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63" r:id="rId5"/>
    <p:sldId id="266" r:id="rId6"/>
    <p:sldId id="259" r:id="rId7"/>
    <p:sldId id="260" r:id="rId8"/>
    <p:sldId id="265" r:id="rId9"/>
    <p:sldId id="267" r:id="rId10"/>
    <p:sldId id="268" r:id="rId11"/>
    <p:sldId id="269" r:id="rId12"/>
    <p:sldId id="276" r:id="rId13"/>
    <p:sldId id="277" r:id="rId14"/>
    <p:sldId id="270" r:id="rId15"/>
    <p:sldId id="274" r:id="rId16"/>
    <p:sldId id="275" r:id="rId17"/>
    <p:sldId id="278" r:id="rId18"/>
    <p:sldId id="279" r:id="rId19"/>
    <p:sldId id="280" r:id="rId20"/>
    <p:sldId id="281" r:id="rId21"/>
    <p:sldId id="264" r:id="rId22"/>
    <p:sldId id="272" r:id="rId23"/>
    <p:sldId id="28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6" autoAdjust="0"/>
    <p:restoredTop sz="78300" autoAdjust="0"/>
  </p:normalViewPr>
  <p:slideViewPr>
    <p:cSldViewPr snapToGrid="0">
      <p:cViewPr varScale="1">
        <p:scale>
          <a:sx n="57" d="100"/>
          <a:sy n="57" d="100"/>
        </p:scale>
        <p:origin x="14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ata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2.svg"/><Relationship Id="rId1" Type="http://schemas.openxmlformats.org/officeDocument/2006/relationships/image" Target="../media/image17.png"/><Relationship Id="rId6" Type="http://schemas.openxmlformats.org/officeDocument/2006/relationships/image" Target="../media/image16.svg"/><Relationship Id="rId5" Type="http://schemas.openxmlformats.org/officeDocument/2006/relationships/image" Target="../media/image19.png"/><Relationship Id="rId4" Type="http://schemas.openxmlformats.org/officeDocument/2006/relationships/image" Target="../media/image1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3.svg"/><Relationship Id="rId1" Type="http://schemas.openxmlformats.org/officeDocument/2006/relationships/image" Target="../media/image28.png"/><Relationship Id="rId6" Type="http://schemas.openxmlformats.org/officeDocument/2006/relationships/image" Target="../media/image27.svg"/><Relationship Id="rId5" Type="http://schemas.openxmlformats.org/officeDocument/2006/relationships/image" Target="../media/image30.png"/><Relationship Id="rId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C98D60-992F-4DF2-83C9-C939D1657D4C}"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C9E0CE7-E8FE-4F4A-BE07-6056B43DE1E5}">
      <dgm:prSet/>
      <dgm:spPr/>
      <dgm:t>
        <a:bodyPr/>
        <a:lstStyle/>
        <a:p>
          <a:r>
            <a:rPr lang="en-US" dirty="0"/>
            <a:t>Limited research focused on variables affecting staff member injury on psychiatric inpatient units serving children and adolescents with IDD. </a:t>
          </a:r>
        </a:p>
      </dgm:t>
    </dgm:pt>
    <dgm:pt modelId="{8F77E00F-B59F-4409-A866-88F13479E134}" type="parTrans" cxnId="{AC0C5AF7-3134-404A-B9FD-929BA997D340}">
      <dgm:prSet/>
      <dgm:spPr/>
      <dgm:t>
        <a:bodyPr/>
        <a:lstStyle/>
        <a:p>
          <a:endParaRPr lang="en-US"/>
        </a:p>
      </dgm:t>
    </dgm:pt>
    <dgm:pt modelId="{D9732DE5-8476-40F3-8060-5F3AA6FACD54}" type="sibTrans" cxnId="{AC0C5AF7-3134-404A-B9FD-929BA997D340}">
      <dgm:prSet/>
      <dgm:spPr/>
      <dgm:t>
        <a:bodyPr/>
        <a:lstStyle/>
        <a:p>
          <a:endParaRPr lang="en-US"/>
        </a:p>
      </dgm:t>
    </dgm:pt>
    <dgm:pt modelId="{22F9883A-8686-46A2-A30B-AEBB898ECF0A}">
      <dgm:prSet/>
      <dgm:spPr/>
      <dgm:t>
        <a:bodyPr/>
        <a:lstStyle/>
        <a:p>
          <a:r>
            <a:rPr lang="en-US"/>
            <a:t>Results in high staff burnout and turnover rates </a:t>
          </a:r>
        </a:p>
      </dgm:t>
    </dgm:pt>
    <dgm:pt modelId="{70B9F0E9-65DA-4B03-BDC8-C4EBEBCDF1D0}" type="parTrans" cxnId="{DAD34414-A094-4E36-AA21-260C2211A843}">
      <dgm:prSet/>
      <dgm:spPr/>
      <dgm:t>
        <a:bodyPr/>
        <a:lstStyle/>
        <a:p>
          <a:endParaRPr lang="en-US"/>
        </a:p>
      </dgm:t>
    </dgm:pt>
    <dgm:pt modelId="{EEB09F6B-279D-434D-8D81-ADFB05B2FFF6}" type="sibTrans" cxnId="{DAD34414-A094-4E36-AA21-260C2211A843}">
      <dgm:prSet/>
      <dgm:spPr/>
      <dgm:t>
        <a:bodyPr/>
        <a:lstStyle/>
        <a:p>
          <a:endParaRPr lang="en-US"/>
        </a:p>
      </dgm:t>
    </dgm:pt>
    <dgm:pt modelId="{FBB4833F-595D-4154-87D0-19C3AEEAB34C}">
      <dgm:prSet/>
      <dgm:spPr/>
      <dgm:t>
        <a:bodyPr/>
        <a:lstStyle/>
        <a:p>
          <a:r>
            <a:rPr lang="en-US"/>
            <a:t>Can contribute to decreased quality of patient care</a:t>
          </a:r>
        </a:p>
      </dgm:t>
    </dgm:pt>
    <dgm:pt modelId="{6C251701-72AC-4DFF-B163-3E9F5DB0E360}" type="parTrans" cxnId="{CDAD0DC2-7491-4AC3-93FB-6AF9025A5A9E}">
      <dgm:prSet/>
      <dgm:spPr/>
      <dgm:t>
        <a:bodyPr/>
        <a:lstStyle/>
        <a:p>
          <a:endParaRPr lang="en-US"/>
        </a:p>
      </dgm:t>
    </dgm:pt>
    <dgm:pt modelId="{4063BCB5-67EC-4D30-BD6E-23D38E43962A}" type="sibTrans" cxnId="{CDAD0DC2-7491-4AC3-93FB-6AF9025A5A9E}">
      <dgm:prSet/>
      <dgm:spPr/>
      <dgm:t>
        <a:bodyPr/>
        <a:lstStyle/>
        <a:p>
          <a:endParaRPr lang="en-US"/>
        </a:p>
      </dgm:t>
    </dgm:pt>
    <dgm:pt modelId="{9336E3DA-6BFC-41BB-92A3-D7CF87837AAE}">
      <dgm:prSet/>
      <dgm:spPr/>
      <dgm:t>
        <a:bodyPr/>
        <a:lstStyle/>
        <a:p>
          <a:r>
            <a:rPr lang="en-US"/>
            <a:t>Has led to a lack of Intervention to decrease staff member injury in these settings.</a:t>
          </a:r>
        </a:p>
      </dgm:t>
    </dgm:pt>
    <dgm:pt modelId="{BC81C4F2-F0AF-4241-8613-9252A013656D}" type="sibTrans" cxnId="{CAA806A4-DE92-4636-BEE4-37C3BBF3085E}">
      <dgm:prSet/>
      <dgm:spPr/>
      <dgm:t>
        <a:bodyPr/>
        <a:lstStyle/>
        <a:p>
          <a:endParaRPr lang="en-US"/>
        </a:p>
      </dgm:t>
    </dgm:pt>
    <dgm:pt modelId="{875E755C-BE3F-4333-A75D-E8735E621DD9}" type="parTrans" cxnId="{CAA806A4-DE92-4636-BEE4-37C3BBF3085E}">
      <dgm:prSet/>
      <dgm:spPr/>
      <dgm:t>
        <a:bodyPr/>
        <a:lstStyle/>
        <a:p>
          <a:endParaRPr lang="en-US"/>
        </a:p>
      </dgm:t>
    </dgm:pt>
    <dgm:pt modelId="{1CCBA9E5-C5B4-472E-B9CD-8520D9A501E2}" type="pres">
      <dgm:prSet presAssocID="{BBC98D60-992F-4DF2-83C9-C939D1657D4C}" presName="root" presStyleCnt="0">
        <dgm:presLayoutVars>
          <dgm:dir/>
          <dgm:resizeHandles val="exact"/>
        </dgm:presLayoutVars>
      </dgm:prSet>
      <dgm:spPr/>
    </dgm:pt>
    <dgm:pt modelId="{90392312-24C1-4355-BB17-72D52881BFA2}" type="pres">
      <dgm:prSet presAssocID="{BBC98D60-992F-4DF2-83C9-C939D1657D4C}" presName="container" presStyleCnt="0">
        <dgm:presLayoutVars>
          <dgm:dir/>
          <dgm:resizeHandles val="exact"/>
        </dgm:presLayoutVars>
      </dgm:prSet>
      <dgm:spPr/>
    </dgm:pt>
    <dgm:pt modelId="{745A5EE4-75DE-4790-9B1D-C4EB5BEC0CA0}" type="pres">
      <dgm:prSet presAssocID="{4C9E0CE7-E8FE-4F4A-BE07-6056B43DE1E5}" presName="compNode" presStyleCnt="0"/>
      <dgm:spPr/>
    </dgm:pt>
    <dgm:pt modelId="{EF2C6385-4BF7-4280-9E7B-250FB179D660}" type="pres">
      <dgm:prSet presAssocID="{4C9E0CE7-E8FE-4F4A-BE07-6056B43DE1E5}" presName="iconBgRect" presStyleLbl="bgShp" presStyleIdx="0" presStyleCnt="4"/>
      <dgm:spPr/>
    </dgm:pt>
    <dgm:pt modelId="{DEE7F9CC-F09F-4CF7-BE91-80D1209B5BAF}" type="pres">
      <dgm:prSet presAssocID="{4C9E0CE7-E8FE-4F4A-BE07-6056B43DE1E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n in head"/>
        </a:ext>
      </dgm:extLst>
    </dgm:pt>
    <dgm:pt modelId="{47535C6C-DE8A-4F84-8F08-3517CF455BDB}" type="pres">
      <dgm:prSet presAssocID="{4C9E0CE7-E8FE-4F4A-BE07-6056B43DE1E5}" presName="spaceRect" presStyleCnt="0"/>
      <dgm:spPr/>
    </dgm:pt>
    <dgm:pt modelId="{E03F055A-423A-4163-8A81-3A7C45455033}" type="pres">
      <dgm:prSet presAssocID="{4C9E0CE7-E8FE-4F4A-BE07-6056B43DE1E5}" presName="textRect" presStyleLbl="revTx" presStyleIdx="0" presStyleCnt="4">
        <dgm:presLayoutVars>
          <dgm:chMax val="1"/>
          <dgm:chPref val="1"/>
        </dgm:presLayoutVars>
      </dgm:prSet>
      <dgm:spPr/>
    </dgm:pt>
    <dgm:pt modelId="{DB41F56D-7F38-4695-B9D9-1D2AFF59963C}" type="pres">
      <dgm:prSet presAssocID="{D9732DE5-8476-40F3-8060-5F3AA6FACD54}" presName="sibTrans" presStyleLbl="sibTrans2D1" presStyleIdx="0" presStyleCnt="0"/>
      <dgm:spPr/>
    </dgm:pt>
    <dgm:pt modelId="{7E67BA4B-F48D-43E5-92F7-F677EFAC9481}" type="pres">
      <dgm:prSet presAssocID="{9336E3DA-6BFC-41BB-92A3-D7CF87837AAE}" presName="compNode" presStyleCnt="0"/>
      <dgm:spPr/>
    </dgm:pt>
    <dgm:pt modelId="{E19CBA8F-D71E-4814-9C35-932C63623A56}" type="pres">
      <dgm:prSet presAssocID="{9336E3DA-6BFC-41BB-92A3-D7CF87837AAE}" presName="iconBgRect" presStyleLbl="bgShp" presStyleIdx="1" presStyleCnt="4"/>
      <dgm:spPr/>
    </dgm:pt>
    <dgm:pt modelId="{310077D3-B6C1-45AA-864B-DC2A74F7080B}" type="pres">
      <dgm:prSet presAssocID="{9336E3DA-6BFC-41BB-92A3-D7CF87837AAE}" presName="iconRect" presStyleLbl="node1" presStyleIdx="1" presStyleCnt="4" custLinFactX="-8533" custLinFactY="104414" custLinFactNeighborX="-100000" custLinFactNeighborY="2000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wnward trend"/>
        </a:ext>
      </dgm:extLst>
    </dgm:pt>
    <dgm:pt modelId="{6058950D-DE8C-4D64-83DF-B213DC43B1F9}" type="pres">
      <dgm:prSet presAssocID="{9336E3DA-6BFC-41BB-92A3-D7CF87837AAE}" presName="spaceRect" presStyleCnt="0"/>
      <dgm:spPr/>
    </dgm:pt>
    <dgm:pt modelId="{5D162ABA-D7A7-4533-BE39-43F3CE8CC6CC}" type="pres">
      <dgm:prSet presAssocID="{9336E3DA-6BFC-41BB-92A3-D7CF87837AAE}" presName="textRect" presStyleLbl="revTx" presStyleIdx="1" presStyleCnt="4" custLinFactNeighborX="3374" custLinFactNeighborY="4345">
        <dgm:presLayoutVars>
          <dgm:chMax val="1"/>
          <dgm:chPref val="1"/>
        </dgm:presLayoutVars>
      </dgm:prSet>
      <dgm:spPr/>
    </dgm:pt>
    <dgm:pt modelId="{A69AEE67-553D-4116-B53C-8A8C7461E9D4}" type="pres">
      <dgm:prSet presAssocID="{BC81C4F2-F0AF-4241-8613-9252A013656D}" presName="sibTrans" presStyleLbl="sibTrans2D1" presStyleIdx="0" presStyleCnt="0"/>
      <dgm:spPr/>
    </dgm:pt>
    <dgm:pt modelId="{F4C0FA0D-4EF8-4273-BB22-6C071B4D4750}" type="pres">
      <dgm:prSet presAssocID="{22F9883A-8686-46A2-A30B-AEBB898ECF0A}" presName="compNode" presStyleCnt="0"/>
      <dgm:spPr/>
    </dgm:pt>
    <dgm:pt modelId="{DB0875DB-28E5-4BFA-A6C2-88021B2FF74C}" type="pres">
      <dgm:prSet presAssocID="{22F9883A-8686-46A2-A30B-AEBB898ECF0A}" presName="iconBgRect" presStyleLbl="bgShp" presStyleIdx="2" presStyleCnt="4"/>
      <dgm:spPr/>
    </dgm:pt>
    <dgm:pt modelId="{C4C7CF92-D50E-4EFF-AC39-898423EF2C54}" type="pres">
      <dgm:prSet presAssocID="{22F9883A-8686-46A2-A30B-AEBB898ECF0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eam"/>
        </a:ext>
      </dgm:extLst>
    </dgm:pt>
    <dgm:pt modelId="{1B51A237-C86F-43B4-A9F9-2F0F33122B4F}" type="pres">
      <dgm:prSet presAssocID="{22F9883A-8686-46A2-A30B-AEBB898ECF0A}" presName="spaceRect" presStyleCnt="0"/>
      <dgm:spPr/>
    </dgm:pt>
    <dgm:pt modelId="{E0218811-6EA7-466C-B5AF-1B75FE28A836}" type="pres">
      <dgm:prSet presAssocID="{22F9883A-8686-46A2-A30B-AEBB898ECF0A}" presName="textRect" presStyleLbl="revTx" presStyleIdx="2" presStyleCnt="4">
        <dgm:presLayoutVars>
          <dgm:chMax val="1"/>
          <dgm:chPref val="1"/>
        </dgm:presLayoutVars>
      </dgm:prSet>
      <dgm:spPr/>
    </dgm:pt>
    <dgm:pt modelId="{8C34FA94-5568-4A56-97ED-041C5F6D32C4}" type="pres">
      <dgm:prSet presAssocID="{EEB09F6B-279D-434D-8D81-ADFB05B2FFF6}" presName="sibTrans" presStyleLbl="sibTrans2D1" presStyleIdx="0" presStyleCnt="0"/>
      <dgm:spPr/>
    </dgm:pt>
    <dgm:pt modelId="{BC5EF92F-8F88-4A93-A30F-0B24DE0F4C8D}" type="pres">
      <dgm:prSet presAssocID="{FBB4833F-595D-4154-87D0-19C3AEEAB34C}" presName="compNode" presStyleCnt="0"/>
      <dgm:spPr/>
    </dgm:pt>
    <dgm:pt modelId="{98DD29BF-D653-4189-85AD-D2AFF6B48B6D}" type="pres">
      <dgm:prSet presAssocID="{FBB4833F-595D-4154-87D0-19C3AEEAB34C}" presName="iconBgRect" presStyleLbl="bgShp" presStyleIdx="3" presStyleCnt="4"/>
      <dgm:spPr/>
    </dgm:pt>
    <dgm:pt modelId="{1B1DEAFC-9BD4-4FEA-8A5E-E3D9345B9645}" type="pres">
      <dgm:prSet presAssocID="{FBB4833F-595D-4154-87D0-19C3AEEAB34C}" presName="iconRect" presStyleLbl="node1" presStyleIdx="3" presStyleCnt="4" custLinFactY="-100000" custLinFactNeighborY="-154791"/>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irst Aid Kit"/>
        </a:ext>
      </dgm:extLst>
    </dgm:pt>
    <dgm:pt modelId="{03C0A764-233E-4AEF-AD6E-002C5010493A}" type="pres">
      <dgm:prSet presAssocID="{FBB4833F-595D-4154-87D0-19C3AEEAB34C}" presName="spaceRect" presStyleCnt="0"/>
      <dgm:spPr/>
    </dgm:pt>
    <dgm:pt modelId="{D1282D12-47FD-400F-A709-813182532983}" type="pres">
      <dgm:prSet presAssocID="{FBB4833F-595D-4154-87D0-19C3AEEAB34C}" presName="textRect" presStyleLbl="revTx" presStyleIdx="3" presStyleCnt="4" custLinFactNeighborX="3374" custLinFactNeighborY="-15642">
        <dgm:presLayoutVars>
          <dgm:chMax val="1"/>
          <dgm:chPref val="1"/>
        </dgm:presLayoutVars>
      </dgm:prSet>
      <dgm:spPr/>
    </dgm:pt>
  </dgm:ptLst>
  <dgm:cxnLst>
    <dgm:cxn modelId="{AAA0BB01-1D16-414F-8A87-D6871BED1DBE}" type="presOf" srcId="{FBB4833F-595D-4154-87D0-19C3AEEAB34C}" destId="{D1282D12-47FD-400F-A709-813182532983}" srcOrd="0" destOrd="0" presId="urn:microsoft.com/office/officeart/2018/2/layout/IconCircleList"/>
    <dgm:cxn modelId="{DAD34414-A094-4E36-AA21-260C2211A843}" srcId="{BBC98D60-992F-4DF2-83C9-C939D1657D4C}" destId="{22F9883A-8686-46A2-A30B-AEBB898ECF0A}" srcOrd="2" destOrd="0" parTransId="{70B9F0E9-65DA-4B03-BDC8-C4EBEBCDF1D0}" sibTransId="{EEB09F6B-279D-434D-8D81-ADFB05B2FFF6}"/>
    <dgm:cxn modelId="{0467205C-20C2-4159-8EB4-F365BFDD4983}" type="presOf" srcId="{EEB09F6B-279D-434D-8D81-ADFB05B2FFF6}" destId="{8C34FA94-5568-4A56-97ED-041C5F6D32C4}" srcOrd="0" destOrd="0" presId="urn:microsoft.com/office/officeart/2018/2/layout/IconCircleList"/>
    <dgm:cxn modelId="{E316D06B-E6F0-4FF9-B8FD-303A45F927C5}" type="presOf" srcId="{4C9E0CE7-E8FE-4F4A-BE07-6056B43DE1E5}" destId="{E03F055A-423A-4163-8A81-3A7C45455033}" srcOrd="0" destOrd="0" presId="urn:microsoft.com/office/officeart/2018/2/layout/IconCircleList"/>
    <dgm:cxn modelId="{A560B673-DEAF-42BC-9274-1DDA887A96D5}" type="presOf" srcId="{9336E3DA-6BFC-41BB-92A3-D7CF87837AAE}" destId="{5D162ABA-D7A7-4533-BE39-43F3CE8CC6CC}" srcOrd="0" destOrd="0" presId="urn:microsoft.com/office/officeart/2018/2/layout/IconCircleList"/>
    <dgm:cxn modelId="{0FEDC254-AD63-4566-9BFE-FF1F2E1B30F1}" type="presOf" srcId="{22F9883A-8686-46A2-A30B-AEBB898ECF0A}" destId="{E0218811-6EA7-466C-B5AF-1B75FE28A836}" srcOrd="0" destOrd="0" presId="urn:microsoft.com/office/officeart/2018/2/layout/IconCircleList"/>
    <dgm:cxn modelId="{CAA806A4-DE92-4636-BEE4-37C3BBF3085E}" srcId="{BBC98D60-992F-4DF2-83C9-C939D1657D4C}" destId="{9336E3DA-6BFC-41BB-92A3-D7CF87837AAE}" srcOrd="1" destOrd="0" parTransId="{875E755C-BE3F-4333-A75D-E8735E621DD9}" sibTransId="{BC81C4F2-F0AF-4241-8613-9252A013656D}"/>
    <dgm:cxn modelId="{FF6592B3-020E-4E68-98AC-AA476972ADA0}" type="presOf" srcId="{BC81C4F2-F0AF-4241-8613-9252A013656D}" destId="{A69AEE67-553D-4116-B53C-8A8C7461E9D4}" srcOrd="0" destOrd="0" presId="urn:microsoft.com/office/officeart/2018/2/layout/IconCircleList"/>
    <dgm:cxn modelId="{CDAD0DC2-7491-4AC3-93FB-6AF9025A5A9E}" srcId="{BBC98D60-992F-4DF2-83C9-C939D1657D4C}" destId="{FBB4833F-595D-4154-87D0-19C3AEEAB34C}" srcOrd="3" destOrd="0" parTransId="{6C251701-72AC-4DFF-B163-3E9F5DB0E360}" sibTransId="{4063BCB5-67EC-4D30-BD6E-23D38E43962A}"/>
    <dgm:cxn modelId="{7980FEEC-283B-44F4-B5E8-81EE0F5CA68A}" type="presOf" srcId="{BBC98D60-992F-4DF2-83C9-C939D1657D4C}" destId="{1CCBA9E5-C5B4-472E-B9CD-8520D9A501E2}" srcOrd="0" destOrd="0" presId="urn:microsoft.com/office/officeart/2018/2/layout/IconCircleList"/>
    <dgm:cxn modelId="{AC0C5AF7-3134-404A-B9FD-929BA997D340}" srcId="{BBC98D60-992F-4DF2-83C9-C939D1657D4C}" destId="{4C9E0CE7-E8FE-4F4A-BE07-6056B43DE1E5}" srcOrd="0" destOrd="0" parTransId="{8F77E00F-B59F-4409-A866-88F13479E134}" sibTransId="{D9732DE5-8476-40F3-8060-5F3AA6FACD54}"/>
    <dgm:cxn modelId="{C8A5CCFD-6DC4-4145-B39F-50A613593239}" type="presOf" srcId="{D9732DE5-8476-40F3-8060-5F3AA6FACD54}" destId="{DB41F56D-7F38-4695-B9D9-1D2AFF59963C}" srcOrd="0" destOrd="0" presId="urn:microsoft.com/office/officeart/2018/2/layout/IconCircleList"/>
    <dgm:cxn modelId="{1AC8C4D4-1808-4A53-8731-110689C8BADA}" type="presParOf" srcId="{1CCBA9E5-C5B4-472E-B9CD-8520D9A501E2}" destId="{90392312-24C1-4355-BB17-72D52881BFA2}" srcOrd="0" destOrd="0" presId="urn:microsoft.com/office/officeart/2018/2/layout/IconCircleList"/>
    <dgm:cxn modelId="{0D12162C-45CD-43B2-B93E-D098E7722992}" type="presParOf" srcId="{90392312-24C1-4355-BB17-72D52881BFA2}" destId="{745A5EE4-75DE-4790-9B1D-C4EB5BEC0CA0}" srcOrd="0" destOrd="0" presId="urn:microsoft.com/office/officeart/2018/2/layout/IconCircleList"/>
    <dgm:cxn modelId="{A8EBFD34-940B-4F70-B1FB-73658B4C1D41}" type="presParOf" srcId="{745A5EE4-75DE-4790-9B1D-C4EB5BEC0CA0}" destId="{EF2C6385-4BF7-4280-9E7B-250FB179D660}" srcOrd="0" destOrd="0" presId="urn:microsoft.com/office/officeart/2018/2/layout/IconCircleList"/>
    <dgm:cxn modelId="{EDD4A3DE-A17C-4A43-BDEC-6D19D4848BB1}" type="presParOf" srcId="{745A5EE4-75DE-4790-9B1D-C4EB5BEC0CA0}" destId="{DEE7F9CC-F09F-4CF7-BE91-80D1209B5BAF}" srcOrd="1" destOrd="0" presId="urn:microsoft.com/office/officeart/2018/2/layout/IconCircleList"/>
    <dgm:cxn modelId="{806A5F42-BEEC-485F-BDB0-8F2D649BFDBD}" type="presParOf" srcId="{745A5EE4-75DE-4790-9B1D-C4EB5BEC0CA0}" destId="{47535C6C-DE8A-4F84-8F08-3517CF455BDB}" srcOrd="2" destOrd="0" presId="urn:microsoft.com/office/officeart/2018/2/layout/IconCircleList"/>
    <dgm:cxn modelId="{0E64C6AD-D4ED-4D3E-AF6F-DB2E34920D91}" type="presParOf" srcId="{745A5EE4-75DE-4790-9B1D-C4EB5BEC0CA0}" destId="{E03F055A-423A-4163-8A81-3A7C45455033}" srcOrd="3" destOrd="0" presId="urn:microsoft.com/office/officeart/2018/2/layout/IconCircleList"/>
    <dgm:cxn modelId="{1B93E9AA-4624-4C32-879F-E0A9579D4AF9}" type="presParOf" srcId="{90392312-24C1-4355-BB17-72D52881BFA2}" destId="{DB41F56D-7F38-4695-B9D9-1D2AFF59963C}" srcOrd="1" destOrd="0" presId="urn:microsoft.com/office/officeart/2018/2/layout/IconCircleList"/>
    <dgm:cxn modelId="{11DE0473-9D9D-43C1-A455-C50C2F608CA6}" type="presParOf" srcId="{90392312-24C1-4355-BB17-72D52881BFA2}" destId="{7E67BA4B-F48D-43E5-92F7-F677EFAC9481}" srcOrd="2" destOrd="0" presId="urn:microsoft.com/office/officeart/2018/2/layout/IconCircleList"/>
    <dgm:cxn modelId="{D64030F0-E39C-4518-BABF-8992DAD7F2C0}" type="presParOf" srcId="{7E67BA4B-F48D-43E5-92F7-F677EFAC9481}" destId="{E19CBA8F-D71E-4814-9C35-932C63623A56}" srcOrd="0" destOrd="0" presId="urn:microsoft.com/office/officeart/2018/2/layout/IconCircleList"/>
    <dgm:cxn modelId="{2BFE0279-A81D-40DF-8718-AB0D50706608}" type="presParOf" srcId="{7E67BA4B-F48D-43E5-92F7-F677EFAC9481}" destId="{310077D3-B6C1-45AA-864B-DC2A74F7080B}" srcOrd="1" destOrd="0" presId="urn:microsoft.com/office/officeart/2018/2/layout/IconCircleList"/>
    <dgm:cxn modelId="{05DD605A-685B-4600-ABFC-523D580FE8EB}" type="presParOf" srcId="{7E67BA4B-F48D-43E5-92F7-F677EFAC9481}" destId="{6058950D-DE8C-4D64-83DF-B213DC43B1F9}" srcOrd="2" destOrd="0" presId="urn:microsoft.com/office/officeart/2018/2/layout/IconCircleList"/>
    <dgm:cxn modelId="{F87482F4-4EA2-4946-89BD-B8E0AA2290B0}" type="presParOf" srcId="{7E67BA4B-F48D-43E5-92F7-F677EFAC9481}" destId="{5D162ABA-D7A7-4533-BE39-43F3CE8CC6CC}" srcOrd="3" destOrd="0" presId="urn:microsoft.com/office/officeart/2018/2/layout/IconCircleList"/>
    <dgm:cxn modelId="{9558D911-6EB1-48B6-B40B-1CDAB870C263}" type="presParOf" srcId="{90392312-24C1-4355-BB17-72D52881BFA2}" destId="{A69AEE67-553D-4116-B53C-8A8C7461E9D4}" srcOrd="3" destOrd="0" presId="urn:microsoft.com/office/officeart/2018/2/layout/IconCircleList"/>
    <dgm:cxn modelId="{3732DCBA-E887-44AB-A994-CD5542CCC063}" type="presParOf" srcId="{90392312-24C1-4355-BB17-72D52881BFA2}" destId="{F4C0FA0D-4EF8-4273-BB22-6C071B4D4750}" srcOrd="4" destOrd="0" presId="urn:microsoft.com/office/officeart/2018/2/layout/IconCircleList"/>
    <dgm:cxn modelId="{074781AB-26A0-4C22-A1BC-5BFCF556A460}" type="presParOf" srcId="{F4C0FA0D-4EF8-4273-BB22-6C071B4D4750}" destId="{DB0875DB-28E5-4BFA-A6C2-88021B2FF74C}" srcOrd="0" destOrd="0" presId="urn:microsoft.com/office/officeart/2018/2/layout/IconCircleList"/>
    <dgm:cxn modelId="{0BC51F1B-BE26-4A4B-A5F3-B34604782CD6}" type="presParOf" srcId="{F4C0FA0D-4EF8-4273-BB22-6C071B4D4750}" destId="{C4C7CF92-D50E-4EFF-AC39-898423EF2C54}" srcOrd="1" destOrd="0" presId="urn:microsoft.com/office/officeart/2018/2/layout/IconCircleList"/>
    <dgm:cxn modelId="{E78B0C7C-98FF-4D08-A0FE-676A8131C2F1}" type="presParOf" srcId="{F4C0FA0D-4EF8-4273-BB22-6C071B4D4750}" destId="{1B51A237-C86F-43B4-A9F9-2F0F33122B4F}" srcOrd="2" destOrd="0" presId="urn:microsoft.com/office/officeart/2018/2/layout/IconCircleList"/>
    <dgm:cxn modelId="{7A0A4FE9-ED31-4967-8D8F-757328282369}" type="presParOf" srcId="{F4C0FA0D-4EF8-4273-BB22-6C071B4D4750}" destId="{E0218811-6EA7-466C-B5AF-1B75FE28A836}" srcOrd="3" destOrd="0" presId="urn:microsoft.com/office/officeart/2018/2/layout/IconCircleList"/>
    <dgm:cxn modelId="{4B71ED85-DA24-46B1-BF2A-1DBCFCAE745B}" type="presParOf" srcId="{90392312-24C1-4355-BB17-72D52881BFA2}" destId="{8C34FA94-5568-4A56-97ED-041C5F6D32C4}" srcOrd="5" destOrd="0" presId="urn:microsoft.com/office/officeart/2018/2/layout/IconCircleList"/>
    <dgm:cxn modelId="{E8E7749C-8609-4FDC-888A-43A5A296ECC1}" type="presParOf" srcId="{90392312-24C1-4355-BB17-72D52881BFA2}" destId="{BC5EF92F-8F88-4A93-A30F-0B24DE0F4C8D}" srcOrd="6" destOrd="0" presId="urn:microsoft.com/office/officeart/2018/2/layout/IconCircleList"/>
    <dgm:cxn modelId="{123B2ADD-1FBF-4178-B7B4-9523FA6AE79F}" type="presParOf" srcId="{BC5EF92F-8F88-4A93-A30F-0B24DE0F4C8D}" destId="{98DD29BF-D653-4189-85AD-D2AFF6B48B6D}" srcOrd="0" destOrd="0" presId="urn:microsoft.com/office/officeart/2018/2/layout/IconCircleList"/>
    <dgm:cxn modelId="{33EFD269-2C67-4F42-963C-46D4BAEC7491}" type="presParOf" srcId="{BC5EF92F-8F88-4A93-A30F-0B24DE0F4C8D}" destId="{1B1DEAFC-9BD4-4FEA-8A5E-E3D9345B9645}" srcOrd="1" destOrd="0" presId="urn:microsoft.com/office/officeart/2018/2/layout/IconCircleList"/>
    <dgm:cxn modelId="{5D61DE2F-CC94-4990-9C68-2367C0457FB4}" type="presParOf" srcId="{BC5EF92F-8F88-4A93-A30F-0B24DE0F4C8D}" destId="{03C0A764-233E-4AEF-AD6E-002C5010493A}" srcOrd="2" destOrd="0" presId="urn:microsoft.com/office/officeart/2018/2/layout/IconCircleList"/>
    <dgm:cxn modelId="{22626BE3-7AE8-4E6D-B071-CACFCD3E65DB}" type="presParOf" srcId="{BC5EF92F-8F88-4A93-A30F-0B24DE0F4C8D}" destId="{D1282D12-47FD-400F-A709-813182532983}"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D4D3EC-EABB-4B17-B6DC-581190CE3E33}" type="doc">
      <dgm:prSet loTypeId="urn:microsoft.com/office/officeart/2018/2/layout/IconLabelDescriptionList" loCatId="icon" qsTypeId="urn:microsoft.com/office/officeart/2005/8/quickstyle/simple1" qsCatId="simple" csTypeId="urn:microsoft.com/office/officeart/2018/5/colors/Iconchunking_neutralbg_colorful5" csCatId="colorful" phldr="1"/>
      <dgm:spPr/>
      <dgm:t>
        <a:bodyPr/>
        <a:lstStyle/>
        <a:p>
          <a:endParaRPr lang="en-US"/>
        </a:p>
      </dgm:t>
    </dgm:pt>
    <dgm:pt modelId="{27F83233-6EF3-485F-98EA-FD061C113BDA}">
      <dgm:prSet custT="1"/>
      <dgm:spPr/>
      <dgm:t>
        <a:bodyPr/>
        <a:lstStyle/>
        <a:p>
          <a:pPr>
            <a:defRPr b="1"/>
          </a:pPr>
          <a:r>
            <a:rPr lang="en-US" sz="1800" b="0" dirty="0">
              <a:solidFill>
                <a:schemeClr val="bg1"/>
              </a:solidFill>
            </a:rPr>
            <a:t>Despite the high-quality staff on the NSC Unit, the unit has experienced a high rate of staff member injury.  </a:t>
          </a:r>
        </a:p>
      </dgm:t>
    </dgm:pt>
    <dgm:pt modelId="{A710DD9A-1729-442A-84F0-6F670607E303}" type="parTrans" cxnId="{2DA7EC02-4879-4278-BB2F-9B8ABA2F4829}">
      <dgm:prSet/>
      <dgm:spPr/>
      <dgm:t>
        <a:bodyPr/>
        <a:lstStyle/>
        <a:p>
          <a:endParaRPr lang="en-US"/>
        </a:p>
      </dgm:t>
    </dgm:pt>
    <dgm:pt modelId="{CB690048-064F-40D2-9196-3A23609D08F6}" type="sibTrans" cxnId="{2DA7EC02-4879-4278-BB2F-9B8ABA2F4829}">
      <dgm:prSet/>
      <dgm:spPr/>
      <dgm:t>
        <a:bodyPr/>
        <a:lstStyle/>
        <a:p>
          <a:endParaRPr lang="en-US"/>
        </a:p>
      </dgm:t>
    </dgm:pt>
    <dgm:pt modelId="{A2F40530-256F-445A-AD8B-78B924BCDA90}">
      <dgm:prSet/>
      <dgm:spPr/>
      <dgm:t>
        <a:bodyPr/>
        <a:lstStyle/>
        <a:p>
          <a:r>
            <a:rPr lang="en-US"/>
            <a:t>Since 2013, 223 staff member injuries were caused by patients on the NSC Unit.</a:t>
          </a:r>
        </a:p>
      </dgm:t>
    </dgm:pt>
    <dgm:pt modelId="{D74D30B3-FD80-4A8D-BC0D-E9B496657506}" type="parTrans" cxnId="{669B03ED-B07E-476B-98FA-BFF38CCCBE7C}">
      <dgm:prSet/>
      <dgm:spPr/>
      <dgm:t>
        <a:bodyPr/>
        <a:lstStyle/>
        <a:p>
          <a:endParaRPr lang="en-US"/>
        </a:p>
      </dgm:t>
    </dgm:pt>
    <dgm:pt modelId="{E5E6ABD0-9820-4541-B17F-B447083ED237}" type="sibTrans" cxnId="{669B03ED-B07E-476B-98FA-BFF38CCCBE7C}">
      <dgm:prSet/>
      <dgm:spPr/>
      <dgm:t>
        <a:bodyPr/>
        <a:lstStyle/>
        <a:p>
          <a:endParaRPr lang="en-US"/>
        </a:p>
      </dgm:t>
    </dgm:pt>
    <dgm:pt modelId="{457110F1-F2F6-4A4E-9DD5-7E4D287C2F0D}">
      <dgm:prSet custT="1"/>
      <dgm:spPr/>
      <dgm:t>
        <a:bodyPr/>
        <a:lstStyle/>
        <a:p>
          <a:pPr>
            <a:defRPr b="1"/>
          </a:pPr>
          <a:r>
            <a:rPr lang="en-US" sz="1800" b="0" dirty="0">
              <a:solidFill>
                <a:schemeClr val="bg1"/>
              </a:solidFill>
            </a:rPr>
            <a:t>Interventions to improve staff member safety (e.g., adding staff members; limiting patients meeting certain weight and height criteria) have been ineffective.</a:t>
          </a:r>
        </a:p>
      </dgm:t>
    </dgm:pt>
    <dgm:pt modelId="{073DB441-C2C6-4BDD-AEC1-3351EB8256A1}" type="parTrans" cxnId="{40FD6539-2A97-407B-9A63-DBAD1BA13E9F}">
      <dgm:prSet/>
      <dgm:spPr/>
      <dgm:t>
        <a:bodyPr/>
        <a:lstStyle/>
        <a:p>
          <a:endParaRPr lang="en-US"/>
        </a:p>
      </dgm:t>
    </dgm:pt>
    <dgm:pt modelId="{F64A6D5F-D57B-4867-AFB7-6130565B35D6}" type="sibTrans" cxnId="{40FD6539-2A97-407B-9A63-DBAD1BA13E9F}">
      <dgm:prSet/>
      <dgm:spPr/>
      <dgm:t>
        <a:bodyPr/>
        <a:lstStyle/>
        <a:p>
          <a:endParaRPr lang="en-US"/>
        </a:p>
      </dgm:t>
    </dgm:pt>
    <dgm:pt modelId="{09650A18-FBF9-4CE3-9C96-E2BD04914FE9}">
      <dgm:prSet custT="1"/>
      <dgm:spPr/>
      <dgm:t>
        <a:bodyPr/>
        <a:lstStyle/>
        <a:p>
          <a:pPr>
            <a:defRPr b="1"/>
          </a:pPr>
          <a:r>
            <a:rPr lang="en-US" sz="1800" b="0" dirty="0">
              <a:solidFill>
                <a:schemeClr val="bg1"/>
              </a:solidFill>
            </a:rPr>
            <a:t>Given the paucity of research identifying variables contributing to staff member injuries on specialized inpatient units like NSC, additional research is sorely needed.</a:t>
          </a:r>
        </a:p>
      </dgm:t>
    </dgm:pt>
    <dgm:pt modelId="{203F8C81-AAE7-43F4-A20C-F0A5FAC47A71}" type="parTrans" cxnId="{0C603293-6702-48C0-B187-BF47E9F9AF60}">
      <dgm:prSet/>
      <dgm:spPr/>
      <dgm:t>
        <a:bodyPr/>
        <a:lstStyle/>
        <a:p>
          <a:endParaRPr lang="en-US"/>
        </a:p>
      </dgm:t>
    </dgm:pt>
    <dgm:pt modelId="{79AD92B7-DB30-4633-A070-2B225363A471}" type="sibTrans" cxnId="{0C603293-6702-48C0-B187-BF47E9F9AF60}">
      <dgm:prSet/>
      <dgm:spPr/>
      <dgm:t>
        <a:bodyPr/>
        <a:lstStyle/>
        <a:p>
          <a:endParaRPr lang="en-US"/>
        </a:p>
      </dgm:t>
    </dgm:pt>
    <dgm:pt modelId="{E8F1A7CB-550C-465B-93DB-EE6BAE72D77A}" type="pres">
      <dgm:prSet presAssocID="{24D4D3EC-EABB-4B17-B6DC-581190CE3E33}" presName="root" presStyleCnt="0">
        <dgm:presLayoutVars>
          <dgm:dir/>
          <dgm:resizeHandles val="exact"/>
        </dgm:presLayoutVars>
      </dgm:prSet>
      <dgm:spPr/>
    </dgm:pt>
    <dgm:pt modelId="{686B3A23-3084-4F92-8B52-52664A9C9864}" type="pres">
      <dgm:prSet presAssocID="{27F83233-6EF3-485F-98EA-FD061C113BDA}" presName="compNode" presStyleCnt="0"/>
      <dgm:spPr/>
    </dgm:pt>
    <dgm:pt modelId="{7EEB68B0-F5CF-41A0-8D68-9D58220C6C84}" type="pres">
      <dgm:prSet presAssocID="{27F83233-6EF3-485F-98EA-FD061C113BDA}" presName="iconRect" presStyleLbl="node1" presStyleIdx="0" presStyleCnt="3" custLinFactX="319393" custLinFactNeighborX="400000" custLinFactNeighborY="-765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8000" b="-8000"/>
          </a:stretch>
        </a:blipFill>
        <a:ln>
          <a:noFill/>
        </a:ln>
      </dgm:spPr>
      <dgm:extLst>
        <a:ext uri="{E40237B7-FDA0-4F09-8148-C483321AD2D9}">
          <dgm14:cNvPr xmlns:dgm14="http://schemas.microsoft.com/office/drawing/2010/diagram" id="0" name="" descr="Zoom in"/>
        </a:ext>
      </dgm:extLst>
    </dgm:pt>
    <dgm:pt modelId="{F0AC223B-D42A-4C08-A3D2-488312A09EEB}" type="pres">
      <dgm:prSet presAssocID="{27F83233-6EF3-485F-98EA-FD061C113BDA}" presName="iconSpace" presStyleCnt="0"/>
      <dgm:spPr/>
    </dgm:pt>
    <dgm:pt modelId="{8F746920-5DC3-4598-9C36-A4A3D1C73B78}" type="pres">
      <dgm:prSet presAssocID="{27F83233-6EF3-485F-98EA-FD061C113BDA}" presName="parTx" presStyleLbl="revTx" presStyleIdx="0" presStyleCnt="6">
        <dgm:presLayoutVars>
          <dgm:chMax val="0"/>
          <dgm:chPref val="0"/>
        </dgm:presLayoutVars>
      </dgm:prSet>
      <dgm:spPr/>
    </dgm:pt>
    <dgm:pt modelId="{875C65C9-E990-46C9-83E6-9E57D6A0F0B5}" type="pres">
      <dgm:prSet presAssocID="{27F83233-6EF3-485F-98EA-FD061C113BDA}" presName="txSpace" presStyleCnt="0"/>
      <dgm:spPr/>
    </dgm:pt>
    <dgm:pt modelId="{A5718E5B-1A47-42C7-B43B-4AC0059DD815}" type="pres">
      <dgm:prSet presAssocID="{27F83233-6EF3-485F-98EA-FD061C113BDA}" presName="desTx" presStyleLbl="revTx" presStyleIdx="1" presStyleCnt="6">
        <dgm:presLayoutVars/>
      </dgm:prSet>
      <dgm:spPr/>
    </dgm:pt>
    <dgm:pt modelId="{BE91E6D7-0048-4B36-8733-CF8EB30B421E}" type="pres">
      <dgm:prSet presAssocID="{CB690048-064F-40D2-9196-3A23609D08F6}" presName="sibTrans" presStyleCnt="0"/>
      <dgm:spPr/>
    </dgm:pt>
    <dgm:pt modelId="{5161713F-E9AE-41FD-9788-FAE1453AB725}" type="pres">
      <dgm:prSet presAssocID="{457110F1-F2F6-4A4E-9DD5-7E4D287C2F0D}" presName="compNode" presStyleCnt="0"/>
      <dgm:spPr/>
    </dgm:pt>
    <dgm:pt modelId="{C0439D76-F910-4C7B-9D27-B319A66F9702}" type="pres">
      <dgm:prSet presAssocID="{457110F1-F2F6-4A4E-9DD5-7E4D287C2F0D}" presName="iconRect" presStyleLbl="node1" presStyleIdx="1" presStyleCnt="3" custLinFactNeighborX="65664" custLinFactNeighborY="-765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000" b="-8000"/>
          </a:stretch>
        </a:blipFill>
        <a:ln>
          <a:noFill/>
        </a:ln>
      </dgm:spPr>
      <dgm:extLst>
        <a:ext uri="{E40237B7-FDA0-4F09-8148-C483321AD2D9}">
          <dgm14:cNvPr xmlns:dgm14="http://schemas.microsoft.com/office/drawing/2010/diagram" id="0" name="" descr="Group of people"/>
        </a:ext>
      </dgm:extLst>
    </dgm:pt>
    <dgm:pt modelId="{45D53ACF-5324-4355-975E-5EF79F181BE0}" type="pres">
      <dgm:prSet presAssocID="{457110F1-F2F6-4A4E-9DD5-7E4D287C2F0D}" presName="iconSpace" presStyleCnt="0"/>
      <dgm:spPr/>
    </dgm:pt>
    <dgm:pt modelId="{167542E2-AD87-49E5-88B3-6A7F3DF2928B}" type="pres">
      <dgm:prSet presAssocID="{457110F1-F2F6-4A4E-9DD5-7E4D287C2F0D}" presName="parTx" presStyleLbl="revTx" presStyleIdx="2" presStyleCnt="6">
        <dgm:presLayoutVars>
          <dgm:chMax val="0"/>
          <dgm:chPref val="0"/>
        </dgm:presLayoutVars>
      </dgm:prSet>
      <dgm:spPr/>
    </dgm:pt>
    <dgm:pt modelId="{9AFE291A-A2DA-4E74-A2B7-6F41FD976D2C}" type="pres">
      <dgm:prSet presAssocID="{457110F1-F2F6-4A4E-9DD5-7E4D287C2F0D}" presName="txSpace" presStyleCnt="0"/>
      <dgm:spPr/>
    </dgm:pt>
    <dgm:pt modelId="{4508E47E-1390-42F6-86BB-07B21D8F32B6}" type="pres">
      <dgm:prSet presAssocID="{457110F1-F2F6-4A4E-9DD5-7E4D287C2F0D}" presName="desTx" presStyleLbl="revTx" presStyleIdx="3" presStyleCnt="6">
        <dgm:presLayoutVars/>
      </dgm:prSet>
      <dgm:spPr/>
    </dgm:pt>
    <dgm:pt modelId="{900A8BAB-848B-4572-A1B8-A06C06E21F5E}" type="pres">
      <dgm:prSet presAssocID="{F64A6D5F-D57B-4867-AFB7-6130565B35D6}" presName="sibTrans" presStyleCnt="0"/>
      <dgm:spPr/>
    </dgm:pt>
    <dgm:pt modelId="{ACBAA399-3BD6-4E2A-9788-D1D3380E5C58}" type="pres">
      <dgm:prSet presAssocID="{09650A18-FBF9-4CE3-9C96-E2BD04914FE9}" presName="compNode" presStyleCnt="0"/>
      <dgm:spPr/>
    </dgm:pt>
    <dgm:pt modelId="{0A782E4E-80FC-45F9-87E8-CFD1BA17AA15}" type="pres">
      <dgm:prSet presAssocID="{09650A18-FBF9-4CE3-9C96-E2BD04914FE9}" presName="iconRect" presStyleLbl="node1" presStyleIdx="2" presStyleCnt="3" custLinFactX="-299383" custLinFactNeighborX="-300000" custLinFactNeighborY="2019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8000" b="-8000"/>
          </a:stretch>
        </a:blipFill>
        <a:ln>
          <a:noFill/>
        </a:ln>
      </dgm:spPr>
      <dgm:extLst>
        <a:ext uri="{E40237B7-FDA0-4F09-8148-C483321AD2D9}">
          <dgm14:cNvPr xmlns:dgm14="http://schemas.microsoft.com/office/drawing/2010/diagram" id="0" name="" descr="Group success"/>
        </a:ext>
      </dgm:extLst>
    </dgm:pt>
    <dgm:pt modelId="{42791693-C1DF-4C04-AFC3-164278AFA658}" type="pres">
      <dgm:prSet presAssocID="{09650A18-FBF9-4CE3-9C96-E2BD04914FE9}" presName="iconSpace" presStyleCnt="0"/>
      <dgm:spPr/>
    </dgm:pt>
    <dgm:pt modelId="{291E278E-39D2-42A3-828E-494D62C15F4A}" type="pres">
      <dgm:prSet presAssocID="{09650A18-FBF9-4CE3-9C96-E2BD04914FE9}" presName="parTx" presStyleLbl="revTx" presStyleIdx="4" presStyleCnt="6">
        <dgm:presLayoutVars>
          <dgm:chMax val="0"/>
          <dgm:chPref val="0"/>
        </dgm:presLayoutVars>
      </dgm:prSet>
      <dgm:spPr/>
    </dgm:pt>
    <dgm:pt modelId="{6B9F4940-30F6-4D2A-916C-378DAEBCB913}" type="pres">
      <dgm:prSet presAssocID="{09650A18-FBF9-4CE3-9C96-E2BD04914FE9}" presName="txSpace" presStyleCnt="0"/>
      <dgm:spPr/>
    </dgm:pt>
    <dgm:pt modelId="{5C2116D7-7700-47F1-A09C-E0A26F28AA1A}" type="pres">
      <dgm:prSet presAssocID="{09650A18-FBF9-4CE3-9C96-E2BD04914FE9}" presName="desTx" presStyleLbl="revTx" presStyleIdx="5" presStyleCnt="6">
        <dgm:presLayoutVars/>
      </dgm:prSet>
      <dgm:spPr/>
    </dgm:pt>
  </dgm:ptLst>
  <dgm:cxnLst>
    <dgm:cxn modelId="{2DA7EC02-4879-4278-BB2F-9B8ABA2F4829}" srcId="{24D4D3EC-EABB-4B17-B6DC-581190CE3E33}" destId="{27F83233-6EF3-485F-98EA-FD061C113BDA}" srcOrd="0" destOrd="0" parTransId="{A710DD9A-1729-442A-84F0-6F670607E303}" sibTransId="{CB690048-064F-40D2-9196-3A23609D08F6}"/>
    <dgm:cxn modelId="{51283A12-DD99-4D7E-870C-9253038B7D5E}" type="presOf" srcId="{457110F1-F2F6-4A4E-9DD5-7E4D287C2F0D}" destId="{167542E2-AD87-49E5-88B3-6A7F3DF2928B}" srcOrd="0" destOrd="0" presId="urn:microsoft.com/office/officeart/2018/2/layout/IconLabelDescriptionList"/>
    <dgm:cxn modelId="{4D47992B-D5FF-418E-9740-9D3B4D7CE57D}" type="presOf" srcId="{24D4D3EC-EABB-4B17-B6DC-581190CE3E33}" destId="{E8F1A7CB-550C-465B-93DB-EE6BAE72D77A}" srcOrd="0" destOrd="0" presId="urn:microsoft.com/office/officeart/2018/2/layout/IconLabelDescriptionList"/>
    <dgm:cxn modelId="{40FD6539-2A97-407B-9A63-DBAD1BA13E9F}" srcId="{24D4D3EC-EABB-4B17-B6DC-581190CE3E33}" destId="{457110F1-F2F6-4A4E-9DD5-7E4D287C2F0D}" srcOrd="1" destOrd="0" parTransId="{073DB441-C2C6-4BDD-AEC1-3351EB8256A1}" sibTransId="{F64A6D5F-D57B-4867-AFB7-6130565B35D6}"/>
    <dgm:cxn modelId="{5A1B1968-E5FB-4E5A-BC8A-DD122AD04C5A}" type="presOf" srcId="{09650A18-FBF9-4CE3-9C96-E2BD04914FE9}" destId="{291E278E-39D2-42A3-828E-494D62C15F4A}" srcOrd="0" destOrd="0" presId="urn:microsoft.com/office/officeart/2018/2/layout/IconLabelDescriptionList"/>
    <dgm:cxn modelId="{0C603293-6702-48C0-B187-BF47E9F9AF60}" srcId="{24D4D3EC-EABB-4B17-B6DC-581190CE3E33}" destId="{09650A18-FBF9-4CE3-9C96-E2BD04914FE9}" srcOrd="2" destOrd="0" parTransId="{203F8C81-AAE7-43F4-A20C-F0A5FAC47A71}" sibTransId="{79AD92B7-DB30-4633-A070-2B225363A471}"/>
    <dgm:cxn modelId="{7B8532AD-7868-4BDE-82FC-CB89F07D8A20}" type="presOf" srcId="{27F83233-6EF3-485F-98EA-FD061C113BDA}" destId="{8F746920-5DC3-4598-9C36-A4A3D1C73B78}" srcOrd="0" destOrd="0" presId="urn:microsoft.com/office/officeart/2018/2/layout/IconLabelDescriptionList"/>
    <dgm:cxn modelId="{2EFAEECA-0C8D-4B3F-B8D8-9EDB57443732}" type="presOf" srcId="{A2F40530-256F-445A-AD8B-78B924BCDA90}" destId="{A5718E5B-1A47-42C7-B43B-4AC0059DD815}" srcOrd="0" destOrd="0" presId="urn:microsoft.com/office/officeart/2018/2/layout/IconLabelDescriptionList"/>
    <dgm:cxn modelId="{669B03ED-B07E-476B-98FA-BFF38CCCBE7C}" srcId="{27F83233-6EF3-485F-98EA-FD061C113BDA}" destId="{A2F40530-256F-445A-AD8B-78B924BCDA90}" srcOrd="0" destOrd="0" parTransId="{D74D30B3-FD80-4A8D-BC0D-E9B496657506}" sibTransId="{E5E6ABD0-9820-4541-B17F-B447083ED237}"/>
    <dgm:cxn modelId="{BF25A7E6-8D97-425D-9332-FE9CD578BCFC}" type="presParOf" srcId="{E8F1A7CB-550C-465B-93DB-EE6BAE72D77A}" destId="{686B3A23-3084-4F92-8B52-52664A9C9864}" srcOrd="0" destOrd="0" presId="urn:microsoft.com/office/officeart/2018/2/layout/IconLabelDescriptionList"/>
    <dgm:cxn modelId="{64EAB932-7523-4AB2-9A9A-6DE53081B98B}" type="presParOf" srcId="{686B3A23-3084-4F92-8B52-52664A9C9864}" destId="{7EEB68B0-F5CF-41A0-8D68-9D58220C6C84}" srcOrd="0" destOrd="0" presId="urn:microsoft.com/office/officeart/2018/2/layout/IconLabelDescriptionList"/>
    <dgm:cxn modelId="{4EB96318-0F99-41BE-918F-D59CBE613939}" type="presParOf" srcId="{686B3A23-3084-4F92-8B52-52664A9C9864}" destId="{F0AC223B-D42A-4C08-A3D2-488312A09EEB}" srcOrd="1" destOrd="0" presId="urn:microsoft.com/office/officeart/2018/2/layout/IconLabelDescriptionList"/>
    <dgm:cxn modelId="{27EE2CF9-2A97-4BD9-ADDD-B6B49C2C5545}" type="presParOf" srcId="{686B3A23-3084-4F92-8B52-52664A9C9864}" destId="{8F746920-5DC3-4598-9C36-A4A3D1C73B78}" srcOrd="2" destOrd="0" presId="urn:microsoft.com/office/officeart/2018/2/layout/IconLabelDescriptionList"/>
    <dgm:cxn modelId="{01C62444-C1B1-42EB-8D0E-4E5DF4138B44}" type="presParOf" srcId="{686B3A23-3084-4F92-8B52-52664A9C9864}" destId="{875C65C9-E990-46C9-83E6-9E57D6A0F0B5}" srcOrd="3" destOrd="0" presId="urn:microsoft.com/office/officeart/2018/2/layout/IconLabelDescriptionList"/>
    <dgm:cxn modelId="{4EED8119-F9A3-47DC-A397-97673E47BE23}" type="presParOf" srcId="{686B3A23-3084-4F92-8B52-52664A9C9864}" destId="{A5718E5B-1A47-42C7-B43B-4AC0059DD815}" srcOrd="4" destOrd="0" presId="urn:microsoft.com/office/officeart/2018/2/layout/IconLabelDescriptionList"/>
    <dgm:cxn modelId="{5CFDCFAB-9EEF-4C3B-844C-3BAB0CD82864}" type="presParOf" srcId="{E8F1A7CB-550C-465B-93DB-EE6BAE72D77A}" destId="{BE91E6D7-0048-4B36-8733-CF8EB30B421E}" srcOrd="1" destOrd="0" presId="urn:microsoft.com/office/officeart/2018/2/layout/IconLabelDescriptionList"/>
    <dgm:cxn modelId="{E633C433-C9AA-4BC7-87A7-A25BACD23B81}" type="presParOf" srcId="{E8F1A7CB-550C-465B-93DB-EE6BAE72D77A}" destId="{5161713F-E9AE-41FD-9788-FAE1453AB725}" srcOrd="2" destOrd="0" presId="urn:microsoft.com/office/officeart/2018/2/layout/IconLabelDescriptionList"/>
    <dgm:cxn modelId="{53D4385C-AE10-4DEF-BC35-9365C75F24A7}" type="presParOf" srcId="{5161713F-E9AE-41FD-9788-FAE1453AB725}" destId="{C0439D76-F910-4C7B-9D27-B319A66F9702}" srcOrd="0" destOrd="0" presId="urn:microsoft.com/office/officeart/2018/2/layout/IconLabelDescriptionList"/>
    <dgm:cxn modelId="{151D7935-99A9-454E-96FE-1D9A8400FDF7}" type="presParOf" srcId="{5161713F-E9AE-41FD-9788-FAE1453AB725}" destId="{45D53ACF-5324-4355-975E-5EF79F181BE0}" srcOrd="1" destOrd="0" presId="urn:microsoft.com/office/officeart/2018/2/layout/IconLabelDescriptionList"/>
    <dgm:cxn modelId="{2B8B1FCD-8113-4EF8-ABC0-CD3925C3EBAE}" type="presParOf" srcId="{5161713F-E9AE-41FD-9788-FAE1453AB725}" destId="{167542E2-AD87-49E5-88B3-6A7F3DF2928B}" srcOrd="2" destOrd="0" presId="urn:microsoft.com/office/officeart/2018/2/layout/IconLabelDescriptionList"/>
    <dgm:cxn modelId="{98C7DEE7-0E3D-472B-A574-E93A62106CE9}" type="presParOf" srcId="{5161713F-E9AE-41FD-9788-FAE1453AB725}" destId="{9AFE291A-A2DA-4E74-A2B7-6F41FD976D2C}" srcOrd="3" destOrd="0" presId="urn:microsoft.com/office/officeart/2018/2/layout/IconLabelDescriptionList"/>
    <dgm:cxn modelId="{FA979DEF-FFBA-496B-B885-A06496B2C73F}" type="presParOf" srcId="{5161713F-E9AE-41FD-9788-FAE1453AB725}" destId="{4508E47E-1390-42F6-86BB-07B21D8F32B6}" srcOrd="4" destOrd="0" presId="urn:microsoft.com/office/officeart/2018/2/layout/IconLabelDescriptionList"/>
    <dgm:cxn modelId="{09E4730C-23F6-4B5F-B58F-A0A024CA6659}" type="presParOf" srcId="{E8F1A7CB-550C-465B-93DB-EE6BAE72D77A}" destId="{900A8BAB-848B-4572-A1B8-A06C06E21F5E}" srcOrd="3" destOrd="0" presId="urn:microsoft.com/office/officeart/2018/2/layout/IconLabelDescriptionList"/>
    <dgm:cxn modelId="{F8F87222-B696-414C-941A-CE02942643B1}" type="presParOf" srcId="{E8F1A7CB-550C-465B-93DB-EE6BAE72D77A}" destId="{ACBAA399-3BD6-4E2A-9788-D1D3380E5C58}" srcOrd="4" destOrd="0" presId="urn:microsoft.com/office/officeart/2018/2/layout/IconLabelDescriptionList"/>
    <dgm:cxn modelId="{85AEAD3F-5EB2-49F9-A1F2-9C0AF410E660}" type="presParOf" srcId="{ACBAA399-3BD6-4E2A-9788-D1D3380E5C58}" destId="{0A782E4E-80FC-45F9-87E8-CFD1BA17AA15}" srcOrd="0" destOrd="0" presId="urn:microsoft.com/office/officeart/2018/2/layout/IconLabelDescriptionList"/>
    <dgm:cxn modelId="{94E4BF87-6914-4034-A938-EAC3B6118E62}" type="presParOf" srcId="{ACBAA399-3BD6-4E2A-9788-D1D3380E5C58}" destId="{42791693-C1DF-4C04-AFC3-164278AFA658}" srcOrd="1" destOrd="0" presId="urn:microsoft.com/office/officeart/2018/2/layout/IconLabelDescriptionList"/>
    <dgm:cxn modelId="{A172F95A-FF43-49E4-83AF-0884F09A4AE8}" type="presParOf" srcId="{ACBAA399-3BD6-4E2A-9788-D1D3380E5C58}" destId="{291E278E-39D2-42A3-828E-494D62C15F4A}" srcOrd="2" destOrd="0" presId="urn:microsoft.com/office/officeart/2018/2/layout/IconLabelDescriptionList"/>
    <dgm:cxn modelId="{50A1A6F8-D685-488E-89D6-8BCF21E7271A}" type="presParOf" srcId="{ACBAA399-3BD6-4E2A-9788-D1D3380E5C58}" destId="{6B9F4940-30F6-4D2A-916C-378DAEBCB913}" srcOrd="3" destOrd="0" presId="urn:microsoft.com/office/officeart/2018/2/layout/IconLabelDescriptionList"/>
    <dgm:cxn modelId="{C1B59A07-4963-40A1-8816-6A8E3CE8033C}" type="presParOf" srcId="{ACBAA399-3BD6-4E2A-9788-D1D3380E5C58}" destId="{5C2116D7-7700-47F1-A09C-E0A26F28AA1A}"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900B03-F131-458A-952A-E97B5A4FEDA4}"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DFD78252-41D7-4E64-8597-404C5C6B58B1}">
      <dgm:prSet custT="1"/>
      <dgm:spPr/>
      <dgm:t>
        <a:bodyPr/>
        <a:lstStyle/>
        <a:p>
          <a:pPr>
            <a:lnSpc>
              <a:spcPct val="100000"/>
            </a:lnSpc>
          </a:pPr>
          <a:r>
            <a:rPr lang="en-US" sz="1800" dirty="0">
              <a:solidFill>
                <a:schemeClr val="bg1"/>
              </a:solidFill>
            </a:rPr>
            <a:t>To understand general demographic characteristics of NSC patients injuring staff members we calculated mean, standard deviation, minimum, and maximum values</a:t>
          </a:r>
        </a:p>
      </dgm:t>
    </dgm:pt>
    <dgm:pt modelId="{4CDBFE40-88C8-4827-BA14-B2EC2E0F38AE}" type="parTrans" cxnId="{557DC84E-4200-4C99-91FA-11CE4F12FEA5}">
      <dgm:prSet/>
      <dgm:spPr/>
      <dgm:t>
        <a:bodyPr/>
        <a:lstStyle/>
        <a:p>
          <a:endParaRPr lang="en-US"/>
        </a:p>
      </dgm:t>
    </dgm:pt>
    <dgm:pt modelId="{43FBF5D9-2EC9-46BE-8BF4-F86B4AFAB57B}" type="sibTrans" cxnId="{557DC84E-4200-4C99-91FA-11CE4F12FEA5}">
      <dgm:prSet/>
      <dgm:spPr/>
      <dgm:t>
        <a:bodyPr/>
        <a:lstStyle/>
        <a:p>
          <a:pPr>
            <a:lnSpc>
              <a:spcPct val="100000"/>
            </a:lnSpc>
          </a:pPr>
          <a:endParaRPr lang="en-US"/>
        </a:p>
      </dgm:t>
    </dgm:pt>
    <dgm:pt modelId="{6571CF46-8F4D-490A-B5FA-A383F750EE1E}">
      <dgm:prSet custT="1"/>
      <dgm:spPr/>
      <dgm:t>
        <a:bodyPr/>
        <a:lstStyle/>
        <a:p>
          <a:pPr>
            <a:lnSpc>
              <a:spcPct val="100000"/>
            </a:lnSpc>
          </a:pPr>
          <a:r>
            <a:rPr lang="en-US" sz="1800" dirty="0">
              <a:solidFill>
                <a:schemeClr val="bg1"/>
              </a:solidFill>
            </a:rPr>
            <a:t>To analyze staff member variables, we used Pearson correlation analyses</a:t>
          </a:r>
        </a:p>
      </dgm:t>
    </dgm:pt>
    <dgm:pt modelId="{9D5C8B0F-FE8C-49C9-AFE6-DAA2A696CE88}" type="parTrans" cxnId="{6F53925B-FE62-41B0-B10D-E9E37424E1D0}">
      <dgm:prSet/>
      <dgm:spPr/>
      <dgm:t>
        <a:bodyPr/>
        <a:lstStyle/>
        <a:p>
          <a:endParaRPr lang="en-US"/>
        </a:p>
      </dgm:t>
    </dgm:pt>
    <dgm:pt modelId="{AF686F47-6178-48B3-8EA2-5F5715FC69ED}" type="sibTrans" cxnId="{6F53925B-FE62-41B0-B10D-E9E37424E1D0}">
      <dgm:prSet/>
      <dgm:spPr/>
      <dgm:t>
        <a:bodyPr/>
        <a:lstStyle/>
        <a:p>
          <a:pPr>
            <a:lnSpc>
              <a:spcPct val="100000"/>
            </a:lnSpc>
          </a:pPr>
          <a:endParaRPr lang="en-US"/>
        </a:p>
      </dgm:t>
    </dgm:pt>
    <dgm:pt modelId="{0D447E54-A2CF-4FB7-B04F-929CE051D9A6}">
      <dgm:prSet custT="1"/>
      <dgm:spPr/>
      <dgm:t>
        <a:bodyPr/>
        <a:lstStyle/>
        <a:p>
          <a:pPr>
            <a:lnSpc>
              <a:spcPct val="100000"/>
            </a:lnSpc>
          </a:pPr>
          <a:r>
            <a:rPr lang="en-US" sz="1800" dirty="0">
              <a:solidFill>
                <a:schemeClr val="bg1"/>
              </a:solidFill>
            </a:rPr>
            <a:t>To analyze patient variables, we used chi-square tests</a:t>
          </a:r>
        </a:p>
      </dgm:t>
    </dgm:pt>
    <dgm:pt modelId="{0A623C49-52A3-4315-9D4B-60BFD15B7B86}" type="parTrans" cxnId="{194AFC2B-F67E-423A-ADF2-A9FF69F75DCC}">
      <dgm:prSet/>
      <dgm:spPr/>
      <dgm:t>
        <a:bodyPr/>
        <a:lstStyle/>
        <a:p>
          <a:endParaRPr lang="en-US"/>
        </a:p>
      </dgm:t>
    </dgm:pt>
    <dgm:pt modelId="{B33999F4-206B-4186-91FC-3FD652E9698E}" type="sibTrans" cxnId="{194AFC2B-F67E-423A-ADF2-A9FF69F75DCC}">
      <dgm:prSet/>
      <dgm:spPr/>
      <dgm:t>
        <a:bodyPr/>
        <a:lstStyle/>
        <a:p>
          <a:endParaRPr lang="en-US"/>
        </a:p>
      </dgm:t>
    </dgm:pt>
    <dgm:pt modelId="{7376D65C-0E15-4B4A-BDB4-18D2259E0042}" type="pres">
      <dgm:prSet presAssocID="{26900B03-F131-458A-952A-E97B5A4FEDA4}" presName="root" presStyleCnt="0">
        <dgm:presLayoutVars>
          <dgm:dir/>
          <dgm:resizeHandles val="exact"/>
        </dgm:presLayoutVars>
      </dgm:prSet>
      <dgm:spPr/>
    </dgm:pt>
    <dgm:pt modelId="{6B7A3696-A754-4AD4-A404-C1D80668806A}" type="pres">
      <dgm:prSet presAssocID="{26900B03-F131-458A-952A-E97B5A4FEDA4}" presName="container" presStyleCnt="0">
        <dgm:presLayoutVars>
          <dgm:dir/>
          <dgm:resizeHandles val="exact"/>
        </dgm:presLayoutVars>
      </dgm:prSet>
      <dgm:spPr/>
    </dgm:pt>
    <dgm:pt modelId="{468A8843-A11C-4FE4-98BF-95B259E9BA0B}" type="pres">
      <dgm:prSet presAssocID="{DFD78252-41D7-4E64-8597-404C5C6B58B1}" presName="compNode" presStyleCnt="0"/>
      <dgm:spPr/>
    </dgm:pt>
    <dgm:pt modelId="{A4E86B42-D614-4176-A418-DCBED6941894}" type="pres">
      <dgm:prSet presAssocID="{DFD78252-41D7-4E64-8597-404C5C6B58B1}" presName="iconBgRect" presStyleLbl="bgShp" presStyleIdx="0" presStyleCnt="3" custScaleX="354384" custScaleY="343827" custLinFactX="-264251" custLinFactNeighborX="-300000" custLinFactNeighborY="-43919"/>
      <dgm:spPr/>
    </dgm:pt>
    <dgm:pt modelId="{0633C0EA-25FF-473A-9063-800B6D9450F4}" type="pres">
      <dgm:prSet presAssocID="{DFD78252-41D7-4E64-8597-404C5C6B58B1}" presName="iconRect" presStyleLbl="node1" presStyleIdx="0" presStyleCnt="3" custScaleX="472397" custScaleY="516161" custLinFactX="-400000" custLinFactNeighborX="-445686" custLinFactNeighborY="-5433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7901BCE5-071F-4EF7-9768-8979B5878E53}" type="pres">
      <dgm:prSet presAssocID="{DFD78252-41D7-4E64-8597-404C5C6B58B1}" presName="spaceRect" presStyleCnt="0"/>
      <dgm:spPr/>
    </dgm:pt>
    <dgm:pt modelId="{2F3664C8-C88B-4706-A76D-C0E90183801F}" type="pres">
      <dgm:prSet presAssocID="{DFD78252-41D7-4E64-8597-404C5C6B58B1}" presName="textRect" presStyleLbl="revTx" presStyleIdx="0" presStyleCnt="3" custScaleX="301763" custScaleY="356994" custLinFactNeighborX="-55514" custLinFactNeighborY="-18920">
        <dgm:presLayoutVars>
          <dgm:chMax val="1"/>
          <dgm:chPref val="1"/>
        </dgm:presLayoutVars>
      </dgm:prSet>
      <dgm:spPr/>
    </dgm:pt>
    <dgm:pt modelId="{F9FC4F8A-18C0-4A6A-8466-00273B17410B}" type="pres">
      <dgm:prSet presAssocID="{43FBF5D9-2EC9-46BE-8BF4-F86B4AFAB57B}" presName="sibTrans" presStyleLbl="sibTrans2D1" presStyleIdx="0" presStyleCnt="0"/>
      <dgm:spPr/>
    </dgm:pt>
    <dgm:pt modelId="{06448A13-9816-4A50-8419-04AB6109351D}" type="pres">
      <dgm:prSet presAssocID="{6571CF46-8F4D-490A-B5FA-A383F750EE1E}" presName="compNode" presStyleCnt="0"/>
      <dgm:spPr/>
    </dgm:pt>
    <dgm:pt modelId="{E9993F98-A3E8-40F3-8433-08DF3AFDC6FA}" type="pres">
      <dgm:prSet presAssocID="{6571CF46-8F4D-490A-B5FA-A383F750EE1E}" presName="iconBgRect" presStyleLbl="bgShp" presStyleIdx="1" presStyleCnt="3" custScaleX="356481" custScaleY="330058" custLinFactX="-90474" custLinFactNeighborX="-100000" custLinFactNeighborY="-54808"/>
      <dgm:spPr/>
    </dgm:pt>
    <dgm:pt modelId="{BFC5F7C2-7C7C-4C38-A02C-90CBA6BA90D6}" type="pres">
      <dgm:prSet presAssocID="{6571CF46-8F4D-490A-B5FA-A383F750EE1E}" presName="iconRect" presStyleLbl="node1" presStyleIdx="1" presStyleCnt="3" custScaleX="414899" custScaleY="356332" custLinFactX="-140455" custLinFactNeighborX="-200000" custLinFactNeighborY="-9118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r chart"/>
        </a:ext>
      </dgm:extLst>
    </dgm:pt>
    <dgm:pt modelId="{B0536E6E-A034-4A80-A6DC-BB117F9A62C3}" type="pres">
      <dgm:prSet presAssocID="{6571CF46-8F4D-490A-B5FA-A383F750EE1E}" presName="spaceRect" presStyleCnt="0"/>
      <dgm:spPr/>
    </dgm:pt>
    <dgm:pt modelId="{A78686EF-2A40-4C15-B577-A0EF5EB34927}" type="pres">
      <dgm:prSet presAssocID="{6571CF46-8F4D-490A-B5FA-A383F750EE1E}" presName="textRect" presStyleLbl="revTx" presStyleIdx="1" presStyleCnt="3" custScaleX="207319" custScaleY="276404" custLinFactNeighborX="28502" custLinFactNeighborY="-17631">
        <dgm:presLayoutVars>
          <dgm:chMax val="1"/>
          <dgm:chPref val="1"/>
        </dgm:presLayoutVars>
      </dgm:prSet>
      <dgm:spPr/>
    </dgm:pt>
    <dgm:pt modelId="{7DA6719D-9E69-4284-A28A-611291E9D256}" type="pres">
      <dgm:prSet presAssocID="{AF686F47-6178-48B3-8EA2-5F5715FC69ED}" presName="sibTrans" presStyleLbl="sibTrans2D1" presStyleIdx="0" presStyleCnt="0"/>
      <dgm:spPr/>
    </dgm:pt>
    <dgm:pt modelId="{55D20CA5-35FA-41B0-B602-8318DDA0EB17}" type="pres">
      <dgm:prSet presAssocID="{0D447E54-A2CF-4FB7-B04F-929CE051D9A6}" presName="compNode" presStyleCnt="0"/>
      <dgm:spPr/>
    </dgm:pt>
    <dgm:pt modelId="{3DE01423-E295-4C55-98CE-7FC2ED93EF8E}" type="pres">
      <dgm:prSet presAssocID="{0D447E54-A2CF-4FB7-B04F-929CE051D9A6}" presName="iconBgRect" presStyleLbl="bgShp" presStyleIdx="2" presStyleCnt="3" custScaleX="379465" custScaleY="368663" custLinFactNeighborX="64928" custLinFactNeighborY="-31501"/>
      <dgm:spPr/>
    </dgm:pt>
    <dgm:pt modelId="{9C145AEE-6329-49D6-9946-9F988CCE3110}" type="pres">
      <dgm:prSet presAssocID="{0D447E54-A2CF-4FB7-B04F-929CE051D9A6}" presName="iconRect" presStyleLbl="node1" presStyleIdx="2" presStyleCnt="3" custScaleX="387131" custScaleY="420565" custLinFactNeighborX="90347" custLinFactNeighborY="-37644"/>
      <dgm:spPr>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pt>
    <dgm:pt modelId="{F1A24F25-3383-4FB4-8E7D-99107427AFAB}" type="pres">
      <dgm:prSet presAssocID="{0D447E54-A2CF-4FB7-B04F-929CE051D9A6}" presName="spaceRect" presStyleCnt="0"/>
      <dgm:spPr/>
    </dgm:pt>
    <dgm:pt modelId="{09360F76-390A-443F-86BA-CAB013067449}" type="pres">
      <dgm:prSet presAssocID="{0D447E54-A2CF-4FB7-B04F-929CE051D9A6}" presName="textRect" presStyleLbl="revTx" presStyleIdx="2" presStyleCnt="3" custScaleX="159958" custLinFactX="14310" custLinFactNeighborX="100000" custLinFactNeighborY="-32239">
        <dgm:presLayoutVars>
          <dgm:chMax val="1"/>
          <dgm:chPref val="1"/>
        </dgm:presLayoutVars>
      </dgm:prSet>
      <dgm:spPr/>
    </dgm:pt>
  </dgm:ptLst>
  <dgm:cxnLst>
    <dgm:cxn modelId="{194AFC2B-F67E-423A-ADF2-A9FF69F75DCC}" srcId="{26900B03-F131-458A-952A-E97B5A4FEDA4}" destId="{0D447E54-A2CF-4FB7-B04F-929CE051D9A6}" srcOrd="2" destOrd="0" parTransId="{0A623C49-52A3-4315-9D4B-60BFD15B7B86}" sibTransId="{B33999F4-206B-4186-91FC-3FD652E9698E}"/>
    <dgm:cxn modelId="{4FE30935-F986-4FAE-BEF0-B8D3DB4B16CD}" type="presOf" srcId="{43FBF5D9-2EC9-46BE-8BF4-F86B4AFAB57B}" destId="{F9FC4F8A-18C0-4A6A-8466-00273B17410B}" srcOrd="0" destOrd="0" presId="urn:microsoft.com/office/officeart/2018/2/layout/IconCircleList"/>
    <dgm:cxn modelId="{6F53925B-FE62-41B0-B10D-E9E37424E1D0}" srcId="{26900B03-F131-458A-952A-E97B5A4FEDA4}" destId="{6571CF46-8F4D-490A-B5FA-A383F750EE1E}" srcOrd="1" destOrd="0" parTransId="{9D5C8B0F-FE8C-49C9-AFE6-DAA2A696CE88}" sibTransId="{AF686F47-6178-48B3-8EA2-5F5715FC69ED}"/>
    <dgm:cxn modelId="{557DC84E-4200-4C99-91FA-11CE4F12FEA5}" srcId="{26900B03-F131-458A-952A-E97B5A4FEDA4}" destId="{DFD78252-41D7-4E64-8597-404C5C6B58B1}" srcOrd="0" destOrd="0" parTransId="{4CDBFE40-88C8-4827-BA14-B2EC2E0F38AE}" sibTransId="{43FBF5D9-2EC9-46BE-8BF4-F86B4AFAB57B}"/>
    <dgm:cxn modelId="{9F897854-4624-476D-BD43-2C68333248CA}" type="presOf" srcId="{0D447E54-A2CF-4FB7-B04F-929CE051D9A6}" destId="{09360F76-390A-443F-86BA-CAB013067449}" srcOrd="0" destOrd="0" presId="urn:microsoft.com/office/officeart/2018/2/layout/IconCircleList"/>
    <dgm:cxn modelId="{39D8FB78-EA10-43E2-982D-7E6F075B9834}" type="presOf" srcId="{26900B03-F131-458A-952A-E97B5A4FEDA4}" destId="{7376D65C-0E15-4B4A-BDB4-18D2259E0042}" srcOrd="0" destOrd="0" presId="urn:microsoft.com/office/officeart/2018/2/layout/IconCircleList"/>
    <dgm:cxn modelId="{85EFFE59-9D49-442B-94F9-C62B85B727AF}" type="presOf" srcId="{DFD78252-41D7-4E64-8597-404C5C6B58B1}" destId="{2F3664C8-C88B-4706-A76D-C0E90183801F}" srcOrd="0" destOrd="0" presId="urn:microsoft.com/office/officeart/2018/2/layout/IconCircleList"/>
    <dgm:cxn modelId="{01E497D1-6162-4444-BA46-7A4B76C722CB}" type="presOf" srcId="{6571CF46-8F4D-490A-B5FA-A383F750EE1E}" destId="{A78686EF-2A40-4C15-B577-A0EF5EB34927}" srcOrd="0" destOrd="0" presId="urn:microsoft.com/office/officeart/2018/2/layout/IconCircleList"/>
    <dgm:cxn modelId="{E34F69F3-0F78-471E-A2E0-51E81CACBF80}" type="presOf" srcId="{AF686F47-6178-48B3-8EA2-5F5715FC69ED}" destId="{7DA6719D-9E69-4284-A28A-611291E9D256}" srcOrd="0" destOrd="0" presId="urn:microsoft.com/office/officeart/2018/2/layout/IconCircleList"/>
    <dgm:cxn modelId="{10598ADD-2134-4F8C-A368-AD1127BC43C4}" type="presParOf" srcId="{7376D65C-0E15-4B4A-BDB4-18D2259E0042}" destId="{6B7A3696-A754-4AD4-A404-C1D80668806A}" srcOrd="0" destOrd="0" presId="urn:microsoft.com/office/officeart/2018/2/layout/IconCircleList"/>
    <dgm:cxn modelId="{49CA4418-2937-40B8-8407-54200EE35622}" type="presParOf" srcId="{6B7A3696-A754-4AD4-A404-C1D80668806A}" destId="{468A8843-A11C-4FE4-98BF-95B259E9BA0B}" srcOrd="0" destOrd="0" presId="urn:microsoft.com/office/officeart/2018/2/layout/IconCircleList"/>
    <dgm:cxn modelId="{F1BB23A4-3B07-4AA0-ADDA-8222CF057D2C}" type="presParOf" srcId="{468A8843-A11C-4FE4-98BF-95B259E9BA0B}" destId="{A4E86B42-D614-4176-A418-DCBED6941894}" srcOrd="0" destOrd="0" presId="urn:microsoft.com/office/officeart/2018/2/layout/IconCircleList"/>
    <dgm:cxn modelId="{11DE0B6C-64E5-4626-A577-39BDF23F9C63}" type="presParOf" srcId="{468A8843-A11C-4FE4-98BF-95B259E9BA0B}" destId="{0633C0EA-25FF-473A-9063-800B6D9450F4}" srcOrd="1" destOrd="0" presId="urn:microsoft.com/office/officeart/2018/2/layout/IconCircleList"/>
    <dgm:cxn modelId="{23C858C6-AC53-46D1-BC18-BEE9ED07A382}" type="presParOf" srcId="{468A8843-A11C-4FE4-98BF-95B259E9BA0B}" destId="{7901BCE5-071F-4EF7-9768-8979B5878E53}" srcOrd="2" destOrd="0" presId="urn:microsoft.com/office/officeart/2018/2/layout/IconCircleList"/>
    <dgm:cxn modelId="{49823C6B-0ED7-4B74-9589-242E3688A9C8}" type="presParOf" srcId="{468A8843-A11C-4FE4-98BF-95B259E9BA0B}" destId="{2F3664C8-C88B-4706-A76D-C0E90183801F}" srcOrd="3" destOrd="0" presId="urn:microsoft.com/office/officeart/2018/2/layout/IconCircleList"/>
    <dgm:cxn modelId="{8E63CC9C-F2AE-4760-B76A-284473E70A2F}" type="presParOf" srcId="{6B7A3696-A754-4AD4-A404-C1D80668806A}" destId="{F9FC4F8A-18C0-4A6A-8466-00273B17410B}" srcOrd="1" destOrd="0" presId="urn:microsoft.com/office/officeart/2018/2/layout/IconCircleList"/>
    <dgm:cxn modelId="{51FAA876-EA25-4B9F-9580-1A4F1745D00E}" type="presParOf" srcId="{6B7A3696-A754-4AD4-A404-C1D80668806A}" destId="{06448A13-9816-4A50-8419-04AB6109351D}" srcOrd="2" destOrd="0" presId="urn:microsoft.com/office/officeart/2018/2/layout/IconCircleList"/>
    <dgm:cxn modelId="{D4075A3A-15BC-4675-A499-188DD5C8A08C}" type="presParOf" srcId="{06448A13-9816-4A50-8419-04AB6109351D}" destId="{E9993F98-A3E8-40F3-8433-08DF3AFDC6FA}" srcOrd="0" destOrd="0" presId="urn:microsoft.com/office/officeart/2018/2/layout/IconCircleList"/>
    <dgm:cxn modelId="{C621B742-82C2-49A7-8B22-F62779C36E85}" type="presParOf" srcId="{06448A13-9816-4A50-8419-04AB6109351D}" destId="{BFC5F7C2-7C7C-4C38-A02C-90CBA6BA90D6}" srcOrd="1" destOrd="0" presId="urn:microsoft.com/office/officeart/2018/2/layout/IconCircleList"/>
    <dgm:cxn modelId="{81447ADA-82BD-4125-AE7B-5C012F7A3DCE}" type="presParOf" srcId="{06448A13-9816-4A50-8419-04AB6109351D}" destId="{B0536E6E-A034-4A80-A6DC-BB117F9A62C3}" srcOrd="2" destOrd="0" presId="urn:microsoft.com/office/officeart/2018/2/layout/IconCircleList"/>
    <dgm:cxn modelId="{D623EBFD-E819-4410-807B-74543169E4C4}" type="presParOf" srcId="{06448A13-9816-4A50-8419-04AB6109351D}" destId="{A78686EF-2A40-4C15-B577-A0EF5EB34927}" srcOrd="3" destOrd="0" presId="urn:microsoft.com/office/officeart/2018/2/layout/IconCircleList"/>
    <dgm:cxn modelId="{EBD480CD-FBAC-4476-AF63-EBE649DB8BEC}" type="presParOf" srcId="{6B7A3696-A754-4AD4-A404-C1D80668806A}" destId="{7DA6719D-9E69-4284-A28A-611291E9D256}" srcOrd="3" destOrd="0" presId="urn:microsoft.com/office/officeart/2018/2/layout/IconCircleList"/>
    <dgm:cxn modelId="{8A974032-FC75-47A8-846B-8361B264D811}" type="presParOf" srcId="{6B7A3696-A754-4AD4-A404-C1D80668806A}" destId="{55D20CA5-35FA-41B0-B602-8318DDA0EB17}" srcOrd="4" destOrd="0" presId="urn:microsoft.com/office/officeart/2018/2/layout/IconCircleList"/>
    <dgm:cxn modelId="{F22023C7-73D9-4DDB-80A3-32301E75692E}" type="presParOf" srcId="{55D20CA5-35FA-41B0-B602-8318DDA0EB17}" destId="{3DE01423-E295-4C55-98CE-7FC2ED93EF8E}" srcOrd="0" destOrd="0" presId="urn:microsoft.com/office/officeart/2018/2/layout/IconCircleList"/>
    <dgm:cxn modelId="{784B4D6A-79A5-42CC-88FD-5AE411365040}" type="presParOf" srcId="{55D20CA5-35FA-41B0-B602-8318DDA0EB17}" destId="{9C145AEE-6329-49D6-9946-9F988CCE3110}" srcOrd="1" destOrd="0" presId="urn:microsoft.com/office/officeart/2018/2/layout/IconCircleList"/>
    <dgm:cxn modelId="{7C7980BB-C281-4953-B847-E0F77678BFF1}" type="presParOf" srcId="{55D20CA5-35FA-41B0-B602-8318DDA0EB17}" destId="{F1A24F25-3383-4FB4-8E7D-99107427AFAB}" srcOrd="2" destOrd="0" presId="urn:microsoft.com/office/officeart/2018/2/layout/IconCircleList"/>
    <dgm:cxn modelId="{E040F36C-4F25-410D-B54B-DDD3863B42F2}" type="presParOf" srcId="{55D20CA5-35FA-41B0-B602-8318DDA0EB17}" destId="{09360F76-390A-443F-86BA-CAB013067449}"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C6385-4BF7-4280-9E7B-250FB179D660}">
      <dsp:nvSpPr>
        <dsp:cNvPr id="0" name=""/>
        <dsp:cNvSpPr/>
      </dsp:nvSpPr>
      <dsp:spPr>
        <a:xfrm>
          <a:off x="218794" y="170090"/>
          <a:ext cx="1339248" cy="133924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E7F9CC-F09F-4CF7-BE91-80D1209B5BAF}">
      <dsp:nvSpPr>
        <dsp:cNvPr id="0" name=""/>
        <dsp:cNvSpPr/>
      </dsp:nvSpPr>
      <dsp:spPr>
        <a:xfrm>
          <a:off x="500036" y="451333"/>
          <a:ext cx="776764" cy="7767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03F055A-423A-4163-8A81-3A7C45455033}">
      <dsp:nvSpPr>
        <dsp:cNvPr id="0" name=""/>
        <dsp:cNvSpPr/>
      </dsp:nvSpPr>
      <dsp:spPr>
        <a:xfrm>
          <a:off x="1845025" y="170090"/>
          <a:ext cx="3156800" cy="1339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90000"/>
            </a:lnSpc>
            <a:spcBef>
              <a:spcPct val="0"/>
            </a:spcBef>
            <a:spcAft>
              <a:spcPct val="35000"/>
            </a:spcAft>
            <a:buNone/>
          </a:pPr>
          <a:r>
            <a:rPr lang="en-US" sz="1700" kern="1200" dirty="0"/>
            <a:t>Limited research focused on variables affecting staff member injury on psychiatric inpatient units serving children and adolescents with IDD. </a:t>
          </a:r>
        </a:p>
      </dsp:txBody>
      <dsp:txXfrm>
        <a:off x="1845025" y="170090"/>
        <a:ext cx="3156800" cy="1339248"/>
      </dsp:txXfrm>
    </dsp:sp>
    <dsp:sp modelId="{E19CBA8F-D71E-4814-9C35-932C63623A56}">
      <dsp:nvSpPr>
        <dsp:cNvPr id="0" name=""/>
        <dsp:cNvSpPr/>
      </dsp:nvSpPr>
      <dsp:spPr>
        <a:xfrm>
          <a:off x="5551874" y="170090"/>
          <a:ext cx="1339248" cy="133924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0077D3-B6C1-45AA-864B-DC2A74F7080B}">
      <dsp:nvSpPr>
        <dsp:cNvPr id="0" name=""/>
        <dsp:cNvSpPr/>
      </dsp:nvSpPr>
      <dsp:spPr>
        <a:xfrm>
          <a:off x="4990070" y="2815912"/>
          <a:ext cx="776764" cy="7767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D162ABA-D7A7-4533-BE39-43F3CE8CC6CC}">
      <dsp:nvSpPr>
        <dsp:cNvPr id="0" name=""/>
        <dsp:cNvSpPr/>
      </dsp:nvSpPr>
      <dsp:spPr>
        <a:xfrm>
          <a:off x="7284615" y="228281"/>
          <a:ext cx="3156800" cy="1339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90000"/>
            </a:lnSpc>
            <a:spcBef>
              <a:spcPct val="0"/>
            </a:spcBef>
            <a:spcAft>
              <a:spcPct val="35000"/>
            </a:spcAft>
            <a:buNone/>
          </a:pPr>
          <a:r>
            <a:rPr lang="en-US" sz="1700" kern="1200"/>
            <a:t>Has led to a lack of Intervention to decrease staff member injury in these settings.</a:t>
          </a:r>
        </a:p>
      </dsp:txBody>
      <dsp:txXfrm>
        <a:off x="7284615" y="228281"/>
        <a:ext cx="3156800" cy="1339248"/>
      </dsp:txXfrm>
    </dsp:sp>
    <dsp:sp modelId="{DB0875DB-28E5-4BFA-A6C2-88021B2FF74C}">
      <dsp:nvSpPr>
        <dsp:cNvPr id="0" name=""/>
        <dsp:cNvSpPr/>
      </dsp:nvSpPr>
      <dsp:spPr>
        <a:xfrm>
          <a:off x="218794" y="2127623"/>
          <a:ext cx="1339248" cy="133924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C7CF92-D50E-4EFF-AC39-898423EF2C54}">
      <dsp:nvSpPr>
        <dsp:cNvPr id="0" name=""/>
        <dsp:cNvSpPr/>
      </dsp:nvSpPr>
      <dsp:spPr>
        <a:xfrm>
          <a:off x="500036" y="2408865"/>
          <a:ext cx="776764" cy="77676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0218811-6EA7-466C-B5AF-1B75FE28A836}">
      <dsp:nvSpPr>
        <dsp:cNvPr id="0" name=""/>
        <dsp:cNvSpPr/>
      </dsp:nvSpPr>
      <dsp:spPr>
        <a:xfrm>
          <a:off x="1845025" y="2127623"/>
          <a:ext cx="3156800" cy="1339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90000"/>
            </a:lnSpc>
            <a:spcBef>
              <a:spcPct val="0"/>
            </a:spcBef>
            <a:spcAft>
              <a:spcPct val="35000"/>
            </a:spcAft>
            <a:buNone/>
          </a:pPr>
          <a:r>
            <a:rPr lang="en-US" sz="1700" kern="1200"/>
            <a:t>Results in high staff burnout and turnover rates </a:t>
          </a:r>
        </a:p>
      </dsp:txBody>
      <dsp:txXfrm>
        <a:off x="1845025" y="2127623"/>
        <a:ext cx="3156800" cy="1339248"/>
      </dsp:txXfrm>
    </dsp:sp>
    <dsp:sp modelId="{98DD29BF-D653-4189-85AD-D2AFF6B48B6D}">
      <dsp:nvSpPr>
        <dsp:cNvPr id="0" name=""/>
        <dsp:cNvSpPr/>
      </dsp:nvSpPr>
      <dsp:spPr>
        <a:xfrm>
          <a:off x="5551874" y="2127623"/>
          <a:ext cx="1339248" cy="133924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1DEAFC-9BD4-4FEA-8A5E-E3D9345B9645}">
      <dsp:nvSpPr>
        <dsp:cNvPr id="0" name=""/>
        <dsp:cNvSpPr/>
      </dsp:nvSpPr>
      <dsp:spPr>
        <a:xfrm>
          <a:off x="5833116" y="429740"/>
          <a:ext cx="776764" cy="77676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1282D12-47FD-400F-A709-813182532983}">
      <dsp:nvSpPr>
        <dsp:cNvPr id="0" name=""/>
        <dsp:cNvSpPr/>
      </dsp:nvSpPr>
      <dsp:spPr>
        <a:xfrm>
          <a:off x="7284615" y="1918138"/>
          <a:ext cx="3156800" cy="1339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90000"/>
            </a:lnSpc>
            <a:spcBef>
              <a:spcPct val="0"/>
            </a:spcBef>
            <a:spcAft>
              <a:spcPct val="35000"/>
            </a:spcAft>
            <a:buNone/>
          </a:pPr>
          <a:r>
            <a:rPr lang="en-US" sz="1700" kern="1200"/>
            <a:t>Can contribute to decreased quality of patient care</a:t>
          </a:r>
        </a:p>
      </dsp:txBody>
      <dsp:txXfrm>
        <a:off x="7284615" y="1918138"/>
        <a:ext cx="3156800" cy="13392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B68B0-F5CF-41A0-8D68-9D58220C6C84}">
      <dsp:nvSpPr>
        <dsp:cNvPr id="0" name=""/>
        <dsp:cNvSpPr/>
      </dsp:nvSpPr>
      <dsp:spPr>
        <a:xfrm>
          <a:off x="7924358" y="0"/>
          <a:ext cx="1099365" cy="9533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8000" b="-8000"/>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F746920-5DC3-4598-9C36-A4A3D1C73B78}">
      <dsp:nvSpPr>
        <dsp:cNvPr id="0" name=""/>
        <dsp:cNvSpPr/>
      </dsp:nvSpPr>
      <dsp:spPr>
        <a:xfrm>
          <a:off x="15601" y="1076696"/>
          <a:ext cx="3141043" cy="1552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en-US" sz="1800" b="0" kern="1200" dirty="0">
              <a:solidFill>
                <a:schemeClr val="bg1"/>
              </a:solidFill>
            </a:rPr>
            <a:t>Despite the high-quality staff on the NSC Unit, the unit has experienced a high rate of staff member injury.  </a:t>
          </a:r>
        </a:p>
      </dsp:txBody>
      <dsp:txXfrm>
        <a:off x="15601" y="1076696"/>
        <a:ext cx="3141043" cy="1552698"/>
      </dsp:txXfrm>
    </dsp:sp>
    <dsp:sp modelId="{A5718E5B-1A47-42C7-B43B-4AC0059DD815}">
      <dsp:nvSpPr>
        <dsp:cNvPr id="0" name=""/>
        <dsp:cNvSpPr/>
      </dsp:nvSpPr>
      <dsp:spPr>
        <a:xfrm>
          <a:off x="15601" y="2686761"/>
          <a:ext cx="3141043" cy="624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US" sz="1700" kern="1200"/>
            <a:t>Since 2013, 223 staff member injuries were caused by patients on the NSC Unit.</a:t>
          </a:r>
        </a:p>
      </dsp:txBody>
      <dsp:txXfrm>
        <a:off x="15601" y="2686761"/>
        <a:ext cx="3141043" cy="624054"/>
      </dsp:txXfrm>
    </dsp:sp>
    <dsp:sp modelId="{C0439D76-F910-4C7B-9D27-B319A66F9702}">
      <dsp:nvSpPr>
        <dsp:cNvPr id="0" name=""/>
        <dsp:cNvSpPr/>
      </dsp:nvSpPr>
      <dsp:spPr>
        <a:xfrm>
          <a:off x="4428215" y="0"/>
          <a:ext cx="1099365" cy="9533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000" b="-8000"/>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67542E2-AD87-49E5-88B3-6A7F3DF2928B}">
      <dsp:nvSpPr>
        <dsp:cNvPr id="0" name=""/>
        <dsp:cNvSpPr/>
      </dsp:nvSpPr>
      <dsp:spPr>
        <a:xfrm>
          <a:off x="3706328" y="1076696"/>
          <a:ext cx="3141043" cy="1552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en-US" sz="1800" b="0" kern="1200" dirty="0">
              <a:solidFill>
                <a:schemeClr val="bg1"/>
              </a:solidFill>
            </a:rPr>
            <a:t>Interventions to improve staff member safety (e.g., adding staff members; limiting patients meeting certain weight and height criteria) have been ineffective.</a:t>
          </a:r>
        </a:p>
      </dsp:txBody>
      <dsp:txXfrm>
        <a:off x="3706328" y="1076696"/>
        <a:ext cx="3141043" cy="1552698"/>
      </dsp:txXfrm>
    </dsp:sp>
    <dsp:sp modelId="{4508E47E-1390-42F6-86BB-07B21D8F32B6}">
      <dsp:nvSpPr>
        <dsp:cNvPr id="0" name=""/>
        <dsp:cNvSpPr/>
      </dsp:nvSpPr>
      <dsp:spPr>
        <a:xfrm>
          <a:off x="3706328" y="2686761"/>
          <a:ext cx="3141043" cy="624054"/>
        </a:xfrm>
        <a:prstGeom prst="rect">
          <a:avLst/>
        </a:prstGeom>
        <a:noFill/>
        <a:ln>
          <a:noFill/>
        </a:ln>
        <a:effectLst/>
      </dsp:spPr>
      <dsp:style>
        <a:lnRef idx="0">
          <a:scrgbClr r="0" g="0" b="0"/>
        </a:lnRef>
        <a:fillRef idx="0">
          <a:scrgbClr r="0" g="0" b="0"/>
        </a:fillRef>
        <a:effectRef idx="0">
          <a:scrgbClr r="0" g="0" b="0"/>
        </a:effectRef>
        <a:fontRef idx="minor"/>
      </dsp:style>
    </dsp:sp>
    <dsp:sp modelId="{0A782E4E-80FC-45F9-87E8-CFD1BA17AA15}">
      <dsp:nvSpPr>
        <dsp:cNvPr id="0" name=""/>
        <dsp:cNvSpPr/>
      </dsp:nvSpPr>
      <dsp:spPr>
        <a:xfrm>
          <a:off x="807645" y="192502"/>
          <a:ext cx="1099365" cy="9533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8000" b="-8000"/>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91E278E-39D2-42A3-828E-494D62C15F4A}">
      <dsp:nvSpPr>
        <dsp:cNvPr id="0" name=""/>
        <dsp:cNvSpPr/>
      </dsp:nvSpPr>
      <dsp:spPr>
        <a:xfrm>
          <a:off x="7397054" y="1076696"/>
          <a:ext cx="3141043" cy="1552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en-US" sz="1800" b="0" kern="1200" dirty="0">
              <a:solidFill>
                <a:schemeClr val="bg1"/>
              </a:solidFill>
            </a:rPr>
            <a:t>Given the paucity of research identifying variables contributing to staff member injuries on specialized inpatient units like NSC, additional research is sorely needed.</a:t>
          </a:r>
        </a:p>
      </dsp:txBody>
      <dsp:txXfrm>
        <a:off x="7397054" y="1076696"/>
        <a:ext cx="3141043" cy="1552698"/>
      </dsp:txXfrm>
    </dsp:sp>
    <dsp:sp modelId="{5C2116D7-7700-47F1-A09C-E0A26F28AA1A}">
      <dsp:nvSpPr>
        <dsp:cNvPr id="0" name=""/>
        <dsp:cNvSpPr/>
      </dsp:nvSpPr>
      <dsp:spPr>
        <a:xfrm>
          <a:off x="7397054" y="2686761"/>
          <a:ext cx="3141043" cy="62405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86B42-D614-4176-A418-DCBED6941894}">
      <dsp:nvSpPr>
        <dsp:cNvPr id="0" name=""/>
        <dsp:cNvSpPr/>
      </dsp:nvSpPr>
      <dsp:spPr>
        <a:xfrm>
          <a:off x="0" y="900564"/>
          <a:ext cx="1301896" cy="12631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33C0EA-25FF-473A-9063-800B6D9450F4}">
      <dsp:nvSpPr>
        <dsp:cNvPr id="0" name=""/>
        <dsp:cNvSpPr/>
      </dsp:nvSpPr>
      <dsp:spPr>
        <a:xfrm>
          <a:off x="144377" y="1027790"/>
          <a:ext cx="1006554" cy="10998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F3664C8-C88B-4706-A76D-C0E90183801F}">
      <dsp:nvSpPr>
        <dsp:cNvPr id="0" name=""/>
        <dsp:cNvSpPr/>
      </dsp:nvSpPr>
      <dsp:spPr>
        <a:xfrm>
          <a:off x="1357704" y="968217"/>
          <a:ext cx="2613088" cy="1311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solidFill>
                <a:schemeClr val="bg1"/>
              </a:solidFill>
            </a:rPr>
            <a:t>To understand general demographic characteristics of NSC patients injuring staff members we calculated mean, standard deviation, minimum, and maximum values</a:t>
          </a:r>
        </a:p>
      </dsp:txBody>
      <dsp:txXfrm>
        <a:off x="1357704" y="968217"/>
        <a:ext cx="2613088" cy="1311484"/>
      </dsp:txXfrm>
    </dsp:sp>
    <dsp:sp modelId="{E9993F98-A3E8-40F3-8433-08DF3AFDC6FA}">
      <dsp:nvSpPr>
        <dsp:cNvPr id="0" name=""/>
        <dsp:cNvSpPr/>
      </dsp:nvSpPr>
      <dsp:spPr>
        <a:xfrm>
          <a:off x="3902653" y="885853"/>
          <a:ext cx="1309599" cy="1212529"/>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C5F7C2-7C7C-4C38-A02C-90CBA6BA90D6}">
      <dsp:nvSpPr>
        <dsp:cNvPr id="0" name=""/>
        <dsp:cNvSpPr/>
      </dsp:nvSpPr>
      <dsp:spPr>
        <a:xfrm>
          <a:off x="4089753" y="1119542"/>
          <a:ext cx="884041" cy="7592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78686EF-2A40-4C15-B577-A0EF5EB34927}">
      <dsp:nvSpPr>
        <dsp:cNvPr id="0" name=""/>
        <dsp:cNvSpPr/>
      </dsp:nvSpPr>
      <dsp:spPr>
        <a:xfrm>
          <a:off x="5301752" y="1120984"/>
          <a:ext cx="1795259" cy="10154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solidFill>
                <a:schemeClr val="bg1"/>
              </a:solidFill>
            </a:rPr>
            <a:t>To analyze staff member variables, we used Pearson correlation analyses</a:t>
          </a:r>
        </a:p>
      </dsp:txBody>
      <dsp:txXfrm>
        <a:off x="5301752" y="1120984"/>
        <a:ext cx="1795259" cy="1015421"/>
      </dsp:txXfrm>
    </dsp:sp>
    <dsp:sp modelId="{3DE01423-E295-4C55-98CE-7FC2ED93EF8E}">
      <dsp:nvSpPr>
        <dsp:cNvPr id="0" name=""/>
        <dsp:cNvSpPr/>
      </dsp:nvSpPr>
      <dsp:spPr>
        <a:xfrm>
          <a:off x="7239610" y="900564"/>
          <a:ext cx="1394035" cy="135435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145AEE-6329-49D6-9946-9F988CCE3110}">
      <dsp:nvSpPr>
        <dsp:cNvPr id="0" name=""/>
        <dsp:cNvSpPr/>
      </dsp:nvSpPr>
      <dsp:spPr>
        <a:xfrm>
          <a:off x="7478171" y="1165199"/>
          <a:ext cx="824875" cy="896114"/>
        </a:xfrm>
        <a:prstGeom prst="rect">
          <a:avLst/>
        </a:prstGeom>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587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360F76-390A-443F-86BA-CAB013067449}">
      <dsp:nvSpPr>
        <dsp:cNvPr id="0" name=""/>
        <dsp:cNvSpPr/>
      </dsp:nvSpPr>
      <dsp:spPr>
        <a:xfrm>
          <a:off x="8690765" y="1391345"/>
          <a:ext cx="1385141" cy="367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solidFill>
                <a:schemeClr val="bg1"/>
              </a:solidFill>
            </a:rPr>
            <a:t>To analyze patient variables, we used chi-square tests</a:t>
          </a:r>
        </a:p>
      </dsp:txBody>
      <dsp:txXfrm>
        <a:off x="8690765" y="1391345"/>
        <a:ext cx="1385141" cy="367368"/>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2F8DCF-3BC5-4CDB-8742-7ED415A95E44}" type="datetimeFigureOut">
              <a:rPr lang="en-US" smtClean="0"/>
              <a:t>8/7/2019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F61FE2-5DEC-4A28-B374-2A8B130F95EC}" type="slidenum">
              <a:rPr lang="en-US" smtClean="0"/>
              <a:t>‹#›</a:t>
            </a:fld>
            <a:endParaRPr lang="en-US"/>
          </a:p>
        </p:txBody>
      </p:sp>
    </p:spTree>
    <p:extLst>
      <p:ext uri="{BB962C8B-B14F-4D97-AF65-F5344CB8AC3E}">
        <p14:creationId xmlns:p14="http://schemas.microsoft.com/office/powerpoint/2010/main" val="163010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Aggression exhibited by patients on psychiatric inpatient units is most frequently the cause of staff member injury. Children and adolescents diagnosed with intellectual and developmental disabilities in particular are more likely than neurotypical children to engage in aggressive behaviors warranting psychiatric hospitalization.</a:t>
            </a:r>
          </a:p>
          <a:p>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2</a:t>
            </a:fld>
            <a:endParaRPr lang="en-US"/>
          </a:p>
        </p:txBody>
      </p:sp>
    </p:spTree>
    <p:extLst>
      <p:ext uri="{BB962C8B-B14F-4D97-AF65-F5344CB8AC3E}">
        <p14:creationId xmlns:p14="http://schemas.microsoft.com/office/powerpoint/2010/main" val="2955626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Patients admitted to the NSC have a variety of diagnoses, however among patients that caused injury to staff, the most common diagnoses were Autism Spectrum Disorder</a:t>
            </a:r>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11</a:t>
            </a:fld>
            <a:endParaRPr lang="en-US"/>
          </a:p>
        </p:txBody>
      </p:sp>
    </p:spTree>
    <p:extLst>
      <p:ext uri="{BB962C8B-B14F-4D97-AF65-F5344CB8AC3E}">
        <p14:creationId xmlns:p14="http://schemas.microsoft.com/office/powerpoint/2010/main" val="216617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Followed by Moderate Intellectual Disability</a:t>
            </a:r>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12</a:t>
            </a:fld>
            <a:endParaRPr lang="en-US"/>
          </a:p>
        </p:txBody>
      </p:sp>
    </p:spTree>
    <p:extLst>
      <p:ext uri="{BB962C8B-B14F-4D97-AF65-F5344CB8AC3E}">
        <p14:creationId xmlns:p14="http://schemas.microsoft.com/office/powerpoint/2010/main" val="1171200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and Unspecified Anxiety Disorder.</a:t>
            </a:r>
          </a:p>
          <a:p>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13</a:t>
            </a:fld>
            <a:endParaRPr lang="en-US"/>
          </a:p>
        </p:txBody>
      </p:sp>
    </p:spTree>
    <p:extLst>
      <p:ext uri="{BB962C8B-B14F-4D97-AF65-F5344CB8AC3E}">
        <p14:creationId xmlns:p14="http://schemas.microsoft.com/office/powerpoint/2010/main" val="2014848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 will now turn our discussion towards our analysis of staff member characteristics. We found that the total staff on shift at the time of injury and staff member injury were not significantly correlated, with an r = 0.032, and p = 0.6937. </a:t>
            </a:r>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14</a:t>
            </a:fld>
            <a:endParaRPr lang="en-US"/>
          </a:p>
        </p:txBody>
      </p:sp>
    </p:spTree>
    <p:extLst>
      <p:ext uri="{BB962C8B-B14F-4D97-AF65-F5344CB8AC3E}">
        <p14:creationId xmlns:p14="http://schemas.microsoft.com/office/powerpoint/2010/main" val="1821326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Staff response to behavioral escalations with restraint prior to October 2017 was significantly related to staff injury, with r = 0.30 and p =0.0011, while staff response to behavioral escalations without restraint prior to October 2017 was not significantly related to staff injury, r = -0.022, p = 0.8126. </a:t>
            </a:r>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15</a:t>
            </a:fld>
            <a:endParaRPr lang="en-US"/>
          </a:p>
        </p:txBody>
      </p:sp>
    </p:spTree>
    <p:extLst>
      <p:ext uri="{BB962C8B-B14F-4D97-AF65-F5344CB8AC3E}">
        <p14:creationId xmlns:p14="http://schemas.microsoft.com/office/powerpoint/2010/main" val="1484019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Looking at data under the new care model that began in October 2017, staff response to behavioral escalations with restraint was significantly related to staff member injury, r = 0.444, p = 0.0069, while staff response to behavioral escalations without restraint was significantly related to staff member injury after October 2017, r = -0.40, p = 0.0160.  This latter variable, staff response to behavioral escalations without restraint, changed from before October 2017.  That means that as NSC staff have been managing behavioral escalations with blocking techniques or verbal de-escalation, the overall total number of injuries on NSC have decreased.</a:t>
            </a:r>
          </a:p>
          <a:p>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16</a:t>
            </a:fld>
            <a:endParaRPr lang="en-US"/>
          </a:p>
        </p:txBody>
      </p:sp>
    </p:spTree>
    <p:extLst>
      <p:ext uri="{BB962C8B-B14F-4D97-AF65-F5344CB8AC3E}">
        <p14:creationId xmlns:p14="http://schemas.microsoft.com/office/powerpoint/2010/main" val="802503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looking at our analysis of patient characteristics, we found that the total number of patients on unit at the time of injury and staff member injury were not significantly correlated, with an </a:t>
            </a:r>
            <a:r>
              <a:rPr lang="en-US" sz="1200" dirty="0">
                <a:effectLst/>
              </a:rPr>
              <a:t>r = 0.10 and p = 0.2387.</a:t>
            </a:r>
          </a:p>
          <a:p>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17</a:t>
            </a:fld>
            <a:endParaRPr lang="en-US"/>
          </a:p>
        </p:txBody>
      </p:sp>
    </p:spTree>
    <p:extLst>
      <p:ext uri="{BB962C8B-B14F-4D97-AF65-F5344CB8AC3E}">
        <p14:creationId xmlns:p14="http://schemas.microsoft.com/office/powerpoint/2010/main" val="2495622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Patient BMI also did not seem to relate to staff member injury. We performed a chi-square test of independence, which showed that the relationship between these variables was not significant with p </a:t>
            </a:r>
            <a:r>
              <a:rPr lang="en-US" sz="1200" dirty="0">
                <a:effectLst/>
              </a:rPr>
              <a:t>&lt;0.5050.</a:t>
            </a:r>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18</a:t>
            </a:fld>
            <a:endParaRPr lang="en-US"/>
          </a:p>
        </p:txBody>
      </p:sp>
    </p:spTree>
    <p:extLst>
      <p:ext uri="{BB962C8B-B14F-4D97-AF65-F5344CB8AC3E}">
        <p14:creationId xmlns:p14="http://schemas.microsoft.com/office/powerpoint/2010/main" val="1324710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Patients diagnosed with ASD were found to be more likely than those not diagnosed with ASD, to cause injury to staff, based on a chi-square test of independence which produced a  value of p</a:t>
            </a:r>
            <a:r>
              <a:rPr lang="en-US" sz="1200" dirty="0">
                <a:effectLst/>
              </a:rPr>
              <a:t>&lt; 0.0079. </a:t>
            </a:r>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19</a:t>
            </a:fld>
            <a:endParaRPr lang="en-US"/>
          </a:p>
        </p:txBody>
      </p:sp>
    </p:spTree>
    <p:extLst>
      <p:ext uri="{BB962C8B-B14F-4D97-AF65-F5344CB8AC3E}">
        <p14:creationId xmlns:p14="http://schemas.microsoft.com/office/powerpoint/2010/main" val="2456036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Patient IQ was found to be significantly related to staff injury. We found that patients diagnosed with moderate-to-severe intellectual disability were more likely to injure staff than those diagnosed with mild intellectual disability, given a value of p</a:t>
            </a:r>
            <a:r>
              <a:rPr lang="en-US" sz="1200" dirty="0">
                <a:effectLst/>
              </a:rPr>
              <a:t> &lt; 0.0079. </a:t>
            </a:r>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20</a:t>
            </a:fld>
            <a:endParaRPr lang="en-US"/>
          </a:p>
        </p:txBody>
      </p:sp>
    </p:spTree>
    <p:extLst>
      <p:ext uri="{BB962C8B-B14F-4D97-AF65-F5344CB8AC3E}">
        <p14:creationId xmlns:p14="http://schemas.microsoft.com/office/powerpoint/2010/main" val="610770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Up to this point, there has not been a large body of research dedicated to understanding the variables affecting staff member injury on psychiatric inpatient units serving children and adolescents with IDD.  This has limited efforts to design effective interventions aimed at decreasing staff member injuries on these specialized psychiatric inpatient units. In these settings, injury on psychiatric inpatient units are a leading cause of burnout and turnover. High staff burnout and turnover rates can contribute to decreased quality of patient outcomes and care over time, making evaluation of the variables present during behavioral escalation a priority for patient and staff wellbeing. </a:t>
            </a:r>
          </a:p>
          <a:p>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3</a:t>
            </a:fld>
            <a:endParaRPr lang="en-US"/>
          </a:p>
        </p:txBody>
      </p:sp>
    </p:spTree>
    <p:extLst>
      <p:ext uri="{BB962C8B-B14F-4D97-AF65-F5344CB8AC3E}">
        <p14:creationId xmlns:p14="http://schemas.microsoft.com/office/powerpoint/2010/main" val="3934709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slide provides a summary of the changes in injury rates among staff before and after October 2017. Staff experienced significantly more injuries prior to October 2017, likely due to higher rates of restraint during patient crises. Restraint of patients by staff while trying to contain aggression often leads to injury. In October of 2017, numerous staff training initiatives were introduced to the NSC including Safety Care, as well a therapy care model based on principles of applied behavior analysis. These new initiatives strengthened staff response to crises by encouraging staff members to apply evidence-based de-escalation strategies as well as understand how and why crisis events happen, and how they may inadvertently contribute to them. Ultimately these changes resulted in fewer instances of restraint, which led to an overall decrease in staff injuries. Efforts to replicate this analysis with other inpatient units specializing in the treatment of children with IDD and also general psychiatric inpatient units beyond the NSC are warranted based on these results.</a:t>
            </a:r>
          </a:p>
          <a:p>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21</a:t>
            </a:fld>
            <a:endParaRPr lang="en-US"/>
          </a:p>
        </p:txBody>
      </p:sp>
    </p:spTree>
    <p:extLst>
      <p:ext uri="{BB962C8B-B14F-4D97-AF65-F5344CB8AC3E}">
        <p14:creationId xmlns:p14="http://schemas.microsoft.com/office/powerpoint/2010/main" val="11439759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Previous literature has shown that ASD and ID are highly comorbid with one another, as well as that individuals with ASD and/or ID are at a higher risk for engaging in aggressive behaviors yielding psychiatric hospitalization. Based on this as well as our own data indicating that patients with ASD and ID are at higher risk of injuring staff, consideration of preemptively screening patients diagnosed with ASD and/or ID who engage in aggressive behaviors upon admission to the NSC should be made. To conclude my presentation, it is  recommended that preemptive patient screening should be put into practice along side the staff training initiatives mentioned on the previous slide, in order to produce the most effective outcomes related to decreasing staff injury.</a:t>
            </a:r>
          </a:p>
          <a:p>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22</a:t>
            </a:fld>
            <a:endParaRPr lang="en-US"/>
          </a:p>
        </p:txBody>
      </p:sp>
    </p:spTree>
    <p:extLst>
      <p:ext uri="{BB962C8B-B14F-4D97-AF65-F5344CB8AC3E}">
        <p14:creationId xmlns:p14="http://schemas.microsoft.com/office/powerpoint/2010/main" val="29197265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I would like to express a special thank you to my mentors Patrick Romani and Tara Hays, as well as to Dr. Douglas </a:t>
            </a:r>
            <a:r>
              <a:rPr lang="en-US" dirty="0" err="1">
                <a:solidFill>
                  <a:schemeClr val="bg1"/>
                </a:solidFill>
              </a:rPr>
              <a:t>Novins</a:t>
            </a:r>
            <a:r>
              <a:rPr lang="en-US" dirty="0">
                <a:solidFill>
                  <a:schemeClr val="bg1"/>
                </a:solidFill>
              </a:rPr>
              <a:t>, Chair of PMHI and Dr. Dominic Martinez, Dir. Office of Inclusion and Outreach, CCTSI, for providing funding to support the PURPLE program.</a:t>
            </a:r>
          </a:p>
          <a:p>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23</a:t>
            </a:fld>
            <a:endParaRPr lang="en-US"/>
          </a:p>
        </p:txBody>
      </p:sp>
    </p:spTree>
    <p:extLst>
      <p:ext uri="{BB962C8B-B14F-4D97-AF65-F5344CB8AC3E}">
        <p14:creationId xmlns:p14="http://schemas.microsoft.com/office/powerpoint/2010/main" val="3447480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Our study specifically focused on patients on the Neuropsychiatric Special Care (NSC) Unit, a four-bed psychiatric inpatient unit with a 8-patient partial hospitalization program located at Children’s Hospital Colorado. The NSC serves patients 4-17 with IDD who engage in severe problem behaviors and have psychiatric comorbidities. The multidisciplinary care team consists of psychiatry, psychology, social work, nursing, occupational therapy, and mental health counselors. </a:t>
            </a:r>
          </a:p>
          <a:p>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4</a:t>
            </a:fld>
            <a:endParaRPr lang="en-US"/>
          </a:p>
        </p:txBody>
      </p:sp>
    </p:spTree>
    <p:extLst>
      <p:ext uri="{BB962C8B-B14F-4D97-AF65-F5344CB8AC3E}">
        <p14:creationId xmlns:p14="http://schemas.microsoft.com/office/powerpoint/2010/main" val="3927497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Despite the high-quality staff on the NSC Unit, the unit has experienced a high rate of staff member injuries. Since 2013 for instance, 223 staff member injuries have occurred due to patients on the NSC Unit. Efforts have been made to introduce interventions to improve staff member safety. These interventions have included adding staff members, as well as suggestions to introduce criteria limiting patient above a specific weight and height on the NSC. The interventions have been ineffective, however, further driving home the need for additional research identifying variables that contribute to staff member injuries on specialized inpatient units like NSC.</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5</a:t>
            </a:fld>
            <a:endParaRPr lang="en-US"/>
          </a:p>
        </p:txBody>
      </p:sp>
    </p:spTree>
    <p:extLst>
      <p:ext uri="{BB962C8B-B14F-4D97-AF65-F5344CB8AC3E}">
        <p14:creationId xmlns:p14="http://schemas.microsoft.com/office/powerpoint/2010/main" val="3353258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purpose of our study therefore was to evaluate a variety of staff member and patient characteristics that served as contributing factors to staff member injury on the NSC from 2016– 2018. </a:t>
            </a:r>
          </a:p>
          <a:p>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6</a:t>
            </a:fld>
            <a:endParaRPr lang="en-US"/>
          </a:p>
        </p:txBody>
      </p:sp>
    </p:spTree>
    <p:extLst>
      <p:ext uri="{BB962C8B-B14F-4D97-AF65-F5344CB8AC3E}">
        <p14:creationId xmlns:p14="http://schemas.microsoft.com/office/powerpoint/2010/main" val="381743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Throughout our study, a number of variables were examined in the context of staff injuries. Staff characteristics assessed included the total number of staff working on a shift at the time of injury, staff response to behavioral escalations with restraint (before and after October 2017) and staff response to behavioral escalations without restraint (before and after October 2017).  We chose to evaluate these variables before and after October 2017 because at that time the NSC Unit adopted Safety Care as its crisis management program and made significant programmatic changes.</a:t>
            </a:r>
          </a:p>
          <a:p>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7</a:t>
            </a:fld>
            <a:endParaRPr lang="en-US"/>
          </a:p>
        </p:txBody>
      </p:sp>
    </p:spTree>
    <p:extLst>
      <p:ext uri="{BB962C8B-B14F-4D97-AF65-F5344CB8AC3E}">
        <p14:creationId xmlns:p14="http://schemas.microsoft.com/office/powerpoint/2010/main" val="3697703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terms of patient characteristics, characteristics assessed included body mass index, as well as whether or not the patients that caused injuries had a diagnosis of autism spectrum disorder, or a diagnosis of intellectual disability.</a:t>
            </a:r>
          </a:p>
          <a:p>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8</a:t>
            </a:fld>
            <a:endParaRPr lang="en-US"/>
          </a:p>
        </p:txBody>
      </p:sp>
    </p:spTree>
    <p:extLst>
      <p:ext uri="{BB962C8B-B14F-4D97-AF65-F5344CB8AC3E}">
        <p14:creationId xmlns:p14="http://schemas.microsoft.com/office/powerpoint/2010/main" val="3503127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 this study, several separate statistical analyses were conducted. To understand the general demographic characteristics of NSC patients injuring staff members we calculated mean, standard deviation, minimum, and maximum values. To analyze staff member variables, we used Pearson correlation analyses, while we used chi-square tests to analyze patient variables.</a:t>
            </a:r>
          </a:p>
          <a:p>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9</a:t>
            </a:fld>
            <a:endParaRPr lang="en-US"/>
          </a:p>
        </p:txBody>
      </p:sp>
    </p:spTree>
    <p:extLst>
      <p:ext uri="{BB962C8B-B14F-4D97-AF65-F5344CB8AC3E}">
        <p14:creationId xmlns:p14="http://schemas.microsoft.com/office/powerpoint/2010/main" val="2828144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terms of the demographic make up of patients that caused injuries on the NSC, they ranged from ages 9-17, with the average patient being 14.45 years old. The mean patient height and weight respectively, was 62.58 cm, and 162.28 kg. Patient IQ had a mean score of 40.30, with scores ranging from 20 to 66 within our data set.</a:t>
            </a:r>
          </a:p>
          <a:p>
            <a:endParaRPr lang="en-US" dirty="0"/>
          </a:p>
        </p:txBody>
      </p:sp>
      <p:sp>
        <p:nvSpPr>
          <p:cNvPr id="4" name="Slide Number Placeholder 3"/>
          <p:cNvSpPr>
            <a:spLocks noGrp="1"/>
          </p:cNvSpPr>
          <p:nvPr>
            <p:ph type="sldNum" sz="quarter" idx="5"/>
          </p:nvPr>
        </p:nvSpPr>
        <p:spPr/>
        <p:txBody>
          <a:bodyPr/>
          <a:lstStyle/>
          <a:p>
            <a:fld id="{CBF61FE2-5DEC-4A28-B374-2A8B130F95EC}" type="slidenum">
              <a:rPr lang="en-US" smtClean="0"/>
              <a:t>10</a:t>
            </a:fld>
            <a:endParaRPr lang="en-US"/>
          </a:p>
        </p:txBody>
      </p:sp>
    </p:spTree>
    <p:extLst>
      <p:ext uri="{BB962C8B-B14F-4D97-AF65-F5344CB8AC3E}">
        <p14:creationId xmlns:p14="http://schemas.microsoft.com/office/powerpoint/2010/main" val="367170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41CCDE-6E87-404F-95A1-C817C1E451FF}" type="datetimeFigureOut">
              <a:rPr lang="en-US" smtClean="0"/>
              <a:t>8/7/2019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92BCA-C185-4399-A88A-93A831C6BDAD}" type="slidenum">
              <a:rPr lang="en-US" smtClean="0"/>
              <a:t>‹#›</a:t>
            </a:fld>
            <a:endParaRPr lang="en-US"/>
          </a:p>
        </p:txBody>
      </p:sp>
    </p:spTree>
    <p:extLst>
      <p:ext uri="{BB962C8B-B14F-4D97-AF65-F5344CB8AC3E}">
        <p14:creationId xmlns:p14="http://schemas.microsoft.com/office/powerpoint/2010/main" val="108205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41CCDE-6E87-404F-95A1-C817C1E451FF}" type="datetimeFigureOut">
              <a:rPr lang="en-US" smtClean="0"/>
              <a:t>8/7/2019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92BCA-C185-4399-A88A-93A831C6BDAD}" type="slidenum">
              <a:rPr lang="en-US" smtClean="0"/>
              <a:t>‹#›</a:t>
            </a:fld>
            <a:endParaRPr lang="en-US"/>
          </a:p>
        </p:txBody>
      </p:sp>
    </p:spTree>
    <p:extLst>
      <p:ext uri="{BB962C8B-B14F-4D97-AF65-F5344CB8AC3E}">
        <p14:creationId xmlns:p14="http://schemas.microsoft.com/office/powerpoint/2010/main" val="2366145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E741CCDE-6E87-404F-95A1-C817C1E451FF}" type="datetimeFigureOut">
              <a:rPr lang="en-US" smtClean="0"/>
              <a:t>8/7/2019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92BCA-C185-4399-A88A-93A831C6BDAD}" type="slidenum">
              <a:rPr lang="en-US" smtClean="0"/>
              <a:t>‹#›</a:t>
            </a:fld>
            <a:endParaRPr lang="en-US"/>
          </a:p>
        </p:txBody>
      </p:sp>
    </p:spTree>
    <p:extLst>
      <p:ext uri="{BB962C8B-B14F-4D97-AF65-F5344CB8AC3E}">
        <p14:creationId xmlns:p14="http://schemas.microsoft.com/office/powerpoint/2010/main" val="2431746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E741CCDE-6E87-404F-95A1-C817C1E451FF}" type="datetimeFigureOut">
              <a:rPr lang="en-US" smtClean="0"/>
              <a:t>8/7/2019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592BCA-C185-4399-A88A-93A831C6BDAD}" type="slidenum">
              <a:rPr lang="en-US" smtClean="0"/>
              <a:t>‹#›</a:t>
            </a:fld>
            <a:endParaRPr lang="en-US"/>
          </a:p>
        </p:txBody>
      </p:sp>
    </p:spTree>
    <p:extLst>
      <p:ext uri="{BB962C8B-B14F-4D97-AF65-F5344CB8AC3E}">
        <p14:creationId xmlns:p14="http://schemas.microsoft.com/office/powerpoint/2010/main" val="3518456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41CCDE-6E87-404F-95A1-C817C1E451FF}" type="datetimeFigureOut">
              <a:rPr lang="en-US" smtClean="0"/>
              <a:t>8/7/2019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92BCA-C185-4399-A88A-93A831C6BDAD}" type="slidenum">
              <a:rPr lang="en-US" smtClean="0"/>
              <a:t>‹#›</a:t>
            </a:fld>
            <a:endParaRPr lang="en-US"/>
          </a:p>
        </p:txBody>
      </p:sp>
    </p:spTree>
    <p:extLst>
      <p:ext uri="{BB962C8B-B14F-4D97-AF65-F5344CB8AC3E}">
        <p14:creationId xmlns:p14="http://schemas.microsoft.com/office/powerpoint/2010/main" val="38484547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41CCDE-6E87-404F-95A1-C817C1E451FF}" type="datetimeFigureOut">
              <a:rPr lang="en-US" smtClean="0"/>
              <a:t>8/7/2019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92BCA-C185-4399-A88A-93A831C6BDAD}" type="slidenum">
              <a:rPr lang="en-US" smtClean="0"/>
              <a:t>‹#›</a:t>
            </a:fld>
            <a:endParaRPr lang="en-US"/>
          </a:p>
        </p:txBody>
      </p:sp>
    </p:spTree>
    <p:extLst>
      <p:ext uri="{BB962C8B-B14F-4D97-AF65-F5344CB8AC3E}">
        <p14:creationId xmlns:p14="http://schemas.microsoft.com/office/powerpoint/2010/main" val="546352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41CCDE-6E87-404F-95A1-C817C1E451FF}" type="datetimeFigureOut">
              <a:rPr lang="en-US" smtClean="0"/>
              <a:t>8/7/2019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92BCA-C185-4399-A88A-93A831C6BDAD}" type="slidenum">
              <a:rPr lang="en-US" smtClean="0"/>
              <a:t>‹#›</a:t>
            </a:fld>
            <a:endParaRPr lang="en-US"/>
          </a:p>
        </p:txBody>
      </p:sp>
    </p:spTree>
    <p:extLst>
      <p:ext uri="{BB962C8B-B14F-4D97-AF65-F5344CB8AC3E}">
        <p14:creationId xmlns:p14="http://schemas.microsoft.com/office/powerpoint/2010/main" val="3737085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41CCDE-6E87-404F-95A1-C817C1E451FF}" type="datetimeFigureOut">
              <a:rPr lang="en-US" smtClean="0"/>
              <a:t>8/7/2019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92BCA-C185-4399-A88A-93A831C6BDAD}" type="slidenum">
              <a:rPr lang="en-US" smtClean="0"/>
              <a:t>‹#›</a:t>
            </a:fld>
            <a:endParaRPr lang="en-US"/>
          </a:p>
        </p:txBody>
      </p:sp>
    </p:spTree>
    <p:extLst>
      <p:ext uri="{BB962C8B-B14F-4D97-AF65-F5344CB8AC3E}">
        <p14:creationId xmlns:p14="http://schemas.microsoft.com/office/powerpoint/2010/main" val="79099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41CCDE-6E87-404F-95A1-C817C1E451FF}" type="datetimeFigureOut">
              <a:rPr lang="en-US" smtClean="0"/>
              <a:t>8/7/2019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92BCA-C185-4399-A88A-93A831C6BDAD}" type="slidenum">
              <a:rPr lang="en-US" smtClean="0"/>
              <a:t>‹#›</a:t>
            </a:fld>
            <a:endParaRPr lang="en-US"/>
          </a:p>
        </p:txBody>
      </p:sp>
    </p:spTree>
    <p:extLst>
      <p:ext uri="{BB962C8B-B14F-4D97-AF65-F5344CB8AC3E}">
        <p14:creationId xmlns:p14="http://schemas.microsoft.com/office/powerpoint/2010/main" val="2557827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41CCDE-6E87-404F-95A1-C817C1E451FF}" type="datetimeFigureOut">
              <a:rPr lang="en-US" smtClean="0"/>
              <a:t>8/7/2019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592BCA-C185-4399-A88A-93A831C6BDAD}" type="slidenum">
              <a:rPr lang="en-US" smtClean="0"/>
              <a:t>‹#›</a:t>
            </a:fld>
            <a:endParaRPr lang="en-US"/>
          </a:p>
        </p:txBody>
      </p:sp>
    </p:spTree>
    <p:extLst>
      <p:ext uri="{BB962C8B-B14F-4D97-AF65-F5344CB8AC3E}">
        <p14:creationId xmlns:p14="http://schemas.microsoft.com/office/powerpoint/2010/main" val="1463324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41CCDE-6E87-404F-95A1-C817C1E451FF}" type="datetimeFigureOut">
              <a:rPr lang="en-US" smtClean="0"/>
              <a:t>8/7/2019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592BCA-C185-4399-A88A-93A831C6BDAD}" type="slidenum">
              <a:rPr lang="en-US" smtClean="0"/>
              <a:t>‹#›</a:t>
            </a:fld>
            <a:endParaRPr lang="en-US"/>
          </a:p>
        </p:txBody>
      </p:sp>
    </p:spTree>
    <p:extLst>
      <p:ext uri="{BB962C8B-B14F-4D97-AF65-F5344CB8AC3E}">
        <p14:creationId xmlns:p14="http://schemas.microsoft.com/office/powerpoint/2010/main" val="3245788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1CCDE-6E87-404F-95A1-C817C1E451FF}" type="datetimeFigureOut">
              <a:rPr lang="en-US" smtClean="0"/>
              <a:t>8/7/2019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592BCA-C185-4399-A88A-93A831C6BDAD}" type="slidenum">
              <a:rPr lang="en-US" smtClean="0"/>
              <a:t>‹#›</a:t>
            </a:fld>
            <a:endParaRPr lang="en-US"/>
          </a:p>
        </p:txBody>
      </p:sp>
    </p:spTree>
    <p:extLst>
      <p:ext uri="{BB962C8B-B14F-4D97-AF65-F5344CB8AC3E}">
        <p14:creationId xmlns:p14="http://schemas.microsoft.com/office/powerpoint/2010/main" val="2916173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41CCDE-6E87-404F-95A1-C817C1E451FF}" type="datetimeFigureOut">
              <a:rPr lang="en-US" smtClean="0"/>
              <a:t>8/7/2019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92BCA-C185-4399-A88A-93A831C6BDAD}" type="slidenum">
              <a:rPr lang="en-US" smtClean="0"/>
              <a:t>‹#›</a:t>
            </a:fld>
            <a:endParaRPr lang="en-US"/>
          </a:p>
        </p:txBody>
      </p:sp>
    </p:spTree>
    <p:extLst>
      <p:ext uri="{BB962C8B-B14F-4D97-AF65-F5344CB8AC3E}">
        <p14:creationId xmlns:p14="http://schemas.microsoft.com/office/powerpoint/2010/main" val="4211505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E741CCDE-6E87-404F-95A1-C817C1E451FF}" type="datetimeFigureOut">
              <a:rPr lang="en-US" smtClean="0"/>
              <a:t>8/7/2019</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70592BCA-C185-4399-A88A-93A831C6BDAD}" type="slidenum">
              <a:rPr lang="en-US" smtClean="0"/>
              <a:t>‹#›</a:t>
            </a:fld>
            <a:endParaRPr lang="en-US"/>
          </a:p>
        </p:txBody>
      </p:sp>
    </p:spTree>
    <p:extLst>
      <p:ext uri="{BB962C8B-B14F-4D97-AF65-F5344CB8AC3E}">
        <p14:creationId xmlns:p14="http://schemas.microsoft.com/office/powerpoint/2010/main" val="878864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E741CCDE-6E87-404F-95A1-C817C1E451FF}" type="datetimeFigureOut">
              <a:rPr lang="en-US" smtClean="0"/>
              <a:t>8/7/2019</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70592BCA-C185-4399-A88A-93A831C6BDAD}" type="slidenum">
              <a:rPr lang="en-US" smtClean="0"/>
              <a:t>‹#›</a:t>
            </a:fld>
            <a:endParaRPr lang="en-US"/>
          </a:p>
        </p:txBody>
      </p:sp>
    </p:spTree>
    <p:extLst>
      <p:ext uri="{BB962C8B-B14F-4D97-AF65-F5344CB8AC3E}">
        <p14:creationId xmlns:p14="http://schemas.microsoft.com/office/powerpoint/2010/main" val="302826924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0.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2155B-AAC0-4245-B57E-F4410A17E2D3}"/>
              </a:ext>
            </a:extLst>
          </p:cNvPr>
          <p:cNvSpPr>
            <a:spLocks noGrp="1"/>
          </p:cNvSpPr>
          <p:nvPr>
            <p:ph type="ctrTitle"/>
          </p:nvPr>
        </p:nvSpPr>
        <p:spPr/>
        <p:txBody>
          <a:bodyPr>
            <a:normAutofit/>
          </a:bodyPr>
          <a:lstStyle/>
          <a:p>
            <a:r>
              <a:rPr lang="en-US" sz="4000" b="1" dirty="0"/>
              <a:t>Variables Associated with Staff Member Injury on the Neuropsychiatric Special Care Unit</a:t>
            </a:r>
            <a:br>
              <a:rPr lang="en-US" b="1" dirty="0"/>
            </a:br>
            <a:endParaRPr lang="en-US" dirty="0"/>
          </a:p>
        </p:txBody>
      </p:sp>
      <p:sp>
        <p:nvSpPr>
          <p:cNvPr id="3" name="Subtitle 2">
            <a:extLst>
              <a:ext uri="{FF2B5EF4-FFF2-40B4-BE49-F238E27FC236}">
                <a16:creationId xmlns:a16="http://schemas.microsoft.com/office/drawing/2014/main" id="{AFE2FA02-701C-405E-BC06-D2648264BC7D}"/>
              </a:ext>
            </a:extLst>
          </p:cNvPr>
          <p:cNvSpPr>
            <a:spLocks noGrp="1"/>
          </p:cNvSpPr>
          <p:nvPr>
            <p:ph type="subTitle" idx="1"/>
          </p:nvPr>
        </p:nvSpPr>
        <p:spPr>
          <a:xfrm>
            <a:off x="810001" y="5191366"/>
            <a:ext cx="10572000" cy="434974"/>
          </a:xfrm>
        </p:spPr>
        <p:txBody>
          <a:bodyPr>
            <a:noAutofit/>
          </a:bodyPr>
          <a:lstStyle/>
          <a:p>
            <a:r>
              <a:rPr lang="en-US" sz="1600" dirty="0"/>
              <a:t>Jada Lister</a:t>
            </a:r>
          </a:p>
          <a:p>
            <a:r>
              <a:rPr lang="en-US" sz="1600" dirty="0"/>
              <a:t>Mentors:  Patrick Romani, Ph.D, BCBA-D and Tara Hays, MA, BCBA</a:t>
            </a:r>
          </a:p>
          <a:p>
            <a:r>
              <a:rPr lang="en-US" sz="1600" dirty="0"/>
              <a:t>Oral Presentation for 2019 PURPLE Symposium</a:t>
            </a:r>
          </a:p>
          <a:p>
            <a:r>
              <a:rPr lang="en-US" sz="1600" dirty="0"/>
              <a:t>August 12, 2019</a:t>
            </a:r>
          </a:p>
        </p:txBody>
      </p:sp>
    </p:spTree>
    <p:extLst>
      <p:ext uri="{BB962C8B-B14F-4D97-AF65-F5344CB8AC3E}">
        <p14:creationId xmlns:p14="http://schemas.microsoft.com/office/powerpoint/2010/main" val="1688523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97BB-817A-4022-A775-2222B1E02056}"/>
              </a:ext>
            </a:extLst>
          </p:cNvPr>
          <p:cNvSpPr>
            <a:spLocks noGrp="1"/>
          </p:cNvSpPr>
          <p:nvPr>
            <p:ph type="title"/>
          </p:nvPr>
        </p:nvSpPr>
        <p:spPr/>
        <p:txBody>
          <a:bodyPr/>
          <a:lstStyle/>
          <a:p>
            <a:pPr algn="ctr"/>
            <a:r>
              <a:rPr lang="en-US" sz="3200" dirty="0"/>
              <a:t>Demographic variables</a:t>
            </a:r>
          </a:p>
        </p:txBody>
      </p:sp>
      <p:graphicFrame>
        <p:nvGraphicFramePr>
          <p:cNvPr id="5" name="Table 4">
            <a:extLst>
              <a:ext uri="{FF2B5EF4-FFF2-40B4-BE49-F238E27FC236}">
                <a16:creationId xmlns:a16="http://schemas.microsoft.com/office/drawing/2014/main" id="{7E22C8DE-4289-401B-A336-4098DE315C92}"/>
              </a:ext>
            </a:extLst>
          </p:cNvPr>
          <p:cNvGraphicFramePr>
            <a:graphicFrameLocks noGrp="1"/>
          </p:cNvGraphicFramePr>
          <p:nvPr>
            <p:extLst>
              <p:ext uri="{D42A27DB-BD31-4B8C-83A1-F6EECF244321}">
                <p14:modId xmlns:p14="http://schemas.microsoft.com/office/powerpoint/2010/main" val="4116592247"/>
              </p:ext>
            </p:extLst>
          </p:nvPr>
        </p:nvGraphicFramePr>
        <p:xfrm>
          <a:off x="0" y="2228850"/>
          <a:ext cx="12192000" cy="4629151"/>
        </p:xfrm>
        <a:graphic>
          <a:graphicData uri="http://schemas.openxmlformats.org/drawingml/2006/table">
            <a:tbl>
              <a:tblPr firstRow="1" firstCol="1" bandRow="1">
                <a:tableStyleId>{5C22544A-7EE6-4342-B048-85BDC9FD1C3A}</a:tableStyleId>
              </a:tblPr>
              <a:tblGrid>
                <a:gridCol w="2495775">
                  <a:extLst>
                    <a:ext uri="{9D8B030D-6E8A-4147-A177-3AD203B41FA5}">
                      <a16:colId xmlns:a16="http://schemas.microsoft.com/office/drawing/2014/main" val="3419479334"/>
                    </a:ext>
                  </a:extLst>
                </a:gridCol>
                <a:gridCol w="2407105">
                  <a:extLst>
                    <a:ext uri="{9D8B030D-6E8A-4147-A177-3AD203B41FA5}">
                      <a16:colId xmlns:a16="http://schemas.microsoft.com/office/drawing/2014/main" val="3958383779"/>
                    </a:ext>
                  </a:extLst>
                </a:gridCol>
                <a:gridCol w="2536196">
                  <a:extLst>
                    <a:ext uri="{9D8B030D-6E8A-4147-A177-3AD203B41FA5}">
                      <a16:colId xmlns:a16="http://schemas.microsoft.com/office/drawing/2014/main" val="1105748196"/>
                    </a:ext>
                  </a:extLst>
                </a:gridCol>
                <a:gridCol w="2549237">
                  <a:extLst>
                    <a:ext uri="{9D8B030D-6E8A-4147-A177-3AD203B41FA5}">
                      <a16:colId xmlns:a16="http://schemas.microsoft.com/office/drawing/2014/main" val="4100288074"/>
                    </a:ext>
                  </a:extLst>
                </a:gridCol>
                <a:gridCol w="2203687">
                  <a:extLst>
                    <a:ext uri="{9D8B030D-6E8A-4147-A177-3AD203B41FA5}">
                      <a16:colId xmlns:a16="http://schemas.microsoft.com/office/drawing/2014/main" val="3192494759"/>
                    </a:ext>
                  </a:extLst>
                </a:gridCol>
              </a:tblGrid>
              <a:tr h="1566679">
                <a:tc>
                  <a:txBody>
                    <a:bodyPr/>
                    <a:lstStyle/>
                    <a:p>
                      <a:pPr marL="0" marR="0" algn="ctr">
                        <a:lnSpc>
                          <a:spcPct val="107000"/>
                        </a:lnSpc>
                        <a:spcBef>
                          <a:spcPts val="0"/>
                        </a:spcBef>
                        <a:spcAft>
                          <a:spcPts val="0"/>
                        </a:spcAft>
                      </a:pPr>
                      <a:r>
                        <a:rPr lang="en-US" sz="2100" dirty="0">
                          <a:effectLst/>
                        </a:rPr>
                        <a:t>Variable</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a:effectLst/>
                        </a:rPr>
                        <a:t>Mean</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a:effectLst/>
                        </a:rPr>
                        <a:t>Standard deviation</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a:effectLst/>
                        </a:rPr>
                        <a:t>Minimum</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dirty="0">
                          <a:effectLst/>
                        </a:rPr>
                        <a:t>Maximum</a:t>
                      </a:r>
                    </a:p>
                    <a:p>
                      <a:pPr marL="0" marR="0" algn="ctr">
                        <a:lnSpc>
                          <a:spcPct val="107000"/>
                        </a:lnSpc>
                        <a:spcBef>
                          <a:spcPts val="0"/>
                        </a:spcBef>
                        <a:spcAft>
                          <a:spcPts val="0"/>
                        </a:spcAft>
                      </a:pPr>
                      <a:r>
                        <a:rPr lang="en-US" sz="2100" dirty="0">
                          <a:effectLst/>
                        </a:rPr>
                        <a:t>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3125147"/>
                  </a:ext>
                </a:extLst>
              </a:tr>
              <a:tr h="765618">
                <a:tc>
                  <a:txBody>
                    <a:bodyPr/>
                    <a:lstStyle/>
                    <a:p>
                      <a:pPr marL="0" marR="0" algn="ctr">
                        <a:lnSpc>
                          <a:spcPct val="107000"/>
                        </a:lnSpc>
                        <a:spcBef>
                          <a:spcPts val="0"/>
                        </a:spcBef>
                        <a:spcAft>
                          <a:spcPts val="0"/>
                        </a:spcAft>
                      </a:pPr>
                      <a:r>
                        <a:rPr lang="en-US" sz="2100" dirty="0">
                          <a:effectLst/>
                        </a:rPr>
                        <a:t>Age</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dirty="0">
                          <a:effectLst/>
                        </a:rPr>
                        <a:t>14.45</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a:effectLst/>
                        </a:rPr>
                        <a:t>2.11</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a:effectLst/>
                        </a:rPr>
                        <a:t>9.00</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a:effectLst/>
                        </a:rPr>
                        <a:t>17.00</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3720790"/>
                  </a:ext>
                </a:extLst>
              </a:tr>
              <a:tr h="765618">
                <a:tc>
                  <a:txBody>
                    <a:bodyPr/>
                    <a:lstStyle/>
                    <a:p>
                      <a:pPr marL="0" marR="0" algn="ctr">
                        <a:lnSpc>
                          <a:spcPct val="107000"/>
                        </a:lnSpc>
                        <a:spcBef>
                          <a:spcPts val="0"/>
                        </a:spcBef>
                        <a:spcAft>
                          <a:spcPts val="0"/>
                        </a:spcAft>
                      </a:pPr>
                      <a:r>
                        <a:rPr lang="en-US" sz="2100">
                          <a:effectLst/>
                        </a:rPr>
                        <a:t>Height</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dirty="0">
                          <a:effectLst/>
                        </a:rPr>
                        <a:t>162.28 kg</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a:effectLst/>
                        </a:rPr>
                        <a:t>9.19 kg</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dirty="0">
                          <a:effectLst/>
                        </a:rPr>
                        <a:t>140.00 kg</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a:effectLst/>
                        </a:rPr>
                        <a:t>177.00 kg</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577264"/>
                  </a:ext>
                </a:extLst>
              </a:tr>
              <a:tr h="765618">
                <a:tc>
                  <a:txBody>
                    <a:bodyPr/>
                    <a:lstStyle/>
                    <a:p>
                      <a:pPr marL="0" marR="0" algn="ctr">
                        <a:lnSpc>
                          <a:spcPct val="107000"/>
                        </a:lnSpc>
                        <a:spcBef>
                          <a:spcPts val="0"/>
                        </a:spcBef>
                        <a:spcAft>
                          <a:spcPts val="0"/>
                        </a:spcAft>
                      </a:pPr>
                      <a:r>
                        <a:rPr lang="en-US" sz="2100">
                          <a:effectLst/>
                        </a:rPr>
                        <a:t>Weight</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dirty="0">
                          <a:effectLst/>
                        </a:rPr>
                        <a:t>62.58 cm</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dirty="0">
                          <a:effectLst/>
                        </a:rPr>
                        <a:t>18.39 cm</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dirty="0">
                          <a:effectLst/>
                        </a:rPr>
                        <a:t>26.00 cm</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dirty="0">
                          <a:effectLst/>
                        </a:rPr>
                        <a:t>123.00 cm</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9877082"/>
                  </a:ext>
                </a:extLst>
              </a:tr>
              <a:tr h="765618">
                <a:tc>
                  <a:txBody>
                    <a:bodyPr/>
                    <a:lstStyle/>
                    <a:p>
                      <a:pPr marL="0" marR="0" algn="ctr">
                        <a:lnSpc>
                          <a:spcPct val="107000"/>
                        </a:lnSpc>
                        <a:spcBef>
                          <a:spcPts val="0"/>
                        </a:spcBef>
                        <a:spcAft>
                          <a:spcPts val="0"/>
                        </a:spcAft>
                      </a:pPr>
                      <a:r>
                        <a:rPr lang="en-US" sz="2100">
                          <a:effectLst/>
                        </a:rPr>
                        <a:t>IQ</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a:effectLst/>
                        </a:rPr>
                        <a:t>40.30</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dirty="0">
                          <a:effectLst/>
                        </a:rPr>
                        <a:t>9.45</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a:effectLst/>
                        </a:rPr>
                        <a:t>20.00</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100" dirty="0">
                          <a:effectLst/>
                        </a:rPr>
                        <a:t>66.00</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1220300"/>
                  </a:ext>
                </a:extLst>
              </a:tr>
            </a:tbl>
          </a:graphicData>
        </a:graphic>
      </p:graphicFrame>
    </p:spTree>
    <p:extLst>
      <p:ext uri="{BB962C8B-B14F-4D97-AF65-F5344CB8AC3E}">
        <p14:creationId xmlns:p14="http://schemas.microsoft.com/office/powerpoint/2010/main" val="2759047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379C-B6EC-46B5-A9B6-A837FFC2A70A}"/>
              </a:ext>
            </a:extLst>
          </p:cNvPr>
          <p:cNvSpPr>
            <a:spLocks noGrp="1"/>
          </p:cNvSpPr>
          <p:nvPr>
            <p:ph type="title"/>
          </p:nvPr>
        </p:nvSpPr>
        <p:spPr>
          <a:xfrm>
            <a:off x="810000" y="548631"/>
            <a:ext cx="10571998" cy="970450"/>
          </a:xfrm>
        </p:spPr>
        <p:txBody>
          <a:bodyPr/>
          <a:lstStyle/>
          <a:p>
            <a:pPr algn="ctr"/>
            <a:r>
              <a:rPr lang="en-US" sz="3200" dirty="0"/>
              <a:t>Demographic variables</a:t>
            </a:r>
          </a:p>
        </p:txBody>
      </p:sp>
      <p:pic>
        <p:nvPicPr>
          <p:cNvPr id="5" name="Picture 4">
            <a:extLst>
              <a:ext uri="{FF2B5EF4-FFF2-40B4-BE49-F238E27FC236}">
                <a16:creationId xmlns:a16="http://schemas.microsoft.com/office/drawing/2014/main" id="{B0534A5D-4359-4B52-A7DD-D168D44B3359}"/>
              </a:ext>
            </a:extLst>
          </p:cNvPr>
          <p:cNvPicPr>
            <a:picLocks noChangeAspect="1"/>
          </p:cNvPicPr>
          <p:nvPr/>
        </p:nvPicPr>
        <p:blipFill>
          <a:blip r:embed="rId3"/>
          <a:stretch>
            <a:fillRect/>
          </a:stretch>
        </p:blipFill>
        <p:spPr>
          <a:xfrm>
            <a:off x="1985552" y="1524000"/>
            <a:ext cx="7865775" cy="5334000"/>
          </a:xfrm>
          <a:prstGeom prst="rect">
            <a:avLst/>
          </a:prstGeom>
        </p:spPr>
      </p:pic>
      <p:sp>
        <p:nvSpPr>
          <p:cNvPr id="8" name="TextBox 7">
            <a:extLst>
              <a:ext uri="{FF2B5EF4-FFF2-40B4-BE49-F238E27FC236}">
                <a16:creationId xmlns:a16="http://schemas.microsoft.com/office/drawing/2014/main" id="{950D112E-C447-49AC-B52B-4F6CAA68FFBC}"/>
              </a:ext>
            </a:extLst>
          </p:cNvPr>
          <p:cNvSpPr txBox="1"/>
          <p:nvPr/>
        </p:nvSpPr>
        <p:spPr>
          <a:xfrm flipH="1">
            <a:off x="2743201" y="2598820"/>
            <a:ext cx="577515" cy="3240505"/>
          </a:xfrm>
          <a:prstGeom prst="rect">
            <a:avLst/>
          </a:prstGeom>
          <a:noFill/>
          <a:ln>
            <a:solidFill>
              <a:schemeClr val="accent6"/>
            </a:solidFill>
          </a:ln>
        </p:spPr>
        <p:txBody>
          <a:bodyPr wrap="square" rtlCol="0">
            <a:spAutoFit/>
          </a:bodyPr>
          <a:lstStyle/>
          <a:p>
            <a:endParaRPr lang="en-US" dirty="0"/>
          </a:p>
        </p:txBody>
      </p:sp>
    </p:spTree>
    <p:extLst>
      <p:ext uri="{BB962C8B-B14F-4D97-AF65-F5344CB8AC3E}">
        <p14:creationId xmlns:p14="http://schemas.microsoft.com/office/powerpoint/2010/main" val="2510522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379C-B6EC-46B5-A9B6-A837FFC2A70A}"/>
              </a:ext>
            </a:extLst>
          </p:cNvPr>
          <p:cNvSpPr>
            <a:spLocks noGrp="1"/>
          </p:cNvSpPr>
          <p:nvPr>
            <p:ph type="title"/>
          </p:nvPr>
        </p:nvSpPr>
        <p:spPr>
          <a:xfrm>
            <a:off x="810000" y="530313"/>
            <a:ext cx="10571998" cy="970450"/>
          </a:xfrm>
        </p:spPr>
        <p:txBody>
          <a:bodyPr/>
          <a:lstStyle/>
          <a:p>
            <a:pPr algn="ctr"/>
            <a:r>
              <a:rPr lang="en-US" sz="3200" dirty="0"/>
              <a:t>Demographic variables</a:t>
            </a:r>
          </a:p>
        </p:txBody>
      </p:sp>
      <p:pic>
        <p:nvPicPr>
          <p:cNvPr id="7" name="Picture 6">
            <a:extLst>
              <a:ext uri="{FF2B5EF4-FFF2-40B4-BE49-F238E27FC236}">
                <a16:creationId xmlns:a16="http://schemas.microsoft.com/office/drawing/2014/main" id="{4A0141C6-CABD-4584-B76B-81257B8C5FF4}"/>
              </a:ext>
            </a:extLst>
          </p:cNvPr>
          <p:cNvPicPr>
            <a:picLocks noChangeAspect="1"/>
          </p:cNvPicPr>
          <p:nvPr/>
        </p:nvPicPr>
        <p:blipFill>
          <a:blip r:embed="rId3"/>
          <a:stretch>
            <a:fillRect/>
          </a:stretch>
        </p:blipFill>
        <p:spPr>
          <a:xfrm>
            <a:off x="1971234" y="1519527"/>
            <a:ext cx="7864522" cy="5334462"/>
          </a:xfrm>
          <a:prstGeom prst="rect">
            <a:avLst/>
          </a:prstGeom>
        </p:spPr>
      </p:pic>
      <p:sp>
        <p:nvSpPr>
          <p:cNvPr id="8" name="TextBox 7">
            <a:extLst>
              <a:ext uri="{FF2B5EF4-FFF2-40B4-BE49-F238E27FC236}">
                <a16:creationId xmlns:a16="http://schemas.microsoft.com/office/drawing/2014/main" id="{74B4F9EE-2478-429D-B63B-BB5AB5511BCF}"/>
              </a:ext>
            </a:extLst>
          </p:cNvPr>
          <p:cNvSpPr txBox="1"/>
          <p:nvPr/>
        </p:nvSpPr>
        <p:spPr>
          <a:xfrm flipH="1">
            <a:off x="3416967" y="3673641"/>
            <a:ext cx="802105" cy="2069432"/>
          </a:xfrm>
          <a:prstGeom prst="rect">
            <a:avLst/>
          </a:prstGeom>
          <a:noFill/>
          <a:ln>
            <a:solidFill>
              <a:schemeClr val="accent6"/>
            </a:solidFill>
          </a:ln>
        </p:spPr>
        <p:txBody>
          <a:bodyPr wrap="square" rtlCol="0">
            <a:spAutoFit/>
          </a:bodyPr>
          <a:lstStyle/>
          <a:p>
            <a:endParaRPr lang="en-US" dirty="0"/>
          </a:p>
        </p:txBody>
      </p:sp>
    </p:spTree>
    <p:extLst>
      <p:ext uri="{BB962C8B-B14F-4D97-AF65-F5344CB8AC3E}">
        <p14:creationId xmlns:p14="http://schemas.microsoft.com/office/powerpoint/2010/main" val="2658555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379C-B6EC-46B5-A9B6-A837FFC2A70A}"/>
              </a:ext>
            </a:extLst>
          </p:cNvPr>
          <p:cNvSpPr>
            <a:spLocks noGrp="1"/>
          </p:cNvSpPr>
          <p:nvPr>
            <p:ph type="title"/>
          </p:nvPr>
        </p:nvSpPr>
        <p:spPr>
          <a:xfrm>
            <a:off x="810000" y="530313"/>
            <a:ext cx="10571998" cy="970450"/>
          </a:xfrm>
        </p:spPr>
        <p:txBody>
          <a:bodyPr/>
          <a:lstStyle/>
          <a:p>
            <a:pPr algn="ctr"/>
            <a:r>
              <a:rPr lang="en-US" sz="3200" dirty="0"/>
              <a:t>Demographic variables</a:t>
            </a:r>
          </a:p>
        </p:txBody>
      </p:sp>
      <p:pic>
        <p:nvPicPr>
          <p:cNvPr id="6" name="Picture 5">
            <a:extLst>
              <a:ext uri="{FF2B5EF4-FFF2-40B4-BE49-F238E27FC236}">
                <a16:creationId xmlns:a16="http://schemas.microsoft.com/office/drawing/2014/main" id="{9B067EF8-26FA-46C7-9439-5EC17D5A0352}"/>
              </a:ext>
            </a:extLst>
          </p:cNvPr>
          <p:cNvPicPr>
            <a:picLocks noChangeAspect="1"/>
          </p:cNvPicPr>
          <p:nvPr/>
        </p:nvPicPr>
        <p:blipFill>
          <a:blip r:embed="rId3"/>
          <a:stretch>
            <a:fillRect/>
          </a:stretch>
        </p:blipFill>
        <p:spPr>
          <a:xfrm>
            <a:off x="1985552" y="1524000"/>
            <a:ext cx="7865775" cy="5334000"/>
          </a:xfrm>
          <a:prstGeom prst="rect">
            <a:avLst/>
          </a:prstGeom>
        </p:spPr>
      </p:pic>
      <p:sp>
        <p:nvSpPr>
          <p:cNvPr id="7" name="TextBox 6">
            <a:extLst>
              <a:ext uri="{FF2B5EF4-FFF2-40B4-BE49-F238E27FC236}">
                <a16:creationId xmlns:a16="http://schemas.microsoft.com/office/drawing/2014/main" id="{FD5F1677-EEA8-4DA0-8C61-A415714BE818}"/>
              </a:ext>
            </a:extLst>
          </p:cNvPr>
          <p:cNvSpPr txBox="1"/>
          <p:nvPr/>
        </p:nvSpPr>
        <p:spPr>
          <a:xfrm>
            <a:off x="4251158" y="3769895"/>
            <a:ext cx="850232" cy="2422358"/>
          </a:xfrm>
          <a:prstGeom prst="rect">
            <a:avLst/>
          </a:prstGeom>
          <a:noFill/>
          <a:ln>
            <a:solidFill>
              <a:schemeClr val="accent6"/>
            </a:solidFill>
          </a:ln>
        </p:spPr>
        <p:txBody>
          <a:bodyPr wrap="square" rtlCol="0">
            <a:spAutoFit/>
          </a:bodyPr>
          <a:lstStyle/>
          <a:p>
            <a:endParaRPr lang="en-US" dirty="0"/>
          </a:p>
        </p:txBody>
      </p:sp>
    </p:spTree>
    <p:extLst>
      <p:ext uri="{BB962C8B-B14F-4D97-AF65-F5344CB8AC3E}">
        <p14:creationId xmlns:p14="http://schemas.microsoft.com/office/powerpoint/2010/main" val="1556033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072B18B-63F9-4B2E-97BC-D69AD1CC3AD9}"/>
              </a:ext>
            </a:extLst>
          </p:cNvPr>
          <p:cNvGraphicFramePr>
            <a:graphicFrameLocks noGrp="1"/>
          </p:cNvGraphicFramePr>
          <p:nvPr>
            <p:extLst>
              <p:ext uri="{D42A27DB-BD31-4B8C-83A1-F6EECF244321}">
                <p14:modId xmlns:p14="http://schemas.microsoft.com/office/powerpoint/2010/main" val="2604294829"/>
              </p:ext>
            </p:extLst>
          </p:nvPr>
        </p:nvGraphicFramePr>
        <p:xfrm>
          <a:off x="0" y="0"/>
          <a:ext cx="12192000" cy="6857998"/>
        </p:xfrm>
        <a:graphic>
          <a:graphicData uri="http://schemas.openxmlformats.org/drawingml/2006/table">
            <a:tbl>
              <a:tblPr firstRow="1" firstCol="1" bandRow="1">
                <a:tableStyleId>{5C22544A-7EE6-4342-B048-85BDC9FD1C3A}</a:tableStyleId>
              </a:tblPr>
              <a:tblGrid>
                <a:gridCol w="3549291">
                  <a:extLst>
                    <a:ext uri="{9D8B030D-6E8A-4147-A177-3AD203B41FA5}">
                      <a16:colId xmlns:a16="http://schemas.microsoft.com/office/drawing/2014/main" val="2646262916"/>
                    </a:ext>
                  </a:extLst>
                </a:gridCol>
                <a:gridCol w="4348576">
                  <a:extLst>
                    <a:ext uri="{9D8B030D-6E8A-4147-A177-3AD203B41FA5}">
                      <a16:colId xmlns:a16="http://schemas.microsoft.com/office/drawing/2014/main" val="800521923"/>
                    </a:ext>
                  </a:extLst>
                </a:gridCol>
                <a:gridCol w="4294133">
                  <a:extLst>
                    <a:ext uri="{9D8B030D-6E8A-4147-A177-3AD203B41FA5}">
                      <a16:colId xmlns:a16="http://schemas.microsoft.com/office/drawing/2014/main" val="1182536483"/>
                    </a:ext>
                  </a:extLst>
                </a:gridCol>
              </a:tblGrid>
              <a:tr h="299711">
                <a:tc>
                  <a:txBody>
                    <a:bodyPr/>
                    <a:lstStyle/>
                    <a:p>
                      <a:pPr marL="0" marR="0" algn="ctr">
                        <a:lnSpc>
                          <a:spcPct val="107000"/>
                        </a:lnSpc>
                        <a:spcBef>
                          <a:spcPts val="0"/>
                        </a:spcBef>
                        <a:spcAft>
                          <a:spcPts val="0"/>
                        </a:spcAft>
                      </a:pPr>
                      <a:r>
                        <a:rPr lang="en-US" sz="1600" dirty="0">
                          <a:effectLst/>
                        </a:rPr>
                        <a:t>Staff Variable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Variable Significance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Correlation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2278584001"/>
                  </a:ext>
                </a:extLst>
              </a:tr>
              <a:tr h="1248425">
                <a:tc>
                  <a:txBody>
                    <a:bodyPr/>
                    <a:lstStyle/>
                    <a:p>
                      <a:pPr marL="0" marR="0" algn="ctr">
                        <a:lnSpc>
                          <a:spcPct val="107000"/>
                        </a:lnSpc>
                        <a:spcBef>
                          <a:spcPts val="0"/>
                        </a:spcBef>
                        <a:spcAft>
                          <a:spcPts val="0"/>
                        </a:spcAft>
                      </a:pPr>
                      <a:r>
                        <a:rPr lang="en-US" sz="1600" dirty="0">
                          <a:effectLst/>
                        </a:rPr>
                        <a:t>Total staff on unit</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nSpc>
                          <a:spcPct val="107000"/>
                        </a:lnSpc>
                        <a:spcBef>
                          <a:spcPts val="0"/>
                        </a:spcBef>
                        <a:spcAft>
                          <a:spcPts val="0"/>
                        </a:spcAft>
                      </a:pPr>
                      <a:r>
                        <a:rPr lang="en-US" sz="1600">
                          <a:effectLst/>
                        </a:rPr>
                        <a:t>Total staff on the unit and staff member injury were not significantly correlated.</a:t>
                      </a:r>
                    </a:p>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dirty="0">
                          <a:effectLst/>
                        </a:rPr>
                        <a:t>r = 0.032, p = 0.6937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3933516716"/>
                  </a:ext>
                </a:extLst>
              </a:tr>
              <a:tr h="1248425">
                <a:tc>
                  <a:txBody>
                    <a:bodyPr/>
                    <a:lstStyle/>
                    <a:p>
                      <a:pPr marL="0" marR="0" algn="ctr">
                        <a:lnSpc>
                          <a:spcPct val="107000"/>
                        </a:lnSpc>
                        <a:spcBef>
                          <a:spcPts val="0"/>
                        </a:spcBef>
                        <a:spcAft>
                          <a:spcPts val="0"/>
                        </a:spcAft>
                      </a:pPr>
                      <a:r>
                        <a:rPr lang="en-US" sz="1600" dirty="0">
                          <a:effectLst/>
                        </a:rPr>
                        <a:t>Staff response to escalations with restraint (before 10/2017)</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nSpc>
                          <a:spcPct val="107000"/>
                        </a:lnSpc>
                        <a:spcBef>
                          <a:spcPts val="0"/>
                        </a:spcBef>
                        <a:spcAft>
                          <a:spcPts val="0"/>
                        </a:spcAft>
                      </a:pPr>
                      <a:r>
                        <a:rPr lang="en-US" sz="1600" dirty="0">
                          <a:effectLst/>
                        </a:rPr>
                        <a:t>Staff response to behavioral escalations prior to October 2017 was significantly related to staff injury.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r = 0.30, p =0.0011</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2337386360"/>
                  </a:ext>
                </a:extLst>
              </a:tr>
              <a:tr h="1248425">
                <a:tc>
                  <a:txBody>
                    <a:bodyPr/>
                    <a:lstStyle/>
                    <a:p>
                      <a:pPr marL="0" marR="0" algn="ctr">
                        <a:lnSpc>
                          <a:spcPct val="107000"/>
                        </a:lnSpc>
                        <a:spcBef>
                          <a:spcPts val="0"/>
                        </a:spcBef>
                        <a:spcAft>
                          <a:spcPts val="0"/>
                        </a:spcAft>
                      </a:pPr>
                      <a:r>
                        <a:rPr lang="en-US" sz="1600">
                          <a:effectLst/>
                        </a:rPr>
                        <a:t>Staff response to escalations without restraint (before 10/2017)</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nSpc>
                          <a:spcPct val="107000"/>
                        </a:lnSpc>
                        <a:spcBef>
                          <a:spcPts val="0"/>
                        </a:spcBef>
                        <a:spcAft>
                          <a:spcPts val="0"/>
                        </a:spcAft>
                      </a:pPr>
                      <a:r>
                        <a:rPr lang="en-US" sz="1600" dirty="0">
                          <a:effectLst/>
                        </a:rPr>
                        <a:t>Staff response to behavioral escalations prior to October 2017 was not significantly related to staff injury.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r = -0.022, p = 0.8126</a:t>
                      </a:r>
                    </a:p>
                    <a:p>
                      <a:pPr marL="0" marR="0" algn="ctr">
                        <a:lnSpc>
                          <a:spcPct val="107000"/>
                        </a:lnSpc>
                        <a:spcBef>
                          <a:spcPts val="0"/>
                        </a:spcBef>
                        <a:spcAft>
                          <a:spcPts val="0"/>
                        </a:spcAft>
                      </a:pPr>
                      <a:r>
                        <a:rPr lang="en-US" sz="1600">
                          <a:effectLst/>
                        </a:rPr>
                        <a:t> </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1435241962"/>
                  </a:ext>
                </a:extLst>
              </a:tr>
              <a:tr h="1248425">
                <a:tc>
                  <a:txBody>
                    <a:bodyPr/>
                    <a:lstStyle/>
                    <a:p>
                      <a:pPr marL="0" marR="0" algn="ctr">
                        <a:lnSpc>
                          <a:spcPct val="107000"/>
                        </a:lnSpc>
                        <a:spcBef>
                          <a:spcPts val="0"/>
                        </a:spcBef>
                        <a:spcAft>
                          <a:spcPts val="0"/>
                        </a:spcAft>
                      </a:pPr>
                      <a:r>
                        <a:rPr lang="en-US" sz="1600">
                          <a:effectLst/>
                        </a:rPr>
                        <a:t>Staff response to escalations with restraint (after 10/2017)</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nSpc>
                          <a:spcPct val="107000"/>
                        </a:lnSpc>
                        <a:spcBef>
                          <a:spcPts val="0"/>
                        </a:spcBef>
                        <a:spcAft>
                          <a:spcPts val="0"/>
                        </a:spcAft>
                      </a:pPr>
                      <a:r>
                        <a:rPr lang="en-US" sz="1600" dirty="0">
                          <a:effectLst/>
                        </a:rPr>
                        <a:t>Staff response to behavioral escalations after October 2017 was significantly related to staff member injury.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r = 0.444, p = 0.0069.</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3653350296"/>
                  </a:ext>
                </a:extLst>
              </a:tr>
              <a:tr h="1564587">
                <a:tc>
                  <a:txBody>
                    <a:bodyPr/>
                    <a:lstStyle/>
                    <a:p>
                      <a:pPr marL="0" marR="0" algn="ctr">
                        <a:lnSpc>
                          <a:spcPct val="107000"/>
                        </a:lnSpc>
                        <a:spcBef>
                          <a:spcPts val="0"/>
                        </a:spcBef>
                        <a:spcAft>
                          <a:spcPts val="0"/>
                        </a:spcAft>
                      </a:pPr>
                      <a:r>
                        <a:rPr lang="en-US" sz="1600">
                          <a:effectLst/>
                        </a:rPr>
                        <a:t>Staff response to escalations without restraint (after 10/2017)</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nSpc>
                          <a:spcPct val="107000"/>
                        </a:lnSpc>
                        <a:spcBef>
                          <a:spcPts val="0"/>
                        </a:spcBef>
                        <a:spcAft>
                          <a:spcPts val="0"/>
                        </a:spcAft>
                      </a:pPr>
                      <a:r>
                        <a:rPr lang="en-US" sz="1600" dirty="0">
                          <a:effectLst/>
                        </a:rPr>
                        <a:t>Staff response to behavioral escalations without restraint was significantly related to staff member injury after October 2017.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dirty="0">
                          <a:effectLst/>
                        </a:rPr>
                        <a:t>r = -0.40, p = 0.0160.</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3142297880"/>
                  </a:ext>
                </a:extLst>
              </a:tr>
            </a:tbl>
          </a:graphicData>
        </a:graphic>
      </p:graphicFrame>
      <p:sp>
        <p:nvSpPr>
          <p:cNvPr id="3" name="TextBox 2">
            <a:extLst>
              <a:ext uri="{FF2B5EF4-FFF2-40B4-BE49-F238E27FC236}">
                <a16:creationId xmlns:a16="http://schemas.microsoft.com/office/drawing/2014/main" id="{6999B497-027E-4BE5-A5F3-13135A36ADA6}"/>
              </a:ext>
            </a:extLst>
          </p:cNvPr>
          <p:cNvSpPr txBox="1"/>
          <p:nvPr/>
        </p:nvSpPr>
        <p:spPr>
          <a:xfrm>
            <a:off x="0" y="320842"/>
            <a:ext cx="12192000" cy="1042737"/>
          </a:xfrm>
          <a:prstGeom prst="rect">
            <a:avLst/>
          </a:prstGeom>
          <a:noFill/>
          <a:ln w="57150">
            <a:solidFill>
              <a:schemeClr val="accent6"/>
            </a:solidFill>
          </a:ln>
        </p:spPr>
        <p:txBody>
          <a:bodyPr wrap="square" rtlCol="0">
            <a:spAutoFit/>
          </a:bodyPr>
          <a:lstStyle/>
          <a:p>
            <a:endParaRPr lang="en-US" dirty="0"/>
          </a:p>
        </p:txBody>
      </p:sp>
    </p:spTree>
    <p:extLst>
      <p:ext uri="{BB962C8B-B14F-4D97-AF65-F5344CB8AC3E}">
        <p14:creationId xmlns:p14="http://schemas.microsoft.com/office/powerpoint/2010/main" val="3578533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A746BA7-74DB-4178-9FA5-A895A9AD94EE}"/>
              </a:ext>
            </a:extLst>
          </p:cNvPr>
          <p:cNvGraphicFramePr>
            <a:graphicFrameLocks noGrp="1"/>
          </p:cNvGraphicFramePr>
          <p:nvPr>
            <p:extLst>
              <p:ext uri="{D42A27DB-BD31-4B8C-83A1-F6EECF244321}">
                <p14:modId xmlns:p14="http://schemas.microsoft.com/office/powerpoint/2010/main" val="146848016"/>
              </p:ext>
            </p:extLst>
          </p:nvPr>
        </p:nvGraphicFramePr>
        <p:xfrm>
          <a:off x="0" y="0"/>
          <a:ext cx="12192000" cy="6857998"/>
        </p:xfrm>
        <a:graphic>
          <a:graphicData uri="http://schemas.openxmlformats.org/drawingml/2006/table">
            <a:tbl>
              <a:tblPr firstRow="1" firstCol="1" bandRow="1">
                <a:tableStyleId>{5C22544A-7EE6-4342-B048-85BDC9FD1C3A}</a:tableStyleId>
              </a:tblPr>
              <a:tblGrid>
                <a:gridCol w="3549291">
                  <a:extLst>
                    <a:ext uri="{9D8B030D-6E8A-4147-A177-3AD203B41FA5}">
                      <a16:colId xmlns:a16="http://schemas.microsoft.com/office/drawing/2014/main" val="2646262916"/>
                    </a:ext>
                  </a:extLst>
                </a:gridCol>
                <a:gridCol w="4348576">
                  <a:extLst>
                    <a:ext uri="{9D8B030D-6E8A-4147-A177-3AD203B41FA5}">
                      <a16:colId xmlns:a16="http://schemas.microsoft.com/office/drawing/2014/main" val="800521923"/>
                    </a:ext>
                  </a:extLst>
                </a:gridCol>
                <a:gridCol w="4294133">
                  <a:extLst>
                    <a:ext uri="{9D8B030D-6E8A-4147-A177-3AD203B41FA5}">
                      <a16:colId xmlns:a16="http://schemas.microsoft.com/office/drawing/2014/main" val="1182536483"/>
                    </a:ext>
                  </a:extLst>
                </a:gridCol>
              </a:tblGrid>
              <a:tr h="299711">
                <a:tc>
                  <a:txBody>
                    <a:bodyPr/>
                    <a:lstStyle/>
                    <a:p>
                      <a:pPr marL="0" marR="0" algn="ctr">
                        <a:lnSpc>
                          <a:spcPct val="107000"/>
                        </a:lnSpc>
                        <a:spcBef>
                          <a:spcPts val="0"/>
                        </a:spcBef>
                        <a:spcAft>
                          <a:spcPts val="0"/>
                        </a:spcAft>
                      </a:pPr>
                      <a:r>
                        <a:rPr lang="en-US" sz="1600" dirty="0">
                          <a:effectLst/>
                        </a:rPr>
                        <a:t>Staff Variable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Variable Significance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Correlation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2278584001"/>
                  </a:ext>
                </a:extLst>
              </a:tr>
              <a:tr h="1248425">
                <a:tc>
                  <a:txBody>
                    <a:bodyPr/>
                    <a:lstStyle/>
                    <a:p>
                      <a:pPr marL="0" marR="0" algn="ctr">
                        <a:lnSpc>
                          <a:spcPct val="107000"/>
                        </a:lnSpc>
                        <a:spcBef>
                          <a:spcPts val="0"/>
                        </a:spcBef>
                        <a:spcAft>
                          <a:spcPts val="0"/>
                        </a:spcAft>
                      </a:pPr>
                      <a:r>
                        <a:rPr lang="en-US" sz="1600" dirty="0">
                          <a:effectLst/>
                        </a:rPr>
                        <a:t>Total staff on unit</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nSpc>
                          <a:spcPct val="107000"/>
                        </a:lnSpc>
                        <a:spcBef>
                          <a:spcPts val="0"/>
                        </a:spcBef>
                        <a:spcAft>
                          <a:spcPts val="0"/>
                        </a:spcAft>
                      </a:pPr>
                      <a:r>
                        <a:rPr lang="en-US" sz="1600">
                          <a:effectLst/>
                        </a:rPr>
                        <a:t>Total staff on the unit and staff member injury were not significantly correlated.</a:t>
                      </a:r>
                    </a:p>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r = 0.032, p = 0.6937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3933516716"/>
                  </a:ext>
                </a:extLst>
              </a:tr>
              <a:tr h="1248425">
                <a:tc>
                  <a:txBody>
                    <a:bodyPr/>
                    <a:lstStyle/>
                    <a:p>
                      <a:pPr marL="0" marR="0" algn="ctr">
                        <a:lnSpc>
                          <a:spcPct val="107000"/>
                        </a:lnSpc>
                        <a:spcBef>
                          <a:spcPts val="0"/>
                        </a:spcBef>
                        <a:spcAft>
                          <a:spcPts val="0"/>
                        </a:spcAft>
                      </a:pPr>
                      <a:r>
                        <a:rPr lang="en-US" sz="1600" dirty="0">
                          <a:effectLst/>
                        </a:rPr>
                        <a:t>Staff response to escalations with restraint (before 10/2017)</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nSpc>
                          <a:spcPct val="107000"/>
                        </a:lnSpc>
                        <a:spcBef>
                          <a:spcPts val="0"/>
                        </a:spcBef>
                        <a:spcAft>
                          <a:spcPts val="0"/>
                        </a:spcAft>
                      </a:pPr>
                      <a:r>
                        <a:rPr lang="en-US" sz="1600" dirty="0">
                          <a:effectLst/>
                        </a:rPr>
                        <a:t>Staff response to behavioral escalations prior to October 2017 was significantly related to staff injury.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r = 0.30, p =0.0011</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2337386360"/>
                  </a:ext>
                </a:extLst>
              </a:tr>
              <a:tr h="1248425">
                <a:tc>
                  <a:txBody>
                    <a:bodyPr/>
                    <a:lstStyle/>
                    <a:p>
                      <a:pPr marL="0" marR="0" algn="ctr">
                        <a:lnSpc>
                          <a:spcPct val="107000"/>
                        </a:lnSpc>
                        <a:spcBef>
                          <a:spcPts val="0"/>
                        </a:spcBef>
                        <a:spcAft>
                          <a:spcPts val="0"/>
                        </a:spcAft>
                      </a:pPr>
                      <a:r>
                        <a:rPr lang="en-US" sz="1600">
                          <a:effectLst/>
                        </a:rPr>
                        <a:t>Staff response to escalations without restraint (before 10/2017)</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nSpc>
                          <a:spcPct val="107000"/>
                        </a:lnSpc>
                        <a:spcBef>
                          <a:spcPts val="0"/>
                        </a:spcBef>
                        <a:spcAft>
                          <a:spcPts val="0"/>
                        </a:spcAft>
                      </a:pPr>
                      <a:r>
                        <a:rPr lang="en-US" sz="1600" dirty="0">
                          <a:effectLst/>
                        </a:rPr>
                        <a:t>Staff response to behavioral escalations prior to October 2017 was not significantly related to staff injury.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r = -0.022, p = 0.8126</a:t>
                      </a:r>
                    </a:p>
                    <a:p>
                      <a:pPr marL="0" marR="0" algn="ctr">
                        <a:lnSpc>
                          <a:spcPct val="107000"/>
                        </a:lnSpc>
                        <a:spcBef>
                          <a:spcPts val="0"/>
                        </a:spcBef>
                        <a:spcAft>
                          <a:spcPts val="0"/>
                        </a:spcAft>
                      </a:pPr>
                      <a:r>
                        <a:rPr lang="en-US" sz="1600">
                          <a:effectLst/>
                        </a:rPr>
                        <a:t> </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1435241962"/>
                  </a:ext>
                </a:extLst>
              </a:tr>
              <a:tr h="1248425">
                <a:tc>
                  <a:txBody>
                    <a:bodyPr/>
                    <a:lstStyle/>
                    <a:p>
                      <a:pPr marL="0" marR="0" algn="ctr">
                        <a:lnSpc>
                          <a:spcPct val="107000"/>
                        </a:lnSpc>
                        <a:spcBef>
                          <a:spcPts val="0"/>
                        </a:spcBef>
                        <a:spcAft>
                          <a:spcPts val="0"/>
                        </a:spcAft>
                      </a:pPr>
                      <a:r>
                        <a:rPr lang="en-US" sz="1600" dirty="0">
                          <a:effectLst/>
                        </a:rPr>
                        <a:t>Staff response to escalations with restraint (after 10/2017)</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nSpc>
                          <a:spcPct val="107000"/>
                        </a:lnSpc>
                        <a:spcBef>
                          <a:spcPts val="0"/>
                        </a:spcBef>
                        <a:spcAft>
                          <a:spcPts val="0"/>
                        </a:spcAft>
                      </a:pPr>
                      <a:r>
                        <a:rPr lang="en-US" sz="1600" dirty="0">
                          <a:effectLst/>
                        </a:rPr>
                        <a:t>Staff response to behavioral escalations after October 2017 was significantly related to staff member injury.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r = 0.444, p = 0.0069.</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3653350296"/>
                  </a:ext>
                </a:extLst>
              </a:tr>
              <a:tr h="1564587">
                <a:tc>
                  <a:txBody>
                    <a:bodyPr/>
                    <a:lstStyle/>
                    <a:p>
                      <a:pPr marL="0" marR="0" algn="ctr">
                        <a:lnSpc>
                          <a:spcPct val="107000"/>
                        </a:lnSpc>
                        <a:spcBef>
                          <a:spcPts val="0"/>
                        </a:spcBef>
                        <a:spcAft>
                          <a:spcPts val="0"/>
                        </a:spcAft>
                      </a:pPr>
                      <a:r>
                        <a:rPr lang="en-US" sz="1600">
                          <a:effectLst/>
                        </a:rPr>
                        <a:t>Staff response to escalations without restraint (after 10/2017)</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nSpc>
                          <a:spcPct val="107000"/>
                        </a:lnSpc>
                        <a:spcBef>
                          <a:spcPts val="0"/>
                        </a:spcBef>
                        <a:spcAft>
                          <a:spcPts val="0"/>
                        </a:spcAft>
                      </a:pPr>
                      <a:r>
                        <a:rPr lang="en-US" sz="1600" dirty="0">
                          <a:effectLst/>
                        </a:rPr>
                        <a:t>Staff response to behavioral escalations without restraint was significantly related to staff member injury after October 2017.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dirty="0">
                          <a:effectLst/>
                        </a:rPr>
                        <a:t>r = -0.40, p = 0.0160.</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3142297880"/>
                  </a:ext>
                </a:extLst>
              </a:tr>
            </a:tbl>
          </a:graphicData>
        </a:graphic>
      </p:graphicFrame>
      <p:sp>
        <p:nvSpPr>
          <p:cNvPr id="2" name="TextBox 1">
            <a:extLst>
              <a:ext uri="{FF2B5EF4-FFF2-40B4-BE49-F238E27FC236}">
                <a16:creationId xmlns:a16="http://schemas.microsoft.com/office/drawing/2014/main" id="{62F70AAE-0759-4505-8DD8-9F613CA7F5C2}"/>
              </a:ext>
            </a:extLst>
          </p:cNvPr>
          <p:cNvSpPr txBox="1"/>
          <p:nvPr/>
        </p:nvSpPr>
        <p:spPr>
          <a:xfrm>
            <a:off x="0" y="1524001"/>
            <a:ext cx="12192000" cy="2181726"/>
          </a:xfrm>
          <a:prstGeom prst="rect">
            <a:avLst/>
          </a:prstGeom>
          <a:noFill/>
          <a:ln w="57150">
            <a:solidFill>
              <a:schemeClr val="accent6"/>
            </a:solidFill>
          </a:ln>
        </p:spPr>
        <p:txBody>
          <a:bodyPr wrap="square" rtlCol="0">
            <a:spAutoFit/>
          </a:bodyPr>
          <a:lstStyle/>
          <a:p>
            <a:endParaRPr lang="en-US" dirty="0"/>
          </a:p>
        </p:txBody>
      </p:sp>
    </p:spTree>
    <p:extLst>
      <p:ext uri="{BB962C8B-B14F-4D97-AF65-F5344CB8AC3E}">
        <p14:creationId xmlns:p14="http://schemas.microsoft.com/office/powerpoint/2010/main" val="1970918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4E6ED548-957F-49DD-93D0-463E019DB369}"/>
              </a:ext>
            </a:extLst>
          </p:cNvPr>
          <p:cNvGraphicFramePr>
            <a:graphicFrameLocks noGrp="1"/>
          </p:cNvGraphicFramePr>
          <p:nvPr>
            <p:extLst>
              <p:ext uri="{D42A27DB-BD31-4B8C-83A1-F6EECF244321}">
                <p14:modId xmlns:p14="http://schemas.microsoft.com/office/powerpoint/2010/main" val="3386801317"/>
              </p:ext>
            </p:extLst>
          </p:nvPr>
        </p:nvGraphicFramePr>
        <p:xfrm>
          <a:off x="0" y="0"/>
          <a:ext cx="12192000" cy="6857998"/>
        </p:xfrm>
        <a:graphic>
          <a:graphicData uri="http://schemas.openxmlformats.org/drawingml/2006/table">
            <a:tbl>
              <a:tblPr firstRow="1" firstCol="1" bandRow="1">
                <a:tableStyleId>{5C22544A-7EE6-4342-B048-85BDC9FD1C3A}</a:tableStyleId>
              </a:tblPr>
              <a:tblGrid>
                <a:gridCol w="3549291">
                  <a:extLst>
                    <a:ext uri="{9D8B030D-6E8A-4147-A177-3AD203B41FA5}">
                      <a16:colId xmlns:a16="http://schemas.microsoft.com/office/drawing/2014/main" val="2646262916"/>
                    </a:ext>
                  </a:extLst>
                </a:gridCol>
                <a:gridCol w="4348576">
                  <a:extLst>
                    <a:ext uri="{9D8B030D-6E8A-4147-A177-3AD203B41FA5}">
                      <a16:colId xmlns:a16="http://schemas.microsoft.com/office/drawing/2014/main" val="800521923"/>
                    </a:ext>
                  </a:extLst>
                </a:gridCol>
                <a:gridCol w="4294133">
                  <a:extLst>
                    <a:ext uri="{9D8B030D-6E8A-4147-A177-3AD203B41FA5}">
                      <a16:colId xmlns:a16="http://schemas.microsoft.com/office/drawing/2014/main" val="1182536483"/>
                    </a:ext>
                  </a:extLst>
                </a:gridCol>
              </a:tblGrid>
              <a:tr h="299711">
                <a:tc>
                  <a:txBody>
                    <a:bodyPr/>
                    <a:lstStyle/>
                    <a:p>
                      <a:pPr marL="0" marR="0" algn="ctr">
                        <a:lnSpc>
                          <a:spcPct val="107000"/>
                        </a:lnSpc>
                        <a:spcBef>
                          <a:spcPts val="0"/>
                        </a:spcBef>
                        <a:spcAft>
                          <a:spcPts val="0"/>
                        </a:spcAft>
                      </a:pPr>
                      <a:r>
                        <a:rPr lang="en-US" sz="1600" dirty="0">
                          <a:effectLst/>
                        </a:rPr>
                        <a:t>Staff Variable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Variable Significance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Correlation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2278584001"/>
                  </a:ext>
                </a:extLst>
              </a:tr>
              <a:tr h="1248425">
                <a:tc>
                  <a:txBody>
                    <a:bodyPr/>
                    <a:lstStyle/>
                    <a:p>
                      <a:pPr marL="0" marR="0" algn="ctr">
                        <a:lnSpc>
                          <a:spcPct val="107000"/>
                        </a:lnSpc>
                        <a:spcBef>
                          <a:spcPts val="0"/>
                        </a:spcBef>
                        <a:spcAft>
                          <a:spcPts val="0"/>
                        </a:spcAft>
                      </a:pPr>
                      <a:r>
                        <a:rPr lang="en-US" sz="1600" dirty="0">
                          <a:effectLst/>
                        </a:rPr>
                        <a:t>Total staff on unit</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nSpc>
                          <a:spcPct val="107000"/>
                        </a:lnSpc>
                        <a:spcBef>
                          <a:spcPts val="0"/>
                        </a:spcBef>
                        <a:spcAft>
                          <a:spcPts val="0"/>
                        </a:spcAft>
                      </a:pPr>
                      <a:r>
                        <a:rPr lang="en-US" sz="1600">
                          <a:effectLst/>
                        </a:rPr>
                        <a:t>Total staff on the unit and staff member injury were not significantly correlated.</a:t>
                      </a:r>
                    </a:p>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r = 0.032, p = 0.6937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3933516716"/>
                  </a:ext>
                </a:extLst>
              </a:tr>
              <a:tr h="1248425">
                <a:tc>
                  <a:txBody>
                    <a:bodyPr/>
                    <a:lstStyle/>
                    <a:p>
                      <a:pPr marL="0" marR="0" algn="ctr">
                        <a:lnSpc>
                          <a:spcPct val="107000"/>
                        </a:lnSpc>
                        <a:spcBef>
                          <a:spcPts val="0"/>
                        </a:spcBef>
                        <a:spcAft>
                          <a:spcPts val="0"/>
                        </a:spcAft>
                      </a:pPr>
                      <a:r>
                        <a:rPr lang="en-US" sz="1600" dirty="0">
                          <a:effectLst/>
                        </a:rPr>
                        <a:t>Staff response to escalations with restraint (before 10/2017)</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nSpc>
                          <a:spcPct val="107000"/>
                        </a:lnSpc>
                        <a:spcBef>
                          <a:spcPts val="0"/>
                        </a:spcBef>
                        <a:spcAft>
                          <a:spcPts val="0"/>
                        </a:spcAft>
                      </a:pPr>
                      <a:r>
                        <a:rPr lang="en-US" sz="1600" dirty="0">
                          <a:effectLst/>
                        </a:rPr>
                        <a:t>Staff response to behavioral escalations prior to October 2017 was significantly related to staff injury.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r = 0.30, p =0.0011</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2337386360"/>
                  </a:ext>
                </a:extLst>
              </a:tr>
              <a:tr h="1248425">
                <a:tc>
                  <a:txBody>
                    <a:bodyPr/>
                    <a:lstStyle/>
                    <a:p>
                      <a:pPr marL="0" marR="0" algn="ctr">
                        <a:lnSpc>
                          <a:spcPct val="107000"/>
                        </a:lnSpc>
                        <a:spcBef>
                          <a:spcPts val="0"/>
                        </a:spcBef>
                        <a:spcAft>
                          <a:spcPts val="0"/>
                        </a:spcAft>
                      </a:pPr>
                      <a:r>
                        <a:rPr lang="en-US" sz="1600">
                          <a:effectLst/>
                        </a:rPr>
                        <a:t>Staff response to escalations without restraint (before 10/2017)</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nSpc>
                          <a:spcPct val="107000"/>
                        </a:lnSpc>
                        <a:spcBef>
                          <a:spcPts val="0"/>
                        </a:spcBef>
                        <a:spcAft>
                          <a:spcPts val="0"/>
                        </a:spcAft>
                      </a:pPr>
                      <a:r>
                        <a:rPr lang="en-US" sz="1600" dirty="0">
                          <a:effectLst/>
                        </a:rPr>
                        <a:t>Staff response to behavioral escalations prior to October 2017 was not significantly related to staff injury.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r = -0.022, p = 0.8126</a:t>
                      </a:r>
                    </a:p>
                    <a:p>
                      <a:pPr marL="0" marR="0" algn="ctr">
                        <a:lnSpc>
                          <a:spcPct val="107000"/>
                        </a:lnSpc>
                        <a:spcBef>
                          <a:spcPts val="0"/>
                        </a:spcBef>
                        <a:spcAft>
                          <a:spcPts val="0"/>
                        </a:spcAft>
                      </a:pPr>
                      <a:r>
                        <a:rPr lang="en-US" sz="1600">
                          <a:effectLst/>
                        </a:rPr>
                        <a:t> </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1435241962"/>
                  </a:ext>
                </a:extLst>
              </a:tr>
              <a:tr h="1248425">
                <a:tc>
                  <a:txBody>
                    <a:bodyPr/>
                    <a:lstStyle/>
                    <a:p>
                      <a:pPr marL="0" marR="0" algn="ctr">
                        <a:lnSpc>
                          <a:spcPct val="107000"/>
                        </a:lnSpc>
                        <a:spcBef>
                          <a:spcPts val="0"/>
                        </a:spcBef>
                        <a:spcAft>
                          <a:spcPts val="0"/>
                        </a:spcAft>
                      </a:pPr>
                      <a:r>
                        <a:rPr lang="en-US" sz="1600" dirty="0">
                          <a:effectLst/>
                        </a:rPr>
                        <a:t>Staff response to escalations with restraint (after 10/2017)</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nSpc>
                          <a:spcPct val="107000"/>
                        </a:lnSpc>
                        <a:spcBef>
                          <a:spcPts val="0"/>
                        </a:spcBef>
                        <a:spcAft>
                          <a:spcPts val="0"/>
                        </a:spcAft>
                      </a:pPr>
                      <a:r>
                        <a:rPr lang="en-US" sz="1600" dirty="0">
                          <a:effectLst/>
                        </a:rPr>
                        <a:t>Staff response to behavioral escalations after October 2017 was significantly related to staff member injury.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a:effectLst/>
                        </a:rPr>
                        <a:t>r = 0.444, p = 0.0069.</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3653350296"/>
                  </a:ext>
                </a:extLst>
              </a:tr>
              <a:tr h="1564587">
                <a:tc>
                  <a:txBody>
                    <a:bodyPr/>
                    <a:lstStyle/>
                    <a:p>
                      <a:pPr marL="0" marR="0" algn="ctr">
                        <a:lnSpc>
                          <a:spcPct val="107000"/>
                        </a:lnSpc>
                        <a:spcBef>
                          <a:spcPts val="0"/>
                        </a:spcBef>
                        <a:spcAft>
                          <a:spcPts val="0"/>
                        </a:spcAft>
                      </a:pPr>
                      <a:r>
                        <a:rPr lang="en-US" sz="1600">
                          <a:effectLst/>
                        </a:rPr>
                        <a:t>Staff response to escalations without restraint (after 10/2017)</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nSpc>
                          <a:spcPct val="107000"/>
                        </a:lnSpc>
                        <a:spcBef>
                          <a:spcPts val="0"/>
                        </a:spcBef>
                        <a:spcAft>
                          <a:spcPts val="0"/>
                        </a:spcAft>
                      </a:pPr>
                      <a:r>
                        <a:rPr lang="en-US" sz="1600" dirty="0">
                          <a:effectLst/>
                        </a:rPr>
                        <a:t>Staff response to behavioral escalations without restraint was significantly related to staff member injury after October 2017.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algn="ctr">
                        <a:lnSpc>
                          <a:spcPct val="107000"/>
                        </a:lnSpc>
                        <a:spcBef>
                          <a:spcPts val="0"/>
                        </a:spcBef>
                        <a:spcAft>
                          <a:spcPts val="0"/>
                        </a:spcAft>
                      </a:pPr>
                      <a:r>
                        <a:rPr lang="en-US" sz="1600" dirty="0">
                          <a:effectLst/>
                        </a:rPr>
                        <a:t>r = -0.40, p = 0.0160.</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val="3142297880"/>
                  </a:ext>
                </a:extLst>
              </a:tr>
            </a:tbl>
          </a:graphicData>
        </a:graphic>
      </p:graphicFrame>
      <p:sp>
        <p:nvSpPr>
          <p:cNvPr id="8" name="TextBox 7">
            <a:extLst>
              <a:ext uri="{FF2B5EF4-FFF2-40B4-BE49-F238E27FC236}">
                <a16:creationId xmlns:a16="http://schemas.microsoft.com/office/drawing/2014/main" id="{907E5A1C-0549-478F-A997-1123DA42C409}"/>
              </a:ext>
            </a:extLst>
          </p:cNvPr>
          <p:cNvSpPr txBox="1"/>
          <p:nvPr/>
        </p:nvSpPr>
        <p:spPr>
          <a:xfrm>
            <a:off x="0" y="3962401"/>
            <a:ext cx="12007515" cy="2181726"/>
          </a:xfrm>
          <a:prstGeom prst="rect">
            <a:avLst/>
          </a:prstGeom>
          <a:noFill/>
          <a:ln w="57150">
            <a:solidFill>
              <a:schemeClr val="accent6"/>
            </a:solidFill>
          </a:ln>
        </p:spPr>
        <p:txBody>
          <a:bodyPr wrap="square" rtlCol="0">
            <a:spAutoFit/>
          </a:bodyPr>
          <a:lstStyle/>
          <a:p>
            <a:endParaRPr lang="en-US" dirty="0"/>
          </a:p>
        </p:txBody>
      </p:sp>
    </p:spTree>
    <p:extLst>
      <p:ext uri="{BB962C8B-B14F-4D97-AF65-F5344CB8AC3E}">
        <p14:creationId xmlns:p14="http://schemas.microsoft.com/office/powerpoint/2010/main" val="1445977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3D4CE382-AD3D-41CA-A5B6-18A08E6147BD}"/>
              </a:ext>
            </a:extLst>
          </p:cNvPr>
          <p:cNvGraphicFramePr>
            <a:graphicFrameLocks noGrp="1"/>
          </p:cNvGraphicFramePr>
          <p:nvPr>
            <p:extLst>
              <p:ext uri="{D42A27DB-BD31-4B8C-83A1-F6EECF244321}">
                <p14:modId xmlns:p14="http://schemas.microsoft.com/office/powerpoint/2010/main" val="2332081421"/>
              </p:ext>
            </p:extLst>
          </p:nvPr>
        </p:nvGraphicFramePr>
        <p:xfrm>
          <a:off x="48126" y="0"/>
          <a:ext cx="12272211" cy="6858000"/>
        </p:xfrm>
        <a:graphic>
          <a:graphicData uri="http://schemas.openxmlformats.org/drawingml/2006/table">
            <a:tbl>
              <a:tblPr firstRow="1" firstCol="1" bandRow="1">
                <a:tableStyleId>{5C22544A-7EE6-4342-B048-85BDC9FD1C3A}</a:tableStyleId>
              </a:tblPr>
              <a:tblGrid>
                <a:gridCol w="3993725">
                  <a:extLst>
                    <a:ext uri="{9D8B030D-6E8A-4147-A177-3AD203B41FA5}">
                      <a16:colId xmlns:a16="http://schemas.microsoft.com/office/drawing/2014/main" val="4182205357"/>
                    </a:ext>
                  </a:extLst>
                </a:gridCol>
                <a:gridCol w="4200189">
                  <a:extLst>
                    <a:ext uri="{9D8B030D-6E8A-4147-A177-3AD203B41FA5}">
                      <a16:colId xmlns:a16="http://schemas.microsoft.com/office/drawing/2014/main" val="3881139368"/>
                    </a:ext>
                  </a:extLst>
                </a:gridCol>
                <a:gridCol w="4078297">
                  <a:extLst>
                    <a:ext uri="{9D8B030D-6E8A-4147-A177-3AD203B41FA5}">
                      <a16:colId xmlns:a16="http://schemas.microsoft.com/office/drawing/2014/main" val="1279049291"/>
                    </a:ext>
                  </a:extLst>
                </a:gridCol>
              </a:tblGrid>
              <a:tr h="286457">
                <a:tc>
                  <a:txBody>
                    <a:bodyPr/>
                    <a:lstStyle/>
                    <a:p>
                      <a:pPr marL="0" marR="0" algn="ctr">
                        <a:lnSpc>
                          <a:spcPct val="107000"/>
                        </a:lnSpc>
                        <a:spcBef>
                          <a:spcPts val="0"/>
                        </a:spcBef>
                        <a:spcAft>
                          <a:spcPts val="0"/>
                        </a:spcAft>
                      </a:pPr>
                      <a:r>
                        <a:rPr lang="en-US" sz="1600">
                          <a:effectLst/>
                        </a:rPr>
                        <a:t>Patient Variable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gn="ctr">
                        <a:lnSpc>
                          <a:spcPct val="107000"/>
                        </a:lnSpc>
                        <a:spcBef>
                          <a:spcPts val="0"/>
                        </a:spcBef>
                        <a:spcAft>
                          <a:spcPts val="0"/>
                        </a:spcAft>
                      </a:pPr>
                      <a:r>
                        <a:rPr lang="en-US" sz="1600">
                          <a:effectLst/>
                        </a:rPr>
                        <a:t>Variable Significance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gn="ctr">
                        <a:lnSpc>
                          <a:spcPct val="107000"/>
                        </a:lnSpc>
                        <a:spcBef>
                          <a:spcPts val="0"/>
                        </a:spcBef>
                        <a:spcAft>
                          <a:spcPts val="0"/>
                        </a:spcAft>
                      </a:pPr>
                      <a:r>
                        <a:rPr lang="en-US" sz="1600" dirty="0">
                          <a:effectLst/>
                        </a:rPr>
                        <a:t>Correlation/Relation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extLst>
                  <a:ext uri="{0D108BD9-81ED-4DB2-BD59-A6C34878D82A}">
                    <a16:rowId xmlns:a16="http://schemas.microsoft.com/office/drawing/2014/main" val="2748723628"/>
                  </a:ext>
                </a:extLst>
              </a:tr>
              <a:tr h="589768">
                <a:tc>
                  <a:txBody>
                    <a:bodyPr/>
                    <a:lstStyle/>
                    <a:p>
                      <a:pPr marL="0" marR="0" algn="ctr">
                        <a:lnSpc>
                          <a:spcPct val="107000"/>
                        </a:lnSpc>
                        <a:spcBef>
                          <a:spcPts val="0"/>
                        </a:spcBef>
                        <a:spcAft>
                          <a:spcPts val="0"/>
                        </a:spcAft>
                      </a:pPr>
                      <a:r>
                        <a:rPr lang="en-US" sz="1600">
                          <a:effectLst/>
                        </a:rPr>
                        <a:t>Total patients on unit</a:t>
                      </a:r>
                    </a:p>
                    <a:p>
                      <a:pPr marL="914400" marR="0" algn="ctr">
                        <a:lnSpc>
                          <a:spcPct val="106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a:effectLst/>
                        </a:rPr>
                        <a:t>Total number of patients on the unit was not related to staff member injury.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dirty="0">
                          <a:effectLst/>
                        </a:rPr>
                        <a:t>r = 0.10, p = 0.2387.</a:t>
                      </a:r>
                    </a:p>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extLst>
                  <a:ext uri="{0D108BD9-81ED-4DB2-BD59-A6C34878D82A}">
                    <a16:rowId xmlns:a16="http://schemas.microsoft.com/office/drawing/2014/main" val="2310005033"/>
                  </a:ext>
                </a:extLst>
              </a:tr>
              <a:tr h="1797655">
                <a:tc>
                  <a:txBody>
                    <a:bodyPr/>
                    <a:lstStyle/>
                    <a:p>
                      <a:pPr marL="0" marR="0" algn="ctr">
                        <a:lnSpc>
                          <a:spcPct val="107000"/>
                        </a:lnSpc>
                        <a:spcBef>
                          <a:spcPts val="0"/>
                        </a:spcBef>
                        <a:spcAft>
                          <a:spcPts val="0"/>
                        </a:spcAft>
                      </a:pPr>
                      <a:r>
                        <a:rPr lang="en-US" sz="1600">
                          <a:effectLst/>
                        </a:rPr>
                        <a:t>Patient BMI</a:t>
                      </a:r>
                    </a:p>
                    <a:p>
                      <a:pPr marL="914400" marR="0" algn="ctr">
                        <a:lnSpc>
                          <a:spcPct val="106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a:effectLst/>
                        </a:rPr>
                        <a:t>Patient BMI does not seem relate to staff member injury.</a:t>
                      </a:r>
                    </a:p>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dirty="0">
                          <a:effectLst/>
                        </a:rPr>
                        <a:t>A chi-square test of independence was performed to examine the relation between patient BMI and staff member injury. The relation between these variables was not significant, X</a:t>
                      </a:r>
                      <a:r>
                        <a:rPr lang="en-US" sz="1600" baseline="30000" dirty="0">
                          <a:effectLst/>
                        </a:rPr>
                        <a:t>2 </a:t>
                      </a:r>
                      <a:r>
                        <a:rPr lang="en-US" sz="1600" dirty="0">
                          <a:effectLst/>
                        </a:rPr>
                        <a:t>(1, N = 36) = 0.4444, p &lt; 0.5050.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extLst>
                  <a:ext uri="{0D108BD9-81ED-4DB2-BD59-A6C34878D82A}">
                    <a16:rowId xmlns:a16="http://schemas.microsoft.com/office/drawing/2014/main" val="2559011926"/>
                  </a:ext>
                </a:extLst>
              </a:tr>
              <a:tr h="1906836">
                <a:tc>
                  <a:txBody>
                    <a:bodyPr/>
                    <a:lstStyle/>
                    <a:p>
                      <a:pPr marL="0" marR="0" algn="ctr">
                        <a:lnSpc>
                          <a:spcPct val="107000"/>
                        </a:lnSpc>
                        <a:spcBef>
                          <a:spcPts val="0"/>
                        </a:spcBef>
                        <a:spcAft>
                          <a:spcPts val="0"/>
                        </a:spcAft>
                      </a:pPr>
                      <a:r>
                        <a:rPr lang="en-US" sz="1600">
                          <a:effectLst/>
                        </a:rPr>
                        <a:t>Patient ASD diagnosis</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a:effectLst/>
                        </a:rPr>
                        <a:t>Patients diagnosed with ASD were more likely to injury staff than those not diagnosed with ASD.</a:t>
                      </a:r>
                    </a:p>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dirty="0">
                          <a:effectLst/>
                        </a:rPr>
                        <a:t>A chi-square test of independence was performed to examine the relation between patients with an ASD diagnosis and staff member injury.  The relation between these variables was significant, X2 (1, N = 41) = 7.0488, p &lt; 0.0079.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extLst>
                  <a:ext uri="{0D108BD9-81ED-4DB2-BD59-A6C34878D82A}">
                    <a16:rowId xmlns:a16="http://schemas.microsoft.com/office/drawing/2014/main" val="2052368939"/>
                  </a:ext>
                </a:extLst>
              </a:tr>
              <a:tr h="2277284">
                <a:tc>
                  <a:txBody>
                    <a:bodyPr/>
                    <a:lstStyle/>
                    <a:p>
                      <a:pPr marL="457200" marR="0" algn="ctr">
                        <a:lnSpc>
                          <a:spcPct val="106000"/>
                        </a:lnSpc>
                        <a:spcBef>
                          <a:spcPts val="0"/>
                        </a:spcBef>
                        <a:spcAft>
                          <a:spcPts val="0"/>
                        </a:spcAft>
                      </a:pPr>
                      <a:r>
                        <a:rPr lang="en-US" sz="1600" dirty="0">
                          <a:effectLst/>
                        </a:rPr>
                        <a:t>Patient IQ level</a:t>
                      </a:r>
                    </a:p>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effectLst/>
                        </a:rPr>
                        <a:t>Patients diagnosed with moderate-to-severe ID were more likely to injury staff than those diagnosed with mild 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txBody>
                  <a:tcPr marL="11649" marR="11649"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effectLst/>
                        </a:rPr>
                        <a:t>A chi-square test of independence was performed to examine the relation between patients with moderate-to-severe ID versus patients with mild ID and staff member injury.  The relation between these variables was significant, X2 (1, N = 33) = 10.9394 p &lt; 0.0009.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txBody>
                  <a:tcPr marL="15531" marR="15531" marT="7766" marB="7766"/>
                </a:tc>
                <a:extLst>
                  <a:ext uri="{0D108BD9-81ED-4DB2-BD59-A6C34878D82A}">
                    <a16:rowId xmlns:a16="http://schemas.microsoft.com/office/drawing/2014/main" val="1041672985"/>
                  </a:ext>
                </a:extLst>
              </a:tr>
            </a:tbl>
          </a:graphicData>
        </a:graphic>
      </p:graphicFrame>
      <p:sp>
        <p:nvSpPr>
          <p:cNvPr id="10" name="TextBox 9">
            <a:extLst>
              <a:ext uri="{FF2B5EF4-FFF2-40B4-BE49-F238E27FC236}">
                <a16:creationId xmlns:a16="http://schemas.microsoft.com/office/drawing/2014/main" id="{17D674E6-8CAF-4ADE-98C9-58EDA1A579FE}"/>
              </a:ext>
            </a:extLst>
          </p:cNvPr>
          <p:cNvSpPr txBox="1"/>
          <p:nvPr/>
        </p:nvSpPr>
        <p:spPr>
          <a:xfrm>
            <a:off x="48126" y="256673"/>
            <a:ext cx="12272211" cy="529390"/>
          </a:xfrm>
          <a:prstGeom prst="rect">
            <a:avLst/>
          </a:prstGeom>
          <a:noFill/>
          <a:ln w="57150">
            <a:solidFill>
              <a:schemeClr val="accent6"/>
            </a:solidFill>
          </a:ln>
        </p:spPr>
        <p:txBody>
          <a:bodyPr wrap="square" rtlCol="0">
            <a:spAutoFit/>
          </a:bodyPr>
          <a:lstStyle/>
          <a:p>
            <a:endParaRPr lang="en-US" dirty="0"/>
          </a:p>
        </p:txBody>
      </p:sp>
    </p:spTree>
    <p:extLst>
      <p:ext uri="{BB962C8B-B14F-4D97-AF65-F5344CB8AC3E}">
        <p14:creationId xmlns:p14="http://schemas.microsoft.com/office/powerpoint/2010/main" val="2673089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1A30CD9-F758-4355-B629-3EF0E03096CF}"/>
              </a:ext>
            </a:extLst>
          </p:cNvPr>
          <p:cNvGraphicFramePr>
            <a:graphicFrameLocks noGrp="1"/>
          </p:cNvGraphicFramePr>
          <p:nvPr>
            <p:extLst>
              <p:ext uri="{D42A27DB-BD31-4B8C-83A1-F6EECF244321}">
                <p14:modId xmlns:p14="http://schemas.microsoft.com/office/powerpoint/2010/main" val="588436544"/>
              </p:ext>
            </p:extLst>
          </p:nvPr>
        </p:nvGraphicFramePr>
        <p:xfrm>
          <a:off x="0" y="0"/>
          <a:ext cx="12192000" cy="6858000"/>
        </p:xfrm>
        <a:graphic>
          <a:graphicData uri="http://schemas.openxmlformats.org/drawingml/2006/table">
            <a:tbl>
              <a:tblPr firstRow="1" firstCol="1" bandRow="1">
                <a:tableStyleId>{5C22544A-7EE6-4342-B048-85BDC9FD1C3A}</a:tableStyleId>
              </a:tblPr>
              <a:tblGrid>
                <a:gridCol w="3913514">
                  <a:extLst>
                    <a:ext uri="{9D8B030D-6E8A-4147-A177-3AD203B41FA5}">
                      <a16:colId xmlns:a16="http://schemas.microsoft.com/office/drawing/2014/main" val="4182205357"/>
                    </a:ext>
                  </a:extLst>
                </a:gridCol>
                <a:gridCol w="4200189">
                  <a:extLst>
                    <a:ext uri="{9D8B030D-6E8A-4147-A177-3AD203B41FA5}">
                      <a16:colId xmlns:a16="http://schemas.microsoft.com/office/drawing/2014/main" val="3881139368"/>
                    </a:ext>
                  </a:extLst>
                </a:gridCol>
                <a:gridCol w="4078297">
                  <a:extLst>
                    <a:ext uri="{9D8B030D-6E8A-4147-A177-3AD203B41FA5}">
                      <a16:colId xmlns:a16="http://schemas.microsoft.com/office/drawing/2014/main" val="1279049291"/>
                    </a:ext>
                  </a:extLst>
                </a:gridCol>
              </a:tblGrid>
              <a:tr h="286457">
                <a:tc>
                  <a:txBody>
                    <a:bodyPr/>
                    <a:lstStyle/>
                    <a:p>
                      <a:pPr marL="0" marR="0" algn="ctr">
                        <a:lnSpc>
                          <a:spcPct val="107000"/>
                        </a:lnSpc>
                        <a:spcBef>
                          <a:spcPts val="0"/>
                        </a:spcBef>
                        <a:spcAft>
                          <a:spcPts val="0"/>
                        </a:spcAft>
                      </a:pPr>
                      <a:r>
                        <a:rPr lang="en-US" sz="1600">
                          <a:effectLst/>
                        </a:rPr>
                        <a:t>Patient Variable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gn="ctr">
                        <a:lnSpc>
                          <a:spcPct val="107000"/>
                        </a:lnSpc>
                        <a:spcBef>
                          <a:spcPts val="0"/>
                        </a:spcBef>
                        <a:spcAft>
                          <a:spcPts val="0"/>
                        </a:spcAft>
                      </a:pPr>
                      <a:r>
                        <a:rPr lang="en-US" sz="1600">
                          <a:effectLst/>
                        </a:rPr>
                        <a:t>Variable Significance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gn="ctr">
                        <a:lnSpc>
                          <a:spcPct val="107000"/>
                        </a:lnSpc>
                        <a:spcBef>
                          <a:spcPts val="0"/>
                        </a:spcBef>
                        <a:spcAft>
                          <a:spcPts val="0"/>
                        </a:spcAft>
                      </a:pPr>
                      <a:r>
                        <a:rPr lang="en-US" sz="1600" dirty="0">
                          <a:effectLst/>
                        </a:rPr>
                        <a:t>Correlation/Relation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extLst>
                  <a:ext uri="{0D108BD9-81ED-4DB2-BD59-A6C34878D82A}">
                    <a16:rowId xmlns:a16="http://schemas.microsoft.com/office/drawing/2014/main" val="2748723628"/>
                  </a:ext>
                </a:extLst>
              </a:tr>
              <a:tr h="589768">
                <a:tc>
                  <a:txBody>
                    <a:bodyPr/>
                    <a:lstStyle/>
                    <a:p>
                      <a:pPr marL="0" marR="0" algn="ctr">
                        <a:lnSpc>
                          <a:spcPct val="107000"/>
                        </a:lnSpc>
                        <a:spcBef>
                          <a:spcPts val="0"/>
                        </a:spcBef>
                        <a:spcAft>
                          <a:spcPts val="0"/>
                        </a:spcAft>
                      </a:pPr>
                      <a:r>
                        <a:rPr lang="en-US" sz="1600">
                          <a:effectLst/>
                        </a:rPr>
                        <a:t>Total patients on unit</a:t>
                      </a:r>
                    </a:p>
                    <a:p>
                      <a:pPr marL="914400" marR="0" algn="ctr">
                        <a:lnSpc>
                          <a:spcPct val="106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a:effectLst/>
                        </a:rPr>
                        <a:t>Total number of patients on the unit was not related to staff member injury.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dirty="0">
                          <a:effectLst/>
                        </a:rPr>
                        <a:t>r = 0.10, p = 0.2387.</a:t>
                      </a:r>
                    </a:p>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extLst>
                  <a:ext uri="{0D108BD9-81ED-4DB2-BD59-A6C34878D82A}">
                    <a16:rowId xmlns:a16="http://schemas.microsoft.com/office/drawing/2014/main" val="2310005033"/>
                  </a:ext>
                </a:extLst>
              </a:tr>
              <a:tr h="1797655">
                <a:tc>
                  <a:txBody>
                    <a:bodyPr/>
                    <a:lstStyle/>
                    <a:p>
                      <a:pPr marL="0" marR="0" algn="ctr">
                        <a:lnSpc>
                          <a:spcPct val="107000"/>
                        </a:lnSpc>
                        <a:spcBef>
                          <a:spcPts val="0"/>
                        </a:spcBef>
                        <a:spcAft>
                          <a:spcPts val="0"/>
                        </a:spcAft>
                      </a:pPr>
                      <a:r>
                        <a:rPr lang="en-US" sz="1600">
                          <a:effectLst/>
                        </a:rPr>
                        <a:t>Patient BMI</a:t>
                      </a:r>
                    </a:p>
                    <a:p>
                      <a:pPr marL="914400" marR="0" algn="ctr">
                        <a:lnSpc>
                          <a:spcPct val="106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a:effectLst/>
                        </a:rPr>
                        <a:t>Patient BMI does not seem relate to staff member injury.</a:t>
                      </a:r>
                    </a:p>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dirty="0">
                          <a:effectLst/>
                        </a:rPr>
                        <a:t>A chi-square test of independence was performed to examine the relation between patient BMI and staff member injury. The relation between these variables was not significant, X</a:t>
                      </a:r>
                      <a:r>
                        <a:rPr lang="en-US" sz="1600" baseline="30000" dirty="0">
                          <a:effectLst/>
                        </a:rPr>
                        <a:t>2 </a:t>
                      </a:r>
                      <a:r>
                        <a:rPr lang="en-US" sz="1600" dirty="0">
                          <a:effectLst/>
                        </a:rPr>
                        <a:t>(1, N = 36) = 0.4444, p &lt; 0.5050.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extLst>
                  <a:ext uri="{0D108BD9-81ED-4DB2-BD59-A6C34878D82A}">
                    <a16:rowId xmlns:a16="http://schemas.microsoft.com/office/drawing/2014/main" val="2559011926"/>
                  </a:ext>
                </a:extLst>
              </a:tr>
              <a:tr h="1906836">
                <a:tc>
                  <a:txBody>
                    <a:bodyPr/>
                    <a:lstStyle/>
                    <a:p>
                      <a:pPr marL="0" marR="0" algn="ctr">
                        <a:lnSpc>
                          <a:spcPct val="107000"/>
                        </a:lnSpc>
                        <a:spcBef>
                          <a:spcPts val="0"/>
                        </a:spcBef>
                        <a:spcAft>
                          <a:spcPts val="0"/>
                        </a:spcAft>
                      </a:pPr>
                      <a:r>
                        <a:rPr lang="en-US" sz="1600" dirty="0">
                          <a:effectLst/>
                        </a:rPr>
                        <a:t>Patient ASD diagnosis</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a:effectLst/>
                        </a:rPr>
                        <a:t>Patients diagnosed with ASD were more likely to injury staff than those not diagnosed with ASD.</a:t>
                      </a:r>
                    </a:p>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dirty="0">
                          <a:effectLst/>
                        </a:rPr>
                        <a:t>A chi-square test of independence was performed to examine the relation between patients with an ASD diagnosis and staff member injury.  The relation between these variables was significant, X2 (1, N = 41) = 7.0488, p &lt; 0.0079.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extLst>
                  <a:ext uri="{0D108BD9-81ED-4DB2-BD59-A6C34878D82A}">
                    <a16:rowId xmlns:a16="http://schemas.microsoft.com/office/drawing/2014/main" val="2052368939"/>
                  </a:ext>
                </a:extLst>
              </a:tr>
              <a:tr h="2277284">
                <a:tc>
                  <a:txBody>
                    <a:bodyPr/>
                    <a:lstStyle/>
                    <a:p>
                      <a:pPr marL="457200" marR="0" algn="ctr">
                        <a:lnSpc>
                          <a:spcPct val="106000"/>
                        </a:lnSpc>
                        <a:spcBef>
                          <a:spcPts val="0"/>
                        </a:spcBef>
                        <a:spcAft>
                          <a:spcPts val="0"/>
                        </a:spcAft>
                      </a:pPr>
                      <a:r>
                        <a:rPr lang="en-US" sz="1600" dirty="0">
                          <a:effectLst/>
                        </a:rPr>
                        <a:t>Patient IQ level</a:t>
                      </a:r>
                    </a:p>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effectLst/>
                        </a:rPr>
                        <a:t>Patients diagnosed with moderate-to-severe ID were more likely to injury staff than those diagnosed with mild 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txBody>
                  <a:tcPr marL="11649" marR="11649"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effectLst/>
                        </a:rPr>
                        <a:t>A chi-square test of independence was performed to examine the relation between patients with moderate-to-severe ID versus patients with mild ID and staff member injury.  The relation between these variables was significant, X2 (1, N = 33) = 10.9394 p &lt; 0.0009.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txBody>
                  <a:tcPr marL="15531" marR="15531" marT="7766" marB="7766"/>
                </a:tc>
                <a:extLst>
                  <a:ext uri="{0D108BD9-81ED-4DB2-BD59-A6C34878D82A}">
                    <a16:rowId xmlns:a16="http://schemas.microsoft.com/office/drawing/2014/main" val="1041672985"/>
                  </a:ext>
                </a:extLst>
              </a:tr>
            </a:tbl>
          </a:graphicData>
        </a:graphic>
      </p:graphicFrame>
      <p:sp>
        <p:nvSpPr>
          <p:cNvPr id="2" name="TextBox 1">
            <a:extLst>
              <a:ext uri="{FF2B5EF4-FFF2-40B4-BE49-F238E27FC236}">
                <a16:creationId xmlns:a16="http://schemas.microsoft.com/office/drawing/2014/main" id="{DB718D76-012C-4639-A876-5BD9D7BEDA71}"/>
              </a:ext>
            </a:extLst>
          </p:cNvPr>
          <p:cNvSpPr txBox="1"/>
          <p:nvPr/>
        </p:nvSpPr>
        <p:spPr>
          <a:xfrm>
            <a:off x="0" y="866275"/>
            <a:ext cx="12192000" cy="1812758"/>
          </a:xfrm>
          <a:prstGeom prst="rect">
            <a:avLst/>
          </a:prstGeom>
          <a:noFill/>
          <a:ln w="57150">
            <a:solidFill>
              <a:schemeClr val="accent6"/>
            </a:solidFill>
          </a:ln>
        </p:spPr>
        <p:txBody>
          <a:bodyPr wrap="square" rtlCol="0">
            <a:spAutoFit/>
          </a:bodyPr>
          <a:lstStyle/>
          <a:p>
            <a:endParaRPr lang="en-US" dirty="0"/>
          </a:p>
        </p:txBody>
      </p:sp>
    </p:spTree>
    <p:extLst>
      <p:ext uri="{BB962C8B-B14F-4D97-AF65-F5344CB8AC3E}">
        <p14:creationId xmlns:p14="http://schemas.microsoft.com/office/powerpoint/2010/main" val="32613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CFD2161-FC7E-47EB-A221-233C1BC1CBCC}"/>
              </a:ext>
            </a:extLst>
          </p:cNvPr>
          <p:cNvGraphicFramePr>
            <a:graphicFrameLocks noGrp="1"/>
          </p:cNvGraphicFramePr>
          <p:nvPr>
            <p:extLst>
              <p:ext uri="{D42A27DB-BD31-4B8C-83A1-F6EECF244321}">
                <p14:modId xmlns:p14="http://schemas.microsoft.com/office/powerpoint/2010/main" val="2639994698"/>
              </p:ext>
            </p:extLst>
          </p:nvPr>
        </p:nvGraphicFramePr>
        <p:xfrm>
          <a:off x="0" y="0"/>
          <a:ext cx="12192000" cy="6858000"/>
        </p:xfrm>
        <a:graphic>
          <a:graphicData uri="http://schemas.openxmlformats.org/drawingml/2006/table">
            <a:tbl>
              <a:tblPr firstRow="1" firstCol="1" bandRow="1">
                <a:tableStyleId>{5C22544A-7EE6-4342-B048-85BDC9FD1C3A}</a:tableStyleId>
              </a:tblPr>
              <a:tblGrid>
                <a:gridCol w="3913514">
                  <a:extLst>
                    <a:ext uri="{9D8B030D-6E8A-4147-A177-3AD203B41FA5}">
                      <a16:colId xmlns:a16="http://schemas.microsoft.com/office/drawing/2014/main" val="4182205357"/>
                    </a:ext>
                  </a:extLst>
                </a:gridCol>
                <a:gridCol w="4200189">
                  <a:extLst>
                    <a:ext uri="{9D8B030D-6E8A-4147-A177-3AD203B41FA5}">
                      <a16:colId xmlns:a16="http://schemas.microsoft.com/office/drawing/2014/main" val="3881139368"/>
                    </a:ext>
                  </a:extLst>
                </a:gridCol>
                <a:gridCol w="4078297">
                  <a:extLst>
                    <a:ext uri="{9D8B030D-6E8A-4147-A177-3AD203B41FA5}">
                      <a16:colId xmlns:a16="http://schemas.microsoft.com/office/drawing/2014/main" val="1279049291"/>
                    </a:ext>
                  </a:extLst>
                </a:gridCol>
              </a:tblGrid>
              <a:tr h="286457">
                <a:tc>
                  <a:txBody>
                    <a:bodyPr/>
                    <a:lstStyle/>
                    <a:p>
                      <a:pPr marL="0" marR="0" algn="ctr">
                        <a:lnSpc>
                          <a:spcPct val="107000"/>
                        </a:lnSpc>
                        <a:spcBef>
                          <a:spcPts val="0"/>
                        </a:spcBef>
                        <a:spcAft>
                          <a:spcPts val="0"/>
                        </a:spcAft>
                      </a:pPr>
                      <a:r>
                        <a:rPr lang="en-US" sz="1600">
                          <a:effectLst/>
                        </a:rPr>
                        <a:t>Patient Variable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gn="ctr">
                        <a:lnSpc>
                          <a:spcPct val="107000"/>
                        </a:lnSpc>
                        <a:spcBef>
                          <a:spcPts val="0"/>
                        </a:spcBef>
                        <a:spcAft>
                          <a:spcPts val="0"/>
                        </a:spcAft>
                      </a:pPr>
                      <a:r>
                        <a:rPr lang="en-US" sz="1600">
                          <a:effectLst/>
                        </a:rPr>
                        <a:t>Variable Significance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gn="ctr">
                        <a:lnSpc>
                          <a:spcPct val="107000"/>
                        </a:lnSpc>
                        <a:spcBef>
                          <a:spcPts val="0"/>
                        </a:spcBef>
                        <a:spcAft>
                          <a:spcPts val="0"/>
                        </a:spcAft>
                      </a:pPr>
                      <a:r>
                        <a:rPr lang="en-US" sz="1600" dirty="0">
                          <a:effectLst/>
                        </a:rPr>
                        <a:t>Correlation/Relation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extLst>
                  <a:ext uri="{0D108BD9-81ED-4DB2-BD59-A6C34878D82A}">
                    <a16:rowId xmlns:a16="http://schemas.microsoft.com/office/drawing/2014/main" val="2748723628"/>
                  </a:ext>
                </a:extLst>
              </a:tr>
              <a:tr h="589768">
                <a:tc>
                  <a:txBody>
                    <a:bodyPr/>
                    <a:lstStyle/>
                    <a:p>
                      <a:pPr marL="0" marR="0" algn="ctr">
                        <a:lnSpc>
                          <a:spcPct val="107000"/>
                        </a:lnSpc>
                        <a:spcBef>
                          <a:spcPts val="0"/>
                        </a:spcBef>
                        <a:spcAft>
                          <a:spcPts val="0"/>
                        </a:spcAft>
                      </a:pPr>
                      <a:r>
                        <a:rPr lang="en-US" sz="1600">
                          <a:effectLst/>
                        </a:rPr>
                        <a:t>Total patients on unit</a:t>
                      </a:r>
                    </a:p>
                    <a:p>
                      <a:pPr marL="914400" marR="0" algn="ctr">
                        <a:lnSpc>
                          <a:spcPct val="106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a:effectLst/>
                        </a:rPr>
                        <a:t>Total number of patients on the unit was not related to staff member injury.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dirty="0">
                          <a:effectLst/>
                        </a:rPr>
                        <a:t>r = 0.10, p = 0.2387.</a:t>
                      </a:r>
                    </a:p>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extLst>
                  <a:ext uri="{0D108BD9-81ED-4DB2-BD59-A6C34878D82A}">
                    <a16:rowId xmlns:a16="http://schemas.microsoft.com/office/drawing/2014/main" val="2310005033"/>
                  </a:ext>
                </a:extLst>
              </a:tr>
              <a:tr h="1797655">
                <a:tc>
                  <a:txBody>
                    <a:bodyPr/>
                    <a:lstStyle/>
                    <a:p>
                      <a:pPr marL="0" marR="0" algn="ctr">
                        <a:lnSpc>
                          <a:spcPct val="107000"/>
                        </a:lnSpc>
                        <a:spcBef>
                          <a:spcPts val="0"/>
                        </a:spcBef>
                        <a:spcAft>
                          <a:spcPts val="0"/>
                        </a:spcAft>
                      </a:pPr>
                      <a:r>
                        <a:rPr lang="en-US" sz="1600">
                          <a:effectLst/>
                        </a:rPr>
                        <a:t>Patient BMI</a:t>
                      </a:r>
                    </a:p>
                    <a:p>
                      <a:pPr marL="914400" marR="0" algn="ctr">
                        <a:lnSpc>
                          <a:spcPct val="106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a:effectLst/>
                        </a:rPr>
                        <a:t>Patient BMI does not seem relate to staff member injury.</a:t>
                      </a:r>
                    </a:p>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dirty="0">
                          <a:effectLst/>
                        </a:rPr>
                        <a:t>A chi-square test of independence was performed to examine the relation between patient BMI and staff member injury. The relation between these variables was not significant, X</a:t>
                      </a:r>
                      <a:r>
                        <a:rPr lang="en-US" sz="1600" baseline="30000" dirty="0">
                          <a:effectLst/>
                        </a:rPr>
                        <a:t>2 </a:t>
                      </a:r>
                      <a:r>
                        <a:rPr lang="en-US" sz="1600" dirty="0">
                          <a:effectLst/>
                        </a:rPr>
                        <a:t>(1, N = 36) = 0.4444, p &lt; 0.5050.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extLst>
                  <a:ext uri="{0D108BD9-81ED-4DB2-BD59-A6C34878D82A}">
                    <a16:rowId xmlns:a16="http://schemas.microsoft.com/office/drawing/2014/main" val="2559011926"/>
                  </a:ext>
                </a:extLst>
              </a:tr>
              <a:tr h="1906836">
                <a:tc>
                  <a:txBody>
                    <a:bodyPr/>
                    <a:lstStyle/>
                    <a:p>
                      <a:pPr marL="0" marR="0" algn="ctr">
                        <a:lnSpc>
                          <a:spcPct val="107000"/>
                        </a:lnSpc>
                        <a:spcBef>
                          <a:spcPts val="0"/>
                        </a:spcBef>
                        <a:spcAft>
                          <a:spcPts val="0"/>
                        </a:spcAft>
                      </a:pPr>
                      <a:r>
                        <a:rPr lang="en-US" sz="1600">
                          <a:effectLst/>
                        </a:rPr>
                        <a:t>Patient ASD diagnosis</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a:effectLst/>
                        </a:rPr>
                        <a:t>Patients diagnosed with ASD were more likely to injury staff than those not diagnosed with ASD.</a:t>
                      </a:r>
                    </a:p>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dirty="0">
                          <a:effectLst/>
                        </a:rPr>
                        <a:t>A chi-square test of independence was performed to examine the relation between patients with an ASD diagnosis and staff member injury.  The relation between these variables was significant, X2 (1, N = 41) = 7.0488, p &lt; 0.0079.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extLst>
                  <a:ext uri="{0D108BD9-81ED-4DB2-BD59-A6C34878D82A}">
                    <a16:rowId xmlns:a16="http://schemas.microsoft.com/office/drawing/2014/main" val="2052368939"/>
                  </a:ext>
                </a:extLst>
              </a:tr>
              <a:tr h="2277284">
                <a:tc>
                  <a:txBody>
                    <a:bodyPr/>
                    <a:lstStyle/>
                    <a:p>
                      <a:pPr marL="457200" marR="0" algn="ctr">
                        <a:lnSpc>
                          <a:spcPct val="106000"/>
                        </a:lnSpc>
                        <a:spcBef>
                          <a:spcPts val="0"/>
                        </a:spcBef>
                        <a:spcAft>
                          <a:spcPts val="0"/>
                        </a:spcAft>
                      </a:pPr>
                      <a:r>
                        <a:rPr lang="en-US" sz="1600" dirty="0">
                          <a:effectLst/>
                        </a:rPr>
                        <a:t>Patient IQ level</a:t>
                      </a:r>
                    </a:p>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effectLst/>
                        </a:rPr>
                        <a:t>Patients diagnosed with moderate-to-severe ID were more likely to injury staff than those diagnosed with mild 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txBody>
                  <a:tcPr marL="11649" marR="11649"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effectLst/>
                        </a:rPr>
                        <a:t>A chi-square test of independence was performed to examine the relation between patients with moderate-to-severe ID versus patients with mild ID and staff member injury.  The relation between these variables was significant, X2 (1, N = 33) = 10.9394 p &lt; 0.0079. </a:t>
                      </a:r>
                      <a:endParaRPr lang="en-US" sz="1600" dirty="0"/>
                    </a:p>
                  </a:txBody>
                  <a:tcPr marL="15531" marR="15531" marT="7766" marB="7766"/>
                </a:tc>
                <a:extLst>
                  <a:ext uri="{0D108BD9-81ED-4DB2-BD59-A6C34878D82A}">
                    <a16:rowId xmlns:a16="http://schemas.microsoft.com/office/drawing/2014/main" val="1041672985"/>
                  </a:ext>
                </a:extLst>
              </a:tr>
            </a:tbl>
          </a:graphicData>
        </a:graphic>
      </p:graphicFrame>
      <p:sp>
        <p:nvSpPr>
          <p:cNvPr id="3" name="TextBox 2">
            <a:extLst>
              <a:ext uri="{FF2B5EF4-FFF2-40B4-BE49-F238E27FC236}">
                <a16:creationId xmlns:a16="http://schemas.microsoft.com/office/drawing/2014/main" id="{D6EF8916-1704-4CC2-B7CC-CA29D45DEAA0}"/>
              </a:ext>
            </a:extLst>
          </p:cNvPr>
          <p:cNvSpPr txBox="1"/>
          <p:nvPr/>
        </p:nvSpPr>
        <p:spPr>
          <a:xfrm>
            <a:off x="0" y="2695075"/>
            <a:ext cx="12191999" cy="1812758"/>
          </a:xfrm>
          <a:prstGeom prst="rect">
            <a:avLst/>
          </a:prstGeom>
          <a:noFill/>
          <a:ln w="57150">
            <a:solidFill>
              <a:schemeClr val="accent6"/>
            </a:solidFill>
          </a:ln>
        </p:spPr>
        <p:txBody>
          <a:bodyPr wrap="square" rtlCol="0">
            <a:spAutoFit/>
          </a:bodyPr>
          <a:lstStyle/>
          <a:p>
            <a:endParaRPr lang="en-US" dirty="0"/>
          </a:p>
        </p:txBody>
      </p:sp>
    </p:spTree>
    <p:extLst>
      <p:ext uri="{BB962C8B-B14F-4D97-AF65-F5344CB8AC3E}">
        <p14:creationId xmlns:p14="http://schemas.microsoft.com/office/powerpoint/2010/main" val="3166449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9070D-52EA-4627-A522-6BE00F8EB6EB}"/>
              </a:ext>
            </a:extLst>
          </p:cNvPr>
          <p:cNvSpPr>
            <a:spLocks noGrp="1"/>
          </p:cNvSpPr>
          <p:nvPr>
            <p:ph type="title"/>
          </p:nvPr>
        </p:nvSpPr>
        <p:spPr>
          <a:effectLst/>
        </p:spPr>
        <p:txBody>
          <a:bodyPr anchor="ctr">
            <a:noAutofit/>
          </a:bodyPr>
          <a:lstStyle/>
          <a:p>
            <a:pPr algn="ctr"/>
            <a:r>
              <a:rPr lang="en-US" sz="3200" dirty="0">
                <a:solidFill>
                  <a:schemeClr val="bg1"/>
                </a:solidFill>
              </a:rPr>
              <a:t>Patient Aggression and Staff Member Injury </a:t>
            </a:r>
          </a:p>
        </p:txBody>
      </p:sp>
      <p:sp>
        <p:nvSpPr>
          <p:cNvPr id="3" name="Content Placeholder 2">
            <a:extLst>
              <a:ext uri="{FF2B5EF4-FFF2-40B4-BE49-F238E27FC236}">
                <a16:creationId xmlns:a16="http://schemas.microsoft.com/office/drawing/2014/main" id="{E1DFAFAE-4AC6-450E-B219-F4E9709C65CA}"/>
              </a:ext>
            </a:extLst>
          </p:cNvPr>
          <p:cNvSpPr>
            <a:spLocks noGrp="1"/>
          </p:cNvSpPr>
          <p:nvPr>
            <p:ph idx="1"/>
          </p:nvPr>
        </p:nvSpPr>
        <p:spPr>
          <a:xfrm>
            <a:off x="1115732" y="2222287"/>
            <a:ext cx="9966953" cy="3636511"/>
          </a:xfrm>
          <a:effectLst/>
        </p:spPr>
        <p:txBody>
          <a:bodyPr>
            <a:normAutofit/>
          </a:bodyPr>
          <a:lstStyle/>
          <a:p>
            <a:pPr marL="0" indent="0">
              <a:buNone/>
            </a:pPr>
            <a:endParaRPr lang="en-US" dirty="0"/>
          </a:p>
          <a:p>
            <a:pPr>
              <a:buFont typeface="Courier New" panose="02070309020205020404" pitchFamily="49" charset="0"/>
              <a:buChar char="o"/>
            </a:pPr>
            <a:r>
              <a:rPr lang="en-US" dirty="0"/>
              <a:t>Children and adolescents diagnosed with intellectual and developmental disabilities (IDD) are at high risk of engaging in aggressive behaviors warranting psychiatric hospitalization </a:t>
            </a:r>
          </a:p>
          <a:p>
            <a:pPr>
              <a:buFont typeface="Courier New" panose="02070309020205020404" pitchFamily="49" charset="0"/>
              <a:buChar char="o"/>
            </a:pPr>
            <a:endParaRPr lang="en-US" dirty="0"/>
          </a:p>
          <a:p>
            <a:pPr>
              <a:lnSpc>
                <a:spcPct val="100000"/>
              </a:lnSpc>
              <a:buFont typeface="Courier New" panose="02070309020205020404" pitchFamily="49" charset="0"/>
              <a:buChar char="o"/>
            </a:pPr>
            <a:r>
              <a:rPr lang="en-US" dirty="0"/>
              <a:t>Aggressive patient behavior on psychiatric inpatient units is often responsible for staff member injury </a:t>
            </a:r>
          </a:p>
          <a:p>
            <a:pPr>
              <a:lnSpc>
                <a:spcPct val="100000"/>
              </a:lnSpc>
              <a:buFont typeface="Courier New" panose="02070309020205020404" pitchFamily="49" charset="0"/>
              <a:buChar char="o"/>
            </a:pPr>
            <a:endParaRPr lang="en-US" dirty="0"/>
          </a:p>
          <a:p>
            <a:pPr>
              <a:lnSpc>
                <a:spcPct val="100000"/>
              </a:lnSpc>
              <a:buFont typeface="Courier New" panose="02070309020205020404" pitchFamily="49" charset="0"/>
              <a:buChar char="o"/>
            </a:pPr>
            <a:r>
              <a:rPr lang="en-US" dirty="0"/>
              <a:t>Staff member injury is a leading cause of burnout and turnover </a:t>
            </a:r>
          </a:p>
          <a:p>
            <a:pPr>
              <a:lnSpc>
                <a:spcPct val="100000"/>
              </a:lnSpc>
              <a:buFont typeface="Courier New" panose="02070309020205020404" pitchFamily="49" charset="0"/>
              <a:buChar char="o"/>
            </a:pPr>
            <a:endParaRPr lang="en-US" dirty="0"/>
          </a:p>
          <a:p>
            <a:endParaRPr lang="en-US" dirty="0"/>
          </a:p>
        </p:txBody>
      </p:sp>
    </p:spTree>
    <p:extLst>
      <p:ext uri="{BB962C8B-B14F-4D97-AF65-F5344CB8AC3E}">
        <p14:creationId xmlns:p14="http://schemas.microsoft.com/office/powerpoint/2010/main" val="1447712050"/>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F2A5FA8-3DE0-4A03-927C-E30DDCDDCA8E}"/>
              </a:ext>
            </a:extLst>
          </p:cNvPr>
          <p:cNvGraphicFramePr>
            <a:graphicFrameLocks noGrp="1"/>
          </p:cNvGraphicFramePr>
          <p:nvPr>
            <p:extLst>
              <p:ext uri="{D42A27DB-BD31-4B8C-83A1-F6EECF244321}">
                <p14:modId xmlns:p14="http://schemas.microsoft.com/office/powerpoint/2010/main" val="588436544"/>
              </p:ext>
            </p:extLst>
          </p:nvPr>
        </p:nvGraphicFramePr>
        <p:xfrm>
          <a:off x="0" y="0"/>
          <a:ext cx="12192000" cy="6858000"/>
        </p:xfrm>
        <a:graphic>
          <a:graphicData uri="http://schemas.openxmlformats.org/drawingml/2006/table">
            <a:tbl>
              <a:tblPr firstRow="1" firstCol="1" bandRow="1">
                <a:tableStyleId>{5C22544A-7EE6-4342-B048-85BDC9FD1C3A}</a:tableStyleId>
              </a:tblPr>
              <a:tblGrid>
                <a:gridCol w="3913514">
                  <a:extLst>
                    <a:ext uri="{9D8B030D-6E8A-4147-A177-3AD203B41FA5}">
                      <a16:colId xmlns:a16="http://schemas.microsoft.com/office/drawing/2014/main" val="4182205357"/>
                    </a:ext>
                  </a:extLst>
                </a:gridCol>
                <a:gridCol w="4200189">
                  <a:extLst>
                    <a:ext uri="{9D8B030D-6E8A-4147-A177-3AD203B41FA5}">
                      <a16:colId xmlns:a16="http://schemas.microsoft.com/office/drawing/2014/main" val="3881139368"/>
                    </a:ext>
                  </a:extLst>
                </a:gridCol>
                <a:gridCol w="4078297">
                  <a:extLst>
                    <a:ext uri="{9D8B030D-6E8A-4147-A177-3AD203B41FA5}">
                      <a16:colId xmlns:a16="http://schemas.microsoft.com/office/drawing/2014/main" val="1279049291"/>
                    </a:ext>
                  </a:extLst>
                </a:gridCol>
              </a:tblGrid>
              <a:tr h="286457">
                <a:tc>
                  <a:txBody>
                    <a:bodyPr/>
                    <a:lstStyle/>
                    <a:p>
                      <a:pPr marL="0" marR="0" algn="ctr">
                        <a:lnSpc>
                          <a:spcPct val="107000"/>
                        </a:lnSpc>
                        <a:spcBef>
                          <a:spcPts val="0"/>
                        </a:spcBef>
                        <a:spcAft>
                          <a:spcPts val="0"/>
                        </a:spcAft>
                      </a:pPr>
                      <a:r>
                        <a:rPr lang="en-US" sz="1600">
                          <a:effectLst/>
                        </a:rPr>
                        <a:t>Patient Variable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gn="ctr">
                        <a:lnSpc>
                          <a:spcPct val="107000"/>
                        </a:lnSpc>
                        <a:spcBef>
                          <a:spcPts val="0"/>
                        </a:spcBef>
                        <a:spcAft>
                          <a:spcPts val="0"/>
                        </a:spcAft>
                      </a:pPr>
                      <a:r>
                        <a:rPr lang="en-US" sz="1600">
                          <a:effectLst/>
                        </a:rPr>
                        <a:t>Variable Significance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gn="ctr">
                        <a:lnSpc>
                          <a:spcPct val="107000"/>
                        </a:lnSpc>
                        <a:spcBef>
                          <a:spcPts val="0"/>
                        </a:spcBef>
                        <a:spcAft>
                          <a:spcPts val="0"/>
                        </a:spcAft>
                      </a:pPr>
                      <a:r>
                        <a:rPr lang="en-US" sz="1600" dirty="0">
                          <a:effectLst/>
                        </a:rPr>
                        <a:t>Correlation/Relation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extLst>
                  <a:ext uri="{0D108BD9-81ED-4DB2-BD59-A6C34878D82A}">
                    <a16:rowId xmlns:a16="http://schemas.microsoft.com/office/drawing/2014/main" val="2748723628"/>
                  </a:ext>
                </a:extLst>
              </a:tr>
              <a:tr h="589768">
                <a:tc>
                  <a:txBody>
                    <a:bodyPr/>
                    <a:lstStyle/>
                    <a:p>
                      <a:pPr marL="0" marR="0" algn="ctr">
                        <a:lnSpc>
                          <a:spcPct val="107000"/>
                        </a:lnSpc>
                        <a:spcBef>
                          <a:spcPts val="0"/>
                        </a:spcBef>
                        <a:spcAft>
                          <a:spcPts val="0"/>
                        </a:spcAft>
                      </a:pPr>
                      <a:r>
                        <a:rPr lang="en-US" sz="1600">
                          <a:effectLst/>
                        </a:rPr>
                        <a:t>Total patients on unit</a:t>
                      </a:r>
                    </a:p>
                    <a:p>
                      <a:pPr marL="914400" marR="0" algn="ctr">
                        <a:lnSpc>
                          <a:spcPct val="106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a:effectLst/>
                        </a:rPr>
                        <a:t>Total number of patients on the unit was not related to staff member injury.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dirty="0">
                          <a:effectLst/>
                        </a:rPr>
                        <a:t>r = 0.10, p = 0.2387.</a:t>
                      </a:r>
                    </a:p>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extLst>
                  <a:ext uri="{0D108BD9-81ED-4DB2-BD59-A6C34878D82A}">
                    <a16:rowId xmlns:a16="http://schemas.microsoft.com/office/drawing/2014/main" val="2310005033"/>
                  </a:ext>
                </a:extLst>
              </a:tr>
              <a:tr h="1797655">
                <a:tc>
                  <a:txBody>
                    <a:bodyPr/>
                    <a:lstStyle/>
                    <a:p>
                      <a:pPr marL="0" marR="0" algn="ctr">
                        <a:lnSpc>
                          <a:spcPct val="107000"/>
                        </a:lnSpc>
                        <a:spcBef>
                          <a:spcPts val="0"/>
                        </a:spcBef>
                        <a:spcAft>
                          <a:spcPts val="0"/>
                        </a:spcAft>
                      </a:pPr>
                      <a:r>
                        <a:rPr lang="en-US" sz="1600">
                          <a:effectLst/>
                        </a:rPr>
                        <a:t>Patient BMI</a:t>
                      </a:r>
                    </a:p>
                    <a:p>
                      <a:pPr marL="914400" marR="0" algn="ctr">
                        <a:lnSpc>
                          <a:spcPct val="106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a:effectLst/>
                        </a:rPr>
                        <a:t>Patient BMI does not seem relate to staff member injury.</a:t>
                      </a:r>
                    </a:p>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dirty="0">
                          <a:effectLst/>
                        </a:rPr>
                        <a:t>A chi-square test of independence was performed to examine the relation between patient BMI and staff member injury. The relation between these variables was not significant, X</a:t>
                      </a:r>
                      <a:r>
                        <a:rPr lang="en-US" sz="1600" baseline="30000" dirty="0">
                          <a:effectLst/>
                        </a:rPr>
                        <a:t>2 </a:t>
                      </a:r>
                      <a:r>
                        <a:rPr lang="en-US" sz="1600" dirty="0">
                          <a:effectLst/>
                        </a:rPr>
                        <a:t>(1, N = 36) = 0.4444, p &lt; 0.5050.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extLst>
                  <a:ext uri="{0D108BD9-81ED-4DB2-BD59-A6C34878D82A}">
                    <a16:rowId xmlns:a16="http://schemas.microsoft.com/office/drawing/2014/main" val="2559011926"/>
                  </a:ext>
                </a:extLst>
              </a:tr>
              <a:tr h="1906836">
                <a:tc>
                  <a:txBody>
                    <a:bodyPr/>
                    <a:lstStyle/>
                    <a:p>
                      <a:pPr marL="0" marR="0" algn="ctr">
                        <a:lnSpc>
                          <a:spcPct val="107000"/>
                        </a:lnSpc>
                        <a:spcBef>
                          <a:spcPts val="0"/>
                        </a:spcBef>
                        <a:spcAft>
                          <a:spcPts val="0"/>
                        </a:spcAft>
                      </a:pPr>
                      <a:r>
                        <a:rPr lang="en-US" sz="1600">
                          <a:effectLst/>
                        </a:rPr>
                        <a:t>Patient ASD diagnosis</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a:effectLst/>
                        </a:rPr>
                        <a:t>Patients diagnosed with ASD were more likely to injury staff than those not diagnosed with ASD.</a:t>
                      </a:r>
                    </a:p>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a:lnSpc>
                          <a:spcPct val="107000"/>
                        </a:lnSpc>
                        <a:spcBef>
                          <a:spcPts val="0"/>
                        </a:spcBef>
                        <a:spcAft>
                          <a:spcPts val="0"/>
                        </a:spcAft>
                      </a:pPr>
                      <a:r>
                        <a:rPr lang="en-US" sz="1600" dirty="0">
                          <a:effectLst/>
                        </a:rPr>
                        <a:t>A chi-square test of independence was performed to examine the relation between patients with an ASD diagnosis and staff member injury.  The relation between these variables was significant, X2 (1, N = 41) = 7.0488, p &lt; 0.0079.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extLst>
                  <a:ext uri="{0D108BD9-81ED-4DB2-BD59-A6C34878D82A}">
                    <a16:rowId xmlns:a16="http://schemas.microsoft.com/office/drawing/2014/main" val="2052368939"/>
                  </a:ext>
                </a:extLst>
              </a:tr>
              <a:tr h="2277284">
                <a:tc>
                  <a:txBody>
                    <a:bodyPr/>
                    <a:lstStyle/>
                    <a:p>
                      <a:pPr marL="457200" marR="0" algn="ctr">
                        <a:lnSpc>
                          <a:spcPct val="106000"/>
                        </a:lnSpc>
                        <a:spcBef>
                          <a:spcPts val="0"/>
                        </a:spcBef>
                        <a:spcAft>
                          <a:spcPts val="0"/>
                        </a:spcAft>
                      </a:pPr>
                      <a:r>
                        <a:rPr lang="en-US" sz="1600" dirty="0">
                          <a:effectLst/>
                        </a:rPr>
                        <a:t>Patient IQ level</a:t>
                      </a:r>
                    </a:p>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649" marR="11649"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effectLst/>
                        </a:rPr>
                        <a:t>Patients diagnosed with moderate-to-severe ID were more likely to injury staff than those diagnosed with mild 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txBody>
                  <a:tcPr marL="11649" marR="11649"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effectLst/>
                        </a:rPr>
                        <a:t>A chi-square test of independence was performed to examine the relation between patients with moderate-to-severe ID versus patients with mild ID and staff member injury.  The relation between these variables was significant, X2 (1, N = 33) = 10.9394 p &lt; 0.0009.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txBody>
                  <a:tcPr marL="15531" marR="15531" marT="7766" marB="7766"/>
                </a:tc>
                <a:extLst>
                  <a:ext uri="{0D108BD9-81ED-4DB2-BD59-A6C34878D82A}">
                    <a16:rowId xmlns:a16="http://schemas.microsoft.com/office/drawing/2014/main" val="1041672985"/>
                  </a:ext>
                </a:extLst>
              </a:tr>
            </a:tbl>
          </a:graphicData>
        </a:graphic>
      </p:graphicFrame>
      <p:sp>
        <p:nvSpPr>
          <p:cNvPr id="3" name="TextBox 2">
            <a:extLst>
              <a:ext uri="{FF2B5EF4-FFF2-40B4-BE49-F238E27FC236}">
                <a16:creationId xmlns:a16="http://schemas.microsoft.com/office/drawing/2014/main" id="{348DCFC1-4556-4988-B731-DE64BB5578D7}"/>
              </a:ext>
            </a:extLst>
          </p:cNvPr>
          <p:cNvSpPr txBox="1"/>
          <p:nvPr/>
        </p:nvSpPr>
        <p:spPr>
          <a:xfrm>
            <a:off x="0" y="4523874"/>
            <a:ext cx="12191999" cy="2334125"/>
          </a:xfrm>
          <a:prstGeom prst="rect">
            <a:avLst/>
          </a:prstGeom>
          <a:noFill/>
          <a:ln w="57150">
            <a:solidFill>
              <a:schemeClr val="accent6"/>
            </a:solidFill>
          </a:ln>
        </p:spPr>
        <p:txBody>
          <a:bodyPr wrap="square" rtlCol="0">
            <a:spAutoFit/>
          </a:bodyPr>
          <a:lstStyle/>
          <a:p>
            <a:endParaRPr lang="en-US" dirty="0"/>
          </a:p>
        </p:txBody>
      </p:sp>
    </p:spTree>
    <p:extLst>
      <p:ext uri="{BB962C8B-B14F-4D97-AF65-F5344CB8AC3E}">
        <p14:creationId xmlns:p14="http://schemas.microsoft.com/office/powerpoint/2010/main" val="3547541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8E152-340B-4091-B7C4-281E60D3BB31}"/>
              </a:ext>
            </a:extLst>
          </p:cNvPr>
          <p:cNvSpPr>
            <a:spLocks noGrp="1"/>
          </p:cNvSpPr>
          <p:nvPr>
            <p:ph type="title"/>
          </p:nvPr>
        </p:nvSpPr>
        <p:spPr>
          <a:effectLst/>
        </p:spPr>
        <p:txBody>
          <a:bodyPr anchor="ctr">
            <a:normAutofit/>
          </a:bodyPr>
          <a:lstStyle/>
          <a:p>
            <a:pPr algn="ctr"/>
            <a:r>
              <a:rPr lang="en-US" sz="3200" dirty="0">
                <a:solidFill>
                  <a:schemeClr val="bg1"/>
                </a:solidFill>
              </a:rPr>
              <a:t>Summary</a:t>
            </a:r>
          </a:p>
        </p:txBody>
      </p:sp>
      <p:sp>
        <p:nvSpPr>
          <p:cNvPr id="5" name="Text Placeholder 4">
            <a:extLst>
              <a:ext uri="{FF2B5EF4-FFF2-40B4-BE49-F238E27FC236}">
                <a16:creationId xmlns:a16="http://schemas.microsoft.com/office/drawing/2014/main" id="{E13175E4-679F-4621-9B50-91373695485E}"/>
              </a:ext>
            </a:extLst>
          </p:cNvPr>
          <p:cNvSpPr>
            <a:spLocks noGrp="1"/>
          </p:cNvSpPr>
          <p:nvPr>
            <p:ph type="body" idx="1"/>
          </p:nvPr>
        </p:nvSpPr>
        <p:spPr/>
        <p:txBody>
          <a:bodyPr/>
          <a:lstStyle/>
          <a:p>
            <a:r>
              <a:rPr lang="en-US" dirty="0"/>
              <a:t>Before October 2017</a:t>
            </a:r>
          </a:p>
        </p:txBody>
      </p:sp>
      <p:sp>
        <p:nvSpPr>
          <p:cNvPr id="3" name="Content Placeholder 2">
            <a:extLst>
              <a:ext uri="{FF2B5EF4-FFF2-40B4-BE49-F238E27FC236}">
                <a16:creationId xmlns:a16="http://schemas.microsoft.com/office/drawing/2014/main" id="{C0E36703-86D2-4D2D-949F-C9162A4ED723}"/>
              </a:ext>
            </a:extLst>
          </p:cNvPr>
          <p:cNvSpPr>
            <a:spLocks noGrp="1"/>
          </p:cNvSpPr>
          <p:nvPr>
            <p:ph sz="half" idx="2"/>
          </p:nvPr>
        </p:nvSpPr>
        <p:spPr>
          <a:effectLst/>
        </p:spPr>
        <p:txBody>
          <a:bodyPr>
            <a:normAutofit/>
          </a:bodyPr>
          <a:lstStyle/>
          <a:p>
            <a:r>
              <a:rPr lang="en-US" dirty="0"/>
              <a:t>Staff experienced significantly more injuries prior to October 2017</a:t>
            </a:r>
          </a:p>
          <a:p>
            <a:r>
              <a:rPr lang="en-US" dirty="0"/>
              <a:t>Higher rates of restraint during patient crises</a:t>
            </a:r>
          </a:p>
          <a:p>
            <a:r>
              <a:rPr lang="en-US" dirty="0"/>
              <a:t> Injury to staff occurs during restraint while trying to contain aggression</a:t>
            </a:r>
          </a:p>
          <a:p>
            <a:endParaRPr lang="en-US" dirty="0"/>
          </a:p>
        </p:txBody>
      </p:sp>
      <p:sp>
        <p:nvSpPr>
          <p:cNvPr id="6" name="Text Placeholder 5">
            <a:extLst>
              <a:ext uri="{FF2B5EF4-FFF2-40B4-BE49-F238E27FC236}">
                <a16:creationId xmlns:a16="http://schemas.microsoft.com/office/drawing/2014/main" id="{5AC59AA9-0A7E-4D72-87CB-662D9C7A0B21}"/>
              </a:ext>
            </a:extLst>
          </p:cNvPr>
          <p:cNvSpPr>
            <a:spLocks noGrp="1"/>
          </p:cNvSpPr>
          <p:nvPr>
            <p:ph type="body" sz="quarter" idx="3"/>
          </p:nvPr>
        </p:nvSpPr>
        <p:spPr/>
        <p:txBody>
          <a:bodyPr/>
          <a:lstStyle/>
          <a:p>
            <a:r>
              <a:rPr lang="en-US" dirty="0"/>
              <a:t>After October 2017</a:t>
            </a:r>
          </a:p>
        </p:txBody>
      </p:sp>
      <p:sp>
        <p:nvSpPr>
          <p:cNvPr id="7" name="Content Placeholder 6">
            <a:extLst>
              <a:ext uri="{FF2B5EF4-FFF2-40B4-BE49-F238E27FC236}">
                <a16:creationId xmlns:a16="http://schemas.microsoft.com/office/drawing/2014/main" id="{5BA8A3D2-C51B-42E2-9B53-B095A4445B5F}"/>
              </a:ext>
            </a:extLst>
          </p:cNvPr>
          <p:cNvSpPr>
            <a:spLocks noGrp="1"/>
          </p:cNvSpPr>
          <p:nvPr>
            <p:ph sz="quarter" idx="4"/>
          </p:nvPr>
        </p:nvSpPr>
        <p:spPr/>
        <p:txBody>
          <a:bodyPr>
            <a:normAutofit/>
          </a:bodyPr>
          <a:lstStyle/>
          <a:p>
            <a:r>
              <a:rPr lang="en-US" dirty="0"/>
              <a:t>Numerous staff training initiatives were introduced:</a:t>
            </a:r>
          </a:p>
          <a:p>
            <a:pPr lvl="1"/>
            <a:r>
              <a:rPr lang="en-US" sz="1800" dirty="0"/>
              <a:t>Safety Care</a:t>
            </a:r>
          </a:p>
          <a:p>
            <a:pPr lvl="1"/>
            <a:r>
              <a:rPr lang="en-US" sz="1800" dirty="0"/>
              <a:t>Therapy based on principles of applied behavior analysis</a:t>
            </a:r>
          </a:p>
          <a:p>
            <a:r>
              <a:rPr lang="en-US" dirty="0"/>
              <a:t>Strengthened staff response to crises</a:t>
            </a:r>
          </a:p>
          <a:p>
            <a:r>
              <a:rPr lang="en-US" dirty="0"/>
              <a:t> Resulted in fewer instances of restraint, which led to a decrease in staff injuries</a:t>
            </a:r>
          </a:p>
          <a:p>
            <a:endParaRPr lang="en-US" dirty="0"/>
          </a:p>
        </p:txBody>
      </p:sp>
    </p:spTree>
    <p:extLst>
      <p:ext uri="{BB962C8B-B14F-4D97-AF65-F5344CB8AC3E}">
        <p14:creationId xmlns:p14="http://schemas.microsoft.com/office/powerpoint/2010/main" val="1659686078"/>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3F36B-3597-47CB-8D42-BA70798676FF}"/>
              </a:ext>
            </a:extLst>
          </p:cNvPr>
          <p:cNvSpPr>
            <a:spLocks noGrp="1"/>
          </p:cNvSpPr>
          <p:nvPr>
            <p:ph type="title"/>
          </p:nvPr>
        </p:nvSpPr>
        <p:spPr/>
        <p:txBody>
          <a:bodyPr/>
          <a:lstStyle/>
          <a:p>
            <a:pPr algn="ctr"/>
            <a:r>
              <a:rPr lang="en-US" sz="3200" dirty="0"/>
              <a:t>Discussion</a:t>
            </a:r>
          </a:p>
        </p:txBody>
      </p:sp>
      <p:sp>
        <p:nvSpPr>
          <p:cNvPr id="3" name="Content Placeholder 2">
            <a:extLst>
              <a:ext uri="{FF2B5EF4-FFF2-40B4-BE49-F238E27FC236}">
                <a16:creationId xmlns:a16="http://schemas.microsoft.com/office/drawing/2014/main" id="{3AB8492C-748D-41BE-AF11-176726DE5B26}"/>
              </a:ext>
            </a:extLst>
          </p:cNvPr>
          <p:cNvSpPr>
            <a:spLocks noGrp="1"/>
          </p:cNvSpPr>
          <p:nvPr>
            <p:ph idx="1"/>
          </p:nvPr>
        </p:nvSpPr>
        <p:spPr/>
        <p:txBody>
          <a:bodyPr/>
          <a:lstStyle/>
          <a:p>
            <a:r>
              <a:rPr lang="en-US" dirty="0">
                <a:solidFill>
                  <a:schemeClr val="bg1"/>
                </a:solidFill>
              </a:rPr>
              <a:t>Patient variables</a:t>
            </a:r>
          </a:p>
          <a:p>
            <a:pPr lvl="1"/>
            <a:r>
              <a:rPr lang="en-US" dirty="0">
                <a:solidFill>
                  <a:schemeClr val="bg1"/>
                </a:solidFill>
              </a:rPr>
              <a:t>ASD and ID are highly comorbid with one another (Matson &amp; </a:t>
            </a:r>
            <a:r>
              <a:rPr lang="en-US" dirty="0" err="1">
                <a:solidFill>
                  <a:schemeClr val="bg1"/>
                </a:solidFill>
              </a:rPr>
              <a:t>Nebel-Schwam</a:t>
            </a:r>
            <a:r>
              <a:rPr lang="en-US" dirty="0">
                <a:solidFill>
                  <a:schemeClr val="bg1"/>
                </a:solidFill>
              </a:rPr>
              <a:t>, 2017)</a:t>
            </a:r>
          </a:p>
          <a:p>
            <a:pPr lvl="1"/>
            <a:r>
              <a:rPr lang="en-US" dirty="0">
                <a:solidFill>
                  <a:schemeClr val="bg1"/>
                </a:solidFill>
              </a:rPr>
              <a:t>Individuals with ASD and/or ID are at a higher risk for engaging in aggressive behaviors yielding psychiatric hospitalization (</a:t>
            </a:r>
            <a:r>
              <a:rPr lang="en-US" dirty="0" err="1">
                <a:solidFill>
                  <a:schemeClr val="bg1"/>
                </a:solidFill>
              </a:rPr>
              <a:t>Segel</a:t>
            </a:r>
            <a:r>
              <a:rPr lang="en-US" dirty="0">
                <a:solidFill>
                  <a:schemeClr val="bg1"/>
                </a:solidFill>
              </a:rPr>
              <a:t> &amp; Gabriels, 2014)</a:t>
            </a:r>
          </a:p>
          <a:p>
            <a:pPr lvl="1"/>
            <a:r>
              <a:rPr lang="en-US" dirty="0">
                <a:solidFill>
                  <a:schemeClr val="bg1"/>
                </a:solidFill>
              </a:rPr>
              <a:t>Preemptively screening patients diagnosed with ASD and/or ID who engage in aggressive behaviors</a:t>
            </a:r>
          </a:p>
          <a:p>
            <a:pPr lvl="1"/>
            <a:endParaRPr lang="en-US" dirty="0">
              <a:solidFill>
                <a:schemeClr val="bg1"/>
              </a:solidFill>
            </a:endParaRPr>
          </a:p>
        </p:txBody>
      </p:sp>
    </p:spTree>
    <p:extLst>
      <p:ext uri="{BB962C8B-B14F-4D97-AF65-F5344CB8AC3E}">
        <p14:creationId xmlns:p14="http://schemas.microsoft.com/office/powerpoint/2010/main" val="929643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8C7C2-FA8C-4115-977A-009B9517D4A1}"/>
              </a:ext>
            </a:extLst>
          </p:cNvPr>
          <p:cNvSpPr>
            <a:spLocks noGrp="1"/>
          </p:cNvSpPr>
          <p:nvPr>
            <p:ph type="title"/>
          </p:nvPr>
        </p:nvSpPr>
        <p:spPr/>
        <p:txBody>
          <a:bodyPr/>
          <a:lstStyle/>
          <a:p>
            <a:r>
              <a:rPr lang="en-US" dirty="0"/>
              <a:t>Acknowledgements</a:t>
            </a:r>
          </a:p>
        </p:txBody>
      </p:sp>
      <p:sp>
        <p:nvSpPr>
          <p:cNvPr id="3" name="Content Placeholder 2">
            <a:extLst>
              <a:ext uri="{FF2B5EF4-FFF2-40B4-BE49-F238E27FC236}">
                <a16:creationId xmlns:a16="http://schemas.microsoft.com/office/drawing/2014/main" id="{F7AA3309-E7D3-479E-A349-070DC55A14EF}"/>
              </a:ext>
            </a:extLst>
          </p:cNvPr>
          <p:cNvSpPr>
            <a:spLocks noGrp="1"/>
          </p:cNvSpPr>
          <p:nvPr>
            <p:ph idx="1"/>
          </p:nvPr>
        </p:nvSpPr>
        <p:spPr>
          <a:solidFill>
            <a:schemeClr val="tx1"/>
          </a:solidFill>
        </p:spPr>
        <p:txBody>
          <a:bodyPr>
            <a:normAutofit/>
          </a:bodyPr>
          <a:lstStyle/>
          <a:p>
            <a:pPr marL="0" indent="0" algn="ctr">
              <a:buNone/>
            </a:pPr>
            <a:r>
              <a:rPr lang="en-US" sz="4400" dirty="0">
                <a:solidFill>
                  <a:schemeClr val="bg1"/>
                </a:solidFill>
              </a:rPr>
              <a:t>Thank You!</a:t>
            </a:r>
          </a:p>
        </p:txBody>
      </p:sp>
    </p:spTree>
    <p:extLst>
      <p:ext uri="{BB962C8B-B14F-4D97-AF65-F5344CB8AC3E}">
        <p14:creationId xmlns:p14="http://schemas.microsoft.com/office/powerpoint/2010/main" val="1489240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9DDA-1DAB-43DD-9A8C-1419FE099778}"/>
              </a:ext>
            </a:extLst>
          </p:cNvPr>
          <p:cNvSpPr>
            <a:spLocks noGrp="1"/>
          </p:cNvSpPr>
          <p:nvPr>
            <p:ph type="title"/>
          </p:nvPr>
        </p:nvSpPr>
        <p:spPr/>
        <p:txBody>
          <a:bodyPr/>
          <a:lstStyle/>
          <a:p>
            <a:pPr algn="ctr"/>
            <a:r>
              <a:rPr lang="en-US" sz="3200" dirty="0"/>
              <a:t> Gap in the Literature</a:t>
            </a:r>
          </a:p>
        </p:txBody>
      </p:sp>
      <p:graphicFrame>
        <p:nvGraphicFramePr>
          <p:cNvPr id="5" name="Content Placeholder 2">
            <a:extLst>
              <a:ext uri="{FF2B5EF4-FFF2-40B4-BE49-F238E27FC236}">
                <a16:creationId xmlns:a16="http://schemas.microsoft.com/office/drawing/2014/main" id="{81BF7DDD-F33D-4659-B1AD-D4D699D98A00}"/>
              </a:ext>
            </a:extLst>
          </p:cNvPr>
          <p:cNvGraphicFramePr>
            <a:graphicFrameLocks noGrp="1"/>
          </p:cNvGraphicFramePr>
          <p:nvPr>
            <p:ph idx="1"/>
            <p:extLst>
              <p:ext uri="{D42A27DB-BD31-4B8C-83A1-F6EECF244321}">
                <p14:modId xmlns:p14="http://schemas.microsoft.com/office/powerpoint/2010/main" val="942510488"/>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Straight Arrow Connector 3">
            <a:extLst>
              <a:ext uri="{FF2B5EF4-FFF2-40B4-BE49-F238E27FC236}">
                <a16:creationId xmlns:a16="http://schemas.microsoft.com/office/drawing/2014/main" id="{11AF8742-7658-4B00-8BFC-D0C9CAD6D0BC}"/>
              </a:ext>
            </a:extLst>
          </p:cNvPr>
          <p:cNvCxnSpPr>
            <a:cxnSpLocks/>
          </p:cNvCxnSpPr>
          <p:nvPr/>
        </p:nvCxnSpPr>
        <p:spPr>
          <a:xfrm>
            <a:off x="5604932" y="2777067"/>
            <a:ext cx="59266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13" name="Graphic 12" descr="Downward trend">
            <a:extLst>
              <a:ext uri="{FF2B5EF4-FFF2-40B4-BE49-F238E27FC236}">
                <a16:creationId xmlns:a16="http://schemas.microsoft.com/office/drawing/2014/main" id="{76F29E65-8AE7-4855-BF82-D3269E138DE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633410" y="4527884"/>
            <a:ext cx="914400" cy="914400"/>
          </a:xfrm>
          <a:prstGeom prst="rect">
            <a:avLst/>
          </a:prstGeom>
        </p:spPr>
      </p:pic>
      <p:cxnSp>
        <p:nvCxnSpPr>
          <p:cNvPr id="14" name="Straight Arrow Connector 13">
            <a:extLst>
              <a:ext uri="{FF2B5EF4-FFF2-40B4-BE49-F238E27FC236}">
                <a16:creationId xmlns:a16="http://schemas.microsoft.com/office/drawing/2014/main" id="{4AFA0EE2-7610-4B75-9EEC-EC9249E66B3D}"/>
              </a:ext>
            </a:extLst>
          </p:cNvPr>
          <p:cNvCxnSpPr>
            <a:cxnSpLocks/>
          </p:cNvCxnSpPr>
          <p:nvPr/>
        </p:nvCxnSpPr>
        <p:spPr>
          <a:xfrm>
            <a:off x="7071893" y="3807556"/>
            <a:ext cx="0" cy="466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4DF536A9-70C2-47B2-A0CC-C51BB9F9DEA9}"/>
              </a:ext>
            </a:extLst>
          </p:cNvPr>
          <p:cNvCxnSpPr>
            <a:cxnSpLocks/>
          </p:cNvCxnSpPr>
          <p:nvPr/>
        </p:nvCxnSpPr>
        <p:spPr>
          <a:xfrm flipH="1">
            <a:off x="5724802" y="4985084"/>
            <a:ext cx="59578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8366697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57C11-756F-40D7-B12A-22F55B5A676E}"/>
              </a:ext>
            </a:extLst>
          </p:cNvPr>
          <p:cNvSpPr>
            <a:spLocks noGrp="1"/>
          </p:cNvSpPr>
          <p:nvPr>
            <p:ph type="title"/>
          </p:nvPr>
        </p:nvSpPr>
        <p:spPr>
          <a:effectLst/>
        </p:spPr>
        <p:txBody>
          <a:bodyPr anchor="ctr">
            <a:normAutofit/>
          </a:bodyPr>
          <a:lstStyle/>
          <a:p>
            <a:pPr algn="ctr"/>
            <a:r>
              <a:rPr lang="en-US" sz="3200" dirty="0">
                <a:solidFill>
                  <a:schemeClr val="bg1"/>
                </a:solidFill>
              </a:rPr>
              <a:t>The Neuropsychiatric Special Care Unit at CHCO</a:t>
            </a:r>
          </a:p>
        </p:txBody>
      </p:sp>
      <p:sp>
        <p:nvSpPr>
          <p:cNvPr id="3" name="Content Placeholder 2">
            <a:extLst>
              <a:ext uri="{FF2B5EF4-FFF2-40B4-BE49-F238E27FC236}">
                <a16:creationId xmlns:a16="http://schemas.microsoft.com/office/drawing/2014/main" id="{0948E0C1-EDAC-43DA-8025-FE520A094545}"/>
              </a:ext>
            </a:extLst>
          </p:cNvPr>
          <p:cNvSpPr>
            <a:spLocks noGrp="1"/>
          </p:cNvSpPr>
          <p:nvPr>
            <p:ph idx="1"/>
          </p:nvPr>
        </p:nvSpPr>
        <p:spPr>
          <a:xfrm>
            <a:off x="1115732" y="2222287"/>
            <a:ext cx="9966953" cy="3636511"/>
          </a:xfrm>
          <a:effectLst/>
        </p:spPr>
        <p:txBody>
          <a:bodyPr>
            <a:normAutofit/>
          </a:bodyPr>
          <a:lstStyle/>
          <a:p>
            <a:r>
              <a:rPr lang="en-US" dirty="0"/>
              <a:t>The Neuropsychiatric Special Care (NSC) Unit is a four-bed psychiatric inpatient unit with a 8-patient partial hospitalization program.</a:t>
            </a:r>
          </a:p>
          <a:p>
            <a:endParaRPr lang="en-US" dirty="0"/>
          </a:p>
          <a:p>
            <a:r>
              <a:rPr lang="en-US" dirty="0"/>
              <a:t>The NSC serves patients 4-17 with IDD who engage in severe problem behaviors and have psychiatric comorbidities.</a:t>
            </a:r>
          </a:p>
          <a:p>
            <a:endParaRPr lang="en-US" dirty="0"/>
          </a:p>
          <a:p>
            <a:r>
              <a:rPr lang="en-US" dirty="0"/>
              <a:t>Multidisciplinary care team consists of psychiatry, psychology, social work, nursing, occupational therapy, and mental health counselors</a:t>
            </a:r>
          </a:p>
          <a:p>
            <a:pPr marL="0" indent="0">
              <a:buNone/>
            </a:pPr>
            <a:endParaRPr lang="en-US" dirty="0"/>
          </a:p>
          <a:p>
            <a:endParaRPr lang="en-US" dirty="0"/>
          </a:p>
        </p:txBody>
      </p:sp>
    </p:spTree>
    <p:extLst>
      <p:ext uri="{BB962C8B-B14F-4D97-AF65-F5344CB8AC3E}">
        <p14:creationId xmlns:p14="http://schemas.microsoft.com/office/powerpoint/2010/main" val="376465237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57C11-756F-40D7-B12A-22F55B5A676E}"/>
              </a:ext>
            </a:extLst>
          </p:cNvPr>
          <p:cNvSpPr>
            <a:spLocks noGrp="1"/>
          </p:cNvSpPr>
          <p:nvPr>
            <p:ph type="title"/>
          </p:nvPr>
        </p:nvSpPr>
        <p:spPr>
          <a:xfrm>
            <a:off x="810000" y="447188"/>
            <a:ext cx="10571998" cy="970450"/>
          </a:xfrm>
        </p:spPr>
        <p:txBody>
          <a:bodyPr>
            <a:normAutofit/>
          </a:bodyPr>
          <a:lstStyle/>
          <a:p>
            <a:pPr>
              <a:lnSpc>
                <a:spcPct val="90000"/>
              </a:lnSpc>
            </a:pPr>
            <a:r>
              <a:rPr lang="en-US" sz="3400"/>
              <a:t>The Neuropsychiatric Special Care Unit at CHCO</a:t>
            </a:r>
          </a:p>
        </p:txBody>
      </p:sp>
      <p:graphicFrame>
        <p:nvGraphicFramePr>
          <p:cNvPr id="5" name="Content Placeholder 2">
            <a:extLst>
              <a:ext uri="{FF2B5EF4-FFF2-40B4-BE49-F238E27FC236}">
                <a16:creationId xmlns:a16="http://schemas.microsoft.com/office/drawing/2014/main" id="{D207712E-572F-4EA1-BA9D-574389A03604}"/>
              </a:ext>
            </a:extLst>
          </p:cNvPr>
          <p:cNvGraphicFramePr>
            <a:graphicFrameLocks noGrp="1"/>
          </p:cNvGraphicFramePr>
          <p:nvPr>
            <p:ph idx="1"/>
            <p:extLst>
              <p:ext uri="{D42A27DB-BD31-4B8C-83A1-F6EECF244321}">
                <p14:modId xmlns:p14="http://schemas.microsoft.com/office/powerpoint/2010/main" val="2201842031"/>
              </p:ext>
            </p:extLst>
          </p:nvPr>
        </p:nvGraphicFramePr>
        <p:xfrm>
          <a:off x="819150" y="2548647"/>
          <a:ext cx="10553700" cy="33108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4502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CBD8D-E53A-4BB7-B8EC-D7090F2775D2}"/>
              </a:ext>
            </a:extLst>
          </p:cNvPr>
          <p:cNvSpPr>
            <a:spLocks noGrp="1"/>
          </p:cNvSpPr>
          <p:nvPr>
            <p:ph type="title"/>
          </p:nvPr>
        </p:nvSpPr>
        <p:spPr>
          <a:xfrm>
            <a:off x="810000" y="447188"/>
            <a:ext cx="10571998" cy="970450"/>
          </a:xfrm>
        </p:spPr>
        <p:txBody>
          <a:bodyPr>
            <a:normAutofit/>
          </a:bodyPr>
          <a:lstStyle/>
          <a:p>
            <a:r>
              <a:rPr lang="en-US"/>
              <a:t>Purpose</a:t>
            </a:r>
          </a:p>
        </p:txBody>
      </p:sp>
      <p:sp>
        <p:nvSpPr>
          <p:cNvPr id="3" name="Content Placeholder 2">
            <a:extLst>
              <a:ext uri="{FF2B5EF4-FFF2-40B4-BE49-F238E27FC236}">
                <a16:creationId xmlns:a16="http://schemas.microsoft.com/office/drawing/2014/main" id="{0215EE7C-3A8B-4B47-A4DE-13A012873872}"/>
              </a:ext>
            </a:extLst>
          </p:cNvPr>
          <p:cNvSpPr>
            <a:spLocks noGrp="1"/>
          </p:cNvSpPr>
          <p:nvPr>
            <p:ph idx="1"/>
          </p:nvPr>
        </p:nvSpPr>
        <p:spPr>
          <a:xfrm>
            <a:off x="818713" y="2413000"/>
            <a:ext cx="4990932" cy="3632200"/>
          </a:xfrm>
        </p:spPr>
        <p:txBody>
          <a:bodyPr>
            <a:normAutofit/>
          </a:bodyPr>
          <a:lstStyle/>
          <a:p>
            <a:r>
              <a:rPr lang="en-US" dirty="0">
                <a:solidFill>
                  <a:schemeClr val="bg1"/>
                </a:solidFill>
              </a:rPr>
              <a:t>To evaluate a variety of staff member and patient characteristics that served as contributing factors to staff member injury on the NSC Unit at the Children’s Hospital Colorado from 2016-2018. </a:t>
            </a:r>
          </a:p>
        </p:txBody>
      </p:sp>
      <p:pic>
        <p:nvPicPr>
          <p:cNvPr id="5" name="Graphic 4" descr="First aid kit">
            <a:extLst>
              <a:ext uri="{FF2B5EF4-FFF2-40B4-BE49-F238E27FC236}">
                <a16:creationId xmlns:a16="http://schemas.microsoft.com/office/drawing/2014/main" id="{44EE0325-6AD8-4047-9A10-4F437AE2AE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82356" y="2413000"/>
            <a:ext cx="3716338" cy="3716338"/>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656166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47FE5-5F84-402D-B230-5E8A1B1DCE16}"/>
              </a:ext>
            </a:extLst>
          </p:cNvPr>
          <p:cNvSpPr>
            <a:spLocks noGrp="1"/>
          </p:cNvSpPr>
          <p:nvPr>
            <p:ph type="title"/>
          </p:nvPr>
        </p:nvSpPr>
        <p:spPr>
          <a:effectLst/>
        </p:spPr>
        <p:txBody>
          <a:bodyPr anchor="ctr">
            <a:normAutofit/>
          </a:bodyPr>
          <a:lstStyle/>
          <a:p>
            <a:pPr algn="ctr"/>
            <a:r>
              <a:rPr lang="en-US" sz="3200" dirty="0">
                <a:solidFill>
                  <a:schemeClr val="bg1"/>
                </a:solidFill>
              </a:rPr>
              <a:t>Staff Characteristics</a:t>
            </a:r>
          </a:p>
        </p:txBody>
      </p:sp>
      <p:sp>
        <p:nvSpPr>
          <p:cNvPr id="3" name="Content Placeholder 2">
            <a:extLst>
              <a:ext uri="{FF2B5EF4-FFF2-40B4-BE49-F238E27FC236}">
                <a16:creationId xmlns:a16="http://schemas.microsoft.com/office/drawing/2014/main" id="{69FF4D83-3577-45AB-A6EC-A8B63B38AC7D}"/>
              </a:ext>
            </a:extLst>
          </p:cNvPr>
          <p:cNvSpPr>
            <a:spLocks noGrp="1"/>
          </p:cNvSpPr>
          <p:nvPr>
            <p:ph idx="1"/>
          </p:nvPr>
        </p:nvSpPr>
        <p:spPr>
          <a:xfrm>
            <a:off x="1115732" y="2222287"/>
            <a:ext cx="9966953" cy="3636511"/>
          </a:xfrm>
          <a:effectLst/>
        </p:spPr>
        <p:txBody>
          <a:bodyPr>
            <a:normAutofit/>
          </a:bodyPr>
          <a:lstStyle/>
          <a:p>
            <a:r>
              <a:rPr lang="en-US" dirty="0"/>
              <a:t>Staff characteristics assessed included: </a:t>
            </a:r>
          </a:p>
          <a:p>
            <a:endParaRPr lang="en-US" dirty="0"/>
          </a:p>
          <a:p>
            <a:pPr lvl="1"/>
            <a:r>
              <a:rPr lang="en-US" dirty="0"/>
              <a:t>Total number of staff on a shift at the time of injury</a:t>
            </a:r>
          </a:p>
          <a:p>
            <a:pPr lvl="1"/>
            <a:r>
              <a:rPr lang="en-US" dirty="0"/>
              <a:t>Staff response to behavioral escalations with restraint (before and after October 2017)</a:t>
            </a:r>
          </a:p>
          <a:p>
            <a:pPr lvl="1"/>
            <a:r>
              <a:rPr lang="en-US" dirty="0"/>
              <a:t>Staff response to behavioral escalations without restraint (before and after October 2017)</a:t>
            </a:r>
          </a:p>
          <a:p>
            <a:pPr marL="0" indent="0">
              <a:buNone/>
            </a:pPr>
            <a:endParaRPr lang="en-US" dirty="0"/>
          </a:p>
        </p:txBody>
      </p:sp>
    </p:spTree>
    <p:extLst>
      <p:ext uri="{BB962C8B-B14F-4D97-AF65-F5344CB8AC3E}">
        <p14:creationId xmlns:p14="http://schemas.microsoft.com/office/powerpoint/2010/main" val="165324380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C3C25-B2A3-49DB-BBE8-A7DBF779560F}"/>
              </a:ext>
            </a:extLst>
          </p:cNvPr>
          <p:cNvSpPr>
            <a:spLocks noGrp="1"/>
          </p:cNvSpPr>
          <p:nvPr>
            <p:ph type="title"/>
          </p:nvPr>
        </p:nvSpPr>
        <p:spPr>
          <a:xfrm>
            <a:off x="810000" y="447188"/>
            <a:ext cx="10571998" cy="970450"/>
          </a:xfrm>
          <a:effectLst/>
        </p:spPr>
        <p:txBody>
          <a:bodyPr anchor="ctr">
            <a:normAutofit/>
          </a:bodyPr>
          <a:lstStyle/>
          <a:p>
            <a:pPr algn="ctr"/>
            <a:r>
              <a:rPr lang="en-US" sz="3200">
                <a:solidFill>
                  <a:schemeClr val="bg1"/>
                </a:solidFill>
              </a:rPr>
              <a:t>Patient Characteristics</a:t>
            </a:r>
            <a:endParaRPr lang="en-US" sz="3200" dirty="0">
              <a:solidFill>
                <a:schemeClr val="bg1"/>
              </a:solidFill>
            </a:endParaRPr>
          </a:p>
        </p:txBody>
      </p:sp>
      <p:sp>
        <p:nvSpPr>
          <p:cNvPr id="3" name="Content Placeholder 2">
            <a:extLst>
              <a:ext uri="{FF2B5EF4-FFF2-40B4-BE49-F238E27FC236}">
                <a16:creationId xmlns:a16="http://schemas.microsoft.com/office/drawing/2014/main" id="{8EF469B0-9EC7-46AB-88F5-C9E1406DA95F}"/>
              </a:ext>
            </a:extLst>
          </p:cNvPr>
          <p:cNvSpPr>
            <a:spLocks noGrp="1"/>
          </p:cNvSpPr>
          <p:nvPr>
            <p:ph idx="1"/>
          </p:nvPr>
        </p:nvSpPr>
        <p:spPr>
          <a:xfrm>
            <a:off x="1115732" y="2222287"/>
            <a:ext cx="9966953" cy="3636511"/>
          </a:xfrm>
          <a:effectLst/>
        </p:spPr>
        <p:txBody>
          <a:bodyPr>
            <a:normAutofit/>
          </a:bodyPr>
          <a:lstStyle/>
          <a:p>
            <a:r>
              <a:rPr lang="en-US" dirty="0"/>
              <a:t>Patient characteristics assessed included:</a:t>
            </a:r>
          </a:p>
          <a:p>
            <a:endParaRPr lang="en-US" dirty="0"/>
          </a:p>
          <a:p>
            <a:pPr lvl="1"/>
            <a:r>
              <a:rPr lang="en-US" dirty="0"/>
              <a:t>Body mass index </a:t>
            </a:r>
          </a:p>
          <a:p>
            <a:pPr lvl="1"/>
            <a:r>
              <a:rPr lang="en-US" dirty="0"/>
              <a:t>Diagnosis of autism spectrum disorder</a:t>
            </a:r>
          </a:p>
          <a:p>
            <a:pPr lvl="1"/>
            <a:r>
              <a:rPr lang="en-US" dirty="0"/>
              <a:t>Diagnosis of intellectual disability</a:t>
            </a:r>
          </a:p>
        </p:txBody>
      </p:sp>
    </p:spTree>
    <p:extLst>
      <p:ext uri="{BB962C8B-B14F-4D97-AF65-F5344CB8AC3E}">
        <p14:creationId xmlns:p14="http://schemas.microsoft.com/office/powerpoint/2010/main" val="4068746859"/>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97BB-817A-4022-A775-2222B1E02056}"/>
              </a:ext>
            </a:extLst>
          </p:cNvPr>
          <p:cNvSpPr>
            <a:spLocks noGrp="1"/>
          </p:cNvSpPr>
          <p:nvPr>
            <p:ph type="title"/>
          </p:nvPr>
        </p:nvSpPr>
        <p:spPr>
          <a:xfrm>
            <a:off x="810000" y="447188"/>
            <a:ext cx="10571998" cy="970450"/>
          </a:xfrm>
        </p:spPr>
        <p:txBody>
          <a:bodyPr>
            <a:normAutofit/>
          </a:bodyPr>
          <a:lstStyle/>
          <a:p>
            <a:r>
              <a:rPr lang="en-US"/>
              <a:t>Statistical analysis</a:t>
            </a:r>
          </a:p>
        </p:txBody>
      </p:sp>
      <p:graphicFrame>
        <p:nvGraphicFramePr>
          <p:cNvPr id="5" name="Content Placeholder 2">
            <a:extLst>
              <a:ext uri="{FF2B5EF4-FFF2-40B4-BE49-F238E27FC236}">
                <a16:creationId xmlns:a16="http://schemas.microsoft.com/office/drawing/2014/main" id="{E3BDCA04-D719-4374-BC1E-022982CC4EB3}"/>
              </a:ext>
            </a:extLst>
          </p:cNvPr>
          <p:cNvGraphicFramePr>
            <a:graphicFrameLocks noGrp="1"/>
          </p:cNvGraphicFramePr>
          <p:nvPr>
            <p:ph idx="1"/>
            <p:extLst>
              <p:ext uri="{D42A27DB-BD31-4B8C-83A1-F6EECF244321}">
                <p14:modId xmlns:p14="http://schemas.microsoft.com/office/powerpoint/2010/main" val="1609506914"/>
              </p:ext>
            </p:extLst>
          </p:nvPr>
        </p:nvGraphicFramePr>
        <p:xfrm>
          <a:off x="497305" y="2821363"/>
          <a:ext cx="10884693" cy="33869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17000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3479</Words>
  <Application>Microsoft Office PowerPoint</Application>
  <PresentationFormat>Widescreen</PresentationFormat>
  <Paragraphs>314</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Century Gothic</vt:lpstr>
      <vt:lpstr>Courier New</vt:lpstr>
      <vt:lpstr>Wingdings 2</vt:lpstr>
      <vt:lpstr>Quotable</vt:lpstr>
      <vt:lpstr>Variables Associated with Staff Member Injury on the Neuropsychiatric Special Care Unit </vt:lpstr>
      <vt:lpstr>Patient Aggression and Staff Member Injury </vt:lpstr>
      <vt:lpstr> Gap in the Literature</vt:lpstr>
      <vt:lpstr>The Neuropsychiatric Special Care Unit at CHCO</vt:lpstr>
      <vt:lpstr>The Neuropsychiatric Special Care Unit at CHCO</vt:lpstr>
      <vt:lpstr>Purpose</vt:lpstr>
      <vt:lpstr>Staff Characteristics</vt:lpstr>
      <vt:lpstr>Patient Characteristics</vt:lpstr>
      <vt:lpstr>Statistical analysis</vt:lpstr>
      <vt:lpstr>Demographic variables</vt:lpstr>
      <vt:lpstr>Demographic variables</vt:lpstr>
      <vt:lpstr>Demographic variables</vt:lpstr>
      <vt:lpstr>Demographic variables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lpstr>Discussion</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 Associated with Staff Member Injury on the Neuropsychiatric Special Care Unit</dc:title>
  <dc:creator>Tanisha Lister</dc:creator>
  <cp:lastModifiedBy>Tanisha Lister</cp:lastModifiedBy>
  <cp:revision>16</cp:revision>
  <dcterms:created xsi:type="dcterms:W3CDTF">2019-08-02T17:33:39Z</dcterms:created>
  <dcterms:modified xsi:type="dcterms:W3CDTF">2019-08-07T15:10:56Z</dcterms:modified>
</cp:coreProperties>
</file>