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8" r:id="rId2"/>
    <p:sldId id="259" r:id="rId3"/>
    <p:sldId id="262" r:id="rId4"/>
    <p:sldId id="261" r:id="rId5"/>
    <p:sldId id="263" r:id="rId6"/>
    <p:sldId id="264" r:id="rId7"/>
    <p:sldId id="266" r:id="rId8"/>
    <p:sldId id="265" r:id="rId9"/>
    <p:sldId id="267" r:id="rId10"/>
    <p:sldId id="273" r:id="rId11"/>
    <p:sldId id="269" r:id="rId12"/>
    <p:sldId id="260"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3"/>
    <p:restoredTop sz="95552"/>
  </p:normalViewPr>
  <p:slideViewPr>
    <p:cSldViewPr snapToGrid="0">
      <p:cViewPr>
        <p:scale>
          <a:sx n="86" d="100"/>
          <a:sy n="86" d="100"/>
        </p:scale>
        <p:origin x="144"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E6D82-10F3-104E-8746-006C8784D744}" type="datetimeFigureOut">
              <a:rPr lang="en-US" smtClean="0"/>
              <a:t>8/1/22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10A61-2396-CA43-B9F4-DB9C815C2748}" type="slidenum">
              <a:rPr lang="en-US" smtClean="0"/>
              <a:t>‹#›</a:t>
            </a:fld>
            <a:endParaRPr lang="en-US"/>
          </a:p>
        </p:txBody>
      </p:sp>
    </p:spTree>
    <p:extLst>
      <p:ext uri="{BB962C8B-B14F-4D97-AF65-F5344CB8AC3E}">
        <p14:creationId xmlns:p14="http://schemas.microsoft.com/office/powerpoint/2010/main" val="93717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why I was attracted to this position in the celiac lab</a:t>
            </a:r>
          </a:p>
        </p:txBody>
      </p:sp>
      <p:sp>
        <p:nvSpPr>
          <p:cNvPr id="4" name="Slide Number Placeholder 3"/>
          <p:cNvSpPr>
            <a:spLocks noGrp="1"/>
          </p:cNvSpPr>
          <p:nvPr>
            <p:ph type="sldNum" sz="quarter" idx="5"/>
          </p:nvPr>
        </p:nvSpPr>
        <p:spPr/>
        <p:txBody>
          <a:bodyPr/>
          <a:lstStyle/>
          <a:p>
            <a:fld id="{E3610A61-2396-CA43-B9F4-DB9C815C2748}" type="slidenum">
              <a:rPr lang="en-US" smtClean="0"/>
              <a:t>1</a:t>
            </a:fld>
            <a:endParaRPr lang="en-US"/>
          </a:p>
        </p:txBody>
      </p:sp>
    </p:spTree>
    <p:extLst>
      <p:ext uri="{BB962C8B-B14F-4D97-AF65-F5344CB8AC3E}">
        <p14:creationId xmlns:p14="http://schemas.microsoft.com/office/powerpoint/2010/main" val="405130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 we found that most tweets were shared by bloggers, with many tweets being of XX sentiment, and sources shared were unreliable. This could be harmful to those on a gluten free diet…” You will also want to summarize your experience and what you have learned overall, tying it  back to why you joined the lab. This will be that story telling part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Like how I would tell my friend what I found</a:t>
            </a:r>
            <a:endParaRPr lang="en-US" dirty="0"/>
          </a:p>
        </p:txBody>
      </p:sp>
      <p:sp>
        <p:nvSpPr>
          <p:cNvPr id="4" name="Slide Number Placeholder 3"/>
          <p:cNvSpPr>
            <a:spLocks noGrp="1"/>
          </p:cNvSpPr>
          <p:nvPr>
            <p:ph type="sldNum" sz="quarter" idx="5"/>
          </p:nvPr>
        </p:nvSpPr>
        <p:spPr/>
        <p:txBody>
          <a:bodyPr/>
          <a:lstStyle/>
          <a:p>
            <a:fld id="{E3610A61-2396-CA43-B9F4-DB9C815C2748}" type="slidenum">
              <a:rPr lang="en-US" smtClean="0"/>
              <a:t>11</a:t>
            </a:fld>
            <a:endParaRPr lang="en-US"/>
          </a:p>
        </p:txBody>
      </p:sp>
    </p:spTree>
    <p:extLst>
      <p:ext uri="{BB962C8B-B14F-4D97-AF65-F5344CB8AC3E}">
        <p14:creationId xmlns:p14="http://schemas.microsoft.com/office/powerpoint/2010/main" val="367071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a:t>
            </a:r>
          </a:p>
        </p:txBody>
      </p:sp>
      <p:sp>
        <p:nvSpPr>
          <p:cNvPr id="4" name="Slide Number Placeholder 3"/>
          <p:cNvSpPr>
            <a:spLocks noGrp="1"/>
          </p:cNvSpPr>
          <p:nvPr>
            <p:ph type="sldNum" sz="quarter" idx="5"/>
          </p:nvPr>
        </p:nvSpPr>
        <p:spPr/>
        <p:txBody>
          <a:bodyPr/>
          <a:lstStyle/>
          <a:p>
            <a:fld id="{E3610A61-2396-CA43-B9F4-DB9C815C2748}" type="slidenum">
              <a:rPr lang="en-US" smtClean="0"/>
              <a:t>12</a:t>
            </a:fld>
            <a:endParaRPr lang="en-US"/>
          </a:p>
        </p:txBody>
      </p:sp>
    </p:spTree>
    <p:extLst>
      <p:ext uri="{BB962C8B-B14F-4D97-AF65-F5344CB8AC3E}">
        <p14:creationId xmlns:p14="http://schemas.microsoft.com/office/powerpoint/2010/main" val="376589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10A61-2396-CA43-B9F4-DB9C815C2748}" type="slidenum">
              <a:rPr lang="en-US" smtClean="0"/>
              <a:t>13</a:t>
            </a:fld>
            <a:endParaRPr lang="en-US"/>
          </a:p>
        </p:txBody>
      </p:sp>
    </p:spTree>
    <p:extLst>
      <p:ext uri="{BB962C8B-B14F-4D97-AF65-F5344CB8AC3E}">
        <p14:creationId xmlns:p14="http://schemas.microsoft.com/office/powerpoint/2010/main" val="328769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 content was posted for #</a:t>
            </a:r>
            <a:r>
              <a:rPr lang="en-US" sz="1200" kern="1200" dirty="0" err="1">
                <a:solidFill>
                  <a:schemeClr val="tx1"/>
                </a:solidFill>
                <a:effectLst/>
                <a:latin typeface="+mn-lt"/>
                <a:ea typeface="+mn-ea"/>
                <a:cs typeface="+mn-cs"/>
              </a:rPr>
              <a:t>glutenfree</a:t>
            </a:r>
            <a:r>
              <a:rPr lang="en-US" sz="1200" kern="1200" dirty="0">
                <a:solidFill>
                  <a:schemeClr val="tx1"/>
                </a:solidFill>
                <a:effectLst/>
                <a:latin typeface="+mn-lt"/>
                <a:ea typeface="+mn-ea"/>
                <a:cs typeface="+mn-cs"/>
              </a:rPr>
              <a:t> (1,501.8 tweets per day) when compared to #celiac (69 tweets per day</a:t>
            </a:r>
            <a:r>
              <a:rPr lang="en-US" dirty="0">
                <a:effectLst/>
              </a:rPr>
              <a:t> </a:t>
            </a:r>
          </a:p>
          <a:p>
            <a:r>
              <a:rPr lang="en-US" sz="1200" kern="1200" dirty="0">
                <a:solidFill>
                  <a:schemeClr val="tx1"/>
                </a:solidFill>
                <a:effectLst/>
                <a:latin typeface="+mn-lt"/>
                <a:ea typeface="+mn-ea"/>
                <a:cs typeface="+mn-cs"/>
              </a:rPr>
              <a:t>	source: previous study (unpublished)</a:t>
            </a:r>
          </a:p>
          <a:p>
            <a:endParaRPr lang="en-US" dirty="0"/>
          </a:p>
        </p:txBody>
      </p:sp>
      <p:sp>
        <p:nvSpPr>
          <p:cNvPr id="4" name="Slide Number Placeholder 3"/>
          <p:cNvSpPr>
            <a:spLocks noGrp="1"/>
          </p:cNvSpPr>
          <p:nvPr>
            <p:ph type="sldNum" sz="quarter" idx="5"/>
          </p:nvPr>
        </p:nvSpPr>
        <p:spPr/>
        <p:txBody>
          <a:bodyPr/>
          <a:lstStyle/>
          <a:p>
            <a:fld id="{E3610A61-2396-CA43-B9F4-DB9C815C2748}" type="slidenum">
              <a:rPr lang="en-US" smtClean="0"/>
              <a:t>2</a:t>
            </a:fld>
            <a:endParaRPr lang="en-US"/>
          </a:p>
        </p:txBody>
      </p:sp>
    </p:spTree>
    <p:extLst>
      <p:ext uri="{BB962C8B-B14F-4D97-AF65-F5344CB8AC3E}">
        <p14:creationId xmlns:p14="http://schemas.microsoft.com/office/powerpoint/2010/main" val="358584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I joined Dr. </a:t>
            </a:r>
            <a:r>
              <a:rPr lang="en-US" sz="1200" b="0" i="0" kern="1200" dirty="0" err="1">
                <a:solidFill>
                  <a:schemeClr val="tx1"/>
                </a:solidFill>
                <a:effectLst/>
                <a:latin typeface="+mn-lt"/>
                <a:ea typeface="+mn-ea"/>
                <a:cs typeface="+mn-cs"/>
              </a:rPr>
              <a:t>Germone’s</a:t>
            </a:r>
            <a:r>
              <a:rPr lang="en-US" sz="1200" b="0" i="0" kern="1200" dirty="0">
                <a:solidFill>
                  <a:schemeClr val="tx1"/>
                </a:solidFill>
                <a:effectLst/>
                <a:latin typeface="+mn-lt"/>
                <a:ea typeface="+mn-ea"/>
                <a:cs typeface="+mn-cs"/>
              </a:rPr>
              <a:t> lab, their team was looking at tweets and the gluten-free community. Twitter was used because… The team was interested to see if the gluten-free status of a labeled gluten-free product, like Cheerios was being shared on Twitter”</a:t>
            </a:r>
            <a:endParaRPr lang="en-US" dirty="0"/>
          </a:p>
          <a:p>
            <a:endParaRPr lang="en-US" dirty="0"/>
          </a:p>
          <a:p>
            <a:r>
              <a:rPr lang="en-US" dirty="0"/>
              <a:t>Twitter is used by 18-29 year </a:t>
            </a:r>
            <a:r>
              <a:rPr lang="en-US" dirty="0" err="1"/>
              <a:t>olds</a:t>
            </a:r>
            <a:r>
              <a:rPr lang="en-US" dirty="0"/>
              <a:t> and</a:t>
            </a:r>
          </a:p>
          <a:p>
            <a:r>
              <a:rPr lang="en-US" sz="1200" kern="1200" dirty="0">
                <a:solidFill>
                  <a:schemeClr val="tx1"/>
                </a:solidFill>
                <a:effectLst/>
                <a:latin typeface="+mn-lt"/>
                <a:ea typeface="+mn-ea"/>
                <a:cs typeface="+mn-cs"/>
              </a:rPr>
              <a:t>used by older adults (65+) has increased in recent years to 45% of older adults in 2021 use a form of 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-source: #17 from unpublished twitter paper</a:t>
            </a:r>
          </a:p>
          <a:p>
            <a:pPr marL="171450" indent="-171450">
              <a:buFontTx/>
              <a:buChar char="-"/>
            </a:pPr>
            <a:r>
              <a:rPr lang="en-US" dirty="0"/>
              <a:t>Social Media has become an increasingly popular space for information to be shared, but is this information true or false?</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Twitter is one of the best platform for efficient analysis. Due to the hashtags being able to be tracked and the user information accessible data to analyze the data to figure out the most common users and weather the tweets are more positive or negative in nature. Data Mining is possible via Twitter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CD – GFD stigmatism and patients with celiac needed reliable information – SCIENTIFIC LITERACY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Consumers of GFD and CD – most concerned about, because false information can be harmful</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r>
              <a:rPr lang="en-US" dirty="0"/>
              <a:t>Cheerios recall in October after release of GF cereal in August 2015 and the company received major backlash for this. Since this recall they have not recalled again over the past 7 years.</a:t>
            </a:r>
          </a:p>
          <a:p>
            <a:pPr marL="171450" indent="-171450">
              <a:buFontTx/>
              <a:buChar char="-"/>
            </a:pPr>
            <a:r>
              <a:rPr lang="en-US" dirty="0"/>
              <a:t>Other companies' issues recall all the time and have not received as much attention as cheerios has</a:t>
            </a:r>
          </a:p>
          <a:p>
            <a:endParaRPr lang="en-US" dirty="0"/>
          </a:p>
        </p:txBody>
      </p:sp>
      <p:sp>
        <p:nvSpPr>
          <p:cNvPr id="4" name="Slide Number Placeholder 3"/>
          <p:cNvSpPr>
            <a:spLocks noGrp="1"/>
          </p:cNvSpPr>
          <p:nvPr>
            <p:ph type="sldNum" sz="quarter" idx="5"/>
          </p:nvPr>
        </p:nvSpPr>
        <p:spPr/>
        <p:txBody>
          <a:bodyPr/>
          <a:lstStyle/>
          <a:p>
            <a:fld id="{E3610A61-2396-CA43-B9F4-DB9C815C2748}" type="slidenum">
              <a:rPr lang="en-US" smtClean="0"/>
              <a:t>3</a:t>
            </a:fld>
            <a:endParaRPr lang="en-US"/>
          </a:p>
        </p:txBody>
      </p:sp>
    </p:spTree>
    <p:extLst>
      <p:ext uri="{BB962C8B-B14F-4D97-AF65-F5344CB8AC3E}">
        <p14:creationId xmlns:p14="http://schemas.microsoft.com/office/powerpoint/2010/main" val="178737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Widled</a:t>
            </a:r>
            <a:r>
              <a:rPr lang="en-US" dirty="0"/>
              <a:t> down to 390 for more formal analysis – </a:t>
            </a:r>
          </a:p>
          <a:p>
            <a:r>
              <a:rPr lang="en-US" dirty="0"/>
              <a:t>Look for Royce email chain for the carve down </a:t>
            </a:r>
          </a:p>
          <a:p>
            <a:endParaRPr lang="en-US" dirty="0"/>
          </a:p>
          <a:p>
            <a:r>
              <a:rPr lang="en-US" dirty="0"/>
              <a:t>The retweeted tweets with sources were analyzed for source data n = 26 – info being distributed </a:t>
            </a:r>
          </a:p>
          <a:p>
            <a:endParaRPr lang="en-US" dirty="0"/>
          </a:p>
          <a:p>
            <a:r>
              <a:rPr lang="en-US" sz="1200" b="0" i="0" kern="1200" dirty="0">
                <a:solidFill>
                  <a:schemeClr val="tx1"/>
                </a:solidFill>
                <a:effectLst/>
                <a:latin typeface="+mn-lt"/>
                <a:ea typeface="+mn-ea"/>
                <a:cs typeface="+mn-cs"/>
              </a:rPr>
              <a:t>“we started by pulling all tweets from 2013 (before Cheerios came out with gluten-free) - 2022 that had #gluten and #cheerios. We found 20,000 tweets overall and decided to whittle them down to make sure these tweets were about topics pertinent to our study. The range of tweets was changed to 2015 – 2022 since there were no tweets prior to 2015 when Cheerios started labeling themselves GF. We evaluated the hashtags for relevance and found 43 hashtags across 390 tweets. Of the 390 tweets, we saw that only 26 tweets were retweeted with sources. This means that the information was being shared amongst twitter users and so we looked at the validity of the sources to find out what credibility the shared tweets had. We utilizes descriptive statistics and a qualitative review of tweets, including a thematic analysis, to investigate what type of information was being shared.”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Rated the most relevant hashtags to find the 43, not relevant were Giveaway, </a:t>
            </a:r>
            <a:r>
              <a:rPr lang="en-US" sz="1200" b="0" i="0" kern="1200" dirty="0" err="1">
                <a:solidFill>
                  <a:schemeClr val="tx1"/>
                </a:solidFill>
                <a:effectLst/>
                <a:latin typeface="+mn-lt"/>
                <a:ea typeface="+mn-ea"/>
                <a:cs typeface="+mn-cs"/>
              </a:rPr>
              <a:t>nonGMO</a:t>
            </a:r>
            <a:r>
              <a:rPr lang="en-US" sz="1200" b="0" i="0" kern="1200" dirty="0">
                <a:solidFill>
                  <a:schemeClr val="tx1"/>
                </a:solidFill>
                <a:effectLst/>
                <a:latin typeface="+mn-lt"/>
                <a:ea typeface="+mn-ea"/>
                <a:cs typeface="+mn-cs"/>
              </a:rPr>
              <a:t> – 202 to 43</a:t>
            </a:r>
          </a:p>
          <a:p>
            <a:endParaRPr lang="en-US" sz="1200" b="0" i="0"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Glutenfree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Cheerios</a:t>
            </a:r>
          </a:p>
          <a:p>
            <a:pPr rtl="0" eaLnBrk="1" fontAlgn="t" latinLnBrk="0" hangingPunct="1"/>
            <a:r>
              <a:rPr lang="en-US" sz="1200" b="0" i="0" u="none" strike="noStrike" kern="1200" dirty="0">
                <a:solidFill>
                  <a:schemeClr val="tx1"/>
                </a:solidFill>
                <a:effectLst/>
                <a:latin typeface="+mn-lt"/>
                <a:ea typeface="+mn-ea"/>
                <a:cs typeface="+mn-cs"/>
              </a:rPr>
              <a:t>celiac</a:t>
            </a:r>
          </a:p>
          <a:p>
            <a:pPr rtl="0" eaLnBrk="1" fontAlgn="t" latinLnBrk="0" hangingPunct="1"/>
            <a:r>
              <a:rPr lang="en-US" sz="1200" b="0" i="0" u="none" strike="noStrike" kern="1200" dirty="0" err="1">
                <a:solidFill>
                  <a:schemeClr val="tx1"/>
                </a:solidFill>
                <a:effectLst/>
                <a:latin typeface="+mn-lt"/>
                <a:ea typeface="+mn-ea"/>
                <a:cs typeface="+mn-cs"/>
              </a:rPr>
              <a:t>glutenfreecheerios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gluten</a:t>
            </a:r>
          </a:p>
          <a:p>
            <a:pPr rtl="0" eaLnBrk="1" fontAlgn="t" latinLnBrk="0" hangingPunct="1"/>
            <a:r>
              <a:rPr lang="en-US" sz="1200" b="0" i="0" u="none" strike="noStrike" kern="1200" dirty="0">
                <a:solidFill>
                  <a:schemeClr val="tx1"/>
                </a:solidFill>
                <a:effectLst/>
                <a:latin typeface="+mn-lt"/>
                <a:ea typeface="+mn-ea"/>
                <a:cs typeface="+mn-cs"/>
              </a:rPr>
              <a:t>gf</a:t>
            </a:r>
          </a:p>
          <a:p>
            <a:pPr rtl="0" eaLnBrk="1" fontAlgn="t" latinLnBrk="0" hangingPunct="1"/>
            <a:r>
              <a:rPr lang="en-US" sz="1200" b="0" i="0" u="none" strike="noStrike" kern="1200" dirty="0" err="1">
                <a:solidFill>
                  <a:schemeClr val="tx1"/>
                </a:solidFill>
                <a:effectLst/>
                <a:latin typeface="+mn-lt"/>
                <a:ea typeface="+mn-ea"/>
                <a:cs typeface="+mn-cs"/>
              </a:rPr>
              <a:t>GlutenFreeCereal</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recall</a:t>
            </a:r>
          </a:p>
          <a:p>
            <a:pPr rtl="0" eaLnBrk="1" fontAlgn="t" latinLnBrk="0" hangingPunct="1"/>
            <a:r>
              <a:rPr lang="en-US" sz="1200" b="0" i="0" u="none" strike="noStrike" kern="1200" dirty="0" err="1">
                <a:solidFill>
                  <a:schemeClr val="tx1"/>
                </a:solidFill>
                <a:effectLst/>
                <a:latin typeface="+mn-lt"/>
                <a:ea typeface="+mn-ea"/>
                <a:cs typeface="+mn-cs"/>
              </a:rPr>
              <a:t>GeneralMills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CeliacDisease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coeliac</a:t>
            </a:r>
          </a:p>
          <a:p>
            <a:pPr rtl="0" eaLnBrk="1" fontAlgn="t" latinLnBrk="0" hangingPunct="1"/>
            <a:r>
              <a:rPr lang="en-US" sz="1200" b="0" i="0" u="none" strike="noStrike" kern="1200" dirty="0" err="1">
                <a:solidFill>
                  <a:schemeClr val="tx1"/>
                </a:solidFill>
                <a:effectLst/>
                <a:latin typeface="+mn-lt"/>
                <a:ea typeface="+mn-ea"/>
                <a:cs typeface="+mn-cs"/>
              </a:rPr>
              <a:t>CrossContamination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notglutenfree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HoneyNutCheerios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wheat</a:t>
            </a:r>
          </a:p>
          <a:p>
            <a:pPr rtl="0" eaLnBrk="1" fontAlgn="t" latinLnBrk="0" hangingPunct="1"/>
            <a:r>
              <a:rPr lang="en-US" sz="1200" b="0" i="0" u="none" strike="noStrike" kern="1200" dirty="0" err="1">
                <a:solidFill>
                  <a:schemeClr val="tx1"/>
                </a:solidFill>
                <a:effectLst/>
                <a:latin typeface="+mn-lt"/>
                <a:ea typeface="+mn-ea"/>
                <a:cs typeface="+mn-cs"/>
              </a:rPr>
              <a:t>glutened</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NoCureNoChoice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notglutenfreeCheerios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celiacs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Canada</a:t>
            </a:r>
          </a:p>
          <a:p>
            <a:pPr rtl="0" eaLnBrk="1" fontAlgn="t" latinLnBrk="0" hangingPunct="1"/>
            <a:r>
              <a:rPr lang="en-US" sz="1200" b="0" i="0" u="none" strike="noStrike" kern="1200" dirty="0" err="1">
                <a:solidFill>
                  <a:schemeClr val="tx1"/>
                </a:solidFill>
                <a:effectLst/>
                <a:latin typeface="+mn-lt"/>
                <a:ea typeface="+mn-ea"/>
                <a:cs typeface="+mn-cs"/>
              </a:rPr>
              <a:t>cheeriosrecall</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Iwork4genmills</a:t>
            </a:r>
          </a:p>
          <a:p>
            <a:pPr rtl="0" eaLnBrk="1" fontAlgn="t" latinLnBrk="0" hangingPunct="1"/>
            <a:r>
              <a:rPr lang="en-US" sz="1200" b="0" i="0" u="none" strike="noStrike" kern="1200" dirty="0">
                <a:solidFill>
                  <a:schemeClr val="tx1"/>
                </a:solidFill>
                <a:effectLst/>
                <a:latin typeface="+mn-lt"/>
                <a:ea typeface="+mn-ea"/>
                <a:cs typeface="+mn-cs"/>
              </a:rPr>
              <a:t>oats</a:t>
            </a:r>
          </a:p>
          <a:p>
            <a:pPr rtl="0" eaLnBrk="1" fontAlgn="t" latinLnBrk="0" hangingPunct="1"/>
            <a:r>
              <a:rPr lang="en-US" sz="1200" b="0" i="0" u="none" strike="noStrike" kern="1200" dirty="0" err="1">
                <a:solidFill>
                  <a:schemeClr val="tx1"/>
                </a:solidFill>
                <a:effectLst/>
                <a:latin typeface="+mn-lt"/>
                <a:ea typeface="+mn-ea"/>
                <a:cs typeface="+mn-cs"/>
              </a:rPr>
              <a:t>celiacproblems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cherrios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Allergy</a:t>
            </a:r>
          </a:p>
          <a:p>
            <a:pPr rtl="0" eaLnBrk="1" fontAlgn="t" latinLnBrk="0" hangingPunct="1"/>
            <a:r>
              <a:rPr lang="en-US" sz="1200" b="0" i="0" u="none" strike="noStrike" kern="1200" dirty="0" err="1">
                <a:solidFill>
                  <a:schemeClr val="tx1"/>
                </a:solidFill>
                <a:effectLst/>
                <a:latin typeface="+mn-lt"/>
                <a:ea typeface="+mn-ea"/>
                <a:cs typeface="+mn-cs"/>
              </a:rPr>
              <a:t>foodallergies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gfree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singluten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HoneyNut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CheeriosFunFlavors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kids</a:t>
            </a:r>
          </a:p>
          <a:p>
            <a:pPr rtl="0" eaLnBrk="1" fontAlgn="t" latinLnBrk="0" hangingPunct="1"/>
            <a:r>
              <a:rPr lang="en-US" sz="1200" b="0" i="0" u="none" strike="noStrike" kern="1200" dirty="0" err="1">
                <a:solidFill>
                  <a:schemeClr val="tx1"/>
                </a:solidFill>
                <a:effectLst/>
                <a:latin typeface="+mn-lt"/>
                <a:ea typeface="+mn-ea"/>
                <a:cs typeface="+mn-cs"/>
              </a:rPr>
              <a:t>foodallergy</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foodsafety</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LuckyCharms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FDA</a:t>
            </a:r>
          </a:p>
          <a:p>
            <a:pPr rtl="0" eaLnBrk="1" fontAlgn="t" latinLnBrk="0" hangingPunct="1"/>
            <a:r>
              <a:rPr lang="en-US" sz="1200" b="0" i="0" u="none" strike="noStrike" kern="1200" dirty="0" err="1">
                <a:solidFill>
                  <a:schemeClr val="tx1"/>
                </a:solidFill>
                <a:effectLst/>
                <a:latin typeface="+mn-lt"/>
                <a:ea typeface="+mn-ea"/>
                <a:cs typeface="+mn-cs"/>
              </a:rPr>
              <a:t>GFkids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sick</a:t>
            </a:r>
          </a:p>
          <a:p>
            <a:pPr rtl="0" eaLnBrk="1" fontAlgn="t" latinLnBrk="0" hangingPunct="1"/>
            <a:r>
              <a:rPr lang="en-US" sz="1200" b="0" i="0" u="none" strike="noStrike" kern="1200" dirty="0">
                <a:solidFill>
                  <a:schemeClr val="tx1"/>
                </a:solidFill>
                <a:effectLst/>
                <a:latin typeface="+mn-lt"/>
                <a:ea typeface="+mn-ea"/>
                <a:cs typeface="+mn-cs"/>
              </a:rPr>
              <a:t>Recalled</a:t>
            </a:r>
          </a:p>
          <a:p>
            <a:pPr rtl="0" eaLnBrk="1" fontAlgn="t" latinLnBrk="0" hangingPunct="1"/>
            <a:r>
              <a:rPr lang="en-US" sz="1200" b="0" i="0" u="none" strike="noStrike" kern="1200" dirty="0" err="1">
                <a:solidFill>
                  <a:schemeClr val="tx1"/>
                </a:solidFill>
                <a:effectLst/>
                <a:latin typeface="+mn-lt"/>
                <a:ea typeface="+mn-ea"/>
                <a:cs typeface="+mn-cs"/>
              </a:rPr>
              <a:t>celiacsafe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BE_GlutenFree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err="1">
                <a:solidFill>
                  <a:schemeClr val="tx1"/>
                </a:solidFill>
                <a:effectLst/>
                <a:latin typeface="+mn-lt"/>
                <a:ea typeface="+mn-ea"/>
                <a:cs typeface="+mn-cs"/>
              </a:rPr>
              <a:t>glutenfreeproblems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recalls</a:t>
            </a:r>
          </a:p>
          <a:p>
            <a:pPr rtl="0" eaLnBrk="1" fontAlgn="t"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3610A61-2396-CA43-B9F4-DB9C815C2748}" type="slidenum">
              <a:rPr lang="en-US" smtClean="0"/>
              <a:t>5</a:t>
            </a:fld>
            <a:endParaRPr lang="en-US"/>
          </a:p>
        </p:txBody>
      </p:sp>
    </p:spTree>
    <p:extLst>
      <p:ext uri="{BB962C8B-B14F-4D97-AF65-F5344CB8AC3E}">
        <p14:creationId xmlns:p14="http://schemas.microsoft.com/office/powerpoint/2010/main" val="181509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r>
              <a:rPr lang="en-US" dirty="0"/>
              <a:t>4 themes across the top and examples </a:t>
            </a:r>
          </a:p>
          <a:p>
            <a:pPr marL="171450" indent="-171450">
              <a:buFontTx/>
              <a:buChar char="-"/>
            </a:pPr>
            <a:endParaRPr lang="en-US" dirty="0"/>
          </a:p>
          <a:p>
            <a:pPr marL="171450" indent="-171450">
              <a:buFontTx/>
              <a:buChar char="-"/>
            </a:pPr>
            <a:r>
              <a:rPr lang="en-US" dirty="0"/>
              <a:t>@</a:t>
            </a:r>
            <a:r>
              <a:rPr lang="en-US" dirty="0" err="1"/>
              <a:t>THEgfJules</a:t>
            </a:r>
            <a:r>
              <a:rPr lang="en-US" dirty="0"/>
              <a:t> TY! @</a:t>
            </a:r>
            <a:r>
              <a:rPr lang="en-US" dirty="0" err="1"/>
              <a:t>CherylharrisRD</a:t>
            </a:r>
            <a:r>
              <a:rPr lang="en-US" dirty="0"/>
              <a:t> shared @BuzzFeed article w/me. Hope gf folks will stop eating @cheerios! #</a:t>
            </a:r>
            <a:r>
              <a:rPr lang="en-US" dirty="0" err="1"/>
              <a:t>notglutenfreeCheerios</a:t>
            </a:r>
            <a:r>
              <a:rPr lang="en-US" dirty="0"/>
              <a:t> https://</a:t>
            </a:r>
            <a:r>
              <a:rPr lang="en-US" dirty="0" err="1"/>
              <a:t>t.co</a:t>
            </a:r>
            <a:r>
              <a:rPr lang="en-US" dirty="0"/>
              <a:t>/Y04waHkZvN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3610A61-2396-CA43-B9F4-DB9C815C2748}" type="slidenum">
              <a:rPr lang="en-US" smtClean="0"/>
              <a:t>6</a:t>
            </a:fld>
            <a:endParaRPr lang="en-US"/>
          </a:p>
        </p:txBody>
      </p:sp>
    </p:spTree>
    <p:extLst>
      <p:ext uri="{BB962C8B-B14F-4D97-AF65-F5344CB8AC3E}">
        <p14:creationId xmlns:p14="http://schemas.microsoft.com/office/powerpoint/2010/main" val="58426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n=390</a:t>
            </a:r>
          </a:p>
          <a:p>
            <a:r>
              <a:rPr lang="en-US" dirty="0"/>
              <a:t>We did look through 2022</a:t>
            </a:r>
          </a:p>
        </p:txBody>
      </p:sp>
      <p:sp>
        <p:nvSpPr>
          <p:cNvPr id="4" name="Slide Number Placeholder 3"/>
          <p:cNvSpPr>
            <a:spLocks noGrp="1"/>
          </p:cNvSpPr>
          <p:nvPr>
            <p:ph type="sldNum" sz="quarter" idx="5"/>
          </p:nvPr>
        </p:nvSpPr>
        <p:spPr/>
        <p:txBody>
          <a:bodyPr/>
          <a:lstStyle/>
          <a:p>
            <a:fld id="{E3610A61-2396-CA43-B9F4-DB9C815C2748}" type="slidenum">
              <a:rPr lang="en-US" smtClean="0"/>
              <a:t>7</a:t>
            </a:fld>
            <a:endParaRPr lang="en-US"/>
          </a:p>
        </p:txBody>
      </p:sp>
    </p:spTree>
    <p:extLst>
      <p:ext uri="{BB962C8B-B14F-4D97-AF65-F5344CB8AC3E}">
        <p14:creationId xmlns:p14="http://schemas.microsoft.com/office/powerpoint/2010/main" val="203754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n=26</a:t>
            </a:r>
          </a:p>
          <a:p>
            <a:r>
              <a:rPr lang="en-US" dirty="0"/>
              <a:t>Other = </a:t>
            </a:r>
            <a:r>
              <a:rPr lang="en-US" dirty="0" err="1"/>
              <a:t>misc</a:t>
            </a:r>
            <a:r>
              <a:rPr lang="en-US" dirty="0"/>
              <a:t> websites</a:t>
            </a:r>
          </a:p>
          <a:p>
            <a:endParaRPr lang="en-US" dirty="0"/>
          </a:p>
          <a:p>
            <a:r>
              <a:rPr lang="en-US" dirty="0"/>
              <a:t>Talk about how FDA and GM fits in</a:t>
            </a:r>
          </a:p>
        </p:txBody>
      </p:sp>
      <p:sp>
        <p:nvSpPr>
          <p:cNvPr id="4" name="Slide Number Placeholder 3"/>
          <p:cNvSpPr>
            <a:spLocks noGrp="1"/>
          </p:cNvSpPr>
          <p:nvPr>
            <p:ph type="sldNum" sz="quarter" idx="5"/>
          </p:nvPr>
        </p:nvSpPr>
        <p:spPr/>
        <p:txBody>
          <a:bodyPr/>
          <a:lstStyle/>
          <a:p>
            <a:fld id="{E3610A61-2396-CA43-B9F4-DB9C815C2748}" type="slidenum">
              <a:rPr lang="en-US" smtClean="0"/>
              <a:t>8</a:t>
            </a:fld>
            <a:endParaRPr lang="en-US"/>
          </a:p>
        </p:txBody>
      </p:sp>
    </p:spTree>
    <p:extLst>
      <p:ext uri="{BB962C8B-B14F-4D97-AF65-F5344CB8AC3E}">
        <p14:creationId xmlns:p14="http://schemas.microsoft.com/office/powerpoint/2010/main" val="309983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n=26</a:t>
            </a:r>
          </a:p>
          <a:p>
            <a:r>
              <a:rPr lang="en-US" sz="1200" b="0" i="0" kern="1200" dirty="0">
                <a:solidFill>
                  <a:schemeClr val="tx1"/>
                </a:solidFill>
                <a:effectLst/>
                <a:latin typeface="+mn-lt"/>
                <a:ea typeface="+mn-ea"/>
                <a:cs typeface="+mn-cs"/>
              </a:rPr>
              <a:t> “now, looking at the </a:t>
            </a:r>
            <a:r>
              <a:rPr lang="en-US" sz="1200" b="0" i="1" kern="1200" dirty="0">
                <a:solidFill>
                  <a:schemeClr val="tx1"/>
                </a:solidFill>
                <a:effectLst/>
                <a:latin typeface="+mn-lt"/>
                <a:ea typeface="+mn-ea"/>
                <a:cs typeface="+mn-cs"/>
              </a:rPr>
              <a:t>validity</a:t>
            </a:r>
            <a:r>
              <a:rPr lang="en-US" sz="1200" b="0" i="0" kern="1200" dirty="0">
                <a:solidFill>
                  <a:schemeClr val="tx1"/>
                </a:solidFill>
                <a:effectLst/>
                <a:latin typeface="+mn-lt"/>
                <a:ea typeface="+mn-ea"/>
                <a:cs typeface="+mn-cs"/>
              </a:rPr>
              <a:t> of the sources of these 26 tweets…”</a:t>
            </a:r>
            <a:endParaRPr lang="en-US" dirty="0"/>
          </a:p>
        </p:txBody>
      </p:sp>
      <p:sp>
        <p:nvSpPr>
          <p:cNvPr id="4" name="Slide Number Placeholder 3"/>
          <p:cNvSpPr>
            <a:spLocks noGrp="1"/>
          </p:cNvSpPr>
          <p:nvPr>
            <p:ph type="sldNum" sz="quarter" idx="5"/>
          </p:nvPr>
        </p:nvSpPr>
        <p:spPr/>
        <p:txBody>
          <a:bodyPr/>
          <a:lstStyle/>
          <a:p>
            <a:fld id="{E3610A61-2396-CA43-B9F4-DB9C815C2748}" type="slidenum">
              <a:rPr lang="en-US" smtClean="0"/>
              <a:t>9</a:t>
            </a:fld>
            <a:endParaRPr lang="en-US"/>
          </a:p>
        </p:txBody>
      </p:sp>
    </p:spTree>
    <p:extLst>
      <p:ext uri="{BB962C8B-B14F-4D97-AF65-F5344CB8AC3E}">
        <p14:creationId xmlns:p14="http://schemas.microsoft.com/office/powerpoint/2010/main" val="288877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“then looked at the sentiment of the 390 tweets to see how people were feeling about Cheerios and gluten. Tweets fell into four categories…”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“we also looked at the types users who were tweeting to further investigate the credibility of the tweets and we found that the top 2 users were self-identified bloggers contributing to 34% of the content.”</a:t>
            </a:r>
            <a:endParaRPr lang="en-US" dirty="0"/>
          </a:p>
          <a:p>
            <a:endParaRPr lang="en-US" dirty="0"/>
          </a:p>
          <a:p>
            <a:r>
              <a:rPr lang="en-US" dirty="0"/>
              <a:t>Describe how I did the thematic analysis 1</a:t>
            </a:r>
          </a:p>
          <a:p>
            <a:endParaRPr lang="en-US" dirty="0"/>
          </a:p>
          <a:p>
            <a:pPr marL="171450" indent="-171450">
              <a:buFontTx/>
              <a:buChar char="-"/>
            </a:pPr>
            <a:r>
              <a:rPr lang="en-US" dirty="0"/>
              <a:t>Reformate – headers for the themes with some of the examples under the header</a:t>
            </a:r>
          </a:p>
          <a:p>
            <a:pPr marL="171450" indent="-171450">
              <a:buFontTx/>
              <a:buChar char="-"/>
            </a:pPr>
            <a:endParaRPr lang="en-US" dirty="0"/>
          </a:p>
          <a:p>
            <a:pPr marL="171450" indent="-171450">
              <a:buFontTx/>
              <a:buChar char="-"/>
            </a:pPr>
            <a:r>
              <a:rPr lang="en-US" dirty="0"/>
              <a:t>4 themes across the top and examples </a:t>
            </a:r>
          </a:p>
          <a:p>
            <a:pPr marL="171450" indent="-171450">
              <a:buFontTx/>
              <a:buChar char="-"/>
            </a:pPr>
            <a:endParaRPr lang="en-US" dirty="0"/>
          </a:p>
          <a:p>
            <a:pPr marL="171450" indent="-171450">
              <a:buFontTx/>
              <a:buChar char="-"/>
            </a:pPr>
            <a:r>
              <a:rPr lang="en-US" dirty="0"/>
              <a:t>@</a:t>
            </a:r>
            <a:r>
              <a:rPr lang="en-US" dirty="0" err="1"/>
              <a:t>THEgfJules</a:t>
            </a:r>
            <a:r>
              <a:rPr lang="en-US" dirty="0"/>
              <a:t> TY! @</a:t>
            </a:r>
            <a:r>
              <a:rPr lang="en-US" dirty="0" err="1"/>
              <a:t>CherylharrisRD</a:t>
            </a:r>
            <a:r>
              <a:rPr lang="en-US" dirty="0"/>
              <a:t> shared @BuzzFeed article w/me. Hope gf folks will stop eating @cheerios! #</a:t>
            </a:r>
            <a:r>
              <a:rPr lang="en-US" dirty="0" err="1"/>
              <a:t>notglutenfreeCheerios</a:t>
            </a:r>
            <a:r>
              <a:rPr lang="en-US" dirty="0"/>
              <a:t> https://</a:t>
            </a:r>
            <a:r>
              <a:rPr lang="en-US" dirty="0" err="1"/>
              <a:t>t.co</a:t>
            </a:r>
            <a:r>
              <a:rPr lang="en-US" dirty="0"/>
              <a:t>/Y04waHkZvN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3610A61-2396-CA43-B9F4-DB9C815C2748}" type="slidenum">
              <a:rPr lang="en-US" smtClean="0"/>
              <a:t>10</a:t>
            </a:fld>
            <a:endParaRPr lang="en-US"/>
          </a:p>
        </p:txBody>
      </p:sp>
    </p:spTree>
    <p:extLst>
      <p:ext uri="{BB962C8B-B14F-4D97-AF65-F5344CB8AC3E}">
        <p14:creationId xmlns:p14="http://schemas.microsoft.com/office/powerpoint/2010/main" val="24188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75764" indent="0" algn="ctr">
              <a:buNone/>
              <a:defRPr>
                <a:solidFill>
                  <a:schemeClr val="tx1">
                    <a:tint val="75000"/>
                  </a:schemeClr>
                </a:solidFill>
              </a:defRPr>
            </a:lvl2pPr>
            <a:lvl3pPr marL="951527" indent="0" algn="ctr">
              <a:buNone/>
              <a:defRPr>
                <a:solidFill>
                  <a:schemeClr val="tx1">
                    <a:tint val="75000"/>
                  </a:schemeClr>
                </a:solidFill>
              </a:defRPr>
            </a:lvl3pPr>
            <a:lvl4pPr marL="1427290" indent="0" algn="ctr">
              <a:buNone/>
              <a:defRPr>
                <a:solidFill>
                  <a:schemeClr val="tx1">
                    <a:tint val="75000"/>
                  </a:schemeClr>
                </a:solidFill>
              </a:defRPr>
            </a:lvl4pPr>
            <a:lvl5pPr marL="1903054" indent="0" algn="ctr">
              <a:buNone/>
              <a:defRPr>
                <a:solidFill>
                  <a:schemeClr val="tx1">
                    <a:tint val="75000"/>
                  </a:schemeClr>
                </a:solidFill>
              </a:defRPr>
            </a:lvl5pPr>
            <a:lvl6pPr marL="2378817" indent="0" algn="ctr">
              <a:buNone/>
              <a:defRPr>
                <a:solidFill>
                  <a:schemeClr val="tx1">
                    <a:tint val="75000"/>
                  </a:schemeClr>
                </a:solidFill>
              </a:defRPr>
            </a:lvl6pPr>
            <a:lvl7pPr marL="2854581" indent="0" algn="ctr">
              <a:buNone/>
              <a:defRPr>
                <a:solidFill>
                  <a:schemeClr val="tx1">
                    <a:tint val="75000"/>
                  </a:schemeClr>
                </a:solidFill>
              </a:defRPr>
            </a:lvl7pPr>
            <a:lvl8pPr marL="3330344" indent="0" algn="ctr">
              <a:buNone/>
              <a:defRPr>
                <a:solidFill>
                  <a:schemeClr val="tx1">
                    <a:tint val="75000"/>
                  </a:schemeClr>
                </a:solidFill>
              </a:defRPr>
            </a:lvl8pPr>
            <a:lvl9pPr marL="3806108"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79257D6F-2439-6EA6-890E-168C24103186}"/>
              </a:ext>
            </a:extLst>
          </p:cNvPr>
          <p:cNvSpPr>
            <a:spLocks noGrp="1"/>
          </p:cNvSpPr>
          <p:nvPr>
            <p:ph type="dt" sz="half" idx="10"/>
          </p:nvPr>
        </p:nvSpPr>
        <p:spPr/>
        <p:txBody>
          <a:bodyPr/>
          <a:lstStyle>
            <a:lvl1pPr>
              <a:defRPr/>
            </a:lvl1pPr>
          </a:lstStyle>
          <a:p>
            <a:pPr>
              <a:defRPr/>
            </a:pPr>
            <a:fld id="{9BED9FDF-6FC9-B74B-A131-B8CDF73C3130}" type="datetimeFigureOut">
              <a:rPr lang="en-US"/>
              <a:pPr>
                <a:defRPr/>
              </a:pPr>
              <a:t>8/1/22</a:t>
            </a:fld>
            <a:endParaRPr lang="en-US"/>
          </a:p>
        </p:txBody>
      </p:sp>
      <p:sp>
        <p:nvSpPr>
          <p:cNvPr id="5" name="Footer Placeholder 4">
            <a:extLst>
              <a:ext uri="{FF2B5EF4-FFF2-40B4-BE49-F238E27FC236}">
                <a16:creationId xmlns:a16="http://schemas.microsoft.com/office/drawing/2014/main" id="{64FB204E-7C20-A271-86D5-398B2E1098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594FD2-0DBC-1384-73FA-36473CD1FED1}"/>
              </a:ext>
            </a:extLst>
          </p:cNvPr>
          <p:cNvSpPr>
            <a:spLocks noGrp="1"/>
          </p:cNvSpPr>
          <p:nvPr>
            <p:ph type="sldNum" sz="quarter" idx="12"/>
          </p:nvPr>
        </p:nvSpPr>
        <p:spPr/>
        <p:txBody>
          <a:bodyPr/>
          <a:lstStyle>
            <a:lvl1pPr>
              <a:defRPr/>
            </a:lvl1pPr>
          </a:lstStyle>
          <a:p>
            <a:fld id="{37E30147-F482-8C4A-A669-6C0CBDED1DBB}" type="slidenum">
              <a:rPr lang="en-US" altLang="en-US"/>
              <a:pPr/>
              <a:t>‹#›</a:t>
            </a:fld>
            <a:endParaRPr lang="en-US" altLang="en-US"/>
          </a:p>
        </p:txBody>
      </p:sp>
    </p:spTree>
    <p:extLst>
      <p:ext uri="{BB962C8B-B14F-4D97-AF65-F5344CB8AC3E}">
        <p14:creationId xmlns:p14="http://schemas.microsoft.com/office/powerpoint/2010/main" val="19591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C4089-B15E-FBC0-F637-A3532D480E26}"/>
              </a:ext>
            </a:extLst>
          </p:cNvPr>
          <p:cNvSpPr>
            <a:spLocks noGrp="1"/>
          </p:cNvSpPr>
          <p:nvPr>
            <p:ph type="dt" sz="half" idx="10"/>
          </p:nvPr>
        </p:nvSpPr>
        <p:spPr/>
        <p:txBody>
          <a:bodyPr/>
          <a:lstStyle>
            <a:lvl1pPr>
              <a:defRPr/>
            </a:lvl1pPr>
          </a:lstStyle>
          <a:p>
            <a:pPr>
              <a:defRPr/>
            </a:pPr>
            <a:fld id="{8E452EF4-7EE5-714D-AC1F-F8F45E02A457}" type="datetimeFigureOut">
              <a:rPr lang="en-US"/>
              <a:pPr>
                <a:defRPr/>
              </a:pPr>
              <a:t>8/1/22</a:t>
            </a:fld>
            <a:endParaRPr lang="en-US"/>
          </a:p>
        </p:txBody>
      </p:sp>
      <p:sp>
        <p:nvSpPr>
          <p:cNvPr id="5" name="Footer Placeholder 4">
            <a:extLst>
              <a:ext uri="{FF2B5EF4-FFF2-40B4-BE49-F238E27FC236}">
                <a16:creationId xmlns:a16="http://schemas.microsoft.com/office/drawing/2014/main" id="{F34865F1-94EC-92A4-7AA0-9E8B5C18D3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1ADF15-3DBE-3E29-9D18-44514AB28893}"/>
              </a:ext>
            </a:extLst>
          </p:cNvPr>
          <p:cNvSpPr>
            <a:spLocks noGrp="1"/>
          </p:cNvSpPr>
          <p:nvPr>
            <p:ph type="sldNum" sz="quarter" idx="12"/>
          </p:nvPr>
        </p:nvSpPr>
        <p:spPr/>
        <p:txBody>
          <a:bodyPr/>
          <a:lstStyle>
            <a:lvl1pPr>
              <a:defRPr/>
            </a:lvl1pPr>
          </a:lstStyle>
          <a:p>
            <a:fld id="{077E80A7-9E23-DC46-B1BF-2A7CF5A22158}" type="slidenum">
              <a:rPr lang="en-US" altLang="en-US"/>
              <a:pPr/>
              <a:t>‹#›</a:t>
            </a:fld>
            <a:endParaRPr lang="en-US" altLang="en-US"/>
          </a:p>
        </p:txBody>
      </p:sp>
    </p:spTree>
    <p:extLst>
      <p:ext uri="{BB962C8B-B14F-4D97-AF65-F5344CB8AC3E}">
        <p14:creationId xmlns:p14="http://schemas.microsoft.com/office/powerpoint/2010/main" val="260524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661167" y="1317625"/>
            <a:ext cx="12617451"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04586" y="1317625"/>
            <a:ext cx="3765338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2A2C8-9A5D-5668-B490-02F411A5F9F7}"/>
              </a:ext>
            </a:extLst>
          </p:cNvPr>
          <p:cNvSpPr>
            <a:spLocks noGrp="1"/>
          </p:cNvSpPr>
          <p:nvPr>
            <p:ph type="dt" sz="half" idx="10"/>
          </p:nvPr>
        </p:nvSpPr>
        <p:spPr/>
        <p:txBody>
          <a:bodyPr/>
          <a:lstStyle>
            <a:lvl1pPr>
              <a:defRPr/>
            </a:lvl1pPr>
          </a:lstStyle>
          <a:p>
            <a:pPr>
              <a:defRPr/>
            </a:pPr>
            <a:fld id="{402EC1C9-27AA-2E42-B861-BC3F13FD4D0B}" type="datetimeFigureOut">
              <a:rPr lang="en-US"/>
              <a:pPr>
                <a:defRPr/>
              </a:pPr>
              <a:t>8/1/22</a:t>
            </a:fld>
            <a:endParaRPr lang="en-US"/>
          </a:p>
        </p:txBody>
      </p:sp>
      <p:sp>
        <p:nvSpPr>
          <p:cNvPr id="5" name="Footer Placeholder 4">
            <a:extLst>
              <a:ext uri="{FF2B5EF4-FFF2-40B4-BE49-F238E27FC236}">
                <a16:creationId xmlns:a16="http://schemas.microsoft.com/office/drawing/2014/main" id="{1FD446A0-8548-9FCF-8A79-B6B478CFC3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06E700-5D14-8005-1B32-B3CB855CD020}"/>
              </a:ext>
            </a:extLst>
          </p:cNvPr>
          <p:cNvSpPr>
            <a:spLocks noGrp="1"/>
          </p:cNvSpPr>
          <p:nvPr>
            <p:ph type="sldNum" sz="quarter" idx="12"/>
          </p:nvPr>
        </p:nvSpPr>
        <p:spPr/>
        <p:txBody>
          <a:bodyPr/>
          <a:lstStyle>
            <a:lvl1pPr>
              <a:defRPr/>
            </a:lvl1pPr>
          </a:lstStyle>
          <a:p>
            <a:fld id="{464289CC-173C-7745-B478-E2D4EE2209D6}" type="slidenum">
              <a:rPr lang="en-US" altLang="en-US"/>
              <a:pPr/>
              <a:t>‹#›</a:t>
            </a:fld>
            <a:endParaRPr lang="en-US" altLang="en-US"/>
          </a:p>
        </p:txBody>
      </p:sp>
    </p:spTree>
    <p:extLst>
      <p:ext uri="{BB962C8B-B14F-4D97-AF65-F5344CB8AC3E}">
        <p14:creationId xmlns:p14="http://schemas.microsoft.com/office/powerpoint/2010/main" val="228957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F6F69-EC2A-1A4C-5802-ED5A8C012A54}"/>
              </a:ext>
            </a:extLst>
          </p:cNvPr>
          <p:cNvSpPr>
            <a:spLocks noGrp="1"/>
          </p:cNvSpPr>
          <p:nvPr>
            <p:ph type="dt" sz="half" idx="10"/>
          </p:nvPr>
        </p:nvSpPr>
        <p:spPr/>
        <p:txBody>
          <a:bodyPr/>
          <a:lstStyle>
            <a:lvl1pPr>
              <a:defRPr/>
            </a:lvl1pPr>
          </a:lstStyle>
          <a:p>
            <a:pPr>
              <a:defRPr/>
            </a:pPr>
            <a:fld id="{C782A9E0-3A0A-C043-8E81-5ED2FE434C9F}" type="datetimeFigureOut">
              <a:rPr lang="en-US"/>
              <a:pPr>
                <a:defRPr/>
              </a:pPr>
              <a:t>8/1/22</a:t>
            </a:fld>
            <a:endParaRPr lang="en-US"/>
          </a:p>
        </p:txBody>
      </p:sp>
      <p:sp>
        <p:nvSpPr>
          <p:cNvPr id="5" name="Footer Placeholder 4">
            <a:extLst>
              <a:ext uri="{FF2B5EF4-FFF2-40B4-BE49-F238E27FC236}">
                <a16:creationId xmlns:a16="http://schemas.microsoft.com/office/drawing/2014/main" id="{A069E612-A721-28CA-9D82-2BF0BB283F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2F0F16-B041-1F65-670A-5C38CABD5F02}"/>
              </a:ext>
            </a:extLst>
          </p:cNvPr>
          <p:cNvSpPr>
            <a:spLocks noGrp="1"/>
          </p:cNvSpPr>
          <p:nvPr>
            <p:ph type="sldNum" sz="quarter" idx="12"/>
          </p:nvPr>
        </p:nvSpPr>
        <p:spPr/>
        <p:txBody>
          <a:bodyPr/>
          <a:lstStyle>
            <a:lvl1pPr>
              <a:defRPr/>
            </a:lvl1pPr>
          </a:lstStyle>
          <a:p>
            <a:fld id="{52424BFC-0807-1441-9FC6-AB7468F856F0}" type="slidenum">
              <a:rPr lang="en-US" altLang="en-US"/>
              <a:pPr/>
              <a:t>‹#›</a:t>
            </a:fld>
            <a:endParaRPr lang="en-US" altLang="en-US"/>
          </a:p>
        </p:txBody>
      </p:sp>
    </p:spTree>
    <p:extLst>
      <p:ext uri="{BB962C8B-B14F-4D97-AF65-F5344CB8AC3E}">
        <p14:creationId xmlns:p14="http://schemas.microsoft.com/office/powerpoint/2010/main" val="2967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142"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71">
                <a:solidFill>
                  <a:schemeClr val="tx1">
                    <a:tint val="75000"/>
                  </a:schemeClr>
                </a:solidFill>
              </a:defRPr>
            </a:lvl1pPr>
            <a:lvl2pPr marL="475764" indent="0">
              <a:buNone/>
              <a:defRPr sz="1857">
                <a:solidFill>
                  <a:schemeClr val="tx1">
                    <a:tint val="75000"/>
                  </a:schemeClr>
                </a:solidFill>
              </a:defRPr>
            </a:lvl2pPr>
            <a:lvl3pPr marL="951527" indent="0">
              <a:buNone/>
              <a:defRPr sz="1678">
                <a:solidFill>
                  <a:schemeClr val="tx1">
                    <a:tint val="75000"/>
                  </a:schemeClr>
                </a:solidFill>
              </a:defRPr>
            </a:lvl3pPr>
            <a:lvl4pPr marL="1427290" indent="0">
              <a:buNone/>
              <a:defRPr sz="1464">
                <a:solidFill>
                  <a:schemeClr val="tx1">
                    <a:tint val="75000"/>
                  </a:schemeClr>
                </a:solidFill>
              </a:defRPr>
            </a:lvl4pPr>
            <a:lvl5pPr marL="1903054" indent="0">
              <a:buNone/>
              <a:defRPr sz="1464">
                <a:solidFill>
                  <a:schemeClr val="tx1">
                    <a:tint val="75000"/>
                  </a:schemeClr>
                </a:solidFill>
              </a:defRPr>
            </a:lvl5pPr>
            <a:lvl6pPr marL="2378817" indent="0">
              <a:buNone/>
              <a:defRPr sz="1464">
                <a:solidFill>
                  <a:schemeClr val="tx1">
                    <a:tint val="75000"/>
                  </a:schemeClr>
                </a:solidFill>
              </a:defRPr>
            </a:lvl6pPr>
            <a:lvl7pPr marL="2854581" indent="0">
              <a:buNone/>
              <a:defRPr sz="1464">
                <a:solidFill>
                  <a:schemeClr val="tx1">
                    <a:tint val="75000"/>
                  </a:schemeClr>
                </a:solidFill>
              </a:defRPr>
            </a:lvl7pPr>
            <a:lvl8pPr marL="3330344" indent="0">
              <a:buNone/>
              <a:defRPr sz="1464">
                <a:solidFill>
                  <a:schemeClr val="tx1">
                    <a:tint val="75000"/>
                  </a:schemeClr>
                </a:solidFill>
              </a:defRPr>
            </a:lvl8pPr>
            <a:lvl9pPr marL="3806108" indent="0">
              <a:buNone/>
              <a:defRPr sz="146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751C4-464F-B34B-DB45-EBA29EA366C8}"/>
              </a:ext>
            </a:extLst>
          </p:cNvPr>
          <p:cNvSpPr>
            <a:spLocks noGrp="1"/>
          </p:cNvSpPr>
          <p:nvPr>
            <p:ph type="dt" sz="half" idx="10"/>
          </p:nvPr>
        </p:nvSpPr>
        <p:spPr/>
        <p:txBody>
          <a:bodyPr/>
          <a:lstStyle>
            <a:lvl1pPr>
              <a:defRPr/>
            </a:lvl1pPr>
          </a:lstStyle>
          <a:p>
            <a:pPr>
              <a:defRPr/>
            </a:pPr>
            <a:fld id="{95CE4BD5-16F4-5744-96B8-5380C86709DE}" type="datetimeFigureOut">
              <a:rPr lang="en-US"/>
              <a:pPr>
                <a:defRPr/>
              </a:pPr>
              <a:t>8/1/22</a:t>
            </a:fld>
            <a:endParaRPr lang="en-US"/>
          </a:p>
        </p:txBody>
      </p:sp>
      <p:sp>
        <p:nvSpPr>
          <p:cNvPr id="5" name="Footer Placeholder 4">
            <a:extLst>
              <a:ext uri="{FF2B5EF4-FFF2-40B4-BE49-F238E27FC236}">
                <a16:creationId xmlns:a16="http://schemas.microsoft.com/office/drawing/2014/main" id="{CCD0BC6B-10BF-C7C2-F74A-43DB4E409F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AD41BE-E4C1-6351-7792-10A7FE292637}"/>
              </a:ext>
            </a:extLst>
          </p:cNvPr>
          <p:cNvSpPr>
            <a:spLocks noGrp="1"/>
          </p:cNvSpPr>
          <p:nvPr>
            <p:ph type="sldNum" sz="quarter" idx="12"/>
          </p:nvPr>
        </p:nvSpPr>
        <p:spPr/>
        <p:txBody>
          <a:bodyPr/>
          <a:lstStyle>
            <a:lvl1pPr>
              <a:defRPr/>
            </a:lvl1pPr>
          </a:lstStyle>
          <a:p>
            <a:fld id="{22D11298-7A39-3140-8235-7BBACF4B31AE}" type="slidenum">
              <a:rPr lang="en-US" altLang="en-US"/>
              <a:pPr/>
              <a:t>‹#›</a:t>
            </a:fld>
            <a:endParaRPr lang="en-US" altLang="en-US"/>
          </a:p>
        </p:txBody>
      </p:sp>
    </p:spTree>
    <p:extLst>
      <p:ext uri="{BB962C8B-B14F-4D97-AF65-F5344CB8AC3E}">
        <p14:creationId xmlns:p14="http://schemas.microsoft.com/office/powerpoint/2010/main" val="307412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04585" y="7680325"/>
            <a:ext cx="25135416" cy="21724938"/>
          </a:xfrm>
        </p:spPr>
        <p:txBody>
          <a:bodyPr/>
          <a:lstStyle>
            <a:lvl1pPr>
              <a:defRPr sz="2893"/>
            </a:lvl1pPr>
            <a:lvl2pPr>
              <a:defRPr sz="2500"/>
            </a:lvl2pPr>
            <a:lvl3pPr>
              <a:defRPr sz="2071"/>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8143202" y="7680325"/>
            <a:ext cx="25135417" cy="21724938"/>
          </a:xfrm>
        </p:spPr>
        <p:txBody>
          <a:bodyPr/>
          <a:lstStyle>
            <a:lvl1pPr>
              <a:defRPr sz="2893"/>
            </a:lvl1pPr>
            <a:lvl2pPr>
              <a:defRPr sz="2500"/>
            </a:lvl2pPr>
            <a:lvl3pPr>
              <a:defRPr sz="2071"/>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08C6274-F0F3-AAD3-CB71-26913A4C3494}"/>
              </a:ext>
            </a:extLst>
          </p:cNvPr>
          <p:cNvSpPr>
            <a:spLocks noGrp="1"/>
          </p:cNvSpPr>
          <p:nvPr>
            <p:ph type="dt" sz="half" idx="10"/>
          </p:nvPr>
        </p:nvSpPr>
        <p:spPr/>
        <p:txBody>
          <a:bodyPr/>
          <a:lstStyle>
            <a:lvl1pPr>
              <a:defRPr/>
            </a:lvl1pPr>
          </a:lstStyle>
          <a:p>
            <a:pPr>
              <a:defRPr/>
            </a:pPr>
            <a:fld id="{AEEBE521-991C-D647-B32E-7D2275E78860}" type="datetimeFigureOut">
              <a:rPr lang="en-US"/>
              <a:pPr>
                <a:defRPr/>
              </a:pPr>
              <a:t>8/1/22</a:t>
            </a:fld>
            <a:endParaRPr lang="en-US"/>
          </a:p>
        </p:txBody>
      </p:sp>
      <p:sp>
        <p:nvSpPr>
          <p:cNvPr id="6" name="Footer Placeholder 4">
            <a:extLst>
              <a:ext uri="{FF2B5EF4-FFF2-40B4-BE49-F238E27FC236}">
                <a16:creationId xmlns:a16="http://schemas.microsoft.com/office/drawing/2014/main" id="{8A4C6038-5E4A-F18B-BB99-2DF04F3C11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AB3B15C-D8F3-16B2-E7A1-ACC6AAD51927}"/>
              </a:ext>
            </a:extLst>
          </p:cNvPr>
          <p:cNvSpPr>
            <a:spLocks noGrp="1"/>
          </p:cNvSpPr>
          <p:nvPr>
            <p:ph type="sldNum" sz="quarter" idx="12"/>
          </p:nvPr>
        </p:nvSpPr>
        <p:spPr/>
        <p:txBody>
          <a:bodyPr/>
          <a:lstStyle>
            <a:lvl1pPr>
              <a:defRPr/>
            </a:lvl1pPr>
          </a:lstStyle>
          <a:p>
            <a:fld id="{8332A20F-1A0F-7548-8AC2-979184F25C45}" type="slidenum">
              <a:rPr lang="en-US" altLang="en-US"/>
              <a:pPr/>
              <a:t>‹#›</a:t>
            </a:fld>
            <a:endParaRPr lang="en-US" altLang="en-US"/>
          </a:p>
        </p:txBody>
      </p:sp>
    </p:spTree>
    <p:extLst>
      <p:ext uri="{BB962C8B-B14F-4D97-AF65-F5344CB8AC3E}">
        <p14:creationId xmlns:p14="http://schemas.microsoft.com/office/powerpoint/2010/main" val="40706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500" b="1"/>
            </a:lvl1pPr>
            <a:lvl2pPr marL="475764" indent="0">
              <a:buNone/>
              <a:defRPr sz="2071" b="1"/>
            </a:lvl2pPr>
            <a:lvl3pPr marL="951527" indent="0">
              <a:buNone/>
              <a:defRPr sz="1857" b="1"/>
            </a:lvl3pPr>
            <a:lvl4pPr marL="1427290" indent="0">
              <a:buNone/>
              <a:defRPr sz="1678" b="1"/>
            </a:lvl4pPr>
            <a:lvl5pPr marL="1903054" indent="0">
              <a:buNone/>
              <a:defRPr sz="1678" b="1"/>
            </a:lvl5pPr>
            <a:lvl6pPr marL="2378817" indent="0">
              <a:buNone/>
              <a:defRPr sz="1678" b="1"/>
            </a:lvl6pPr>
            <a:lvl7pPr marL="2854581" indent="0">
              <a:buNone/>
              <a:defRPr sz="1678" b="1"/>
            </a:lvl7pPr>
            <a:lvl8pPr marL="3330344" indent="0">
              <a:buNone/>
              <a:defRPr sz="1678" b="1"/>
            </a:lvl8pPr>
            <a:lvl9pPr marL="3806108" indent="0">
              <a:buNone/>
              <a:defRPr sz="1678"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500"/>
            </a:lvl1pPr>
            <a:lvl2pPr>
              <a:defRPr sz="2071"/>
            </a:lvl2pPr>
            <a:lvl3pPr>
              <a:defRPr sz="1857"/>
            </a:lvl3pPr>
            <a:lvl4pPr>
              <a:defRPr sz="1678"/>
            </a:lvl4pPr>
            <a:lvl5pPr>
              <a:defRPr sz="1678"/>
            </a:lvl5pPr>
            <a:lvl6pPr>
              <a:defRPr sz="1678"/>
            </a:lvl6pPr>
            <a:lvl7pPr>
              <a:defRPr sz="1678"/>
            </a:lvl7pPr>
            <a:lvl8pPr>
              <a:defRPr sz="1678"/>
            </a:lvl8pPr>
            <a:lvl9pPr>
              <a:defRPr sz="16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500" b="1"/>
            </a:lvl1pPr>
            <a:lvl2pPr marL="475764" indent="0">
              <a:buNone/>
              <a:defRPr sz="2071" b="1"/>
            </a:lvl2pPr>
            <a:lvl3pPr marL="951527" indent="0">
              <a:buNone/>
              <a:defRPr sz="1857" b="1"/>
            </a:lvl3pPr>
            <a:lvl4pPr marL="1427290" indent="0">
              <a:buNone/>
              <a:defRPr sz="1678" b="1"/>
            </a:lvl4pPr>
            <a:lvl5pPr marL="1903054" indent="0">
              <a:buNone/>
              <a:defRPr sz="1678" b="1"/>
            </a:lvl5pPr>
            <a:lvl6pPr marL="2378817" indent="0">
              <a:buNone/>
              <a:defRPr sz="1678" b="1"/>
            </a:lvl6pPr>
            <a:lvl7pPr marL="2854581" indent="0">
              <a:buNone/>
              <a:defRPr sz="1678" b="1"/>
            </a:lvl7pPr>
            <a:lvl8pPr marL="3330344" indent="0">
              <a:buNone/>
              <a:defRPr sz="1678" b="1"/>
            </a:lvl8pPr>
            <a:lvl9pPr marL="3806108" indent="0">
              <a:buNone/>
              <a:defRPr sz="1678"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500"/>
            </a:lvl1pPr>
            <a:lvl2pPr>
              <a:defRPr sz="2071"/>
            </a:lvl2pPr>
            <a:lvl3pPr>
              <a:defRPr sz="1857"/>
            </a:lvl3pPr>
            <a:lvl4pPr>
              <a:defRPr sz="1678"/>
            </a:lvl4pPr>
            <a:lvl5pPr>
              <a:defRPr sz="1678"/>
            </a:lvl5pPr>
            <a:lvl6pPr>
              <a:defRPr sz="1678"/>
            </a:lvl6pPr>
            <a:lvl7pPr>
              <a:defRPr sz="1678"/>
            </a:lvl7pPr>
            <a:lvl8pPr>
              <a:defRPr sz="1678"/>
            </a:lvl8pPr>
            <a:lvl9pPr>
              <a:defRPr sz="16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C1FB743-A27D-995F-EF73-A066842095B7}"/>
              </a:ext>
            </a:extLst>
          </p:cNvPr>
          <p:cNvSpPr>
            <a:spLocks noGrp="1"/>
          </p:cNvSpPr>
          <p:nvPr>
            <p:ph type="dt" sz="half" idx="10"/>
          </p:nvPr>
        </p:nvSpPr>
        <p:spPr/>
        <p:txBody>
          <a:bodyPr/>
          <a:lstStyle>
            <a:lvl1pPr>
              <a:defRPr/>
            </a:lvl1pPr>
          </a:lstStyle>
          <a:p>
            <a:pPr>
              <a:defRPr/>
            </a:pPr>
            <a:fld id="{E9523884-7711-1644-A474-9BB4CB23F733}" type="datetimeFigureOut">
              <a:rPr lang="en-US"/>
              <a:pPr>
                <a:defRPr/>
              </a:pPr>
              <a:t>8/1/22</a:t>
            </a:fld>
            <a:endParaRPr lang="en-US"/>
          </a:p>
        </p:txBody>
      </p:sp>
      <p:sp>
        <p:nvSpPr>
          <p:cNvPr id="8" name="Footer Placeholder 4">
            <a:extLst>
              <a:ext uri="{FF2B5EF4-FFF2-40B4-BE49-F238E27FC236}">
                <a16:creationId xmlns:a16="http://schemas.microsoft.com/office/drawing/2014/main" id="{C6995BCF-FE94-B6C0-B0DA-873EA6659F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6C6F18-099B-0B5C-1231-4B3177810957}"/>
              </a:ext>
            </a:extLst>
          </p:cNvPr>
          <p:cNvSpPr>
            <a:spLocks noGrp="1"/>
          </p:cNvSpPr>
          <p:nvPr>
            <p:ph type="sldNum" sz="quarter" idx="12"/>
          </p:nvPr>
        </p:nvSpPr>
        <p:spPr/>
        <p:txBody>
          <a:bodyPr/>
          <a:lstStyle>
            <a:lvl1pPr>
              <a:defRPr/>
            </a:lvl1pPr>
          </a:lstStyle>
          <a:p>
            <a:fld id="{CF51E378-1A97-1942-B37D-A470DB2A43C9}" type="slidenum">
              <a:rPr lang="en-US" altLang="en-US"/>
              <a:pPr/>
              <a:t>‹#›</a:t>
            </a:fld>
            <a:endParaRPr lang="en-US" altLang="en-US"/>
          </a:p>
        </p:txBody>
      </p:sp>
    </p:spTree>
    <p:extLst>
      <p:ext uri="{BB962C8B-B14F-4D97-AF65-F5344CB8AC3E}">
        <p14:creationId xmlns:p14="http://schemas.microsoft.com/office/powerpoint/2010/main" val="215856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5E360BC-D9C7-14F9-80D3-E907E42BB4EF}"/>
              </a:ext>
            </a:extLst>
          </p:cNvPr>
          <p:cNvSpPr>
            <a:spLocks noGrp="1"/>
          </p:cNvSpPr>
          <p:nvPr>
            <p:ph type="dt" sz="half" idx="10"/>
          </p:nvPr>
        </p:nvSpPr>
        <p:spPr/>
        <p:txBody>
          <a:bodyPr/>
          <a:lstStyle>
            <a:lvl1pPr>
              <a:defRPr/>
            </a:lvl1pPr>
          </a:lstStyle>
          <a:p>
            <a:pPr>
              <a:defRPr/>
            </a:pPr>
            <a:fld id="{A04EC4A3-E363-854E-82BC-31900D9880A0}" type="datetimeFigureOut">
              <a:rPr lang="en-US"/>
              <a:pPr>
                <a:defRPr/>
              </a:pPr>
              <a:t>8/1/22</a:t>
            </a:fld>
            <a:endParaRPr lang="en-US"/>
          </a:p>
        </p:txBody>
      </p:sp>
      <p:sp>
        <p:nvSpPr>
          <p:cNvPr id="4" name="Footer Placeholder 4">
            <a:extLst>
              <a:ext uri="{FF2B5EF4-FFF2-40B4-BE49-F238E27FC236}">
                <a16:creationId xmlns:a16="http://schemas.microsoft.com/office/drawing/2014/main" id="{DEE704A5-1AE8-644B-B654-1F77FC63683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BC0B142-F439-ABC5-B4E8-B9E37473D2C5}"/>
              </a:ext>
            </a:extLst>
          </p:cNvPr>
          <p:cNvSpPr>
            <a:spLocks noGrp="1"/>
          </p:cNvSpPr>
          <p:nvPr>
            <p:ph type="sldNum" sz="quarter" idx="12"/>
          </p:nvPr>
        </p:nvSpPr>
        <p:spPr/>
        <p:txBody>
          <a:bodyPr/>
          <a:lstStyle>
            <a:lvl1pPr>
              <a:defRPr/>
            </a:lvl1pPr>
          </a:lstStyle>
          <a:p>
            <a:fld id="{56C7B497-DF65-9D42-868E-1110BF80317D}" type="slidenum">
              <a:rPr lang="en-US" altLang="en-US"/>
              <a:pPr/>
              <a:t>‹#›</a:t>
            </a:fld>
            <a:endParaRPr lang="en-US" altLang="en-US"/>
          </a:p>
        </p:txBody>
      </p:sp>
    </p:spTree>
    <p:extLst>
      <p:ext uri="{BB962C8B-B14F-4D97-AF65-F5344CB8AC3E}">
        <p14:creationId xmlns:p14="http://schemas.microsoft.com/office/powerpoint/2010/main" val="199878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7592B4-FD7C-8C92-4274-862F96483BF3}"/>
              </a:ext>
            </a:extLst>
          </p:cNvPr>
          <p:cNvSpPr>
            <a:spLocks noGrp="1"/>
          </p:cNvSpPr>
          <p:nvPr>
            <p:ph type="dt" sz="half" idx="10"/>
          </p:nvPr>
        </p:nvSpPr>
        <p:spPr/>
        <p:txBody>
          <a:bodyPr/>
          <a:lstStyle>
            <a:lvl1pPr>
              <a:defRPr/>
            </a:lvl1pPr>
          </a:lstStyle>
          <a:p>
            <a:pPr>
              <a:defRPr/>
            </a:pPr>
            <a:fld id="{2C0AD2D8-FD65-EA43-9A86-FF92E40A3174}" type="datetimeFigureOut">
              <a:rPr lang="en-US"/>
              <a:pPr>
                <a:defRPr/>
              </a:pPr>
              <a:t>8/1/22</a:t>
            </a:fld>
            <a:endParaRPr lang="en-US"/>
          </a:p>
        </p:txBody>
      </p:sp>
      <p:sp>
        <p:nvSpPr>
          <p:cNvPr id="3" name="Footer Placeholder 4">
            <a:extLst>
              <a:ext uri="{FF2B5EF4-FFF2-40B4-BE49-F238E27FC236}">
                <a16:creationId xmlns:a16="http://schemas.microsoft.com/office/drawing/2014/main" id="{81670DBD-12C8-DFD2-6299-8BD111AB69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20968E-8B4E-72D1-0FD4-86D2DCB25DB9}"/>
              </a:ext>
            </a:extLst>
          </p:cNvPr>
          <p:cNvSpPr>
            <a:spLocks noGrp="1"/>
          </p:cNvSpPr>
          <p:nvPr>
            <p:ph type="sldNum" sz="quarter" idx="12"/>
          </p:nvPr>
        </p:nvSpPr>
        <p:spPr/>
        <p:txBody>
          <a:bodyPr/>
          <a:lstStyle>
            <a:lvl1pPr>
              <a:defRPr/>
            </a:lvl1pPr>
          </a:lstStyle>
          <a:p>
            <a:fld id="{740C9297-174C-054C-915F-6F1E6C9E7A78}" type="slidenum">
              <a:rPr lang="en-US" altLang="en-US"/>
              <a:pPr/>
              <a:t>‹#›</a:t>
            </a:fld>
            <a:endParaRPr lang="en-US" altLang="en-US"/>
          </a:p>
        </p:txBody>
      </p:sp>
    </p:spTree>
    <p:extLst>
      <p:ext uri="{BB962C8B-B14F-4D97-AF65-F5344CB8AC3E}">
        <p14:creationId xmlns:p14="http://schemas.microsoft.com/office/powerpoint/2010/main" val="47910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71"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321"/>
            </a:lvl1pPr>
            <a:lvl2pPr>
              <a:defRPr sz="2893"/>
            </a:lvl2pPr>
            <a:lvl3pPr>
              <a:defRPr sz="2500"/>
            </a:lvl3pPr>
            <a:lvl4pPr>
              <a:defRPr sz="2071"/>
            </a:lvl4pPr>
            <a:lvl5pPr>
              <a:defRPr sz="2071"/>
            </a:lvl5pPr>
            <a:lvl6pPr>
              <a:defRPr sz="2071"/>
            </a:lvl6pPr>
            <a:lvl7pPr>
              <a:defRPr sz="2071"/>
            </a:lvl7pPr>
            <a:lvl8pPr>
              <a:defRPr sz="2071"/>
            </a:lvl8pPr>
            <a:lvl9pPr>
              <a:defRPr sz="20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64"/>
            </a:lvl1pPr>
            <a:lvl2pPr marL="475764" indent="0">
              <a:buNone/>
              <a:defRPr sz="1250"/>
            </a:lvl2pPr>
            <a:lvl3pPr marL="951527" indent="0">
              <a:buNone/>
              <a:defRPr sz="1036"/>
            </a:lvl3pPr>
            <a:lvl4pPr marL="1427290" indent="0">
              <a:buNone/>
              <a:defRPr sz="928"/>
            </a:lvl4pPr>
            <a:lvl5pPr marL="1903054" indent="0">
              <a:buNone/>
              <a:defRPr sz="928"/>
            </a:lvl5pPr>
            <a:lvl6pPr marL="2378817" indent="0">
              <a:buNone/>
              <a:defRPr sz="928"/>
            </a:lvl6pPr>
            <a:lvl7pPr marL="2854581" indent="0">
              <a:buNone/>
              <a:defRPr sz="928"/>
            </a:lvl7pPr>
            <a:lvl8pPr marL="3330344" indent="0">
              <a:buNone/>
              <a:defRPr sz="928"/>
            </a:lvl8pPr>
            <a:lvl9pPr marL="3806108" indent="0">
              <a:buNone/>
              <a:defRPr sz="928"/>
            </a:lvl9pPr>
          </a:lstStyle>
          <a:p>
            <a:pPr lvl="0"/>
            <a:r>
              <a:rPr lang="en-US"/>
              <a:t>Click to edit Master text styles</a:t>
            </a:r>
          </a:p>
        </p:txBody>
      </p:sp>
      <p:sp>
        <p:nvSpPr>
          <p:cNvPr id="5" name="Date Placeholder 3">
            <a:extLst>
              <a:ext uri="{FF2B5EF4-FFF2-40B4-BE49-F238E27FC236}">
                <a16:creationId xmlns:a16="http://schemas.microsoft.com/office/drawing/2014/main" id="{73A704A5-F4F5-B2F4-B99D-EE7214F708F8}"/>
              </a:ext>
            </a:extLst>
          </p:cNvPr>
          <p:cNvSpPr>
            <a:spLocks noGrp="1"/>
          </p:cNvSpPr>
          <p:nvPr>
            <p:ph type="dt" sz="half" idx="10"/>
          </p:nvPr>
        </p:nvSpPr>
        <p:spPr/>
        <p:txBody>
          <a:bodyPr/>
          <a:lstStyle>
            <a:lvl1pPr>
              <a:defRPr/>
            </a:lvl1pPr>
          </a:lstStyle>
          <a:p>
            <a:pPr>
              <a:defRPr/>
            </a:pPr>
            <a:fld id="{48E1AF5E-27F8-DC45-AE66-A536685729E4}" type="datetimeFigureOut">
              <a:rPr lang="en-US"/>
              <a:pPr>
                <a:defRPr/>
              </a:pPr>
              <a:t>8/1/22</a:t>
            </a:fld>
            <a:endParaRPr lang="en-US"/>
          </a:p>
        </p:txBody>
      </p:sp>
      <p:sp>
        <p:nvSpPr>
          <p:cNvPr id="6" name="Footer Placeholder 4">
            <a:extLst>
              <a:ext uri="{FF2B5EF4-FFF2-40B4-BE49-F238E27FC236}">
                <a16:creationId xmlns:a16="http://schemas.microsoft.com/office/drawing/2014/main" id="{3A15B599-B075-41DE-9C95-5AF642397F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6FA6CC-546A-4480-1938-12B4C3D89C08}"/>
              </a:ext>
            </a:extLst>
          </p:cNvPr>
          <p:cNvSpPr>
            <a:spLocks noGrp="1"/>
          </p:cNvSpPr>
          <p:nvPr>
            <p:ph type="sldNum" sz="quarter" idx="12"/>
          </p:nvPr>
        </p:nvSpPr>
        <p:spPr/>
        <p:txBody>
          <a:bodyPr/>
          <a:lstStyle>
            <a:lvl1pPr>
              <a:defRPr/>
            </a:lvl1pPr>
          </a:lstStyle>
          <a:p>
            <a:fld id="{31E4F952-7DBF-3A43-B2F3-58EA5D824FFF}" type="slidenum">
              <a:rPr lang="en-US" altLang="en-US"/>
              <a:pPr/>
              <a:t>‹#›</a:t>
            </a:fld>
            <a:endParaRPr lang="en-US" altLang="en-US"/>
          </a:p>
        </p:txBody>
      </p:sp>
    </p:spTree>
    <p:extLst>
      <p:ext uri="{BB962C8B-B14F-4D97-AF65-F5344CB8AC3E}">
        <p14:creationId xmlns:p14="http://schemas.microsoft.com/office/powerpoint/2010/main" val="285906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71"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321"/>
            </a:lvl1pPr>
            <a:lvl2pPr marL="475764" indent="0">
              <a:buNone/>
              <a:defRPr sz="2893"/>
            </a:lvl2pPr>
            <a:lvl3pPr marL="951527" indent="0">
              <a:buNone/>
              <a:defRPr sz="2500"/>
            </a:lvl3pPr>
            <a:lvl4pPr marL="1427290" indent="0">
              <a:buNone/>
              <a:defRPr sz="2071"/>
            </a:lvl4pPr>
            <a:lvl5pPr marL="1903054" indent="0">
              <a:buNone/>
              <a:defRPr sz="2071"/>
            </a:lvl5pPr>
            <a:lvl6pPr marL="2378817" indent="0">
              <a:buNone/>
              <a:defRPr sz="2071"/>
            </a:lvl6pPr>
            <a:lvl7pPr marL="2854581" indent="0">
              <a:buNone/>
              <a:defRPr sz="2071"/>
            </a:lvl7pPr>
            <a:lvl8pPr marL="3330344" indent="0">
              <a:buNone/>
              <a:defRPr sz="2071"/>
            </a:lvl8pPr>
            <a:lvl9pPr marL="3806108" indent="0">
              <a:buNone/>
              <a:defRPr sz="2071"/>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64"/>
            </a:lvl1pPr>
            <a:lvl2pPr marL="475764" indent="0">
              <a:buNone/>
              <a:defRPr sz="1250"/>
            </a:lvl2pPr>
            <a:lvl3pPr marL="951527" indent="0">
              <a:buNone/>
              <a:defRPr sz="1036"/>
            </a:lvl3pPr>
            <a:lvl4pPr marL="1427290" indent="0">
              <a:buNone/>
              <a:defRPr sz="928"/>
            </a:lvl4pPr>
            <a:lvl5pPr marL="1903054" indent="0">
              <a:buNone/>
              <a:defRPr sz="928"/>
            </a:lvl5pPr>
            <a:lvl6pPr marL="2378817" indent="0">
              <a:buNone/>
              <a:defRPr sz="928"/>
            </a:lvl6pPr>
            <a:lvl7pPr marL="2854581" indent="0">
              <a:buNone/>
              <a:defRPr sz="928"/>
            </a:lvl7pPr>
            <a:lvl8pPr marL="3330344" indent="0">
              <a:buNone/>
              <a:defRPr sz="928"/>
            </a:lvl8pPr>
            <a:lvl9pPr marL="3806108" indent="0">
              <a:buNone/>
              <a:defRPr sz="928"/>
            </a:lvl9pPr>
          </a:lstStyle>
          <a:p>
            <a:pPr lvl="0"/>
            <a:r>
              <a:rPr lang="en-US"/>
              <a:t>Click to edit Master text styles</a:t>
            </a:r>
          </a:p>
        </p:txBody>
      </p:sp>
      <p:sp>
        <p:nvSpPr>
          <p:cNvPr id="5" name="Date Placeholder 3">
            <a:extLst>
              <a:ext uri="{FF2B5EF4-FFF2-40B4-BE49-F238E27FC236}">
                <a16:creationId xmlns:a16="http://schemas.microsoft.com/office/drawing/2014/main" id="{763F44F9-D667-D356-EF7B-8AF90A65A21E}"/>
              </a:ext>
            </a:extLst>
          </p:cNvPr>
          <p:cNvSpPr>
            <a:spLocks noGrp="1"/>
          </p:cNvSpPr>
          <p:nvPr>
            <p:ph type="dt" sz="half" idx="10"/>
          </p:nvPr>
        </p:nvSpPr>
        <p:spPr/>
        <p:txBody>
          <a:bodyPr/>
          <a:lstStyle>
            <a:lvl1pPr>
              <a:defRPr/>
            </a:lvl1pPr>
          </a:lstStyle>
          <a:p>
            <a:pPr>
              <a:defRPr/>
            </a:pPr>
            <a:fld id="{91CC7761-86BB-3346-9A61-51501CA37656}" type="datetimeFigureOut">
              <a:rPr lang="en-US"/>
              <a:pPr>
                <a:defRPr/>
              </a:pPr>
              <a:t>8/1/22</a:t>
            </a:fld>
            <a:endParaRPr lang="en-US"/>
          </a:p>
        </p:txBody>
      </p:sp>
      <p:sp>
        <p:nvSpPr>
          <p:cNvPr id="6" name="Footer Placeholder 4">
            <a:extLst>
              <a:ext uri="{FF2B5EF4-FFF2-40B4-BE49-F238E27FC236}">
                <a16:creationId xmlns:a16="http://schemas.microsoft.com/office/drawing/2014/main" id="{CDDAC176-FA3D-4504-BE27-BB57DBAA74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22BED0-0C59-F593-E048-8D0F4540656C}"/>
              </a:ext>
            </a:extLst>
          </p:cNvPr>
          <p:cNvSpPr>
            <a:spLocks noGrp="1"/>
          </p:cNvSpPr>
          <p:nvPr>
            <p:ph type="sldNum" sz="quarter" idx="12"/>
          </p:nvPr>
        </p:nvSpPr>
        <p:spPr/>
        <p:txBody>
          <a:bodyPr/>
          <a:lstStyle>
            <a:lvl1pPr>
              <a:defRPr/>
            </a:lvl1pPr>
          </a:lstStyle>
          <a:p>
            <a:fld id="{A032A92F-65D2-2E49-9422-125191A57A24}" type="slidenum">
              <a:rPr lang="en-US" altLang="en-US"/>
              <a:pPr/>
              <a:t>‹#›</a:t>
            </a:fld>
            <a:endParaRPr lang="en-US" altLang="en-US"/>
          </a:p>
        </p:txBody>
      </p:sp>
    </p:spTree>
    <p:extLst>
      <p:ext uri="{BB962C8B-B14F-4D97-AF65-F5344CB8AC3E}">
        <p14:creationId xmlns:p14="http://schemas.microsoft.com/office/powerpoint/2010/main" val="299950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8B2FC7-87B8-35DA-894A-E20CF3109DB7}"/>
              </a:ext>
            </a:extLst>
          </p:cNvPr>
          <p:cNvSpPr>
            <a:spLocks noGrp="1"/>
          </p:cNvSpPr>
          <p:nvPr>
            <p:ph type="title"/>
          </p:nvPr>
        </p:nvSpPr>
        <p:spPr bwMode="auto">
          <a:xfrm>
            <a:off x="609718" y="274411"/>
            <a:ext cx="1097256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6459" tIns="133230" rIns="266459" bIns="13323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313A4E6-E3FC-15FB-F3AA-68A45A248D5E}"/>
              </a:ext>
            </a:extLst>
          </p:cNvPr>
          <p:cNvSpPr>
            <a:spLocks noGrp="1"/>
          </p:cNvSpPr>
          <p:nvPr>
            <p:ph type="body" idx="1"/>
          </p:nvPr>
        </p:nvSpPr>
        <p:spPr bwMode="auto">
          <a:xfrm>
            <a:off x="609718" y="1599973"/>
            <a:ext cx="10972565" cy="452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6459" tIns="133230" rIns="266459" bIns="13323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197385-FD43-5441-B9B2-6F2AF1453E4A}"/>
              </a:ext>
            </a:extLst>
          </p:cNvPr>
          <p:cNvSpPr>
            <a:spLocks noGrp="1"/>
          </p:cNvSpPr>
          <p:nvPr>
            <p:ph type="dt" sz="half" idx="2"/>
          </p:nvPr>
        </p:nvSpPr>
        <p:spPr>
          <a:xfrm>
            <a:off x="609718" y="6356237"/>
            <a:ext cx="2844565" cy="365125"/>
          </a:xfrm>
          <a:prstGeom prst="rect">
            <a:avLst/>
          </a:prstGeom>
        </p:spPr>
        <p:txBody>
          <a:bodyPr vert="horz" wrap="square" lIns="266459" tIns="133230" rIns="266459" bIns="133230" numCol="1" anchor="ctr" anchorCtr="0" compatLnSpc="1">
            <a:prstTxWarp prst="textNoShape">
              <a:avLst/>
            </a:prstTxWarp>
          </a:bodyPr>
          <a:lstStyle>
            <a:lvl1pPr eaLnBrk="1" hangingPunct="1">
              <a:defRPr sz="1250">
                <a:solidFill>
                  <a:srgbClr val="89A1C4"/>
                </a:solidFill>
                <a:latin typeface="Arial" pitchFamily="34" charset="0"/>
                <a:ea typeface="ＭＳ Ｐゴシック" pitchFamily="34" charset="-128"/>
              </a:defRPr>
            </a:lvl1pPr>
          </a:lstStyle>
          <a:p>
            <a:pPr>
              <a:defRPr/>
            </a:pPr>
            <a:fld id="{6CDB1572-5751-4043-A9E9-8404C4829F48}" type="datetimeFigureOut">
              <a:rPr lang="en-US"/>
              <a:pPr>
                <a:defRPr/>
              </a:pPr>
              <a:t>8/1/22</a:t>
            </a:fld>
            <a:endParaRPr lang="en-US"/>
          </a:p>
        </p:txBody>
      </p:sp>
      <p:sp>
        <p:nvSpPr>
          <p:cNvPr id="5" name="Footer Placeholder 4">
            <a:extLst>
              <a:ext uri="{FF2B5EF4-FFF2-40B4-BE49-F238E27FC236}">
                <a16:creationId xmlns:a16="http://schemas.microsoft.com/office/drawing/2014/main" id="{2EB003D8-D928-5048-8DF8-EFA2AB4522AA}"/>
              </a:ext>
            </a:extLst>
          </p:cNvPr>
          <p:cNvSpPr>
            <a:spLocks noGrp="1"/>
          </p:cNvSpPr>
          <p:nvPr>
            <p:ph type="ftr" sz="quarter" idx="3"/>
          </p:nvPr>
        </p:nvSpPr>
        <p:spPr>
          <a:xfrm>
            <a:off x="4165718" y="6356237"/>
            <a:ext cx="3860565" cy="365125"/>
          </a:xfrm>
          <a:prstGeom prst="rect">
            <a:avLst/>
          </a:prstGeom>
        </p:spPr>
        <p:txBody>
          <a:bodyPr vert="horz" lIns="266459" tIns="133230" rIns="266459" bIns="133230" rtlCol="0" anchor="ctr"/>
          <a:lstStyle>
            <a:lvl1pPr algn="ctr" defTabSz="951527" eaLnBrk="1" fontAlgn="auto" hangingPunct="1">
              <a:spcBef>
                <a:spcPts val="0"/>
              </a:spcBef>
              <a:spcAft>
                <a:spcPts val="0"/>
              </a:spcAft>
              <a:defRPr sz="125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CC7FFA8-1731-6D4F-92CB-D45361A9B718}"/>
              </a:ext>
            </a:extLst>
          </p:cNvPr>
          <p:cNvSpPr>
            <a:spLocks noGrp="1"/>
          </p:cNvSpPr>
          <p:nvPr>
            <p:ph type="sldNum" sz="quarter" idx="4"/>
          </p:nvPr>
        </p:nvSpPr>
        <p:spPr>
          <a:xfrm>
            <a:off x="8737718" y="6356237"/>
            <a:ext cx="2844565" cy="365125"/>
          </a:xfrm>
          <a:prstGeom prst="rect">
            <a:avLst/>
          </a:prstGeom>
        </p:spPr>
        <p:txBody>
          <a:bodyPr vert="horz" wrap="square" lIns="266459" tIns="133230" rIns="266459" bIns="133230" numCol="1" anchor="ctr" anchorCtr="0" compatLnSpc="1">
            <a:prstTxWarp prst="textNoShape">
              <a:avLst/>
            </a:prstTxWarp>
          </a:bodyPr>
          <a:lstStyle>
            <a:lvl1pPr algn="r" eaLnBrk="1" hangingPunct="1">
              <a:defRPr sz="1250">
                <a:solidFill>
                  <a:srgbClr val="89A1C4"/>
                </a:solidFill>
              </a:defRPr>
            </a:lvl1pPr>
          </a:lstStyle>
          <a:p>
            <a:fld id="{BA92534D-281B-A548-87F3-BBD3001FD462}" type="slidenum">
              <a:rPr lang="en-US" altLang="en-US"/>
              <a:pPr/>
              <a:t>‹#›</a:t>
            </a:fld>
            <a:endParaRPr lang="en-US" altLang="en-US"/>
          </a:p>
        </p:txBody>
      </p:sp>
      <p:pic>
        <p:nvPicPr>
          <p:cNvPr id="1031" name="Picture 14">
            <a:extLst>
              <a:ext uri="{FF2B5EF4-FFF2-40B4-BE49-F238E27FC236}">
                <a16:creationId xmlns:a16="http://schemas.microsoft.com/office/drawing/2014/main" id="{8C61BE7D-E067-EC81-E299-E7E0F8DBDDB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38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51252" rtl="0" eaLnBrk="0" fontAlgn="base" hangingPunct="0">
        <a:spcBef>
          <a:spcPct val="0"/>
        </a:spcBef>
        <a:spcAft>
          <a:spcPct val="0"/>
        </a:spcAft>
        <a:defRPr sz="4571" kern="1200">
          <a:solidFill>
            <a:schemeClr val="bg1"/>
          </a:solidFill>
          <a:latin typeface="+mj-lt"/>
          <a:ea typeface="ＭＳ Ｐゴシック" charset="0"/>
          <a:cs typeface="ＭＳ Ｐゴシック" charset="0"/>
        </a:defRPr>
      </a:lvl1pPr>
      <a:lvl2pPr algn="ctr" defTabSz="951252" rtl="0" eaLnBrk="0" fontAlgn="base" hangingPunct="0">
        <a:spcBef>
          <a:spcPct val="0"/>
        </a:spcBef>
        <a:spcAft>
          <a:spcPct val="0"/>
        </a:spcAft>
        <a:defRPr sz="4571">
          <a:solidFill>
            <a:schemeClr val="bg1"/>
          </a:solidFill>
          <a:latin typeface="Arial" charset="0"/>
          <a:ea typeface="ＭＳ Ｐゴシック" charset="0"/>
          <a:cs typeface="ＭＳ Ｐゴシック" charset="0"/>
        </a:defRPr>
      </a:lvl2pPr>
      <a:lvl3pPr algn="ctr" defTabSz="951252" rtl="0" eaLnBrk="0" fontAlgn="base" hangingPunct="0">
        <a:spcBef>
          <a:spcPct val="0"/>
        </a:spcBef>
        <a:spcAft>
          <a:spcPct val="0"/>
        </a:spcAft>
        <a:defRPr sz="4571">
          <a:solidFill>
            <a:schemeClr val="bg1"/>
          </a:solidFill>
          <a:latin typeface="Arial" charset="0"/>
          <a:ea typeface="ＭＳ Ｐゴシック" charset="0"/>
          <a:cs typeface="ＭＳ Ｐゴシック" charset="0"/>
        </a:defRPr>
      </a:lvl3pPr>
      <a:lvl4pPr algn="ctr" defTabSz="951252" rtl="0" eaLnBrk="0" fontAlgn="base" hangingPunct="0">
        <a:spcBef>
          <a:spcPct val="0"/>
        </a:spcBef>
        <a:spcAft>
          <a:spcPct val="0"/>
        </a:spcAft>
        <a:defRPr sz="4571">
          <a:solidFill>
            <a:schemeClr val="bg1"/>
          </a:solidFill>
          <a:latin typeface="Arial" charset="0"/>
          <a:ea typeface="ＭＳ Ｐゴシック" charset="0"/>
          <a:cs typeface="ＭＳ Ｐゴシック" charset="0"/>
        </a:defRPr>
      </a:lvl4pPr>
      <a:lvl5pPr algn="ctr" defTabSz="951252" rtl="0" eaLnBrk="0" fontAlgn="base" hangingPunct="0">
        <a:spcBef>
          <a:spcPct val="0"/>
        </a:spcBef>
        <a:spcAft>
          <a:spcPct val="0"/>
        </a:spcAft>
        <a:defRPr sz="4571">
          <a:solidFill>
            <a:schemeClr val="bg1"/>
          </a:solidFill>
          <a:latin typeface="Arial" charset="0"/>
          <a:ea typeface="ＭＳ Ｐゴシック" charset="0"/>
          <a:cs typeface="ＭＳ Ｐゴシック" charset="0"/>
        </a:defRPr>
      </a:lvl5pPr>
      <a:lvl6pPr marL="163266" algn="ctr" defTabSz="951252" rtl="0" fontAlgn="base">
        <a:spcBef>
          <a:spcPct val="0"/>
        </a:spcBef>
        <a:spcAft>
          <a:spcPct val="0"/>
        </a:spcAft>
        <a:defRPr sz="4571">
          <a:solidFill>
            <a:schemeClr val="tx1"/>
          </a:solidFill>
          <a:latin typeface="Calibri" pitchFamily="34" charset="0"/>
        </a:defRPr>
      </a:lvl6pPr>
      <a:lvl7pPr marL="326532" algn="ctr" defTabSz="951252" rtl="0" fontAlgn="base">
        <a:spcBef>
          <a:spcPct val="0"/>
        </a:spcBef>
        <a:spcAft>
          <a:spcPct val="0"/>
        </a:spcAft>
        <a:defRPr sz="4571">
          <a:solidFill>
            <a:schemeClr val="tx1"/>
          </a:solidFill>
          <a:latin typeface="Calibri" pitchFamily="34" charset="0"/>
        </a:defRPr>
      </a:lvl7pPr>
      <a:lvl8pPr marL="489798" algn="ctr" defTabSz="951252" rtl="0" fontAlgn="base">
        <a:spcBef>
          <a:spcPct val="0"/>
        </a:spcBef>
        <a:spcAft>
          <a:spcPct val="0"/>
        </a:spcAft>
        <a:defRPr sz="4571">
          <a:solidFill>
            <a:schemeClr val="tx1"/>
          </a:solidFill>
          <a:latin typeface="Calibri" pitchFamily="34" charset="0"/>
        </a:defRPr>
      </a:lvl8pPr>
      <a:lvl9pPr marL="653064" algn="ctr" defTabSz="951252" rtl="0" fontAlgn="base">
        <a:spcBef>
          <a:spcPct val="0"/>
        </a:spcBef>
        <a:spcAft>
          <a:spcPct val="0"/>
        </a:spcAft>
        <a:defRPr sz="4571">
          <a:solidFill>
            <a:schemeClr val="tx1"/>
          </a:solidFill>
          <a:latin typeface="Calibri" pitchFamily="34" charset="0"/>
        </a:defRPr>
      </a:lvl9pPr>
    </p:titleStyle>
    <p:bodyStyle>
      <a:lvl1pPr marL="356578" indent="-356578" algn="l" defTabSz="951252" rtl="0" eaLnBrk="0" fontAlgn="base" hangingPunct="0">
        <a:spcBef>
          <a:spcPct val="20000"/>
        </a:spcBef>
        <a:spcAft>
          <a:spcPct val="0"/>
        </a:spcAft>
        <a:buFont typeface="Arial" panose="020B0604020202020204" pitchFamily="34" charset="0"/>
        <a:buChar char="•"/>
        <a:defRPr sz="3321" kern="1200">
          <a:solidFill>
            <a:schemeClr val="bg1"/>
          </a:solidFill>
          <a:latin typeface="+mn-lt"/>
          <a:ea typeface="ＭＳ Ｐゴシック" charset="0"/>
          <a:cs typeface="ＭＳ Ｐゴシック" charset="0"/>
        </a:defRPr>
      </a:lvl1pPr>
      <a:lvl2pPr marL="772680" indent="-297054" algn="l" defTabSz="951252" rtl="0" eaLnBrk="0" fontAlgn="base" hangingPunct="0">
        <a:spcBef>
          <a:spcPct val="20000"/>
        </a:spcBef>
        <a:spcAft>
          <a:spcPct val="0"/>
        </a:spcAft>
        <a:buFont typeface="Arial" panose="020B0604020202020204" pitchFamily="34" charset="0"/>
        <a:buChar char="–"/>
        <a:defRPr sz="2893" kern="1200">
          <a:solidFill>
            <a:schemeClr val="bg1"/>
          </a:solidFill>
          <a:latin typeface="+mn-lt"/>
          <a:ea typeface="ＭＳ Ｐゴシック" charset="0"/>
          <a:cs typeface="+mn-cs"/>
        </a:defRPr>
      </a:lvl2pPr>
      <a:lvl3pPr marL="1189348" indent="-237530" algn="l" defTabSz="951252" rtl="0" eaLnBrk="0" fontAlgn="base" hangingPunct="0">
        <a:spcBef>
          <a:spcPct val="20000"/>
        </a:spcBef>
        <a:spcAft>
          <a:spcPct val="0"/>
        </a:spcAft>
        <a:buFont typeface="Arial" panose="020B0604020202020204" pitchFamily="34" charset="0"/>
        <a:buChar char="•"/>
        <a:defRPr sz="2500" kern="1200">
          <a:solidFill>
            <a:schemeClr val="bg1"/>
          </a:solidFill>
          <a:latin typeface="+mn-lt"/>
          <a:ea typeface="ＭＳ Ｐゴシック" charset="0"/>
          <a:cs typeface="+mn-cs"/>
        </a:defRPr>
      </a:lvl3pPr>
      <a:lvl4pPr marL="1664974" indent="-237530" algn="l" defTabSz="951252" rtl="0" eaLnBrk="0" fontAlgn="base" hangingPunct="0">
        <a:spcBef>
          <a:spcPct val="20000"/>
        </a:spcBef>
        <a:spcAft>
          <a:spcPct val="0"/>
        </a:spcAft>
        <a:buFont typeface="Arial" panose="020B0604020202020204" pitchFamily="34" charset="0"/>
        <a:buChar char="–"/>
        <a:defRPr sz="2071" kern="1200">
          <a:solidFill>
            <a:schemeClr val="bg1"/>
          </a:solidFill>
          <a:latin typeface="+mn-lt"/>
          <a:ea typeface="ＭＳ Ｐゴシック" charset="0"/>
          <a:cs typeface="+mn-cs"/>
        </a:defRPr>
      </a:lvl4pPr>
      <a:lvl5pPr marL="2140600" indent="-237530" algn="l" defTabSz="951252" rtl="0" eaLnBrk="0" fontAlgn="base" hangingPunct="0">
        <a:spcBef>
          <a:spcPct val="20000"/>
        </a:spcBef>
        <a:spcAft>
          <a:spcPct val="0"/>
        </a:spcAft>
        <a:buFont typeface="Arial" panose="020B0604020202020204" pitchFamily="34" charset="0"/>
        <a:buChar char="»"/>
        <a:defRPr sz="2071" kern="1200">
          <a:solidFill>
            <a:schemeClr val="bg1"/>
          </a:solidFill>
          <a:latin typeface="+mn-lt"/>
          <a:ea typeface="ＭＳ Ｐゴシック" charset="0"/>
          <a:cs typeface="+mn-cs"/>
        </a:defRPr>
      </a:lvl5pPr>
      <a:lvl6pPr marL="2616699" indent="-237882" algn="l" defTabSz="951527" rtl="0" eaLnBrk="1" latinLnBrk="0" hangingPunct="1">
        <a:spcBef>
          <a:spcPct val="20000"/>
        </a:spcBef>
        <a:buFont typeface="Arial" pitchFamily="34" charset="0"/>
        <a:buChar char="•"/>
        <a:defRPr sz="2071" kern="1200">
          <a:solidFill>
            <a:schemeClr val="tx1"/>
          </a:solidFill>
          <a:latin typeface="+mn-lt"/>
          <a:ea typeface="+mn-ea"/>
          <a:cs typeface="+mn-cs"/>
        </a:defRPr>
      </a:lvl6pPr>
      <a:lvl7pPr marL="3092462" indent="-237882" algn="l" defTabSz="951527" rtl="0" eaLnBrk="1" latinLnBrk="0" hangingPunct="1">
        <a:spcBef>
          <a:spcPct val="20000"/>
        </a:spcBef>
        <a:buFont typeface="Arial" pitchFamily="34" charset="0"/>
        <a:buChar char="•"/>
        <a:defRPr sz="2071" kern="1200">
          <a:solidFill>
            <a:schemeClr val="tx1"/>
          </a:solidFill>
          <a:latin typeface="+mn-lt"/>
          <a:ea typeface="+mn-ea"/>
          <a:cs typeface="+mn-cs"/>
        </a:defRPr>
      </a:lvl7pPr>
      <a:lvl8pPr marL="3568226" indent="-237882" algn="l" defTabSz="951527" rtl="0" eaLnBrk="1" latinLnBrk="0" hangingPunct="1">
        <a:spcBef>
          <a:spcPct val="20000"/>
        </a:spcBef>
        <a:buFont typeface="Arial" pitchFamily="34" charset="0"/>
        <a:buChar char="•"/>
        <a:defRPr sz="2071" kern="1200">
          <a:solidFill>
            <a:schemeClr val="tx1"/>
          </a:solidFill>
          <a:latin typeface="+mn-lt"/>
          <a:ea typeface="+mn-ea"/>
          <a:cs typeface="+mn-cs"/>
        </a:defRPr>
      </a:lvl8pPr>
      <a:lvl9pPr marL="4043990" indent="-237882" algn="l" defTabSz="951527" rtl="0" eaLnBrk="1" latinLnBrk="0" hangingPunct="1">
        <a:spcBef>
          <a:spcPct val="20000"/>
        </a:spcBef>
        <a:buFont typeface="Arial" pitchFamily="34" charset="0"/>
        <a:buChar char="•"/>
        <a:defRPr sz="2071" kern="1200">
          <a:solidFill>
            <a:schemeClr val="tx1"/>
          </a:solidFill>
          <a:latin typeface="+mn-lt"/>
          <a:ea typeface="+mn-ea"/>
          <a:cs typeface="+mn-cs"/>
        </a:defRPr>
      </a:lvl9pPr>
    </p:bodyStyle>
    <p:otherStyle>
      <a:defPPr>
        <a:defRPr lang="en-US"/>
      </a:defPPr>
      <a:lvl1pPr marL="0" algn="l" defTabSz="951527" rtl="0" eaLnBrk="1" latinLnBrk="0" hangingPunct="1">
        <a:defRPr sz="1857" kern="1200">
          <a:solidFill>
            <a:schemeClr val="tx1"/>
          </a:solidFill>
          <a:latin typeface="+mn-lt"/>
          <a:ea typeface="+mn-ea"/>
          <a:cs typeface="+mn-cs"/>
        </a:defRPr>
      </a:lvl1pPr>
      <a:lvl2pPr marL="475764" algn="l" defTabSz="951527" rtl="0" eaLnBrk="1" latinLnBrk="0" hangingPunct="1">
        <a:defRPr sz="1857" kern="1200">
          <a:solidFill>
            <a:schemeClr val="tx1"/>
          </a:solidFill>
          <a:latin typeface="+mn-lt"/>
          <a:ea typeface="+mn-ea"/>
          <a:cs typeface="+mn-cs"/>
        </a:defRPr>
      </a:lvl2pPr>
      <a:lvl3pPr marL="951527" algn="l" defTabSz="951527" rtl="0" eaLnBrk="1" latinLnBrk="0" hangingPunct="1">
        <a:defRPr sz="1857" kern="1200">
          <a:solidFill>
            <a:schemeClr val="tx1"/>
          </a:solidFill>
          <a:latin typeface="+mn-lt"/>
          <a:ea typeface="+mn-ea"/>
          <a:cs typeface="+mn-cs"/>
        </a:defRPr>
      </a:lvl3pPr>
      <a:lvl4pPr marL="1427290" algn="l" defTabSz="951527" rtl="0" eaLnBrk="1" latinLnBrk="0" hangingPunct="1">
        <a:defRPr sz="1857" kern="1200">
          <a:solidFill>
            <a:schemeClr val="tx1"/>
          </a:solidFill>
          <a:latin typeface="+mn-lt"/>
          <a:ea typeface="+mn-ea"/>
          <a:cs typeface="+mn-cs"/>
        </a:defRPr>
      </a:lvl4pPr>
      <a:lvl5pPr marL="1903054" algn="l" defTabSz="951527" rtl="0" eaLnBrk="1" latinLnBrk="0" hangingPunct="1">
        <a:defRPr sz="1857" kern="1200">
          <a:solidFill>
            <a:schemeClr val="tx1"/>
          </a:solidFill>
          <a:latin typeface="+mn-lt"/>
          <a:ea typeface="+mn-ea"/>
          <a:cs typeface="+mn-cs"/>
        </a:defRPr>
      </a:lvl5pPr>
      <a:lvl6pPr marL="2378817" algn="l" defTabSz="951527" rtl="0" eaLnBrk="1" latinLnBrk="0" hangingPunct="1">
        <a:defRPr sz="1857" kern="1200">
          <a:solidFill>
            <a:schemeClr val="tx1"/>
          </a:solidFill>
          <a:latin typeface="+mn-lt"/>
          <a:ea typeface="+mn-ea"/>
          <a:cs typeface="+mn-cs"/>
        </a:defRPr>
      </a:lvl6pPr>
      <a:lvl7pPr marL="2854581" algn="l" defTabSz="951527" rtl="0" eaLnBrk="1" latinLnBrk="0" hangingPunct="1">
        <a:defRPr sz="1857" kern="1200">
          <a:solidFill>
            <a:schemeClr val="tx1"/>
          </a:solidFill>
          <a:latin typeface="+mn-lt"/>
          <a:ea typeface="+mn-ea"/>
          <a:cs typeface="+mn-cs"/>
        </a:defRPr>
      </a:lvl7pPr>
      <a:lvl8pPr marL="3330344" algn="l" defTabSz="951527" rtl="0" eaLnBrk="1" latinLnBrk="0" hangingPunct="1">
        <a:defRPr sz="1857" kern="1200">
          <a:solidFill>
            <a:schemeClr val="tx1"/>
          </a:solidFill>
          <a:latin typeface="+mn-lt"/>
          <a:ea typeface="+mn-ea"/>
          <a:cs typeface="+mn-cs"/>
        </a:defRPr>
      </a:lvl8pPr>
      <a:lvl9pPr marL="3806108" algn="l" defTabSz="951527" rtl="0" eaLnBrk="1" latinLnBrk="0" hangingPunct="1">
        <a:defRPr sz="18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rinivaspublication.com/irbm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dollarsandsense.sg/5-insurance-sales-tactics-that-singaporeans-keep-falling-f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pngimg.com/download/211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mappingignorance.org/2016/05/23/snps-rna-celiac-disea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maxpixel.net/Cereal-Cheerios-Food-Wallpaper-Abstract-Breakfast-1518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s://creativecommons.org/licenses/by-nc-sa/3.0/" TargetMode="External"/><Relationship Id="rId4" Type="http://schemas.openxmlformats.org/officeDocument/2006/relationships/hyperlink" Target="https://blog.yorksj.ac.uk/moodle/2016/04/19/day-2-of-ysj10dot-sending-twee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ngimg.com/png/72547-thinking-photography-question-mark-man-stock"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pngall.com/emotion-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pixabay.com/en/arrow-cycle-recycling-circle-303116/"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65B062-2FE0-7A79-D4F5-CDBDCC68E316}"/>
              </a:ext>
            </a:extLst>
          </p:cNvPr>
          <p:cNvSpPr txBox="1">
            <a:spLocks/>
          </p:cNvSpPr>
          <p:nvPr/>
        </p:nvSpPr>
        <p:spPr>
          <a:xfrm>
            <a:off x="1524000" y="1900238"/>
            <a:ext cx="9144000" cy="2387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Unreliable Tweets: Influence of Twitter on the Gluten Free Community</a:t>
            </a:r>
          </a:p>
        </p:txBody>
      </p:sp>
      <p:sp>
        <p:nvSpPr>
          <p:cNvPr id="5" name="Subtitle 2">
            <a:extLst>
              <a:ext uri="{FF2B5EF4-FFF2-40B4-BE49-F238E27FC236}">
                <a16:creationId xmlns:a16="http://schemas.microsoft.com/office/drawing/2014/main" id="{C01EBB94-B9F0-E25A-3149-C433BB4E58A9}"/>
              </a:ext>
            </a:extLst>
          </p:cNvPr>
          <p:cNvSpPr txBox="1">
            <a:spLocks/>
          </p:cNvSpPr>
          <p:nvPr/>
        </p:nvSpPr>
        <p:spPr>
          <a:xfrm>
            <a:off x="1524000" y="4289426"/>
            <a:ext cx="9144000"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Rebecca Himberger</a:t>
            </a:r>
            <a:r>
              <a:rPr kumimoji="0" lang="en-US" sz="24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BS. Royce Kimmons</a:t>
            </a:r>
            <a:r>
              <a:rPr kumimoji="0" lang="en-US" sz="24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2</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PhD., Shayna Coburn</a:t>
            </a:r>
            <a:r>
              <a:rPr kumimoji="0" lang="en-US" sz="24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3</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PhD., Monique Germone</a:t>
            </a:r>
            <a:r>
              <a:rPr kumimoji="0" lang="en-US" sz="24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Ph.D., BCBA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Children’s Hospital Colorado at Anschutz Medical Campus, </a:t>
            </a:r>
            <a:r>
              <a:rPr kumimoji="0" lang="en-US" sz="24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2</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Brigham Young University, </a:t>
            </a:r>
            <a:r>
              <a:rPr kumimoji="0" lang="en-US" sz="24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3</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Children’s National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85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95B6F-31AA-8A0E-B71F-E585A951B883}"/>
              </a:ext>
            </a:extLst>
          </p:cNvPr>
          <p:cNvSpPr txBox="1"/>
          <p:nvPr/>
        </p:nvSpPr>
        <p:spPr>
          <a:xfrm>
            <a:off x="2342003" y="268554"/>
            <a:ext cx="8077186" cy="707886"/>
          </a:xfrm>
          <a:prstGeom prst="rect">
            <a:avLst/>
          </a:prstGeom>
          <a:noFill/>
        </p:spPr>
        <p:txBody>
          <a:bodyPr wrap="square">
            <a:spAutoFit/>
          </a:bodyPr>
          <a:lstStyle/>
          <a:p>
            <a:r>
              <a:rPr lang="en-US" sz="4000" dirty="0">
                <a:solidFill>
                  <a:schemeClr val="bg1"/>
                </a:solidFill>
              </a:rPr>
              <a:t>RESULTS/THEMATIC ANALYSIS</a:t>
            </a:r>
            <a:r>
              <a:rPr lang="en-US" sz="4000" baseline="30000" dirty="0">
                <a:solidFill>
                  <a:schemeClr val="bg1"/>
                </a:solidFill>
              </a:rPr>
              <a:t>6</a:t>
            </a:r>
            <a:endParaRPr lang="en-US" sz="4000" dirty="0">
              <a:solidFill>
                <a:schemeClr val="bg1"/>
              </a:solidFill>
            </a:endParaRPr>
          </a:p>
        </p:txBody>
      </p:sp>
      <p:sp>
        <p:nvSpPr>
          <p:cNvPr id="14" name="TextBox 13">
            <a:extLst>
              <a:ext uri="{FF2B5EF4-FFF2-40B4-BE49-F238E27FC236}">
                <a16:creationId xmlns:a16="http://schemas.microsoft.com/office/drawing/2014/main" id="{D8415095-984C-B1B2-3EAA-01A36545612A}"/>
              </a:ext>
            </a:extLst>
          </p:cNvPr>
          <p:cNvSpPr txBox="1"/>
          <p:nvPr/>
        </p:nvSpPr>
        <p:spPr>
          <a:xfrm>
            <a:off x="7296086" y="1909994"/>
            <a:ext cx="3944909" cy="2031325"/>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2060"/>
                </a:solidFill>
              </a:rPr>
              <a:t>General Mills recalling 1.8 million Cheerios boxes on allergy risk </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Cheerios is recalling 1.8 million boxes of #</a:t>
            </a:r>
            <a:r>
              <a:rPr lang="en-US" dirty="0" err="1">
                <a:solidFill>
                  <a:srgbClr val="002060"/>
                </a:solidFill>
              </a:rPr>
              <a:t>glutenfree</a:t>
            </a:r>
            <a:r>
              <a:rPr lang="en-US" dirty="0">
                <a:solidFill>
                  <a:srgbClr val="002060"/>
                </a:solidFill>
              </a:rPr>
              <a:t> Cheerios that may actually contain gluten: </a:t>
            </a:r>
          </a:p>
          <a:p>
            <a:pPr marL="285750" indent="-285750">
              <a:buFont typeface="Arial" panose="020B0604020202020204" pitchFamily="34" charset="0"/>
              <a:buChar char="•"/>
            </a:pPr>
            <a:endParaRPr lang="en-US" dirty="0">
              <a:solidFill>
                <a:srgbClr val="002060"/>
              </a:solidFill>
            </a:endParaRPr>
          </a:p>
        </p:txBody>
      </p:sp>
      <p:sp>
        <p:nvSpPr>
          <p:cNvPr id="15" name="TextBox 14">
            <a:extLst>
              <a:ext uri="{FF2B5EF4-FFF2-40B4-BE49-F238E27FC236}">
                <a16:creationId xmlns:a16="http://schemas.microsoft.com/office/drawing/2014/main" id="{B9AD55F6-697E-BE2D-E77D-FEE949AE5C34}"/>
              </a:ext>
            </a:extLst>
          </p:cNvPr>
          <p:cNvSpPr txBox="1"/>
          <p:nvPr/>
        </p:nvSpPr>
        <p:spPr>
          <a:xfrm>
            <a:off x="2544454" y="1494756"/>
            <a:ext cx="4895914" cy="2308324"/>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2060"/>
                </a:solidFill>
              </a:rPr>
              <a:t>so I guess </a:t>
            </a:r>
            <a:r>
              <a:rPr lang="en-US" dirty="0" err="1">
                <a:solidFill>
                  <a:srgbClr val="002060"/>
                </a:solidFill>
              </a:rPr>
              <a:t>celiacs</a:t>
            </a:r>
            <a:r>
              <a:rPr lang="en-US" dirty="0">
                <a:solidFill>
                  <a:srgbClr val="002060"/>
                </a:solidFill>
              </a:rPr>
              <a:t> everywhere are trial and error guinea pigs, depending on the day #</a:t>
            </a:r>
            <a:r>
              <a:rPr lang="en-US" dirty="0" err="1">
                <a:solidFill>
                  <a:srgbClr val="002060"/>
                </a:solidFill>
              </a:rPr>
              <a:t>NoCureNoChoice</a:t>
            </a:r>
            <a:r>
              <a:rPr lang="en-US" dirty="0">
                <a:solidFill>
                  <a:srgbClr val="002060"/>
                </a:solidFill>
              </a:rPr>
              <a:t> </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a:t>
            </a:r>
            <a:r>
              <a:rPr lang="en-US" dirty="0" err="1">
                <a:solidFill>
                  <a:srgbClr val="002060"/>
                </a:solidFill>
              </a:rPr>
              <a:t>GeneralMills</a:t>
            </a:r>
            <a:r>
              <a:rPr lang="en-US" dirty="0">
                <a:solidFill>
                  <a:srgbClr val="002060"/>
                </a:solidFill>
              </a:rPr>
              <a:t> Thanks for making my wife sick with your "gluten-free" cheerios. So disappointed. #cheerios #</a:t>
            </a:r>
            <a:r>
              <a:rPr lang="en-US" dirty="0" err="1">
                <a:solidFill>
                  <a:srgbClr val="002060"/>
                </a:solidFill>
              </a:rPr>
              <a:t>generalmills</a:t>
            </a:r>
            <a:r>
              <a:rPr lang="en-US" dirty="0">
                <a:solidFill>
                  <a:srgbClr val="002060"/>
                </a:solidFill>
              </a:rPr>
              <a:t> #recall </a:t>
            </a:r>
          </a:p>
        </p:txBody>
      </p:sp>
      <p:sp>
        <p:nvSpPr>
          <p:cNvPr id="18" name="TextBox 17">
            <a:extLst>
              <a:ext uri="{FF2B5EF4-FFF2-40B4-BE49-F238E27FC236}">
                <a16:creationId xmlns:a16="http://schemas.microsoft.com/office/drawing/2014/main" id="{51ACD380-1A2B-1F62-40EC-E8951CF489B9}"/>
              </a:ext>
            </a:extLst>
          </p:cNvPr>
          <p:cNvSpPr txBox="1"/>
          <p:nvPr/>
        </p:nvSpPr>
        <p:spPr>
          <a:xfrm>
            <a:off x="7340007" y="4315150"/>
            <a:ext cx="4895914" cy="2585323"/>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2060"/>
                </a:solidFill>
              </a:rPr>
              <a:t>“Update about Cheerios containing glyphosate, a know cancer causing chemical, will help people with #</a:t>
            </a:r>
            <a:r>
              <a:rPr lang="en-US" dirty="0" err="1">
                <a:solidFill>
                  <a:srgbClr val="002060"/>
                </a:solidFill>
              </a:rPr>
              <a:t>CeliacDisease</a:t>
            </a:r>
            <a:r>
              <a:rPr lang="en-US" dirty="0">
                <a:solidFill>
                  <a:srgbClr val="002060"/>
                </a:solidFill>
              </a:rPr>
              <a:t> to #walkaway! Seems the product isn’t safe for anyone now”</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i="1" dirty="0">
                <a:solidFill>
                  <a:srgbClr val="002060"/>
                </a:solidFill>
              </a:rPr>
              <a:t>“Found this in my @cheerios. Yes its glass. Glad </a:t>
            </a:r>
            <a:r>
              <a:rPr lang="en-US" i="1" dirty="0" err="1">
                <a:solidFill>
                  <a:srgbClr val="002060"/>
                </a:solidFill>
              </a:rPr>
              <a:t>i</a:t>
            </a:r>
            <a:r>
              <a:rPr lang="en-US" i="1" dirty="0">
                <a:solidFill>
                  <a:srgbClr val="002060"/>
                </a:solidFill>
              </a:rPr>
              <a:t> </a:t>
            </a:r>
            <a:r>
              <a:rPr lang="en-US" i="1" dirty="0" err="1">
                <a:solidFill>
                  <a:srgbClr val="002060"/>
                </a:solidFill>
              </a:rPr>
              <a:t>wasnt</a:t>
            </a:r>
            <a:r>
              <a:rPr lang="en-US" i="1" dirty="0">
                <a:solidFill>
                  <a:srgbClr val="002060"/>
                </a:solidFill>
              </a:rPr>
              <a:t> a child! #</a:t>
            </a:r>
            <a:r>
              <a:rPr lang="en-US" i="1" dirty="0" err="1">
                <a:solidFill>
                  <a:srgbClr val="002060"/>
                </a:solidFill>
              </a:rPr>
              <a:t>blueglass</a:t>
            </a:r>
            <a:r>
              <a:rPr lang="en-US" i="1" dirty="0">
                <a:solidFill>
                  <a:srgbClr val="002060"/>
                </a:solidFill>
              </a:rPr>
              <a:t> #</a:t>
            </a:r>
            <a:r>
              <a:rPr lang="en-US" i="1" dirty="0" err="1">
                <a:solidFill>
                  <a:srgbClr val="002060"/>
                </a:solidFill>
              </a:rPr>
              <a:t>notglutenfree</a:t>
            </a:r>
            <a:r>
              <a:rPr lang="en-US" i="1" dirty="0">
                <a:solidFill>
                  <a:srgbClr val="002060"/>
                </a:solidFill>
              </a:rPr>
              <a:t> https://</a:t>
            </a:r>
            <a:r>
              <a:rPr lang="en-US" i="1" dirty="0" err="1">
                <a:solidFill>
                  <a:srgbClr val="002060"/>
                </a:solidFill>
              </a:rPr>
              <a:t>t.co</a:t>
            </a:r>
            <a:r>
              <a:rPr lang="en-US" i="1" dirty="0">
                <a:solidFill>
                  <a:srgbClr val="002060"/>
                </a:solidFill>
              </a:rPr>
              <a:t>/</a:t>
            </a:r>
            <a:r>
              <a:rPr lang="en-US" i="1" dirty="0" err="1">
                <a:solidFill>
                  <a:srgbClr val="002060"/>
                </a:solidFill>
              </a:rPr>
              <a:t>jhWPjBnlLy</a:t>
            </a:r>
            <a:r>
              <a:rPr lang="en-US" i="1" dirty="0">
                <a:solidFill>
                  <a:srgbClr val="002060"/>
                </a:solidFill>
              </a:rPr>
              <a:t>”</a:t>
            </a:r>
          </a:p>
        </p:txBody>
      </p:sp>
      <p:sp>
        <p:nvSpPr>
          <p:cNvPr id="20" name="TextBox 19">
            <a:extLst>
              <a:ext uri="{FF2B5EF4-FFF2-40B4-BE49-F238E27FC236}">
                <a16:creationId xmlns:a16="http://schemas.microsoft.com/office/drawing/2014/main" id="{229CBD42-BEA5-BB52-02BE-476FE519C8AC}"/>
              </a:ext>
            </a:extLst>
          </p:cNvPr>
          <p:cNvSpPr txBox="1"/>
          <p:nvPr/>
        </p:nvSpPr>
        <p:spPr>
          <a:xfrm>
            <a:off x="2830430" y="4153572"/>
            <a:ext cx="4421738" cy="2585323"/>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2060"/>
                </a:solidFill>
              </a:rPr>
              <a:t>Hey @cheerios, transparency goes a long way. http://</a:t>
            </a:r>
            <a:r>
              <a:rPr lang="en-US" dirty="0" err="1">
                <a:solidFill>
                  <a:srgbClr val="002060"/>
                </a:solidFill>
              </a:rPr>
              <a:t>t.co</a:t>
            </a:r>
            <a:r>
              <a:rPr lang="en-US" dirty="0">
                <a:solidFill>
                  <a:srgbClr val="002060"/>
                </a:solidFill>
              </a:rPr>
              <a:t>/</a:t>
            </a:r>
            <a:r>
              <a:rPr lang="en-US" dirty="0" err="1">
                <a:solidFill>
                  <a:srgbClr val="002060"/>
                </a:solidFill>
              </a:rPr>
              <a:t>CMvgYcPOxj</a:t>
            </a:r>
            <a:r>
              <a:rPr lang="en-US" dirty="0">
                <a:solidFill>
                  <a:srgbClr val="002060"/>
                </a:solidFill>
              </a:rPr>
              <a:t> via @</a:t>
            </a:r>
            <a:r>
              <a:rPr lang="en-US" dirty="0" err="1">
                <a:solidFill>
                  <a:srgbClr val="002060"/>
                </a:solidFill>
              </a:rPr>
              <a:t>GlutenDude</a:t>
            </a:r>
            <a:r>
              <a:rPr lang="en-US" dirty="0">
                <a:solidFill>
                  <a:srgbClr val="002060"/>
                </a:solidFill>
              </a:rPr>
              <a:t> #</a:t>
            </a:r>
            <a:r>
              <a:rPr lang="en-US" dirty="0" err="1">
                <a:solidFill>
                  <a:srgbClr val="002060"/>
                </a:solidFill>
              </a:rPr>
              <a:t>NoCureNoChoice</a:t>
            </a: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I want to stop reading reports of #Celiac #NCGS getting sick from Cheerios. How about you? #</a:t>
            </a:r>
            <a:r>
              <a:rPr lang="en-US" dirty="0" err="1">
                <a:solidFill>
                  <a:srgbClr val="002060"/>
                </a:solidFill>
              </a:rPr>
              <a:t>notglutenfreeCheerios</a:t>
            </a:r>
            <a:r>
              <a:rPr lang="en-US" dirty="0">
                <a:solidFill>
                  <a:srgbClr val="002060"/>
                </a:solidFill>
              </a:rPr>
              <a:t>. https://</a:t>
            </a:r>
            <a:r>
              <a:rPr lang="en-US" dirty="0" err="1">
                <a:solidFill>
                  <a:srgbClr val="002060"/>
                </a:solidFill>
              </a:rPr>
              <a:t>t.co</a:t>
            </a:r>
            <a:r>
              <a:rPr lang="en-US" dirty="0">
                <a:solidFill>
                  <a:srgbClr val="002060"/>
                </a:solidFill>
              </a:rPr>
              <a:t>/7RUctYVEL8 </a:t>
            </a:r>
          </a:p>
        </p:txBody>
      </p:sp>
      <p:sp>
        <p:nvSpPr>
          <p:cNvPr id="3" name="TextBox 2">
            <a:extLst>
              <a:ext uri="{FF2B5EF4-FFF2-40B4-BE49-F238E27FC236}">
                <a16:creationId xmlns:a16="http://schemas.microsoft.com/office/drawing/2014/main" id="{DECB365F-5316-69CB-572A-3E4C056641B6}"/>
              </a:ext>
            </a:extLst>
          </p:cNvPr>
          <p:cNvSpPr txBox="1"/>
          <p:nvPr/>
        </p:nvSpPr>
        <p:spPr>
          <a:xfrm>
            <a:off x="7559205" y="1201421"/>
            <a:ext cx="3762568" cy="646331"/>
          </a:xfrm>
          <a:prstGeom prst="rect">
            <a:avLst/>
          </a:prstGeom>
          <a:noFill/>
        </p:spPr>
        <p:txBody>
          <a:bodyPr wrap="none" rtlCol="0">
            <a:spAutoFit/>
          </a:bodyPr>
          <a:lstStyle/>
          <a:p>
            <a:r>
              <a:rPr lang="en-US" b="1" u="sng" dirty="0"/>
              <a:t>Factual News/Neutral Sentiment </a:t>
            </a:r>
          </a:p>
          <a:p>
            <a:pPr algn="ctr"/>
            <a:r>
              <a:rPr lang="en-US" b="1" u="sng" dirty="0"/>
              <a:t>(136 tweets, 35%)</a:t>
            </a:r>
          </a:p>
        </p:txBody>
      </p:sp>
      <p:sp>
        <p:nvSpPr>
          <p:cNvPr id="4" name="TextBox 3">
            <a:extLst>
              <a:ext uri="{FF2B5EF4-FFF2-40B4-BE49-F238E27FC236}">
                <a16:creationId xmlns:a16="http://schemas.microsoft.com/office/drawing/2014/main" id="{67C19E14-9192-7ADA-4617-81E48C90B83D}"/>
              </a:ext>
            </a:extLst>
          </p:cNvPr>
          <p:cNvSpPr txBox="1"/>
          <p:nvPr/>
        </p:nvSpPr>
        <p:spPr>
          <a:xfrm>
            <a:off x="7936363" y="3743701"/>
            <a:ext cx="3159839" cy="646331"/>
          </a:xfrm>
          <a:prstGeom prst="rect">
            <a:avLst/>
          </a:prstGeom>
          <a:noFill/>
        </p:spPr>
        <p:txBody>
          <a:bodyPr wrap="none" rtlCol="0">
            <a:spAutoFit/>
          </a:bodyPr>
          <a:lstStyle/>
          <a:p>
            <a:r>
              <a:rPr lang="en-US" b="1" u="sng" dirty="0"/>
              <a:t>Misinformation/False News</a:t>
            </a:r>
          </a:p>
          <a:p>
            <a:pPr algn="ctr"/>
            <a:r>
              <a:rPr lang="en-US" b="1" u="sng" dirty="0"/>
              <a:t>(16 tweets, 4%)</a:t>
            </a:r>
          </a:p>
        </p:txBody>
      </p:sp>
      <p:sp>
        <p:nvSpPr>
          <p:cNvPr id="5" name="TextBox 4">
            <a:extLst>
              <a:ext uri="{FF2B5EF4-FFF2-40B4-BE49-F238E27FC236}">
                <a16:creationId xmlns:a16="http://schemas.microsoft.com/office/drawing/2014/main" id="{B7EF4B7B-21D7-6BC5-1C07-14BB34F9034A}"/>
              </a:ext>
            </a:extLst>
          </p:cNvPr>
          <p:cNvSpPr txBox="1"/>
          <p:nvPr/>
        </p:nvSpPr>
        <p:spPr>
          <a:xfrm>
            <a:off x="3431389" y="3803080"/>
            <a:ext cx="3544560" cy="369332"/>
          </a:xfrm>
          <a:prstGeom prst="rect">
            <a:avLst/>
          </a:prstGeom>
          <a:noFill/>
        </p:spPr>
        <p:txBody>
          <a:bodyPr wrap="none" rtlCol="0">
            <a:spAutoFit/>
          </a:bodyPr>
          <a:lstStyle/>
          <a:p>
            <a:r>
              <a:rPr lang="en-US" b="1" u="sng" dirty="0"/>
              <a:t>Self Promotion (35 tweets, 9%)</a:t>
            </a:r>
          </a:p>
        </p:txBody>
      </p:sp>
      <p:sp>
        <p:nvSpPr>
          <p:cNvPr id="6" name="TextBox 5">
            <a:extLst>
              <a:ext uri="{FF2B5EF4-FFF2-40B4-BE49-F238E27FC236}">
                <a16:creationId xmlns:a16="http://schemas.microsoft.com/office/drawing/2014/main" id="{0BF33762-39D6-A720-AA34-3453D77D6380}"/>
              </a:ext>
            </a:extLst>
          </p:cNvPr>
          <p:cNvSpPr txBox="1"/>
          <p:nvPr/>
        </p:nvSpPr>
        <p:spPr>
          <a:xfrm>
            <a:off x="2950965" y="1216900"/>
            <a:ext cx="4301177" cy="369332"/>
          </a:xfrm>
          <a:prstGeom prst="rect">
            <a:avLst/>
          </a:prstGeom>
          <a:noFill/>
        </p:spPr>
        <p:txBody>
          <a:bodyPr wrap="none" rtlCol="0">
            <a:spAutoFit/>
          </a:bodyPr>
          <a:lstStyle/>
          <a:p>
            <a:r>
              <a:rPr lang="en-US" b="1" u="sng" dirty="0"/>
              <a:t>Negative Sentiment (203 tweets, 52%)</a:t>
            </a:r>
          </a:p>
        </p:txBody>
      </p:sp>
      <p:cxnSp>
        <p:nvCxnSpPr>
          <p:cNvPr id="9" name="Straight Connector 8">
            <a:extLst>
              <a:ext uri="{FF2B5EF4-FFF2-40B4-BE49-F238E27FC236}">
                <a16:creationId xmlns:a16="http://schemas.microsoft.com/office/drawing/2014/main" id="{EA1553E4-E486-D390-CE2B-68B42A3A56E5}"/>
              </a:ext>
            </a:extLst>
          </p:cNvPr>
          <p:cNvCxnSpPr>
            <a:cxnSpLocks/>
          </p:cNvCxnSpPr>
          <p:nvPr/>
        </p:nvCxnSpPr>
        <p:spPr>
          <a:xfrm>
            <a:off x="7296087" y="1436268"/>
            <a:ext cx="0" cy="529604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9790CB-C971-5104-75DC-07F9939DEDD9}"/>
              </a:ext>
            </a:extLst>
          </p:cNvPr>
          <p:cNvCxnSpPr>
            <a:cxnSpLocks/>
          </p:cNvCxnSpPr>
          <p:nvPr/>
        </p:nvCxnSpPr>
        <p:spPr>
          <a:xfrm>
            <a:off x="2987441" y="3803080"/>
            <a:ext cx="8529402" cy="0"/>
          </a:xfrm>
          <a:prstGeom prst="line">
            <a:avLst/>
          </a:prstGeom>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934CD968-5A60-9C60-E5E8-3A3D05E5ECCD}"/>
              </a:ext>
            </a:extLst>
          </p:cNvPr>
          <p:cNvGrpSpPr/>
          <p:nvPr/>
        </p:nvGrpSpPr>
        <p:grpSpPr>
          <a:xfrm>
            <a:off x="127201" y="1436268"/>
            <a:ext cx="2417253" cy="1893086"/>
            <a:chOff x="-168389" y="-326712"/>
            <a:chExt cx="7970307" cy="7155672"/>
          </a:xfrm>
        </p:grpSpPr>
        <p:sp>
          <p:nvSpPr>
            <p:cNvPr id="8" name="Rounded Rectangle 7">
              <a:extLst>
                <a:ext uri="{FF2B5EF4-FFF2-40B4-BE49-F238E27FC236}">
                  <a16:creationId xmlns:a16="http://schemas.microsoft.com/office/drawing/2014/main" id="{CAC5FC3F-D5A2-2FBD-96BD-138B3AE6B9F3}"/>
                </a:ext>
              </a:extLst>
            </p:cNvPr>
            <p:cNvSpPr/>
            <p:nvPr/>
          </p:nvSpPr>
          <p:spPr>
            <a:xfrm>
              <a:off x="-168389" y="-326712"/>
              <a:ext cx="7970307" cy="7155672"/>
            </a:xfrm>
            <a:prstGeom prst="roundRect">
              <a:avLst>
                <a:gd name="adj" fmla="val 10000"/>
              </a:avLst>
            </a:prstGeom>
            <a:solidFill>
              <a:schemeClr val="tx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Rectangle 10">
              <a:extLst>
                <a:ext uri="{FF2B5EF4-FFF2-40B4-BE49-F238E27FC236}">
                  <a16:creationId xmlns:a16="http://schemas.microsoft.com/office/drawing/2014/main" id="{B4BF9F79-9BAC-FBF3-12BA-422D88F7C5F3}"/>
                </a:ext>
              </a:extLst>
            </p:cNvPr>
            <p:cNvSpPr/>
            <p:nvPr/>
          </p:nvSpPr>
          <p:spPr>
            <a:xfrm>
              <a:off x="383855" y="4465077"/>
              <a:ext cx="7274038" cy="337691"/>
            </a:xfrm>
            <a:prstGeom prst="rect">
              <a:avLst/>
            </a:prstGeom>
          </p:spPr>
          <p:txBody>
            <a:bodyPr wrap="square">
              <a:spAutoFit/>
            </a:bodyPr>
            <a:lstStyle/>
            <a:p>
              <a:endParaRPr lang="en-US" sz="2800" dirty="0">
                <a:solidFill>
                  <a:srgbClr val="002060"/>
                </a:solidFill>
              </a:endParaRPr>
            </a:p>
          </p:txBody>
        </p:sp>
        <p:sp>
          <p:nvSpPr>
            <p:cNvPr id="12" name="Text Box 6867">
              <a:extLst>
                <a:ext uri="{FF2B5EF4-FFF2-40B4-BE49-F238E27FC236}">
                  <a16:creationId xmlns:a16="http://schemas.microsoft.com/office/drawing/2014/main" id="{4BF7DB22-1DD1-BF68-8E01-2CECFEA0170B}"/>
                </a:ext>
              </a:extLst>
            </p:cNvPr>
            <p:cNvSpPr txBox="1">
              <a:spLocks noChangeArrowheads="1"/>
            </p:cNvSpPr>
            <p:nvPr/>
          </p:nvSpPr>
          <p:spPr bwMode="auto">
            <a:xfrm>
              <a:off x="383856" y="-99359"/>
              <a:ext cx="6783327" cy="64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ＭＳ Ｐゴシック"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ＭＳ Ｐゴシック"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ＭＳ Ｐゴシック"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9pPr>
            </a:lstStyle>
            <a:p>
              <a:pPr algn="ctr">
                <a:spcBef>
                  <a:spcPct val="0"/>
                </a:spcBef>
                <a:buNone/>
              </a:pPr>
              <a:r>
                <a:rPr lang="en-US" sz="1800" dirty="0">
                  <a:solidFill>
                    <a:srgbClr val="002060"/>
                  </a:solidFill>
                </a:rPr>
                <a:t>The overall sentiment of tweets from 2015 -2022 was </a:t>
              </a:r>
              <a:r>
                <a:rPr lang="en-US" sz="1800" b="1" dirty="0">
                  <a:solidFill>
                    <a:srgbClr val="002060"/>
                  </a:solidFill>
                </a:rPr>
                <a:t>negative</a:t>
              </a:r>
              <a:r>
                <a:rPr lang="en-US" sz="1800" dirty="0">
                  <a:solidFill>
                    <a:srgbClr val="002060"/>
                  </a:solidFill>
                </a:rPr>
                <a:t> towards Cheerios</a:t>
              </a:r>
              <a:endParaRPr lang="en-US" altLang="en-US" sz="1800" b="1" dirty="0">
                <a:solidFill>
                  <a:srgbClr val="3A3B3A"/>
                </a:solidFill>
              </a:endParaRPr>
            </a:p>
          </p:txBody>
        </p:sp>
      </p:grpSp>
      <p:grpSp>
        <p:nvGrpSpPr>
          <p:cNvPr id="13" name="Group 12">
            <a:extLst>
              <a:ext uri="{FF2B5EF4-FFF2-40B4-BE49-F238E27FC236}">
                <a16:creationId xmlns:a16="http://schemas.microsoft.com/office/drawing/2014/main" id="{16CFF5A7-C3AB-8F25-4299-5C9E616193A5}"/>
              </a:ext>
            </a:extLst>
          </p:cNvPr>
          <p:cNvGrpSpPr/>
          <p:nvPr/>
        </p:nvGrpSpPr>
        <p:grpSpPr>
          <a:xfrm>
            <a:off x="210478" y="4709036"/>
            <a:ext cx="2632359" cy="2028342"/>
            <a:chOff x="653018" y="6891155"/>
            <a:chExt cx="4598844" cy="1010481"/>
          </a:xfrm>
        </p:grpSpPr>
        <p:sp>
          <p:nvSpPr>
            <p:cNvPr id="16" name="Rounded Rectangle 15">
              <a:extLst>
                <a:ext uri="{FF2B5EF4-FFF2-40B4-BE49-F238E27FC236}">
                  <a16:creationId xmlns:a16="http://schemas.microsoft.com/office/drawing/2014/main" id="{1E0D6E82-6D54-2954-CA7D-AAF68536D6F3}"/>
                </a:ext>
              </a:extLst>
            </p:cNvPr>
            <p:cNvSpPr/>
            <p:nvPr/>
          </p:nvSpPr>
          <p:spPr>
            <a:xfrm>
              <a:off x="653018" y="6891155"/>
              <a:ext cx="4577168" cy="1010481"/>
            </a:xfrm>
            <a:prstGeom prst="roundRect">
              <a:avLst>
                <a:gd name="adj" fmla="val 10000"/>
              </a:avLst>
            </a:prstGeom>
            <a:solidFill>
              <a:schemeClr val="tx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9CDD2282-53CB-574E-1F2B-81C355B1FDF2}"/>
                </a:ext>
              </a:extLst>
            </p:cNvPr>
            <p:cNvSpPr/>
            <p:nvPr/>
          </p:nvSpPr>
          <p:spPr>
            <a:xfrm>
              <a:off x="674694" y="6959410"/>
              <a:ext cx="4577168" cy="873971"/>
            </a:xfrm>
            <a:prstGeom prst="rect">
              <a:avLst/>
            </a:prstGeom>
          </p:spPr>
          <p:txBody>
            <a:bodyPr wrap="square">
              <a:spAutoFit/>
            </a:bodyPr>
            <a:lstStyle/>
            <a:p>
              <a:r>
                <a:rPr lang="en-US" dirty="0">
                  <a:solidFill>
                    <a:srgbClr val="002060"/>
                  </a:solidFill>
                  <a:latin typeface="Arial" panose="020B0604020202020204" pitchFamily="34" charset="0"/>
                  <a:ea typeface="ＭＳ Ｐゴシック" panose="020B0600070205080204" pitchFamily="34" charset="-128"/>
                </a:rPr>
                <a:t>The top 2 </a:t>
              </a:r>
              <a:r>
                <a:rPr lang="en-US" b="1" dirty="0">
                  <a:solidFill>
                    <a:srgbClr val="002060"/>
                  </a:solidFill>
                  <a:latin typeface="Arial" panose="020B0604020202020204" pitchFamily="34" charset="0"/>
                  <a:ea typeface="ＭＳ Ｐゴシック" panose="020B0600070205080204" pitchFamily="34" charset="-128"/>
                </a:rPr>
                <a:t>contributing</a:t>
              </a:r>
              <a:r>
                <a:rPr lang="en-US" dirty="0">
                  <a:solidFill>
                    <a:srgbClr val="002060"/>
                  </a:solidFill>
                  <a:latin typeface="Arial" panose="020B0604020202020204" pitchFamily="34" charset="0"/>
                  <a:ea typeface="ＭＳ Ｐゴシック" panose="020B0600070205080204" pitchFamily="34" charset="-128"/>
                </a:rPr>
                <a:t> users to the 390 tweets were self-identified bloggers who contributed to 34.33% (n=136) of the tweets</a:t>
              </a:r>
            </a:p>
          </p:txBody>
        </p:sp>
      </p:grpSp>
      <p:pic>
        <p:nvPicPr>
          <p:cNvPr id="21" name="Picture 20">
            <a:extLst>
              <a:ext uri="{FF2B5EF4-FFF2-40B4-BE49-F238E27FC236}">
                <a16:creationId xmlns:a16="http://schemas.microsoft.com/office/drawing/2014/main" id="{440BBB9D-DFC1-690E-3D8B-BADA165F5C23}"/>
              </a:ext>
            </a:extLst>
          </p:cNvPr>
          <p:cNvPicPr>
            <a:picLocks noChangeAspect="1"/>
          </p:cNvPicPr>
          <p:nvPr/>
        </p:nvPicPr>
        <p:blipFill>
          <a:blip r:embed="rId3"/>
          <a:stretch>
            <a:fillRect/>
          </a:stretch>
        </p:blipFill>
        <p:spPr>
          <a:xfrm>
            <a:off x="-9573932" y="279760"/>
            <a:ext cx="8214428" cy="4937760"/>
          </a:xfrm>
          <a:prstGeom prst="rect">
            <a:avLst/>
          </a:prstGeom>
        </p:spPr>
      </p:pic>
    </p:spTree>
    <p:extLst>
      <p:ext uri="{BB962C8B-B14F-4D97-AF65-F5344CB8AC3E}">
        <p14:creationId xmlns:p14="http://schemas.microsoft.com/office/powerpoint/2010/main" val="34408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20"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94E7D-0B4C-BDD3-9967-AE66F19B8B19}"/>
              </a:ext>
            </a:extLst>
          </p:cNvPr>
          <p:cNvSpPr txBox="1"/>
          <p:nvPr/>
        </p:nvSpPr>
        <p:spPr>
          <a:xfrm>
            <a:off x="3310269" y="63795"/>
            <a:ext cx="5571461" cy="1015663"/>
          </a:xfrm>
          <a:prstGeom prst="rect">
            <a:avLst/>
          </a:prstGeom>
          <a:noFill/>
        </p:spPr>
        <p:txBody>
          <a:bodyPr wrap="square">
            <a:spAutoFit/>
          </a:bodyPr>
          <a:lstStyle/>
          <a:p>
            <a:r>
              <a:rPr lang="en-US" sz="6000" dirty="0">
                <a:solidFill>
                  <a:schemeClr val="bg1"/>
                </a:solidFill>
              </a:rPr>
              <a:t>IMPLICATIONS</a:t>
            </a:r>
          </a:p>
        </p:txBody>
      </p:sp>
      <p:sp>
        <p:nvSpPr>
          <p:cNvPr id="3" name="Rectangle 2">
            <a:extLst>
              <a:ext uri="{FF2B5EF4-FFF2-40B4-BE49-F238E27FC236}">
                <a16:creationId xmlns:a16="http://schemas.microsoft.com/office/drawing/2014/main" id="{9CDF1133-079B-5EB2-04DB-EBB0267AB434}"/>
              </a:ext>
            </a:extLst>
          </p:cNvPr>
          <p:cNvSpPr/>
          <p:nvPr/>
        </p:nvSpPr>
        <p:spPr>
          <a:xfrm>
            <a:off x="118240" y="1269610"/>
            <a:ext cx="9013059" cy="4093428"/>
          </a:xfrm>
          <a:prstGeom prst="rect">
            <a:avLst/>
          </a:prstGeom>
        </p:spPr>
        <p:txBody>
          <a:bodyPr wrap="square">
            <a:spAutoFit/>
          </a:bodyPr>
          <a:lstStyle/>
          <a:p>
            <a:pPr marL="457200" indent="-457200">
              <a:buFont typeface="Arial" panose="020B0604020202020204" pitchFamily="34" charset="0"/>
              <a:buChar char="•"/>
            </a:pPr>
            <a:r>
              <a:rPr lang="en-US" sz="2600" dirty="0">
                <a:solidFill>
                  <a:srgbClr val="002060"/>
                </a:solidFill>
              </a:rPr>
              <a:t>Much of the information being spread was not reliable, which could be harmful to those on a gluten free diet</a:t>
            </a:r>
          </a:p>
          <a:p>
            <a:pPr marL="457200" indent="-457200">
              <a:buFont typeface="Arial" panose="020B0604020202020204" pitchFamily="34" charset="0"/>
              <a:buChar char="•"/>
            </a:pPr>
            <a:endParaRPr lang="en-US" sz="2600" dirty="0">
              <a:solidFill>
                <a:srgbClr val="002060"/>
              </a:solidFill>
            </a:endParaRPr>
          </a:p>
          <a:p>
            <a:pPr marL="457200" indent="-457200">
              <a:buFont typeface="Arial" panose="020B0604020202020204" pitchFamily="34" charset="0"/>
              <a:buChar char="•"/>
            </a:pPr>
            <a:r>
              <a:rPr lang="en-US" sz="2600" dirty="0">
                <a:solidFill>
                  <a:srgbClr val="002060"/>
                </a:solidFill>
              </a:rPr>
              <a:t>Information needs to be reliable</a:t>
            </a:r>
          </a:p>
          <a:p>
            <a:pPr marL="457200" indent="-457200">
              <a:buFont typeface="Arial" panose="020B0604020202020204" pitchFamily="34" charset="0"/>
              <a:buChar char="•"/>
            </a:pPr>
            <a:endParaRPr lang="en-US" sz="2600" dirty="0">
              <a:solidFill>
                <a:srgbClr val="002060"/>
              </a:solidFill>
            </a:endParaRPr>
          </a:p>
          <a:p>
            <a:pPr marL="457200" indent="-457200">
              <a:buFont typeface="Arial" panose="020B0604020202020204" pitchFamily="34" charset="0"/>
              <a:buChar char="•"/>
            </a:pPr>
            <a:r>
              <a:rPr lang="en-US" sz="2600" dirty="0">
                <a:solidFill>
                  <a:srgbClr val="002060"/>
                </a:solidFill>
              </a:rPr>
              <a:t>Future projects - gain prospective on the amount of false information being shared.</a:t>
            </a:r>
          </a:p>
          <a:p>
            <a:pPr marL="457200" indent="-457200">
              <a:buFont typeface="Arial" panose="020B0604020202020204" pitchFamily="34" charset="0"/>
              <a:buChar char="•"/>
            </a:pPr>
            <a:endParaRPr lang="en-US" sz="2600" dirty="0">
              <a:solidFill>
                <a:srgbClr val="002060"/>
              </a:solidFill>
            </a:endParaRPr>
          </a:p>
          <a:p>
            <a:pPr marL="457200" indent="-457200">
              <a:buFont typeface="Arial" panose="020B0604020202020204" pitchFamily="34" charset="0"/>
              <a:buChar char="•"/>
            </a:pPr>
            <a:r>
              <a:rPr lang="en-US" sz="2600" dirty="0">
                <a:solidFill>
                  <a:srgbClr val="002060"/>
                </a:solidFill>
              </a:rPr>
              <a:t>To combat this misinformation - medical professionals needs to be involved</a:t>
            </a:r>
          </a:p>
        </p:txBody>
      </p:sp>
      <p:pic>
        <p:nvPicPr>
          <p:cNvPr id="10" name="Picture 9" descr="Implications of Research in Banking, Management, IT, Education and Social Sciences – Srinivas ...">
            <a:extLst>
              <a:ext uri="{FF2B5EF4-FFF2-40B4-BE49-F238E27FC236}">
                <a16:creationId xmlns:a16="http://schemas.microsoft.com/office/drawing/2014/main" id="{42C98590-6362-DBE2-BB41-AE444826BF6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19646" y="5155704"/>
            <a:ext cx="6072354" cy="1648549"/>
          </a:xfrm>
          <a:prstGeom prst="rect">
            <a:avLst/>
          </a:prstGeom>
        </p:spPr>
      </p:pic>
    </p:spTree>
    <p:extLst>
      <p:ext uri="{BB962C8B-B14F-4D97-AF65-F5344CB8AC3E}">
        <p14:creationId xmlns:p14="http://schemas.microsoft.com/office/powerpoint/2010/main" val="373245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28A78-98A6-ED94-A9E4-7573B89312F9}"/>
              </a:ext>
            </a:extLst>
          </p:cNvPr>
          <p:cNvSpPr txBox="1"/>
          <p:nvPr/>
        </p:nvSpPr>
        <p:spPr>
          <a:xfrm>
            <a:off x="2713137" y="142875"/>
            <a:ext cx="6765726" cy="830997"/>
          </a:xfrm>
          <a:prstGeom prst="rect">
            <a:avLst/>
          </a:prstGeom>
          <a:noFill/>
        </p:spPr>
        <p:txBody>
          <a:bodyPr wrap="square">
            <a:spAutoFit/>
          </a:bodyPr>
          <a:lstStyle/>
          <a:p>
            <a:r>
              <a:rPr lang="en-US" sz="4800" dirty="0">
                <a:solidFill>
                  <a:schemeClr val="bg1"/>
                </a:solidFill>
              </a:rPr>
              <a:t>ACKNOWLEDGMENTS</a:t>
            </a:r>
          </a:p>
        </p:txBody>
      </p:sp>
      <p:pic>
        <p:nvPicPr>
          <p:cNvPr id="7" name="Picture 6" descr="5 Insurance Sales Tactics that Singaporeans Keep Falling For">
            <a:extLst>
              <a:ext uri="{FF2B5EF4-FFF2-40B4-BE49-F238E27FC236}">
                <a16:creationId xmlns:a16="http://schemas.microsoft.com/office/drawing/2014/main" id="{354863EF-15AD-3FC1-0369-B0BFEF5F73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07085" y="1683126"/>
            <a:ext cx="4031874" cy="4031874"/>
          </a:xfrm>
          <a:prstGeom prst="rect">
            <a:avLst/>
          </a:prstGeom>
        </p:spPr>
      </p:pic>
      <p:sp>
        <p:nvSpPr>
          <p:cNvPr id="8" name="TextBox 7">
            <a:extLst>
              <a:ext uri="{FF2B5EF4-FFF2-40B4-BE49-F238E27FC236}">
                <a16:creationId xmlns:a16="http://schemas.microsoft.com/office/drawing/2014/main" id="{9DF8CCAF-1E55-73FB-9BE6-CE55ACD69760}"/>
              </a:ext>
            </a:extLst>
          </p:cNvPr>
          <p:cNvSpPr txBox="1"/>
          <p:nvPr/>
        </p:nvSpPr>
        <p:spPr>
          <a:xfrm>
            <a:off x="7707085" y="5742270"/>
            <a:ext cx="2764971" cy="369332"/>
          </a:xfrm>
          <a:prstGeom prst="rect">
            <a:avLst/>
          </a:prstGeom>
          <a:noFill/>
        </p:spPr>
        <p:txBody>
          <a:bodyPr wrap="square" rtlCol="0">
            <a:spAutoFit/>
          </a:bodyPr>
          <a:lstStyle/>
          <a:p>
            <a:r>
              <a:rPr lang="en-US" sz="900">
                <a:hlinkClick r:id="rId4" tooltip="http://dollarsandsense.sg/5-insurance-sales-tactics-that-singaporeans-keep-falling-for/"/>
              </a:rPr>
              <a:t>This Photo</a:t>
            </a:r>
            <a:r>
              <a:rPr lang="en-US" sz="900"/>
              <a:t> by Unknown Author is licensed under </a:t>
            </a:r>
            <a:r>
              <a:rPr lang="en-US" sz="900">
                <a:hlinkClick r:id="rId5" tooltip="https://creativecommons.org/licenses/by-nc-nd/3.0/"/>
              </a:rPr>
              <a:t>CC BY-NC-ND</a:t>
            </a:r>
            <a:endParaRPr lang="en-US" sz="900"/>
          </a:p>
        </p:txBody>
      </p:sp>
      <p:sp>
        <p:nvSpPr>
          <p:cNvPr id="6" name="TextBox 5">
            <a:extLst>
              <a:ext uri="{FF2B5EF4-FFF2-40B4-BE49-F238E27FC236}">
                <a16:creationId xmlns:a16="http://schemas.microsoft.com/office/drawing/2014/main" id="{71816539-B2E0-E3E5-ADB3-177620F24DD3}"/>
              </a:ext>
            </a:extLst>
          </p:cNvPr>
          <p:cNvSpPr txBox="1"/>
          <p:nvPr/>
        </p:nvSpPr>
        <p:spPr>
          <a:xfrm>
            <a:off x="453041" y="2127886"/>
            <a:ext cx="7599070" cy="3046988"/>
          </a:xfrm>
          <a:prstGeom prst="rect">
            <a:avLst/>
          </a:prstGeom>
          <a:noFill/>
        </p:spPr>
        <p:txBody>
          <a:bodyPr wrap="square" rtlCol="0">
            <a:spAutoFit/>
          </a:bodyPr>
          <a:lstStyle/>
          <a:p>
            <a:r>
              <a:rPr lang="en-US" sz="2400" dirty="0">
                <a:solidFill>
                  <a:srgbClr val="002060"/>
                </a:solidFill>
              </a:rPr>
              <a:t>Thank you to Dr. Ron-Li, Chair of PMHI, Dr. Neill Epperson, Chair of Department of Psychiatry, Dr. Dominic Martinez, Dir. Office of Inclusion and Outreach, CCTSI for funding the PURPLE program</a:t>
            </a:r>
          </a:p>
          <a:p>
            <a:endParaRPr lang="en-US" sz="2400" dirty="0">
              <a:solidFill>
                <a:srgbClr val="002060"/>
              </a:solidFill>
            </a:endParaRPr>
          </a:p>
          <a:p>
            <a:r>
              <a:rPr lang="en-US" sz="2400" dirty="0">
                <a:solidFill>
                  <a:srgbClr val="002060"/>
                </a:solidFill>
              </a:rPr>
              <a:t>Special thanks to Children’s Hospital, </a:t>
            </a:r>
            <a:r>
              <a:rPr lang="en-US" sz="2400" dirty="0" err="1">
                <a:solidFill>
                  <a:srgbClr val="002060"/>
                </a:solidFill>
              </a:rPr>
              <a:t>Yunliang</a:t>
            </a:r>
            <a:r>
              <a:rPr lang="en-US" sz="2400" dirty="0">
                <a:solidFill>
                  <a:srgbClr val="002060"/>
                </a:solidFill>
              </a:rPr>
              <a:t> (Lily) Luo, </a:t>
            </a:r>
            <a:r>
              <a:rPr lang="en-US" sz="2400" dirty="0" err="1">
                <a:solidFill>
                  <a:srgbClr val="002060"/>
                </a:solidFill>
              </a:rPr>
              <a:t>Emmaly</a:t>
            </a:r>
            <a:r>
              <a:rPr lang="en-US" sz="2400" dirty="0">
                <a:solidFill>
                  <a:srgbClr val="002060"/>
                </a:solidFill>
              </a:rPr>
              <a:t> Perks, Shanna Trott, and Dr. Monique </a:t>
            </a:r>
            <a:r>
              <a:rPr lang="en-US" sz="2400" dirty="0" err="1">
                <a:solidFill>
                  <a:srgbClr val="002060"/>
                </a:solidFill>
              </a:rPr>
              <a:t>Germone</a:t>
            </a:r>
            <a:r>
              <a:rPr lang="en-US" sz="2400" dirty="0">
                <a:solidFill>
                  <a:srgbClr val="002060"/>
                </a:solidFill>
              </a:rPr>
              <a:t> for their support. </a:t>
            </a:r>
          </a:p>
        </p:txBody>
      </p:sp>
    </p:spTree>
    <p:extLst>
      <p:ext uri="{BB962C8B-B14F-4D97-AF65-F5344CB8AC3E}">
        <p14:creationId xmlns:p14="http://schemas.microsoft.com/office/powerpoint/2010/main" val="373621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DBEF1-CBC2-D3CD-FB1C-1BC0F961EAD6}"/>
              </a:ext>
            </a:extLst>
          </p:cNvPr>
          <p:cNvSpPr txBox="1"/>
          <p:nvPr/>
        </p:nvSpPr>
        <p:spPr>
          <a:xfrm>
            <a:off x="3873796" y="220717"/>
            <a:ext cx="4444408" cy="830997"/>
          </a:xfrm>
          <a:prstGeom prst="rect">
            <a:avLst/>
          </a:prstGeom>
          <a:noFill/>
        </p:spPr>
        <p:txBody>
          <a:bodyPr wrap="square">
            <a:spAutoFit/>
          </a:bodyPr>
          <a:lstStyle/>
          <a:p>
            <a:r>
              <a:rPr lang="en-US" sz="4800" dirty="0">
                <a:solidFill>
                  <a:schemeClr val="bg1"/>
                </a:solidFill>
              </a:rPr>
              <a:t>REFERENCES</a:t>
            </a:r>
          </a:p>
        </p:txBody>
      </p:sp>
      <p:sp>
        <p:nvSpPr>
          <p:cNvPr id="4" name="TextBox 3">
            <a:extLst>
              <a:ext uri="{FF2B5EF4-FFF2-40B4-BE49-F238E27FC236}">
                <a16:creationId xmlns:a16="http://schemas.microsoft.com/office/drawing/2014/main" id="{2924ECC2-2CB7-ED64-CD62-831B2E19CD5A}"/>
              </a:ext>
            </a:extLst>
          </p:cNvPr>
          <p:cNvSpPr txBox="1"/>
          <p:nvPr/>
        </p:nvSpPr>
        <p:spPr>
          <a:xfrm>
            <a:off x="3171933" y="1348800"/>
            <a:ext cx="8615854" cy="5509200"/>
          </a:xfrm>
          <a:prstGeom prst="rect">
            <a:avLst/>
          </a:prstGeom>
          <a:noFill/>
        </p:spPr>
        <p:txBody>
          <a:bodyPr wrap="square">
            <a:spAutoFit/>
          </a:bodyPr>
          <a:lstStyle/>
          <a:p>
            <a:r>
              <a:rPr lang="en-US" sz="1600" dirty="0">
                <a:solidFill>
                  <a:srgbClr val="002060"/>
                </a:solidFill>
              </a:rPr>
              <a:t>1. Nebraska–Lincoln, U. (2022). Study concludes Americans self-diagnose to adopt gluten-free diets. Retrieved 27 July 2022, from https://</a:t>
            </a:r>
            <a:r>
              <a:rPr lang="en-US" sz="1600" dirty="0" err="1">
                <a:solidFill>
                  <a:srgbClr val="002060"/>
                </a:solidFill>
              </a:rPr>
              <a:t>news.unl.edu</a:t>
            </a:r>
            <a:r>
              <a:rPr lang="en-US" sz="1600" dirty="0">
                <a:solidFill>
                  <a:srgbClr val="002060"/>
                </a:solidFill>
              </a:rPr>
              <a:t>/newsrooms/today/article/study-concludes-americans-self-diagnose-to-adopt-gluten-free-diets/</a:t>
            </a:r>
          </a:p>
          <a:p>
            <a:r>
              <a:rPr lang="en-US" sz="1600" dirty="0">
                <a:solidFill>
                  <a:srgbClr val="002060"/>
                </a:solidFill>
              </a:rPr>
              <a:t>2. Conditions, G. (2022). Celiac disease: MedlinePlus Genetics. Retrieved 22 July 2022, from https://</a:t>
            </a:r>
            <a:r>
              <a:rPr lang="en-US" sz="1600" dirty="0" err="1">
                <a:solidFill>
                  <a:srgbClr val="002060"/>
                </a:solidFill>
              </a:rPr>
              <a:t>medlineplus.gov</a:t>
            </a:r>
            <a:r>
              <a:rPr lang="en-US" sz="1600" dirty="0">
                <a:solidFill>
                  <a:srgbClr val="002060"/>
                </a:solidFill>
              </a:rPr>
              <a:t>/genetics/condition/celiac-disease/#:~:text=</a:t>
            </a:r>
            <a:r>
              <a:rPr lang="en-US" sz="1600" dirty="0" err="1">
                <a:solidFill>
                  <a:srgbClr val="002060"/>
                </a:solidFill>
              </a:rPr>
              <a:t>Description&amp;text</a:t>
            </a:r>
            <a:r>
              <a:rPr lang="en-US" sz="1600" dirty="0">
                <a:solidFill>
                  <a:srgbClr val="002060"/>
                </a:solidFill>
              </a:rPr>
              <a:t>=Celiac%20disease%20is%20a%20condition,body's%20own%20tissues%20and%20organs.</a:t>
            </a:r>
          </a:p>
          <a:p>
            <a:r>
              <a:rPr lang="en-US" sz="1600" dirty="0">
                <a:solidFill>
                  <a:srgbClr val="002060"/>
                </a:solidFill>
              </a:rPr>
              <a:t>3. Singh, P., Arora, A., Strand, T., Leffler, D., </a:t>
            </a:r>
            <a:r>
              <a:rPr lang="en-US" sz="1600" dirty="0" err="1">
                <a:solidFill>
                  <a:srgbClr val="002060"/>
                </a:solidFill>
              </a:rPr>
              <a:t>Catassi</a:t>
            </a:r>
            <a:r>
              <a:rPr lang="en-US" sz="1600" dirty="0">
                <a:solidFill>
                  <a:srgbClr val="002060"/>
                </a:solidFill>
              </a:rPr>
              <a:t>, C., &amp; Green, P. et al. (2018). Global Prevalence of Celiac Disease: Systematic Review and Meta-analysis. Clinical Gastroenterology And Hepatology, 16(6), 823-836.e2. </a:t>
            </a:r>
            <a:r>
              <a:rPr lang="en-US" sz="1600" dirty="0" err="1">
                <a:solidFill>
                  <a:srgbClr val="002060"/>
                </a:solidFill>
              </a:rPr>
              <a:t>doi</a:t>
            </a:r>
            <a:r>
              <a:rPr lang="en-US" sz="1600" dirty="0">
                <a:solidFill>
                  <a:srgbClr val="002060"/>
                </a:solidFill>
              </a:rPr>
              <a:t>: 10.1016/j.cgh.2017.06.037</a:t>
            </a:r>
          </a:p>
          <a:p>
            <a:r>
              <a:rPr lang="en-US" sz="1600" dirty="0">
                <a:solidFill>
                  <a:srgbClr val="002060"/>
                </a:solidFill>
              </a:rPr>
              <a:t>4. </a:t>
            </a:r>
            <a:r>
              <a:rPr lang="en-US" sz="1600" dirty="0" err="1">
                <a:solidFill>
                  <a:srgbClr val="002060"/>
                </a:solidFill>
              </a:rPr>
              <a:t>Trovato</a:t>
            </a:r>
            <a:r>
              <a:rPr lang="en-US" sz="1600" dirty="0">
                <a:solidFill>
                  <a:srgbClr val="002060"/>
                </a:solidFill>
              </a:rPr>
              <a:t>, C., </a:t>
            </a:r>
            <a:r>
              <a:rPr lang="en-US" sz="1600" dirty="0" err="1">
                <a:solidFill>
                  <a:srgbClr val="002060"/>
                </a:solidFill>
              </a:rPr>
              <a:t>Montuori</a:t>
            </a:r>
            <a:r>
              <a:rPr lang="en-US" sz="1600" dirty="0">
                <a:solidFill>
                  <a:srgbClr val="002060"/>
                </a:solidFill>
              </a:rPr>
              <a:t>, M., Oliva, S., </a:t>
            </a:r>
            <a:r>
              <a:rPr lang="en-US" sz="1600" dirty="0" err="1">
                <a:solidFill>
                  <a:srgbClr val="002060"/>
                </a:solidFill>
              </a:rPr>
              <a:t>Cucchiara</a:t>
            </a:r>
            <a:r>
              <a:rPr lang="en-US" sz="1600" dirty="0">
                <a:solidFill>
                  <a:srgbClr val="002060"/>
                </a:solidFill>
              </a:rPr>
              <a:t>, S., </a:t>
            </a:r>
            <a:r>
              <a:rPr lang="en-US" sz="1600" dirty="0" err="1">
                <a:solidFill>
                  <a:srgbClr val="002060"/>
                </a:solidFill>
              </a:rPr>
              <a:t>Cignarelli</a:t>
            </a:r>
            <a:r>
              <a:rPr lang="en-US" sz="1600" dirty="0">
                <a:solidFill>
                  <a:srgbClr val="002060"/>
                </a:solidFill>
              </a:rPr>
              <a:t>, A., &amp; Sansone, A. (2020). Assessment of public perceptions and concerns of celiac disease: A Twitter-based sentiment analysis study. Digestive And Liver Disease, 52(4), 464-466. </a:t>
            </a:r>
            <a:r>
              <a:rPr lang="en-US" sz="1600" dirty="0" err="1">
                <a:solidFill>
                  <a:srgbClr val="002060"/>
                </a:solidFill>
              </a:rPr>
              <a:t>doi</a:t>
            </a:r>
            <a:r>
              <a:rPr lang="en-US" sz="1600" dirty="0">
                <a:solidFill>
                  <a:srgbClr val="002060"/>
                </a:solidFill>
              </a:rPr>
              <a:t>: 10.1016/j.dld.2020.02.004</a:t>
            </a:r>
          </a:p>
          <a:p>
            <a:r>
              <a:rPr lang="en-US" sz="1600" dirty="0">
                <a:solidFill>
                  <a:srgbClr val="002060"/>
                </a:solidFill>
              </a:rPr>
              <a:t>5. (2022). Retrieved 22 July 2022, from https://</a:t>
            </a:r>
            <a:r>
              <a:rPr lang="en-US" sz="1600" dirty="0" err="1">
                <a:solidFill>
                  <a:srgbClr val="002060"/>
                </a:solidFill>
              </a:rPr>
              <a:t>twitter.com</a:t>
            </a:r>
            <a:r>
              <a:rPr lang="en-US" sz="1600" dirty="0">
                <a:solidFill>
                  <a:srgbClr val="002060"/>
                </a:solidFill>
              </a:rPr>
              <a:t>/cheerios/status/651118420071612416?ref_src=twsrc%5Etfw%7Ctwcamp%5Etweetembed%7Ctwterm%5E651118420071612416%7Ctwgr%5E%7Ctwcon%5Es1_&amp;ref_url=https%3A%2F%2Fwww.washingtonpost.com%2Fnews%2Fto-your-health%2Fwp%2F2015%2F10%2F05%2Fgeneral-mills-recalls-1-8-million-boxes-of-gluten-free-cheerios-that-may-contain-wheat%2F </a:t>
            </a:r>
          </a:p>
          <a:p>
            <a:r>
              <a:rPr lang="en-US" sz="1600" dirty="0">
                <a:solidFill>
                  <a:srgbClr val="002060"/>
                </a:solidFill>
              </a:rPr>
              <a:t>6. Virginia Braun &amp; Victoria Clarke (2006) Using thematic analysis in psychology, Qualitative Research in Psychology, 3:2, 77-101, DOI: 10.1191/1478088706qp063oa</a:t>
            </a:r>
          </a:p>
          <a:p>
            <a:r>
              <a:rPr lang="en-US" sz="1600" dirty="0">
                <a:solidFill>
                  <a:srgbClr val="002060"/>
                </a:solidFill>
              </a:rPr>
              <a:t> </a:t>
            </a:r>
          </a:p>
        </p:txBody>
      </p:sp>
      <p:pic>
        <p:nvPicPr>
          <p:cNvPr id="6" name="Picture 5" descr="Books PNG image with transparency background">
            <a:extLst>
              <a:ext uri="{FF2B5EF4-FFF2-40B4-BE49-F238E27FC236}">
                <a16:creationId xmlns:a16="http://schemas.microsoft.com/office/drawing/2014/main" id="{BC14411A-E188-21E5-6BD3-B689E6E5D8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4213" y="1558970"/>
            <a:ext cx="2707640" cy="2707640"/>
          </a:xfrm>
          <a:prstGeom prst="rect">
            <a:avLst/>
          </a:prstGeom>
        </p:spPr>
      </p:pic>
      <p:sp>
        <p:nvSpPr>
          <p:cNvPr id="7" name="TextBox 6">
            <a:extLst>
              <a:ext uri="{FF2B5EF4-FFF2-40B4-BE49-F238E27FC236}">
                <a16:creationId xmlns:a16="http://schemas.microsoft.com/office/drawing/2014/main" id="{1A2F515D-65BA-1DF4-C162-84FF02C4F457}"/>
              </a:ext>
            </a:extLst>
          </p:cNvPr>
          <p:cNvSpPr txBox="1"/>
          <p:nvPr/>
        </p:nvSpPr>
        <p:spPr>
          <a:xfrm>
            <a:off x="404213" y="4022041"/>
            <a:ext cx="2329830" cy="369332"/>
          </a:xfrm>
          <a:prstGeom prst="rect">
            <a:avLst/>
          </a:prstGeom>
          <a:noFill/>
        </p:spPr>
        <p:txBody>
          <a:bodyPr wrap="square" rtlCol="0">
            <a:spAutoFit/>
          </a:bodyPr>
          <a:lstStyle/>
          <a:p>
            <a:r>
              <a:rPr lang="en-US" sz="900" dirty="0">
                <a:solidFill>
                  <a:srgbClr val="000000"/>
                </a:solidFill>
                <a:hlinkClick r:id="rId4" tooltip="https://pngimg.com/download/2117">
                  <a:extLst>
                    <a:ext uri="{A12FA001-AC4F-418D-AE19-62706E023703}">
                      <ahyp:hlinkClr xmlns:ahyp="http://schemas.microsoft.com/office/drawing/2018/hyperlinkcolor" val="tx"/>
                    </a:ext>
                  </a:extLst>
                </a:hlinkClick>
              </a:rPr>
              <a:t>This Photo</a:t>
            </a:r>
            <a:r>
              <a:rPr lang="en-US" sz="900" dirty="0">
                <a:solidFill>
                  <a:srgbClr val="000000"/>
                </a:solidFill>
              </a:rPr>
              <a:t> by Unknown Author is licensed under </a:t>
            </a:r>
            <a:r>
              <a:rPr lang="en-US" sz="900" dirty="0">
                <a:solidFill>
                  <a:srgbClr val="000000"/>
                </a:solidFill>
                <a:hlinkClick r:id="rId5" tooltip="https://creativecommons.org/licenses/by-nc/3.0/">
                  <a:extLst>
                    <a:ext uri="{A12FA001-AC4F-418D-AE19-62706E023703}">
                      <ahyp:hlinkClr xmlns:ahyp="http://schemas.microsoft.com/office/drawing/2018/hyperlinkcolor" val="tx"/>
                    </a:ext>
                  </a:extLst>
                </a:hlinkClick>
              </a:rPr>
              <a:t>CC BY-NC</a:t>
            </a:r>
            <a:endParaRPr lang="en-US" sz="900" dirty="0">
              <a:solidFill>
                <a:srgbClr val="000000"/>
              </a:solidFill>
            </a:endParaRPr>
          </a:p>
        </p:txBody>
      </p:sp>
    </p:spTree>
    <p:extLst>
      <p:ext uri="{BB962C8B-B14F-4D97-AF65-F5344CB8AC3E}">
        <p14:creationId xmlns:p14="http://schemas.microsoft.com/office/powerpoint/2010/main" val="266400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A6AFB-7588-2452-EA6C-69084E691B3A}"/>
              </a:ext>
            </a:extLst>
          </p:cNvPr>
          <p:cNvSpPr txBox="1"/>
          <p:nvPr/>
        </p:nvSpPr>
        <p:spPr>
          <a:xfrm>
            <a:off x="3245700" y="128587"/>
            <a:ext cx="5700600" cy="1015663"/>
          </a:xfrm>
          <a:prstGeom prst="rect">
            <a:avLst/>
          </a:prstGeom>
          <a:noFill/>
        </p:spPr>
        <p:txBody>
          <a:bodyPr wrap="none" rtlCol="0">
            <a:spAutoFit/>
          </a:bodyPr>
          <a:lstStyle/>
          <a:p>
            <a:r>
              <a:rPr lang="en-US" sz="6000" dirty="0">
                <a:solidFill>
                  <a:schemeClr val="bg1"/>
                </a:solidFill>
              </a:rPr>
              <a:t>BACKGROUND</a:t>
            </a:r>
          </a:p>
        </p:txBody>
      </p:sp>
      <p:pic>
        <p:nvPicPr>
          <p:cNvPr id="5" name="Picture 4" descr="SNPs, RNA and Celiac Disease - Mapping Ignorance">
            <a:extLst>
              <a:ext uri="{FF2B5EF4-FFF2-40B4-BE49-F238E27FC236}">
                <a16:creationId xmlns:a16="http://schemas.microsoft.com/office/drawing/2014/main" id="{1856E5D6-A576-CEE0-282A-6B754917A0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29250" y="1225689"/>
            <a:ext cx="6762750" cy="5072063"/>
          </a:xfrm>
          <a:prstGeom prst="rect">
            <a:avLst/>
          </a:prstGeom>
        </p:spPr>
      </p:pic>
      <p:sp>
        <p:nvSpPr>
          <p:cNvPr id="3" name="TextBox 2">
            <a:extLst>
              <a:ext uri="{FF2B5EF4-FFF2-40B4-BE49-F238E27FC236}">
                <a16:creationId xmlns:a16="http://schemas.microsoft.com/office/drawing/2014/main" id="{236B5E1D-6B35-FF8B-DB10-63D95D9BA108}"/>
              </a:ext>
            </a:extLst>
          </p:cNvPr>
          <p:cNvSpPr txBox="1"/>
          <p:nvPr/>
        </p:nvSpPr>
        <p:spPr>
          <a:xfrm>
            <a:off x="578955" y="1776561"/>
            <a:ext cx="4850295" cy="4801314"/>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rgbClr val="002060"/>
                </a:solidFill>
              </a:rPr>
              <a:t>Approximately 1 in 4 Americans eat a gluten free diet</a:t>
            </a:r>
            <a:r>
              <a:rPr lang="en-US" baseline="30000" dirty="0">
                <a:solidFill>
                  <a:srgbClr val="002060"/>
                </a:solidFill>
              </a:rPr>
              <a:t>1</a:t>
            </a: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Celiac Disease (CD) is an autoimmune condition resulting in small intestinal damage in response to ingesting gluten</a:t>
            </a:r>
            <a:r>
              <a:rPr lang="en-US" baseline="30000" dirty="0">
                <a:solidFill>
                  <a:srgbClr val="002060"/>
                </a:solidFill>
              </a:rPr>
              <a:t>2</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CD affects approximately 1 in 143 individuals worldwide</a:t>
            </a:r>
            <a:r>
              <a:rPr lang="en-US" baseline="30000" dirty="0">
                <a:solidFill>
                  <a:srgbClr val="002060"/>
                </a:solidFill>
              </a:rPr>
              <a:t>3</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A strict gluten free diet is the only treatment for CD</a:t>
            </a:r>
            <a:r>
              <a:rPr lang="en-US" baseline="30000" dirty="0">
                <a:solidFill>
                  <a:srgbClr val="002060"/>
                </a:solidFill>
              </a:rPr>
              <a:t>2</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Many people turn to online sources for information and support with the gluten-free diet</a:t>
            </a:r>
            <a:r>
              <a:rPr lang="en-US" baseline="30000" dirty="0">
                <a:solidFill>
                  <a:srgbClr val="002060"/>
                </a:solidFill>
              </a:rPr>
              <a:t>1</a:t>
            </a:r>
            <a:endParaRPr lang="en-US" dirty="0">
              <a:solidFill>
                <a:srgbClr val="002060"/>
              </a:solidFill>
            </a:endParaRPr>
          </a:p>
          <a:p>
            <a:endParaRPr lang="en-US" dirty="0"/>
          </a:p>
        </p:txBody>
      </p:sp>
      <p:sp>
        <p:nvSpPr>
          <p:cNvPr id="6" name="TextBox 5">
            <a:extLst>
              <a:ext uri="{FF2B5EF4-FFF2-40B4-BE49-F238E27FC236}">
                <a16:creationId xmlns:a16="http://schemas.microsoft.com/office/drawing/2014/main" id="{072B7CF4-EC04-E8E4-20C6-645AA795AE06}"/>
              </a:ext>
            </a:extLst>
          </p:cNvPr>
          <p:cNvSpPr txBox="1"/>
          <p:nvPr/>
        </p:nvSpPr>
        <p:spPr>
          <a:xfrm>
            <a:off x="5429250" y="6360269"/>
            <a:ext cx="6762750" cy="230832"/>
          </a:xfrm>
          <a:prstGeom prst="rect">
            <a:avLst/>
          </a:prstGeom>
          <a:noFill/>
        </p:spPr>
        <p:txBody>
          <a:bodyPr wrap="square" rtlCol="0">
            <a:spAutoFit/>
          </a:bodyPr>
          <a:lstStyle/>
          <a:p>
            <a:r>
              <a:rPr lang="en-US" sz="900">
                <a:hlinkClick r:id="rId4" tooltip="https://mappingignorance.org/2016/05/23/snps-rna-celiac-disease/"/>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85367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A6AFB-7588-2452-EA6C-69084E691B3A}"/>
              </a:ext>
            </a:extLst>
          </p:cNvPr>
          <p:cNvSpPr txBox="1"/>
          <p:nvPr/>
        </p:nvSpPr>
        <p:spPr>
          <a:xfrm>
            <a:off x="3245700" y="128587"/>
            <a:ext cx="5700600" cy="1015663"/>
          </a:xfrm>
          <a:prstGeom prst="rect">
            <a:avLst/>
          </a:prstGeom>
          <a:noFill/>
        </p:spPr>
        <p:txBody>
          <a:bodyPr wrap="none" rtlCol="0">
            <a:spAutoFit/>
          </a:bodyPr>
          <a:lstStyle/>
          <a:p>
            <a:r>
              <a:rPr lang="en-US" sz="6000" dirty="0">
                <a:solidFill>
                  <a:schemeClr val="bg1"/>
                </a:solidFill>
              </a:rPr>
              <a:t>BACKGROUND</a:t>
            </a:r>
          </a:p>
        </p:txBody>
      </p:sp>
      <p:sp>
        <p:nvSpPr>
          <p:cNvPr id="3" name="TextBox 2">
            <a:extLst>
              <a:ext uri="{FF2B5EF4-FFF2-40B4-BE49-F238E27FC236}">
                <a16:creationId xmlns:a16="http://schemas.microsoft.com/office/drawing/2014/main" id="{236B5E1D-6B35-FF8B-DB10-63D95D9BA108}"/>
              </a:ext>
            </a:extLst>
          </p:cNvPr>
          <p:cNvSpPr txBox="1"/>
          <p:nvPr/>
        </p:nvSpPr>
        <p:spPr>
          <a:xfrm>
            <a:off x="-1" y="1225689"/>
            <a:ext cx="8159263" cy="3139321"/>
          </a:xfrm>
          <a:prstGeom prst="rect">
            <a:avLst/>
          </a:prstGeom>
          <a:noFill/>
        </p:spPr>
        <p:txBody>
          <a:bodyPr wrap="square" rtlCol="0">
            <a:spAutoFit/>
          </a:bodyPr>
          <a:lstStyle/>
          <a:p>
            <a:endParaRPr lang="en-US" dirty="0">
              <a:solidFill>
                <a:srgbClr val="002060"/>
              </a:solidFill>
            </a:endParaRPr>
          </a:p>
          <a:p>
            <a:pPr marL="457200" indent="-457200">
              <a:buFont typeface="Arial" panose="020B0604020202020204" pitchFamily="34" charset="0"/>
              <a:buChar char="•"/>
            </a:pPr>
            <a:r>
              <a:rPr lang="en-US" dirty="0">
                <a:solidFill>
                  <a:srgbClr val="002060"/>
                </a:solidFill>
              </a:rPr>
              <a:t>The social media platform, Twitter has been used to share information about medical conditions and treatments</a:t>
            </a:r>
            <a:r>
              <a:rPr lang="en-US" baseline="30000" dirty="0">
                <a:solidFill>
                  <a:srgbClr val="002060"/>
                </a:solidFill>
              </a:rPr>
              <a:t>4</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Cheerios is a labeled gluten-free product and its true gluten-free nature is in question following a recall in 2015</a:t>
            </a:r>
            <a:r>
              <a:rPr lang="en-US" baseline="30000" dirty="0">
                <a:solidFill>
                  <a:srgbClr val="002060"/>
                </a:solidFill>
              </a:rPr>
              <a:t>5</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Analyzing the type of information shared about Cheerios on Twitter may help to identify misinformation contributing to suspicions that Cheerios are not gluten-free, further restricting access to this product for those with CD</a:t>
            </a:r>
          </a:p>
          <a:p>
            <a:endParaRPr lang="en-US" dirty="0"/>
          </a:p>
        </p:txBody>
      </p:sp>
      <p:pic>
        <p:nvPicPr>
          <p:cNvPr id="7" name="Picture 6" descr="Day 2 of #YSJ10DoT: Sending Tweets - Technology Enhanced Learning">
            <a:extLst>
              <a:ext uri="{FF2B5EF4-FFF2-40B4-BE49-F238E27FC236}">
                <a16:creationId xmlns:a16="http://schemas.microsoft.com/office/drawing/2014/main" id="{B2B226AA-4528-A633-C6A3-DB89D456338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44186" y="4277791"/>
            <a:ext cx="3727938" cy="2035678"/>
          </a:xfrm>
          <a:prstGeom prst="rect">
            <a:avLst/>
          </a:prstGeom>
        </p:spPr>
      </p:pic>
      <p:sp>
        <p:nvSpPr>
          <p:cNvPr id="8" name="TextBox 7">
            <a:extLst>
              <a:ext uri="{FF2B5EF4-FFF2-40B4-BE49-F238E27FC236}">
                <a16:creationId xmlns:a16="http://schemas.microsoft.com/office/drawing/2014/main" id="{BD52F0EF-2A64-D1BF-8FBE-11C0EF9DB84C}"/>
              </a:ext>
            </a:extLst>
          </p:cNvPr>
          <p:cNvSpPr txBox="1"/>
          <p:nvPr/>
        </p:nvSpPr>
        <p:spPr>
          <a:xfrm>
            <a:off x="1844186" y="6498581"/>
            <a:ext cx="3727938" cy="230832"/>
          </a:xfrm>
          <a:prstGeom prst="rect">
            <a:avLst/>
          </a:prstGeom>
          <a:noFill/>
        </p:spPr>
        <p:txBody>
          <a:bodyPr wrap="square" rtlCol="0">
            <a:spAutoFit/>
          </a:bodyPr>
          <a:lstStyle/>
          <a:p>
            <a:r>
              <a:rPr lang="en-US" sz="900" dirty="0">
                <a:hlinkClick r:id="rId4" tooltip="https://blog.yorksj.ac.uk/moodle/2016/04/19/day-2-of-ysj10dot-sending-tweets/"/>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10" name="Picture 9" descr="Free photo Cereal Cheerios Food Wallpaper Abstract Breakfast - Max Pixel">
            <a:extLst>
              <a:ext uri="{FF2B5EF4-FFF2-40B4-BE49-F238E27FC236}">
                <a16:creationId xmlns:a16="http://schemas.microsoft.com/office/drawing/2014/main" id="{F53332D4-0CA6-D260-460F-CA2B8F38FD8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159262" y="2811357"/>
            <a:ext cx="3714801" cy="2484273"/>
          </a:xfrm>
          <a:prstGeom prst="rect">
            <a:avLst/>
          </a:prstGeom>
        </p:spPr>
      </p:pic>
    </p:spTree>
    <p:extLst>
      <p:ext uri="{BB962C8B-B14F-4D97-AF65-F5344CB8AC3E}">
        <p14:creationId xmlns:p14="http://schemas.microsoft.com/office/powerpoint/2010/main" val="300796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09198-E756-A01D-9F93-C32F95E8B96B}"/>
              </a:ext>
            </a:extLst>
          </p:cNvPr>
          <p:cNvSpPr txBox="1"/>
          <p:nvPr/>
        </p:nvSpPr>
        <p:spPr>
          <a:xfrm>
            <a:off x="3810000" y="43543"/>
            <a:ext cx="4572000" cy="1015663"/>
          </a:xfrm>
          <a:prstGeom prst="rect">
            <a:avLst/>
          </a:prstGeom>
          <a:noFill/>
        </p:spPr>
        <p:txBody>
          <a:bodyPr wrap="square">
            <a:spAutoFit/>
          </a:bodyPr>
          <a:lstStyle/>
          <a:p>
            <a:r>
              <a:rPr lang="en-US" sz="6000" dirty="0">
                <a:solidFill>
                  <a:schemeClr val="bg1"/>
                </a:solidFill>
              </a:rPr>
              <a:t>OBJECTIVE</a:t>
            </a:r>
          </a:p>
        </p:txBody>
      </p:sp>
      <p:sp>
        <p:nvSpPr>
          <p:cNvPr id="5" name="TextBox 4">
            <a:extLst>
              <a:ext uri="{FF2B5EF4-FFF2-40B4-BE49-F238E27FC236}">
                <a16:creationId xmlns:a16="http://schemas.microsoft.com/office/drawing/2014/main" id="{AE2D5CE7-CAE5-ACED-D3EE-9305E489DB05}"/>
              </a:ext>
            </a:extLst>
          </p:cNvPr>
          <p:cNvSpPr txBox="1"/>
          <p:nvPr/>
        </p:nvSpPr>
        <p:spPr>
          <a:xfrm>
            <a:off x="3810001" y="2151727"/>
            <a:ext cx="8251580" cy="3170099"/>
          </a:xfrm>
          <a:prstGeom prst="rect">
            <a:avLst/>
          </a:prstGeom>
          <a:noFill/>
        </p:spPr>
        <p:txBody>
          <a:bodyPr wrap="square">
            <a:spAutoFit/>
          </a:bodyPr>
          <a:lstStyle/>
          <a:p>
            <a:r>
              <a:rPr lang="en-US" sz="4000" dirty="0">
                <a:solidFill>
                  <a:srgbClr val="002060"/>
                </a:solidFill>
              </a:rPr>
              <a:t>How does false information on social media impact individuals on the gluten free diets, like those with celiac disease? </a:t>
            </a:r>
          </a:p>
          <a:p>
            <a:endParaRPr lang="en-US" sz="4000" dirty="0">
              <a:solidFill>
                <a:srgbClr val="002060"/>
              </a:solidFill>
            </a:endParaRPr>
          </a:p>
        </p:txBody>
      </p:sp>
      <p:pic>
        <p:nvPicPr>
          <p:cNvPr id="7" name="Picture 6" descr="Download Thinking Photography Question Mark Man Stock HQ PNG Image | FreePNGImg">
            <a:extLst>
              <a:ext uri="{FF2B5EF4-FFF2-40B4-BE49-F238E27FC236}">
                <a16:creationId xmlns:a16="http://schemas.microsoft.com/office/drawing/2014/main" id="{81573AB8-CDD4-F062-B83C-1E972EDB72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390082"/>
            <a:ext cx="4085492" cy="4085492"/>
          </a:xfrm>
          <a:prstGeom prst="rect">
            <a:avLst/>
          </a:prstGeom>
        </p:spPr>
      </p:pic>
      <p:sp>
        <p:nvSpPr>
          <p:cNvPr id="8" name="TextBox 7">
            <a:extLst>
              <a:ext uri="{FF2B5EF4-FFF2-40B4-BE49-F238E27FC236}">
                <a16:creationId xmlns:a16="http://schemas.microsoft.com/office/drawing/2014/main" id="{0F59669E-9F09-BDF2-6F82-33B4804FC3DF}"/>
              </a:ext>
            </a:extLst>
          </p:cNvPr>
          <p:cNvSpPr txBox="1"/>
          <p:nvPr/>
        </p:nvSpPr>
        <p:spPr>
          <a:xfrm>
            <a:off x="0" y="6590990"/>
            <a:ext cx="4085492" cy="230832"/>
          </a:xfrm>
          <a:prstGeom prst="rect">
            <a:avLst/>
          </a:prstGeom>
          <a:noFill/>
        </p:spPr>
        <p:txBody>
          <a:bodyPr wrap="square" rtlCol="0">
            <a:spAutoFit/>
          </a:bodyPr>
          <a:lstStyle/>
          <a:p>
            <a:r>
              <a:rPr lang="en-US" sz="900">
                <a:hlinkClick r:id="rId3" tooltip="https://www.freepngimg.com/png/72547-thinking-photography-question-mark-man-stock"/>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56388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Hashtag with solid fill">
            <a:extLst>
              <a:ext uri="{FF2B5EF4-FFF2-40B4-BE49-F238E27FC236}">
                <a16:creationId xmlns:a16="http://schemas.microsoft.com/office/drawing/2014/main" id="{204A40AC-0A5E-FED3-B528-CC42A66830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478" y="784825"/>
            <a:ext cx="6418398" cy="6418398"/>
          </a:xfrm>
          <a:prstGeom prst="rect">
            <a:avLst/>
          </a:prstGeom>
        </p:spPr>
      </p:pic>
      <p:sp>
        <p:nvSpPr>
          <p:cNvPr id="2" name="TextBox 1">
            <a:extLst>
              <a:ext uri="{FF2B5EF4-FFF2-40B4-BE49-F238E27FC236}">
                <a16:creationId xmlns:a16="http://schemas.microsoft.com/office/drawing/2014/main" id="{1FE95B6F-31AA-8A0E-B71F-E585A951B883}"/>
              </a:ext>
            </a:extLst>
          </p:cNvPr>
          <p:cNvSpPr txBox="1"/>
          <p:nvPr/>
        </p:nvSpPr>
        <p:spPr>
          <a:xfrm>
            <a:off x="3810000" y="43543"/>
            <a:ext cx="4572000" cy="1015663"/>
          </a:xfrm>
          <a:prstGeom prst="rect">
            <a:avLst/>
          </a:prstGeom>
          <a:noFill/>
        </p:spPr>
        <p:txBody>
          <a:bodyPr wrap="square">
            <a:spAutoFit/>
          </a:bodyPr>
          <a:lstStyle/>
          <a:p>
            <a:r>
              <a:rPr lang="en-US" sz="6000" dirty="0">
                <a:solidFill>
                  <a:schemeClr val="bg1"/>
                </a:solidFill>
              </a:rPr>
              <a:t>METHODS</a:t>
            </a:r>
          </a:p>
        </p:txBody>
      </p:sp>
      <p:sp>
        <p:nvSpPr>
          <p:cNvPr id="4" name="TextBox 3">
            <a:extLst>
              <a:ext uri="{FF2B5EF4-FFF2-40B4-BE49-F238E27FC236}">
                <a16:creationId xmlns:a16="http://schemas.microsoft.com/office/drawing/2014/main" id="{8AD392B1-777C-609F-A951-82F6D6A6AD35}"/>
              </a:ext>
            </a:extLst>
          </p:cNvPr>
          <p:cNvSpPr txBox="1"/>
          <p:nvPr/>
        </p:nvSpPr>
        <p:spPr>
          <a:xfrm>
            <a:off x="6692668" y="1383541"/>
            <a:ext cx="5252401" cy="5078313"/>
          </a:xfrm>
          <a:prstGeom prst="rect">
            <a:avLst/>
          </a:prstGeom>
          <a:noFill/>
        </p:spPr>
        <p:txBody>
          <a:bodyPr wrap="square">
            <a:spAutoFit/>
          </a:bodyPr>
          <a:lstStyle/>
          <a:p>
            <a:pPr marL="457200" indent="-457200">
              <a:buFont typeface="Arial" panose="020B0604020202020204" pitchFamily="34" charset="0"/>
              <a:buChar char="•"/>
            </a:pPr>
            <a:r>
              <a:rPr lang="en-US" dirty="0">
                <a:solidFill>
                  <a:srgbClr val="002060"/>
                </a:solidFill>
              </a:rPr>
              <a:t>This </a:t>
            </a:r>
            <a:r>
              <a:rPr lang="en-US" b="1" dirty="0">
                <a:solidFill>
                  <a:srgbClr val="002060"/>
                </a:solidFill>
              </a:rPr>
              <a:t>cross-sectiona</a:t>
            </a:r>
            <a:r>
              <a:rPr lang="en-US" dirty="0">
                <a:solidFill>
                  <a:srgbClr val="002060"/>
                </a:solidFill>
              </a:rPr>
              <a:t>l study utilized </a:t>
            </a:r>
            <a:r>
              <a:rPr lang="en-US" b="1" dirty="0">
                <a:solidFill>
                  <a:srgbClr val="002060"/>
                </a:solidFill>
              </a:rPr>
              <a:t>data mining </a:t>
            </a:r>
            <a:r>
              <a:rPr lang="en-US" dirty="0">
                <a:solidFill>
                  <a:srgbClr val="002060"/>
                </a:solidFill>
              </a:rPr>
              <a:t>to collect tweets related to sentiment surrounding the 2015 Cheerios recall</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20,000 whittled to 390 Tweets were evaluated with 43 hashtags including #</a:t>
            </a:r>
            <a:r>
              <a:rPr lang="en-US" dirty="0" err="1">
                <a:solidFill>
                  <a:srgbClr val="002060"/>
                </a:solidFill>
              </a:rPr>
              <a:t>cealic</a:t>
            </a:r>
            <a:r>
              <a:rPr lang="en-US" dirty="0">
                <a:solidFill>
                  <a:srgbClr val="002060"/>
                </a:solidFill>
              </a:rPr>
              <a:t>, #celiac, #cheerios, #</a:t>
            </a:r>
            <a:r>
              <a:rPr lang="en-US" dirty="0" err="1">
                <a:solidFill>
                  <a:srgbClr val="002060"/>
                </a:solidFill>
              </a:rPr>
              <a:t>glutenfree</a:t>
            </a:r>
            <a:r>
              <a:rPr lang="en-US" dirty="0">
                <a:solidFill>
                  <a:srgbClr val="002060"/>
                </a:solidFill>
              </a:rPr>
              <a:t>, #</a:t>
            </a:r>
            <a:r>
              <a:rPr lang="en-US" dirty="0" err="1">
                <a:solidFill>
                  <a:srgbClr val="002060"/>
                </a:solidFill>
              </a:rPr>
              <a:t>NoCureNoChoice</a:t>
            </a:r>
            <a:r>
              <a:rPr lang="en-US" dirty="0">
                <a:solidFill>
                  <a:srgbClr val="002060"/>
                </a:solidFill>
              </a:rPr>
              <a:t>.</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Tweets were evaluated using </a:t>
            </a:r>
            <a:r>
              <a:rPr lang="en-US" b="1" dirty="0">
                <a:solidFill>
                  <a:srgbClr val="002060"/>
                </a:solidFill>
              </a:rPr>
              <a:t>descriptive statistics </a:t>
            </a:r>
            <a:r>
              <a:rPr lang="en-US" dirty="0">
                <a:solidFill>
                  <a:srgbClr val="002060"/>
                </a:solidFill>
              </a:rPr>
              <a:t>and </a:t>
            </a:r>
            <a:r>
              <a:rPr lang="en-US" b="1" dirty="0">
                <a:solidFill>
                  <a:srgbClr val="002060"/>
                </a:solidFill>
              </a:rPr>
              <a:t>qualitative review </a:t>
            </a:r>
            <a:r>
              <a:rPr lang="en-US" dirty="0">
                <a:solidFill>
                  <a:srgbClr val="002060"/>
                </a:solidFill>
              </a:rPr>
              <a:t>of user sources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Retweeted tweets with sources, 26, were evaluated for validity, </a:t>
            </a:r>
            <a:r>
              <a:rPr lang="en-US" b="1" dirty="0">
                <a:solidFill>
                  <a:srgbClr val="002060"/>
                </a:solidFill>
              </a:rPr>
              <a:t>source</a:t>
            </a:r>
            <a:r>
              <a:rPr lang="en-US" dirty="0">
                <a:solidFill>
                  <a:srgbClr val="002060"/>
                </a:solidFill>
              </a:rPr>
              <a:t> </a:t>
            </a:r>
            <a:r>
              <a:rPr lang="en-US" b="1" dirty="0">
                <a:solidFill>
                  <a:srgbClr val="002060"/>
                </a:solidFill>
              </a:rPr>
              <a:t>hunting</a:t>
            </a:r>
          </a:p>
          <a:p>
            <a:endParaRPr lang="en-US" dirty="0">
              <a:solidFill>
                <a:srgbClr val="002060"/>
              </a:solidFill>
            </a:endParaRPr>
          </a:p>
          <a:p>
            <a:pPr marL="457200" indent="-457200">
              <a:buFont typeface="Arial" panose="020B0604020202020204" pitchFamily="34" charset="0"/>
              <a:buChar char="•"/>
            </a:pPr>
            <a:r>
              <a:rPr lang="en-US" b="1" dirty="0">
                <a:solidFill>
                  <a:srgbClr val="002060"/>
                </a:solidFill>
              </a:rPr>
              <a:t>Thematic Analysis </a:t>
            </a:r>
            <a:r>
              <a:rPr lang="en-US" dirty="0">
                <a:solidFill>
                  <a:srgbClr val="002060"/>
                </a:solidFill>
              </a:rPr>
              <a:t>was done to conduct an in-depth analysis of the tweet sentiment</a:t>
            </a:r>
          </a:p>
        </p:txBody>
      </p:sp>
      <p:grpSp>
        <p:nvGrpSpPr>
          <p:cNvPr id="8" name="Group 7">
            <a:extLst>
              <a:ext uri="{FF2B5EF4-FFF2-40B4-BE49-F238E27FC236}">
                <a16:creationId xmlns:a16="http://schemas.microsoft.com/office/drawing/2014/main" id="{40D091ED-4465-6844-0739-17708368EEAD}"/>
              </a:ext>
            </a:extLst>
          </p:cNvPr>
          <p:cNvGrpSpPr/>
          <p:nvPr/>
        </p:nvGrpSpPr>
        <p:grpSpPr>
          <a:xfrm>
            <a:off x="614595" y="1373571"/>
            <a:ext cx="4900247" cy="496795"/>
            <a:chOff x="-1154321" y="4006536"/>
            <a:chExt cx="9750034" cy="796232"/>
          </a:xfrm>
        </p:grpSpPr>
        <p:sp>
          <p:nvSpPr>
            <p:cNvPr id="9" name="Rounded Rectangle 8">
              <a:extLst>
                <a:ext uri="{FF2B5EF4-FFF2-40B4-BE49-F238E27FC236}">
                  <a16:creationId xmlns:a16="http://schemas.microsoft.com/office/drawing/2014/main" id="{0B5021F6-1791-AC3B-1396-C78CBD3560EE}"/>
                </a:ext>
              </a:extLst>
            </p:cNvPr>
            <p:cNvSpPr/>
            <p:nvPr/>
          </p:nvSpPr>
          <p:spPr>
            <a:xfrm>
              <a:off x="-1154321" y="4006536"/>
              <a:ext cx="9750034" cy="615202"/>
            </a:xfrm>
            <a:prstGeom prst="roundRect">
              <a:avLst>
                <a:gd name="adj" fmla="val 10000"/>
              </a:avLst>
            </a:prstGeom>
            <a:solidFill>
              <a:schemeClr val="tx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B7B04669-E2FA-A327-8641-48191FCF588C}"/>
                </a:ext>
              </a:extLst>
            </p:cNvPr>
            <p:cNvSpPr/>
            <p:nvPr/>
          </p:nvSpPr>
          <p:spPr>
            <a:xfrm>
              <a:off x="383855" y="4465077"/>
              <a:ext cx="7274038" cy="337691"/>
            </a:xfrm>
            <a:prstGeom prst="rect">
              <a:avLst/>
            </a:prstGeom>
          </p:spPr>
          <p:txBody>
            <a:bodyPr wrap="square">
              <a:spAutoFit/>
            </a:bodyPr>
            <a:lstStyle/>
            <a:p>
              <a:endParaRPr lang="en-US" sz="2800" dirty="0">
                <a:solidFill>
                  <a:srgbClr val="002060"/>
                </a:solidFill>
              </a:endParaRPr>
            </a:p>
          </p:txBody>
        </p:sp>
        <p:sp>
          <p:nvSpPr>
            <p:cNvPr id="11" name="Text Box 6867">
              <a:extLst>
                <a:ext uri="{FF2B5EF4-FFF2-40B4-BE49-F238E27FC236}">
                  <a16:creationId xmlns:a16="http://schemas.microsoft.com/office/drawing/2014/main" id="{A60FA302-1B11-57A3-9EE6-D809C126B4EE}"/>
                </a:ext>
              </a:extLst>
            </p:cNvPr>
            <p:cNvSpPr txBox="1">
              <a:spLocks noChangeArrowheads="1"/>
            </p:cNvSpPr>
            <p:nvPr/>
          </p:nvSpPr>
          <p:spPr bwMode="auto">
            <a:xfrm>
              <a:off x="-1154321" y="4016798"/>
              <a:ext cx="9750034" cy="5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ＭＳ Ｐゴシック"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ＭＳ Ｐゴシック"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ＭＳ Ｐゴシック"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9pPr>
            </a:lstStyle>
            <a:p>
              <a:pPr algn="ctr">
                <a:spcBef>
                  <a:spcPct val="0"/>
                </a:spcBef>
                <a:buNone/>
              </a:pPr>
              <a:r>
                <a:rPr lang="en-US" sz="2000" dirty="0">
                  <a:solidFill>
                    <a:srgbClr val="002060"/>
                  </a:solidFill>
                </a:rPr>
                <a:t>43 cooccurring hashtags from 2015-2022</a:t>
              </a:r>
              <a:endParaRPr lang="en-US" altLang="en-US" sz="2000" b="1" dirty="0">
                <a:solidFill>
                  <a:srgbClr val="3A3B3A"/>
                </a:solidFill>
              </a:endParaRPr>
            </a:p>
          </p:txBody>
        </p:sp>
      </p:grpSp>
      <p:grpSp>
        <p:nvGrpSpPr>
          <p:cNvPr id="22" name="Group 21">
            <a:extLst>
              <a:ext uri="{FF2B5EF4-FFF2-40B4-BE49-F238E27FC236}">
                <a16:creationId xmlns:a16="http://schemas.microsoft.com/office/drawing/2014/main" id="{9A5CC52E-25F9-9523-BA00-7BA1775D503F}"/>
              </a:ext>
            </a:extLst>
          </p:cNvPr>
          <p:cNvGrpSpPr/>
          <p:nvPr/>
        </p:nvGrpSpPr>
        <p:grpSpPr>
          <a:xfrm>
            <a:off x="134034" y="1861193"/>
            <a:ext cx="5994886" cy="4256490"/>
            <a:chOff x="134034" y="1861193"/>
            <a:chExt cx="5994886" cy="4256490"/>
          </a:xfrm>
        </p:grpSpPr>
        <p:sp>
          <p:nvSpPr>
            <p:cNvPr id="17" name="TextBox 16">
              <a:extLst>
                <a:ext uri="{FF2B5EF4-FFF2-40B4-BE49-F238E27FC236}">
                  <a16:creationId xmlns:a16="http://schemas.microsoft.com/office/drawing/2014/main" id="{F2D035E2-51BA-941A-9817-38AE4F60391B}"/>
                </a:ext>
              </a:extLst>
            </p:cNvPr>
            <p:cNvSpPr txBox="1"/>
            <p:nvPr/>
          </p:nvSpPr>
          <p:spPr>
            <a:xfrm>
              <a:off x="134034" y="1861193"/>
              <a:ext cx="2308485" cy="4031873"/>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recall</a:t>
              </a: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GeneralMills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CeliacDisease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coeliac</a:t>
              </a: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CrossContamination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notglutenfree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HoneyNutCheerios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wheat</a:t>
              </a: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glutened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NoCureNoChoice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notglutenfreeCheerios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celiacs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Canada</a:t>
              </a:r>
            </a:p>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cheeriosrecall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Iwork4genmills</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oats</a:t>
              </a:r>
            </a:p>
          </p:txBody>
        </p:sp>
        <p:sp>
          <p:nvSpPr>
            <p:cNvPr id="19" name="TextBox 18">
              <a:extLst>
                <a:ext uri="{FF2B5EF4-FFF2-40B4-BE49-F238E27FC236}">
                  <a16:creationId xmlns:a16="http://schemas.microsoft.com/office/drawing/2014/main" id="{0571FF04-0BF2-6BF1-F113-14163D2539AC}"/>
                </a:ext>
              </a:extLst>
            </p:cNvPr>
            <p:cNvSpPr txBox="1"/>
            <p:nvPr/>
          </p:nvSpPr>
          <p:spPr>
            <a:xfrm>
              <a:off x="2061341" y="1870366"/>
              <a:ext cx="2308485" cy="3939540"/>
            </a:xfrm>
            <a:prstGeom prst="rect">
              <a:avLst/>
            </a:prstGeom>
            <a:noFill/>
          </p:spPr>
          <p:txBody>
            <a:bodyPr wrap="square">
              <a:spAutoFit/>
            </a:bodyPr>
            <a:lstStyle/>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celiacproblems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cherrios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Allergy</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foodallergies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gfree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singluten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HoneyNut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CheeriosFunFlavors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kids</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foodallergy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foodsafety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LuckyCharms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FDA</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GFkids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65A750F5-B49E-A9E1-689D-7F8957CDF530}"/>
                </a:ext>
              </a:extLst>
            </p:cNvPr>
            <p:cNvSpPr txBox="1"/>
            <p:nvPr/>
          </p:nvSpPr>
          <p:spPr>
            <a:xfrm>
              <a:off x="4112743" y="1870366"/>
              <a:ext cx="2016177" cy="4247317"/>
            </a:xfrm>
            <a:prstGeom prst="rect">
              <a:avLst/>
            </a:prstGeom>
            <a:noFill/>
          </p:spPr>
          <p:txBody>
            <a:bodyPr wrap="square">
              <a:spAutoFit/>
            </a:bodyPr>
            <a:lstStyle/>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tenfree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Cheerios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celiac</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glutenfreecheerios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gluten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gf</a:t>
              </a:r>
            </a:p>
            <a:p>
              <a:pPr marL="0" marR="0">
                <a:spcBef>
                  <a:spcPts val="0"/>
                </a:spcBef>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GlutenFreeCereal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sick</a:t>
              </a:r>
            </a:p>
            <a:p>
              <a:r>
                <a:rPr lang="en-US" dirty="0">
                  <a:latin typeface="Calibri" panose="020F0502020204030204" pitchFamily="34" charset="0"/>
                  <a:ea typeface="Calibri" panose="020F0502020204030204" pitchFamily="34" charset="0"/>
                  <a:cs typeface="Times New Roman" panose="02020603050405020304" pitchFamily="18" charset="0"/>
                </a:rPr>
                <a:t>Recalled</a:t>
              </a:r>
            </a:p>
            <a:p>
              <a:r>
                <a:rPr lang="en-US" dirty="0" err="1">
                  <a:latin typeface="Calibri" panose="020F0502020204030204" pitchFamily="34" charset="0"/>
                  <a:ea typeface="Calibri" panose="020F0502020204030204" pitchFamily="34" charset="0"/>
                  <a:cs typeface="Times New Roman" panose="02020603050405020304" pitchFamily="18" charset="0"/>
                </a:rPr>
                <a:t>celiacsafe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Calibri" panose="020F0502020204030204" pitchFamily="34" charset="0"/>
                  <a:ea typeface="Calibri" panose="020F0502020204030204" pitchFamily="34" charset="0"/>
                  <a:cs typeface="Times New Roman" panose="02020603050405020304" pitchFamily="18" charset="0"/>
                </a:rPr>
                <a:t>BE_GlutenFree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Calibri" panose="020F0502020204030204" pitchFamily="34" charset="0"/>
                  <a:ea typeface="Calibri" panose="020F0502020204030204" pitchFamily="34" charset="0"/>
                  <a:cs typeface="Times New Roman" panose="02020603050405020304" pitchFamily="18" charset="0"/>
                </a:rPr>
                <a:t>glutenfreeproblems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recalls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6607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95B6F-31AA-8A0E-B71F-E585A951B883}"/>
              </a:ext>
            </a:extLst>
          </p:cNvPr>
          <p:cNvSpPr txBox="1"/>
          <p:nvPr/>
        </p:nvSpPr>
        <p:spPr>
          <a:xfrm>
            <a:off x="2220686" y="203045"/>
            <a:ext cx="8231414" cy="707886"/>
          </a:xfrm>
          <a:prstGeom prst="rect">
            <a:avLst/>
          </a:prstGeom>
          <a:noFill/>
        </p:spPr>
        <p:txBody>
          <a:bodyPr wrap="square">
            <a:spAutoFit/>
          </a:bodyPr>
          <a:lstStyle/>
          <a:p>
            <a:r>
              <a:rPr lang="en-US" sz="4000" dirty="0">
                <a:solidFill>
                  <a:schemeClr val="bg1"/>
                </a:solidFill>
              </a:rPr>
              <a:t>METHODS/THEMATIC ANALYSIS</a:t>
            </a:r>
            <a:r>
              <a:rPr lang="en-US" sz="4000" baseline="30000" dirty="0">
                <a:solidFill>
                  <a:schemeClr val="bg1"/>
                </a:solidFill>
              </a:rPr>
              <a:t>6</a:t>
            </a:r>
            <a:endParaRPr lang="en-US" sz="4000" dirty="0">
              <a:solidFill>
                <a:schemeClr val="bg1"/>
              </a:solidFill>
            </a:endParaRPr>
          </a:p>
        </p:txBody>
      </p:sp>
      <p:pic>
        <p:nvPicPr>
          <p:cNvPr id="30" name="Picture 29" descr="Emotion PNG Transparent Images | PNG All">
            <a:extLst>
              <a:ext uri="{FF2B5EF4-FFF2-40B4-BE49-F238E27FC236}">
                <a16:creationId xmlns:a16="http://schemas.microsoft.com/office/drawing/2014/main" id="{80217E54-6DEB-5051-3205-D7A4BBE974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9097" y="4500722"/>
            <a:ext cx="2744035" cy="2343136"/>
          </a:xfrm>
          <a:prstGeom prst="rect">
            <a:avLst/>
          </a:prstGeom>
        </p:spPr>
      </p:pic>
      <p:sp>
        <p:nvSpPr>
          <p:cNvPr id="33" name="TextBox 32">
            <a:extLst>
              <a:ext uri="{FF2B5EF4-FFF2-40B4-BE49-F238E27FC236}">
                <a16:creationId xmlns:a16="http://schemas.microsoft.com/office/drawing/2014/main" id="{8CC2CE74-532F-AA10-2E37-63F58AE963EE}"/>
              </a:ext>
            </a:extLst>
          </p:cNvPr>
          <p:cNvSpPr txBox="1"/>
          <p:nvPr/>
        </p:nvSpPr>
        <p:spPr>
          <a:xfrm>
            <a:off x="-77805" y="1198173"/>
            <a:ext cx="4811843" cy="2031325"/>
          </a:xfrm>
          <a:prstGeom prst="rect">
            <a:avLst/>
          </a:prstGeom>
          <a:noFill/>
        </p:spPr>
        <p:txBody>
          <a:bodyPr wrap="square">
            <a:spAutoFit/>
          </a:bodyPr>
          <a:lstStyle/>
          <a:p>
            <a:r>
              <a:rPr lang="en-US" dirty="0">
                <a:solidFill>
                  <a:srgbClr val="002060"/>
                </a:solidFill>
              </a:rPr>
              <a:t>Braun and Clarke’s (2008) Six Step Approach</a:t>
            </a:r>
          </a:p>
          <a:p>
            <a:pPr marL="800100" lvl="1" indent="-342900">
              <a:buAutoNum type="arabicPeriod"/>
            </a:pPr>
            <a:r>
              <a:rPr lang="en-US" dirty="0">
                <a:solidFill>
                  <a:srgbClr val="002060"/>
                </a:solidFill>
              </a:rPr>
              <a:t>Familiarization </a:t>
            </a:r>
          </a:p>
          <a:p>
            <a:pPr marL="800100" lvl="1" indent="-342900">
              <a:buAutoNum type="arabicPeriod"/>
            </a:pPr>
            <a:r>
              <a:rPr lang="en-US" dirty="0">
                <a:solidFill>
                  <a:srgbClr val="002060"/>
                </a:solidFill>
              </a:rPr>
              <a:t>Coding</a:t>
            </a:r>
          </a:p>
          <a:p>
            <a:pPr lvl="1"/>
            <a:r>
              <a:rPr lang="en-US" dirty="0">
                <a:solidFill>
                  <a:srgbClr val="002060"/>
                </a:solidFill>
              </a:rPr>
              <a:t>3. Generating themes</a:t>
            </a:r>
          </a:p>
          <a:p>
            <a:pPr lvl="1"/>
            <a:r>
              <a:rPr lang="en-US" dirty="0">
                <a:solidFill>
                  <a:srgbClr val="002060"/>
                </a:solidFill>
              </a:rPr>
              <a:t>4. Reviewing themes</a:t>
            </a:r>
          </a:p>
          <a:p>
            <a:pPr lvl="1"/>
            <a:r>
              <a:rPr lang="en-US" dirty="0">
                <a:solidFill>
                  <a:srgbClr val="002060"/>
                </a:solidFill>
              </a:rPr>
              <a:t>5. Defining and naming themes </a:t>
            </a:r>
          </a:p>
          <a:p>
            <a:pPr lvl="1"/>
            <a:r>
              <a:rPr lang="en-US" dirty="0">
                <a:solidFill>
                  <a:srgbClr val="002060"/>
                </a:solidFill>
              </a:rPr>
              <a:t>6. Writing up </a:t>
            </a:r>
          </a:p>
        </p:txBody>
      </p:sp>
      <p:grpSp>
        <p:nvGrpSpPr>
          <p:cNvPr id="72" name="Group 71">
            <a:extLst>
              <a:ext uri="{FF2B5EF4-FFF2-40B4-BE49-F238E27FC236}">
                <a16:creationId xmlns:a16="http://schemas.microsoft.com/office/drawing/2014/main" id="{FCF1775C-39ED-D609-3B1D-20F52262D8F5}"/>
              </a:ext>
            </a:extLst>
          </p:cNvPr>
          <p:cNvGrpSpPr/>
          <p:nvPr/>
        </p:nvGrpSpPr>
        <p:grpSpPr>
          <a:xfrm>
            <a:off x="3765760" y="1718186"/>
            <a:ext cx="8591132" cy="5416806"/>
            <a:chOff x="3600868" y="1689325"/>
            <a:chExt cx="8591132" cy="5416806"/>
          </a:xfrm>
        </p:grpSpPr>
        <p:sp>
          <p:nvSpPr>
            <p:cNvPr id="20" name="TextBox 19">
              <a:extLst>
                <a:ext uri="{FF2B5EF4-FFF2-40B4-BE49-F238E27FC236}">
                  <a16:creationId xmlns:a16="http://schemas.microsoft.com/office/drawing/2014/main" id="{229CBD42-BEA5-BB52-02BE-476FE519C8AC}"/>
                </a:ext>
              </a:extLst>
            </p:cNvPr>
            <p:cNvSpPr txBox="1"/>
            <p:nvPr/>
          </p:nvSpPr>
          <p:spPr>
            <a:xfrm>
              <a:off x="3600868" y="2304817"/>
              <a:ext cx="6247669" cy="4801314"/>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201F1E"/>
                  </a:solidFill>
                  <a:latin typeface="Arial" panose="020B0604020202020204" pitchFamily="34" charset="0"/>
                  <a:ea typeface="Arial" panose="020B0604020202020204" pitchFamily="34" charset="0"/>
                </a:rPr>
                <a:t>So @Cheerios </a:t>
              </a:r>
              <a:r>
                <a:rPr lang="en-US" dirty="0">
                  <a:solidFill>
                    <a:srgbClr val="FFFFFF"/>
                  </a:solidFill>
                  <a:highlight>
                    <a:srgbClr val="0000FF"/>
                  </a:highlight>
                  <a:latin typeface="Arial" panose="020B0604020202020204" pitchFamily="34" charset="0"/>
                  <a:ea typeface="Arial" panose="020B0604020202020204" pitchFamily="34" charset="0"/>
                </a:rPr>
                <a:t>did NOT test</a:t>
              </a:r>
              <a:r>
                <a:rPr lang="en-US" dirty="0">
                  <a:solidFill>
                    <a:srgbClr val="FFFFFF"/>
                  </a:solidFill>
                  <a:latin typeface="Arial" panose="020B0604020202020204" pitchFamily="34" charset="0"/>
                  <a:ea typeface="Arial" panose="020B0604020202020204" pitchFamily="34" charset="0"/>
                </a:rPr>
                <a:t> </a:t>
              </a:r>
              <a:r>
                <a:rPr lang="en-US" dirty="0">
                  <a:solidFill>
                    <a:srgbClr val="201F1E"/>
                  </a:solidFill>
                  <a:latin typeface="Arial" panose="020B0604020202020204" pitchFamily="34" charset="0"/>
                  <a:ea typeface="Arial" panose="020B0604020202020204" pitchFamily="34" charset="0"/>
                </a:rPr>
                <a:t>the final product for gluten for 13 days. </a:t>
              </a:r>
              <a:r>
                <a:rPr lang="en-US" u="sng" dirty="0">
                  <a:solidFill>
                    <a:srgbClr val="201F1E"/>
                  </a:solidFill>
                  <a:latin typeface="Arial" panose="020B0604020202020204" pitchFamily="34" charset="0"/>
                  <a:ea typeface="Arial" panose="020B0604020202020204" pitchFamily="34" charset="0"/>
                </a:rPr>
                <a:t>Nice</a:t>
              </a:r>
              <a:r>
                <a:rPr lang="en-US" dirty="0"/>
                <a:t> </a:t>
              </a:r>
              <a:endParaRPr lang="en-US" dirty="0">
                <a:solidFill>
                  <a:srgbClr val="002060"/>
                </a:solidFill>
              </a:endParaRPr>
            </a:p>
            <a:p>
              <a:pPr marL="285750" indent="-285750">
                <a:buFont typeface="Arial" panose="020B0604020202020204" pitchFamily="34" charset="0"/>
                <a:buChar char="•"/>
              </a:pPr>
              <a:r>
                <a:rPr lang="en-US" dirty="0">
                  <a:solidFill>
                    <a:srgbClr val="002060"/>
                  </a:solidFill>
                  <a:highlight>
                    <a:srgbClr val="FFFF00"/>
                  </a:highlight>
                </a:rPr>
                <a:t>Cheerios is recalling 1.8 million boxes of #</a:t>
              </a:r>
              <a:r>
                <a:rPr lang="en-US" dirty="0" err="1">
                  <a:solidFill>
                    <a:srgbClr val="002060"/>
                  </a:solidFill>
                  <a:highlight>
                    <a:srgbClr val="FFFF00"/>
                  </a:highlight>
                </a:rPr>
                <a:t>glutenfree</a:t>
              </a:r>
              <a:r>
                <a:rPr lang="en-US" dirty="0">
                  <a:solidFill>
                    <a:srgbClr val="002060"/>
                  </a:solidFill>
                  <a:highlight>
                    <a:srgbClr val="FFFF00"/>
                  </a:highlight>
                </a:rPr>
                <a:t> Cheerios that may actually contain gluten: </a:t>
              </a:r>
            </a:p>
            <a:p>
              <a:pPr marL="285750" indent="-285750">
                <a:buFont typeface="Arial" panose="020B0604020202020204" pitchFamily="34" charset="0"/>
                <a:buChar char="•"/>
              </a:pPr>
              <a:r>
                <a:rPr lang="en-US" dirty="0">
                  <a:solidFill>
                    <a:srgbClr val="201F1E"/>
                  </a:solidFill>
                  <a:latin typeface="Arial" panose="020B0604020202020204" pitchFamily="34" charset="0"/>
                  <a:ea typeface="Arial" panose="020B0604020202020204" pitchFamily="34" charset="0"/>
                </a:rPr>
                <a:t>FDA: </a:t>
              </a:r>
              <a:r>
                <a:rPr lang="en-US" u="sng" dirty="0">
                  <a:solidFill>
                    <a:srgbClr val="FFFFFF"/>
                  </a:solidFill>
                  <a:highlight>
                    <a:srgbClr val="0000FF"/>
                  </a:highlight>
                  <a:latin typeface="Arial" panose="020B0604020202020204" pitchFamily="34" charset="0"/>
                  <a:ea typeface="Arial" panose="020B0604020202020204" pitchFamily="34" charset="0"/>
                </a:rPr>
                <a:t>Cheerios' Gluten Free labeling needs to be removed</a:t>
              </a:r>
              <a:r>
                <a:rPr lang="en-US" dirty="0">
                  <a:solidFill>
                    <a:srgbClr val="FFFFFF"/>
                  </a:solidFill>
                  <a:highlight>
                    <a:srgbClr val="0000FF"/>
                  </a:highlight>
                  <a:latin typeface="Arial" panose="020B0604020202020204" pitchFamily="34" charset="0"/>
                  <a:ea typeface="Arial" panose="020B0604020202020204" pitchFamily="34" charset="0"/>
                </a:rPr>
                <a:t>!</a:t>
              </a:r>
              <a:r>
                <a:rPr lang="en-US" dirty="0">
                  <a:solidFill>
                    <a:srgbClr val="FFFFFF"/>
                  </a:solidFill>
                  <a:latin typeface="Arial" panose="020B0604020202020204" pitchFamily="34" charset="0"/>
                  <a:ea typeface="Arial" panose="020B0604020202020204" pitchFamily="34" charset="0"/>
                </a:rPr>
                <a:t> </a:t>
              </a:r>
              <a:r>
                <a:rPr lang="en-US" dirty="0">
                  <a:solidFill>
                    <a:srgbClr val="201F1E"/>
                  </a:solidFill>
                  <a:latin typeface="Arial" panose="020B0604020202020204" pitchFamily="34" charset="0"/>
                  <a:ea typeface="Arial" panose="020B0604020202020204" pitchFamily="34" charset="0"/>
                </a:rPr>
                <a:t>- Sign the Petition! </a:t>
              </a:r>
              <a:r>
                <a:rPr lang="en-US" dirty="0">
                  <a:solidFill>
                    <a:srgbClr val="201F1E"/>
                  </a:solidFill>
                  <a:highlight>
                    <a:srgbClr val="008000"/>
                  </a:highlight>
                  <a:latin typeface="Arial" panose="020B0604020202020204" pitchFamily="34" charset="0"/>
                  <a:ea typeface="Arial" panose="020B0604020202020204" pitchFamily="34" charset="0"/>
                </a:rPr>
                <a:t>The problems with "gluten-free" @Cheerios still exist</a:t>
              </a:r>
              <a:r>
                <a:rPr lang="en-US" dirty="0">
                  <a:solidFill>
                    <a:srgbClr val="201F1E"/>
                  </a:solidFill>
                  <a:latin typeface="Arial" panose="020B0604020202020204" pitchFamily="34" charset="0"/>
                  <a:ea typeface="Arial" panose="020B0604020202020204" pitchFamily="34" charset="0"/>
                </a:rPr>
                <a:t>. </a:t>
              </a:r>
              <a:r>
                <a:rPr lang="en-US" u="sng" dirty="0">
                  <a:solidFill>
                    <a:srgbClr val="FFFFFF"/>
                  </a:solidFill>
                  <a:highlight>
                    <a:srgbClr val="0000FF"/>
                  </a:highlight>
                  <a:latin typeface="Arial" panose="020B0604020202020204" pitchFamily="34" charset="0"/>
                  <a:ea typeface="Arial" panose="020B0604020202020204" pitchFamily="34" charset="0"/>
                </a:rPr>
                <a:t>How many more people need to be sickened?</a:t>
              </a:r>
              <a:r>
                <a:rPr lang="en-US" dirty="0">
                  <a:solidFill>
                    <a:srgbClr val="FFFFFF"/>
                  </a:solidFill>
                  <a:latin typeface="Arial" panose="020B0604020202020204" pitchFamily="34" charset="0"/>
                  <a:ea typeface="Arial" panose="020B0604020202020204" pitchFamily="34" charset="0"/>
                </a:rPr>
                <a:t> </a:t>
              </a:r>
              <a:r>
                <a:rPr lang="en-US" dirty="0">
                  <a:solidFill>
                    <a:srgbClr val="201F1E"/>
                  </a:solidFill>
                  <a:latin typeface="Arial" panose="020B0604020202020204" pitchFamily="34" charset="0"/>
                  <a:ea typeface="Arial" panose="020B0604020202020204" pitchFamily="34" charset="0"/>
                </a:rPr>
                <a:t>#</a:t>
              </a:r>
              <a:r>
                <a:rPr lang="en-US" dirty="0" err="1">
                  <a:solidFill>
                    <a:srgbClr val="201F1E"/>
                  </a:solidFill>
                  <a:highlight>
                    <a:srgbClr val="008000"/>
                  </a:highlight>
                  <a:latin typeface="Arial" panose="020B0604020202020204" pitchFamily="34" charset="0"/>
                  <a:ea typeface="Arial" panose="020B0604020202020204" pitchFamily="34" charset="0"/>
                </a:rPr>
                <a:t>notglutenfree</a:t>
              </a:r>
              <a:r>
                <a:rPr lang="en-US" dirty="0">
                  <a:solidFill>
                    <a:srgbClr val="201F1E"/>
                  </a:solidFill>
                  <a:latin typeface="Arial" panose="020B0604020202020204" pitchFamily="34" charset="0"/>
                  <a:ea typeface="Arial" panose="020B0604020202020204" pitchFamily="34" charset="0"/>
                </a:rPr>
                <a:t> </a:t>
              </a:r>
              <a:endParaRPr lang="en-US" dirty="0">
                <a:solidFill>
                  <a:srgbClr val="002060"/>
                </a:solidFill>
              </a:endParaRPr>
            </a:p>
            <a:p>
              <a:pPr marL="285750" indent="-285750">
                <a:buFont typeface="Arial" panose="020B0604020202020204" pitchFamily="34" charset="0"/>
                <a:buChar char="•"/>
              </a:pPr>
              <a:r>
                <a:rPr lang="en-US" dirty="0">
                  <a:solidFill>
                    <a:srgbClr val="201F1E"/>
                  </a:solidFill>
                  <a:latin typeface="Arial" panose="020B0604020202020204" pitchFamily="34" charset="0"/>
                  <a:ea typeface="Arial" panose="020B0604020202020204" pitchFamily="34" charset="0"/>
                </a:rPr>
                <a:t>#</a:t>
              </a:r>
              <a:r>
                <a:rPr lang="en-US" dirty="0">
                  <a:solidFill>
                    <a:srgbClr val="201F1E"/>
                  </a:solidFill>
                  <a:highlight>
                    <a:srgbClr val="FFFF00"/>
                  </a:highlight>
                  <a:latin typeface="Arial" panose="020B0604020202020204" pitchFamily="34" charset="0"/>
                  <a:ea typeface="Arial" panose="020B0604020202020204" pitchFamily="34" charset="0"/>
                </a:rPr>
                <a:t>Allergy alert! Gluten-free #Cheerios boxes contained wheat?</a:t>
              </a:r>
              <a:r>
                <a:rPr lang="en-US" dirty="0">
                  <a:solidFill>
                    <a:srgbClr val="201F1E"/>
                  </a:solidFill>
                  <a:latin typeface="Arial" panose="020B0604020202020204" pitchFamily="34" charset="0"/>
                  <a:ea typeface="Arial" panose="020B0604020202020204" pitchFamily="34" charset="0"/>
                </a:rPr>
                <a:t> </a:t>
              </a:r>
              <a:r>
                <a:rPr lang="en-US" u="sng" dirty="0">
                  <a:solidFill>
                    <a:srgbClr val="FFFFFF"/>
                  </a:solidFill>
                  <a:highlight>
                    <a:srgbClr val="800080"/>
                  </a:highlight>
                  <a:latin typeface="Arial" panose="020B0604020202020204" pitchFamily="34" charset="0"/>
                  <a:ea typeface="Arial" panose="020B0604020202020204" pitchFamily="34" charset="0"/>
                </a:rPr>
                <a:t>What went wrong?</a:t>
              </a:r>
              <a:r>
                <a:rPr lang="en-US" dirty="0">
                  <a:solidFill>
                    <a:srgbClr val="FFFFFF"/>
                  </a:solidFill>
                  <a:latin typeface="Arial" panose="020B0604020202020204" pitchFamily="34" charset="0"/>
                  <a:ea typeface="Arial" panose="020B0604020202020204" pitchFamily="34" charset="0"/>
                </a:rPr>
                <a:t> </a:t>
              </a:r>
              <a:r>
                <a:rPr lang="en-US" dirty="0">
                  <a:solidFill>
                    <a:srgbClr val="201F1E"/>
                  </a:solidFill>
                  <a:latin typeface="Arial" panose="020B0604020202020204" pitchFamily="34" charset="0"/>
                  <a:ea typeface="Arial" panose="020B0604020202020204" pitchFamily="34" charset="0"/>
                </a:rPr>
                <a:t>#</a:t>
              </a:r>
              <a:r>
                <a:rPr lang="en-US" dirty="0" err="1">
                  <a:solidFill>
                    <a:srgbClr val="201F1E"/>
                  </a:solidFill>
                  <a:latin typeface="Arial" panose="020B0604020202020204" pitchFamily="34" charset="0"/>
                  <a:ea typeface="Arial" panose="020B0604020202020204" pitchFamily="34" charset="0"/>
                </a:rPr>
                <a:t>cheeriosrecall</a:t>
              </a:r>
              <a:endParaRPr lang="en-US" dirty="0">
                <a:solidFill>
                  <a:srgbClr val="201F1E"/>
                </a:solidFill>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n-US" dirty="0">
                  <a:solidFill>
                    <a:srgbClr val="201F1E"/>
                  </a:solidFill>
                  <a:latin typeface="Arial" panose="020B0604020202020204" pitchFamily="34" charset="0"/>
                  <a:ea typeface="Arial" panose="020B0604020202020204" pitchFamily="34" charset="0"/>
                </a:rPr>
                <a:t>@cheerios </a:t>
              </a:r>
              <a:r>
                <a:rPr lang="en-US" dirty="0">
                  <a:solidFill>
                    <a:srgbClr val="201F1E"/>
                  </a:solidFill>
                  <a:highlight>
                    <a:srgbClr val="008000"/>
                  </a:highlight>
                  <a:latin typeface="Arial" panose="020B0604020202020204" pitchFamily="34" charset="0"/>
                  <a:ea typeface="Arial" panose="020B0604020202020204" pitchFamily="34" charset="0"/>
                </a:rPr>
                <a:t>none of them are actually #</a:t>
              </a:r>
              <a:r>
                <a:rPr lang="en-US" dirty="0" err="1">
                  <a:solidFill>
                    <a:srgbClr val="201F1E"/>
                  </a:solidFill>
                  <a:highlight>
                    <a:srgbClr val="008000"/>
                  </a:highlight>
                  <a:latin typeface="Arial" panose="020B0604020202020204" pitchFamily="34" charset="0"/>
                  <a:ea typeface="Arial" panose="020B0604020202020204" pitchFamily="34" charset="0"/>
                </a:rPr>
                <a:t>glutenfree</a:t>
              </a:r>
              <a:r>
                <a:rPr lang="en-US" dirty="0">
                  <a:solidFill>
                    <a:srgbClr val="201F1E"/>
                  </a:solidFill>
                  <a:highlight>
                    <a:srgbClr val="008000"/>
                  </a:highlight>
                  <a:latin typeface="Arial" panose="020B0604020202020204" pitchFamily="34" charset="0"/>
                  <a:ea typeface="Arial" panose="020B0604020202020204" pitchFamily="34" charset="0"/>
                </a:rPr>
                <a:t> </a:t>
              </a:r>
              <a:r>
                <a:rPr lang="en-US" dirty="0">
                  <a:solidFill>
                    <a:srgbClr val="201F1E"/>
                  </a:solidFill>
                  <a:latin typeface="Arial" panose="020B0604020202020204" pitchFamily="34" charset="0"/>
                  <a:ea typeface="Arial" panose="020B0604020202020204" pitchFamily="34" charset="0"/>
                </a:rPr>
                <a:t>#</a:t>
              </a:r>
              <a:r>
                <a:rPr lang="en-US" dirty="0" err="1">
                  <a:solidFill>
                    <a:srgbClr val="201F1E"/>
                  </a:solidFill>
                  <a:highlight>
                    <a:srgbClr val="FF00FF"/>
                  </a:highlight>
                  <a:latin typeface="Arial" panose="020B0604020202020204" pitchFamily="34" charset="0"/>
                  <a:ea typeface="Arial" panose="020B0604020202020204" pitchFamily="34" charset="0"/>
                </a:rPr>
                <a:t>becareful</a:t>
              </a:r>
              <a:r>
                <a:rPr lang="en-US" dirty="0">
                  <a:solidFill>
                    <a:srgbClr val="201F1E"/>
                  </a:solidFill>
                  <a:latin typeface="Arial" panose="020B0604020202020204" pitchFamily="34" charset="0"/>
                  <a:ea typeface="Arial" panose="020B0604020202020204" pitchFamily="34" charset="0"/>
                </a:rPr>
                <a:t> </a:t>
              </a:r>
            </a:p>
            <a:p>
              <a:pPr marL="285750" indent="-285750">
                <a:buFont typeface="Arial" panose="020B0604020202020204" pitchFamily="34" charset="0"/>
                <a:buChar char="•"/>
              </a:pPr>
              <a:r>
                <a:rPr lang="en-US" dirty="0">
                  <a:solidFill>
                    <a:srgbClr val="201F1E"/>
                  </a:solidFill>
                  <a:latin typeface="Arial" panose="020B0604020202020204" pitchFamily="34" charset="0"/>
                  <a:ea typeface="Arial" panose="020B0604020202020204" pitchFamily="34" charset="0"/>
                </a:rPr>
                <a:t>@</a:t>
              </a:r>
              <a:r>
                <a:rPr lang="en-US" dirty="0" err="1">
                  <a:solidFill>
                    <a:srgbClr val="201F1E"/>
                  </a:solidFill>
                  <a:highlight>
                    <a:srgbClr val="00FFFF"/>
                  </a:highlight>
                  <a:latin typeface="Arial" panose="020B0604020202020204" pitchFamily="34" charset="0"/>
                  <a:ea typeface="Arial" panose="020B0604020202020204" pitchFamily="34" charset="0"/>
                </a:rPr>
                <a:t>GGFGourmet</a:t>
              </a:r>
              <a:r>
                <a:rPr lang="en-US" dirty="0">
                  <a:solidFill>
                    <a:srgbClr val="201F1E"/>
                  </a:solidFill>
                  <a:latin typeface="Arial" panose="020B0604020202020204" pitchFamily="34" charset="0"/>
                  <a:ea typeface="Arial" panose="020B0604020202020204" pitchFamily="34" charset="0"/>
                </a:rPr>
                <a:t> Great news re: @cheerios blog on #gluten #</a:t>
              </a:r>
              <a:r>
                <a:rPr lang="en-US" dirty="0" err="1">
                  <a:solidFill>
                    <a:srgbClr val="201F1E"/>
                  </a:solidFill>
                  <a:latin typeface="Arial" panose="020B0604020202020204" pitchFamily="34" charset="0"/>
                  <a:ea typeface="Arial" panose="020B0604020202020204" pitchFamily="34" charset="0"/>
                </a:rPr>
                <a:t>CrossContamination</a:t>
              </a:r>
              <a:r>
                <a:rPr lang="en-US" dirty="0">
                  <a:solidFill>
                    <a:srgbClr val="201F1E"/>
                  </a:solidFill>
                  <a:latin typeface="Arial" panose="020B0604020202020204" pitchFamily="34" charset="0"/>
                  <a:ea typeface="Arial" panose="020B0604020202020204" pitchFamily="34" charset="0"/>
                </a:rPr>
                <a:t>!</a:t>
              </a:r>
              <a:r>
                <a:rPr lang="en-US" dirty="0"/>
                <a:t> </a:t>
              </a: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p:txBody>
        </p:sp>
        <p:sp>
          <p:nvSpPr>
            <p:cNvPr id="4" name="TextBox 3">
              <a:extLst>
                <a:ext uri="{FF2B5EF4-FFF2-40B4-BE49-F238E27FC236}">
                  <a16:creationId xmlns:a16="http://schemas.microsoft.com/office/drawing/2014/main" id="{67C19E14-9192-7ADA-4617-81E48C90B83D}"/>
                </a:ext>
              </a:extLst>
            </p:cNvPr>
            <p:cNvSpPr txBox="1"/>
            <p:nvPr/>
          </p:nvSpPr>
          <p:spPr>
            <a:xfrm>
              <a:off x="10123783" y="2304817"/>
              <a:ext cx="2068217" cy="3569247"/>
            </a:xfrm>
            <a:prstGeom prst="rect">
              <a:avLst/>
            </a:prstGeom>
            <a:noFill/>
          </p:spPr>
          <p:txBody>
            <a:bodyPr wrap="square" rtlCol="0">
              <a:spAutoFit/>
            </a:bodyPr>
            <a:lstStyle/>
            <a:p>
              <a:pPr>
                <a:lnSpc>
                  <a:spcPct val="115000"/>
                </a:lnSpc>
              </a:pPr>
              <a:r>
                <a:rPr lang="en-US" dirty="0">
                  <a:solidFill>
                    <a:srgbClr val="201F1E"/>
                  </a:solidFill>
                  <a:highlight>
                    <a:srgbClr val="FFFF00"/>
                  </a:highlight>
                  <a:latin typeface="Arial" panose="020B0604020202020204" pitchFamily="34" charset="0"/>
                  <a:ea typeface="Arial" panose="020B0604020202020204" pitchFamily="34" charset="0"/>
                </a:rPr>
                <a:t>Factual news/Neutral sentiment</a:t>
              </a:r>
              <a:endParaRPr lang="en-US" dirty="0">
                <a:latin typeface="Arial" panose="020B0604020202020204" pitchFamily="34" charset="0"/>
                <a:ea typeface="Arial" panose="020B0604020202020204" pitchFamily="34" charset="0"/>
              </a:endParaRPr>
            </a:p>
            <a:p>
              <a:pPr>
                <a:lnSpc>
                  <a:spcPct val="115000"/>
                </a:lnSpc>
              </a:pPr>
              <a:r>
                <a:rPr lang="en-US" dirty="0">
                  <a:solidFill>
                    <a:srgbClr val="201F1E"/>
                  </a:solidFill>
                  <a:highlight>
                    <a:srgbClr val="008000"/>
                  </a:highlight>
                  <a:latin typeface="Arial" panose="020B0604020202020204" pitchFamily="34" charset="0"/>
                  <a:ea typeface="Arial" panose="020B0604020202020204" pitchFamily="34" charset="0"/>
                </a:rPr>
                <a:t>False News</a:t>
              </a:r>
              <a:endParaRPr lang="en-US" dirty="0">
                <a:highlight>
                  <a:srgbClr val="008000"/>
                </a:highlight>
                <a:latin typeface="Arial" panose="020B0604020202020204" pitchFamily="34" charset="0"/>
                <a:ea typeface="Arial" panose="020B0604020202020204" pitchFamily="34" charset="0"/>
              </a:endParaRPr>
            </a:p>
            <a:p>
              <a:pPr>
                <a:lnSpc>
                  <a:spcPct val="115000"/>
                </a:lnSpc>
              </a:pPr>
              <a:r>
                <a:rPr lang="en-US" dirty="0">
                  <a:solidFill>
                    <a:schemeClr val="bg1"/>
                  </a:solidFill>
                  <a:highlight>
                    <a:srgbClr val="800080"/>
                  </a:highlight>
                  <a:latin typeface="Arial" panose="020B0604020202020204" pitchFamily="34" charset="0"/>
                  <a:ea typeface="Arial" panose="020B0604020202020204" pitchFamily="34" charset="0"/>
                </a:rPr>
                <a:t>Uncertainty</a:t>
              </a:r>
            </a:p>
            <a:p>
              <a:pPr>
                <a:lnSpc>
                  <a:spcPct val="115000"/>
                </a:lnSpc>
              </a:pPr>
              <a:r>
                <a:rPr lang="en-US" dirty="0">
                  <a:solidFill>
                    <a:srgbClr val="201F1E"/>
                  </a:solidFill>
                  <a:highlight>
                    <a:srgbClr val="FF00FF"/>
                  </a:highlight>
                  <a:latin typeface="Arial" panose="020B0604020202020204" pitchFamily="34" charset="0"/>
                  <a:ea typeface="Arial" panose="020B0604020202020204" pitchFamily="34" charset="0"/>
                </a:rPr>
                <a:t>Fear </a:t>
              </a:r>
              <a:endParaRPr lang="en-US" dirty="0">
                <a:latin typeface="Arial" panose="020B0604020202020204" pitchFamily="34" charset="0"/>
                <a:ea typeface="Arial" panose="020B0604020202020204" pitchFamily="34" charset="0"/>
              </a:endParaRPr>
            </a:p>
            <a:p>
              <a:pPr>
                <a:lnSpc>
                  <a:spcPct val="115000"/>
                </a:lnSpc>
              </a:pPr>
              <a:r>
                <a:rPr lang="en-US" dirty="0">
                  <a:solidFill>
                    <a:srgbClr val="201F1E"/>
                  </a:solidFill>
                  <a:highlight>
                    <a:srgbClr val="00FFFF"/>
                  </a:highlight>
                  <a:latin typeface="Arial" panose="020B0604020202020204" pitchFamily="34" charset="0"/>
                </a:rPr>
                <a:t>Self Promotion</a:t>
              </a:r>
            </a:p>
            <a:p>
              <a:pPr>
                <a:lnSpc>
                  <a:spcPct val="115000"/>
                </a:lnSpc>
              </a:pPr>
              <a:r>
                <a:rPr lang="en-US" dirty="0">
                  <a:solidFill>
                    <a:srgbClr val="FFFFFF"/>
                  </a:solidFill>
                  <a:highlight>
                    <a:srgbClr val="0000FF"/>
                  </a:highlight>
                  <a:latin typeface="Arial" panose="020B0604020202020204" pitchFamily="34" charset="0"/>
                  <a:ea typeface="Arial" panose="020B0604020202020204" pitchFamily="34" charset="0"/>
                </a:rPr>
                <a:t>Distrust of General Mills/Cheerios</a:t>
              </a:r>
            </a:p>
            <a:p>
              <a:pPr>
                <a:lnSpc>
                  <a:spcPct val="115000"/>
                </a:lnSpc>
              </a:pPr>
              <a:r>
                <a:rPr lang="en-US" u="sng" dirty="0">
                  <a:solidFill>
                    <a:srgbClr val="000000"/>
                  </a:solidFill>
                  <a:latin typeface="Arial" panose="020B0604020202020204" pitchFamily="34" charset="0"/>
                  <a:ea typeface="Arial" panose="020B0604020202020204" pitchFamily="34" charset="0"/>
                </a:rPr>
                <a:t>Sarcasm</a:t>
              </a:r>
            </a:p>
          </p:txBody>
        </p:sp>
        <p:sp>
          <p:nvSpPr>
            <p:cNvPr id="36" name="TextBox 35">
              <a:extLst>
                <a:ext uri="{FF2B5EF4-FFF2-40B4-BE49-F238E27FC236}">
                  <a16:creationId xmlns:a16="http://schemas.microsoft.com/office/drawing/2014/main" id="{1F86C945-8754-B939-07D0-708D6223C672}"/>
                </a:ext>
              </a:extLst>
            </p:cNvPr>
            <p:cNvSpPr txBox="1"/>
            <p:nvPr/>
          </p:nvSpPr>
          <p:spPr>
            <a:xfrm>
              <a:off x="5978475" y="1741927"/>
              <a:ext cx="949812" cy="369332"/>
            </a:xfrm>
            <a:prstGeom prst="rect">
              <a:avLst/>
            </a:prstGeom>
            <a:noFill/>
          </p:spPr>
          <p:txBody>
            <a:bodyPr wrap="none" rtlCol="0">
              <a:spAutoFit/>
            </a:bodyPr>
            <a:lstStyle/>
            <a:p>
              <a:r>
                <a:rPr lang="en-US" b="1" dirty="0"/>
                <a:t>Tweets</a:t>
              </a:r>
            </a:p>
          </p:txBody>
        </p:sp>
        <p:sp>
          <p:nvSpPr>
            <p:cNvPr id="37" name="TextBox 36">
              <a:extLst>
                <a:ext uri="{FF2B5EF4-FFF2-40B4-BE49-F238E27FC236}">
                  <a16:creationId xmlns:a16="http://schemas.microsoft.com/office/drawing/2014/main" id="{16C81E77-D1A3-5EFB-3C95-9EFA2B482DA6}"/>
                </a:ext>
              </a:extLst>
            </p:cNvPr>
            <p:cNvSpPr txBox="1"/>
            <p:nvPr/>
          </p:nvSpPr>
          <p:spPr>
            <a:xfrm>
              <a:off x="10267904" y="1844504"/>
              <a:ext cx="889987" cy="369332"/>
            </a:xfrm>
            <a:prstGeom prst="rect">
              <a:avLst/>
            </a:prstGeom>
            <a:noFill/>
          </p:spPr>
          <p:txBody>
            <a:bodyPr wrap="none" rtlCol="0">
              <a:spAutoFit/>
            </a:bodyPr>
            <a:lstStyle/>
            <a:p>
              <a:r>
                <a:rPr lang="en-US" b="1" dirty="0"/>
                <a:t>Codes</a:t>
              </a:r>
            </a:p>
          </p:txBody>
        </p:sp>
        <p:cxnSp>
          <p:nvCxnSpPr>
            <p:cNvPr id="39" name="Straight Connector 38">
              <a:extLst>
                <a:ext uri="{FF2B5EF4-FFF2-40B4-BE49-F238E27FC236}">
                  <a16:creationId xmlns:a16="http://schemas.microsoft.com/office/drawing/2014/main" id="{CD134610-ACA8-F3F4-E008-2AF559BE0A81}"/>
                </a:ext>
              </a:extLst>
            </p:cNvPr>
            <p:cNvCxnSpPr/>
            <p:nvPr/>
          </p:nvCxnSpPr>
          <p:spPr>
            <a:xfrm flipH="1">
              <a:off x="3897443" y="2213836"/>
              <a:ext cx="8004748" cy="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7D18C954-5E5F-F215-4150-50927C90681E}"/>
                </a:ext>
              </a:extLst>
            </p:cNvPr>
            <p:cNvCxnSpPr>
              <a:cxnSpLocks/>
            </p:cNvCxnSpPr>
            <p:nvPr/>
          </p:nvCxnSpPr>
          <p:spPr>
            <a:xfrm flipV="1">
              <a:off x="9848537" y="1689325"/>
              <a:ext cx="0" cy="4978944"/>
            </a:xfrm>
            <a:prstGeom prst="line">
              <a:avLst/>
            </a:prstGeom>
          </p:spPr>
          <p:style>
            <a:lnRef idx="1">
              <a:schemeClr val="dk1"/>
            </a:lnRef>
            <a:fillRef idx="0">
              <a:schemeClr val="dk1"/>
            </a:fillRef>
            <a:effectRef idx="0">
              <a:schemeClr val="dk1"/>
            </a:effectRef>
            <a:fontRef idx="minor">
              <a:schemeClr val="tx1"/>
            </a:fontRef>
          </p:style>
        </p:cxnSp>
      </p:grpSp>
      <p:grpSp>
        <p:nvGrpSpPr>
          <p:cNvPr id="74" name="Group 73">
            <a:extLst>
              <a:ext uri="{FF2B5EF4-FFF2-40B4-BE49-F238E27FC236}">
                <a16:creationId xmlns:a16="http://schemas.microsoft.com/office/drawing/2014/main" id="{D602196B-BF96-A116-311D-589633E05325}"/>
              </a:ext>
            </a:extLst>
          </p:cNvPr>
          <p:cNvGrpSpPr/>
          <p:nvPr/>
        </p:nvGrpSpPr>
        <p:grpSpPr>
          <a:xfrm>
            <a:off x="3765759" y="1722705"/>
            <a:ext cx="10380707" cy="5042157"/>
            <a:chOff x="3658353" y="1744863"/>
            <a:chExt cx="10380707" cy="5042157"/>
          </a:xfrm>
        </p:grpSpPr>
        <p:sp>
          <p:nvSpPr>
            <p:cNvPr id="57" name="Rectangle 56">
              <a:extLst>
                <a:ext uri="{FF2B5EF4-FFF2-40B4-BE49-F238E27FC236}">
                  <a16:creationId xmlns:a16="http://schemas.microsoft.com/office/drawing/2014/main" id="{153D38C8-8925-70D4-2ED9-41C9A35B0B82}"/>
                </a:ext>
              </a:extLst>
            </p:cNvPr>
            <p:cNvSpPr/>
            <p:nvPr/>
          </p:nvSpPr>
          <p:spPr>
            <a:xfrm>
              <a:off x="3658353" y="1744863"/>
              <a:ext cx="8304550" cy="49263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58" name="Group 57">
              <a:extLst>
                <a:ext uri="{FF2B5EF4-FFF2-40B4-BE49-F238E27FC236}">
                  <a16:creationId xmlns:a16="http://schemas.microsoft.com/office/drawing/2014/main" id="{250DEBCA-299A-5B25-D381-6D768C184B66}"/>
                </a:ext>
              </a:extLst>
            </p:cNvPr>
            <p:cNvGrpSpPr/>
            <p:nvPr/>
          </p:nvGrpSpPr>
          <p:grpSpPr>
            <a:xfrm>
              <a:off x="3742412" y="1802204"/>
              <a:ext cx="10296648" cy="4984816"/>
              <a:chOff x="3981502" y="1545297"/>
              <a:chExt cx="10296648" cy="4984816"/>
            </a:xfrm>
          </p:grpSpPr>
          <p:sp>
            <p:nvSpPr>
              <p:cNvPr id="59" name="TextBox 58">
                <a:extLst>
                  <a:ext uri="{FF2B5EF4-FFF2-40B4-BE49-F238E27FC236}">
                    <a16:creationId xmlns:a16="http://schemas.microsoft.com/office/drawing/2014/main" id="{C7897197-28DD-DCEE-8F52-048487B216A6}"/>
                  </a:ext>
                </a:extLst>
              </p:cNvPr>
              <p:cNvSpPr txBox="1"/>
              <p:nvPr/>
            </p:nvSpPr>
            <p:spPr>
              <a:xfrm>
                <a:off x="4693577" y="2323769"/>
                <a:ext cx="2890525" cy="4206344"/>
              </a:xfrm>
              <a:prstGeom prst="rect">
                <a:avLst/>
              </a:prstGeom>
              <a:noFill/>
            </p:spPr>
            <p:txBody>
              <a:bodyPr wrap="square" rtlCol="0">
                <a:spAutoFit/>
              </a:bodyPr>
              <a:lstStyle/>
              <a:p>
                <a:pPr>
                  <a:lnSpc>
                    <a:spcPct val="115000"/>
                  </a:lnSpc>
                </a:pPr>
                <a:r>
                  <a:rPr lang="en-US" dirty="0">
                    <a:solidFill>
                      <a:srgbClr val="201F1E"/>
                    </a:solidFill>
                    <a:highlight>
                      <a:srgbClr val="FFFF00"/>
                    </a:highlight>
                    <a:latin typeface="Arial" panose="020B0604020202020204" pitchFamily="34" charset="0"/>
                    <a:ea typeface="Arial" panose="020B0604020202020204" pitchFamily="34" charset="0"/>
                  </a:rPr>
                  <a:t>Factual news/Neutral sentiment</a:t>
                </a:r>
              </a:p>
              <a:p>
                <a:pPr>
                  <a:lnSpc>
                    <a:spcPct val="115000"/>
                  </a:lnSpc>
                </a:pPr>
                <a:endParaRPr lang="en-US" dirty="0">
                  <a:latin typeface="Arial" panose="020B0604020202020204" pitchFamily="34" charset="0"/>
                  <a:ea typeface="Arial" panose="020B0604020202020204" pitchFamily="34" charset="0"/>
                </a:endParaRPr>
              </a:p>
              <a:p>
                <a:pPr>
                  <a:lnSpc>
                    <a:spcPct val="115000"/>
                  </a:lnSpc>
                </a:pPr>
                <a:r>
                  <a:rPr lang="en-US" dirty="0">
                    <a:solidFill>
                      <a:srgbClr val="201F1E"/>
                    </a:solidFill>
                    <a:highlight>
                      <a:srgbClr val="008000"/>
                    </a:highlight>
                    <a:latin typeface="Arial" panose="020B0604020202020204" pitchFamily="34" charset="0"/>
                    <a:ea typeface="Arial" panose="020B0604020202020204" pitchFamily="34" charset="0"/>
                  </a:rPr>
                  <a:t>False News</a:t>
                </a:r>
              </a:p>
              <a:p>
                <a:pPr>
                  <a:lnSpc>
                    <a:spcPct val="115000"/>
                  </a:lnSpc>
                </a:pPr>
                <a:endParaRPr lang="en-US" dirty="0">
                  <a:highlight>
                    <a:srgbClr val="0000FF"/>
                  </a:highlight>
                  <a:latin typeface="Arial" panose="020B0604020202020204" pitchFamily="34" charset="0"/>
                  <a:ea typeface="Arial" panose="020B0604020202020204" pitchFamily="34" charset="0"/>
                </a:endParaRPr>
              </a:p>
              <a:p>
                <a:pPr>
                  <a:lnSpc>
                    <a:spcPct val="115000"/>
                  </a:lnSpc>
                </a:pPr>
                <a:r>
                  <a:rPr lang="en-US" dirty="0">
                    <a:solidFill>
                      <a:schemeClr val="bg1"/>
                    </a:solidFill>
                    <a:highlight>
                      <a:srgbClr val="0000FF"/>
                    </a:highlight>
                    <a:latin typeface="Arial" panose="020B0604020202020204" pitchFamily="34" charset="0"/>
                    <a:ea typeface="Arial" panose="020B0604020202020204" pitchFamily="34" charset="0"/>
                  </a:rPr>
                  <a:t>Uncertainty</a:t>
                </a:r>
              </a:p>
              <a:p>
                <a:pPr>
                  <a:lnSpc>
                    <a:spcPct val="115000"/>
                  </a:lnSpc>
                </a:pPr>
                <a:r>
                  <a:rPr lang="en-US" dirty="0">
                    <a:solidFill>
                      <a:schemeClr val="bg1"/>
                    </a:solidFill>
                    <a:highlight>
                      <a:srgbClr val="0000FF"/>
                    </a:highlight>
                    <a:latin typeface="Arial" panose="020B0604020202020204" pitchFamily="34" charset="0"/>
                    <a:ea typeface="Arial" panose="020B0604020202020204" pitchFamily="34" charset="0"/>
                  </a:rPr>
                  <a:t>Fear </a:t>
                </a:r>
              </a:p>
              <a:p>
                <a:pPr>
                  <a:lnSpc>
                    <a:spcPct val="115000"/>
                  </a:lnSpc>
                </a:pPr>
                <a:r>
                  <a:rPr lang="en-US" dirty="0">
                    <a:solidFill>
                      <a:schemeClr val="bg1"/>
                    </a:solidFill>
                    <a:highlight>
                      <a:srgbClr val="0000FF"/>
                    </a:highlight>
                    <a:latin typeface="Arial" panose="020B0604020202020204" pitchFamily="34" charset="0"/>
                    <a:ea typeface="Arial" panose="020B0604020202020204" pitchFamily="34" charset="0"/>
                  </a:rPr>
                  <a:t>Distrust of General Mills/Cheerios</a:t>
                </a:r>
              </a:p>
              <a:p>
                <a:pPr>
                  <a:lnSpc>
                    <a:spcPct val="115000"/>
                  </a:lnSpc>
                </a:pPr>
                <a:r>
                  <a:rPr lang="en-US" u="sng" dirty="0">
                    <a:solidFill>
                      <a:schemeClr val="bg1"/>
                    </a:solidFill>
                    <a:highlight>
                      <a:srgbClr val="0000FF"/>
                    </a:highlight>
                    <a:latin typeface="Arial" panose="020B0604020202020204" pitchFamily="34" charset="0"/>
                    <a:ea typeface="Arial" panose="020B0604020202020204" pitchFamily="34" charset="0"/>
                  </a:rPr>
                  <a:t>Sarcasm</a:t>
                </a:r>
              </a:p>
              <a:p>
                <a:pPr>
                  <a:lnSpc>
                    <a:spcPct val="115000"/>
                  </a:lnSpc>
                </a:pPr>
                <a:endParaRPr lang="en-US" u="sng" dirty="0">
                  <a:solidFill>
                    <a:srgbClr val="000000"/>
                  </a:solidFill>
                  <a:latin typeface="Arial" panose="020B0604020202020204" pitchFamily="34" charset="0"/>
                  <a:ea typeface="Arial" panose="020B0604020202020204" pitchFamily="34" charset="0"/>
                </a:endParaRPr>
              </a:p>
              <a:p>
                <a:pPr>
                  <a:lnSpc>
                    <a:spcPct val="115000"/>
                  </a:lnSpc>
                </a:pPr>
                <a:r>
                  <a:rPr lang="en-US" dirty="0">
                    <a:solidFill>
                      <a:srgbClr val="201F1E"/>
                    </a:solidFill>
                    <a:highlight>
                      <a:srgbClr val="00FFFF"/>
                    </a:highlight>
                    <a:latin typeface="Arial" panose="020B0604020202020204" pitchFamily="34" charset="0"/>
                  </a:rPr>
                  <a:t>Self Promotion</a:t>
                </a:r>
              </a:p>
              <a:p>
                <a:pPr>
                  <a:lnSpc>
                    <a:spcPct val="115000"/>
                  </a:lnSpc>
                </a:pPr>
                <a:endParaRPr lang="en-US" u="sng" dirty="0">
                  <a:solidFill>
                    <a:srgbClr val="000000"/>
                  </a:solidFill>
                  <a:latin typeface="Arial" panose="020B0604020202020204" pitchFamily="34" charset="0"/>
                  <a:ea typeface="Arial" panose="020B0604020202020204" pitchFamily="34" charset="0"/>
                </a:endParaRPr>
              </a:p>
            </p:txBody>
          </p:sp>
          <p:sp>
            <p:nvSpPr>
              <p:cNvPr id="60" name="TextBox 59">
                <a:extLst>
                  <a:ext uri="{FF2B5EF4-FFF2-40B4-BE49-F238E27FC236}">
                    <a16:creationId xmlns:a16="http://schemas.microsoft.com/office/drawing/2014/main" id="{22A4A3F2-8B75-B221-8112-92ECECFAFDAB}"/>
                  </a:ext>
                </a:extLst>
              </p:cNvPr>
              <p:cNvSpPr txBox="1"/>
              <p:nvPr/>
            </p:nvSpPr>
            <p:spPr>
              <a:xfrm>
                <a:off x="5318609" y="1657704"/>
                <a:ext cx="889987" cy="369332"/>
              </a:xfrm>
              <a:prstGeom prst="rect">
                <a:avLst/>
              </a:prstGeom>
              <a:noFill/>
            </p:spPr>
            <p:txBody>
              <a:bodyPr wrap="none" rtlCol="0">
                <a:spAutoFit/>
              </a:bodyPr>
              <a:lstStyle/>
              <a:p>
                <a:r>
                  <a:rPr lang="en-US" b="1" dirty="0"/>
                  <a:t>Codes</a:t>
                </a:r>
              </a:p>
            </p:txBody>
          </p:sp>
          <p:cxnSp>
            <p:nvCxnSpPr>
              <p:cNvPr id="61" name="Straight Connector 60">
                <a:extLst>
                  <a:ext uri="{FF2B5EF4-FFF2-40B4-BE49-F238E27FC236}">
                    <a16:creationId xmlns:a16="http://schemas.microsoft.com/office/drawing/2014/main" id="{6F833532-9C7B-3F63-D520-F5EB7F5B8BBB}"/>
                  </a:ext>
                </a:extLst>
              </p:cNvPr>
              <p:cNvCxnSpPr/>
              <p:nvPr/>
            </p:nvCxnSpPr>
            <p:spPr>
              <a:xfrm flipH="1">
                <a:off x="3981502" y="2170400"/>
                <a:ext cx="8004748" cy="0"/>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4C9A4A6-592E-8BF9-3520-B7BAF887EC6F}"/>
                  </a:ext>
                </a:extLst>
              </p:cNvPr>
              <p:cNvCxnSpPr>
                <a:cxnSpLocks/>
              </p:cNvCxnSpPr>
              <p:nvPr/>
            </p:nvCxnSpPr>
            <p:spPr>
              <a:xfrm flipV="1">
                <a:off x="7312385" y="1545297"/>
                <a:ext cx="0" cy="4978944"/>
              </a:xfrm>
              <a:prstGeom prst="line">
                <a:avLst/>
              </a:prstGeom>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37168624-5476-68E8-63D9-5764A2A45B03}"/>
                  </a:ext>
                </a:extLst>
              </p:cNvPr>
              <p:cNvSpPr txBox="1"/>
              <p:nvPr/>
            </p:nvSpPr>
            <p:spPr>
              <a:xfrm>
                <a:off x="9427880" y="1801068"/>
                <a:ext cx="1056700" cy="369332"/>
              </a:xfrm>
              <a:prstGeom prst="rect">
                <a:avLst/>
              </a:prstGeom>
              <a:noFill/>
            </p:spPr>
            <p:txBody>
              <a:bodyPr wrap="none" rtlCol="0">
                <a:spAutoFit/>
              </a:bodyPr>
              <a:lstStyle/>
              <a:p>
                <a:r>
                  <a:rPr lang="en-US" b="1" dirty="0"/>
                  <a:t>Themes</a:t>
                </a:r>
              </a:p>
            </p:txBody>
          </p:sp>
          <p:sp>
            <p:nvSpPr>
              <p:cNvPr id="64" name="TextBox 63">
                <a:extLst>
                  <a:ext uri="{FF2B5EF4-FFF2-40B4-BE49-F238E27FC236}">
                    <a16:creationId xmlns:a16="http://schemas.microsoft.com/office/drawing/2014/main" id="{D788668C-231B-C017-BF38-1E7891CE418A}"/>
                  </a:ext>
                </a:extLst>
              </p:cNvPr>
              <p:cNvSpPr txBox="1"/>
              <p:nvPr/>
            </p:nvSpPr>
            <p:spPr>
              <a:xfrm>
                <a:off x="8067805" y="2450945"/>
                <a:ext cx="6123480" cy="383759"/>
              </a:xfrm>
              <a:prstGeom prst="rect">
                <a:avLst/>
              </a:prstGeom>
              <a:noFill/>
            </p:spPr>
            <p:txBody>
              <a:bodyPr wrap="square">
                <a:spAutoFit/>
              </a:bodyPr>
              <a:lstStyle/>
              <a:p>
                <a:pPr>
                  <a:lnSpc>
                    <a:spcPct val="115000"/>
                  </a:lnSpc>
                </a:pPr>
                <a:r>
                  <a:rPr lang="en-US" dirty="0">
                    <a:solidFill>
                      <a:srgbClr val="201F1E"/>
                    </a:solidFill>
                    <a:highlight>
                      <a:srgbClr val="FFFF00"/>
                    </a:highlight>
                    <a:latin typeface="Arial" panose="020B0604020202020204" pitchFamily="34" charset="0"/>
                    <a:ea typeface="Arial" panose="020B0604020202020204" pitchFamily="34" charset="0"/>
                  </a:rPr>
                  <a:t>Factual news/Neutral sentiment</a:t>
                </a:r>
                <a:endParaRPr lang="en-US" dirty="0">
                  <a:latin typeface="Arial" panose="020B0604020202020204" pitchFamily="34" charset="0"/>
                  <a:ea typeface="Arial" panose="020B0604020202020204" pitchFamily="34" charset="0"/>
                </a:endParaRPr>
              </a:p>
            </p:txBody>
          </p:sp>
          <p:sp>
            <p:nvSpPr>
              <p:cNvPr id="65" name="TextBox 64">
                <a:extLst>
                  <a:ext uri="{FF2B5EF4-FFF2-40B4-BE49-F238E27FC236}">
                    <a16:creationId xmlns:a16="http://schemas.microsoft.com/office/drawing/2014/main" id="{7EB672F9-0F99-1D8D-8503-32B3C9B16CAB}"/>
                  </a:ext>
                </a:extLst>
              </p:cNvPr>
              <p:cNvSpPr txBox="1"/>
              <p:nvPr/>
            </p:nvSpPr>
            <p:spPr>
              <a:xfrm>
                <a:off x="8154670" y="3300112"/>
                <a:ext cx="6123480" cy="383759"/>
              </a:xfrm>
              <a:prstGeom prst="rect">
                <a:avLst/>
              </a:prstGeom>
              <a:noFill/>
            </p:spPr>
            <p:txBody>
              <a:bodyPr wrap="square">
                <a:spAutoFit/>
              </a:bodyPr>
              <a:lstStyle/>
              <a:p>
                <a:pPr>
                  <a:lnSpc>
                    <a:spcPct val="115000"/>
                  </a:lnSpc>
                </a:pPr>
                <a:r>
                  <a:rPr lang="en-US" dirty="0">
                    <a:solidFill>
                      <a:srgbClr val="201F1E"/>
                    </a:solidFill>
                    <a:highlight>
                      <a:srgbClr val="008000"/>
                    </a:highlight>
                    <a:latin typeface="Arial" panose="020B0604020202020204" pitchFamily="34" charset="0"/>
                    <a:ea typeface="Arial" panose="020B0604020202020204" pitchFamily="34" charset="0"/>
                  </a:rPr>
                  <a:t>False News</a:t>
                </a:r>
              </a:p>
            </p:txBody>
          </p:sp>
          <p:sp>
            <p:nvSpPr>
              <p:cNvPr id="66" name="TextBox 65">
                <a:extLst>
                  <a:ext uri="{FF2B5EF4-FFF2-40B4-BE49-F238E27FC236}">
                    <a16:creationId xmlns:a16="http://schemas.microsoft.com/office/drawing/2014/main" id="{40CEF43B-9190-5EB5-FEE2-4DDA67F352FB}"/>
                  </a:ext>
                </a:extLst>
              </p:cNvPr>
              <p:cNvSpPr txBox="1"/>
              <p:nvPr/>
            </p:nvSpPr>
            <p:spPr>
              <a:xfrm>
                <a:off x="7940607" y="4346803"/>
                <a:ext cx="3709401" cy="369332"/>
              </a:xfrm>
              <a:prstGeom prst="rect">
                <a:avLst/>
              </a:prstGeom>
              <a:noFill/>
            </p:spPr>
            <p:txBody>
              <a:bodyPr wrap="square" rtlCol="0">
                <a:spAutoFit/>
              </a:bodyPr>
              <a:lstStyle/>
              <a:p>
                <a:r>
                  <a:rPr lang="en-US" dirty="0">
                    <a:solidFill>
                      <a:srgbClr val="FFFFFF"/>
                    </a:solidFill>
                    <a:highlight>
                      <a:srgbClr val="0000FF"/>
                    </a:highlight>
                    <a:latin typeface="Arial" panose="020B0604020202020204" pitchFamily="34" charset="0"/>
                    <a:ea typeface="Arial" panose="020B0604020202020204" pitchFamily="34" charset="0"/>
                  </a:rPr>
                  <a:t>Negative Sentiment</a:t>
                </a:r>
                <a:endParaRPr lang="en-US" dirty="0"/>
              </a:p>
            </p:txBody>
          </p:sp>
          <p:sp>
            <p:nvSpPr>
              <p:cNvPr id="67" name="TextBox 66">
                <a:extLst>
                  <a:ext uri="{FF2B5EF4-FFF2-40B4-BE49-F238E27FC236}">
                    <a16:creationId xmlns:a16="http://schemas.microsoft.com/office/drawing/2014/main" id="{2717A399-9A65-BD46-6DD4-06F723927E3F}"/>
                  </a:ext>
                </a:extLst>
              </p:cNvPr>
              <p:cNvSpPr txBox="1"/>
              <p:nvPr/>
            </p:nvSpPr>
            <p:spPr>
              <a:xfrm>
                <a:off x="8131712" y="5751192"/>
                <a:ext cx="6123480" cy="383759"/>
              </a:xfrm>
              <a:prstGeom prst="rect">
                <a:avLst/>
              </a:prstGeom>
              <a:noFill/>
            </p:spPr>
            <p:txBody>
              <a:bodyPr wrap="square">
                <a:spAutoFit/>
              </a:bodyPr>
              <a:lstStyle/>
              <a:p>
                <a:pPr>
                  <a:lnSpc>
                    <a:spcPct val="115000"/>
                  </a:lnSpc>
                </a:pPr>
                <a:r>
                  <a:rPr lang="en-US" dirty="0">
                    <a:solidFill>
                      <a:srgbClr val="201F1E"/>
                    </a:solidFill>
                    <a:highlight>
                      <a:srgbClr val="00FFFF"/>
                    </a:highlight>
                    <a:latin typeface="Arial" panose="020B0604020202020204" pitchFamily="34" charset="0"/>
                  </a:rPr>
                  <a:t>Self Promotion</a:t>
                </a:r>
              </a:p>
            </p:txBody>
          </p:sp>
          <p:cxnSp>
            <p:nvCxnSpPr>
              <p:cNvPr id="68" name="Straight Connector 67">
                <a:extLst>
                  <a:ext uri="{FF2B5EF4-FFF2-40B4-BE49-F238E27FC236}">
                    <a16:creationId xmlns:a16="http://schemas.microsoft.com/office/drawing/2014/main" id="{2D513E87-7E06-421A-17AF-CE5DC9636553}"/>
                  </a:ext>
                </a:extLst>
              </p:cNvPr>
              <p:cNvCxnSpPr/>
              <p:nvPr/>
            </p:nvCxnSpPr>
            <p:spPr>
              <a:xfrm flipH="1">
                <a:off x="3989883" y="3040793"/>
                <a:ext cx="8004748"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ACCFA092-96F7-5AE5-8AA1-A061F42B74FD}"/>
                  </a:ext>
                </a:extLst>
              </p:cNvPr>
              <p:cNvCxnSpPr/>
              <p:nvPr/>
            </p:nvCxnSpPr>
            <p:spPr>
              <a:xfrm flipH="1">
                <a:off x="3998041" y="3867751"/>
                <a:ext cx="8004748"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CB51970C-5282-0EED-6D88-58279D2E2907}"/>
                  </a:ext>
                </a:extLst>
              </p:cNvPr>
              <p:cNvCxnSpPr/>
              <p:nvPr/>
            </p:nvCxnSpPr>
            <p:spPr>
              <a:xfrm flipH="1">
                <a:off x="4049843" y="5534555"/>
                <a:ext cx="8004748" cy="0"/>
              </a:xfrm>
              <a:prstGeom prst="line">
                <a:avLst/>
              </a:prstGeom>
            </p:spPr>
            <p:style>
              <a:lnRef idx="1">
                <a:schemeClr val="dk1"/>
              </a:lnRef>
              <a:fillRef idx="0">
                <a:schemeClr val="dk1"/>
              </a:fillRef>
              <a:effectRef idx="0">
                <a:schemeClr val="dk1"/>
              </a:effectRef>
              <a:fontRef idx="minor">
                <a:schemeClr val="tx1"/>
              </a:fontRef>
            </p:style>
          </p:cxnSp>
        </p:grpSp>
      </p:grpSp>
      <p:sp>
        <p:nvSpPr>
          <p:cNvPr id="73" name="TextBox 72">
            <a:extLst>
              <a:ext uri="{FF2B5EF4-FFF2-40B4-BE49-F238E27FC236}">
                <a16:creationId xmlns:a16="http://schemas.microsoft.com/office/drawing/2014/main" id="{2792D4FD-6202-DF4A-6399-DFD4FBB3EA4E}"/>
              </a:ext>
            </a:extLst>
          </p:cNvPr>
          <p:cNvSpPr txBox="1"/>
          <p:nvPr/>
        </p:nvSpPr>
        <p:spPr>
          <a:xfrm>
            <a:off x="3942413" y="-6295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32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3"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420DE-7D84-1496-9C76-193798A05305}"/>
              </a:ext>
            </a:extLst>
          </p:cNvPr>
          <p:cNvSpPr txBox="1"/>
          <p:nvPr/>
        </p:nvSpPr>
        <p:spPr>
          <a:xfrm>
            <a:off x="4162425" y="0"/>
            <a:ext cx="3867150" cy="1015663"/>
          </a:xfrm>
          <a:prstGeom prst="rect">
            <a:avLst/>
          </a:prstGeom>
          <a:noFill/>
        </p:spPr>
        <p:txBody>
          <a:bodyPr wrap="square">
            <a:spAutoFit/>
          </a:bodyPr>
          <a:lstStyle/>
          <a:p>
            <a:r>
              <a:rPr lang="en-US" sz="6000" dirty="0">
                <a:solidFill>
                  <a:schemeClr val="bg1"/>
                </a:solidFill>
              </a:rPr>
              <a:t>RESULTS</a:t>
            </a:r>
          </a:p>
        </p:txBody>
      </p:sp>
      <p:pic>
        <p:nvPicPr>
          <p:cNvPr id="3" name="Picture 2">
            <a:extLst>
              <a:ext uri="{FF2B5EF4-FFF2-40B4-BE49-F238E27FC236}">
                <a16:creationId xmlns:a16="http://schemas.microsoft.com/office/drawing/2014/main" id="{EF5B8BC0-EBD5-0EB5-3047-58C167D550EE}"/>
              </a:ext>
            </a:extLst>
          </p:cNvPr>
          <p:cNvPicPr>
            <a:picLocks noChangeAspect="1"/>
          </p:cNvPicPr>
          <p:nvPr/>
        </p:nvPicPr>
        <p:blipFill>
          <a:blip r:embed="rId3"/>
          <a:stretch>
            <a:fillRect/>
          </a:stretch>
        </p:blipFill>
        <p:spPr>
          <a:xfrm>
            <a:off x="2782433" y="1357700"/>
            <a:ext cx="6627134" cy="3983625"/>
          </a:xfrm>
          <a:prstGeom prst="rect">
            <a:avLst/>
          </a:prstGeom>
        </p:spPr>
      </p:pic>
      <p:grpSp>
        <p:nvGrpSpPr>
          <p:cNvPr id="5" name="Group 4">
            <a:extLst>
              <a:ext uri="{FF2B5EF4-FFF2-40B4-BE49-F238E27FC236}">
                <a16:creationId xmlns:a16="http://schemas.microsoft.com/office/drawing/2014/main" id="{05D57E3A-CD21-C9B6-FE4B-E974E4F418F6}"/>
              </a:ext>
            </a:extLst>
          </p:cNvPr>
          <p:cNvGrpSpPr/>
          <p:nvPr/>
        </p:nvGrpSpPr>
        <p:grpSpPr>
          <a:xfrm>
            <a:off x="323851" y="5428378"/>
            <a:ext cx="12313809" cy="1429622"/>
            <a:chOff x="-3890565" y="4465077"/>
            <a:chExt cx="11548458" cy="6712410"/>
          </a:xfrm>
        </p:grpSpPr>
        <p:grpSp>
          <p:nvGrpSpPr>
            <p:cNvPr id="6" name="Group 5">
              <a:extLst>
                <a:ext uri="{FF2B5EF4-FFF2-40B4-BE49-F238E27FC236}">
                  <a16:creationId xmlns:a16="http://schemas.microsoft.com/office/drawing/2014/main" id="{E46889E3-B796-B7A7-3E23-E88EC395B8D4}"/>
                </a:ext>
              </a:extLst>
            </p:cNvPr>
            <p:cNvGrpSpPr/>
            <p:nvPr/>
          </p:nvGrpSpPr>
          <p:grpSpPr>
            <a:xfrm>
              <a:off x="-3890565" y="4669811"/>
              <a:ext cx="11003641" cy="6507676"/>
              <a:chOff x="-12392607" y="842068"/>
              <a:chExt cx="32096891" cy="5560422"/>
            </a:xfrm>
          </p:grpSpPr>
          <p:sp>
            <p:nvSpPr>
              <p:cNvPr id="9" name="Rounded Rectangle 8">
                <a:extLst>
                  <a:ext uri="{FF2B5EF4-FFF2-40B4-BE49-F238E27FC236}">
                    <a16:creationId xmlns:a16="http://schemas.microsoft.com/office/drawing/2014/main" id="{D87D91FC-F1CF-2D27-E20F-8016A485C7DF}"/>
                  </a:ext>
                </a:extLst>
              </p:cNvPr>
              <p:cNvSpPr/>
              <p:nvPr/>
            </p:nvSpPr>
            <p:spPr>
              <a:xfrm>
                <a:off x="-12392607" y="842068"/>
                <a:ext cx="31580992" cy="4993687"/>
              </a:xfrm>
              <a:prstGeom prst="roundRect">
                <a:avLst>
                  <a:gd name="adj" fmla="val 10000"/>
                </a:avLst>
              </a:prstGeom>
              <a:solidFill>
                <a:schemeClr val="tx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0" name="Rounded Rectangle 4">
                <a:extLst>
                  <a:ext uri="{FF2B5EF4-FFF2-40B4-BE49-F238E27FC236}">
                    <a16:creationId xmlns:a16="http://schemas.microsoft.com/office/drawing/2014/main" id="{64621DDC-C556-BDC2-B852-E0005B9CC6E4}"/>
                  </a:ext>
                </a:extLst>
              </p:cNvPr>
              <p:cNvSpPr txBox="1"/>
              <p:nvPr/>
            </p:nvSpPr>
            <p:spPr>
              <a:xfrm>
                <a:off x="-1633718" y="842068"/>
                <a:ext cx="21338002" cy="55604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7" name="Rectangle 6">
              <a:extLst>
                <a:ext uri="{FF2B5EF4-FFF2-40B4-BE49-F238E27FC236}">
                  <a16:creationId xmlns:a16="http://schemas.microsoft.com/office/drawing/2014/main" id="{890B8016-B274-A118-838E-2EE9A83C4189}"/>
                </a:ext>
              </a:extLst>
            </p:cNvPr>
            <p:cNvSpPr/>
            <p:nvPr/>
          </p:nvSpPr>
          <p:spPr>
            <a:xfrm>
              <a:off x="383855" y="4465077"/>
              <a:ext cx="7274038" cy="337691"/>
            </a:xfrm>
            <a:prstGeom prst="rect">
              <a:avLst/>
            </a:prstGeom>
          </p:spPr>
          <p:txBody>
            <a:bodyPr wrap="square">
              <a:spAutoFit/>
            </a:bodyPr>
            <a:lstStyle/>
            <a:p>
              <a:endParaRPr lang="en-US" sz="2800" dirty="0">
                <a:solidFill>
                  <a:srgbClr val="002060"/>
                </a:solidFill>
              </a:endParaRPr>
            </a:p>
          </p:txBody>
        </p:sp>
        <p:sp>
          <p:nvSpPr>
            <p:cNvPr id="8" name="Text Box 6867">
              <a:extLst>
                <a:ext uri="{FF2B5EF4-FFF2-40B4-BE49-F238E27FC236}">
                  <a16:creationId xmlns:a16="http://schemas.microsoft.com/office/drawing/2014/main" id="{8273DF2B-4554-2D73-4CE2-BCC307BF05DE}"/>
                </a:ext>
              </a:extLst>
            </p:cNvPr>
            <p:cNvSpPr txBox="1">
              <a:spLocks noChangeArrowheads="1"/>
            </p:cNvSpPr>
            <p:nvPr/>
          </p:nvSpPr>
          <p:spPr bwMode="auto">
            <a:xfrm>
              <a:off x="-3890565" y="5096948"/>
              <a:ext cx="10397993" cy="431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ＭＳ Ｐゴシック"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ＭＳ Ｐゴシック"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ＭＳ Ｐゴシック"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9pPr>
            </a:lstStyle>
            <a:p>
              <a:pPr algn="ctr">
                <a:spcBef>
                  <a:spcPct val="0"/>
                </a:spcBef>
                <a:buNone/>
              </a:pPr>
              <a:r>
                <a:rPr lang="en-US" sz="2800" dirty="0">
                  <a:solidFill>
                    <a:srgbClr val="002060"/>
                  </a:solidFill>
                </a:rPr>
                <a:t>Contrary to continued patient concerns, the majority of tweets regarding the Cheerios recall were in 2015</a:t>
              </a:r>
              <a:endParaRPr lang="en-US" altLang="en-US" sz="3700" b="1" dirty="0">
                <a:solidFill>
                  <a:srgbClr val="3A3B3A"/>
                </a:solidFill>
              </a:endParaRPr>
            </a:p>
          </p:txBody>
        </p:sp>
      </p:grpSp>
      <p:sp>
        <p:nvSpPr>
          <p:cNvPr id="12" name="TextBox 11">
            <a:extLst>
              <a:ext uri="{FF2B5EF4-FFF2-40B4-BE49-F238E27FC236}">
                <a16:creationId xmlns:a16="http://schemas.microsoft.com/office/drawing/2014/main" id="{E99A66EA-BE63-314B-50FD-061F14876A5B}"/>
              </a:ext>
            </a:extLst>
          </p:cNvPr>
          <p:cNvSpPr txBox="1"/>
          <p:nvPr/>
        </p:nvSpPr>
        <p:spPr>
          <a:xfrm>
            <a:off x="6974636" y="1767186"/>
            <a:ext cx="1261035" cy="400110"/>
          </a:xfrm>
          <a:prstGeom prst="rect">
            <a:avLst/>
          </a:prstGeom>
          <a:noFill/>
        </p:spPr>
        <p:txBody>
          <a:bodyPr wrap="square" rtlCol="0">
            <a:spAutoFit/>
          </a:bodyPr>
          <a:lstStyle/>
          <a:p>
            <a:r>
              <a:rPr lang="en-US" sz="2000" dirty="0">
                <a:solidFill>
                  <a:srgbClr val="5D5D5D"/>
                </a:solidFill>
              </a:rPr>
              <a:t>(n=390)</a:t>
            </a:r>
          </a:p>
        </p:txBody>
      </p:sp>
    </p:spTree>
    <p:extLst>
      <p:ext uri="{BB962C8B-B14F-4D97-AF65-F5344CB8AC3E}">
        <p14:creationId xmlns:p14="http://schemas.microsoft.com/office/powerpoint/2010/main" val="138544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420DE-7D84-1496-9C76-193798A05305}"/>
              </a:ext>
            </a:extLst>
          </p:cNvPr>
          <p:cNvSpPr txBox="1"/>
          <p:nvPr/>
        </p:nvSpPr>
        <p:spPr>
          <a:xfrm>
            <a:off x="4162425" y="0"/>
            <a:ext cx="3867150" cy="1015663"/>
          </a:xfrm>
          <a:prstGeom prst="rect">
            <a:avLst/>
          </a:prstGeom>
          <a:noFill/>
        </p:spPr>
        <p:txBody>
          <a:bodyPr wrap="square">
            <a:spAutoFit/>
          </a:bodyPr>
          <a:lstStyle/>
          <a:p>
            <a:r>
              <a:rPr lang="en-US" sz="6000" dirty="0">
                <a:solidFill>
                  <a:schemeClr val="bg1"/>
                </a:solidFill>
              </a:rPr>
              <a:t>RESULTS</a:t>
            </a:r>
          </a:p>
        </p:txBody>
      </p:sp>
      <p:pic>
        <p:nvPicPr>
          <p:cNvPr id="5" name="Picture 4">
            <a:extLst>
              <a:ext uri="{FF2B5EF4-FFF2-40B4-BE49-F238E27FC236}">
                <a16:creationId xmlns:a16="http://schemas.microsoft.com/office/drawing/2014/main" id="{BDD8DC33-8E2C-53A6-BC37-6575C5772807}"/>
              </a:ext>
            </a:extLst>
          </p:cNvPr>
          <p:cNvPicPr>
            <a:picLocks noChangeAspect="1"/>
          </p:cNvPicPr>
          <p:nvPr/>
        </p:nvPicPr>
        <p:blipFill>
          <a:blip r:embed="rId3"/>
          <a:stretch>
            <a:fillRect/>
          </a:stretch>
        </p:blipFill>
        <p:spPr>
          <a:xfrm>
            <a:off x="255222" y="1503114"/>
            <a:ext cx="8214428" cy="4937760"/>
          </a:xfrm>
          <a:prstGeom prst="rect">
            <a:avLst/>
          </a:prstGeom>
        </p:spPr>
      </p:pic>
      <p:grpSp>
        <p:nvGrpSpPr>
          <p:cNvPr id="6" name="Group 5">
            <a:extLst>
              <a:ext uri="{FF2B5EF4-FFF2-40B4-BE49-F238E27FC236}">
                <a16:creationId xmlns:a16="http://schemas.microsoft.com/office/drawing/2014/main" id="{F92076EF-54A6-E0AF-9746-C12332EE8A80}"/>
              </a:ext>
            </a:extLst>
          </p:cNvPr>
          <p:cNvGrpSpPr/>
          <p:nvPr/>
        </p:nvGrpSpPr>
        <p:grpSpPr>
          <a:xfrm>
            <a:off x="6696075" y="3657600"/>
            <a:ext cx="3958463" cy="4474193"/>
            <a:chOff x="-202141" y="4006534"/>
            <a:chExt cx="7876164" cy="7170953"/>
          </a:xfrm>
        </p:grpSpPr>
        <p:grpSp>
          <p:nvGrpSpPr>
            <p:cNvPr id="7" name="Group 6">
              <a:extLst>
                <a:ext uri="{FF2B5EF4-FFF2-40B4-BE49-F238E27FC236}">
                  <a16:creationId xmlns:a16="http://schemas.microsoft.com/office/drawing/2014/main" id="{B244C74C-CB3F-538A-C54C-D36C55BF0E3A}"/>
                </a:ext>
              </a:extLst>
            </p:cNvPr>
            <p:cNvGrpSpPr/>
            <p:nvPr/>
          </p:nvGrpSpPr>
          <p:grpSpPr>
            <a:xfrm>
              <a:off x="-202141" y="4006534"/>
              <a:ext cx="7876164" cy="7170953"/>
              <a:chOff x="-1633718" y="275337"/>
              <a:chExt cx="22974249" cy="6127153"/>
            </a:xfrm>
          </p:grpSpPr>
          <p:sp>
            <p:nvSpPr>
              <p:cNvPr id="10" name="Rounded Rectangle 9">
                <a:extLst>
                  <a:ext uri="{FF2B5EF4-FFF2-40B4-BE49-F238E27FC236}">
                    <a16:creationId xmlns:a16="http://schemas.microsoft.com/office/drawing/2014/main" id="{35CCA38C-3018-77A8-E91E-CAC3EDE62BA0}"/>
                  </a:ext>
                </a:extLst>
              </p:cNvPr>
              <p:cNvSpPr/>
              <p:nvPr/>
            </p:nvSpPr>
            <p:spPr>
              <a:xfrm>
                <a:off x="2527" y="275337"/>
                <a:ext cx="21338004" cy="4089594"/>
              </a:xfrm>
              <a:prstGeom prst="roundRect">
                <a:avLst>
                  <a:gd name="adj" fmla="val 10000"/>
                </a:avLst>
              </a:prstGeom>
              <a:solidFill>
                <a:schemeClr val="tx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Rounded Rectangle 4">
                <a:extLst>
                  <a:ext uri="{FF2B5EF4-FFF2-40B4-BE49-F238E27FC236}">
                    <a16:creationId xmlns:a16="http://schemas.microsoft.com/office/drawing/2014/main" id="{964068C4-8191-DCCC-2DE6-1C6C63297C16}"/>
                  </a:ext>
                </a:extLst>
              </p:cNvPr>
              <p:cNvSpPr txBox="1"/>
              <p:nvPr/>
            </p:nvSpPr>
            <p:spPr>
              <a:xfrm>
                <a:off x="-1633718" y="842068"/>
                <a:ext cx="21338002" cy="55604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8" name="Rectangle 7">
              <a:extLst>
                <a:ext uri="{FF2B5EF4-FFF2-40B4-BE49-F238E27FC236}">
                  <a16:creationId xmlns:a16="http://schemas.microsoft.com/office/drawing/2014/main" id="{18F13FAC-2803-C0EF-E3B1-462596AECCEC}"/>
                </a:ext>
              </a:extLst>
            </p:cNvPr>
            <p:cNvSpPr/>
            <p:nvPr/>
          </p:nvSpPr>
          <p:spPr>
            <a:xfrm>
              <a:off x="383855" y="4465077"/>
              <a:ext cx="7274038" cy="337691"/>
            </a:xfrm>
            <a:prstGeom prst="rect">
              <a:avLst/>
            </a:prstGeom>
          </p:spPr>
          <p:txBody>
            <a:bodyPr wrap="square">
              <a:spAutoFit/>
            </a:bodyPr>
            <a:lstStyle/>
            <a:p>
              <a:endParaRPr lang="en-US" sz="2800" dirty="0">
                <a:solidFill>
                  <a:srgbClr val="002060"/>
                </a:solidFill>
              </a:endParaRPr>
            </a:p>
          </p:txBody>
        </p:sp>
        <p:sp>
          <p:nvSpPr>
            <p:cNvPr id="9" name="Text Box 6867">
              <a:extLst>
                <a:ext uri="{FF2B5EF4-FFF2-40B4-BE49-F238E27FC236}">
                  <a16:creationId xmlns:a16="http://schemas.microsoft.com/office/drawing/2014/main" id="{A9E289C9-EED3-4B81-2767-13856738CF49}"/>
                </a:ext>
              </a:extLst>
            </p:cNvPr>
            <p:cNvSpPr txBox="1">
              <a:spLocks noChangeArrowheads="1"/>
            </p:cNvSpPr>
            <p:nvPr/>
          </p:nvSpPr>
          <p:spPr bwMode="auto">
            <a:xfrm>
              <a:off x="478681" y="4916576"/>
              <a:ext cx="7075464" cy="285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867" tIns="28433" rIns="56867" bIns="28433">
              <a:spAutoFit/>
            </a:bodyPr>
            <a:lstStyle>
              <a:lvl1pPr defTabSz="501650">
                <a:spcBef>
                  <a:spcPct val="20000"/>
                </a:spcBef>
                <a:buFont typeface="Arial" panose="020B0604020202020204" pitchFamily="34" charset="0"/>
                <a:buChar char="•"/>
                <a:defRPr sz="9300">
                  <a:solidFill>
                    <a:schemeClr val="bg1"/>
                  </a:solidFill>
                  <a:latin typeface="Arial" panose="020B0604020202020204" pitchFamily="34" charset="0"/>
                  <a:ea typeface="ＭＳ Ｐゴシック" panose="020B0600070205080204" pitchFamily="34" charset="-128"/>
                </a:defRPr>
              </a:lvl1pPr>
              <a:lvl2pPr marL="742950" indent="-285750" defTabSz="501650">
                <a:spcBef>
                  <a:spcPct val="20000"/>
                </a:spcBef>
                <a:buFont typeface="Arial" panose="020B0604020202020204" pitchFamily="34" charset="0"/>
                <a:buChar char="–"/>
                <a:defRPr sz="8100">
                  <a:solidFill>
                    <a:schemeClr val="bg1"/>
                  </a:solidFill>
                  <a:latin typeface="Arial" panose="020B0604020202020204" pitchFamily="34" charset="0"/>
                  <a:ea typeface="ＭＳ Ｐゴシック" panose="020B0600070205080204" pitchFamily="34" charset="-128"/>
                </a:defRPr>
              </a:lvl2pPr>
              <a:lvl3pPr marL="1143000" indent="-228600" defTabSz="501650">
                <a:spcBef>
                  <a:spcPct val="20000"/>
                </a:spcBef>
                <a:buFont typeface="Arial" panose="020B0604020202020204" pitchFamily="34" charset="0"/>
                <a:buChar char="•"/>
                <a:defRPr sz="7000">
                  <a:solidFill>
                    <a:schemeClr val="bg1"/>
                  </a:solidFill>
                  <a:latin typeface="Arial" panose="020B0604020202020204" pitchFamily="34" charset="0"/>
                  <a:ea typeface="ＭＳ Ｐゴシック" panose="020B0600070205080204" pitchFamily="34" charset="-128"/>
                </a:defRPr>
              </a:lvl3pPr>
              <a:lvl4pPr marL="16002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4pPr>
              <a:lvl5pPr marL="2057400" indent="-228600" defTabSz="501650">
                <a:spcBef>
                  <a:spcPct val="20000"/>
                </a:spcBef>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5pPr>
              <a:lvl6pPr marL="25146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6pPr>
              <a:lvl7pPr marL="29718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7pPr>
              <a:lvl8pPr marL="34290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8pPr>
              <a:lvl9pPr marL="3886200" indent="-228600" defTabSz="501650" eaLnBrk="0" fontAlgn="base" hangingPunct="0">
                <a:spcBef>
                  <a:spcPct val="20000"/>
                </a:spcBef>
                <a:spcAft>
                  <a:spcPct val="0"/>
                </a:spcAft>
                <a:buFont typeface="Arial" panose="020B0604020202020204" pitchFamily="34" charset="0"/>
                <a:buChar char="»"/>
                <a:defRPr sz="5800">
                  <a:solidFill>
                    <a:schemeClr val="bg1"/>
                  </a:solidFill>
                  <a:latin typeface="Arial" panose="020B0604020202020204" pitchFamily="34" charset="0"/>
                  <a:ea typeface="ＭＳ Ｐゴシック" panose="020B0600070205080204" pitchFamily="34" charset="-128"/>
                </a:defRPr>
              </a:lvl9pPr>
            </a:lstStyle>
            <a:p>
              <a:pPr algn="ctr">
                <a:spcBef>
                  <a:spcPct val="0"/>
                </a:spcBef>
                <a:buNone/>
              </a:pPr>
              <a:r>
                <a:rPr lang="en-US" sz="2800" dirty="0">
                  <a:solidFill>
                    <a:srgbClr val="002060"/>
                  </a:solidFill>
                </a:rPr>
                <a:t>News stations and blogs were the most common sources cited in re-tweets</a:t>
              </a:r>
              <a:endParaRPr lang="en-US" altLang="en-US" sz="3700" b="1" dirty="0">
                <a:solidFill>
                  <a:srgbClr val="3A3B3A"/>
                </a:solidFill>
              </a:endParaRPr>
            </a:p>
          </p:txBody>
        </p:sp>
      </p:grpSp>
      <p:sp>
        <p:nvSpPr>
          <p:cNvPr id="12" name="TextBox 11">
            <a:extLst>
              <a:ext uri="{FF2B5EF4-FFF2-40B4-BE49-F238E27FC236}">
                <a16:creationId xmlns:a16="http://schemas.microsoft.com/office/drawing/2014/main" id="{D8B12E25-EE9C-0F93-E398-A2CB991FB615}"/>
              </a:ext>
            </a:extLst>
          </p:cNvPr>
          <p:cNvSpPr txBox="1"/>
          <p:nvPr/>
        </p:nvSpPr>
        <p:spPr>
          <a:xfrm>
            <a:off x="5850785" y="1660259"/>
            <a:ext cx="1139804" cy="400110"/>
          </a:xfrm>
          <a:prstGeom prst="rect">
            <a:avLst/>
          </a:prstGeom>
          <a:noFill/>
        </p:spPr>
        <p:txBody>
          <a:bodyPr wrap="square">
            <a:spAutoFit/>
          </a:bodyPr>
          <a:lstStyle/>
          <a:p>
            <a:r>
              <a:rPr lang="en-US" sz="2000" dirty="0">
                <a:solidFill>
                  <a:srgbClr val="5D5D5D"/>
                </a:solidFill>
              </a:rPr>
              <a:t>(n=26)</a:t>
            </a:r>
          </a:p>
        </p:txBody>
      </p:sp>
    </p:spTree>
    <p:extLst>
      <p:ext uri="{BB962C8B-B14F-4D97-AF65-F5344CB8AC3E}">
        <p14:creationId xmlns:p14="http://schemas.microsoft.com/office/powerpoint/2010/main" val="37574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0EC5FA-DD2B-24D4-38CC-FC333AC0CB72}"/>
              </a:ext>
            </a:extLst>
          </p:cNvPr>
          <p:cNvPicPr>
            <a:picLocks noChangeAspect="1"/>
          </p:cNvPicPr>
          <p:nvPr/>
        </p:nvPicPr>
        <p:blipFill>
          <a:blip r:embed="rId3"/>
          <a:stretch>
            <a:fillRect/>
          </a:stretch>
        </p:blipFill>
        <p:spPr>
          <a:xfrm>
            <a:off x="2964384" y="1614031"/>
            <a:ext cx="8237176" cy="4937760"/>
          </a:xfrm>
          <a:prstGeom prst="rect">
            <a:avLst/>
          </a:prstGeom>
        </p:spPr>
      </p:pic>
      <p:sp>
        <p:nvSpPr>
          <p:cNvPr id="4" name="TextBox 3">
            <a:extLst>
              <a:ext uri="{FF2B5EF4-FFF2-40B4-BE49-F238E27FC236}">
                <a16:creationId xmlns:a16="http://schemas.microsoft.com/office/drawing/2014/main" id="{E9F420DE-7D84-1496-9C76-193798A05305}"/>
              </a:ext>
            </a:extLst>
          </p:cNvPr>
          <p:cNvSpPr txBox="1"/>
          <p:nvPr/>
        </p:nvSpPr>
        <p:spPr>
          <a:xfrm>
            <a:off x="4162425" y="0"/>
            <a:ext cx="3867150" cy="1015663"/>
          </a:xfrm>
          <a:prstGeom prst="rect">
            <a:avLst/>
          </a:prstGeom>
          <a:noFill/>
        </p:spPr>
        <p:txBody>
          <a:bodyPr wrap="square">
            <a:spAutoFit/>
          </a:bodyPr>
          <a:lstStyle/>
          <a:p>
            <a:r>
              <a:rPr lang="en-US" sz="6000" dirty="0">
                <a:solidFill>
                  <a:schemeClr val="bg1"/>
                </a:solidFill>
              </a:rPr>
              <a:t>RESULTS</a:t>
            </a:r>
          </a:p>
        </p:txBody>
      </p:sp>
      <p:grpSp>
        <p:nvGrpSpPr>
          <p:cNvPr id="12" name="Group 11">
            <a:extLst>
              <a:ext uri="{FF2B5EF4-FFF2-40B4-BE49-F238E27FC236}">
                <a16:creationId xmlns:a16="http://schemas.microsoft.com/office/drawing/2014/main" id="{27B01BCC-C7AE-AEFE-D15C-02475D672B18}"/>
              </a:ext>
            </a:extLst>
          </p:cNvPr>
          <p:cNvGrpSpPr/>
          <p:nvPr/>
        </p:nvGrpSpPr>
        <p:grpSpPr>
          <a:xfrm>
            <a:off x="165644" y="1460994"/>
            <a:ext cx="3878642" cy="4517570"/>
            <a:chOff x="468182" y="5265662"/>
            <a:chExt cx="6555522" cy="6190823"/>
          </a:xfrm>
        </p:grpSpPr>
        <p:sp>
          <p:nvSpPr>
            <p:cNvPr id="15" name="Rounded Rectangle 14">
              <a:extLst>
                <a:ext uri="{FF2B5EF4-FFF2-40B4-BE49-F238E27FC236}">
                  <a16:creationId xmlns:a16="http://schemas.microsoft.com/office/drawing/2014/main" id="{3B543CB4-D83F-A664-4C13-5795013C8C84}"/>
                </a:ext>
              </a:extLst>
            </p:cNvPr>
            <p:cNvSpPr/>
            <p:nvPr/>
          </p:nvSpPr>
          <p:spPr>
            <a:xfrm>
              <a:off x="468182" y="5265662"/>
              <a:ext cx="6382298" cy="6190823"/>
            </a:xfrm>
            <a:prstGeom prst="roundRect">
              <a:avLst>
                <a:gd name="adj" fmla="val 10000"/>
              </a:avLst>
            </a:prstGeom>
            <a:solidFill>
              <a:schemeClr val="tx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C7B50182-4801-9669-3C06-EFC3D01AF9C7}"/>
                </a:ext>
              </a:extLst>
            </p:cNvPr>
            <p:cNvSpPr/>
            <p:nvPr/>
          </p:nvSpPr>
          <p:spPr>
            <a:xfrm>
              <a:off x="641408" y="5495272"/>
              <a:ext cx="6382296" cy="5693940"/>
            </a:xfrm>
            <a:prstGeom prst="rect">
              <a:avLst/>
            </a:prstGeom>
          </p:spPr>
          <p:txBody>
            <a:bodyPr wrap="square">
              <a:spAutoFit/>
            </a:bodyPr>
            <a:lstStyle/>
            <a:p>
              <a:r>
                <a:rPr lang="en-US" sz="2400" dirty="0">
                  <a:solidFill>
                    <a:srgbClr val="002060"/>
                  </a:solidFill>
                </a:rPr>
                <a:t>The </a:t>
              </a:r>
              <a:r>
                <a:rPr lang="en-US" sz="2400" b="1" dirty="0">
                  <a:solidFill>
                    <a:srgbClr val="002060"/>
                  </a:solidFill>
                </a:rPr>
                <a:t>sources</a:t>
              </a:r>
              <a:r>
                <a:rPr lang="en-US" sz="2400" dirty="0">
                  <a:solidFill>
                    <a:srgbClr val="002060"/>
                  </a:solidFill>
                </a:rPr>
                <a:t> of these re-tweets were categorized as </a:t>
              </a:r>
              <a:r>
                <a:rPr lang="en-US" sz="2400" b="1" dirty="0">
                  <a:solidFill>
                    <a:srgbClr val="002060"/>
                  </a:solidFill>
                </a:rPr>
                <a:t>unreliable</a:t>
              </a:r>
              <a:r>
                <a:rPr lang="en-US" sz="2400" dirty="0">
                  <a:solidFill>
                    <a:srgbClr val="002060"/>
                  </a:solidFill>
                </a:rPr>
                <a:t> if the source information came from personal blogs, other blogs, and news stations without source citations and </a:t>
              </a:r>
              <a:r>
                <a:rPr lang="en-US" sz="2400" b="1" dirty="0">
                  <a:solidFill>
                    <a:srgbClr val="002060"/>
                  </a:solidFill>
                </a:rPr>
                <a:t>reliable</a:t>
              </a:r>
              <a:r>
                <a:rPr lang="en-US" sz="2400" dirty="0">
                  <a:solidFill>
                    <a:srgbClr val="002060"/>
                  </a:solidFill>
                </a:rPr>
                <a:t> if the source information came from the FDA or General Mills/Cheerios company. </a:t>
              </a:r>
            </a:p>
          </p:txBody>
        </p:sp>
      </p:grpSp>
      <p:sp>
        <p:nvSpPr>
          <p:cNvPr id="13" name="TextBox 12">
            <a:extLst>
              <a:ext uri="{FF2B5EF4-FFF2-40B4-BE49-F238E27FC236}">
                <a16:creationId xmlns:a16="http://schemas.microsoft.com/office/drawing/2014/main" id="{870A9E9B-E2A7-A08F-B2ED-B6DC1B4731AA}"/>
              </a:ext>
            </a:extLst>
          </p:cNvPr>
          <p:cNvSpPr txBox="1"/>
          <p:nvPr/>
        </p:nvSpPr>
        <p:spPr>
          <a:xfrm>
            <a:off x="8657714" y="1999370"/>
            <a:ext cx="1139804" cy="400110"/>
          </a:xfrm>
          <a:prstGeom prst="rect">
            <a:avLst/>
          </a:prstGeom>
          <a:noFill/>
        </p:spPr>
        <p:txBody>
          <a:bodyPr wrap="square">
            <a:spAutoFit/>
          </a:bodyPr>
          <a:lstStyle/>
          <a:p>
            <a:r>
              <a:rPr lang="en-US" sz="2000" dirty="0">
                <a:solidFill>
                  <a:srgbClr val="5D5D5D"/>
                </a:solidFill>
              </a:rPr>
              <a:t>(n=26)</a:t>
            </a:r>
          </a:p>
        </p:txBody>
      </p:sp>
      <p:pic>
        <p:nvPicPr>
          <p:cNvPr id="3" name="Picture 2" descr="Arrow Cycle Recycling · Free vector graphic on Pixabay">
            <a:extLst>
              <a:ext uri="{FF2B5EF4-FFF2-40B4-BE49-F238E27FC236}">
                <a16:creationId xmlns:a16="http://schemas.microsoft.com/office/drawing/2014/main" id="{2E4D8C1C-C8F9-E453-F990-2D1CC442008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546319" y="5307375"/>
            <a:ext cx="1480037" cy="1484677"/>
          </a:xfrm>
          <a:prstGeom prst="rect">
            <a:avLst/>
          </a:prstGeom>
        </p:spPr>
      </p:pic>
    </p:spTree>
    <p:extLst>
      <p:ext uri="{BB962C8B-B14F-4D97-AF65-F5344CB8AC3E}">
        <p14:creationId xmlns:p14="http://schemas.microsoft.com/office/powerpoint/2010/main" val="1906094191"/>
      </p:ext>
    </p:extLst>
  </p:cSld>
  <p:clrMapOvr>
    <a:masterClrMapping/>
  </p:clrMapOvr>
</p:sld>
</file>

<file path=ppt/theme/theme1.xml><?xml version="1.0" encoding="utf-8"?>
<a:theme xmlns:a="http://schemas.openxmlformats.org/drawingml/2006/main" name="1_Office Theme">
  <a:themeElements>
    <a:clrScheme name="Children's Hospital Colorado Colors">
      <a:dk1>
        <a:srgbClr val="0069AA"/>
      </a:dk1>
      <a:lt1>
        <a:srgbClr val="FFFFFF"/>
      </a:lt1>
      <a:dk2>
        <a:srgbClr val="0069AA"/>
      </a:dk2>
      <a:lt2>
        <a:srgbClr val="FFFFFF"/>
      </a:lt2>
      <a:accent1>
        <a:srgbClr val="E31536"/>
      </a:accent1>
      <a:accent2>
        <a:srgbClr val="F8981D"/>
      </a:accent2>
      <a:accent3>
        <a:srgbClr val="FFE04F"/>
      </a:accent3>
      <a:accent4>
        <a:srgbClr val="7AC142"/>
      </a:accent4>
      <a:accent5>
        <a:srgbClr val="00A4E3"/>
      </a:accent5>
      <a:accent6>
        <a:srgbClr val="7A68AE"/>
      </a:accent6>
      <a:hlink>
        <a:srgbClr val="FFFFFF"/>
      </a:hlink>
      <a:folHlink>
        <a:srgbClr val="D60C8C"/>
      </a:folHlink>
    </a:clrScheme>
    <a:fontScheme name="Arial Children's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18412</TotalTime>
  <Words>2249</Words>
  <Application>Microsoft Macintosh PowerPoint</Application>
  <PresentationFormat>Widescreen</PresentationFormat>
  <Paragraphs>280</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Unreliable Tweets: Influence of Twitter on Celiac Disease Community</dc:title>
  <dc:creator>Rebecca Himberger</dc:creator>
  <cp:lastModifiedBy>Rebecca Himberger</cp:lastModifiedBy>
  <cp:revision>65</cp:revision>
  <dcterms:created xsi:type="dcterms:W3CDTF">2022-07-24T23:57:35Z</dcterms:created>
  <dcterms:modified xsi:type="dcterms:W3CDTF">2022-08-11T04:03:09Z</dcterms:modified>
</cp:coreProperties>
</file>