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16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notesSlides/notesSlide10.xml" ContentType="application/vnd.openxmlformats-officedocument.presentationml.notesSlid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2.xml" ContentType="application/vnd.openxmlformats-officedocument.theme+xml"/>
  <Override PartName="/ppt/theme/theme1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charts/colors3.xml" ContentType="application/vnd.ms-office.chartcolorstyle+xml"/>
  <Override PartName="/ppt/charts/style3.xml" ContentType="application/vnd.ms-office.chartstyle+xml"/>
  <Override PartName="/ppt/charts/chart3.xml" ContentType="application/vnd.openxmlformats-officedocument.drawingml.chart+xml"/>
  <Override PartName="/ppt/charts/colors2.xml" ContentType="application/vnd.ms-office.chartcolorstyle+xml"/>
  <Override PartName="/ppt/charts/style2.xml" ContentType="application/vnd.ms-office.chartstyle+xml"/>
  <Override PartName="/ppt/charts/chart2.xml" ContentType="application/vnd.openxmlformats-officedocument.drawingml.chart+xml"/>
  <Override PartName="/ppt/charts/colors1.xml" ContentType="application/vnd.ms-office.chartcolorstyle+xml"/>
  <Override PartName="/ppt/charts/style1.xml" ContentType="application/vnd.ms-office.chartstyle+xml"/>
  <Override PartName="/ppt/charts/chart1.xml" ContentType="application/vnd.openxmlformats-officedocument.drawingml.chart+xml"/>
  <Override PartName="/ppt/theme/theme6.xml" ContentType="application/vnd.openxmlformats-officedocument.theme+xml"/>
  <Override PartName="/ppt/theme/theme5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0" r:id="rId1"/>
    <p:sldMasterId id="2147483716" r:id="rId2"/>
    <p:sldMasterId id="2147483704" r:id="rId3"/>
    <p:sldMasterId id="2147483692" r:id="rId4"/>
  </p:sldMasterIdLst>
  <p:notesMasterIdLst>
    <p:notesMasterId r:id="rId24"/>
  </p:notesMasterIdLst>
  <p:handoutMasterIdLst>
    <p:handoutMasterId r:id="rId25"/>
  </p:handoutMasterIdLst>
  <p:sldIdLst>
    <p:sldId id="324" r:id="rId5"/>
    <p:sldId id="328" r:id="rId6"/>
    <p:sldId id="327" r:id="rId7"/>
    <p:sldId id="342" r:id="rId8"/>
    <p:sldId id="329" r:id="rId9"/>
    <p:sldId id="330" r:id="rId10"/>
    <p:sldId id="335" r:id="rId11"/>
    <p:sldId id="331" r:id="rId12"/>
    <p:sldId id="336" r:id="rId13"/>
    <p:sldId id="337" r:id="rId14"/>
    <p:sldId id="338" r:id="rId15"/>
    <p:sldId id="346" r:id="rId16"/>
    <p:sldId id="339" r:id="rId17"/>
    <p:sldId id="347" r:id="rId18"/>
    <p:sldId id="340" r:id="rId19"/>
    <p:sldId id="343" r:id="rId20"/>
    <p:sldId id="301" r:id="rId21"/>
    <p:sldId id="344" r:id="rId22"/>
    <p:sldId id="259" r:id="rId23"/>
  </p:sldIdLst>
  <p:sldSz cx="9144000" cy="6858000" type="screen4x3"/>
  <p:notesSz cx="6985000" cy="92837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76BD23"/>
    <a:srgbClr val="00C2DF"/>
    <a:srgbClr val="9F60B5"/>
    <a:srgbClr val="696158"/>
    <a:srgbClr val="0061AB"/>
    <a:srgbClr val="E57C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88272" autoAdjust="0"/>
  </p:normalViewPr>
  <p:slideViewPr>
    <p:cSldViewPr snapToGrid="0" snapToObjects="1">
      <p:cViewPr varScale="1">
        <p:scale>
          <a:sx n="111" d="100"/>
          <a:sy n="111" d="100"/>
        </p:scale>
        <p:origin x="1680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notesMaster" Target="notesMasters/notesMaster1.xml"/><Relationship Id="rId32" Type="http://schemas.openxmlformats.org/officeDocument/2006/relationships/customXml" Target="../customXml/item3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customXml" Target="../customXml/item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openxmlformats.org/officeDocument/2006/relationships/customXml" Target="../customXml/item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madisonharris/Desktop/PURPLE/SlicerDicer%20Data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madisonharris/Desktop/PURPLE/SlicerDicer%20Data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/Users/madisonharris/Desktop/PURPLE/SlicerDicer%20Data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>
                <a:solidFill>
                  <a:schemeClr val="tx1"/>
                </a:solidFill>
              </a:rPr>
              <a:t>PATIENT GENDER</a:t>
            </a:r>
          </a:p>
        </c:rich>
      </c:tx>
      <c:layout>
        <c:manualLayout>
          <c:xMode val="edge"/>
          <c:yMode val="edge"/>
          <c:x val="0.37263983403190526"/>
          <c:y val="9.610992150571197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951-CA41-9138-4A54E040C81C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951-CA41-9138-4A54E040C81C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7951-CA41-9138-4A54E040C81C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7951-CA41-9138-4A54E040C81C}"/>
              </c:ext>
            </c:extLst>
          </c:dPt>
          <c:dLbls>
            <c:dLbl>
              <c:idx val="2"/>
              <c:layout>
                <c:manualLayout>
                  <c:x val="3.247573473296983E-2"/>
                  <c:y val="-3.3678691911902973E-2"/>
                </c:manualLayout>
              </c:layout>
              <c:tx>
                <c:rich>
                  <a:bodyPr/>
                  <a:lstStyle/>
                  <a:p>
                    <a:fld id="{2DC7A126-5242-0F4C-A9B1-95D27B83D602}" type="CATEGORYNAME">
                      <a:rPr lang="en-US" sz="1100" b="1">
                        <a:solidFill>
                          <a:schemeClr val="tx1"/>
                        </a:solidFill>
                      </a:rPr>
                      <a:pPr/>
                      <a:t>[CATEGORY NAME]</a:t>
                    </a:fld>
                    <a:r>
                      <a:rPr lang="en-US" baseline="0">
                        <a:solidFill>
                          <a:schemeClr val="tx1"/>
                        </a:solidFill>
                      </a:rPr>
                      <a:t>, </a:t>
                    </a:r>
                    <a:fld id="{EA2C1CA6-5674-DE44-BAFE-8D1D80E713F8}" type="VALUE">
                      <a:rPr lang="en-US" sz="1100" b="1" baseline="0">
                        <a:solidFill>
                          <a:schemeClr val="tx1"/>
                        </a:solidFill>
                      </a:rPr>
                      <a:pPr/>
                      <a:t>[VALUE]</a:t>
                    </a:fld>
                    <a:endParaRPr lang="en-US" baseline="0">
                      <a:solidFill>
                        <a:schemeClr val="tx1"/>
                      </a:solidFill>
                    </a:endParaRP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7951-CA41-9138-4A54E040C81C}"/>
                </c:ext>
              </c:extLst>
            </c:dLbl>
            <c:dLbl>
              <c:idx val="3"/>
              <c:layout>
                <c:manualLayout>
                  <c:x val="-3.671780628065463E-2"/>
                  <c:y val="5.2600158141452816E-2"/>
                </c:manualLayout>
              </c:layout>
              <c:tx>
                <c:rich>
                  <a:bodyPr/>
                  <a:lstStyle/>
                  <a:p>
                    <a:fld id="{546C6631-0C9A-154D-8DB2-E0244AE9145C}" type="CATEGORYNAME">
                      <a:rPr lang="en-US" sz="1100" b="1">
                        <a:solidFill>
                          <a:schemeClr val="tx1"/>
                        </a:solidFill>
                      </a:rPr>
                      <a:pPr/>
                      <a:t>[CATEGORY NAME]</a:t>
                    </a:fld>
                    <a:r>
                      <a:rPr lang="en-US" baseline="0"/>
                      <a:t>, </a:t>
                    </a:r>
                    <a:fld id="{DF3CC9E2-8C5F-9940-BEE8-8343815FB826}" type="VALUE">
                      <a:rPr lang="en-US" sz="1100" b="1" baseline="0">
                        <a:solidFill>
                          <a:schemeClr val="tx1"/>
                        </a:solidFill>
                      </a:rPr>
                      <a:pPr/>
                      <a:t>[VALUE]</a:t>
                    </a:fld>
                    <a:endParaRPr lang="en-US" baseline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7951-CA41-9138-4A54E040C81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Master!$L$9:$L$12</c:f>
              <c:strCache>
                <c:ptCount val="4"/>
                <c:pt idx="0">
                  <c:v>Gender</c:v>
                </c:pt>
                <c:pt idx="2">
                  <c:v>Female</c:v>
                </c:pt>
                <c:pt idx="3">
                  <c:v>Male</c:v>
                </c:pt>
              </c:strCache>
            </c:strRef>
          </c:cat>
          <c:val>
            <c:numRef>
              <c:f>Master!$M$9:$M$12</c:f>
              <c:numCache>
                <c:formatCode>General</c:formatCode>
                <c:ptCount val="4"/>
                <c:pt idx="2" formatCode="0%">
                  <c:v>0.64</c:v>
                </c:pt>
                <c:pt idx="3" formatCode="0%">
                  <c:v>0.36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7951-CA41-9138-4A54E040C81C}"/>
            </c:ext>
          </c:extLst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>
                <a:solidFill>
                  <a:schemeClr val="tx1"/>
                </a:solidFill>
              </a:rPr>
              <a:t>VISIT TYPE WITHIN</a:t>
            </a:r>
            <a:r>
              <a:rPr lang="en-US" sz="1800" b="1" baseline="0">
                <a:solidFill>
                  <a:schemeClr val="tx1"/>
                </a:solidFill>
              </a:rPr>
              <a:t> THE DHI</a:t>
            </a:r>
            <a:endParaRPr lang="en-US" sz="1800" b="1">
              <a:solidFill>
                <a:schemeClr val="tx1"/>
              </a:solidFill>
            </a:endParaRPr>
          </a:p>
        </c:rich>
      </c:tx>
      <c:layout>
        <c:manualLayout>
          <c:xMode val="edge"/>
          <c:yMode val="edge"/>
          <c:x val="0.28816869051245719"/>
          <c:y val="7.955342332947222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Master!$X$11</c:f>
              <c:strCache>
                <c:ptCount val="1"/>
                <c:pt idx="0">
                  <c:v>Visit Type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FB5-C343-AF37-4E8599CB0C3C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FB5-C343-AF37-4E8599CB0C3C}"/>
              </c:ext>
            </c:extLst>
          </c:dPt>
          <c:dLbls>
            <c:dLbl>
              <c:idx val="0"/>
              <c:layout>
                <c:manualLayout>
                  <c:x val="-7.916571997659861E-8"/>
                  <c:y val="3.147788009912858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AC813668-41B4-0F4D-A089-DA3581B6D330}" type="CATEGORYNAME">
                      <a:rPr lang="en-US" sz="1100" b="1">
                        <a:solidFill>
                          <a:schemeClr val="tx1"/>
                        </a:solidFill>
                      </a:rPr>
                      <a:pPr>
                        <a:defRPr/>
                      </a:pPr>
                      <a:t>[CATEGORY NAME]</a:t>
                    </a:fld>
                    <a:r>
                      <a:rPr lang="en-US" baseline="0"/>
                      <a:t>
</a:t>
                    </a:r>
                    <a:fld id="{97CBB079-6454-9C4B-9489-A5B032A6499A}" type="PERCENTAGE">
                      <a:rPr lang="en-US" sz="1100" b="1" baseline="0">
                        <a:solidFill>
                          <a:schemeClr val="tx1"/>
                        </a:solidFill>
                      </a:rPr>
                      <a:pPr>
                        <a:defRPr/>
                      </a:pPr>
                      <a:t>[PERCENTAGE]</a:t>
                    </a:fld>
                    <a:endParaRPr lang="en-US" baseline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555945555707308"/>
                      <c:h val="0.2523663173167800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8FB5-C343-AF37-4E8599CB0C3C}"/>
                </c:ext>
              </c:extLst>
            </c:dLbl>
            <c:dLbl>
              <c:idx val="1"/>
              <c:layout>
                <c:manualLayout>
                  <c:x val="-3.6888235222759157E-2"/>
                  <c:y val="-0.18824778768513145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AF50C8A2-ACBD-394F-80DF-A9537C2C76FE}" type="CATEGORYNAME">
                      <a:rPr lang="en-US" sz="1100" b="1">
                        <a:solidFill>
                          <a:schemeClr val="tx1"/>
                        </a:solidFill>
                      </a:rPr>
                      <a:pPr>
                        <a:defRPr/>
                      </a:pPr>
                      <a:t>[CATEGORY NAME]</a:t>
                    </a:fld>
                    <a:r>
                      <a:rPr lang="en-US" sz="1100" b="1" baseline="0">
                        <a:solidFill>
                          <a:schemeClr val="tx1"/>
                        </a:solidFill>
                      </a:rPr>
                      <a:t>
</a:t>
                    </a:r>
                    <a:fld id="{D775E47E-60D0-2B4A-ADEA-B08056949A67}" type="PERCENTAGE">
                      <a:rPr lang="en-US" sz="1100" b="1" baseline="0">
                        <a:solidFill>
                          <a:schemeClr val="tx1"/>
                        </a:solidFill>
                      </a:rPr>
                      <a:pPr>
                        <a:defRPr/>
                      </a:pPr>
                      <a:t>[PERCENTAGE]</a:t>
                    </a:fld>
                    <a:endParaRPr lang="en-US" sz="1100" b="1" baseline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6780559898452566"/>
                      <c:h val="0.3321544137763184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8FB5-C343-AF37-4E8599CB0C3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Master!$W$12:$W$13</c:f>
              <c:strCache>
                <c:ptCount val="2"/>
                <c:pt idx="0">
                  <c:v>Celiac Specialty Clinic (In-person)</c:v>
                </c:pt>
                <c:pt idx="1">
                  <c:v>General GI (Telehealth &amp; In-person)</c:v>
                </c:pt>
              </c:strCache>
            </c:strRef>
          </c:cat>
          <c:val>
            <c:numRef>
              <c:f>Master!$X$12:$X$13</c:f>
              <c:numCache>
                <c:formatCode>General</c:formatCode>
                <c:ptCount val="2"/>
                <c:pt idx="0">
                  <c:v>37.173396674584325</c:v>
                </c:pt>
                <c:pt idx="1">
                  <c:v>62.826603325415675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FB5-C343-AF37-4E8599CB0C3C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>
                <a:solidFill>
                  <a:schemeClr val="tx1"/>
                </a:solidFill>
              </a:rPr>
              <a:t>RACE</a:t>
            </a:r>
          </a:p>
        </c:rich>
      </c:tx>
      <c:layout>
        <c:manualLayout>
          <c:xMode val="edge"/>
          <c:yMode val="edge"/>
          <c:x val="0.44597893644750281"/>
          <c:y val="3.072456012469816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BA1-F248-B76E-0A6F7C72168A}"/>
              </c:ext>
            </c:extLst>
          </c:dPt>
          <c:dPt>
            <c:idx val="1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BA1-F248-B76E-0A6F7C72168A}"/>
              </c:ext>
            </c:extLst>
          </c:dPt>
          <c:dPt>
            <c:idx val="2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BBA1-F248-B76E-0A6F7C72168A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BBA1-F248-B76E-0A6F7C72168A}"/>
              </c:ext>
            </c:extLst>
          </c:dPt>
          <c:dPt>
            <c:idx val="4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BBA1-F248-B76E-0A6F7C72168A}"/>
              </c:ext>
            </c:extLst>
          </c:dPt>
          <c:dPt>
            <c:idx val="5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BBA1-F248-B76E-0A6F7C72168A}"/>
              </c:ext>
            </c:extLst>
          </c:dPt>
          <c:dPt>
            <c:idx val="6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BBA1-F248-B76E-0A6F7C72168A}"/>
              </c:ext>
            </c:extLst>
          </c:dPt>
          <c:dPt>
            <c:idx val="7"/>
            <c:bubble3D val="0"/>
            <c:spPr>
              <a:solidFill>
                <a:schemeClr val="accent3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BBA1-F248-B76E-0A6F7C72168A}"/>
              </c:ext>
            </c:extLst>
          </c:dPt>
          <c:dLbls>
            <c:dLbl>
              <c:idx val="0"/>
              <c:layout>
                <c:manualLayout>
                  <c:x val="2.5728179843178298E-2"/>
                  <c:y val="-4.1951504604159917E-2"/>
                </c:manualLayout>
              </c:layout>
              <c:tx>
                <c:rich>
                  <a:bodyPr/>
                  <a:lstStyle/>
                  <a:p>
                    <a:fld id="{3CD321B9-4907-744C-9C26-67DD47CA899B}" type="CATEGORYNAME">
                      <a:rPr lang="en-US" sz="1100" b="1">
                        <a:solidFill>
                          <a:srgbClr val="000000"/>
                        </a:solidFill>
                      </a:rPr>
                      <a:pPr/>
                      <a:t>[CATEGORY NAME]</a:t>
                    </a:fld>
                    <a:r>
                      <a:rPr lang="en-US" b="1" baseline="0" dirty="0"/>
                      <a:t>
</a:t>
                    </a:r>
                    <a:fld id="{1A6B73FC-DB14-6040-BB87-8F1A6077BDB7}" type="PERCENTAGE">
                      <a:rPr lang="en-US" sz="1100" b="1" baseline="0">
                        <a:solidFill>
                          <a:schemeClr val="tx1"/>
                        </a:solidFill>
                      </a:rPr>
                      <a:pPr/>
                      <a:t>[PERCENTAGE]</a:t>
                    </a:fld>
                    <a:endParaRPr lang="en-US" b="1" baseline="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BBA1-F248-B76E-0A6F7C72168A}"/>
                </c:ext>
              </c:extLst>
            </c:dLbl>
            <c:dLbl>
              <c:idx val="1"/>
              <c:layout>
                <c:manualLayout>
                  <c:x val="-7.1955755822514331E-2"/>
                  <c:y val="0.12336283384264442"/>
                </c:manualLayout>
              </c:layout>
              <c:tx>
                <c:rich>
                  <a:bodyPr/>
                  <a:lstStyle/>
                  <a:p>
                    <a:fld id="{C0243766-6F50-134B-A606-B7E44E0DDEC6}" type="CATEGORYNAME">
                      <a:rPr lang="en-US" sz="1100" b="1">
                        <a:solidFill>
                          <a:schemeClr val="tx1"/>
                        </a:solidFill>
                      </a:rPr>
                      <a:pPr/>
                      <a:t>[CATEGORY NAME]</a:t>
                    </a:fld>
                    <a:r>
                      <a:rPr lang="en-US" baseline="0"/>
                      <a:t>
</a:t>
                    </a:r>
                    <a:fld id="{B7DFC6B3-9DF8-1A44-995E-5EA1BB49180A}" type="PERCENTAGE">
                      <a:rPr lang="en-US" sz="1100" b="1" baseline="0">
                        <a:solidFill>
                          <a:schemeClr val="tx1"/>
                        </a:solidFill>
                      </a:rPr>
                      <a:pPr/>
                      <a:t>[PERCENTAGE]</a:t>
                    </a:fld>
                    <a:endParaRPr lang="en-US" baseline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BBA1-F248-B76E-0A6F7C72168A}"/>
                </c:ext>
              </c:extLst>
            </c:dLbl>
            <c:dLbl>
              <c:idx val="2"/>
              <c:layout>
                <c:manualLayout>
                  <c:x val="-2.9959449621292888E-2"/>
                  <c:y val="3.993443895310133E-2"/>
                </c:manualLayout>
              </c:layout>
              <c:tx>
                <c:rich>
                  <a:bodyPr/>
                  <a:lstStyle/>
                  <a:p>
                    <a:fld id="{59BB7D12-50F7-5046-91B4-3054A99702B9}" type="CATEGORYNAME">
                      <a:rPr lang="en-US" sz="1100" b="1">
                        <a:solidFill>
                          <a:schemeClr val="tx1"/>
                        </a:solidFill>
                      </a:rPr>
                      <a:pPr/>
                      <a:t>[CATEGORY NAME]</a:t>
                    </a:fld>
                    <a:r>
                      <a:rPr lang="en-US" sz="1100" b="1" baseline="0">
                        <a:solidFill>
                          <a:schemeClr val="tx1"/>
                        </a:solidFill>
                      </a:rPr>
                      <a:t>
</a:t>
                    </a:r>
                    <a:fld id="{0DBA7AB0-4405-D64E-92F8-E4476B60932B}" type="PERCENTAGE">
                      <a:rPr lang="en-US" sz="1100" b="1" baseline="0">
                        <a:solidFill>
                          <a:schemeClr val="tx1"/>
                        </a:solidFill>
                      </a:rPr>
                      <a:pPr/>
                      <a:t>[PERCENTAGE]</a:t>
                    </a:fld>
                    <a:endParaRPr lang="en-US" sz="1100" b="1" baseline="0">
                      <a:solidFill>
                        <a:schemeClr val="tx1"/>
                      </a:solidFill>
                    </a:endParaRPr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BBA1-F248-B76E-0A6F7C72168A}"/>
                </c:ext>
              </c:extLst>
            </c:dLbl>
            <c:dLbl>
              <c:idx val="3"/>
              <c:layout>
                <c:manualLayout>
                  <c:x val="-4.1160630323662142E-2"/>
                  <c:y val="2.0966524720419769E-2"/>
                </c:manualLayout>
              </c:layout>
              <c:tx>
                <c:rich>
                  <a:bodyPr/>
                  <a:lstStyle/>
                  <a:p>
                    <a:fld id="{2EDDD584-227D-1A4B-B60C-AC4966EC454F}" type="CATEGORYNAME">
                      <a:rPr lang="en-US" sz="1100" b="1">
                        <a:solidFill>
                          <a:schemeClr val="tx1"/>
                        </a:solidFill>
                      </a:rPr>
                      <a:pPr/>
                      <a:t>[CATEGORY NAME]</a:t>
                    </a:fld>
                    <a:r>
                      <a:rPr lang="en-US" baseline="0"/>
                      <a:t>
</a:t>
                    </a:r>
                    <a:fld id="{85BC4EAB-AC1A-EF4B-AE0F-94F01BF09301}" type="PERCENTAGE">
                      <a:rPr lang="en-US" sz="1100" b="1" baseline="0">
                        <a:solidFill>
                          <a:schemeClr val="tx1"/>
                        </a:solidFill>
                      </a:rPr>
                      <a:pPr/>
                      <a:t>[PERCENTAGE]</a:t>
                    </a:fld>
                    <a:endParaRPr lang="en-US" baseline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BBA1-F248-B76E-0A6F7C72168A}"/>
                </c:ext>
              </c:extLst>
            </c:dLbl>
            <c:dLbl>
              <c:idx val="4"/>
              <c:layout>
                <c:manualLayout>
                  <c:x val="-0.12052110636651452"/>
                  <c:y val="-4.6421113624066465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9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16E8934E-89DD-894A-9C4B-57561B055E5B}" type="CATEGORYNAME">
                      <a:rPr lang="en-US" sz="1100" b="1">
                        <a:solidFill>
                          <a:schemeClr val="tx1"/>
                        </a:solidFill>
                      </a:rPr>
                      <a:pPr>
                        <a:defRPr/>
                      </a:pPr>
                      <a:t>[CATEGORY NAME]</a:t>
                    </a:fld>
                    <a:r>
                      <a:rPr lang="en-US" sz="1100" b="1" baseline="0">
                        <a:solidFill>
                          <a:schemeClr val="tx1"/>
                        </a:solidFill>
                      </a:rPr>
                      <a:t>
</a:t>
                    </a:r>
                    <a:fld id="{FF57209A-C98A-3747-AF9B-D3C3DAB83212}" type="PERCENTAGE">
                      <a:rPr lang="en-US" sz="1100" b="1" baseline="0">
                        <a:solidFill>
                          <a:schemeClr val="tx1"/>
                        </a:solidFill>
                      </a:rPr>
                      <a:pPr>
                        <a:defRPr/>
                      </a:pPr>
                      <a:t>[PERCENTAGE]</a:t>
                    </a:fld>
                    <a:endParaRPr lang="en-US" sz="1100" b="1" baseline="0">
                      <a:solidFill>
                        <a:schemeClr val="tx1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819185521984479"/>
                      <c:h val="0.1574902867824608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BBA1-F248-B76E-0A6F7C72168A}"/>
                </c:ext>
              </c:extLst>
            </c:dLbl>
            <c:dLbl>
              <c:idx val="5"/>
              <c:layout>
                <c:manualLayout>
                  <c:x val="0.13328823993321157"/>
                  <c:y val="2.812264533362285E-2"/>
                </c:manualLayout>
              </c:layout>
              <c:tx>
                <c:rich>
                  <a:bodyPr/>
                  <a:lstStyle/>
                  <a:p>
                    <a:fld id="{6B9AFFE2-CC03-9C43-B9BF-9EDA11CBD86B}" type="CATEGORYNAME">
                      <a:rPr lang="en-US" sz="1100" b="1">
                        <a:solidFill>
                          <a:schemeClr val="tx1"/>
                        </a:solidFill>
                      </a:rPr>
                      <a:pPr/>
                      <a:t>[CATEGORY NAME]</a:t>
                    </a:fld>
                    <a:r>
                      <a:rPr lang="en-US" baseline="0" dirty="0"/>
                      <a:t>
</a:t>
                    </a:r>
                    <a:fld id="{3FABA6D4-A8A0-A14E-A277-6483F1BA35F9}" type="PERCENTAGE">
                      <a:rPr lang="en-US" sz="1100" b="1" baseline="0">
                        <a:solidFill>
                          <a:srgbClr val="000000"/>
                        </a:solidFill>
                      </a:rPr>
                      <a:pPr/>
                      <a:t>[PERCENTAGE]</a:t>
                    </a:fld>
                    <a:endParaRPr lang="en-US" baseline="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BBA1-F248-B76E-0A6F7C72168A}"/>
                </c:ext>
              </c:extLst>
            </c:dLbl>
            <c:dLbl>
              <c:idx val="6"/>
              <c:layout>
                <c:manualLayout>
                  <c:x val="-0.34976891463690818"/>
                  <c:y val="0.72438498462785361"/>
                </c:manualLayout>
              </c:layout>
              <c:tx>
                <c:rich>
                  <a:bodyPr/>
                  <a:lstStyle/>
                  <a:p>
                    <a:fld id="{44E84D14-E3E4-A740-9CF4-EBC264BA6A2D}" type="CATEGORYNAME">
                      <a:rPr lang="en-US" sz="1100" b="1">
                        <a:solidFill>
                          <a:schemeClr val="tx1"/>
                        </a:solidFill>
                      </a:rPr>
                      <a:pPr/>
                      <a:t>[CATEGORY NAME]</a:t>
                    </a:fld>
                    <a:r>
                      <a:rPr lang="en-US" baseline="0"/>
                      <a:t>
</a:t>
                    </a:r>
                    <a:fld id="{808F4C82-9113-F64E-A3AB-17B701F9C06B}" type="PERCENTAGE">
                      <a:rPr lang="en-US" sz="1100" b="1" baseline="0"/>
                      <a:pPr/>
                      <a:t>[PERCENTAGE]</a:t>
                    </a:fld>
                    <a:endParaRPr lang="en-US" baseline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BBA1-F248-B76E-0A6F7C72168A}"/>
                </c:ext>
              </c:extLst>
            </c:dLbl>
            <c:dLbl>
              <c:idx val="7"/>
              <c:layout>
                <c:manualLayout>
                  <c:x val="-0.35493998402259025"/>
                  <c:y val="0.53347478432656981"/>
                </c:manualLayout>
              </c:layout>
              <c:tx>
                <c:rich>
                  <a:bodyPr/>
                  <a:lstStyle/>
                  <a:p>
                    <a:fld id="{280589BD-41F1-5E4F-8FF7-04276C947F84}" type="CATEGORYNAME">
                      <a:rPr lang="en-US" sz="1100" b="1">
                        <a:solidFill>
                          <a:schemeClr val="tx1"/>
                        </a:solidFill>
                      </a:rPr>
                      <a:pPr/>
                      <a:t>[CATEGORY NAME]</a:t>
                    </a:fld>
                    <a:r>
                      <a:rPr lang="en-US" baseline="0"/>
                      <a:t>
</a:t>
                    </a:r>
                    <a:fld id="{7449B2EC-AC58-664B-BBEA-249291457E3D}" type="PERCENTAGE">
                      <a:rPr lang="en-US" sz="1100" b="1" baseline="0"/>
                      <a:pPr/>
                      <a:t>[PERCENTAGE]</a:t>
                    </a:fld>
                    <a:endParaRPr lang="en-US" baseline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F-BBA1-F248-B76E-0A6F7C72168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Master!$A$21:$A$28</c:f>
              <c:strCache>
                <c:ptCount val="8"/>
                <c:pt idx="0">
                  <c:v> White </c:v>
                </c:pt>
                <c:pt idx="1">
                  <c:v>Other </c:v>
                </c:pt>
                <c:pt idx="3">
                  <c:v> Black</c:v>
                </c:pt>
                <c:pt idx="4">
                  <c:v> More Than One Race</c:v>
                </c:pt>
                <c:pt idx="5">
                  <c:v> Asian </c:v>
                </c:pt>
                <c:pt idx="6">
                  <c:v> American Indian / Alaskan Native </c:v>
                </c:pt>
                <c:pt idx="7">
                  <c:v> Native Hawaiian / Pacific Islander</c:v>
                </c:pt>
              </c:strCache>
            </c:strRef>
          </c:cat>
          <c:val>
            <c:numRef>
              <c:f>Master!$D$21:$D$28</c:f>
              <c:numCache>
                <c:formatCode>0.00</c:formatCode>
                <c:ptCount val="8"/>
                <c:pt idx="0">
                  <c:v>82.779097387173394</c:v>
                </c:pt>
                <c:pt idx="1">
                  <c:v>5.3444180522565317</c:v>
                </c:pt>
                <c:pt idx="3">
                  <c:v>0.83135391923990498</c:v>
                </c:pt>
                <c:pt idx="4">
                  <c:v>3.4441805225653201</c:v>
                </c:pt>
                <c:pt idx="5">
                  <c:v>1.0688836104513064</c:v>
                </c:pt>
                <c:pt idx="6">
                  <c:v>0.11876484560570072</c:v>
                </c:pt>
                <c:pt idx="7">
                  <c:v>0.11876484560570072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BBA1-F248-B76E-0A6F7C72168A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1">
  <a:schemeClr val="accent1"/>
  <a:schemeClr val="accent3"/>
  <a:schemeClr val="accent5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C79062B4-6F42-6C40-97FD-CC342F744960}" type="datetimeFigureOut">
              <a:rPr lang="en-US" smtClean="0"/>
              <a:pPr/>
              <a:t>8/12/21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86EE9757-B330-3848-9E5C-AA438ED4598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769179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0" y="0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r">
              <a:defRPr sz="1200"/>
            </a:lvl1pPr>
          </a:lstStyle>
          <a:p>
            <a:fld id="{717852D5-CB60-9342-8AFA-E3D65AFFF372}" type="datetimeFigureOut">
              <a:rPr lang="en-US" smtClean="0"/>
              <a:pPr/>
              <a:t>8/12/21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6913"/>
            <a:ext cx="4641850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0" y="8817904"/>
            <a:ext cx="3026833" cy="464185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r">
              <a:defRPr sz="1200"/>
            </a:lvl1pPr>
          </a:lstStyle>
          <a:p>
            <a:fld id="{F79A4498-2A8D-3745-9864-06552E12424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12145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9A4498-2A8D-3745-9864-06552E124247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51342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9A4498-2A8D-3745-9864-06552E124247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58933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9A4498-2A8D-3745-9864-06552E124247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050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9A4498-2A8D-3745-9864-06552E124247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8969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9A4498-2A8D-3745-9864-06552E124247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907708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9A4498-2A8D-3745-9864-06552E124247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57316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9A4498-2A8D-3745-9864-06552E124247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46907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9A4498-2A8D-3745-9864-06552E124247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91097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9A4498-2A8D-3745-9864-06552E124247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45088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9A4498-2A8D-3745-9864-06552E124247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32925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9A4498-2A8D-3745-9864-06552E124247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8369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0"/>
              </a:spcBef>
              <a:spcAft>
                <a:spcPts val="0"/>
              </a:spcAft>
              <a:defRPr/>
            </a:pPr>
            <a:r>
              <a:rPr lang="en-US" b="1" dirty="0">
                <a:solidFill>
                  <a:srgbClr val="0704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9A4498-2A8D-3745-9864-06552E124247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2424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9A4498-2A8D-3745-9864-06552E124247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53060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9A4498-2A8D-3745-9864-06552E124247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62728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Racial/ ethnic breakdown of the state – compared to patient population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9A4498-2A8D-3745-9864-06552E124247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852844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9A4498-2A8D-3745-9864-06552E124247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56011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622300" y="2476501"/>
            <a:ext cx="3987799" cy="828860"/>
          </a:xfrm>
        </p:spPr>
        <p:txBody>
          <a:bodyPr>
            <a:normAutofit/>
          </a:bodyPr>
          <a:lstStyle/>
          <a:p>
            <a:r>
              <a:rPr lang="en-US" sz="4000" dirty="0"/>
              <a:t>Title in lowercase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622300" y="3305360"/>
            <a:ext cx="2458166" cy="597169"/>
          </a:xfrm>
        </p:spPr>
        <p:txBody>
          <a:bodyPr>
            <a:normAutofit/>
          </a:bodyPr>
          <a:lstStyle/>
          <a:p>
            <a:r>
              <a:rPr lang="en-US" sz="1600" b="1" dirty="0"/>
              <a:t>Subtitle goes here</a:t>
            </a:r>
          </a:p>
        </p:txBody>
      </p:sp>
    </p:spTree>
    <p:extLst>
      <p:ext uri="{BB962C8B-B14F-4D97-AF65-F5344CB8AC3E}">
        <p14:creationId xmlns:p14="http://schemas.microsoft.com/office/powerpoint/2010/main" val="22873260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A61425-179D-084E-901F-8962303886FE}" type="datetime1">
              <a:rPr lang="en-US" smtClean="0"/>
              <a:pPr/>
              <a:t>8/12/21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95E6B09-0E9D-914C-8F58-22804E1BEC7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5437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74A62E7-6382-DC43-AB43-DBE90D6940DE}" type="datetime1">
              <a:rPr lang="en-US" smtClean="0"/>
              <a:pPr/>
              <a:t>8/12/21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95E6B09-0E9D-914C-8F58-22804E1BEC7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50618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73100" y="6356350"/>
            <a:ext cx="19177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696158"/>
                </a:solidFill>
              </a:defRPr>
            </a:lvl1pPr>
          </a:lstStyle>
          <a:p>
            <a:fld id="{B865A362-DF89-654D-AB33-83474A783D1E}" type="datetime1">
              <a:rPr lang="en-US" smtClean="0"/>
              <a:pPr/>
              <a:t>8/12/21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2070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rgbClr val="69615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09000" y="6356350"/>
            <a:ext cx="5461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rgbClr val="696158"/>
                </a:solidFill>
              </a:defRPr>
            </a:lvl1pPr>
          </a:lstStyle>
          <a:p>
            <a:fld id="{F95E6B09-0E9D-914C-8F58-22804E1BEC7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03183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73100" y="6356350"/>
            <a:ext cx="19177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696158"/>
                </a:solidFill>
              </a:defRPr>
            </a:lvl1pPr>
          </a:lstStyle>
          <a:p>
            <a:fld id="{953C3F6A-9AB9-E542-967B-979A6AA9B113}" type="datetime1">
              <a:rPr lang="en-US" smtClean="0"/>
              <a:pPr/>
              <a:t>8/12/21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2070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rgbClr val="69615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09000" y="6356350"/>
            <a:ext cx="5461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rgbClr val="696158"/>
                </a:solidFill>
              </a:defRPr>
            </a:lvl1pPr>
          </a:lstStyle>
          <a:p>
            <a:fld id="{F95E6B09-0E9D-914C-8F58-22804E1BEC7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87362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73100" y="6356350"/>
            <a:ext cx="19177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696158"/>
                </a:solidFill>
              </a:defRPr>
            </a:lvl1pPr>
          </a:lstStyle>
          <a:p>
            <a:fld id="{146B60A8-913D-5A40-ABAB-1DDABB7BD2F0}" type="datetime1">
              <a:rPr lang="en-US" smtClean="0"/>
              <a:pPr/>
              <a:t>8/12/21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2070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rgbClr val="69615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09000" y="6356350"/>
            <a:ext cx="5461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rgbClr val="696158"/>
                </a:solidFill>
              </a:defRPr>
            </a:lvl1pPr>
          </a:lstStyle>
          <a:p>
            <a:fld id="{F95E6B09-0E9D-914C-8F58-22804E1BEC7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503935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673100" y="6356350"/>
            <a:ext cx="19177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696158"/>
                </a:solidFill>
              </a:defRPr>
            </a:lvl1pPr>
          </a:lstStyle>
          <a:p>
            <a:fld id="{9FFD25CA-A170-5244-84D5-364AF25762CC}" type="datetime1">
              <a:rPr lang="en-US" smtClean="0"/>
              <a:pPr/>
              <a:t>8/12/21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2070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rgbClr val="69615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09000" y="6356350"/>
            <a:ext cx="5461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rgbClr val="696158"/>
                </a:solidFill>
              </a:defRPr>
            </a:lvl1pPr>
          </a:lstStyle>
          <a:p>
            <a:fld id="{F95E6B09-0E9D-914C-8F58-22804E1BEC7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13154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673100" y="6356350"/>
            <a:ext cx="19177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696158"/>
                </a:solidFill>
              </a:defRPr>
            </a:lvl1pPr>
          </a:lstStyle>
          <a:p>
            <a:fld id="{5947F968-2EF0-5246-82BA-E3CD473E51F6}" type="datetime1">
              <a:rPr lang="en-US" smtClean="0"/>
              <a:pPr/>
              <a:t>8/12/21</a:t>
            </a:fld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52070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rgbClr val="69615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09000" y="6356350"/>
            <a:ext cx="5461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rgbClr val="696158"/>
                </a:solidFill>
              </a:defRPr>
            </a:lvl1pPr>
          </a:lstStyle>
          <a:p>
            <a:fld id="{F95E6B09-0E9D-914C-8F58-22804E1BEC7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2161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673100" y="6356350"/>
            <a:ext cx="19177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696158"/>
                </a:solidFill>
              </a:defRPr>
            </a:lvl1pPr>
          </a:lstStyle>
          <a:p>
            <a:fld id="{742402DC-3BB8-FC45-83B3-50D8BA0732AC}" type="datetime1">
              <a:rPr lang="en-US" smtClean="0"/>
              <a:pPr/>
              <a:t>8/12/21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2070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rgbClr val="69615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09000" y="6356350"/>
            <a:ext cx="5461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rgbClr val="696158"/>
                </a:solidFill>
              </a:defRPr>
            </a:lvl1pPr>
          </a:lstStyle>
          <a:p>
            <a:fld id="{F95E6B09-0E9D-914C-8F58-22804E1BEC7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91993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673100" y="6356350"/>
            <a:ext cx="19177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696158"/>
                </a:solidFill>
              </a:defRPr>
            </a:lvl1pPr>
          </a:lstStyle>
          <a:p>
            <a:fld id="{FB27BB20-EC8E-1347-B7F5-8C1F47B86524}" type="datetime1">
              <a:rPr lang="en-US" smtClean="0"/>
              <a:pPr/>
              <a:t>8/12/21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2070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rgbClr val="69615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09000" y="6356350"/>
            <a:ext cx="5461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rgbClr val="696158"/>
                </a:solidFill>
              </a:defRPr>
            </a:lvl1pPr>
          </a:lstStyle>
          <a:p>
            <a:fld id="{F95E6B09-0E9D-914C-8F58-22804E1BEC7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77893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673100" y="6356350"/>
            <a:ext cx="19177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696158"/>
                </a:solidFill>
              </a:defRPr>
            </a:lvl1pPr>
          </a:lstStyle>
          <a:p>
            <a:fld id="{DE949E8B-2A13-EF48-8829-026F72887DFA}" type="datetime1">
              <a:rPr lang="en-US" smtClean="0"/>
              <a:pPr/>
              <a:t>8/12/21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2070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rgbClr val="69615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09000" y="6356350"/>
            <a:ext cx="5461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rgbClr val="696158"/>
                </a:solidFill>
              </a:defRPr>
            </a:lvl1pPr>
          </a:lstStyle>
          <a:p>
            <a:fld id="{F95E6B09-0E9D-914C-8F58-22804E1BEC7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60964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4518D7D-106C-A04E-BC5E-5B0F1C5AECD9}" type="datetime1">
              <a:rPr lang="en-US" smtClean="0"/>
              <a:pPr/>
              <a:t>8/12/21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95E6B09-0E9D-914C-8F58-22804E1BEC7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36487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>
          <a:xfrm>
            <a:off x="673100" y="6356350"/>
            <a:ext cx="19177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696158"/>
                </a:solidFill>
              </a:defRPr>
            </a:lvl1pPr>
          </a:lstStyle>
          <a:p>
            <a:fld id="{42321131-5D19-A24A-B99D-407B9154CC04}" type="datetime1">
              <a:rPr lang="en-US" smtClean="0"/>
              <a:pPr/>
              <a:t>8/12/21</a:t>
            </a:fld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2070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rgbClr val="69615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09000" y="6356350"/>
            <a:ext cx="5461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rgbClr val="696158"/>
                </a:solidFill>
              </a:defRPr>
            </a:lvl1pPr>
          </a:lstStyle>
          <a:p>
            <a:fld id="{F95E6B09-0E9D-914C-8F58-22804E1BEC7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28714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73100" y="6356350"/>
            <a:ext cx="19177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696158"/>
                </a:solidFill>
              </a:defRPr>
            </a:lvl1pPr>
          </a:lstStyle>
          <a:p>
            <a:fld id="{51BBE3A0-54A6-DD43-BB80-1556582A1B90}" type="datetime1">
              <a:rPr lang="en-US" smtClean="0"/>
              <a:pPr/>
              <a:t>8/12/21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2070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rgbClr val="69615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09000" y="6356350"/>
            <a:ext cx="5461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rgbClr val="696158"/>
                </a:solidFill>
              </a:defRPr>
            </a:lvl1pPr>
          </a:lstStyle>
          <a:p>
            <a:fld id="{F95E6B09-0E9D-914C-8F58-22804E1BEC7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28654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2"/>
          </p:nvPr>
        </p:nvSpPr>
        <p:spPr>
          <a:xfrm>
            <a:off x="673100" y="6356350"/>
            <a:ext cx="19177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696158"/>
                </a:solidFill>
              </a:defRPr>
            </a:lvl1pPr>
          </a:lstStyle>
          <a:p>
            <a:fld id="{C934DD0D-57E9-CA4C-8241-B5F398305572}" type="datetime1">
              <a:rPr lang="en-US" smtClean="0"/>
              <a:pPr/>
              <a:t>8/12/21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2070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rgbClr val="69615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09000" y="6356350"/>
            <a:ext cx="5461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rgbClr val="696158"/>
                </a:solidFill>
              </a:defRPr>
            </a:lvl1pPr>
          </a:lstStyle>
          <a:p>
            <a:fld id="{F95E6B09-0E9D-914C-8F58-22804E1BEC7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04483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673100" y="6356350"/>
            <a:ext cx="19177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696158"/>
                </a:solidFill>
              </a:defRPr>
            </a:lvl1pPr>
          </a:lstStyle>
          <a:p>
            <a:fld id="{ECE2CC10-6CBF-9B43-8794-F6955969450F}" type="datetime1">
              <a:rPr lang="en-US" smtClean="0"/>
              <a:pPr/>
              <a:t>8/12/21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41148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rgbClr val="69615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09000" y="6356350"/>
            <a:ext cx="5461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rgbClr val="696158"/>
                </a:solidFill>
              </a:defRPr>
            </a:lvl1pPr>
          </a:lstStyle>
          <a:p>
            <a:fld id="{F95E6B09-0E9D-914C-8F58-22804E1BEC7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569856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900" y="795338"/>
            <a:ext cx="8229600" cy="106802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900" y="2120901"/>
            <a:ext cx="8229600" cy="37972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673100" y="6356350"/>
            <a:ext cx="19177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696158"/>
                </a:solidFill>
              </a:defRPr>
            </a:lvl1pPr>
          </a:lstStyle>
          <a:p>
            <a:fld id="{FCC749B0-9630-064F-92C0-427626589255}" type="datetime1">
              <a:rPr lang="en-US" smtClean="0"/>
              <a:pPr/>
              <a:t>8/12/21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41148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rgbClr val="69615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09000" y="6356350"/>
            <a:ext cx="5461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rgbClr val="696158"/>
                </a:solidFill>
              </a:defRPr>
            </a:lvl1pPr>
          </a:lstStyle>
          <a:p>
            <a:fld id="{F95E6B09-0E9D-914C-8F58-22804E1BEC7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71529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673100" y="6356350"/>
            <a:ext cx="19177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696158"/>
                </a:solidFill>
              </a:defRPr>
            </a:lvl1pPr>
          </a:lstStyle>
          <a:p>
            <a:fld id="{7DD36842-3F3B-B84B-8CD6-0208023F1357}" type="datetime1">
              <a:rPr lang="en-US" smtClean="0"/>
              <a:pPr/>
              <a:t>8/12/21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41148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rgbClr val="69615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09000" y="6356350"/>
            <a:ext cx="5461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rgbClr val="696158"/>
                </a:solidFill>
              </a:defRPr>
            </a:lvl1pPr>
          </a:lstStyle>
          <a:p>
            <a:fld id="{F95E6B09-0E9D-914C-8F58-22804E1BEC7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25774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89100"/>
            <a:ext cx="4038600" cy="424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89100"/>
            <a:ext cx="4038600" cy="42465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673100" y="6356350"/>
            <a:ext cx="19177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696158"/>
                </a:solidFill>
              </a:defRPr>
            </a:lvl1pPr>
          </a:lstStyle>
          <a:p>
            <a:fld id="{AEC20CC1-A82D-5B43-B8EA-4F27F01CE8CC}" type="datetime1">
              <a:rPr lang="en-US" smtClean="0"/>
              <a:pPr/>
              <a:t>8/12/21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41148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rgbClr val="69615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09000" y="6356350"/>
            <a:ext cx="5461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rgbClr val="696158"/>
                </a:solidFill>
              </a:defRPr>
            </a:lvl1pPr>
          </a:lstStyle>
          <a:p>
            <a:fld id="{F95E6B09-0E9D-914C-8F58-22804E1BEC7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9818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768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7687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673100" y="6356350"/>
            <a:ext cx="19177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696158"/>
                </a:solidFill>
              </a:defRPr>
            </a:lvl1pPr>
          </a:lstStyle>
          <a:p>
            <a:fld id="{A0A5FF6F-6418-2B4D-9133-E63EF2163535}" type="datetime1">
              <a:rPr lang="en-US" smtClean="0"/>
              <a:pPr/>
              <a:t>8/12/21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41148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rgbClr val="69615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09000" y="6356350"/>
            <a:ext cx="5461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rgbClr val="696158"/>
                </a:solidFill>
              </a:defRPr>
            </a:lvl1pPr>
          </a:lstStyle>
          <a:p>
            <a:fld id="{F95E6B09-0E9D-914C-8F58-22804E1BEC7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81140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673100" y="6356350"/>
            <a:ext cx="19177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696158"/>
                </a:solidFill>
              </a:defRPr>
            </a:lvl1pPr>
          </a:lstStyle>
          <a:p>
            <a:fld id="{E2D96DF3-4BCE-3D44-A892-CEA1E75175BE}" type="datetime1">
              <a:rPr lang="en-US" smtClean="0"/>
              <a:pPr/>
              <a:t>8/12/21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41148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rgbClr val="69615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09000" y="6356350"/>
            <a:ext cx="5461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rgbClr val="696158"/>
                </a:solidFill>
              </a:defRPr>
            </a:lvl1pPr>
          </a:lstStyle>
          <a:p>
            <a:fld id="{F95E6B09-0E9D-914C-8F58-22804E1BEC7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193403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3100" y="6356350"/>
            <a:ext cx="19177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696158"/>
                </a:solidFill>
              </a:defRPr>
            </a:lvl1pPr>
          </a:lstStyle>
          <a:p>
            <a:fld id="{74FE179D-D39B-D04D-B140-47DB97843A50}" type="datetime1">
              <a:rPr lang="en-US" smtClean="0"/>
              <a:pPr/>
              <a:t>8/12/21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41148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rgbClr val="69615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09000" y="6356350"/>
            <a:ext cx="5461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rgbClr val="696158"/>
                </a:solidFill>
              </a:defRPr>
            </a:lvl1pPr>
          </a:lstStyle>
          <a:p>
            <a:fld id="{F95E6B09-0E9D-914C-8F58-22804E1BEC7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8232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4A7438DC-C9C0-E449-AE92-DD92FF0C856E}" type="datetime1">
              <a:rPr lang="en-US" smtClean="0"/>
              <a:pPr/>
              <a:t>8/12/21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95E6B09-0E9D-914C-8F58-22804E1BEC7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74100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7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527051"/>
            <a:ext cx="5111750" cy="54673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89101"/>
            <a:ext cx="3008313" cy="43053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73100" y="6356350"/>
            <a:ext cx="19177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696158"/>
                </a:solidFill>
              </a:defRPr>
            </a:lvl1pPr>
          </a:lstStyle>
          <a:p>
            <a:fld id="{59B24811-A978-4F4A-861F-3E8A98507541}" type="datetime1">
              <a:rPr lang="en-US" smtClean="0"/>
              <a:pPr/>
              <a:t>8/12/21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41148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rgbClr val="69615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09000" y="6356350"/>
            <a:ext cx="5461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rgbClr val="696158"/>
                </a:solidFill>
              </a:defRPr>
            </a:lvl1pPr>
          </a:lstStyle>
          <a:p>
            <a:fld id="{F95E6B09-0E9D-914C-8F58-22804E1BEC7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715877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142999"/>
            <a:ext cx="5486400" cy="358457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73100" y="6356350"/>
            <a:ext cx="19177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696158"/>
                </a:solidFill>
              </a:defRPr>
            </a:lvl1pPr>
          </a:lstStyle>
          <a:p>
            <a:fld id="{A059CA9B-D371-3942-9363-EF824BE68022}" type="datetime1">
              <a:rPr lang="en-US" smtClean="0"/>
              <a:pPr/>
              <a:t>8/12/21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41148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rgbClr val="69615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09000" y="6356350"/>
            <a:ext cx="5461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rgbClr val="696158"/>
                </a:solidFill>
              </a:defRPr>
            </a:lvl1pPr>
          </a:lstStyle>
          <a:p>
            <a:fld id="{F95E6B09-0E9D-914C-8F58-22804E1BEC7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678103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820738"/>
            <a:ext cx="7924800" cy="1068029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146301"/>
            <a:ext cx="7924800" cy="3746499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673100" y="6356350"/>
            <a:ext cx="19177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696158"/>
                </a:solidFill>
              </a:defRPr>
            </a:lvl1pPr>
          </a:lstStyle>
          <a:p>
            <a:fld id="{AF9A7B8A-69E4-474C-B78C-B3DA44D7C78B}" type="datetime1">
              <a:rPr lang="en-US" smtClean="0"/>
              <a:pPr/>
              <a:t>8/12/21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41148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rgbClr val="69615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09000" y="6356350"/>
            <a:ext cx="5461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rgbClr val="696158"/>
                </a:solidFill>
              </a:defRPr>
            </a:lvl1pPr>
          </a:lstStyle>
          <a:p>
            <a:fld id="{F95E6B09-0E9D-914C-8F58-22804E1BEC7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68863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761999"/>
            <a:ext cx="2057400" cy="52324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761999"/>
            <a:ext cx="6019800" cy="5232401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673100" y="6356350"/>
            <a:ext cx="19177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696158"/>
                </a:solidFill>
              </a:defRPr>
            </a:lvl1pPr>
          </a:lstStyle>
          <a:p>
            <a:fld id="{D769FBAB-4E77-684F-B0D6-9A3EC0D2B066}" type="datetime1">
              <a:rPr lang="en-US" smtClean="0"/>
              <a:pPr/>
              <a:t>8/12/21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41148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rgbClr val="69615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09000" y="6356350"/>
            <a:ext cx="5461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rgbClr val="696158"/>
                </a:solidFill>
              </a:defRPr>
            </a:lvl1pPr>
          </a:lstStyle>
          <a:p>
            <a:fld id="{F95E6B09-0E9D-914C-8F58-22804E1BEC7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67000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4100" y="860425"/>
            <a:ext cx="77724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54100" y="2489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673100" y="6356350"/>
            <a:ext cx="19177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696158"/>
                </a:solidFill>
              </a:defRPr>
            </a:lvl1pPr>
          </a:lstStyle>
          <a:p>
            <a:fld id="{DDFAEA89-2226-7948-9BEE-DA6B9A14A372}" type="datetime1">
              <a:rPr lang="en-US" smtClean="0"/>
              <a:pPr/>
              <a:t>8/12/21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2070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rgbClr val="69615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09000" y="6356350"/>
            <a:ext cx="5461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rgbClr val="696158"/>
                </a:solidFill>
              </a:defRPr>
            </a:lvl1pPr>
          </a:lstStyle>
          <a:p>
            <a:fld id="{F95E6B09-0E9D-914C-8F58-22804E1BEC7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565516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673100" y="6356350"/>
            <a:ext cx="19177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696158"/>
                </a:solidFill>
              </a:defRPr>
            </a:lvl1pPr>
          </a:lstStyle>
          <a:p>
            <a:fld id="{D84150F9-13E7-D443-89F1-9A5205580AE7}" type="datetime1">
              <a:rPr lang="en-US" smtClean="0"/>
              <a:pPr/>
              <a:t>8/12/21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2070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rgbClr val="69615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09000" y="6356350"/>
            <a:ext cx="5461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rgbClr val="696158"/>
                </a:solidFill>
              </a:defRPr>
            </a:lvl1pPr>
          </a:lstStyle>
          <a:p>
            <a:fld id="{F95E6B09-0E9D-914C-8F58-22804E1BEC7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051352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673100" y="6356350"/>
            <a:ext cx="19177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696158"/>
                </a:solidFill>
              </a:defRPr>
            </a:lvl1pPr>
          </a:lstStyle>
          <a:p>
            <a:fld id="{628B7F9B-0104-244D-99AE-D41DC744A069}" type="datetime1">
              <a:rPr lang="en-US" smtClean="0"/>
              <a:pPr/>
              <a:t>8/12/21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2070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rgbClr val="69615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09000" y="6356350"/>
            <a:ext cx="5461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rgbClr val="696158"/>
                </a:solidFill>
              </a:defRPr>
            </a:lvl1pPr>
          </a:lstStyle>
          <a:p>
            <a:fld id="{F95E6B09-0E9D-914C-8F58-22804E1BEC7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736249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1100" y="1600201"/>
            <a:ext cx="3619500" cy="4406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0000" y="1600201"/>
            <a:ext cx="3695700" cy="4406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73100" y="6356350"/>
            <a:ext cx="19177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696158"/>
                </a:solidFill>
              </a:defRPr>
            </a:lvl1pPr>
          </a:lstStyle>
          <a:p>
            <a:fld id="{B0A7B24A-B778-854E-950B-373AF5225422}" type="datetime1">
              <a:rPr lang="en-US" smtClean="0"/>
              <a:pPr/>
              <a:t>8/12/21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2070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rgbClr val="69615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09000" y="6356350"/>
            <a:ext cx="5461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rgbClr val="696158"/>
                </a:solidFill>
              </a:defRPr>
            </a:lvl1pPr>
          </a:lstStyle>
          <a:p>
            <a:fld id="{F95E6B09-0E9D-914C-8F58-22804E1BEC7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953520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81100" y="1535113"/>
            <a:ext cx="36195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81100" y="2174875"/>
            <a:ext cx="3619500" cy="38195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41901" y="1535113"/>
            <a:ext cx="364490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41901" y="2174875"/>
            <a:ext cx="3644900" cy="38195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10"/>
          </p:nvPr>
        </p:nvSpPr>
        <p:spPr>
          <a:xfrm>
            <a:off x="673100" y="6356350"/>
            <a:ext cx="19177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696158"/>
                </a:solidFill>
              </a:defRPr>
            </a:lvl1pPr>
          </a:lstStyle>
          <a:p>
            <a:fld id="{A1CAEA89-D378-BE43-9749-B30EDAE6772E}" type="datetime1">
              <a:rPr lang="en-US" smtClean="0"/>
              <a:pPr/>
              <a:t>8/12/21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52070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rgbClr val="69615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09000" y="6356350"/>
            <a:ext cx="5461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rgbClr val="696158"/>
                </a:solidFill>
              </a:defRPr>
            </a:lvl1pPr>
          </a:lstStyle>
          <a:p>
            <a:fld id="{F95E6B09-0E9D-914C-8F58-22804E1BEC7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820164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100" y="363538"/>
            <a:ext cx="7594600" cy="109689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2"/>
          </p:nvPr>
        </p:nvSpPr>
        <p:spPr>
          <a:xfrm>
            <a:off x="673100" y="6356350"/>
            <a:ext cx="19177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696158"/>
                </a:solidFill>
              </a:defRPr>
            </a:lvl1pPr>
          </a:lstStyle>
          <a:p>
            <a:fld id="{7D021A92-396E-BA48-88A8-64291792FE6D}" type="datetime1">
              <a:rPr lang="en-US" smtClean="0"/>
              <a:pPr/>
              <a:t>8/12/21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2070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rgbClr val="69615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09000" y="6356350"/>
            <a:ext cx="5461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rgbClr val="696158"/>
                </a:solidFill>
              </a:defRPr>
            </a:lvl1pPr>
          </a:lstStyle>
          <a:p>
            <a:fld id="{F95E6B09-0E9D-914C-8F58-22804E1BEC7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9131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114A555-C6D7-2A4D-83D1-B6B1C9A03AA7}" type="datetime1">
              <a:rPr lang="en-US" smtClean="0"/>
              <a:pPr/>
              <a:t>8/12/21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95E6B09-0E9D-914C-8F58-22804E1BEC7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804019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73100" y="6356350"/>
            <a:ext cx="19177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696158"/>
                </a:solidFill>
              </a:defRPr>
            </a:lvl1pPr>
          </a:lstStyle>
          <a:p>
            <a:fld id="{B96AB923-6C9B-1C41-A756-284830ED98DD}" type="datetime1">
              <a:rPr lang="en-US" smtClean="0"/>
              <a:pPr/>
              <a:t>8/12/21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2070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rgbClr val="69615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09000" y="6356350"/>
            <a:ext cx="5461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rgbClr val="696158"/>
                </a:solidFill>
              </a:defRPr>
            </a:lvl1pPr>
          </a:lstStyle>
          <a:p>
            <a:fld id="{F95E6B09-0E9D-914C-8F58-22804E1BEC7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88763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273050"/>
            <a:ext cx="2540000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46500" y="273051"/>
            <a:ext cx="4940299" cy="56959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66800" y="1435101"/>
            <a:ext cx="2540000" cy="456510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73100" y="6356350"/>
            <a:ext cx="19177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696158"/>
                </a:solidFill>
              </a:defRPr>
            </a:lvl1pPr>
          </a:lstStyle>
          <a:p>
            <a:fld id="{A2C7BDC9-18AC-B24D-BD7C-0D911137E8E1}" type="datetime1">
              <a:rPr lang="en-US" smtClean="0"/>
              <a:pPr/>
              <a:t>8/12/21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2070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rgbClr val="69615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09000" y="6356350"/>
            <a:ext cx="5461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rgbClr val="696158"/>
                </a:solidFill>
              </a:defRPr>
            </a:lvl1pPr>
          </a:lstStyle>
          <a:p>
            <a:fld id="{F95E6B09-0E9D-914C-8F58-22804E1BEC7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105302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673100" y="6356350"/>
            <a:ext cx="19177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696158"/>
                </a:solidFill>
              </a:defRPr>
            </a:lvl1pPr>
          </a:lstStyle>
          <a:p>
            <a:fld id="{E8ACCF3E-573B-064D-98ED-81E563651858}" type="datetime1">
              <a:rPr lang="en-US" smtClean="0"/>
              <a:pPr/>
              <a:t>8/12/21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2070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rgbClr val="69615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09000" y="6356350"/>
            <a:ext cx="5461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rgbClr val="696158"/>
                </a:solidFill>
              </a:defRPr>
            </a:lvl1pPr>
          </a:lstStyle>
          <a:p>
            <a:fld id="{F95E6B09-0E9D-914C-8F58-22804E1BEC7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849623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673100" y="6356350"/>
            <a:ext cx="19177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696158"/>
                </a:solidFill>
              </a:defRPr>
            </a:lvl1pPr>
          </a:lstStyle>
          <a:p>
            <a:fld id="{143B0710-C975-7541-931D-5C65E1E91CF4}" type="datetime1">
              <a:rPr lang="en-US" smtClean="0"/>
              <a:pPr/>
              <a:t>8/12/21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2070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rgbClr val="69615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09000" y="6356350"/>
            <a:ext cx="5461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rgbClr val="696158"/>
                </a:solidFill>
              </a:defRPr>
            </a:lvl1pPr>
          </a:lstStyle>
          <a:p>
            <a:fld id="{F95E6B09-0E9D-914C-8F58-22804E1BEC7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792537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73246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732462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673100" y="6356350"/>
            <a:ext cx="19177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696158"/>
                </a:solidFill>
              </a:defRPr>
            </a:lvl1pPr>
          </a:lstStyle>
          <a:p>
            <a:fld id="{48D2A45B-7A48-D34C-A54F-7C0C4351CADC}" type="datetime1">
              <a:rPr lang="en-US" smtClean="0"/>
              <a:pPr/>
              <a:t>8/12/21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2070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rgbClr val="69615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09000" y="6356350"/>
            <a:ext cx="5461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rgbClr val="696158"/>
                </a:solidFill>
              </a:defRPr>
            </a:lvl1pPr>
          </a:lstStyle>
          <a:p>
            <a:fld id="{F95E6B09-0E9D-914C-8F58-22804E1BEC7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82700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F92EB7F-0736-A548-9FF9-81A063685EA5}" type="datetime1">
              <a:rPr lang="en-US" smtClean="0"/>
              <a:pPr/>
              <a:t>8/12/21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95E6B09-0E9D-914C-8F58-22804E1BEC7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2280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9DC41AD-58A1-C64B-9D0E-F8D021D8B800}" type="datetime1">
              <a:rPr lang="en-US" smtClean="0"/>
              <a:pPr/>
              <a:t>8/12/21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95E6B09-0E9D-914C-8F58-22804E1BEC7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03176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E4D1231-41B3-2040-B9F7-9DFABE1F0FD9}" type="datetime1">
              <a:rPr lang="en-US" smtClean="0"/>
              <a:pPr/>
              <a:t>8/12/21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95E6B09-0E9D-914C-8F58-22804E1BEC7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82254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8A208A8F-F447-194E-84CC-2F443FA9CDB9}" type="datetime1">
              <a:rPr lang="en-US" smtClean="0"/>
              <a:pPr/>
              <a:t>8/12/21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95E6B09-0E9D-914C-8F58-22804E1BEC7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59934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F8BA55C-3F81-BD47-B046-D4975DA56C24}" type="datetime1">
              <a:rPr lang="en-US" smtClean="0"/>
              <a:pPr/>
              <a:t>8/12/21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95E6B09-0E9D-914C-8F58-22804E1BEC7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16096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PT_2_Cover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84200" y="655638"/>
            <a:ext cx="53213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84200" y="1981201"/>
            <a:ext cx="5321300" cy="4191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87292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rgbClr val="9F60B5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2800" kern="1200">
          <a:solidFill>
            <a:srgbClr val="696158"/>
          </a:solidFill>
          <a:latin typeface="+mn-lt"/>
          <a:ea typeface="+mn-ea"/>
          <a:cs typeface="+mn-cs"/>
        </a:defRPr>
      </a:lvl1pPr>
      <a:lvl2pPr marL="457200" indent="0" algn="l" defTabSz="457200" rtl="0" eaLnBrk="1" latinLnBrk="0" hangingPunct="1">
        <a:spcBef>
          <a:spcPct val="20000"/>
        </a:spcBef>
        <a:buFont typeface="Arial"/>
        <a:buNone/>
        <a:defRPr sz="2000" kern="1200">
          <a:solidFill>
            <a:srgbClr val="696158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rgbClr val="696158"/>
          </a:solidFill>
          <a:latin typeface="+mn-lt"/>
          <a:ea typeface="+mn-ea"/>
          <a:cs typeface="+mn-cs"/>
        </a:defRPr>
      </a:lvl3pPr>
      <a:lvl4pPr marL="1371600" indent="0" algn="l" defTabSz="457200" rtl="0" eaLnBrk="1" latinLnBrk="0" hangingPunct="1">
        <a:spcBef>
          <a:spcPct val="20000"/>
        </a:spcBef>
        <a:buFont typeface="Arial"/>
        <a:buNone/>
        <a:defRPr sz="1600" kern="1200">
          <a:solidFill>
            <a:srgbClr val="696158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rgbClr val="696158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E6E260-94CA-0044-9F5D-3C8BE511DC06}" type="datetime1">
              <a:rPr lang="en-US" smtClean="0"/>
              <a:pPr/>
              <a:t>8/12/21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0ED3B-748A-2A4D-9D95-3C84F10AB7C4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PPT_2_Questions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135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622300"/>
            <a:ext cx="82296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49400"/>
            <a:ext cx="8229600" cy="4267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673100" y="6356350"/>
            <a:ext cx="19177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696158"/>
                </a:solidFill>
              </a:defRPr>
            </a:lvl1pPr>
          </a:lstStyle>
          <a:p>
            <a:fld id="{C1182D9E-ED74-4B4D-B4B3-F39CCEB862A5}" type="datetime1">
              <a:rPr lang="en-US" smtClean="0"/>
              <a:pPr/>
              <a:t>8/12/21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41148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rgbClr val="69615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09000" y="6356350"/>
            <a:ext cx="5461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rgbClr val="696158"/>
                </a:solidFill>
              </a:defRPr>
            </a:lvl1pPr>
          </a:lstStyle>
          <a:p>
            <a:fld id="{F95E6B09-0E9D-914C-8F58-22804E1BEC7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532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hf sldNum="0" hdr="0" ftr="0" dt="0"/>
  <p:txStyles>
    <p:titleStyle>
      <a:lvl1pPr algn="r" defTabSz="457200" rtl="0" eaLnBrk="1" latinLnBrk="0" hangingPunct="1">
        <a:spcBef>
          <a:spcPct val="0"/>
        </a:spcBef>
        <a:buNone/>
        <a:defRPr sz="3600" kern="1200">
          <a:solidFill>
            <a:srgbClr val="9F60B5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2800" kern="1200">
          <a:solidFill>
            <a:srgbClr val="696158"/>
          </a:solidFill>
          <a:latin typeface="+mn-lt"/>
          <a:ea typeface="+mn-ea"/>
          <a:cs typeface="+mn-cs"/>
        </a:defRPr>
      </a:lvl1pPr>
      <a:lvl2pPr marL="457200" indent="0" algn="l" defTabSz="457200" rtl="0" eaLnBrk="1" latinLnBrk="0" hangingPunct="1">
        <a:spcBef>
          <a:spcPct val="20000"/>
        </a:spcBef>
        <a:buFont typeface="Arial"/>
        <a:buNone/>
        <a:defRPr sz="2000" kern="1200">
          <a:solidFill>
            <a:srgbClr val="696158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rgbClr val="696158"/>
          </a:solidFill>
          <a:latin typeface="+mn-lt"/>
          <a:ea typeface="+mn-ea"/>
          <a:cs typeface="+mn-cs"/>
        </a:defRPr>
      </a:lvl3pPr>
      <a:lvl4pPr marL="1371600" indent="0" algn="l" defTabSz="457200" rtl="0" eaLnBrk="1" latinLnBrk="0" hangingPunct="1">
        <a:spcBef>
          <a:spcPct val="20000"/>
        </a:spcBef>
        <a:buFont typeface="Arial"/>
        <a:buNone/>
        <a:defRPr sz="1600" kern="1200">
          <a:solidFill>
            <a:srgbClr val="696158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rgbClr val="696158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81100" y="274638"/>
            <a:ext cx="7594600" cy="10968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81100" y="1600201"/>
            <a:ext cx="7594600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"/>
          </p:nvPr>
        </p:nvSpPr>
        <p:spPr>
          <a:xfrm>
            <a:off x="673100" y="6356350"/>
            <a:ext cx="1917700" cy="365125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rgbClr val="696158"/>
                </a:solidFill>
              </a:defRPr>
            </a:lvl1pPr>
          </a:lstStyle>
          <a:p>
            <a:fld id="{629BD382-4E14-8E47-A5BD-F76730E008FB}" type="datetime1">
              <a:rPr lang="en-US" smtClean="0"/>
              <a:pPr/>
              <a:t>8/12/21</a:t>
            </a:fld>
            <a:endParaRPr lang="en-US" dirty="0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52070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rgbClr val="696158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09000" y="6356350"/>
            <a:ext cx="546100" cy="365125"/>
          </a:xfrm>
          <a:prstGeom prst="rect">
            <a:avLst/>
          </a:prstGeom>
        </p:spPr>
        <p:txBody>
          <a:bodyPr/>
          <a:lstStyle>
            <a:lvl1pPr algn="r">
              <a:defRPr sz="1000">
                <a:solidFill>
                  <a:srgbClr val="696158"/>
                </a:solidFill>
              </a:defRPr>
            </a:lvl1pPr>
          </a:lstStyle>
          <a:p>
            <a:fld id="{F95E6B09-0E9D-914C-8F58-22804E1BEC7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0449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rgbClr val="9F60B5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 typeface="Arial"/>
        <a:buNone/>
        <a:defRPr sz="2400" kern="1200">
          <a:solidFill>
            <a:srgbClr val="696158"/>
          </a:solidFill>
          <a:latin typeface="+mn-lt"/>
          <a:ea typeface="+mn-ea"/>
          <a:cs typeface="+mn-cs"/>
        </a:defRPr>
      </a:lvl1pPr>
      <a:lvl2pPr marL="457200" indent="0" algn="l" defTabSz="457200" rtl="0" eaLnBrk="1" latinLnBrk="0" hangingPunct="1">
        <a:spcBef>
          <a:spcPct val="20000"/>
        </a:spcBef>
        <a:buFont typeface="Arial"/>
        <a:buNone/>
        <a:defRPr sz="2000" kern="1200">
          <a:solidFill>
            <a:srgbClr val="696158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800" kern="1200">
          <a:solidFill>
            <a:srgbClr val="696158"/>
          </a:solidFill>
          <a:latin typeface="+mn-lt"/>
          <a:ea typeface="+mn-ea"/>
          <a:cs typeface="+mn-cs"/>
        </a:defRPr>
      </a:lvl3pPr>
      <a:lvl4pPr marL="1371600" indent="0" algn="l" defTabSz="457200" rtl="0" eaLnBrk="1" latinLnBrk="0" hangingPunct="1">
        <a:spcBef>
          <a:spcPct val="20000"/>
        </a:spcBef>
        <a:buFont typeface="Arial"/>
        <a:buNone/>
        <a:defRPr sz="1600" kern="1200">
          <a:solidFill>
            <a:srgbClr val="696158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600" kern="1200">
          <a:solidFill>
            <a:srgbClr val="696158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8.sv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loradohealthinstitute.org/research/racial-and-ethnic-health-disparities-lead-worse-health-outcomes-among-colorados-aging" TargetMode="External"/><Relationship Id="rId2" Type="http://schemas.openxmlformats.org/officeDocument/2006/relationships/hyperlink" Target="https://cchap.org/our-focus/health-disparities/" TargetMode="External"/><Relationship Id="rId1" Type="http://schemas.openxmlformats.org/officeDocument/2006/relationships/slideLayout" Target="../slideLayouts/slideLayout35.xml"/><Relationship Id="rId6" Type="http://schemas.openxmlformats.org/officeDocument/2006/relationships/hyperlink" Target="https://coloradosun.com/2021/08/03/colorados-low-income-patients-cant-find-specialty-care/" TargetMode="External"/><Relationship Id="rId5" Type="http://schemas.openxmlformats.org/officeDocument/2006/relationships/hyperlink" Target="https://celiac.org/celiacdiseasecentersandprograms/" TargetMode="External"/><Relationship Id="rId4" Type="http://schemas.openxmlformats.org/officeDocument/2006/relationships/hyperlink" Target="https://connectforhealthco.com/glossary/federal-poverty-level-fpl/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mailto:monique.germone@childrenscolorado.org" TargetMode="External"/><Relationship Id="rId2" Type="http://schemas.openxmlformats.org/officeDocument/2006/relationships/hyperlink" Target="mailto:mharris7@uccs.edu" TargetMode="Externa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2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05345" y="773470"/>
            <a:ext cx="6733309" cy="2562225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rgbClr val="00B050"/>
                </a:solidFill>
              </a:rPr>
              <a:t>Equity and medicine: Effects of patient’s language, SES, and race on access to specialized celiac disease treatment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90567" y="3128360"/>
            <a:ext cx="5162864" cy="3582792"/>
          </a:xfrm>
        </p:spPr>
        <p:txBody>
          <a:bodyPr>
            <a:normAutofit/>
          </a:bodyPr>
          <a:lstStyle/>
          <a:p>
            <a:pPr algn="ctr"/>
            <a:endParaRPr lang="en-US" b="1" dirty="0"/>
          </a:p>
          <a:p>
            <a:pPr algn="ctr"/>
            <a:r>
              <a:rPr lang="en-US" b="1" dirty="0">
                <a:solidFill>
                  <a:srgbClr val="000000"/>
                </a:solidFill>
              </a:rPr>
              <a:t>Madison Harris, BS, BA</a:t>
            </a:r>
          </a:p>
          <a:p>
            <a:pPr algn="ctr"/>
            <a:r>
              <a:rPr lang="en-US" b="1" dirty="0">
                <a:solidFill>
                  <a:srgbClr val="000000"/>
                </a:solidFill>
              </a:rPr>
              <a:t>Monique Germone, PhD, BCBA 	</a:t>
            </a:r>
          </a:p>
          <a:p>
            <a:pPr algn="ctr"/>
            <a:r>
              <a:rPr lang="en-US" sz="1800" b="1" dirty="0">
                <a:solidFill>
                  <a:srgbClr val="000000"/>
                </a:solidFill>
              </a:rPr>
              <a:t>University of Colorado School of Medicine and Children’s Hospital Colorado</a:t>
            </a:r>
          </a:p>
          <a:p>
            <a:pPr algn="ctr"/>
            <a:endParaRPr lang="en-US" b="1" dirty="0"/>
          </a:p>
          <a:p>
            <a:pPr algn="ctr"/>
            <a:endParaRPr lang="en-US" b="1" dirty="0"/>
          </a:p>
          <a:p>
            <a:pPr algn="ctr"/>
            <a:endParaRPr lang="en-US" b="1" dirty="0"/>
          </a:p>
          <a:p>
            <a:pPr algn="ctr"/>
            <a:endParaRPr lang="en-US" b="1" dirty="0"/>
          </a:p>
          <a:p>
            <a:pPr algn="ctr"/>
            <a:endParaRPr lang="en-US" sz="800" b="1" dirty="0"/>
          </a:p>
          <a:p>
            <a:pPr algn="ctr"/>
            <a:endParaRPr lang="en-US" sz="800" b="1" dirty="0"/>
          </a:p>
          <a:p>
            <a:pPr algn="ctr"/>
            <a:endParaRPr lang="en-US" sz="800" b="1" dirty="0"/>
          </a:p>
          <a:p>
            <a:pPr algn="ctr"/>
            <a:endParaRPr lang="en-US" sz="800" b="1" dirty="0"/>
          </a:p>
          <a:p>
            <a:pPr algn="ctr"/>
            <a:endParaRPr lang="en-US" sz="800" b="1" dirty="0"/>
          </a:p>
        </p:txBody>
      </p:sp>
    </p:spTree>
    <p:extLst>
      <p:ext uri="{BB962C8B-B14F-4D97-AF65-F5344CB8AC3E}">
        <p14:creationId xmlns:p14="http://schemas.microsoft.com/office/powerpoint/2010/main" val="27997915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6CF33-9D6B-4341-AAC7-687FF9CC9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07292"/>
            <a:ext cx="4445876" cy="1096895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Results for Hypothesis 1:</a:t>
            </a:r>
            <a:endParaRPr lang="en-US" dirty="0">
              <a:highlight>
                <a:srgbClr val="FFFF00"/>
              </a:highlight>
            </a:endParaRPr>
          </a:p>
        </p:txBody>
      </p:sp>
      <p:pic>
        <p:nvPicPr>
          <p:cNvPr id="7" name="Picture 6" descr="Chart, bar chart&#10;&#10;Description automatically generated">
            <a:extLst>
              <a:ext uri="{FF2B5EF4-FFF2-40B4-BE49-F238E27FC236}">
                <a16:creationId xmlns:a16="http://schemas.microsoft.com/office/drawing/2014/main" id="{3291C45F-55A4-FA45-98A4-1ECD3748FC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00418"/>
            <a:ext cx="9144000" cy="4399109"/>
          </a:xfrm>
          <a:prstGeom prst="rect">
            <a:avLst/>
          </a:prstGeom>
        </p:spPr>
      </p:pic>
      <p:pic>
        <p:nvPicPr>
          <p:cNvPr id="4" name="Picture 3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1334961-6B8D-5442-95B4-66337F6517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458473"/>
            <a:ext cx="4427105" cy="9592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8D8129-AC4F-5B43-8043-D19D1675C73F}"/>
              </a:ext>
            </a:extLst>
          </p:cNvPr>
          <p:cNvSpPr txBox="1"/>
          <p:nvPr/>
        </p:nvSpPr>
        <p:spPr>
          <a:xfrm>
            <a:off x="3081130" y="2030397"/>
            <a:ext cx="298173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A08FEF1-1F6F-BF41-88F7-7EDC774E11E5}"/>
              </a:ext>
            </a:extLst>
          </p:cNvPr>
          <p:cNvSpPr/>
          <p:nvPr/>
        </p:nvSpPr>
        <p:spPr>
          <a:xfrm>
            <a:off x="781582" y="1704850"/>
            <a:ext cx="81365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Figure 1: Frequency of Reported Language for DHI Visits n=708</a:t>
            </a:r>
          </a:p>
        </p:txBody>
      </p:sp>
    </p:spTree>
    <p:extLst>
      <p:ext uri="{BB962C8B-B14F-4D97-AF65-F5344CB8AC3E}">
        <p14:creationId xmlns:p14="http://schemas.microsoft.com/office/powerpoint/2010/main" val="37881788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6CF33-9D6B-4341-AAC7-687FF9CC9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08278" y="0"/>
            <a:ext cx="5250667" cy="1256463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Results for Hypothesis 2:</a:t>
            </a:r>
          </a:p>
        </p:txBody>
      </p:sp>
      <p:pic>
        <p:nvPicPr>
          <p:cNvPr id="22" name="Picture 21" descr="Chart, bar chart&#10;&#10;Description automatically generated">
            <a:extLst>
              <a:ext uri="{FF2B5EF4-FFF2-40B4-BE49-F238E27FC236}">
                <a16:creationId xmlns:a16="http://schemas.microsoft.com/office/drawing/2014/main" id="{DE04A7C4-02AA-8D48-B86D-D2441C3FFC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65858"/>
            <a:ext cx="9294394" cy="479830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E637912-A9B7-6149-BB55-6CB9D4D822C5}"/>
              </a:ext>
            </a:extLst>
          </p:cNvPr>
          <p:cNvSpPr txBox="1"/>
          <p:nvPr/>
        </p:nvSpPr>
        <p:spPr>
          <a:xfrm>
            <a:off x="2829464" y="2096219"/>
            <a:ext cx="358858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13F996-5794-9E4D-A52E-5A4DAD271835}"/>
              </a:ext>
            </a:extLst>
          </p:cNvPr>
          <p:cNvSpPr txBox="1"/>
          <p:nvPr/>
        </p:nvSpPr>
        <p:spPr>
          <a:xfrm>
            <a:off x="1252331" y="1542887"/>
            <a:ext cx="70965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Figure 2a: Frequency of SES for DHI Visits SES n=193 </a:t>
            </a:r>
          </a:p>
        </p:txBody>
      </p:sp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90F4830C-C5DE-2A48-98B0-35DA62AD93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2389" y="402340"/>
            <a:ext cx="3965937" cy="971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0535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6CF33-9D6B-4341-AAC7-687FF9CC9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89687" y="190972"/>
            <a:ext cx="4792717" cy="1122029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Results for Hypothesis 2:</a:t>
            </a:r>
          </a:p>
        </p:txBody>
      </p:sp>
      <p:pic>
        <p:nvPicPr>
          <p:cNvPr id="5" name="Picture 4" descr="Chart, bar chart, waterfall chart&#10;&#10;Description automatically generated">
            <a:extLst>
              <a:ext uri="{FF2B5EF4-FFF2-40B4-BE49-F238E27FC236}">
                <a16:creationId xmlns:a16="http://schemas.microsoft.com/office/drawing/2014/main" id="{4FEDEB5F-A803-0943-9488-FEC423B8C6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9687" y="1207588"/>
            <a:ext cx="9393235" cy="45937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35B1267-65B5-1744-BD7C-E14CB1416D14}"/>
              </a:ext>
            </a:extLst>
          </p:cNvPr>
          <p:cNvSpPr txBox="1"/>
          <p:nvPr/>
        </p:nvSpPr>
        <p:spPr>
          <a:xfrm>
            <a:off x="3478696" y="1510748"/>
            <a:ext cx="229593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73D365-4157-714D-975D-2A088C9050D1}"/>
              </a:ext>
            </a:extLst>
          </p:cNvPr>
          <p:cNvSpPr txBox="1"/>
          <p:nvPr/>
        </p:nvSpPr>
        <p:spPr>
          <a:xfrm>
            <a:off x="1422138" y="1418415"/>
            <a:ext cx="69495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Figure 2b: Frequency of SES for DHI Visits n=193</a:t>
            </a:r>
          </a:p>
        </p:txBody>
      </p:sp>
      <p:pic>
        <p:nvPicPr>
          <p:cNvPr id="7" name="Picture 6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B3C70D33-DF3A-6A4B-92C6-CB78AF096B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7594" y="354235"/>
            <a:ext cx="3702184" cy="907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8890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6CF33-9D6B-4341-AAC7-687FF9CC9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98008" y="192524"/>
            <a:ext cx="4770008" cy="1096895"/>
          </a:xfrm>
        </p:spPr>
        <p:txBody>
          <a:bodyPr>
            <a:normAutofit/>
          </a:bodyPr>
          <a:lstStyle/>
          <a:p>
            <a:pPr algn="ctr"/>
            <a:r>
              <a:rPr lang="en-US" sz="3200" dirty="0"/>
              <a:t>Results for Hypothesis 3:</a:t>
            </a:r>
          </a:p>
        </p:txBody>
      </p:sp>
      <p:pic>
        <p:nvPicPr>
          <p:cNvPr id="8" name="Picture 7" descr="Chart, bar chart&#10;&#10;Description automatically generated">
            <a:extLst>
              <a:ext uri="{FF2B5EF4-FFF2-40B4-BE49-F238E27FC236}">
                <a16:creationId xmlns:a16="http://schemas.microsoft.com/office/drawing/2014/main" id="{49AF5723-EF19-6648-8207-A8199B3CB4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945" y="1463039"/>
            <a:ext cx="9219945" cy="45466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 descr="Text&#10;&#10;Description automatically generated with low confidence">
            <a:extLst>
              <a:ext uri="{FF2B5EF4-FFF2-40B4-BE49-F238E27FC236}">
                <a16:creationId xmlns:a16="http://schemas.microsoft.com/office/drawing/2014/main" id="{0F1B5D19-00AE-0D4C-B1FA-258C2B8F0C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2791" y="449330"/>
            <a:ext cx="4530863" cy="9305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2CE5564-1F89-8849-82EE-8C70E1AE9F5E}"/>
              </a:ext>
            </a:extLst>
          </p:cNvPr>
          <p:cNvSpPr txBox="1"/>
          <p:nvPr/>
        </p:nvSpPr>
        <p:spPr>
          <a:xfrm>
            <a:off x="3309730" y="1546225"/>
            <a:ext cx="250466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C47BA2D-167E-9E4E-A5DB-8C350CA9F70F}"/>
              </a:ext>
            </a:extLst>
          </p:cNvPr>
          <p:cNvSpPr txBox="1"/>
          <p:nvPr/>
        </p:nvSpPr>
        <p:spPr>
          <a:xfrm>
            <a:off x="1120115" y="1546225"/>
            <a:ext cx="8791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Figure 3: Frequency of Reported Race for DHI Visits n=842</a:t>
            </a:r>
          </a:p>
        </p:txBody>
      </p:sp>
    </p:spTree>
    <p:extLst>
      <p:ext uri="{BB962C8B-B14F-4D97-AF65-F5344CB8AC3E}">
        <p14:creationId xmlns:p14="http://schemas.microsoft.com/office/powerpoint/2010/main" val="3974526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55C99-740F-614C-8DF1-5700AD1D43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1F77F40-8BF0-6E40-8DA8-911984C83FE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86811279"/>
              </p:ext>
            </p:extLst>
          </p:nvPr>
        </p:nvGraphicFramePr>
        <p:xfrm>
          <a:off x="1018506" y="1667934"/>
          <a:ext cx="7106987" cy="4361193"/>
        </p:xfrm>
        <a:graphic>
          <a:graphicData uri="http://schemas.openxmlformats.org/drawingml/2006/table">
            <a:tbl>
              <a:tblPr firstRow="1" firstCol="1" bandRow="1">
                <a:tableStyleId>{5FD0F851-EC5A-4D38-B0AD-8093EC10F338}</a:tableStyleId>
              </a:tblPr>
              <a:tblGrid>
                <a:gridCol w="7106987">
                  <a:extLst>
                    <a:ext uri="{9D8B030D-6E8A-4147-A177-3AD203B41FA5}">
                      <a16:colId xmlns:a16="http://schemas.microsoft.com/office/drawing/2014/main" val="1911206357"/>
                    </a:ext>
                  </a:extLst>
                </a:gridCol>
              </a:tblGrid>
              <a:tr h="1291576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u="sng" dirty="0">
                          <a:effectLst/>
                        </a:rPr>
                        <a:t>Language:</a:t>
                      </a:r>
                    </a:p>
                  </a:txBody>
                  <a:tcPr marL="65102" marR="65102" marT="0" marB="0"/>
                </a:tc>
                <a:extLst>
                  <a:ext uri="{0D108BD9-81ED-4DB2-BD59-A6C34878D82A}">
                    <a16:rowId xmlns:a16="http://schemas.microsoft.com/office/drawing/2014/main" val="131194292"/>
                  </a:ext>
                </a:extLst>
              </a:tr>
              <a:tr h="1564992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u="sng" dirty="0">
                          <a:effectLst/>
                        </a:rPr>
                        <a:t>SES:</a:t>
                      </a: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102" marR="65102" marT="0" marB="0"/>
                </a:tc>
                <a:extLst>
                  <a:ext uri="{0D108BD9-81ED-4DB2-BD59-A6C34878D82A}">
                    <a16:rowId xmlns:a16="http://schemas.microsoft.com/office/drawing/2014/main" val="10656518"/>
                  </a:ext>
                </a:extLst>
              </a:tr>
              <a:tr h="1504625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r>
                        <a:rPr lang="en-US" sz="1800" u="sng" dirty="0">
                          <a:effectLst/>
                        </a:rPr>
                        <a:t>Race:</a:t>
                      </a:r>
                    </a:p>
                  </a:txBody>
                  <a:tcPr marL="65102" marR="65102" marT="0" marB="0"/>
                </a:tc>
                <a:extLst>
                  <a:ext uri="{0D108BD9-81ED-4DB2-BD59-A6C34878D82A}">
                    <a16:rowId xmlns:a16="http://schemas.microsoft.com/office/drawing/2014/main" val="1843420173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BEE66624-1D3B-7147-8C0F-7D99E22293B0}"/>
              </a:ext>
            </a:extLst>
          </p:cNvPr>
          <p:cNvSpPr/>
          <p:nvPr/>
        </p:nvSpPr>
        <p:spPr>
          <a:xfrm>
            <a:off x="301243" y="1785306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5238735-03A7-F649-8084-30B16CFB02CD}"/>
              </a:ext>
            </a:extLst>
          </p:cNvPr>
          <p:cNvSpPr/>
          <p:nvPr/>
        </p:nvSpPr>
        <p:spPr>
          <a:xfrm>
            <a:off x="301242" y="3084611"/>
            <a:ext cx="5357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E2F5EE0-04BB-D849-965C-86C2428CAFF1}"/>
              </a:ext>
            </a:extLst>
          </p:cNvPr>
          <p:cNvSpPr/>
          <p:nvPr/>
        </p:nvSpPr>
        <p:spPr>
          <a:xfrm>
            <a:off x="301242" y="4383917"/>
            <a:ext cx="5357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733637C-C174-5B4E-BC13-1014666590C9}"/>
              </a:ext>
            </a:extLst>
          </p:cNvPr>
          <p:cNvSpPr txBox="1"/>
          <p:nvPr/>
        </p:nvSpPr>
        <p:spPr>
          <a:xfrm>
            <a:off x="4339646" y="2460642"/>
            <a:ext cx="3406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Telehealth Appointments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D629A45-0D56-C943-ACBE-EE4D28E123B8}"/>
              </a:ext>
            </a:extLst>
          </p:cNvPr>
          <p:cNvSpPr txBox="1"/>
          <p:nvPr/>
        </p:nvSpPr>
        <p:spPr>
          <a:xfrm>
            <a:off x="1953630" y="3361478"/>
            <a:ext cx="19664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Below the Median Income </a:t>
            </a:r>
          </a:p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136B321-63F9-834D-9144-A8B329CF64EC}"/>
              </a:ext>
            </a:extLst>
          </p:cNvPr>
          <p:cNvSpPr txBox="1"/>
          <p:nvPr/>
        </p:nvSpPr>
        <p:spPr>
          <a:xfrm>
            <a:off x="1953630" y="4845582"/>
            <a:ext cx="19664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Underrepresented Racial Groups </a:t>
            </a:r>
          </a:p>
          <a:p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38E3EF8-C5F3-BC47-BA6B-86145EB30933}"/>
              </a:ext>
            </a:extLst>
          </p:cNvPr>
          <p:cNvSpPr txBox="1"/>
          <p:nvPr/>
        </p:nvSpPr>
        <p:spPr>
          <a:xfrm>
            <a:off x="4339646" y="5248980"/>
            <a:ext cx="3406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Telehealth Appointments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5EF95D9-146F-6347-99E7-0F8D5993BB27}"/>
              </a:ext>
            </a:extLst>
          </p:cNvPr>
          <p:cNvSpPr txBox="1"/>
          <p:nvPr/>
        </p:nvSpPr>
        <p:spPr>
          <a:xfrm>
            <a:off x="4339646" y="3914992"/>
            <a:ext cx="3406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Telehealth Appointments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2092EBC-0DEB-9F45-9C03-DF4288716CEE}"/>
              </a:ext>
            </a:extLst>
          </p:cNvPr>
          <p:cNvSpPr txBox="1"/>
          <p:nvPr/>
        </p:nvSpPr>
        <p:spPr>
          <a:xfrm>
            <a:off x="4339646" y="1973979"/>
            <a:ext cx="3406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In-Person Appointments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C45A427-719D-8C48-851B-4CB7D8298A09}"/>
              </a:ext>
            </a:extLst>
          </p:cNvPr>
          <p:cNvSpPr txBox="1"/>
          <p:nvPr/>
        </p:nvSpPr>
        <p:spPr>
          <a:xfrm>
            <a:off x="4339646" y="3356908"/>
            <a:ext cx="3406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In-Person Appointments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1F23F9-39DB-154F-B2AC-BFB10ACB8324}"/>
              </a:ext>
            </a:extLst>
          </p:cNvPr>
          <p:cNvSpPr txBox="1"/>
          <p:nvPr/>
        </p:nvSpPr>
        <p:spPr>
          <a:xfrm>
            <a:off x="4339646" y="4779534"/>
            <a:ext cx="3406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In-Person Appointments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FFFCF104-4790-EE44-94DC-E4626BD6C55C}"/>
              </a:ext>
            </a:extLst>
          </p:cNvPr>
          <p:cNvCxnSpPr>
            <a:cxnSpLocks/>
          </p:cNvCxnSpPr>
          <p:nvPr/>
        </p:nvCxnSpPr>
        <p:spPr>
          <a:xfrm>
            <a:off x="4466703" y="3362079"/>
            <a:ext cx="0" cy="36839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0CF28CD4-6CBA-FF45-BD6A-1B4212C55A03}"/>
              </a:ext>
            </a:extLst>
          </p:cNvPr>
          <p:cNvCxnSpPr>
            <a:cxnSpLocks/>
          </p:cNvCxnSpPr>
          <p:nvPr/>
        </p:nvCxnSpPr>
        <p:spPr>
          <a:xfrm flipV="1">
            <a:off x="4452971" y="3899726"/>
            <a:ext cx="0" cy="36660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DD4C6EDB-3843-F744-B53E-E9D908D87929}"/>
              </a:ext>
            </a:extLst>
          </p:cNvPr>
          <p:cNvCxnSpPr>
            <a:cxnSpLocks/>
          </p:cNvCxnSpPr>
          <p:nvPr/>
        </p:nvCxnSpPr>
        <p:spPr>
          <a:xfrm flipV="1">
            <a:off x="4111782" y="3363866"/>
            <a:ext cx="0" cy="36660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4A5798A-38DF-3246-BC43-C7B4CAA7DED8}"/>
              </a:ext>
            </a:extLst>
          </p:cNvPr>
          <p:cNvCxnSpPr>
            <a:cxnSpLocks/>
          </p:cNvCxnSpPr>
          <p:nvPr/>
        </p:nvCxnSpPr>
        <p:spPr>
          <a:xfrm>
            <a:off x="4111782" y="3919253"/>
            <a:ext cx="0" cy="34166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CA94C414-3FD9-B448-AE03-44D9DE1B9DDC}"/>
              </a:ext>
            </a:extLst>
          </p:cNvPr>
          <p:cNvSpPr txBox="1"/>
          <p:nvPr/>
        </p:nvSpPr>
        <p:spPr>
          <a:xfrm>
            <a:off x="7172422" y="6488668"/>
            <a:ext cx="18178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*NC = no change </a:t>
            </a:r>
          </a:p>
        </p:txBody>
      </p:sp>
      <p:pic>
        <p:nvPicPr>
          <p:cNvPr id="27" name="Graphic 26" descr="Close with solid fill">
            <a:extLst>
              <a:ext uri="{FF2B5EF4-FFF2-40B4-BE49-F238E27FC236}">
                <a16:creationId xmlns:a16="http://schemas.microsoft.com/office/drawing/2014/main" id="{D4013BBB-3E7D-2547-9106-9305C4BA09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02613" y="3383353"/>
            <a:ext cx="418337" cy="418337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1F07AB98-8196-7B4C-B2D1-13533B0ED94F}"/>
              </a:ext>
            </a:extLst>
          </p:cNvPr>
          <p:cNvSpPr txBox="1"/>
          <p:nvPr/>
        </p:nvSpPr>
        <p:spPr>
          <a:xfrm>
            <a:off x="4009670" y="1872244"/>
            <a:ext cx="7922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</a:rPr>
              <a:t>NC</a:t>
            </a:r>
            <a:r>
              <a:rPr lang="en-US" sz="2800" dirty="0">
                <a:solidFill>
                  <a:srgbClr val="000000"/>
                </a:solidFill>
              </a:rPr>
              <a:t>*</a:t>
            </a:r>
            <a:endParaRPr lang="en-US" sz="2800" b="1" dirty="0">
              <a:solidFill>
                <a:srgbClr val="000000"/>
              </a:solidFill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72C30FA-2445-BE43-A41E-8AF6C363B7E4}"/>
              </a:ext>
            </a:extLst>
          </p:cNvPr>
          <p:cNvSpPr/>
          <p:nvPr/>
        </p:nvSpPr>
        <p:spPr>
          <a:xfrm>
            <a:off x="4000589" y="2400390"/>
            <a:ext cx="61266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</a:rPr>
              <a:t>NC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2E1261B-6BF7-524A-8C8C-84F9A9DF1662}"/>
              </a:ext>
            </a:extLst>
          </p:cNvPr>
          <p:cNvSpPr/>
          <p:nvPr/>
        </p:nvSpPr>
        <p:spPr>
          <a:xfrm>
            <a:off x="4004004" y="5186377"/>
            <a:ext cx="612668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</a:rPr>
              <a:t>NC</a:t>
            </a:r>
          </a:p>
          <a:p>
            <a:endParaRPr lang="en-US" b="1" dirty="0">
              <a:solidFill>
                <a:srgbClr val="000000"/>
              </a:solidFill>
            </a:endParaRPr>
          </a:p>
        </p:txBody>
      </p:sp>
      <p:pic>
        <p:nvPicPr>
          <p:cNvPr id="32" name="Graphic 31" descr="Close with solid fill">
            <a:extLst>
              <a:ext uri="{FF2B5EF4-FFF2-40B4-BE49-F238E27FC236}">
                <a16:creationId xmlns:a16="http://schemas.microsoft.com/office/drawing/2014/main" id="{358B0607-10C7-0348-BFC6-09EF3E2C18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02612" y="3842582"/>
            <a:ext cx="418337" cy="418337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DFFE81C4-E722-D249-954F-5B74959F4833}"/>
              </a:ext>
            </a:extLst>
          </p:cNvPr>
          <p:cNvSpPr txBox="1"/>
          <p:nvPr/>
        </p:nvSpPr>
        <p:spPr>
          <a:xfrm>
            <a:off x="4004004" y="4742023"/>
            <a:ext cx="6126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</a:rPr>
              <a:t>NC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02BE8B4-2C26-2E43-B300-F5A1E9174B20}"/>
              </a:ext>
            </a:extLst>
          </p:cNvPr>
          <p:cNvSpPr txBox="1"/>
          <p:nvPr/>
        </p:nvSpPr>
        <p:spPr>
          <a:xfrm>
            <a:off x="2216643" y="1932307"/>
            <a:ext cx="14404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Languages Other than English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07283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D96EC-0D67-CB4D-BB3C-73B01AF71C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Limitations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044A1D-56EE-5646-8639-07195D087C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700" y="1542327"/>
            <a:ext cx="7594600" cy="4343400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Patients with known CD may have come to DHI with general GI concerns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Results may not be applicable for patients with CD who are seeking CD specific care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Results may not be applicable to broader DHI department and hospital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Self-reported data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Led to missing data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Could be missing information from the patient charts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Related to self-report, human error in entering information in the chart</a:t>
            </a:r>
          </a:p>
        </p:txBody>
      </p:sp>
    </p:spTree>
    <p:extLst>
      <p:ext uri="{BB962C8B-B14F-4D97-AF65-F5344CB8AC3E}">
        <p14:creationId xmlns:p14="http://schemas.microsoft.com/office/powerpoint/2010/main" val="25463027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CCE6EC-023D-C54D-8888-389F1EF462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Future Directions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693B1B-4605-2E4B-A932-860F7F7DC0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700" y="1736836"/>
            <a:ext cx="7594600" cy="4343400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</a:rPr>
              <a:t>Future QI projects could utilize a prospective design to engage stakeholders from underrepresented groups.</a:t>
            </a:r>
          </a:p>
          <a:p>
            <a:endParaRPr lang="en-US" dirty="0">
              <a:solidFill>
                <a:srgbClr val="000000"/>
              </a:solidFill>
            </a:endParaRPr>
          </a:p>
          <a:p>
            <a:pPr marL="342900" indent="-342900">
              <a:buFontTx/>
              <a:buChar char="-"/>
            </a:pPr>
            <a:r>
              <a:rPr lang="en-US" dirty="0">
                <a:solidFill>
                  <a:srgbClr val="000000"/>
                </a:solidFill>
              </a:rPr>
              <a:t>Perform a stakeholder engagement study to gain clarity of potential variables limiting access to care</a:t>
            </a:r>
          </a:p>
          <a:p>
            <a:pPr marL="342900" indent="-342900">
              <a:buFontTx/>
              <a:buChar char="-"/>
            </a:pPr>
            <a:r>
              <a:rPr lang="en-US" dirty="0">
                <a:solidFill>
                  <a:srgbClr val="000000"/>
                </a:solidFill>
              </a:rPr>
              <a:t>A data pull from a professional analyst on variables SlicerDicer is unable to provide could build on this QI project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38366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1767" y="584541"/>
            <a:ext cx="8229600" cy="1068029"/>
          </a:xfrm>
        </p:spPr>
        <p:txBody>
          <a:bodyPr/>
          <a:lstStyle/>
          <a:p>
            <a:pPr algn="l"/>
            <a:r>
              <a:rPr lang="en-US" b="1" dirty="0"/>
              <a:t>Acknowledgements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1076" y="1894461"/>
            <a:ext cx="8812924" cy="4663563"/>
          </a:xfrm>
        </p:spPr>
        <p:txBody>
          <a:bodyPr>
            <a:noAutofit/>
          </a:bodyPr>
          <a:lstStyle/>
          <a:p>
            <a:pPr algn="just">
              <a:defRPr/>
            </a:pPr>
            <a:r>
              <a:rPr lang="en-US" sz="2000" dirty="0">
                <a:solidFill>
                  <a:srgbClr val="000000"/>
                </a:solidFill>
              </a:rPr>
              <a:t>Research supported by the Bea Taplin Endowment Fund for Celiac Disease.</a:t>
            </a:r>
          </a:p>
          <a:p>
            <a:pPr algn="just">
              <a:defRPr/>
            </a:pPr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dirty="0">
                <a:solidFill>
                  <a:srgbClr val="000000"/>
                </a:solidFill>
              </a:rPr>
              <a:t>PURPLE program supported by: Dr. Douglas </a:t>
            </a:r>
            <a:r>
              <a:rPr lang="en-US" sz="2000" dirty="0" err="1">
                <a:solidFill>
                  <a:srgbClr val="000000"/>
                </a:solidFill>
              </a:rPr>
              <a:t>Novins</a:t>
            </a:r>
            <a:r>
              <a:rPr lang="en-US" sz="2000" dirty="0">
                <a:solidFill>
                  <a:srgbClr val="000000"/>
                </a:solidFill>
              </a:rPr>
              <a:t>, Chair of PMHI, Dr. Neill Epperson, Chair of Department of Psychiatry, and Dr. Dominic Martinez, Dir. Office of Inclusion and Outreach, CCTSI.</a:t>
            </a:r>
          </a:p>
          <a:p>
            <a:pPr algn="ctr"/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dirty="0">
                <a:solidFill>
                  <a:srgbClr val="000000"/>
                </a:solidFill>
              </a:rPr>
              <a:t>Special thanks to Children’s Hospital EPIC technical support, Yunliang (Lily) Luo, Emmaly Perks, Merlin </a:t>
            </a:r>
            <a:r>
              <a:rPr lang="en-US" sz="2000" dirty="0" err="1">
                <a:solidFill>
                  <a:srgbClr val="000000"/>
                </a:solidFill>
              </a:rPr>
              <a:t>Ariefdjohan</a:t>
            </a:r>
            <a:r>
              <a:rPr lang="en-US" sz="2000" dirty="0">
                <a:solidFill>
                  <a:srgbClr val="000000"/>
                </a:solidFill>
              </a:rPr>
              <a:t>, and Dr. Monique Germone for their support. </a:t>
            </a:r>
          </a:p>
          <a:p>
            <a:pPr algn="ctr"/>
            <a:endParaRPr lang="en-US" sz="2000" dirty="0">
              <a:latin typeface="Calibri" pitchFamily="34" charset="0"/>
            </a:endParaRP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2404122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90F61-06F7-AB41-ACE6-C84BA06A6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 &amp; Sources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7ACB60-9BD7-3E43-B266-114350CD13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3127" y="1646696"/>
            <a:ext cx="7594600" cy="4343400"/>
          </a:xfrm>
        </p:spPr>
        <p:txBody>
          <a:bodyPr>
            <a:normAutofit fontScale="70000" lnSpcReduction="20000"/>
          </a:bodyPr>
          <a:lstStyle/>
          <a:p>
            <a:pPr algn="just"/>
            <a:r>
              <a:rPr lang="en-US" altLang="en-US" dirty="0" err="1">
                <a:solidFill>
                  <a:srgbClr val="070400"/>
                </a:solidFill>
              </a:rPr>
              <a:t>Lebwohol</a:t>
            </a:r>
            <a:r>
              <a:rPr lang="en-US" altLang="en-US" dirty="0">
                <a:solidFill>
                  <a:srgbClr val="070400"/>
                </a:solidFill>
              </a:rPr>
              <a:t> B, Sanders DS, Green PHR. Coeliac disease. </a:t>
            </a:r>
            <a:r>
              <a:rPr lang="en-US" altLang="en-US" i="1" dirty="0">
                <a:solidFill>
                  <a:srgbClr val="070400"/>
                </a:solidFill>
              </a:rPr>
              <a:t>Lancet </a:t>
            </a:r>
            <a:r>
              <a:rPr lang="en-US" altLang="en-US" dirty="0">
                <a:solidFill>
                  <a:srgbClr val="070400"/>
                </a:solidFill>
              </a:rPr>
              <a:t>2018; 391: 70-81. </a:t>
            </a:r>
          </a:p>
          <a:p>
            <a:pPr algn="just"/>
            <a:endParaRPr lang="en-US" altLang="en-US" dirty="0">
              <a:solidFill>
                <a:srgbClr val="070400"/>
              </a:solidFill>
            </a:endParaRPr>
          </a:p>
          <a:p>
            <a:pPr algn="just"/>
            <a:r>
              <a:rPr lang="en-US" altLang="en-US" dirty="0">
                <a:solidFill>
                  <a:srgbClr val="070400"/>
                </a:solidFill>
              </a:rPr>
              <a:t>Hill ID, Fasano A, </a:t>
            </a:r>
            <a:r>
              <a:rPr lang="en-US" altLang="en-US" dirty="0" err="1">
                <a:solidFill>
                  <a:srgbClr val="070400"/>
                </a:solidFill>
              </a:rPr>
              <a:t>Guandalini</a:t>
            </a:r>
            <a:r>
              <a:rPr lang="en-US" altLang="en-US" dirty="0">
                <a:solidFill>
                  <a:srgbClr val="070400"/>
                </a:solidFill>
              </a:rPr>
              <a:t> S, Hoffenberg E, Levy J, Reilly N, Verma R. NASPGHAN Clinical Report on the Diagnosis and Treatment of Gluten-related Disorders. Journal of Pediatric Gastroenterology and Nutrition. 2016;63(1)156-165. </a:t>
            </a:r>
          </a:p>
          <a:p>
            <a:pPr algn="just"/>
            <a:endParaRPr lang="en-US" altLang="en-US" dirty="0">
              <a:solidFill>
                <a:srgbClr val="070400"/>
              </a:solidFill>
            </a:endParaRPr>
          </a:p>
          <a:p>
            <a:r>
              <a:rPr lang="en-US" dirty="0">
                <a:hlinkClick r:id="rId2"/>
              </a:rPr>
              <a:t>https://cchap.org/our-focus/health-disparities/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3"/>
              </a:rPr>
              <a:t>https://www.coloradohealthinstitute.org/research/racial-and-ethnic-health-disparities-lead-worse-health-outcomes-among-colorados-aging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4"/>
              </a:rPr>
              <a:t>https://connectforhealthco.com/glossary/federal-poverty-level-fpl/</a:t>
            </a:r>
            <a:endParaRPr lang="en-US" dirty="0"/>
          </a:p>
          <a:p>
            <a:endParaRPr lang="en-US" dirty="0"/>
          </a:p>
          <a:p>
            <a:r>
              <a:rPr lang="en-US" dirty="0">
                <a:hlinkClick r:id="rId5"/>
              </a:rPr>
              <a:t>https://celiac.org/celiacdiseasecentersandprograms/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>
                <a:hlinkClick r:id="rId6"/>
              </a:rPr>
              <a:t>https://coloradosun.com/2021/08/03/colorados-low-income-patients-cant-find-specialty-care/</a:t>
            </a:r>
            <a:endParaRPr lang="en-US" dirty="0"/>
          </a:p>
          <a:p>
            <a:pPr algn="just"/>
            <a:endParaRPr lang="en-US" altLang="en-US" dirty="0">
              <a:solidFill>
                <a:srgbClr val="0704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91809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36483" y="5549470"/>
            <a:ext cx="8686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Madison Harris						Monique Germone, PhD</a:t>
            </a:r>
          </a:p>
          <a:p>
            <a:r>
              <a:rPr lang="en-US">
                <a:solidFill>
                  <a:srgbClr val="002060"/>
                </a:solidFill>
                <a:hlinkClick r:id="rId2"/>
              </a:rPr>
              <a:t>mharris7@uccs.edu</a:t>
            </a:r>
            <a:r>
              <a:rPr lang="en-US">
                <a:solidFill>
                  <a:srgbClr val="002060"/>
                </a:solidFill>
              </a:rPr>
              <a:t>					</a:t>
            </a:r>
            <a:r>
              <a:rPr lang="en-US">
                <a:solidFill>
                  <a:srgbClr val="002060"/>
                </a:solidFill>
                <a:hlinkClick r:id="rId3"/>
              </a:rPr>
              <a:t>monique.germone@childrenscolorado.org</a:t>
            </a:r>
            <a:endParaRPr lang="en-US">
              <a:solidFill>
                <a:srgbClr val="002060"/>
              </a:solidFill>
            </a:endParaRPr>
          </a:p>
          <a:p>
            <a:endParaRPr lang="en-US" u="sng">
              <a:solidFill>
                <a:schemeClr val="tx2"/>
              </a:solidFill>
            </a:endParaRPr>
          </a:p>
          <a:p>
            <a:endParaRPr lang="en-US"/>
          </a:p>
          <a:p>
            <a:endParaRPr lang="en-US" dirty="0"/>
          </a:p>
        </p:txBody>
      </p:sp>
      <p:pic>
        <p:nvPicPr>
          <p:cNvPr id="3" name="Picture 6" descr="Colorado Chromatin and Genome Regulation Meeting 2019 | Biochemistry |  University of Colorado Boulder">
            <a:extLst>
              <a:ext uri="{FF2B5EF4-FFF2-40B4-BE49-F238E27FC236}">
                <a16:creationId xmlns:a16="http://schemas.microsoft.com/office/drawing/2014/main" id="{8F1F8C9B-D5CC-874C-B23C-102176327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6483" y="260023"/>
            <a:ext cx="3138895" cy="1569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Logo&#10;&#10;Description automatically generated with medium confidence">
            <a:extLst>
              <a:ext uri="{FF2B5EF4-FFF2-40B4-BE49-F238E27FC236}">
                <a16:creationId xmlns:a16="http://schemas.microsoft.com/office/drawing/2014/main" id="{0D4D9945-2192-8E41-91D0-109E5A82A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36483" y="1722934"/>
            <a:ext cx="2949804" cy="1966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072412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CEE66BBB-3CD8-814A-82C9-E632D1B0E2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6012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94E6E6-50FA-D648-B3B4-712CA47E7E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31378" y="4711700"/>
            <a:ext cx="4922132" cy="1362075"/>
          </a:xfrm>
        </p:spPr>
        <p:txBody>
          <a:bodyPr/>
          <a:lstStyle/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Why equity &amp; medicine?</a:t>
            </a:r>
          </a:p>
        </p:txBody>
      </p:sp>
    </p:spTree>
    <p:extLst>
      <p:ext uri="{BB962C8B-B14F-4D97-AF65-F5344CB8AC3E}">
        <p14:creationId xmlns:p14="http://schemas.microsoft.com/office/powerpoint/2010/main" val="398290817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5C8C65-701C-B742-B87A-C491BE1F0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2288" y="4562061"/>
            <a:ext cx="5486400" cy="566738"/>
          </a:xfrm>
        </p:spPr>
        <p:txBody>
          <a:bodyPr/>
          <a:lstStyle/>
          <a:p>
            <a:r>
              <a:rPr lang="en-US" dirty="0"/>
              <a:t>Introduction: Celiac Disease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B9A816-4E01-3346-8629-18A279075A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792288" y="5128799"/>
            <a:ext cx="5486400" cy="804862"/>
          </a:xfrm>
        </p:spPr>
        <p:txBody>
          <a:bodyPr/>
          <a:lstStyle/>
          <a:p>
            <a:r>
              <a:rPr lang="en-US" sz="1600" dirty="0">
                <a:solidFill>
                  <a:srgbClr val="000000"/>
                </a:solidFill>
              </a:rPr>
              <a:t>Celiac disease is a common, autoimmune disease treated with a strict lifelong gluten-free diet</a:t>
            </a:r>
          </a:p>
          <a:p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5" name="Picture Placeholder 4" descr="Diagram&#10;&#10;Description automatically generated">
            <a:extLst>
              <a:ext uri="{FF2B5EF4-FFF2-40B4-BE49-F238E27FC236}">
                <a16:creationId xmlns:a16="http://schemas.microsoft.com/office/drawing/2014/main" id="{181D17FE-BBF0-1A4E-96C4-AF0CA985409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593" b="593"/>
          <a:stretch>
            <a:fillRect/>
          </a:stretch>
        </p:blipFill>
        <p:spPr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5301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Map&#10;&#10;Description automatically generated">
            <a:extLst>
              <a:ext uri="{FF2B5EF4-FFF2-40B4-BE49-F238E27FC236}">
                <a16:creationId xmlns:a16="http://schemas.microsoft.com/office/drawing/2014/main" id="{BE44BCD7-E7F2-EA40-AB67-2DA7807179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9879" y="781812"/>
            <a:ext cx="9383759" cy="5294376"/>
          </a:xfrm>
          <a:prstGeom prst="rect">
            <a:avLst/>
          </a:prstGeom>
          <a:effectLst>
            <a:softEdge rad="63500"/>
          </a:effec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9A6DF7E-D2F4-AB42-9128-F7B70575EFA4}"/>
              </a:ext>
            </a:extLst>
          </p:cNvPr>
          <p:cNvCxnSpPr/>
          <p:nvPr/>
        </p:nvCxnSpPr>
        <p:spPr>
          <a:xfrm>
            <a:off x="-288235" y="798311"/>
            <a:ext cx="972047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757024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84ACE-2287-A74B-88A6-B313C006D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8800" y="4986339"/>
            <a:ext cx="5486400" cy="566738"/>
          </a:xfrm>
        </p:spPr>
        <p:txBody>
          <a:bodyPr anchor="b">
            <a:normAutofit/>
          </a:bodyPr>
          <a:lstStyle/>
          <a:p>
            <a:r>
              <a:rPr lang="en-US" dirty="0"/>
              <a:t>Objective</a:t>
            </a:r>
          </a:p>
        </p:txBody>
      </p:sp>
      <p:pic>
        <p:nvPicPr>
          <p:cNvPr id="5" name="Picture 4" descr="A grassy area with rocks and trees in front of a building&#10;&#10;Description automatically generated with low confidence">
            <a:extLst>
              <a:ext uri="{FF2B5EF4-FFF2-40B4-BE49-F238E27FC236}">
                <a16:creationId xmlns:a16="http://schemas.microsoft.com/office/drawing/2014/main" id="{AB1F6E33-275E-A04E-82DC-C7470073A7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3406" y="521676"/>
            <a:ext cx="6895855" cy="45857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F690BA-CCC8-0B43-84C2-E56C7F32A0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28800" y="5553077"/>
            <a:ext cx="5486400" cy="804862"/>
          </a:xfrm>
        </p:spPr>
        <p:txBody>
          <a:bodyPr>
            <a:normAutofit/>
          </a:bodyPr>
          <a:lstStyle/>
          <a:p>
            <a:r>
              <a:rPr lang="en-US" sz="1600" dirty="0">
                <a:solidFill>
                  <a:srgbClr val="000000"/>
                </a:solidFill>
              </a:rPr>
              <a:t>Is the Digestive Health Institute establishing equitable access to healthcare among patients with celiac disease?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04059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B0A342-579B-D548-8FDA-EF8EC635E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308" y="706693"/>
            <a:ext cx="5321300" cy="1143000"/>
          </a:xfrm>
        </p:spPr>
        <p:txBody>
          <a:bodyPr/>
          <a:lstStyle/>
          <a:p>
            <a:r>
              <a:rPr lang="en-US" dirty="0"/>
              <a:t>Methods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03C114-2CCD-5F47-A7DC-08C8446D4D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5019" y="1672072"/>
            <a:ext cx="8641575" cy="4191000"/>
          </a:xfrm>
        </p:spPr>
        <p:txBody>
          <a:bodyPr>
            <a:normAutofit lnSpcReduction="10000"/>
          </a:bodyPr>
          <a:lstStyle/>
          <a:p>
            <a:pPr marL="342900" indent="-342900" algn="just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  <a:defRPr/>
            </a:pPr>
            <a:r>
              <a:rPr lang="en-US" b="1" dirty="0">
                <a:solidFill>
                  <a:srgbClr val="0704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Design: </a:t>
            </a:r>
            <a:r>
              <a:rPr lang="en-US" dirty="0">
                <a:solidFill>
                  <a:srgbClr val="0704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Quality Improvement (QI) project of patients seen for a medical visit in DHI</a:t>
            </a:r>
          </a:p>
          <a:p>
            <a:pPr marL="342900" indent="-342900" algn="just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  <a:defRPr/>
            </a:pPr>
            <a:endParaRPr lang="en-US" dirty="0">
              <a:solidFill>
                <a:srgbClr val="0704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  <a:defRPr/>
            </a:pPr>
            <a:r>
              <a:rPr lang="en-US" b="1" dirty="0">
                <a:solidFill>
                  <a:srgbClr val="0704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Sample: </a:t>
            </a:r>
            <a:r>
              <a:rPr lang="en-US" dirty="0">
                <a:solidFill>
                  <a:srgbClr val="0704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842 patients with a CD diagnosis for visits between 4/21/20 and 7/20/21 (during COVID-19 pandemic) </a:t>
            </a: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  <a:defRPr/>
            </a:pPr>
            <a:endParaRPr lang="en-US" dirty="0">
              <a:solidFill>
                <a:srgbClr val="0704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ts val="0"/>
              </a:spcBef>
              <a:buFont typeface="Times New Roman" panose="02020603050405020304" pitchFamily="18" charset="0"/>
              <a:buChar char="-"/>
              <a:defRPr/>
            </a:pPr>
            <a:r>
              <a:rPr lang="en-US" b="1" dirty="0">
                <a:solidFill>
                  <a:srgbClr val="0704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Data Collection: </a:t>
            </a:r>
            <a:r>
              <a:rPr lang="en-US" dirty="0">
                <a:solidFill>
                  <a:srgbClr val="0704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Pre-identified criteria set as “Slices” in the EPIC SlicerDicer reporting tool </a:t>
            </a:r>
          </a:p>
          <a:p>
            <a:pPr marL="800100" lvl="1" indent="-342900">
              <a:spcBef>
                <a:spcPts val="0"/>
              </a:spcBef>
              <a:buFont typeface="Times New Roman" panose="02020603050405020304" pitchFamily="18" charset="0"/>
              <a:buChar char="-"/>
              <a:defRPr/>
            </a:pPr>
            <a:r>
              <a:rPr lang="en-US" dirty="0">
                <a:solidFill>
                  <a:srgbClr val="0704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Language spoken (parent/guardian reported)</a:t>
            </a:r>
          </a:p>
          <a:p>
            <a:pPr marL="800100" lvl="1" indent="-342900">
              <a:spcBef>
                <a:spcPts val="0"/>
              </a:spcBef>
              <a:buFont typeface="Times New Roman" panose="02020603050405020304" pitchFamily="18" charset="0"/>
              <a:buChar char="-"/>
              <a:defRPr/>
            </a:pPr>
            <a:r>
              <a:rPr lang="en-US" dirty="0">
                <a:solidFill>
                  <a:srgbClr val="0704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Top 10 postal codes (proxy for Socioeconomic Status)</a:t>
            </a:r>
          </a:p>
          <a:p>
            <a:pPr marL="800100" lvl="1" indent="-342900">
              <a:spcBef>
                <a:spcPts val="0"/>
              </a:spcBef>
              <a:buFont typeface="Times New Roman" panose="02020603050405020304" pitchFamily="18" charset="0"/>
              <a:buChar char="-"/>
              <a:defRPr/>
            </a:pPr>
            <a:r>
              <a:rPr lang="en-US" dirty="0">
                <a:solidFill>
                  <a:srgbClr val="0704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Race	(parent/guardian reported)</a:t>
            </a:r>
          </a:p>
          <a:p>
            <a:pPr marL="800100" lvl="1" indent="-342900">
              <a:spcBef>
                <a:spcPts val="0"/>
              </a:spcBef>
              <a:buFont typeface="Times New Roman" panose="02020603050405020304" pitchFamily="18" charset="0"/>
              <a:buChar char="-"/>
              <a:defRPr/>
            </a:pPr>
            <a:endParaRPr lang="en-US" dirty="0">
              <a:solidFill>
                <a:srgbClr val="0704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ts val="0"/>
              </a:spcBef>
              <a:buFont typeface="Times New Roman" panose="02020603050405020304" pitchFamily="18" charset="0"/>
              <a:buChar char="-"/>
              <a:defRPr/>
            </a:pPr>
            <a:r>
              <a:rPr lang="en-US" b="1" dirty="0">
                <a:solidFill>
                  <a:srgbClr val="0704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Analysis: </a:t>
            </a:r>
            <a:r>
              <a:rPr lang="en-US" dirty="0">
                <a:solidFill>
                  <a:srgbClr val="07040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Basic descriptive statistics</a:t>
            </a:r>
          </a:p>
          <a:p>
            <a:pPr marL="342900" indent="-342900">
              <a:spcBef>
                <a:spcPts val="0"/>
              </a:spcBef>
              <a:buFont typeface="Times New Roman" panose="02020603050405020304" pitchFamily="18" charset="0"/>
              <a:buChar char="-"/>
              <a:defRPr/>
            </a:pPr>
            <a:endParaRPr lang="en-US" dirty="0">
              <a:solidFill>
                <a:srgbClr val="0704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ts val="0"/>
              </a:spcBef>
              <a:buFont typeface="Times New Roman" panose="02020603050405020304" pitchFamily="18" charset="0"/>
              <a:buChar char="-"/>
              <a:defRPr/>
            </a:pPr>
            <a:endParaRPr lang="en-US" dirty="0">
              <a:solidFill>
                <a:srgbClr val="0704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  <a:defRPr/>
            </a:pPr>
            <a:endParaRPr lang="en-US" dirty="0">
              <a:solidFill>
                <a:srgbClr val="0704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spcBef>
                <a:spcPts val="0"/>
              </a:spcBef>
              <a:spcAft>
                <a:spcPts val="0"/>
              </a:spcAft>
              <a:buFont typeface="Times New Roman" panose="02020603050405020304" pitchFamily="18" charset="0"/>
              <a:buChar char="-"/>
              <a:defRPr/>
            </a:pPr>
            <a:endParaRPr lang="en-US" dirty="0">
              <a:solidFill>
                <a:srgbClr val="070400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34531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DBF043-46EA-3D4F-843C-F69EE6120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60" y="4794034"/>
            <a:ext cx="5486400" cy="566738"/>
          </a:xfrm>
        </p:spPr>
        <p:txBody>
          <a:bodyPr anchor="b">
            <a:normAutofit/>
          </a:bodyPr>
          <a:lstStyle/>
          <a:p>
            <a:r>
              <a:rPr lang="en-US" dirty="0"/>
              <a:t>What is EPIC Slicer Dicer?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FA3CF4-AB00-E34F-95A1-66819A9A17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82660" y="5360772"/>
            <a:ext cx="5486400" cy="80486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EPIC SlicerDicer is a self-service reporting tool that can filter and display large data sets from patients’ electronic medical records (EMR). </a:t>
            </a:r>
          </a:p>
          <a:p>
            <a:endParaRPr lang="en-US" dirty="0"/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2AFC6E73-ACFC-ED4F-81BE-FDE86AB4A10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863" r="1728" b="13803"/>
          <a:stretch/>
        </p:blipFill>
        <p:spPr>
          <a:xfrm>
            <a:off x="982660" y="387625"/>
            <a:ext cx="7418070" cy="44639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315787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E55C99-740F-614C-8DF1-5700AD1D4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8408" y="560736"/>
            <a:ext cx="7594600" cy="1096895"/>
          </a:xfrm>
        </p:spPr>
        <p:txBody>
          <a:bodyPr/>
          <a:lstStyle/>
          <a:p>
            <a:r>
              <a:rPr lang="en-US" dirty="0"/>
              <a:t>Hypothesizes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1F77F40-8BF0-6E40-8DA8-911984C83FE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28904680"/>
              </p:ext>
            </p:extLst>
          </p:nvPr>
        </p:nvGraphicFramePr>
        <p:xfrm>
          <a:off x="1018408" y="1667934"/>
          <a:ext cx="7106987" cy="4361193"/>
        </p:xfrm>
        <a:graphic>
          <a:graphicData uri="http://schemas.openxmlformats.org/drawingml/2006/table">
            <a:tbl>
              <a:tblPr firstRow="1" firstCol="1" bandRow="1">
                <a:tableStyleId>{5FD0F851-EC5A-4D38-B0AD-8093EC10F338}</a:tableStyleId>
              </a:tblPr>
              <a:tblGrid>
                <a:gridCol w="7106987">
                  <a:extLst>
                    <a:ext uri="{9D8B030D-6E8A-4147-A177-3AD203B41FA5}">
                      <a16:colId xmlns:a16="http://schemas.microsoft.com/office/drawing/2014/main" val="1911206357"/>
                    </a:ext>
                  </a:extLst>
                </a:gridCol>
              </a:tblGrid>
              <a:tr h="1291576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u="sng" dirty="0">
                          <a:effectLst/>
                        </a:rPr>
                        <a:t>Language:</a:t>
                      </a:r>
                    </a:p>
                  </a:txBody>
                  <a:tcPr marL="65102" marR="65102" marT="0" marB="0"/>
                </a:tc>
                <a:extLst>
                  <a:ext uri="{0D108BD9-81ED-4DB2-BD59-A6C34878D82A}">
                    <a16:rowId xmlns:a16="http://schemas.microsoft.com/office/drawing/2014/main" val="131194292"/>
                  </a:ext>
                </a:extLst>
              </a:tr>
              <a:tr h="1564992"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u="sng" dirty="0">
                          <a:effectLst/>
                        </a:rPr>
                        <a:t>SES:</a:t>
                      </a:r>
                    </a:p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5102" marR="65102" marT="0" marB="0"/>
                </a:tc>
                <a:extLst>
                  <a:ext uri="{0D108BD9-81ED-4DB2-BD59-A6C34878D82A}">
                    <a16:rowId xmlns:a16="http://schemas.microsoft.com/office/drawing/2014/main" val="10656518"/>
                  </a:ext>
                </a:extLst>
              </a:tr>
              <a:tr h="1504625">
                <a:tc>
                  <a:txBody>
                    <a:bodyPr/>
                    <a:lstStyle/>
                    <a:p>
                      <a:pPr marL="0" marR="0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 </a:t>
                      </a:r>
                      <a:r>
                        <a:rPr lang="en-US" sz="1800" u="sng" dirty="0">
                          <a:effectLst/>
                        </a:rPr>
                        <a:t>Race:</a:t>
                      </a:r>
                    </a:p>
                  </a:txBody>
                  <a:tcPr marL="65102" marR="65102" marT="0" marB="0"/>
                </a:tc>
                <a:extLst>
                  <a:ext uri="{0D108BD9-81ED-4DB2-BD59-A6C34878D82A}">
                    <a16:rowId xmlns:a16="http://schemas.microsoft.com/office/drawing/2014/main" val="1843420173"/>
                  </a:ext>
                </a:extLst>
              </a:tr>
            </a:tbl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BEE66624-1D3B-7147-8C0F-7D99E22293B0}"/>
              </a:ext>
            </a:extLst>
          </p:cNvPr>
          <p:cNvSpPr/>
          <p:nvPr/>
        </p:nvSpPr>
        <p:spPr>
          <a:xfrm>
            <a:off x="301243" y="1785306"/>
            <a:ext cx="5357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5238735-03A7-F649-8084-30B16CFB02CD}"/>
              </a:ext>
            </a:extLst>
          </p:cNvPr>
          <p:cNvSpPr/>
          <p:nvPr/>
        </p:nvSpPr>
        <p:spPr>
          <a:xfrm>
            <a:off x="301242" y="3084611"/>
            <a:ext cx="5357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E2F5EE0-04BB-D849-965C-86C2428CAFF1}"/>
              </a:ext>
            </a:extLst>
          </p:cNvPr>
          <p:cNvSpPr/>
          <p:nvPr/>
        </p:nvSpPr>
        <p:spPr>
          <a:xfrm>
            <a:off x="301242" y="4383917"/>
            <a:ext cx="53572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E77B7C-139E-174B-AE1A-6072EDBF1A9C}"/>
              </a:ext>
            </a:extLst>
          </p:cNvPr>
          <p:cNvSpPr txBox="1"/>
          <p:nvPr/>
        </p:nvSpPr>
        <p:spPr>
          <a:xfrm>
            <a:off x="2394549" y="1836261"/>
            <a:ext cx="14404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Languages Other than English</a:t>
            </a:r>
          </a:p>
          <a:p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733637C-C174-5B4E-BC13-1014666590C9}"/>
              </a:ext>
            </a:extLst>
          </p:cNvPr>
          <p:cNvSpPr txBox="1"/>
          <p:nvPr/>
        </p:nvSpPr>
        <p:spPr>
          <a:xfrm>
            <a:off x="4180149" y="2424997"/>
            <a:ext cx="3406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Telehealth Appointments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D629A45-0D56-C943-ACBE-EE4D28E123B8}"/>
              </a:ext>
            </a:extLst>
          </p:cNvPr>
          <p:cNvSpPr txBox="1"/>
          <p:nvPr/>
        </p:nvSpPr>
        <p:spPr>
          <a:xfrm>
            <a:off x="2131536" y="3455969"/>
            <a:ext cx="19664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Below the Median Income </a:t>
            </a:r>
          </a:p>
          <a:p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136B321-63F9-834D-9144-A8B329CF64EC}"/>
              </a:ext>
            </a:extLst>
          </p:cNvPr>
          <p:cNvSpPr txBox="1"/>
          <p:nvPr/>
        </p:nvSpPr>
        <p:spPr>
          <a:xfrm>
            <a:off x="2131536" y="4821968"/>
            <a:ext cx="19664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Underrepresented Racial Groups </a:t>
            </a:r>
          </a:p>
          <a:p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2092EBC-0DEB-9F45-9C03-DF4288716CEE}"/>
              </a:ext>
            </a:extLst>
          </p:cNvPr>
          <p:cNvSpPr txBox="1"/>
          <p:nvPr/>
        </p:nvSpPr>
        <p:spPr>
          <a:xfrm>
            <a:off x="4180149" y="1879761"/>
            <a:ext cx="3406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In-Person Appointments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0E840FD2-3ADC-C548-9CCA-FC22213E1DF3}"/>
              </a:ext>
            </a:extLst>
          </p:cNvPr>
          <p:cNvCxnSpPr>
            <a:cxnSpLocks/>
          </p:cNvCxnSpPr>
          <p:nvPr/>
        </p:nvCxnSpPr>
        <p:spPr>
          <a:xfrm flipV="1">
            <a:off x="4260344" y="1836261"/>
            <a:ext cx="0" cy="36660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DDA6B3DB-9F84-F042-837E-1BAE15A4D7CD}"/>
              </a:ext>
            </a:extLst>
          </p:cNvPr>
          <p:cNvCxnSpPr>
            <a:cxnSpLocks/>
          </p:cNvCxnSpPr>
          <p:nvPr/>
        </p:nvCxnSpPr>
        <p:spPr>
          <a:xfrm>
            <a:off x="4260344" y="2400322"/>
            <a:ext cx="0" cy="40216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75019F1-55C2-C441-BA97-F033ACD8CC0A}"/>
              </a:ext>
            </a:extLst>
          </p:cNvPr>
          <p:cNvCxnSpPr>
            <a:cxnSpLocks/>
          </p:cNvCxnSpPr>
          <p:nvPr/>
        </p:nvCxnSpPr>
        <p:spPr>
          <a:xfrm flipV="1">
            <a:off x="4260344" y="3191523"/>
            <a:ext cx="0" cy="36660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BB319724-CC13-FE42-82B7-253F59576F0C}"/>
              </a:ext>
            </a:extLst>
          </p:cNvPr>
          <p:cNvCxnSpPr>
            <a:cxnSpLocks/>
          </p:cNvCxnSpPr>
          <p:nvPr/>
        </p:nvCxnSpPr>
        <p:spPr>
          <a:xfrm>
            <a:off x="4260344" y="3851377"/>
            <a:ext cx="0" cy="40216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B26F477E-5494-CD48-A754-5DC937D4E1B9}"/>
              </a:ext>
            </a:extLst>
          </p:cNvPr>
          <p:cNvCxnSpPr>
            <a:cxnSpLocks/>
          </p:cNvCxnSpPr>
          <p:nvPr/>
        </p:nvCxnSpPr>
        <p:spPr>
          <a:xfrm flipV="1">
            <a:off x="4260344" y="4708775"/>
            <a:ext cx="0" cy="36660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2FA2908-BE71-954B-91EA-33A77D779D34}"/>
              </a:ext>
            </a:extLst>
          </p:cNvPr>
          <p:cNvCxnSpPr>
            <a:cxnSpLocks/>
          </p:cNvCxnSpPr>
          <p:nvPr/>
        </p:nvCxnSpPr>
        <p:spPr>
          <a:xfrm>
            <a:off x="4260344" y="5307247"/>
            <a:ext cx="0" cy="3990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AAD74892-1BF2-CF4C-937E-B6FD8E367361}"/>
              </a:ext>
            </a:extLst>
          </p:cNvPr>
          <p:cNvSpPr txBox="1"/>
          <p:nvPr/>
        </p:nvSpPr>
        <p:spPr>
          <a:xfrm>
            <a:off x="4260344" y="5322091"/>
            <a:ext cx="32838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Telehealth Appointments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6660865-D4B2-6B4F-9099-957C9FDDF9AF}"/>
              </a:ext>
            </a:extLst>
          </p:cNvPr>
          <p:cNvSpPr txBox="1"/>
          <p:nvPr/>
        </p:nvSpPr>
        <p:spPr>
          <a:xfrm>
            <a:off x="4180149" y="4767923"/>
            <a:ext cx="3406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In-Person Appointments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953B833-483D-5B41-97F9-336C6F125C97}"/>
              </a:ext>
            </a:extLst>
          </p:cNvPr>
          <p:cNvSpPr txBox="1"/>
          <p:nvPr/>
        </p:nvSpPr>
        <p:spPr>
          <a:xfrm>
            <a:off x="4180149" y="3876052"/>
            <a:ext cx="3406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Telehealth Appointments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D5F7B80-1C9A-AE4F-A166-88597318E64F}"/>
              </a:ext>
            </a:extLst>
          </p:cNvPr>
          <p:cNvSpPr txBox="1"/>
          <p:nvPr/>
        </p:nvSpPr>
        <p:spPr>
          <a:xfrm>
            <a:off x="4180149" y="3233393"/>
            <a:ext cx="3406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In-Person Appointments</a:t>
            </a:r>
          </a:p>
        </p:txBody>
      </p:sp>
    </p:spTree>
    <p:extLst>
      <p:ext uri="{BB962C8B-B14F-4D97-AF65-F5344CB8AC3E}">
        <p14:creationId xmlns:p14="http://schemas.microsoft.com/office/powerpoint/2010/main" val="18154665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16908B-102A-F84E-894C-9600A6589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4304" y="758211"/>
            <a:ext cx="5486400" cy="566738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Demographics N=842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D1D34C4B-A82A-6C4A-AD19-3FC48CC2B0A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7615"/>
              </p:ext>
            </p:extLst>
          </p:nvPr>
        </p:nvGraphicFramePr>
        <p:xfrm>
          <a:off x="3101681" y="3070004"/>
          <a:ext cx="6512095" cy="33895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0C6941B4-B451-ED4F-AE53-D4A3FAB98AA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85585059"/>
              </p:ext>
            </p:extLst>
          </p:nvPr>
        </p:nvGraphicFramePr>
        <p:xfrm>
          <a:off x="2969466" y="-16933"/>
          <a:ext cx="5852801" cy="33254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BF866D4F-B26A-6A46-A915-6FBA42CA706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0041487"/>
              </p:ext>
            </p:extLst>
          </p:nvPr>
        </p:nvGraphicFramePr>
        <p:xfrm>
          <a:off x="-258277" y="2346454"/>
          <a:ext cx="5859523" cy="34744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</p:spTree>
    <p:extLst>
      <p:ext uri="{BB962C8B-B14F-4D97-AF65-F5344CB8AC3E}">
        <p14:creationId xmlns:p14="http://schemas.microsoft.com/office/powerpoint/2010/main" val="1334970374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8F4D360F85661468B9B23CC78D0CBAF" ma:contentTypeVersion="18" ma:contentTypeDescription="Create a new document." ma:contentTypeScope="" ma:versionID="f39e63fe1a22b1bedbcf6fb692222841">
  <xsd:schema xmlns:xsd="http://www.w3.org/2001/XMLSchema" xmlns:xs="http://www.w3.org/2001/XMLSchema" xmlns:p="http://schemas.microsoft.com/office/2006/metadata/properties" xmlns:ns2="b10b96fc-3cac-4f39-8741-761b5c694de7" xmlns:ns3="cd07119f-ec39-461f-9d35-e9dde5481e50" targetNamespace="http://schemas.microsoft.com/office/2006/metadata/properties" ma:root="true" ma:fieldsID="1bc355f65d7d3abee87d101411c176a8" ns2:_="" ns3:_="">
    <xsd:import namespace="b10b96fc-3cac-4f39-8741-761b5c694de7"/>
    <xsd:import namespace="cd07119f-ec39-461f-9d35-e9dde5481e5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0b96fc-3cac-4f39-8741-761b5c694de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f7310ada-04f1-49d1-83c9-5a60708465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07119f-ec39-461f-9d35-e9dde5481e50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8575d1d3-11ac-4cfd-9924-75d384c3cee9}" ma:internalName="TaxCatchAll" ma:showField="CatchAllData" ma:web="cd07119f-ec39-461f-9d35-e9dde5481e5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10b96fc-3cac-4f39-8741-761b5c694de7">
      <Terms xmlns="http://schemas.microsoft.com/office/infopath/2007/PartnerControls"/>
    </lcf76f155ced4ddcb4097134ff3c332f>
    <TaxCatchAll xmlns="cd07119f-ec39-461f-9d35-e9dde5481e50" xsi:nil="true"/>
  </documentManagement>
</p:properties>
</file>

<file path=customXml/itemProps1.xml><?xml version="1.0" encoding="utf-8"?>
<ds:datastoreItem xmlns:ds="http://schemas.openxmlformats.org/officeDocument/2006/customXml" ds:itemID="{742EF5DE-7888-476E-8FCB-8D5269ACF77C}"/>
</file>

<file path=customXml/itemProps2.xml><?xml version="1.0" encoding="utf-8"?>
<ds:datastoreItem xmlns:ds="http://schemas.openxmlformats.org/officeDocument/2006/customXml" ds:itemID="{013F23AB-EBD9-46EE-A4C2-F7B4DDA8AA29}"/>
</file>

<file path=customXml/itemProps3.xml><?xml version="1.0" encoding="utf-8"?>
<ds:datastoreItem xmlns:ds="http://schemas.openxmlformats.org/officeDocument/2006/customXml" ds:itemID="{58F259EA-98CE-466E-94FB-635CD01BCD0A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20251</TotalTime>
  <Words>772</Words>
  <Application>Microsoft Macintosh PowerPoint</Application>
  <PresentationFormat>On-screen Show (4:3)</PresentationFormat>
  <Paragraphs>148</Paragraphs>
  <Slides>19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26" baseType="lpstr">
      <vt:lpstr>Arial</vt:lpstr>
      <vt:lpstr>Calibri</vt:lpstr>
      <vt:lpstr>Times New Roman</vt:lpstr>
      <vt:lpstr>Custom Design</vt:lpstr>
      <vt:lpstr>3_Custom Design</vt:lpstr>
      <vt:lpstr>2_Custom Design</vt:lpstr>
      <vt:lpstr>1_Custom Design</vt:lpstr>
      <vt:lpstr>Equity and medicine: Effects of patient’s language, SES, and race on access to specialized celiac disease treatment</vt:lpstr>
      <vt:lpstr>Why equity &amp; medicine?</vt:lpstr>
      <vt:lpstr>Introduction: Celiac Disease </vt:lpstr>
      <vt:lpstr>PowerPoint Presentation</vt:lpstr>
      <vt:lpstr>Objective</vt:lpstr>
      <vt:lpstr>Methods</vt:lpstr>
      <vt:lpstr>What is EPIC Slicer Dicer? </vt:lpstr>
      <vt:lpstr>Hypothesizes</vt:lpstr>
      <vt:lpstr>Demographics N=842</vt:lpstr>
      <vt:lpstr>Results for Hypothesis 1:</vt:lpstr>
      <vt:lpstr>Results for Hypothesis 2:</vt:lpstr>
      <vt:lpstr>Results for Hypothesis 2:</vt:lpstr>
      <vt:lpstr>Results for Hypothesis 3:</vt:lpstr>
      <vt:lpstr>Conclusions</vt:lpstr>
      <vt:lpstr>Limitations </vt:lpstr>
      <vt:lpstr>Future Directions</vt:lpstr>
      <vt:lpstr>Acknowledgements</vt:lpstr>
      <vt:lpstr>References &amp; Sources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IN ALL CAPS</dc:title>
  <dc:creator>Elizabeth Fowler</dc:creator>
  <cp:lastModifiedBy>Madison Harris</cp:lastModifiedBy>
  <cp:revision>370</cp:revision>
  <cp:lastPrinted>2017-08-11T13:19:41Z</cp:lastPrinted>
  <dcterms:created xsi:type="dcterms:W3CDTF">2015-04-02T03:42:55Z</dcterms:created>
  <dcterms:modified xsi:type="dcterms:W3CDTF">2021-08-12T15:13:37Z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0x010100C8F4D360F85661468B9B23CC78D0CBAF</vt:lpwstr>
  </property>
</Properties>
</file>