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1" r:id="rId5"/>
    <p:sldId id="260" r:id="rId6"/>
    <p:sldId id="266" r:id="rId7"/>
    <p:sldId id="270" r:id="rId8"/>
    <p:sldId id="265" r:id="rId9"/>
    <p:sldId id="262" r:id="rId10"/>
    <p:sldId id="269" r:id="rId11"/>
    <p:sldId id="263" r:id="rId12"/>
    <p:sldId id="267" r:id="rId13"/>
    <p:sldId id="258" r:id="rId14"/>
    <p:sldId id="264" r:id="rId15"/>
    <p:sldId id="25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55" d="100"/>
          <a:sy n="55" d="100"/>
        </p:scale>
        <p:origin x="748" y="7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9523E3-42A6-4A7B-BB2A-9BA440CE210A}" type="doc">
      <dgm:prSet loTypeId="urn:microsoft.com/office/officeart/2005/8/layout/chevron1" loCatId="process" qsTypeId="urn:microsoft.com/office/officeart/2005/8/quickstyle/simple1" qsCatId="simple" csTypeId="urn:microsoft.com/office/officeart/2005/8/colors/accent1_2" csCatId="accent1" phldr="1"/>
      <dgm:spPr/>
    </dgm:pt>
    <dgm:pt modelId="{6262EBA1-7ECC-42C2-AE83-FAC1682A6E49}">
      <dgm:prSet phldrT="[Text]"/>
      <dgm:spPr/>
      <dgm:t>
        <a:bodyPr/>
        <a:lstStyle/>
        <a:p>
          <a:r>
            <a:rPr lang="en-US" u="sng" dirty="0"/>
            <a:t>Phase I</a:t>
          </a:r>
        </a:p>
        <a:p>
          <a:r>
            <a:rPr lang="en-US" u="none" dirty="0"/>
            <a:t>Document the lived experiences of chronic migraine in adolescence from primary stakeholders (e.g., teens, parents, providers)</a:t>
          </a:r>
        </a:p>
      </dgm:t>
    </dgm:pt>
    <dgm:pt modelId="{798E9C90-A441-446C-92EF-37C1169C798F}" type="parTrans" cxnId="{3C60FCC7-CC10-44CB-9AFA-1879A034AB98}">
      <dgm:prSet/>
      <dgm:spPr/>
      <dgm:t>
        <a:bodyPr/>
        <a:lstStyle/>
        <a:p>
          <a:endParaRPr lang="en-US"/>
        </a:p>
      </dgm:t>
    </dgm:pt>
    <dgm:pt modelId="{92B4ABAE-D9C6-42FA-97CB-26C33F6A4020}" type="sibTrans" cxnId="{3C60FCC7-CC10-44CB-9AFA-1879A034AB98}">
      <dgm:prSet/>
      <dgm:spPr/>
      <dgm:t>
        <a:bodyPr/>
        <a:lstStyle/>
        <a:p>
          <a:endParaRPr lang="en-US"/>
        </a:p>
      </dgm:t>
    </dgm:pt>
    <dgm:pt modelId="{A2115315-D6C7-4FDE-A4B2-349C9C56CFB9}">
      <dgm:prSet phldrT="[Text]"/>
      <dgm:spPr/>
      <dgm:t>
        <a:bodyPr/>
        <a:lstStyle/>
        <a:p>
          <a:r>
            <a:rPr lang="en-US" u="sng" dirty="0"/>
            <a:t>Phase II</a:t>
          </a:r>
        </a:p>
        <a:p>
          <a:r>
            <a:rPr lang="en-US" u="none" dirty="0"/>
            <a:t>Adapt an MBI based on stakeholder feedback to be pilot tested in a group of adolescents with chronic migraine</a:t>
          </a:r>
        </a:p>
      </dgm:t>
    </dgm:pt>
    <dgm:pt modelId="{52B9F45B-DE77-4257-8750-29AD6729621E}" type="parTrans" cxnId="{0A781351-DC76-45DB-A4F8-780663B9C9DB}">
      <dgm:prSet/>
      <dgm:spPr/>
      <dgm:t>
        <a:bodyPr/>
        <a:lstStyle/>
        <a:p>
          <a:endParaRPr lang="en-US"/>
        </a:p>
      </dgm:t>
    </dgm:pt>
    <dgm:pt modelId="{CCF732BA-B630-45F8-98B3-E75214EFD26B}" type="sibTrans" cxnId="{0A781351-DC76-45DB-A4F8-780663B9C9DB}">
      <dgm:prSet/>
      <dgm:spPr/>
      <dgm:t>
        <a:bodyPr/>
        <a:lstStyle/>
        <a:p>
          <a:endParaRPr lang="en-US"/>
        </a:p>
      </dgm:t>
    </dgm:pt>
    <dgm:pt modelId="{FD4E13DF-9EEA-4301-9348-E86AA4681B80}" type="pres">
      <dgm:prSet presAssocID="{109523E3-42A6-4A7B-BB2A-9BA440CE210A}" presName="Name0" presStyleCnt="0">
        <dgm:presLayoutVars>
          <dgm:dir/>
          <dgm:animLvl val="lvl"/>
          <dgm:resizeHandles val="exact"/>
        </dgm:presLayoutVars>
      </dgm:prSet>
      <dgm:spPr/>
    </dgm:pt>
    <dgm:pt modelId="{BEF13C3C-0010-4E74-AD28-3E7C288703F0}" type="pres">
      <dgm:prSet presAssocID="{6262EBA1-7ECC-42C2-AE83-FAC1682A6E49}" presName="parTxOnly" presStyleLbl="node1" presStyleIdx="0" presStyleCnt="2">
        <dgm:presLayoutVars>
          <dgm:chMax val="0"/>
          <dgm:chPref val="0"/>
          <dgm:bulletEnabled val="1"/>
        </dgm:presLayoutVars>
      </dgm:prSet>
      <dgm:spPr>
        <a:solidFill>
          <a:schemeClr val="accent1">
            <a:lumMod val="75000"/>
          </a:schemeClr>
        </a:solidFill>
      </dgm:spPr>
    </dgm:pt>
    <dgm:pt modelId="{534DA6C2-86C1-4E08-849A-7080A7CAECA9}" type="pres">
      <dgm:prSet presAssocID="{92B4ABAE-D9C6-42FA-97CB-26C33F6A4020}" presName="parTxOnlySpace" presStyleCnt="0"/>
      <dgm:spPr/>
    </dgm:pt>
    <dgm:pt modelId="{E89BC019-1725-404D-BA10-C6787B84A7C9}" type="pres">
      <dgm:prSet presAssocID="{A2115315-D6C7-4FDE-A4B2-349C9C56CFB9}" presName="parTxOnly" presStyleLbl="node1" presStyleIdx="1" presStyleCnt="2" custScaleX="72686" custScaleY="78090">
        <dgm:presLayoutVars>
          <dgm:chMax val="0"/>
          <dgm:chPref val="0"/>
          <dgm:bulletEnabled val="1"/>
        </dgm:presLayoutVars>
      </dgm:prSet>
      <dgm:spPr>
        <a:solidFill>
          <a:schemeClr val="accent1">
            <a:lumMod val="60000"/>
            <a:lumOff val="40000"/>
          </a:schemeClr>
        </a:solidFill>
      </dgm:spPr>
    </dgm:pt>
  </dgm:ptLst>
  <dgm:cxnLst>
    <dgm:cxn modelId="{0A781351-DC76-45DB-A4F8-780663B9C9DB}" srcId="{109523E3-42A6-4A7B-BB2A-9BA440CE210A}" destId="{A2115315-D6C7-4FDE-A4B2-349C9C56CFB9}" srcOrd="1" destOrd="0" parTransId="{52B9F45B-DE77-4257-8750-29AD6729621E}" sibTransId="{CCF732BA-B630-45F8-98B3-E75214EFD26B}"/>
    <dgm:cxn modelId="{3E009657-A887-47D2-ABA1-8F937419367F}" type="presOf" srcId="{6262EBA1-7ECC-42C2-AE83-FAC1682A6E49}" destId="{BEF13C3C-0010-4E74-AD28-3E7C288703F0}" srcOrd="0" destOrd="0" presId="urn:microsoft.com/office/officeart/2005/8/layout/chevron1"/>
    <dgm:cxn modelId="{3C60FCC7-CC10-44CB-9AFA-1879A034AB98}" srcId="{109523E3-42A6-4A7B-BB2A-9BA440CE210A}" destId="{6262EBA1-7ECC-42C2-AE83-FAC1682A6E49}" srcOrd="0" destOrd="0" parTransId="{798E9C90-A441-446C-92EF-37C1169C798F}" sibTransId="{92B4ABAE-D9C6-42FA-97CB-26C33F6A4020}"/>
    <dgm:cxn modelId="{27B6AFCB-D23F-4FAD-9834-C90DFE7FC032}" type="presOf" srcId="{109523E3-42A6-4A7B-BB2A-9BA440CE210A}" destId="{FD4E13DF-9EEA-4301-9348-E86AA4681B80}" srcOrd="0" destOrd="0" presId="urn:microsoft.com/office/officeart/2005/8/layout/chevron1"/>
    <dgm:cxn modelId="{32B175FC-FB49-4584-9BD3-1DAD59509C87}" type="presOf" srcId="{A2115315-D6C7-4FDE-A4B2-349C9C56CFB9}" destId="{E89BC019-1725-404D-BA10-C6787B84A7C9}" srcOrd="0" destOrd="0" presId="urn:microsoft.com/office/officeart/2005/8/layout/chevron1"/>
    <dgm:cxn modelId="{4FB578AE-03CE-4C89-8647-9C8125A67E71}" type="presParOf" srcId="{FD4E13DF-9EEA-4301-9348-E86AA4681B80}" destId="{BEF13C3C-0010-4E74-AD28-3E7C288703F0}" srcOrd="0" destOrd="0" presId="urn:microsoft.com/office/officeart/2005/8/layout/chevron1"/>
    <dgm:cxn modelId="{EE13217A-A525-4F25-BECD-524A02105D66}" type="presParOf" srcId="{FD4E13DF-9EEA-4301-9348-E86AA4681B80}" destId="{534DA6C2-86C1-4E08-849A-7080A7CAECA9}" srcOrd="1" destOrd="0" presId="urn:microsoft.com/office/officeart/2005/8/layout/chevron1"/>
    <dgm:cxn modelId="{71309DF4-4FBA-4A9C-A3A1-21C7D0CD807B}" type="presParOf" srcId="{FD4E13DF-9EEA-4301-9348-E86AA4681B80}" destId="{E89BC019-1725-404D-BA10-C6787B84A7C9}" srcOrd="2"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2F5F83-9365-4BBC-B5FB-2812979BC744}" type="doc">
      <dgm:prSet loTypeId="urn:microsoft.com/office/officeart/2005/8/layout/bProcess3" loCatId="process" qsTypeId="urn:microsoft.com/office/officeart/2005/8/quickstyle/simple1" qsCatId="simple" csTypeId="urn:microsoft.com/office/officeart/2005/8/colors/accent5_4" csCatId="accent5" phldr="1"/>
      <dgm:spPr/>
      <dgm:t>
        <a:bodyPr/>
        <a:lstStyle/>
        <a:p>
          <a:endParaRPr lang="en-US"/>
        </a:p>
      </dgm:t>
    </dgm:pt>
    <dgm:pt modelId="{CE164725-555A-4DD8-950B-4BF7B73D9FD9}">
      <dgm:prSet phldrT="[Text]"/>
      <dgm:spPr/>
      <dgm:t>
        <a:bodyPr/>
        <a:lstStyle/>
        <a:p>
          <a:pPr rtl="0"/>
          <a:r>
            <a:rPr lang="en-US" b="0" u="none" dirty="0">
              <a:latin typeface="Calibri"/>
              <a:cs typeface="Calibri"/>
            </a:rPr>
            <a:t>Recruited 5 families and 5 providers</a:t>
          </a:r>
        </a:p>
      </dgm:t>
    </dgm:pt>
    <dgm:pt modelId="{D68EC805-3859-4FD4-B84E-F350A79F8960}" type="parTrans" cxnId="{96F29625-669C-444D-B56C-B38FA78B8893}">
      <dgm:prSet/>
      <dgm:spPr/>
      <dgm:t>
        <a:bodyPr/>
        <a:lstStyle/>
        <a:p>
          <a:endParaRPr lang="en-US"/>
        </a:p>
      </dgm:t>
    </dgm:pt>
    <dgm:pt modelId="{1D3FE94E-6697-4E4E-A4F7-FBE2E0E01694}" type="sibTrans" cxnId="{96F29625-669C-444D-B56C-B38FA78B8893}">
      <dgm:prSet/>
      <dgm:spPr/>
      <dgm:t>
        <a:bodyPr/>
        <a:lstStyle/>
        <a:p>
          <a:endParaRPr lang="en-US"/>
        </a:p>
      </dgm:t>
    </dgm:pt>
    <dgm:pt modelId="{FABA542D-1C5C-4DD0-943F-B01DA7AEEA56}">
      <dgm:prSet phldrT="[Text]"/>
      <dgm:spPr/>
      <dgm:t>
        <a:bodyPr/>
        <a:lstStyle/>
        <a:p>
          <a:pPr rtl="0"/>
          <a:r>
            <a:rPr lang="en-US" b="0" dirty="0">
              <a:latin typeface="Calibri"/>
              <a:cs typeface="Calibri"/>
            </a:rPr>
            <a:t>Edited Transcripts for Coding</a:t>
          </a:r>
        </a:p>
      </dgm:t>
    </dgm:pt>
    <dgm:pt modelId="{83BBCCA6-ED5F-4529-977E-7EA500048E14}" type="parTrans" cxnId="{9BEB0E9F-BA7C-4CB1-ABCD-A0F87319584F}">
      <dgm:prSet/>
      <dgm:spPr/>
      <dgm:t>
        <a:bodyPr/>
        <a:lstStyle/>
        <a:p>
          <a:endParaRPr lang="en-US"/>
        </a:p>
      </dgm:t>
    </dgm:pt>
    <dgm:pt modelId="{D10A4061-6855-4F28-9730-4BF95DDD6E46}" type="sibTrans" cxnId="{9BEB0E9F-BA7C-4CB1-ABCD-A0F87319584F}">
      <dgm:prSet/>
      <dgm:spPr/>
      <dgm:t>
        <a:bodyPr/>
        <a:lstStyle/>
        <a:p>
          <a:endParaRPr lang="en-US"/>
        </a:p>
      </dgm:t>
    </dgm:pt>
    <dgm:pt modelId="{442D314A-435C-4593-90D1-59CD5CEE0E97}">
      <dgm:prSet phldrT="[Text]"/>
      <dgm:spPr/>
      <dgm:t>
        <a:bodyPr/>
        <a:lstStyle/>
        <a:p>
          <a:pPr rtl="0"/>
          <a:r>
            <a:rPr lang="en-US" b="0" dirty="0">
              <a:latin typeface="Calibri"/>
              <a:cs typeface="Calibri"/>
            </a:rPr>
            <a:t>Coded Interview Transcripts in ATLAS.ti</a:t>
          </a:r>
        </a:p>
      </dgm:t>
    </dgm:pt>
    <dgm:pt modelId="{048CA5CB-95D9-42FF-B734-74B9D1071126}" type="parTrans" cxnId="{9557545A-DEF9-426C-9341-C0416DBC4ED5}">
      <dgm:prSet/>
      <dgm:spPr/>
      <dgm:t>
        <a:bodyPr/>
        <a:lstStyle/>
        <a:p>
          <a:endParaRPr lang="en-US"/>
        </a:p>
      </dgm:t>
    </dgm:pt>
    <dgm:pt modelId="{DEFDB8AA-DA3E-4C00-BDFA-FE216B4C503E}" type="sibTrans" cxnId="{9557545A-DEF9-426C-9341-C0416DBC4ED5}">
      <dgm:prSet/>
      <dgm:spPr/>
      <dgm:t>
        <a:bodyPr/>
        <a:lstStyle/>
        <a:p>
          <a:endParaRPr lang="en-US"/>
        </a:p>
      </dgm:t>
    </dgm:pt>
    <dgm:pt modelId="{131DB0A4-ACB5-4E86-99B1-CB1788DBFB69}">
      <dgm:prSet phldrT="[Text]" phldr="0"/>
      <dgm:spPr/>
      <dgm:t>
        <a:bodyPr/>
        <a:lstStyle/>
        <a:p>
          <a:pPr rtl="0"/>
          <a:r>
            <a:rPr lang="en-US" b="0" dirty="0">
              <a:latin typeface="Calibri"/>
              <a:cs typeface="Calibri"/>
            </a:rPr>
            <a:t>Participated in Consensus Coding Meetings with Study Team</a:t>
          </a:r>
        </a:p>
      </dgm:t>
    </dgm:pt>
    <dgm:pt modelId="{9B086B76-8C62-4509-A49F-E2C7463DCD55}" type="parTrans" cxnId="{6A6BB0C4-FB78-4555-85AC-B7FB3846EA2E}">
      <dgm:prSet/>
      <dgm:spPr/>
      <dgm:t>
        <a:bodyPr/>
        <a:lstStyle/>
        <a:p>
          <a:endParaRPr lang="en-US"/>
        </a:p>
      </dgm:t>
    </dgm:pt>
    <dgm:pt modelId="{950960F4-821E-47EF-87C5-AFA3E1ABE910}" type="sibTrans" cxnId="{6A6BB0C4-FB78-4555-85AC-B7FB3846EA2E}">
      <dgm:prSet/>
      <dgm:spPr/>
      <dgm:t>
        <a:bodyPr/>
        <a:lstStyle/>
        <a:p>
          <a:endParaRPr lang="en-US"/>
        </a:p>
      </dgm:t>
    </dgm:pt>
    <dgm:pt modelId="{9896F9A7-20F2-40A8-8514-A9580C2A6F24}">
      <dgm:prSet phldrT="[Text]"/>
      <dgm:spPr/>
      <dgm:t>
        <a:bodyPr/>
        <a:lstStyle/>
        <a:p>
          <a:pPr rtl="0"/>
          <a:r>
            <a:rPr lang="en-US" b="0" dirty="0">
              <a:latin typeface="Calibri"/>
              <a:cs typeface="Calibri"/>
            </a:rPr>
            <a:t>Completed Rapid Qualitative Analysis of Provider Interviews</a:t>
          </a:r>
        </a:p>
      </dgm:t>
    </dgm:pt>
    <dgm:pt modelId="{15D05DB9-5767-4A6E-8FD6-9EADE6665437}" type="parTrans" cxnId="{02E8D664-B8FC-4B2A-89AB-B0F094C5F9D1}">
      <dgm:prSet/>
      <dgm:spPr/>
      <dgm:t>
        <a:bodyPr/>
        <a:lstStyle/>
        <a:p>
          <a:endParaRPr lang="en-US"/>
        </a:p>
      </dgm:t>
    </dgm:pt>
    <dgm:pt modelId="{4CE9E4A1-E34C-4F50-8E39-CDE47A387558}" type="sibTrans" cxnId="{02E8D664-B8FC-4B2A-89AB-B0F094C5F9D1}">
      <dgm:prSet/>
      <dgm:spPr/>
      <dgm:t>
        <a:bodyPr/>
        <a:lstStyle/>
        <a:p>
          <a:endParaRPr lang="en-US"/>
        </a:p>
      </dgm:t>
    </dgm:pt>
    <dgm:pt modelId="{81B7DD75-EBC9-472F-8BC3-632267D153B0}">
      <dgm:prSet phldrT="[Text]" phldr="0"/>
      <dgm:spPr/>
      <dgm:t>
        <a:bodyPr/>
        <a:lstStyle/>
        <a:p>
          <a:pPr rtl="0"/>
          <a:r>
            <a:rPr lang="en-US" b="0" dirty="0">
              <a:latin typeface="Calibri"/>
              <a:cs typeface="Calibri"/>
            </a:rPr>
            <a:t>Adapting the Intervention Based on Qualitative Feedback</a:t>
          </a:r>
        </a:p>
      </dgm:t>
    </dgm:pt>
    <dgm:pt modelId="{7368C720-13D7-4162-94C7-5115D6F80517}" type="parTrans" cxnId="{52E5F006-464F-4D34-8730-B7A00D16C1D6}">
      <dgm:prSet/>
      <dgm:spPr/>
      <dgm:t>
        <a:bodyPr/>
        <a:lstStyle/>
        <a:p>
          <a:endParaRPr lang="en-US"/>
        </a:p>
      </dgm:t>
    </dgm:pt>
    <dgm:pt modelId="{B7E49D10-70A6-47EB-AC74-1D98BB375D1C}" type="sibTrans" cxnId="{52E5F006-464F-4D34-8730-B7A00D16C1D6}">
      <dgm:prSet/>
      <dgm:spPr/>
      <dgm:t>
        <a:bodyPr/>
        <a:lstStyle/>
        <a:p>
          <a:endParaRPr lang="en-US"/>
        </a:p>
      </dgm:t>
    </dgm:pt>
    <dgm:pt modelId="{B8C8AED4-52ED-4C2C-A8CB-B277FE898614}">
      <dgm:prSet phldr="0"/>
      <dgm:spPr/>
      <dgm:t>
        <a:bodyPr/>
        <a:lstStyle/>
        <a:p>
          <a:pPr rtl="0"/>
          <a:r>
            <a:rPr lang="en-US" b="0" dirty="0">
              <a:latin typeface="Calibri"/>
              <a:cs typeface="Calibri"/>
            </a:rPr>
            <a:t>Conducted Remote Interviews over Zoom</a:t>
          </a:r>
        </a:p>
      </dgm:t>
    </dgm:pt>
    <dgm:pt modelId="{85CDD784-2955-4931-B7AB-D88B68E2293D}" type="parTrans" cxnId="{E2FCEE5E-C40A-4E86-9AF6-758253111CFC}">
      <dgm:prSet/>
      <dgm:spPr/>
    </dgm:pt>
    <dgm:pt modelId="{ABF758F7-6161-4C4F-A590-AA9CCEEB52DC}" type="sibTrans" cxnId="{E2FCEE5E-C40A-4E86-9AF6-758253111CFC}">
      <dgm:prSet/>
      <dgm:spPr/>
      <dgm:t>
        <a:bodyPr/>
        <a:lstStyle/>
        <a:p>
          <a:endParaRPr lang="en-US"/>
        </a:p>
      </dgm:t>
    </dgm:pt>
    <dgm:pt modelId="{A3544AF7-4579-4A23-8AC6-DE8019A452B1}">
      <dgm:prSet phldr="0"/>
      <dgm:spPr/>
      <dgm:t>
        <a:bodyPr/>
        <a:lstStyle/>
        <a:p>
          <a:pPr rtl="0"/>
          <a:r>
            <a:rPr lang="en-US" b="0" dirty="0">
              <a:latin typeface="Calibri"/>
              <a:cs typeface="Calibri"/>
            </a:rPr>
            <a:t>Qualitative Analysis of All Interviews </a:t>
          </a:r>
          <a:r>
            <a:rPr lang="en-US" b="0" i="1" dirty="0">
              <a:latin typeface="Calibri"/>
              <a:cs typeface="Calibri"/>
            </a:rPr>
            <a:t>(in progress)</a:t>
          </a:r>
        </a:p>
      </dgm:t>
    </dgm:pt>
    <dgm:pt modelId="{08C9E68A-3117-4406-88E1-1FEBA13807B8}" type="parTrans" cxnId="{BA5A33B9-DECB-4B0C-9978-859570CA490F}">
      <dgm:prSet/>
      <dgm:spPr/>
    </dgm:pt>
    <dgm:pt modelId="{522B3848-D567-4B4E-9ADF-5C34E140F1C8}" type="sibTrans" cxnId="{BA5A33B9-DECB-4B0C-9978-859570CA490F}">
      <dgm:prSet/>
      <dgm:spPr/>
      <dgm:t>
        <a:bodyPr/>
        <a:lstStyle/>
        <a:p>
          <a:endParaRPr lang="en-US"/>
        </a:p>
      </dgm:t>
    </dgm:pt>
    <dgm:pt modelId="{C4A4820E-3BAB-416A-81C2-C40C1963D170}">
      <dgm:prSet phldr="0"/>
      <dgm:spPr/>
      <dgm:t>
        <a:bodyPr/>
        <a:lstStyle/>
        <a:p>
          <a:pPr rtl="0"/>
          <a:r>
            <a:rPr lang="en-US" b="0" dirty="0">
              <a:latin typeface="Calibri"/>
              <a:cs typeface="Calibri"/>
            </a:rPr>
            <a:t>Completed CCTSI ATLAS.ti Online Trainings</a:t>
          </a:r>
        </a:p>
      </dgm:t>
    </dgm:pt>
    <dgm:pt modelId="{CB215F54-A8D1-45E2-A9E6-6567204F0AE5}" type="parTrans" cxnId="{B76727B6-F9DD-4082-9698-9E98A65EDE9F}">
      <dgm:prSet/>
      <dgm:spPr/>
    </dgm:pt>
    <dgm:pt modelId="{F9CE6B6B-F395-4AD1-AED5-272CA87B4DD2}" type="sibTrans" cxnId="{B76727B6-F9DD-4082-9698-9E98A65EDE9F}">
      <dgm:prSet/>
      <dgm:spPr/>
      <dgm:t>
        <a:bodyPr/>
        <a:lstStyle/>
        <a:p>
          <a:endParaRPr lang="en-US"/>
        </a:p>
      </dgm:t>
    </dgm:pt>
    <dgm:pt modelId="{E79A67ED-279A-4C35-887E-B360F4B3A46D}">
      <dgm:prSet phldr="0"/>
      <dgm:spPr/>
      <dgm:t>
        <a:bodyPr/>
        <a:lstStyle/>
        <a:p>
          <a:pPr rtl="0"/>
          <a:r>
            <a:rPr lang="en-US" b="0" dirty="0">
              <a:latin typeface="Calibri"/>
              <a:cs typeface="Calibri"/>
            </a:rPr>
            <a:t>Edited/Finalized Coding As Needed</a:t>
          </a:r>
        </a:p>
      </dgm:t>
    </dgm:pt>
    <dgm:pt modelId="{7E8AA907-9D47-463C-AB0B-56FB592182B0}" type="parTrans" cxnId="{4562CF6B-050D-44C3-A500-83341B81FBF7}">
      <dgm:prSet/>
      <dgm:spPr/>
    </dgm:pt>
    <dgm:pt modelId="{A58FD70F-B149-4A82-B34C-0461EA89D33E}" type="sibTrans" cxnId="{4562CF6B-050D-44C3-A500-83341B81FBF7}">
      <dgm:prSet/>
      <dgm:spPr/>
      <dgm:t>
        <a:bodyPr/>
        <a:lstStyle/>
        <a:p>
          <a:endParaRPr lang="en-US"/>
        </a:p>
      </dgm:t>
    </dgm:pt>
    <dgm:pt modelId="{0E853CE8-C255-4ECE-8C9E-B511DBE9F9BC}" type="pres">
      <dgm:prSet presAssocID="{092F5F83-9365-4BBC-B5FB-2812979BC744}" presName="Name0" presStyleCnt="0">
        <dgm:presLayoutVars>
          <dgm:dir/>
          <dgm:resizeHandles val="exact"/>
        </dgm:presLayoutVars>
      </dgm:prSet>
      <dgm:spPr/>
    </dgm:pt>
    <dgm:pt modelId="{0593AA91-4A8D-4D2D-A697-9C64239141DE}" type="pres">
      <dgm:prSet presAssocID="{CE164725-555A-4DD8-950B-4BF7B73D9FD9}" presName="node" presStyleLbl="node1" presStyleIdx="0" presStyleCnt="10">
        <dgm:presLayoutVars>
          <dgm:bulletEnabled val="1"/>
        </dgm:presLayoutVars>
      </dgm:prSet>
      <dgm:spPr/>
    </dgm:pt>
    <dgm:pt modelId="{4C06A086-D5DC-49CD-86CF-FA2A18B5CE5B}" type="pres">
      <dgm:prSet presAssocID="{1D3FE94E-6697-4E4E-A4F7-FBE2E0E01694}" presName="sibTrans" presStyleLbl="sibTrans1D1" presStyleIdx="0" presStyleCnt="9"/>
      <dgm:spPr/>
    </dgm:pt>
    <dgm:pt modelId="{3A3B1FAB-376C-462B-BE05-9C39254ECC1D}" type="pres">
      <dgm:prSet presAssocID="{1D3FE94E-6697-4E4E-A4F7-FBE2E0E01694}" presName="connectorText" presStyleLbl="sibTrans1D1" presStyleIdx="0" presStyleCnt="9"/>
      <dgm:spPr/>
    </dgm:pt>
    <dgm:pt modelId="{F6728679-99C2-4AFA-A8EE-7900455B7210}" type="pres">
      <dgm:prSet presAssocID="{B8C8AED4-52ED-4C2C-A8CB-B277FE898614}" presName="node" presStyleLbl="node1" presStyleIdx="1" presStyleCnt="10">
        <dgm:presLayoutVars>
          <dgm:bulletEnabled val="1"/>
        </dgm:presLayoutVars>
      </dgm:prSet>
      <dgm:spPr/>
    </dgm:pt>
    <dgm:pt modelId="{6840687C-F9B9-49C2-8A30-E3274C8B51A1}" type="pres">
      <dgm:prSet presAssocID="{ABF758F7-6161-4C4F-A590-AA9CCEEB52DC}" presName="sibTrans" presStyleLbl="sibTrans1D1" presStyleIdx="1" presStyleCnt="9"/>
      <dgm:spPr/>
    </dgm:pt>
    <dgm:pt modelId="{8CC27DBD-BE3F-43B9-8CB7-7B792FF8084E}" type="pres">
      <dgm:prSet presAssocID="{ABF758F7-6161-4C4F-A590-AA9CCEEB52DC}" presName="connectorText" presStyleLbl="sibTrans1D1" presStyleIdx="1" presStyleCnt="9"/>
      <dgm:spPr/>
    </dgm:pt>
    <dgm:pt modelId="{92BDD335-2BE8-405B-85C4-27751A220EA3}" type="pres">
      <dgm:prSet presAssocID="{FABA542D-1C5C-4DD0-943F-B01DA7AEEA56}" presName="node" presStyleLbl="node1" presStyleIdx="2" presStyleCnt="10">
        <dgm:presLayoutVars>
          <dgm:bulletEnabled val="1"/>
        </dgm:presLayoutVars>
      </dgm:prSet>
      <dgm:spPr/>
    </dgm:pt>
    <dgm:pt modelId="{1ECE4128-8436-4DDF-AF80-E11E58FA6C28}" type="pres">
      <dgm:prSet presAssocID="{D10A4061-6855-4F28-9730-4BF95DDD6E46}" presName="sibTrans" presStyleLbl="sibTrans1D1" presStyleIdx="2" presStyleCnt="9"/>
      <dgm:spPr/>
    </dgm:pt>
    <dgm:pt modelId="{E14E1DDF-1137-4F7D-94AB-594CC28604F3}" type="pres">
      <dgm:prSet presAssocID="{D10A4061-6855-4F28-9730-4BF95DDD6E46}" presName="connectorText" presStyleLbl="sibTrans1D1" presStyleIdx="2" presStyleCnt="9"/>
      <dgm:spPr/>
    </dgm:pt>
    <dgm:pt modelId="{EA013203-644B-4F4F-A9F1-1F3C6985832E}" type="pres">
      <dgm:prSet presAssocID="{C4A4820E-3BAB-416A-81C2-C40C1963D170}" presName="node" presStyleLbl="node1" presStyleIdx="3" presStyleCnt="10">
        <dgm:presLayoutVars>
          <dgm:bulletEnabled val="1"/>
        </dgm:presLayoutVars>
      </dgm:prSet>
      <dgm:spPr/>
    </dgm:pt>
    <dgm:pt modelId="{9A0DC8FB-4A91-49F0-92D9-87D84698D366}" type="pres">
      <dgm:prSet presAssocID="{F9CE6B6B-F395-4AD1-AED5-272CA87B4DD2}" presName="sibTrans" presStyleLbl="sibTrans1D1" presStyleIdx="3" presStyleCnt="9"/>
      <dgm:spPr/>
    </dgm:pt>
    <dgm:pt modelId="{AE637B69-B076-4E1C-BDB9-EF0F815081D8}" type="pres">
      <dgm:prSet presAssocID="{F9CE6B6B-F395-4AD1-AED5-272CA87B4DD2}" presName="connectorText" presStyleLbl="sibTrans1D1" presStyleIdx="3" presStyleCnt="9"/>
      <dgm:spPr/>
    </dgm:pt>
    <dgm:pt modelId="{0DAAAE2F-3B74-4C88-8336-94A3F04C8D43}" type="pres">
      <dgm:prSet presAssocID="{442D314A-435C-4593-90D1-59CD5CEE0E97}" presName="node" presStyleLbl="node1" presStyleIdx="4" presStyleCnt="10">
        <dgm:presLayoutVars>
          <dgm:bulletEnabled val="1"/>
        </dgm:presLayoutVars>
      </dgm:prSet>
      <dgm:spPr/>
    </dgm:pt>
    <dgm:pt modelId="{120A4CF0-8638-4B3D-8C64-74517D8CA515}" type="pres">
      <dgm:prSet presAssocID="{DEFDB8AA-DA3E-4C00-BDFA-FE216B4C503E}" presName="sibTrans" presStyleLbl="sibTrans1D1" presStyleIdx="4" presStyleCnt="9"/>
      <dgm:spPr/>
    </dgm:pt>
    <dgm:pt modelId="{7FAF123B-81D6-4213-B530-C54E54AE00F8}" type="pres">
      <dgm:prSet presAssocID="{DEFDB8AA-DA3E-4C00-BDFA-FE216B4C503E}" presName="connectorText" presStyleLbl="sibTrans1D1" presStyleIdx="4" presStyleCnt="9"/>
      <dgm:spPr/>
    </dgm:pt>
    <dgm:pt modelId="{EC9F8FCF-851C-42BB-96CF-95EADED57D54}" type="pres">
      <dgm:prSet presAssocID="{131DB0A4-ACB5-4E86-99B1-CB1788DBFB69}" presName="node" presStyleLbl="node1" presStyleIdx="5" presStyleCnt="10">
        <dgm:presLayoutVars>
          <dgm:bulletEnabled val="1"/>
        </dgm:presLayoutVars>
      </dgm:prSet>
      <dgm:spPr/>
    </dgm:pt>
    <dgm:pt modelId="{C35AFB48-AEC3-4B6B-A11B-EAA8FD041EAB}" type="pres">
      <dgm:prSet presAssocID="{950960F4-821E-47EF-87C5-AFA3E1ABE910}" presName="sibTrans" presStyleLbl="sibTrans1D1" presStyleIdx="5" presStyleCnt="9"/>
      <dgm:spPr/>
    </dgm:pt>
    <dgm:pt modelId="{C5E78F61-A259-43DC-8F06-42A403C5BBC3}" type="pres">
      <dgm:prSet presAssocID="{950960F4-821E-47EF-87C5-AFA3E1ABE910}" presName="connectorText" presStyleLbl="sibTrans1D1" presStyleIdx="5" presStyleCnt="9"/>
      <dgm:spPr/>
    </dgm:pt>
    <dgm:pt modelId="{955F400E-85FE-497B-80B5-57A75163E208}" type="pres">
      <dgm:prSet presAssocID="{E79A67ED-279A-4C35-887E-B360F4B3A46D}" presName="node" presStyleLbl="node1" presStyleIdx="6" presStyleCnt="10">
        <dgm:presLayoutVars>
          <dgm:bulletEnabled val="1"/>
        </dgm:presLayoutVars>
      </dgm:prSet>
      <dgm:spPr/>
    </dgm:pt>
    <dgm:pt modelId="{19C50D9C-DF6E-4EFD-91B2-D61F10AB25C3}" type="pres">
      <dgm:prSet presAssocID="{A58FD70F-B149-4A82-B34C-0461EA89D33E}" presName="sibTrans" presStyleLbl="sibTrans1D1" presStyleIdx="6" presStyleCnt="9"/>
      <dgm:spPr/>
    </dgm:pt>
    <dgm:pt modelId="{AEA8CF83-284B-4A97-9CBD-772EBCA720FA}" type="pres">
      <dgm:prSet presAssocID="{A58FD70F-B149-4A82-B34C-0461EA89D33E}" presName="connectorText" presStyleLbl="sibTrans1D1" presStyleIdx="6" presStyleCnt="9"/>
      <dgm:spPr/>
    </dgm:pt>
    <dgm:pt modelId="{6CAF6001-087F-4DC6-B02A-82B4CB5F86AF}" type="pres">
      <dgm:prSet presAssocID="{9896F9A7-20F2-40A8-8514-A9580C2A6F24}" presName="node" presStyleLbl="node1" presStyleIdx="7" presStyleCnt="10">
        <dgm:presLayoutVars>
          <dgm:bulletEnabled val="1"/>
        </dgm:presLayoutVars>
      </dgm:prSet>
      <dgm:spPr/>
    </dgm:pt>
    <dgm:pt modelId="{9E1D9237-EE75-4CCF-AAE4-7E9A874A58FC}" type="pres">
      <dgm:prSet presAssocID="{4CE9E4A1-E34C-4F50-8E39-CDE47A387558}" presName="sibTrans" presStyleLbl="sibTrans1D1" presStyleIdx="7" presStyleCnt="9"/>
      <dgm:spPr/>
    </dgm:pt>
    <dgm:pt modelId="{0EF9E100-1D7B-4BD4-A1D4-E8538276E2E6}" type="pres">
      <dgm:prSet presAssocID="{4CE9E4A1-E34C-4F50-8E39-CDE47A387558}" presName="connectorText" presStyleLbl="sibTrans1D1" presStyleIdx="7" presStyleCnt="9"/>
      <dgm:spPr/>
    </dgm:pt>
    <dgm:pt modelId="{0B306781-D523-46C1-8328-6831057E6017}" type="pres">
      <dgm:prSet presAssocID="{A3544AF7-4579-4A23-8AC6-DE8019A452B1}" presName="node" presStyleLbl="node1" presStyleIdx="8" presStyleCnt="10">
        <dgm:presLayoutVars>
          <dgm:bulletEnabled val="1"/>
        </dgm:presLayoutVars>
      </dgm:prSet>
      <dgm:spPr/>
    </dgm:pt>
    <dgm:pt modelId="{67FD7855-4FC3-4076-8CF0-DB9650F0C897}" type="pres">
      <dgm:prSet presAssocID="{522B3848-D567-4B4E-9ADF-5C34E140F1C8}" presName="sibTrans" presStyleLbl="sibTrans1D1" presStyleIdx="8" presStyleCnt="9"/>
      <dgm:spPr/>
    </dgm:pt>
    <dgm:pt modelId="{8C3850EC-7682-4A68-8AF2-8836CC990A8C}" type="pres">
      <dgm:prSet presAssocID="{522B3848-D567-4B4E-9ADF-5C34E140F1C8}" presName="connectorText" presStyleLbl="sibTrans1D1" presStyleIdx="8" presStyleCnt="9"/>
      <dgm:spPr/>
    </dgm:pt>
    <dgm:pt modelId="{5FEEC1DF-B80C-4AE7-8AD7-FA44DF8832FC}" type="pres">
      <dgm:prSet presAssocID="{81B7DD75-EBC9-472F-8BC3-632267D153B0}" presName="node" presStyleLbl="node1" presStyleIdx="9" presStyleCnt="10">
        <dgm:presLayoutVars>
          <dgm:bulletEnabled val="1"/>
        </dgm:presLayoutVars>
      </dgm:prSet>
      <dgm:spPr/>
    </dgm:pt>
  </dgm:ptLst>
  <dgm:cxnLst>
    <dgm:cxn modelId="{BDB0C406-4B16-43B0-BA24-9932E7D9439F}" type="presOf" srcId="{1D3FE94E-6697-4E4E-A4F7-FBE2E0E01694}" destId="{3A3B1FAB-376C-462B-BE05-9C39254ECC1D}" srcOrd="1" destOrd="0" presId="urn:microsoft.com/office/officeart/2005/8/layout/bProcess3"/>
    <dgm:cxn modelId="{52E5F006-464F-4D34-8730-B7A00D16C1D6}" srcId="{092F5F83-9365-4BBC-B5FB-2812979BC744}" destId="{81B7DD75-EBC9-472F-8BC3-632267D153B0}" srcOrd="9" destOrd="0" parTransId="{7368C720-13D7-4162-94C7-5115D6F80517}" sibTransId="{B7E49D10-70A6-47EB-AC74-1D98BB375D1C}"/>
    <dgm:cxn modelId="{0EA17207-579A-4D5E-8E27-F8F076AA0F26}" type="presOf" srcId="{F9CE6B6B-F395-4AD1-AED5-272CA87B4DD2}" destId="{AE637B69-B076-4E1C-BDB9-EF0F815081D8}" srcOrd="1" destOrd="0" presId="urn:microsoft.com/office/officeart/2005/8/layout/bProcess3"/>
    <dgm:cxn modelId="{A9325E09-3BEB-46C3-9A51-CE6CDB95BBD2}" type="presOf" srcId="{4CE9E4A1-E34C-4F50-8E39-CDE47A387558}" destId="{0EF9E100-1D7B-4BD4-A1D4-E8538276E2E6}" srcOrd="1" destOrd="0" presId="urn:microsoft.com/office/officeart/2005/8/layout/bProcess3"/>
    <dgm:cxn modelId="{F7F4360E-65F0-4E67-A9F2-9BE7111D1434}" type="presOf" srcId="{A58FD70F-B149-4A82-B34C-0461EA89D33E}" destId="{AEA8CF83-284B-4A97-9CBD-772EBCA720FA}" srcOrd="1" destOrd="0" presId="urn:microsoft.com/office/officeart/2005/8/layout/bProcess3"/>
    <dgm:cxn modelId="{5B784F1C-BFF0-4370-8F62-9B7B61A8AC09}" type="presOf" srcId="{9896F9A7-20F2-40A8-8514-A9580C2A6F24}" destId="{6CAF6001-087F-4DC6-B02A-82B4CB5F86AF}" srcOrd="0" destOrd="0" presId="urn:microsoft.com/office/officeart/2005/8/layout/bProcess3"/>
    <dgm:cxn modelId="{A8734A1F-A6F6-42BA-A892-66B3C5142AC5}" type="presOf" srcId="{E79A67ED-279A-4C35-887E-B360F4B3A46D}" destId="{955F400E-85FE-497B-80B5-57A75163E208}" srcOrd="0" destOrd="0" presId="urn:microsoft.com/office/officeart/2005/8/layout/bProcess3"/>
    <dgm:cxn modelId="{96F29625-669C-444D-B56C-B38FA78B8893}" srcId="{092F5F83-9365-4BBC-B5FB-2812979BC744}" destId="{CE164725-555A-4DD8-950B-4BF7B73D9FD9}" srcOrd="0" destOrd="0" parTransId="{D68EC805-3859-4FD4-B84E-F350A79F8960}" sibTransId="{1D3FE94E-6697-4E4E-A4F7-FBE2E0E01694}"/>
    <dgm:cxn modelId="{39AE2128-D30D-441F-A354-79FDB07AFA7F}" type="presOf" srcId="{1D3FE94E-6697-4E4E-A4F7-FBE2E0E01694}" destId="{4C06A086-D5DC-49CD-86CF-FA2A18B5CE5B}" srcOrd="0" destOrd="0" presId="urn:microsoft.com/office/officeart/2005/8/layout/bProcess3"/>
    <dgm:cxn modelId="{97195933-6CC1-4760-B463-F13F94D5C2F5}" type="presOf" srcId="{442D314A-435C-4593-90D1-59CD5CEE0E97}" destId="{0DAAAE2F-3B74-4C88-8336-94A3F04C8D43}" srcOrd="0" destOrd="0" presId="urn:microsoft.com/office/officeart/2005/8/layout/bProcess3"/>
    <dgm:cxn modelId="{389E3434-894B-4033-8083-F269B9667917}" type="presOf" srcId="{B8C8AED4-52ED-4C2C-A8CB-B277FE898614}" destId="{F6728679-99C2-4AFA-A8EE-7900455B7210}" srcOrd="0" destOrd="0" presId="urn:microsoft.com/office/officeart/2005/8/layout/bProcess3"/>
    <dgm:cxn modelId="{8C2F1435-F763-4A51-8EED-31AD0F830F55}" type="presOf" srcId="{CE164725-555A-4DD8-950B-4BF7B73D9FD9}" destId="{0593AA91-4A8D-4D2D-A697-9C64239141DE}" srcOrd="0" destOrd="0" presId="urn:microsoft.com/office/officeart/2005/8/layout/bProcess3"/>
    <dgm:cxn modelId="{61FA5136-FA1E-435F-A0E8-62A892D2F6A7}" type="presOf" srcId="{ABF758F7-6161-4C4F-A590-AA9CCEEB52DC}" destId="{6840687C-F9B9-49C2-8A30-E3274C8B51A1}" srcOrd="0" destOrd="0" presId="urn:microsoft.com/office/officeart/2005/8/layout/bProcess3"/>
    <dgm:cxn modelId="{9268663A-E518-4D2A-A845-326F2F7532BB}" type="presOf" srcId="{092F5F83-9365-4BBC-B5FB-2812979BC744}" destId="{0E853CE8-C255-4ECE-8C9E-B511DBE9F9BC}" srcOrd="0" destOrd="0" presId="urn:microsoft.com/office/officeart/2005/8/layout/bProcess3"/>
    <dgm:cxn modelId="{0EC0B83A-7AE9-4512-ABA9-50851BD6D453}" type="presOf" srcId="{522B3848-D567-4B4E-9ADF-5C34E140F1C8}" destId="{8C3850EC-7682-4A68-8AF2-8836CC990A8C}" srcOrd="1" destOrd="0" presId="urn:microsoft.com/office/officeart/2005/8/layout/bProcess3"/>
    <dgm:cxn modelId="{27AE395C-0E99-44A9-9367-3CBAA971249A}" type="presOf" srcId="{131DB0A4-ACB5-4E86-99B1-CB1788DBFB69}" destId="{EC9F8FCF-851C-42BB-96CF-95EADED57D54}" srcOrd="0" destOrd="0" presId="urn:microsoft.com/office/officeart/2005/8/layout/bProcess3"/>
    <dgm:cxn modelId="{0BC0335D-1B38-430D-801F-D7F66768ED8F}" type="presOf" srcId="{DEFDB8AA-DA3E-4C00-BDFA-FE216B4C503E}" destId="{120A4CF0-8638-4B3D-8C64-74517D8CA515}" srcOrd="0" destOrd="0" presId="urn:microsoft.com/office/officeart/2005/8/layout/bProcess3"/>
    <dgm:cxn modelId="{E2FCEE5E-C40A-4E86-9AF6-758253111CFC}" srcId="{092F5F83-9365-4BBC-B5FB-2812979BC744}" destId="{B8C8AED4-52ED-4C2C-A8CB-B277FE898614}" srcOrd="1" destOrd="0" parTransId="{85CDD784-2955-4931-B7AB-D88B68E2293D}" sibTransId="{ABF758F7-6161-4C4F-A590-AA9CCEEB52DC}"/>
    <dgm:cxn modelId="{02E8D664-B8FC-4B2A-89AB-B0F094C5F9D1}" srcId="{092F5F83-9365-4BBC-B5FB-2812979BC744}" destId="{9896F9A7-20F2-40A8-8514-A9580C2A6F24}" srcOrd="7" destOrd="0" parTransId="{15D05DB9-5767-4A6E-8FD6-9EADE6665437}" sibTransId="{4CE9E4A1-E34C-4F50-8E39-CDE47A387558}"/>
    <dgm:cxn modelId="{35E45368-9771-46BF-BAB8-42F6CFFE1AAB}" type="presOf" srcId="{A3544AF7-4579-4A23-8AC6-DE8019A452B1}" destId="{0B306781-D523-46C1-8328-6831057E6017}" srcOrd="0" destOrd="0" presId="urn:microsoft.com/office/officeart/2005/8/layout/bProcess3"/>
    <dgm:cxn modelId="{7D1FB64A-A854-416B-8ED5-36FFB2AC0E28}" type="presOf" srcId="{522B3848-D567-4B4E-9ADF-5C34E140F1C8}" destId="{67FD7855-4FC3-4076-8CF0-DB9650F0C897}" srcOrd="0" destOrd="0" presId="urn:microsoft.com/office/officeart/2005/8/layout/bProcess3"/>
    <dgm:cxn modelId="{4562CF6B-050D-44C3-A500-83341B81FBF7}" srcId="{092F5F83-9365-4BBC-B5FB-2812979BC744}" destId="{E79A67ED-279A-4C35-887E-B360F4B3A46D}" srcOrd="6" destOrd="0" parTransId="{7E8AA907-9D47-463C-AB0B-56FB592182B0}" sibTransId="{A58FD70F-B149-4A82-B34C-0461EA89D33E}"/>
    <dgm:cxn modelId="{6668D84B-F899-4471-A830-B9DAD5F54EFE}" type="presOf" srcId="{D10A4061-6855-4F28-9730-4BF95DDD6E46}" destId="{E14E1DDF-1137-4F7D-94AB-594CC28604F3}" srcOrd="1" destOrd="0" presId="urn:microsoft.com/office/officeart/2005/8/layout/bProcess3"/>
    <dgm:cxn modelId="{08C92D56-D438-4C3C-8B6A-5B8C7C4028A2}" type="presOf" srcId="{FABA542D-1C5C-4DD0-943F-B01DA7AEEA56}" destId="{92BDD335-2BE8-405B-85C4-27751A220EA3}" srcOrd="0" destOrd="0" presId="urn:microsoft.com/office/officeart/2005/8/layout/bProcess3"/>
    <dgm:cxn modelId="{D0C73C79-F842-4646-ACDB-AE557568C35F}" type="presOf" srcId="{A58FD70F-B149-4A82-B34C-0461EA89D33E}" destId="{19C50D9C-DF6E-4EFD-91B2-D61F10AB25C3}" srcOrd="0" destOrd="0" presId="urn:microsoft.com/office/officeart/2005/8/layout/bProcess3"/>
    <dgm:cxn modelId="{958B1B7A-28B0-4948-A03C-E7C95A8F350F}" type="presOf" srcId="{950960F4-821E-47EF-87C5-AFA3E1ABE910}" destId="{C35AFB48-AEC3-4B6B-A11B-EAA8FD041EAB}" srcOrd="0" destOrd="0" presId="urn:microsoft.com/office/officeart/2005/8/layout/bProcess3"/>
    <dgm:cxn modelId="{9557545A-DEF9-426C-9341-C0416DBC4ED5}" srcId="{092F5F83-9365-4BBC-B5FB-2812979BC744}" destId="{442D314A-435C-4593-90D1-59CD5CEE0E97}" srcOrd="4" destOrd="0" parTransId="{048CA5CB-95D9-42FF-B734-74B9D1071126}" sibTransId="{DEFDB8AA-DA3E-4C00-BDFA-FE216B4C503E}"/>
    <dgm:cxn modelId="{A6B5D75A-B59B-48B1-B409-9F1E5EA7DF0A}" type="presOf" srcId="{F9CE6B6B-F395-4AD1-AED5-272CA87B4DD2}" destId="{9A0DC8FB-4A91-49F0-92D9-87D84698D366}" srcOrd="0" destOrd="0" presId="urn:microsoft.com/office/officeart/2005/8/layout/bProcess3"/>
    <dgm:cxn modelId="{A3A60386-2EF2-4E17-85B0-36C4B74B40AB}" type="presOf" srcId="{950960F4-821E-47EF-87C5-AFA3E1ABE910}" destId="{C5E78F61-A259-43DC-8F06-42A403C5BBC3}" srcOrd="1" destOrd="0" presId="urn:microsoft.com/office/officeart/2005/8/layout/bProcess3"/>
    <dgm:cxn modelId="{0EB17F89-3EAE-4099-8351-9A9262755804}" type="presOf" srcId="{4CE9E4A1-E34C-4F50-8E39-CDE47A387558}" destId="{9E1D9237-EE75-4CCF-AAE4-7E9A874A58FC}" srcOrd="0" destOrd="0" presId="urn:microsoft.com/office/officeart/2005/8/layout/bProcess3"/>
    <dgm:cxn modelId="{1E8C319C-3BD1-4E92-8DBE-23239CE06B65}" type="presOf" srcId="{ABF758F7-6161-4C4F-A590-AA9CCEEB52DC}" destId="{8CC27DBD-BE3F-43B9-8CB7-7B792FF8084E}" srcOrd="1" destOrd="0" presId="urn:microsoft.com/office/officeart/2005/8/layout/bProcess3"/>
    <dgm:cxn modelId="{9BEB0E9F-BA7C-4CB1-ABCD-A0F87319584F}" srcId="{092F5F83-9365-4BBC-B5FB-2812979BC744}" destId="{FABA542D-1C5C-4DD0-943F-B01DA7AEEA56}" srcOrd="2" destOrd="0" parTransId="{83BBCCA6-ED5F-4529-977E-7EA500048E14}" sibTransId="{D10A4061-6855-4F28-9730-4BF95DDD6E46}"/>
    <dgm:cxn modelId="{B76727B6-F9DD-4082-9698-9E98A65EDE9F}" srcId="{092F5F83-9365-4BBC-B5FB-2812979BC744}" destId="{C4A4820E-3BAB-416A-81C2-C40C1963D170}" srcOrd="3" destOrd="0" parTransId="{CB215F54-A8D1-45E2-A9E6-6567204F0AE5}" sibTransId="{F9CE6B6B-F395-4AD1-AED5-272CA87B4DD2}"/>
    <dgm:cxn modelId="{BA5A33B9-DECB-4B0C-9978-859570CA490F}" srcId="{092F5F83-9365-4BBC-B5FB-2812979BC744}" destId="{A3544AF7-4579-4A23-8AC6-DE8019A452B1}" srcOrd="8" destOrd="0" parTransId="{08C9E68A-3117-4406-88E1-1FEBA13807B8}" sibTransId="{522B3848-D567-4B4E-9ADF-5C34E140F1C8}"/>
    <dgm:cxn modelId="{6A6BB0C4-FB78-4555-85AC-B7FB3846EA2E}" srcId="{092F5F83-9365-4BBC-B5FB-2812979BC744}" destId="{131DB0A4-ACB5-4E86-99B1-CB1788DBFB69}" srcOrd="5" destOrd="0" parTransId="{9B086B76-8C62-4509-A49F-E2C7463DCD55}" sibTransId="{950960F4-821E-47EF-87C5-AFA3E1ABE910}"/>
    <dgm:cxn modelId="{C0406AC8-A8AA-4015-AF92-1A2FD8D5D83E}" type="presOf" srcId="{81B7DD75-EBC9-472F-8BC3-632267D153B0}" destId="{5FEEC1DF-B80C-4AE7-8AD7-FA44DF8832FC}" srcOrd="0" destOrd="0" presId="urn:microsoft.com/office/officeart/2005/8/layout/bProcess3"/>
    <dgm:cxn modelId="{310353DA-8F2F-4FB4-BF31-B64B07158EB9}" type="presOf" srcId="{DEFDB8AA-DA3E-4C00-BDFA-FE216B4C503E}" destId="{7FAF123B-81D6-4213-B530-C54E54AE00F8}" srcOrd="1" destOrd="0" presId="urn:microsoft.com/office/officeart/2005/8/layout/bProcess3"/>
    <dgm:cxn modelId="{294BDDF7-86A8-41E5-9C3B-0DC610562B00}" type="presOf" srcId="{D10A4061-6855-4F28-9730-4BF95DDD6E46}" destId="{1ECE4128-8436-4DDF-AF80-E11E58FA6C28}" srcOrd="0" destOrd="0" presId="urn:microsoft.com/office/officeart/2005/8/layout/bProcess3"/>
    <dgm:cxn modelId="{595046F9-07EE-44CA-913D-893F511FD9CF}" type="presOf" srcId="{C4A4820E-3BAB-416A-81C2-C40C1963D170}" destId="{EA013203-644B-4F4F-A9F1-1F3C6985832E}" srcOrd="0" destOrd="0" presId="urn:microsoft.com/office/officeart/2005/8/layout/bProcess3"/>
    <dgm:cxn modelId="{04DB2254-3944-49B8-945C-82C94FC3E9D9}" type="presParOf" srcId="{0E853CE8-C255-4ECE-8C9E-B511DBE9F9BC}" destId="{0593AA91-4A8D-4D2D-A697-9C64239141DE}" srcOrd="0" destOrd="0" presId="urn:microsoft.com/office/officeart/2005/8/layout/bProcess3"/>
    <dgm:cxn modelId="{BB2E5DC4-5B54-4567-AAB1-7A8ABB57906B}" type="presParOf" srcId="{0E853CE8-C255-4ECE-8C9E-B511DBE9F9BC}" destId="{4C06A086-D5DC-49CD-86CF-FA2A18B5CE5B}" srcOrd="1" destOrd="0" presId="urn:microsoft.com/office/officeart/2005/8/layout/bProcess3"/>
    <dgm:cxn modelId="{7977536D-2713-487A-9B43-208BAA360196}" type="presParOf" srcId="{4C06A086-D5DC-49CD-86CF-FA2A18B5CE5B}" destId="{3A3B1FAB-376C-462B-BE05-9C39254ECC1D}" srcOrd="0" destOrd="0" presId="urn:microsoft.com/office/officeart/2005/8/layout/bProcess3"/>
    <dgm:cxn modelId="{9CF3F9A3-177A-4FF7-9627-CEC1119B322C}" type="presParOf" srcId="{0E853CE8-C255-4ECE-8C9E-B511DBE9F9BC}" destId="{F6728679-99C2-4AFA-A8EE-7900455B7210}" srcOrd="2" destOrd="0" presId="urn:microsoft.com/office/officeart/2005/8/layout/bProcess3"/>
    <dgm:cxn modelId="{49D88D7F-1D8D-4AEA-990C-1126386198E6}" type="presParOf" srcId="{0E853CE8-C255-4ECE-8C9E-B511DBE9F9BC}" destId="{6840687C-F9B9-49C2-8A30-E3274C8B51A1}" srcOrd="3" destOrd="0" presId="urn:microsoft.com/office/officeart/2005/8/layout/bProcess3"/>
    <dgm:cxn modelId="{8FD79DBE-144B-4702-A3CF-8C215996BD15}" type="presParOf" srcId="{6840687C-F9B9-49C2-8A30-E3274C8B51A1}" destId="{8CC27DBD-BE3F-43B9-8CB7-7B792FF8084E}" srcOrd="0" destOrd="0" presId="urn:microsoft.com/office/officeart/2005/8/layout/bProcess3"/>
    <dgm:cxn modelId="{01595873-59BF-4C4A-851A-1A0A524B3C97}" type="presParOf" srcId="{0E853CE8-C255-4ECE-8C9E-B511DBE9F9BC}" destId="{92BDD335-2BE8-405B-85C4-27751A220EA3}" srcOrd="4" destOrd="0" presId="urn:microsoft.com/office/officeart/2005/8/layout/bProcess3"/>
    <dgm:cxn modelId="{38C41AC5-EAF4-4073-B716-DF99A14E68E7}" type="presParOf" srcId="{0E853CE8-C255-4ECE-8C9E-B511DBE9F9BC}" destId="{1ECE4128-8436-4DDF-AF80-E11E58FA6C28}" srcOrd="5" destOrd="0" presId="urn:microsoft.com/office/officeart/2005/8/layout/bProcess3"/>
    <dgm:cxn modelId="{9496FF35-01F3-4613-8212-C187293E29CC}" type="presParOf" srcId="{1ECE4128-8436-4DDF-AF80-E11E58FA6C28}" destId="{E14E1DDF-1137-4F7D-94AB-594CC28604F3}" srcOrd="0" destOrd="0" presId="urn:microsoft.com/office/officeart/2005/8/layout/bProcess3"/>
    <dgm:cxn modelId="{80E30361-4CFF-4937-A575-6E7665883B19}" type="presParOf" srcId="{0E853CE8-C255-4ECE-8C9E-B511DBE9F9BC}" destId="{EA013203-644B-4F4F-A9F1-1F3C6985832E}" srcOrd="6" destOrd="0" presId="urn:microsoft.com/office/officeart/2005/8/layout/bProcess3"/>
    <dgm:cxn modelId="{A0112301-AE61-4BD3-B0D8-A822181F1D11}" type="presParOf" srcId="{0E853CE8-C255-4ECE-8C9E-B511DBE9F9BC}" destId="{9A0DC8FB-4A91-49F0-92D9-87D84698D366}" srcOrd="7" destOrd="0" presId="urn:microsoft.com/office/officeart/2005/8/layout/bProcess3"/>
    <dgm:cxn modelId="{72AB187A-93E3-4861-AA8B-E42B7295AA45}" type="presParOf" srcId="{9A0DC8FB-4A91-49F0-92D9-87D84698D366}" destId="{AE637B69-B076-4E1C-BDB9-EF0F815081D8}" srcOrd="0" destOrd="0" presId="urn:microsoft.com/office/officeart/2005/8/layout/bProcess3"/>
    <dgm:cxn modelId="{7F1680B7-5DA6-4A4E-B154-4F061953DBE6}" type="presParOf" srcId="{0E853CE8-C255-4ECE-8C9E-B511DBE9F9BC}" destId="{0DAAAE2F-3B74-4C88-8336-94A3F04C8D43}" srcOrd="8" destOrd="0" presId="urn:microsoft.com/office/officeart/2005/8/layout/bProcess3"/>
    <dgm:cxn modelId="{5D39F643-9D7F-4C82-95BA-1C5EE96043C5}" type="presParOf" srcId="{0E853CE8-C255-4ECE-8C9E-B511DBE9F9BC}" destId="{120A4CF0-8638-4B3D-8C64-74517D8CA515}" srcOrd="9" destOrd="0" presId="urn:microsoft.com/office/officeart/2005/8/layout/bProcess3"/>
    <dgm:cxn modelId="{CE781767-A69B-4F85-B745-693C44D41530}" type="presParOf" srcId="{120A4CF0-8638-4B3D-8C64-74517D8CA515}" destId="{7FAF123B-81D6-4213-B530-C54E54AE00F8}" srcOrd="0" destOrd="0" presId="urn:microsoft.com/office/officeart/2005/8/layout/bProcess3"/>
    <dgm:cxn modelId="{FA48F5DB-86AB-4AC3-A1EC-3529F4BD424C}" type="presParOf" srcId="{0E853CE8-C255-4ECE-8C9E-B511DBE9F9BC}" destId="{EC9F8FCF-851C-42BB-96CF-95EADED57D54}" srcOrd="10" destOrd="0" presId="urn:microsoft.com/office/officeart/2005/8/layout/bProcess3"/>
    <dgm:cxn modelId="{CFF4885E-A43E-472E-82BB-6071DE7969BE}" type="presParOf" srcId="{0E853CE8-C255-4ECE-8C9E-B511DBE9F9BC}" destId="{C35AFB48-AEC3-4B6B-A11B-EAA8FD041EAB}" srcOrd="11" destOrd="0" presId="urn:microsoft.com/office/officeart/2005/8/layout/bProcess3"/>
    <dgm:cxn modelId="{F4A945C3-740A-4473-BE70-65D69CA61BDE}" type="presParOf" srcId="{C35AFB48-AEC3-4B6B-A11B-EAA8FD041EAB}" destId="{C5E78F61-A259-43DC-8F06-42A403C5BBC3}" srcOrd="0" destOrd="0" presId="urn:microsoft.com/office/officeart/2005/8/layout/bProcess3"/>
    <dgm:cxn modelId="{342E0189-D777-4D91-BEA1-3DB9F66E9092}" type="presParOf" srcId="{0E853CE8-C255-4ECE-8C9E-B511DBE9F9BC}" destId="{955F400E-85FE-497B-80B5-57A75163E208}" srcOrd="12" destOrd="0" presId="urn:microsoft.com/office/officeart/2005/8/layout/bProcess3"/>
    <dgm:cxn modelId="{D10E2A80-4C5C-4CCF-A8F0-68325F14D8E3}" type="presParOf" srcId="{0E853CE8-C255-4ECE-8C9E-B511DBE9F9BC}" destId="{19C50D9C-DF6E-4EFD-91B2-D61F10AB25C3}" srcOrd="13" destOrd="0" presId="urn:microsoft.com/office/officeart/2005/8/layout/bProcess3"/>
    <dgm:cxn modelId="{FBCE68CF-4C81-4DF1-9E79-71D7AB3AC0A7}" type="presParOf" srcId="{19C50D9C-DF6E-4EFD-91B2-D61F10AB25C3}" destId="{AEA8CF83-284B-4A97-9CBD-772EBCA720FA}" srcOrd="0" destOrd="0" presId="urn:microsoft.com/office/officeart/2005/8/layout/bProcess3"/>
    <dgm:cxn modelId="{575D6532-2307-42B8-B7E1-E53A18D639CA}" type="presParOf" srcId="{0E853CE8-C255-4ECE-8C9E-B511DBE9F9BC}" destId="{6CAF6001-087F-4DC6-B02A-82B4CB5F86AF}" srcOrd="14" destOrd="0" presId="urn:microsoft.com/office/officeart/2005/8/layout/bProcess3"/>
    <dgm:cxn modelId="{D40DD5C1-1AA5-4906-AB46-FD04F50041BE}" type="presParOf" srcId="{0E853CE8-C255-4ECE-8C9E-B511DBE9F9BC}" destId="{9E1D9237-EE75-4CCF-AAE4-7E9A874A58FC}" srcOrd="15" destOrd="0" presId="urn:microsoft.com/office/officeart/2005/8/layout/bProcess3"/>
    <dgm:cxn modelId="{EDE32319-45BE-443D-AE4A-89B42881CE25}" type="presParOf" srcId="{9E1D9237-EE75-4CCF-AAE4-7E9A874A58FC}" destId="{0EF9E100-1D7B-4BD4-A1D4-E8538276E2E6}" srcOrd="0" destOrd="0" presId="urn:microsoft.com/office/officeart/2005/8/layout/bProcess3"/>
    <dgm:cxn modelId="{3C297130-1E1A-41B6-A2D0-56FC6D294E22}" type="presParOf" srcId="{0E853CE8-C255-4ECE-8C9E-B511DBE9F9BC}" destId="{0B306781-D523-46C1-8328-6831057E6017}" srcOrd="16" destOrd="0" presId="urn:microsoft.com/office/officeart/2005/8/layout/bProcess3"/>
    <dgm:cxn modelId="{317096AD-E655-4546-916F-44DAB24CD86F}" type="presParOf" srcId="{0E853CE8-C255-4ECE-8C9E-B511DBE9F9BC}" destId="{67FD7855-4FC3-4076-8CF0-DB9650F0C897}" srcOrd="17" destOrd="0" presId="urn:microsoft.com/office/officeart/2005/8/layout/bProcess3"/>
    <dgm:cxn modelId="{BA9FFD42-AC52-474F-BE9B-D8051FCDEC12}" type="presParOf" srcId="{67FD7855-4FC3-4076-8CF0-DB9650F0C897}" destId="{8C3850EC-7682-4A68-8AF2-8836CC990A8C}" srcOrd="0" destOrd="0" presId="urn:microsoft.com/office/officeart/2005/8/layout/bProcess3"/>
    <dgm:cxn modelId="{65EA2D2E-9544-4C52-A06A-589D5B857F8D}" type="presParOf" srcId="{0E853CE8-C255-4ECE-8C9E-B511DBE9F9BC}" destId="{5FEEC1DF-B80C-4AE7-8AD7-FA44DF8832FC}" srcOrd="1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F13C3C-0010-4E74-AD28-3E7C288703F0}">
      <dsp:nvSpPr>
        <dsp:cNvPr id="0" name=""/>
        <dsp:cNvSpPr/>
      </dsp:nvSpPr>
      <dsp:spPr>
        <a:xfrm>
          <a:off x="3476" y="2193661"/>
          <a:ext cx="6203353" cy="2481341"/>
        </a:xfrm>
        <a:prstGeom prst="chevron">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u="sng" kern="1200" dirty="0"/>
            <a:t>Phase I</a:t>
          </a:r>
        </a:p>
        <a:p>
          <a:pPr marL="0" lvl="0" indent="0" algn="ctr" defTabSz="889000">
            <a:lnSpc>
              <a:spcPct val="90000"/>
            </a:lnSpc>
            <a:spcBef>
              <a:spcPct val="0"/>
            </a:spcBef>
            <a:spcAft>
              <a:spcPct val="35000"/>
            </a:spcAft>
            <a:buNone/>
          </a:pPr>
          <a:r>
            <a:rPr lang="en-US" sz="2000" u="none" kern="1200" dirty="0"/>
            <a:t>Document the lived experiences of chronic migraine in adolescence from primary stakeholders (e.g., teens, parents, providers)</a:t>
          </a:r>
        </a:p>
      </dsp:txBody>
      <dsp:txXfrm>
        <a:off x="1244147" y="2193661"/>
        <a:ext cx="3722012" cy="2481341"/>
      </dsp:txXfrm>
    </dsp:sp>
    <dsp:sp modelId="{E89BC019-1725-404D-BA10-C6787B84A7C9}">
      <dsp:nvSpPr>
        <dsp:cNvPr id="0" name=""/>
        <dsp:cNvSpPr/>
      </dsp:nvSpPr>
      <dsp:spPr>
        <a:xfrm>
          <a:off x="5586494" y="2465492"/>
          <a:ext cx="4508969" cy="1937679"/>
        </a:xfrm>
        <a:prstGeom prst="chevron">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n-US" sz="2000" u="sng" kern="1200" dirty="0"/>
            <a:t>Phase II</a:t>
          </a:r>
        </a:p>
        <a:p>
          <a:pPr marL="0" lvl="0" indent="0" algn="ctr" defTabSz="889000">
            <a:lnSpc>
              <a:spcPct val="90000"/>
            </a:lnSpc>
            <a:spcBef>
              <a:spcPct val="0"/>
            </a:spcBef>
            <a:spcAft>
              <a:spcPct val="35000"/>
            </a:spcAft>
            <a:buNone/>
          </a:pPr>
          <a:r>
            <a:rPr lang="en-US" sz="2000" u="none" kern="1200" dirty="0"/>
            <a:t>Adapt an MBI based on stakeholder feedback to be pilot tested in a group of adolescents with chronic migraine</a:t>
          </a:r>
        </a:p>
      </dsp:txBody>
      <dsp:txXfrm>
        <a:off x="6555334" y="2465492"/>
        <a:ext cx="2571290" cy="19376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06A086-D5DC-49CD-86CF-FA2A18B5CE5B}">
      <dsp:nvSpPr>
        <dsp:cNvPr id="0" name=""/>
        <dsp:cNvSpPr/>
      </dsp:nvSpPr>
      <dsp:spPr>
        <a:xfrm>
          <a:off x="2034267" y="617801"/>
          <a:ext cx="437258" cy="91440"/>
        </a:xfrm>
        <a:custGeom>
          <a:avLst/>
          <a:gdLst/>
          <a:ahLst/>
          <a:cxnLst/>
          <a:rect l="0" t="0" r="0" b="0"/>
          <a:pathLst>
            <a:path>
              <a:moveTo>
                <a:pt x="0" y="45720"/>
              </a:moveTo>
              <a:lnTo>
                <a:pt x="437258" y="45720"/>
              </a:lnTo>
            </a:path>
          </a:pathLst>
        </a:custGeom>
        <a:noFill/>
        <a:ln w="6350" cap="flat" cmpd="sng" algn="ctr">
          <a:solidFill>
            <a:schemeClr val="accent5">
              <a:shade val="90000"/>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41200" y="661182"/>
        <a:ext cx="23392" cy="4678"/>
      </dsp:txXfrm>
    </dsp:sp>
    <dsp:sp modelId="{0593AA91-4A8D-4D2D-A697-9C64239141DE}">
      <dsp:nvSpPr>
        <dsp:cNvPr id="0" name=""/>
        <dsp:cNvSpPr/>
      </dsp:nvSpPr>
      <dsp:spPr>
        <a:xfrm>
          <a:off x="1899" y="53270"/>
          <a:ext cx="2034168" cy="1220501"/>
        </a:xfrm>
        <a:prstGeom prst="rect">
          <a:avLst/>
        </a:prstGeom>
        <a:solidFill>
          <a:schemeClr val="accent5">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0" u="none" kern="1200" dirty="0">
              <a:latin typeface="Calibri"/>
              <a:cs typeface="Calibri"/>
            </a:rPr>
            <a:t>Recruited 5 families and 5 providers</a:t>
          </a:r>
        </a:p>
      </dsp:txBody>
      <dsp:txXfrm>
        <a:off x="1899" y="53270"/>
        <a:ext cx="2034168" cy="1220501"/>
      </dsp:txXfrm>
    </dsp:sp>
    <dsp:sp modelId="{6840687C-F9B9-49C2-8A30-E3274C8B51A1}">
      <dsp:nvSpPr>
        <dsp:cNvPr id="0" name=""/>
        <dsp:cNvSpPr/>
      </dsp:nvSpPr>
      <dsp:spPr>
        <a:xfrm>
          <a:off x="4536295" y="617801"/>
          <a:ext cx="437258" cy="91440"/>
        </a:xfrm>
        <a:custGeom>
          <a:avLst/>
          <a:gdLst/>
          <a:ahLst/>
          <a:cxnLst/>
          <a:rect l="0" t="0" r="0" b="0"/>
          <a:pathLst>
            <a:path>
              <a:moveTo>
                <a:pt x="0" y="45720"/>
              </a:moveTo>
              <a:lnTo>
                <a:pt x="437258" y="45720"/>
              </a:lnTo>
            </a:path>
          </a:pathLst>
        </a:custGeom>
        <a:noFill/>
        <a:ln w="6350" cap="flat" cmpd="sng" algn="ctr">
          <a:solidFill>
            <a:schemeClr val="accent5">
              <a:shade val="90000"/>
              <a:hueOff val="92317"/>
              <a:satOff val="-1971"/>
              <a:lumOff val="735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43228" y="661182"/>
        <a:ext cx="23392" cy="4678"/>
      </dsp:txXfrm>
    </dsp:sp>
    <dsp:sp modelId="{F6728679-99C2-4AFA-A8EE-7900455B7210}">
      <dsp:nvSpPr>
        <dsp:cNvPr id="0" name=""/>
        <dsp:cNvSpPr/>
      </dsp:nvSpPr>
      <dsp:spPr>
        <a:xfrm>
          <a:off x="2503926" y="53270"/>
          <a:ext cx="2034168" cy="1220501"/>
        </a:xfrm>
        <a:prstGeom prst="rect">
          <a:avLst/>
        </a:prstGeom>
        <a:solidFill>
          <a:schemeClr val="accent5">
            <a:shade val="50000"/>
            <a:hueOff val="80499"/>
            <a:satOff val="-1960"/>
            <a:lumOff val="85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0" kern="1200" dirty="0">
              <a:latin typeface="Calibri"/>
              <a:cs typeface="Calibri"/>
            </a:rPr>
            <a:t>Conducted Remote Interviews over Zoom</a:t>
          </a:r>
        </a:p>
      </dsp:txBody>
      <dsp:txXfrm>
        <a:off x="2503926" y="53270"/>
        <a:ext cx="2034168" cy="1220501"/>
      </dsp:txXfrm>
    </dsp:sp>
    <dsp:sp modelId="{1ECE4128-8436-4DDF-AF80-E11E58FA6C28}">
      <dsp:nvSpPr>
        <dsp:cNvPr id="0" name=""/>
        <dsp:cNvSpPr/>
      </dsp:nvSpPr>
      <dsp:spPr>
        <a:xfrm>
          <a:off x="7038323" y="617801"/>
          <a:ext cx="437258" cy="91440"/>
        </a:xfrm>
        <a:custGeom>
          <a:avLst/>
          <a:gdLst/>
          <a:ahLst/>
          <a:cxnLst/>
          <a:rect l="0" t="0" r="0" b="0"/>
          <a:pathLst>
            <a:path>
              <a:moveTo>
                <a:pt x="0" y="45720"/>
              </a:moveTo>
              <a:lnTo>
                <a:pt x="437258" y="45720"/>
              </a:lnTo>
            </a:path>
          </a:pathLst>
        </a:custGeom>
        <a:noFill/>
        <a:ln w="6350" cap="flat" cmpd="sng" algn="ctr">
          <a:solidFill>
            <a:schemeClr val="accent5">
              <a:shade val="90000"/>
              <a:hueOff val="184634"/>
              <a:satOff val="-3943"/>
              <a:lumOff val="1471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5256" y="661182"/>
        <a:ext cx="23392" cy="4678"/>
      </dsp:txXfrm>
    </dsp:sp>
    <dsp:sp modelId="{92BDD335-2BE8-405B-85C4-27751A220EA3}">
      <dsp:nvSpPr>
        <dsp:cNvPr id="0" name=""/>
        <dsp:cNvSpPr/>
      </dsp:nvSpPr>
      <dsp:spPr>
        <a:xfrm>
          <a:off x="5005954" y="53270"/>
          <a:ext cx="2034168" cy="1220501"/>
        </a:xfrm>
        <a:prstGeom prst="rect">
          <a:avLst/>
        </a:prstGeom>
        <a:solidFill>
          <a:schemeClr val="accent5">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0" kern="1200" dirty="0">
              <a:latin typeface="Calibri"/>
              <a:cs typeface="Calibri"/>
            </a:rPr>
            <a:t>Edited Transcripts for Coding</a:t>
          </a:r>
        </a:p>
      </dsp:txBody>
      <dsp:txXfrm>
        <a:off x="5005954" y="53270"/>
        <a:ext cx="2034168" cy="1220501"/>
      </dsp:txXfrm>
    </dsp:sp>
    <dsp:sp modelId="{9A0DC8FB-4A91-49F0-92D9-87D84698D366}">
      <dsp:nvSpPr>
        <dsp:cNvPr id="0" name=""/>
        <dsp:cNvSpPr/>
      </dsp:nvSpPr>
      <dsp:spPr>
        <a:xfrm>
          <a:off x="1018983" y="1271972"/>
          <a:ext cx="7506083" cy="437258"/>
        </a:xfrm>
        <a:custGeom>
          <a:avLst/>
          <a:gdLst/>
          <a:ahLst/>
          <a:cxnLst/>
          <a:rect l="0" t="0" r="0" b="0"/>
          <a:pathLst>
            <a:path>
              <a:moveTo>
                <a:pt x="7506083" y="0"/>
              </a:moveTo>
              <a:lnTo>
                <a:pt x="7506083" y="235729"/>
              </a:lnTo>
              <a:lnTo>
                <a:pt x="0" y="235729"/>
              </a:lnTo>
              <a:lnTo>
                <a:pt x="0" y="437258"/>
              </a:lnTo>
            </a:path>
          </a:pathLst>
        </a:custGeom>
        <a:noFill/>
        <a:ln w="6350" cap="flat" cmpd="sng" algn="ctr">
          <a:solidFill>
            <a:schemeClr val="accent5">
              <a:shade val="90000"/>
              <a:hueOff val="276951"/>
              <a:satOff val="-5914"/>
              <a:lumOff val="2207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84008" y="1488262"/>
        <a:ext cx="376032" cy="4678"/>
      </dsp:txXfrm>
    </dsp:sp>
    <dsp:sp modelId="{EA013203-644B-4F4F-A9F1-1F3C6985832E}">
      <dsp:nvSpPr>
        <dsp:cNvPr id="0" name=""/>
        <dsp:cNvSpPr/>
      </dsp:nvSpPr>
      <dsp:spPr>
        <a:xfrm>
          <a:off x="7507982" y="53270"/>
          <a:ext cx="2034168" cy="1220501"/>
        </a:xfrm>
        <a:prstGeom prst="rect">
          <a:avLst/>
        </a:prstGeom>
        <a:solidFill>
          <a:schemeClr val="accent5">
            <a:shade val="50000"/>
            <a:hueOff val="241496"/>
            <a:satOff val="-5881"/>
            <a:lumOff val="257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0" kern="1200" dirty="0">
              <a:latin typeface="Calibri"/>
              <a:cs typeface="Calibri"/>
            </a:rPr>
            <a:t>Completed CCTSI ATLAS.ti Online Trainings</a:t>
          </a:r>
        </a:p>
      </dsp:txBody>
      <dsp:txXfrm>
        <a:off x="7507982" y="53270"/>
        <a:ext cx="2034168" cy="1220501"/>
      </dsp:txXfrm>
    </dsp:sp>
    <dsp:sp modelId="{120A4CF0-8638-4B3D-8C64-74517D8CA515}">
      <dsp:nvSpPr>
        <dsp:cNvPr id="0" name=""/>
        <dsp:cNvSpPr/>
      </dsp:nvSpPr>
      <dsp:spPr>
        <a:xfrm>
          <a:off x="2034267" y="2306161"/>
          <a:ext cx="437258" cy="91440"/>
        </a:xfrm>
        <a:custGeom>
          <a:avLst/>
          <a:gdLst/>
          <a:ahLst/>
          <a:cxnLst/>
          <a:rect l="0" t="0" r="0" b="0"/>
          <a:pathLst>
            <a:path>
              <a:moveTo>
                <a:pt x="0" y="45720"/>
              </a:moveTo>
              <a:lnTo>
                <a:pt x="437258" y="45720"/>
              </a:lnTo>
            </a:path>
          </a:pathLst>
        </a:custGeom>
        <a:noFill/>
        <a:ln w="6350" cap="flat" cmpd="sng" algn="ctr">
          <a:solidFill>
            <a:schemeClr val="accent5">
              <a:shade val="90000"/>
              <a:hueOff val="369268"/>
              <a:satOff val="-7885"/>
              <a:lumOff val="2943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41200" y="2349542"/>
        <a:ext cx="23392" cy="4678"/>
      </dsp:txXfrm>
    </dsp:sp>
    <dsp:sp modelId="{0DAAAE2F-3B74-4C88-8336-94A3F04C8D43}">
      <dsp:nvSpPr>
        <dsp:cNvPr id="0" name=""/>
        <dsp:cNvSpPr/>
      </dsp:nvSpPr>
      <dsp:spPr>
        <a:xfrm>
          <a:off x="1899" y="1741630"/>
          <a:ext cx="2034168" cy="1220501"/>
        </a:xfrm>
        <a:prstGeom prst="rect">
          <a:avLst/>
        </a:prstGeom>
        <a:solidFill>
          <a:schemeClr val="accent5">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0" kern="1200" dirty="0">
              <a:latin typeface="Calibri"/>
              <a:cs typeface="Calibri"/>
            </a:rPr>
            <a:t>Coded Interview Transcripts in ATLAS.ti</a:t>
          </a:r>
        </a:p>
      </dsp:txBody>
      <dsp:txXfrm>
        <a:off x="1899" y="1741630"/>
        <a:ext cx="2034168" cy="1220501"/>
      </dsp:txXfrm>
    </dsp:sp>
    <dsp:sp modelId="{C35AFB48-AEC3-4B6B-A11B-EAA8FD041EAB}">
      <dsp:nvSpPr>
        <dsp:cNvPr id="0" name=""/>
        <dsp:cNvSpPr/>
      </dsp:nvSpPr>
      <dsp:spPr>
        <a:xfrm>
          <a:off x="4536295" y="2306161"/>
          <a:ext cx="437258" cy="91440"/>
        </a:xfrm>
        <a:custGeom>
          <a:avLst/>
          <a:gdLst/>
          <a:ahLst/>
          <a:cxnLst/>
          <a:rect l="0" t="0" r="0" b="0"/>
          <a:pathLst>
            <a:path>
              <a:moveTo>
                <a:pt x="0" y="45720"/>
              </a:moveTo>
              <a:lnTo>
                <a:pt x="437258" y="45720"/>
              </a:lnTo>
            </a:path>
          </a:pathLst>
        </a:custGeom>
        <a:noFill/>
        <a:ln w="6350" cap="flat" cmpd="sng" algn="ctr">
          <a:solidFill>
            <a:schemeClr val="accent5">
              <a:shade val="90000"/>
              <a:hueOff val="369268"/>
              <a:satOff val="-7885"/>
              <a:lumOff val="2943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743228" y="2349542"/>
        <a:ext cx="23392" cy="4678"/>
      </dsp:txXfrm>
    </dsp:sp>
    <dsp:sp modelId="{EC9F8FCF-851C-42BB-96CF-95EADED57D54}">
      <dsp:nvSpPr>
        <dsp:cNvPr id="0" name=""/>
        <dsp:cNvSpPr/>
      </dsp:nvSpPr>
      <dsp:spPr>
        <a:xfrm>
          <a:off x="2503926" y="1741630"/>
          <a:ext cx="2034168" cy="1220501"/>
        </a:xfrm>
        <a:prstGeom prst="rect">
          <a:avLst/>
        </a:prstGeom>
        <a:solidFill>
          <a:schemeClr val="accent5">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0" kern="1200" dirty="0">
              <a:latin typeface="Calibri"/>
              <a:cs typeface="Calibri"/>
            </a:rPr>
            <a:t>Participated in Consensus Coding Meetings with Study Team</a:t>
          </a:r>
        </a:p>
      </dsp:txBody>
      <dsp:txXfrm>
        <a:off x="2503926" y="1741630"/>
        <a:ext cx="2034168" cy="1220501"/>
      </dsp:txXfrm>
    </dsp:sp>
    <dsp:sp modelId="{19C50D9C-DF6E-4EFD-91B2-D61F10AB25C3}">
      <dsp:nvSpPr>
        <dsp:cNvPr id="0" name=""/>
        <dsp:cNvSpPr/>
      </dsp:nvSpPr>
      <dsp:spPr>
        <a:xfrm>
          <a:off x="7038323" y="2306161"/>
          <a:ext cx="437258" cy="91440"/>
        </a:xfrm>
        <a:custGeom>
          <a:avLst/>
          <a:gdLst/>
          <a:ahLst/>
          <a:cxnLst/>
          <a:rect l="0" t="0" r="0" b="0"/>
          <a:pathLst>
            <a:path>
              <a:moveTo>
                <a:pt x="0" y="45720"/>
              </a:moveTo>
              <a:lnTo>
                <a:pt x="437258" y="45720"/>
              </a:lnTo>
            </a:path>
          </a:pathLst>
        </a:custGeom>
        <a:noFill/>
        <a:ln w="6350" cap="flat" cmpd="sng" algn="ctr">
          <a:solidFill>
            <a:schemeClr val="accent5">
              <a:shade val="90000"/>
              <a:hueOff val="276951"/>
              <a:satOff val="-5914"/>
              <a:lumOff val="22073"/>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245256" y="2349542"/>
        <a:ext cx="23392" cy="4678"/>
      </dsp:txXfrm>
    </dsp:sp>
    <dsp:sp modelId="{955F400E-85FE-497B-80B5-57A75163E208}">
      <dsp:nvSpPr>
        <dsp:cNvPr id="0" name=""/>
        <dsp:cNvSpPr/>
      </dsp:nvSpPr>
      <dsp:spPr>
        <a:xfrm>
          <a:off x="5005954" y="1741630"/>
          <a:ext cx="2034168" cy="1220501"/>
        </a:xfrm>
        <a:prstGeom prst="rect">
          <a:avLst/>
        </a:prstGeom>
        <a:solidFill>
          <a:schemeClr val="accent5">
            <a:shade val="50000"/>
            <a:hueOff val="321995"/>
            <a:satOff val="-7842"/>
            <a:lumOff val="3431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0" kern="1200" dirty="0">
              <a:latin typeface="Calibri"/>
              <a:cs typeface="Calibri"/>
            </a:rPr>
            <a:t>Edited/Finalized Coding As Needed</a:t>
          </a:r>
        </a:p>
      </dsp:txBody>
      <dsp:txXfrm>
        <a:off x="5005954" y="1741630"/>
        <a:ext cx="2034168" cy="1220501"/>
      </dsp:txXfrm>
    </dsp:sp>
    <dsp:sp modelId="{9E1D9237-EE75-4CCF-AAE4-7E9A874A58FC}">
      <dsp:nvSpPr>
        <dsp:cNvPr id="0" name=""/>
        <dsp:cNvSpPr/>
      </dsp:nvSpPr>
      <dsp:spPr>
        <a:xfrm>
          <a:off x="1018983" y="2960332"/>
          <a:ext cx="7506083" cy="437258"/>
        </a:xfrm>
        <a:custGeom>
          <a:avLst/>
          <a:gdLst/>
          <a:ahLst/>
          <a:cxnLst/>
          <a:rect l="0" t="0" r="0" b="0"/>
          <a:pathLst>
            <a:path>
              <a:moveTo>
                <a:pt x="7506083" y="0"/>
              </a:moveTo>
              <a:lnTo>
                <a:pt x="7506083" y="235729"/>
              </a:lnTo>
              <a:lnTo>
                <a:pt x="0" y="235729"/>
              </a:lnTo>
              <a:lnTo>
                <a:pt x="0" y="437258"/>
              </a:lnTo>
            </a:path>
          </a:pathLst>
        </a:custGeom>
        <a:noFill/>
        <a:ln w="6350" cap="flat" cmpd="sng" algn="ctr">
          <a:solidFill>
            <a:schemeClr val="accent5">
              <a:shade val="90000"/>
              <a:hueOff val="184634"/>
              <a:satOff val="-3943"/>
              <a:lumOff val="14715"/>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584008" y="3176622"/>
        <a:ext cx="376032" cy="4678"/>
      </dsp:txXfrm>
    </dsp:sp>
    <dsp:sp modelId="{6CAF6001-087F-4DC6-B02A-82B4CB5F86AF}">
      <dsp:nvSpPr>
        <dsp:cNvPr id="0" name=""/>
        <dsp:cNvSpPr/>
      </dsp:nvSpPr>
      <dsp:spPr>
        <a:xfrm>
          <a:off x="7507982" y="1741630"/>
          <a:ext cx="2034168" cy="1220501"/>
        </a:xfrm>
        <a:prstGeom prst="rect">
          <a:avLst/>
        </a:prstGeom>
        <a:solidFill>
          <a:schemeClr val="accent5">
            <a:shade val="50000"/>
            <a:hueOff val="241496"/>
            <a:satOff val="-5881"/>
            <a:lumOff val="257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0" kern="1200" dirty="0">
              <a:latin typeface="Calibri"/>
              <a:cs typeface="Calibri"/>
            </a:rPr>
            <a:t>Completed Rapid Qualitative Analysis of Provider Interviews</a:t>
          </a:r>
        </a:p>
      </dsp:txBody>
      <dsp:txXfrm>
        <a:off x="7507982" y="1741630"/>
        <a:ext cx="2034168" cy="1220501"/>
      </dsp:txXfrm>
    </dsp:sp>
    <dsp:sp modelId="{67FD7855-4FC3-4076-8CF0-DB9650F0C897}">
      <dsp:nvSpPr>
        <dsp:cNvPr id="0" name=""/>
        <dsp:cNvSpPr/>
      </dsp:nvSpPr>
      <dsp:spPr>
        <a:xfrm>
          <a:off x="2034267" y="3994521"/>
          <a:ext cx="437258" cy="91440"/>
        </a:xfrm>
        <a:custGeom>
          <a:avLst/>
          <a:gdLst/>
          <a:ahLst/>
          <a:cxnLst/>
          <a:rect l="0" t="0" r="0" b="0"/>
          <a:pathLst>
            <a:path>
              <a:moveTo>
                <a:pt x="0" y="45720"/>
              </a:moveTo>
              <a:lnTo>
                <a:pt x="437258" y="45720"/>
              </a:lnTo>
            </a:path>
          </a:pathLst>
        </a:custGeom>
        <a:noFill/>
        <a:ln w="6350" cap="flat" cmpd="sng" algn="ctr">
          <a:solidFill>
            <a:schemeClr val="accent5">
              <a:shade val="90000"/>
              <a:hueOff val="92317"/>
              <a:satOff val="-1971"/>
              <a:lumOff val="735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241200" y="4037902"/>
        <a:ext cx="23392" cy="4678"/>
      </dsp:txXfrm>
    </dsp:sp>
    <dsp:sp modelId="{0B306781-D523-46C1-8328-6831057E6017}">
      <dsp:nvSpPr>
        <dsp:cNvPr id="0" name=""/>
        <dsp:cNvSpPr/>
      </dsp:nvSpPr>
      <dsp:spPr>
        <a:xfrm>
          <a:off x="1899" y="3429990"/>
          <a:ext cx="2034168" cy="1220501"/>
        </a:xfrm>
        <a:prstGeom prst="rect">
          <a:avLst/>
        </a:prstGeom>
        <a:solidFill>
          <a:schemeClr val="accent5">
            <a:shade val="50000"/>
            <a:hueOff val="160997"/>
            <a:satOff val="-3921"/>
            <a:lumOff val="1715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0" kern="1200" dirty="0">
              <a:latin typeface="Calibri"/>
              <a:cs typeface="Calibri"/>
            </a:rPr>
            <a:t>Qualitative Analysis of All Interviews </a:t>
          </a:r>
          <a:r>
            <a:rPr lang="en-US" sz="1700" b="0" i="1" kern="1200" dirty="0">
              <a:latin typeface="Calibri"/>
              <a:cs typeface="Calibri"/>
            </a:rPr>
            <a:t>(in progress)</a:t>
          </a:r>
        </a:p>
      </dsp:txBody>
      <dsp:txXfrm>
        <a:off x="1899" y="3429990"/>
        <a:ext cx="2034168" cy="1220501"/>
      </dsp:txXfrm>
    </dsp:sp>
    <dsp:sp modelId="{5FEEC1DF-B80C-4AE7-8AD7-FA44DF8832FC}">
      <dsp:nvSpPr>
        <dsp:cNvPr id="0" name=""/>
        <dsp:cNvSpPr/>
      </dsp:nvSpPr>
      <dsp:spPr>
        <a:xfrm>
          <a:off x="2503926" y="3429990"/>
          <a:ext cx="2034168" cy="1220501"/>
        </a:xfrm>
        <a:prstGeom prst="rect">
          <a:avLst/>
        </a:prstGeom>
        <a:solidFill>
          <a:schemeClr val="accent5">
            <a:shade val="50000"/>
            <a:hueOff val="80499"/>
            <a:satOff val="-1960"/>
            <a:lumOff val="857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120904" numCol="1" spcCol="1270" anchor="ctr" anchorCtr="0">
          <a:noAutofit/>
        </a:bodyPr>
        <a:lstStyle/>
        <a:p>
          <a:pPr marL="0" lvl="0" indent="0" algn="ctr" defTabSz="755650" rtl="0">
            <a:lnSpc>
              <a:spcPct val="90000"/>
            </a:lnSpc>
            <a:spcBef>
              <a:spcPct val="0"/>
            </a:spcBef>
            <a:spcAft>
              <a:spcPct val="35000"/>
            </a:spcAft>
            <a:buNone/>
          </a:pPr>
          <a:r>
            <a:rPr lang="en-US" sz="1700" b="0" kern="1200" dirty="0">
              <a:latin typeface="Calibri"/>
              <a:cs typeface="Calibri"/>
            </a:rPr>
            <a:t>Adapting the Intervention Based on Qualitative Feedback</a:t>
          </a:r>
        </a:p>
      </dsp:txBody>
      <dsp:txXfrm>
        <a:off x="2503926" y="3429990"/>
        <a:ext cx="2034168" cy="1220501"/>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AE14DF9-CC8D-43E6-BC1A-8D5505DE4DA4}"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74B2E-8CCF-4D92-8615-07792C05F4A2}" type="slidenum">
              <a:rPr lang="en-US" smtClean="0"/>
              <a:t>‹#›</a:t>
            </a:fld>
            <a:endParaRPr lang="en-US"/>
          </a:p>
        </p:txBody>
      </p:sp>
    </p:spTree>
    <p:extLst>
      <p:ext uri="{BB962C8B-B14F-4D97-AF65-F5344CB8AC3E}">
        <p14:creationId xmlns:p14="http://schemas.microsoft.com/office/powerpoint/2010/main" val="3909354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14DF9-CC8D-43E6-BC1A-8D5505DE4DA4}"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74B2E-8CCF-4D92-8615-07792C05F4A2}" type="slidenum">
              <a:rPr lang="en-US" smtClean="0"/>
              <a:t>‹#›</a:t>
            </a:fld>
            <a:endParaRPr lang="en-US"/>
          </a:p>
        </p:txBody>
      </p:sp>
    </p:spTree>
    <p:extLst>
      <p:ext uri="{BB962C8B-B14F-4D97-AF65-F5344CB8AC3E}">
        <p14:creationId xmlns:p14="http://schemas.microsoft.com/office/powerpoint/2010/main" val="2422634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14DF9-CC8D-43E6-BC1A-8D5505DE4DA4}"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74B2E-8CCF-4D92-8615-07792C05F4A2}" type="slidenum">
              <a:rPr lang="en-US" smtClean="0"/>
              <a:t>‹#›</a:t>
            </a:fld>
            <a:endParaRPr lang="en-US"/>
          </a:p>
        </p:txBody>
      </p:sp>
    </p:spTree>
    <p:extLst>
      <p:ext uri="{BB962C8B-B14F-4D97-AF65-F5344CB8AC3E}">
        <p14:creationId xmlns:p14="http://schemas.microsoft.com/office/powerpoint/2010/main" val="3745231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E14DF9-CC8D-43E6-BC1A-8D5505DE4DA4}"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74B2E-8CCF-4D92-8615-07792C05F4A2}" type="slidenum">
              <a:rPr lang="en-US" smtClean="0"/>
              <a:t>‹#›</a:t>
            </a:fld>
            <a:endParaRPr lang="en-US"/>
          </a:p>
        </p:txBody>
      </p:sp>
    </p:spTree>
    <p:extLst>
      <p:ext uri="{BB962C8B-B14F-4D97-AF65-F5344CB8AC3E}">
        <p14:creationId xmlns:p14="http://schemas.microsoft.com/office/powerpoint/2010/main" val="1395140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E14DF9-CC8D-43E6-BC1A-8D5505DE4DA4}" type="datetimeFigureOut">
              <a:rPr lang="en-US" smtClean="0"/>
              <a:t>8/9/2023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074B2E-8CCF-4D92-8615-07792C05F4A2}" type="slidenum">
              <a:rPr lang="en-US" smtClean="0"/>
              <a:t>‹#›</a:t>
            </a:fld>
            <a:endParaRPr lang="en-US"/>
          </a:p>
        </p:txBody>
      </p:sp>
    </p:spTree>
    <p:extLst>
      <p:ext uri="{BB962C8B-B14F-4D97-AF65-F5344CB8AC3E}">
        <p14:creationId xmlns:p14="http://schemas.microsoft.com/office/powerpoint/2010/main" val="3335827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E14DF9-CC8D-43E6-BC1A-8D5505DE4DA4}"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74B2E-8CCF-4D92-8615-07792C05F4A2}" type="slidenum">
              <a:rPr lang="en-US" smtClean="0"/>
              <a:t>‹#›</a:t>
            </a:fld>
            <a:endParaRPr lang="en-US"/>
          </a:p>
        </p:txBody>
      </p:sp>
    </p:spTree>
    <p:extLst>
      <p:ext uri="{BB962C8B-B14F-4D97-AF65-F5344CB8AC3E}">
        <p14:creationId xmlns:p14="http://schemas.microsoft.com/office/powerpoint/2010/main" val="4148171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E14DF9-CC8D-43E6-BC1A-8D5505DE4DA4}" type="datetimeFigureOut">
              <a:rPr lang="en-US" smtClean="0"/>
              <a:t>8/9/2023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074B2E-8CCF-4D92-8615-07792C05F4A2}" type="slidenum">
              <a:rPr lang="en-US" smtClean="0"/>
              <a:t>‹#›</a:t>
            </a:fld>
            <a:endParaRPr lang="en-US"/>
          </a:p>
        </p:txBody>
      </p:sp>
    </p:spTree>
    <p:extLst>
      <p:ext uri="{BB962C8B-B14F-4D97-AF65-F5344CB8AC3E}">
        <p14:creationId xmlns:p14="http://schemas.microsoft.com/office/powerpoint/2010/main" val="3623719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E14DF9-CC8D-43E6-BC1A-8D5505DE4DA4}" type="datetimeFigureOut">
              <a:rPr lang="en-US" smtClean="0"/>
              <a:t>8/9/2023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074B2E-8CCF-4D92-8615-07792C05F4A2}" type="slidenum">
              <a:rPr lang="en-US" smtClean="0"/>
              <a:t>‹#›</a:t>
            </a:fld>
            <a:endParaRPr lang="en-US"/>
          </a:p>
        </p:txBody>
      </p:sp>
    </p:spTree>
    <p:extLst>
      <p:ext uri="{BB962C8B-B14F-4D97-AF65-F5344CB8AC3E}">
        <p14:creationId xmlns:p14="http://schemas.microsoft.com/office/powerpoint/2010/main" val="2983584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14DF9-CC8D-43E6-BC1A-8D5505DE4DA4}" type="datetimeFigureOut">
              <a:rPr lang="en-US" smtClean="0"/>
              <a:t>8/9/2023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074B2E-8CCF-4D92-8615-07792C05F4A2}" type="slidenum">
              <a:rPr lang="en-US" smtClean="0"/>
              <a:t>‹#›</a:t>
            </a:fld>
            <a:endParaRPr lang="en-US"/>
          </a:p>
        </p:txBody>
      </p:sp>
    </p:spTree>
    <p:extLst>
      <p:ext uri="{BB962C8B-B14F-4D97-AF65-F5344CB8AC3E}">
        <p14:creationId xmlns:p14="http://schemas.microsoft.com/office/powerpoint/2010/main" val="1954895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E14DF9-CC8D-43E6-BC1A-8D5505DE4DA4}"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74B2E-8CCF-4D92-8615-07792C05F4A2}" type="slidenum">
              <a:rPr lang="en-US" smtClean="0"/>
              <a:t>‹#›</a:t>
            </a:fld>
            <a:endParaRPr lang="en-US"/>
          </a:p>
        </p:txBody>
      </p:sp>
    </p:spTree>
    <p:extLst>
      <p:ext uri="{BB962C8B-B14F-4D97-AF65-F5344CB8AC3E}">
        <p14:creationId xmlns:p14="http://schemas.microsoft.com/office/powerpoint/2010/main" val="3685069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E14DF9-CC8D-43E6-BC1A-8D5505DE4DA4}" type="datetimeFigureOut">
              <a:rPr lang="en-US" smtClean="0"/>
              <a:t>8/9/2023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074B2E-8CCF-4D92-8615-07792C05F4A2}" type="slidenum">
              <a:rPr lang="en-US" smtClean="0"/>
              <a:t>‹#›</a:t>
            </a:fld>
            <a:endParaRPr lang="en-US"/>
          </a:p>
        </p:txBody>
      </p:sp>
    </p:spTree>
    <p:extLst>
      <p:ext uri="{BB962C8B-B14F-4D97-AF65-F5344CB8AC3E}">
        <p14:creationId xmlns:p14="http://schemas.microsoft.com/office/powerpoint/2010/main" val="4113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14DF9-CC8D-43E6-BC1A-8D5505DE4DA4}" type="datetimeFigureOut">
              <a:rPr lang="en-US" smtClean="0"/>
              <a:t>8/9/2023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74B2E-8CCF-4D92-8615-07792C05F4A2}" type="slidenum">
              <a:rPr lang="en-US" smtClean="0"/>
              <a:t>‹#›</a:t>
            </a:fld>
            <a:endParaRPr lang="en-US"/>
          </a:p>
        </p:txBody>
      </p:sp>
    </p:spTree>
    <p:extLst>
      <p:ext uri="{BB962C8B-B14F-4D97-AF65-F5344CB8AC3E}">
        <p14:creationId xmlns:p14="http://schemas.microsoft.com/office/powerpoint/2010/main" val="3105520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Michelle.Clementi@ChildrensColorado.org" TargetMode="External"/><Relationship Id="rId2" Type="http://schemas.openxmlformats.org/officeDocument/2006/relationships/hyperlink" Target="mailto:Michelle.Harmon@ChildrensColorado.org"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mailto:Talia.Thompson@ChildrensColorado.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802849" y="688157"/>
            <a:ext cx="10416619" cy="5279010"/>
          </a:xfrm>
          <a:prstGeom prst="rect">
            <a:avLst/>
          </a:prstGeom>
          <a:solidFill>
            <a:schemeClr val="accent1">
              <a:lumMod val="75000"/>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65406" y="2235139"/>
            <a:ext cx="10064685" cy="2387600"/>
          </a:xfrm>
        </p:spPr>
        <p:txBody>
          <a:bodyPr vert="horz" lIns="91440" tIns="45720" rIns="91440" bIns="45720" rtlCol="0" anchor="b">
            <a:noAutofit/>
          </a:bodyPr>
          <a:lstStyle/>
          <a:p>
            <a:r>
              <a:rPr lang="en-US" sz="4400" b="1" dirty="0">
                <a:solidFill>
                  <a:schemeClr val="bg1"/>
                </a:solidFill>
                <a:latin typeface="Arial"/>
                <a:cs typeface="Arial"/>
              </a:rPr>
              <a:t>Development of a Mindfulness-Based Intervention for Adolescents with Chronic Migraine: </a:t>
            </a:r>
            <a:br>
              <a:rPr lang="en-US" sz="4400" b="1" dirty="0">
                <a:solidFill>
                  <a:schemeClr val="bg1"/>
                </a:solidFill>
                <a:latin typeface="Arial"/>
                <a:cs typeface="Arial"/>
              </a:rPr>
            </a:br>
            <a:br>
              <a:rPr lang="en-US" sz="4400" b="1" dirty="0">
                <a:solidFill>
                  <a:schemeClr val="bg1"/>
                </a:solidFill>
                <a:latin typeface="Arial"/>
                <a:cs typeface="Arial"/>
              </a:rPr>
            </a:br>
            <a:r>
              <a:rPr lang="en-US" sz="4400" b="1" dirty="0">
                <a:solidFill>
                  <a:schemeClr val="bg1"/>
                </a:solidFill>
                <a:latin typeface="Arial"/>
                <a:cs typeface="Arial"/>
              </a:rPr>
              <a:t>A Semi-Structured Interview and Qualitative Analysis Approach</a:t>
            </a:r>
            <a:endParaRPr lang="en-US" sz="4400" b="1" dirty="0">
              <a:solidFill>
                <a:schemeClr val="bg1"/>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439159" y="4893510"/>
            <a:ext cx="9144000" cy="1655762"/>
          </a:xfrm>
        </p:spPr>
        <p:txBody>
          <a:bodyPr/>
          <a:lstStyle/>
          <a:p>
            <a:r>
              <a:rPr lang="en-US" dirty="0">
                <a:latin typeface="Arial" panose="020B0604020202020204" pitchFamily="34" charset="0"/>
                <a:cs typeface="Arial" panose="020B0604020202020204" pitchFamily="34" charset="0"/>
              </a:rPr>
              <a:t>Michelle Harmon</a:t>
            </a:r>
          </a:p>
          <a:p>
            <a:r>
              <a:rPr lang="en-US" dirty="0">
                <a:latin typeface="Arial" panose="020B0604020202020204" pitchFamily="34" charset="0"/>
                <a:cs typeface="Arial" panose="020B0604020202020204" pitchFamily="34" charset="0"/>
              </a:rPr>
              <a:t>Mentors: Michelle Clementi, PhD, Talia Thompson, PhD</a:t>
            </a:r>
          </a:p>
        </p:txBody>
      </p:sp>
    </p:spTree>
    <p:extLst>
      <p:ext uri="{BB962C8B-B14F-4D97-AF65-F5344CB8AC3E}">
        <p14:creationId xmlns:p14="http://schemas.microsoft.com/office/powerpoint/2010/main" val="6705476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0C9310-5DED-5AE2-BFEA-9FA42B1F90D4}"/>
              </a:ext>
            </a:extLst>
          </p:cNvPr>
          <p:cNvSpPr>
            <a:spLocks noGrp="1"/>
          </p:cNvSpPr>
          <p:nvPr>
            <p:ph idx="1"/>
          </p:nvPr>
        </p:nvSpPr>
        <p:spPr/>
        <p:txBody>
          <a:bodyPr vert="horz" lIns="91440" tIns="45720" rIns="91440" bIns="45720" rtlCol="0" anchor="t">
            <a:normAutofit/>
          </a:bodyPr>
          <a:lstStyle/>
          <a:p>
            <a:pPr>
              <a:buFont typeface="Wingdings,Sans-Serif" panose="020B0604020202020204" pitchFamily="34" charset="0"/>
              <a:buChar char="§"/>
            </a:pPr>
            <a:r>
              <a:rPr lang="en-US" sz="2400" dirty="0">
                <a:cs typeface="Calibri"/>
              </a:rPr>
              <a:t>Qualitative analysis of all interviews currently in progress</a:t>
            </a:r>
          </a:p>
          <a:p>
            <a:pPr>
              <a:buFont typeface="Wingdings,Sans-Serif" panose="020B0604020202020204" pitchFamily="34" charset="0"/>
              <a:buChar char="§"/>
            </a:pPr>
            <a:endParaRPr lang="en-US" sz="2400" dirty="0">
              <a:cs typeface="Calibri"/>
            </a:endParaRPr>
          </a:p>
          <a:p>
            <a:pPr>
              <a:buFont typeface="Wingdings,Sans-Serif" panose="020B0604020202020204" pitchFamily="34" charset="0"/>
              <a:buChar char="§"/>
            </a:pPr>
            <a:r>
              <a:rPr lang="en-US" sz="2400" dirty="0">
                <a:cs typeface="Calibri"/>
              </a:rPr>
              <a:t>Codes and categories from analysis will be synthesized into themes/subthemes</a:t>
            </a:r>
            <a:endParaRPr lang="en-US" dirty="0"/>
          </a:p>
        </p:txBody>
      </p:sp>
      <p:sp>
        <p:nvSpPr>
          <p:cNvPr id="9" name="Title 1">
            <a:extLst>
              <a:ext uri="{FF2B5EF4-FFF2-40B4-BE49-F238E27FC236}">
                <a16:creationId xmlns:a16="http://schemas.microsoft.com/office/drawing/2014/main" id="{4A3D0C08-30E1-6365-F529-D520989F7BF6}"/>
              </a:ext>
            </a:extLst>
          </p:cNvPr>
          <p:cNvSpPr>
            <a:spLocks noGrp="1"/>
          </p:cNvSpPr>
          <p:nvPr>
            <p:ph type="title"/>
          </p:nvPr>
        </p:nvSpPr>
        <p:spPr>
          <a:xfrm>
            <a:off x="568569" y="228112"/>
            <a:ext cx="10515600" cy="1325563"/>
          </a:xfrm>
        </p:spPr>
        <p:txBody>
          <a:bodyPr>
            <a:normAutofit/>
          </a:bodyPr>
          <a:lstStyle/>
          <a:p>
            <a:r>
              <a:rPr lang="en-US" sz="3600" dirty="0">
                <a:solidFill>
                  <a:schemeClr val="accent1">
                    <a:lumMod val="75000"/>
                  </a:schemeClr>
                </a:solidFill>
                <a:latin typeface="Arial Black"/>
              </a:rPr>
              <a:t>Qualitative Analysis</a:t>
            </a:r>
          </a:p>
        </p:txBody>
      </p:sp>
    </p:spTree>
    <p:extLst>
      <p:ext uri="{BB962C8B-B14F-4D97-AF65-F5344CB8AC3E}">
        <p14:creationId xmlns:p14="http://schemas.microsoft.com/office/powerpoint/2010/main" val="423131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4915" y="120073"/>
            <a:ext cx="11906826" cy="1342880"/>
          </a:xfrm>
        </p:spPr>
        <p:txBody>
          <a:bodyPr>
            <a:normAutofit/>
          </a:bodyPr>
          <a:lstStyle/>
          <a:p>
            <a:r>
              <a:rPr lang="en-US" sz="2800" dirty="0">
                <a:solidFill>
                  <a:schemeClr val="accent1">
                    <a:lumMod val="75000"/>
                  </a:schemeClr>
                </a:solidFill>
                <a:latin typeface="Arial Black"/>
                <a:cs typeface="Calibri Light"/>
              </a:rPr>
              <a:t>Preliminary Theme 1. Developmental Considerations for Teens</a:t>
            </a:r>
          </a:p>
        </p:txBody>
      </p:sp>
      <p:sp>
        <p:nvSpPr>
          <p:cNvPr id="7" name="Content Placeholder 2">
            <a:extLst>
              <a:ext uri="{FF2B5EF4-FFF2-40B4-BE49-F238E27FC236}">
                <a16:creationId xmlns:a16="http://schemas.microsoft.com/office/drawing/2014/main" id="{3DD4F220-3364-FB7A-D989-1C20BEB5BD4E}"/>
              </a:ext>
            </a:extLst>
          </p:cNvPr>
          <p:cNvSpPr txBox="1">
            <a:spLocks/>
          </p:cNvSpPr>
          <p:nvPr/>
        </p:nvSpPr>
        <p:spPr>
          <a:xfrm>
            <a:off x="419100" y="1416050"/>
            <a:ext cx="113538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1" u="sng" dirty="0">
                <a:cs typeface="Calibri"/>
              </a:rPr>
              <a:t>Teens Prioritize Peer-to-Peer Support </a:t>
            </a:r>
          </a:p>
          <a:p>
            <a:pPr marL="0" indent="0">
              <a:buNone/>
            </a:pPr>
            <a:r>
              <a:rPr lang="en-US" sz="1800" i="1" dirty="0">
                <a:cs typeface="Calibri"/>
              </a:rPr>
              <a:t>"I think just </a:t>
            </a:r>
            <a:r>
              <a:rPr lang="en-US" sz="1800" b="1" i="1" dirty="0">
                <a:cs typeface="Calibri"/>
              </a:rPr>
              <a:t>that camaraderie and not just sympathy but empathy that people can share with each other can really be helpful in that sense of community</a:t>
            </a:r>
            <a:r>
              <a:rPr lang="en-US" sz="1800" i="1" dirty="0">
                <a:cs typeface="Calibri"/>
              </a:rPr>
              <a:t>. So, I really love the group aspect of this”</a:t>
            </a:r>
          </a:p>
          <a:p>
            <a:pPr marL="0" indent="0">
              <a:buNone/>
            </a:pPr>
            <a:endParaRPr lang="en-US" sz="1800" i="1" dirty="0">
              <a:cs typeface="Calibri"/>
            </a:endParaRPr>
          </a:p>
          <a:p>
            <a:pPr marL="0" indent="0">
              <a:buNone/>
            </a:pPr>
            <a:r>
              <a:rPr lang="en-US" sz="1800" b="1" u="sng" dirty="0">
                <a:cs typeface="Calibri"/>
              </a:rPr>
              <a:t>Short-Term Vs. Long-Term Thinking in Adolescence </a:t>
            </a:r>
          </a:p>
          <a:p>
            <a:pPr marL="0" indent="0">
              <a:buNone/>
            </a:pPr>
            <a:r>
              <a:rPr lang="en-US" sz="1800" i="1" dirty="0">
                <a:cs typeface="Calibri"/>
              </a:rPr>
              <a:t>“The </a:t>
            </a:r>
            <a:r>
              <a:rPr lang="en-US" sz="1800" b="1" i="1" dirty="0">
                <a:cs typeface="Calibri"/>
              </a:rPr>
              <a:t>intervention I'm asking you to do is not </a:t>
            </a:r>
            <a:r>
              <a:rPr lang="en-US" sz="1800" b="1" i="1" dirty="0" err="1">
                <a:cs typeface="Calibri"/>
              </a:rPr>
              <a:t>gonna</a:t>
            </a:r>
            <a:r>
              <a:rPr lang="en-US" sz="1800" b="1" i="1" dirty="0">
                <a:cs typeface="Calibri"/>
              </a:rPr>
              <a:t> happen overnight</a:t>
            </a:r>
            <a:r>
              <a:rPr lang="en-US" sz="1800" i="1" dirty="0">
                <a:cs typeface="Calibri"/>
              </a:rPr>
              <a:t>….I think that's been the biggest thing is just going like, hey I know </a:t>
            </a:r>
            <a:r>
              <a:rPr lang="en-US" sz="1800" b="1" i="1" dirty="0">
                <a:cs typeface="Calibri"/>
              </a:rPr>
              <a:t>this is </a:t>
            </a:r>
            <a:r>
              <a:rPr lang="en-US" sz="1800" b="1" i="1" dirty="0" err="1">
                <a:cs typeface="Calibri"/>
              </a:rPr>
              <a:t>gonna</a:t>
            </a:r>
            <a:r>
              <a:rPr lang="en-US" sz="1800" b="1" i="1" dirty="0">
                <a:cs typeface="Calibri"/>
              </a:rPr>
              <a:t> take time</a:t>
            </a:r>
            <a:r>
              <a:rPr lang="en-US" sz="1800" i="1" dirty="0">
                <a:cs typeface="Calibri"/>
              </a:rPr>
              <a:t>."</a:t>
            </a:r>
          </a:p>
          <a:p>
            <a:pPr marL="0" indent="0">
              <a:buNone/>
            </a:pPr>
            <a:endParaRPr lang="en-US" sz="1800" i="1" dirty="0">
              <a:cs typeface="Calibri"/>
            </a:endParaRPr>
          </a:p>
          <a:p>
            <a:pPr marL="0" indent="0">
              <a:buNone/>
            </a:pPr>
            <a:r>
              <a:rPr lang="en-US" sz="1800" b="1" u="sng" dirty="0">
                <a:cs typeface="Calibri"/>
              </a:rPr>
              <a:t>Teen Autonomy</a:t>
            </a:r>
          </a:p>
          <a:p>
            <a:pPr marL="0" indent="0">
              <a:buNone/>
            </a:pPr>
            <a:r>
              <a:rPr lang="en-US" sz="1800" i="1" dirty="0">
                <a:cs typeface="Calibri"/>
              </a:rPr>
              <a:t>“I think</a:t>
            </a:r>
            <a:r>
              <a:rPr lang="en-US" sz="1800" b="1" i="1" dirty="0">
                <a:cs typeface="Calibri"/>
              </a:rPr>
              <a:t> having a good balance of like autonomy with the teen and trusting them that they're </a:t>
            </a:r>
            <a:r>
              <a:rPr lang="en-US" sz="1800" b="1" i="1" dirty="0" err="1">
                <a:cs typeface="Calibri"/>
              </a:rPr>
              <a:t>gonna</a:t>
            </a:r>
            <a:r>
              <a:rPr lang="en-US" sz="1800" b="1" i="1" dirty="0">
                <a:cs typeface="Calibri"/>
              </a:rPr>
              <a:t> do [the mindfulness practice]</a:t>
            </a:r>
            <a:r>
              <a:rPr lang="en-US" sz="1800" i="1" dirty="0">
                <a:cs typeface="Calibri"/>
              </a:rPr>
              <a:t>. Then, also having parents stepping in when they need to."</a:t>
            </a:r>
          </a:p>
        </p:txBody>
      </p:sp>
    </p:spTree>
    <p:extLst>
      <p:ext uri="{BB962C8B-B14F-4D97-AF65-F5344CB8AC3E}">
        <p14:creationId xmlns:p14="http://schemas.microsoft.com/office/powerpoint/2010/main" val="35457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2473" y="168420"/>
            <a:ext cx="12218553" cy="1342880"/>
          </a:xfrm>
        </p:spPr>
        <p:txBody>
          <a:bodyPr>
            <a:normAutofit/>
          </a:bodyPr>
          <a:lstStyle/>
          <a:p>
            <a:r>
              <a:rPr lang="en-US" sz="2800" dirty="0">
                <a:solidFill>
                  <a:schemeClr val="accent1">
                    <a:lumMod val="75000"/>
                  </a:schemeClr>
                </a:solidFill>
                <a:latin typeface="Arial Black"/>
                <a:cs typeface="Calibri Light"/>
              </a:rPr>
              <a:t>Preliminary Theme 2. Facilitators for Program Buy-In and Participation</a:t>
            </a:r>
          </a:p>
        </p:txBody>
      </p:sp>
      <p:sp>
        <p:nvSpPr>
          <p:cNvPr id="3" name="Content Placeholder 2"/>
          <p:cNvSpPr>
            <a:spLocks noGrp="1"/>
          </p:cNvSpPr>
          <p:nvPr>
            <p:ph idx="1"/>
          </p:nvPr>
        </p:nvSpPr>
        <p:spPr>
          <a:xfrm>
            <a:off x="371475" y="1511300"/>
            <a:ext cx="11353800" cy="4351338"/>
          </a:xfrm>
        </p:spPr>
        <p:txBody>
          <a:bodyPr vert="horz" lIns="91440" tIns="45720" rIns="91440" bIns="45720" rtlCol="0" anchor="t">
            <a:normAutofit/>
          </a:bodyPr>
          <a:lstStyle/>
          <a:p>
            <a:pPr marL="0" indent="0">
              <a:buNone/>
            </a:pPr>
            <a:r>
              <a:rPr lang="en-US" sz="1800" b="1" u="sng" dirty="0">
                <a:cs typeface="Calibri"/>
              </a:rPr>
              <a:t>Patients Desire Non-Pharmacological Options</a:t>
            </a:r>
          </a:p>
          <a:p>
            <a:pPr marL="0" indent="0">
              <a:buNone/>
            </a:pPr>
            <a:r>
              <a:rPr lang="en-US" sz="1800" i="1" dirty="0">
                <a:cs typeface="Calibri"/>
              </a:rPr>
              <a:t>"I think I have </a:t>
            </a:r>
            <a:r>
              <a:rPr lang="en-US" sz="1800" b="1" i="1" dirty="0">
                <a:cs typeface="Calibri"/>
              </a:rPr>
              <a:t>a lot of teens and their parents who are like, don't want to try medicine, or they're like fed up with medicine, or they want like an adjunct to it</a:t>
            </a:r>
            <a:r>
              <a:rPr lang="en-US" sz="1800" i="1" dirty="0">
                <a:cs typeface="Calibri"/>
              </a:rPr>
              <a:t>.”</a:t>
            </a:r>
          </a:p>
          <a:p>
            <a:pPr marL="0" indent="0">
              <a:buNone/>
            </a:pPr>
            <a:endParaRPr lang="en-US" sz="1800" i="1" dirty="0">
              <a:cs typeface="Calibri"/>
            </a:endParaRPr>
          </a:p>
          <a:p>
            <a:pPr marL="0" indent="0">
              <a:buNone/>
            </a:pPr>
            <a:r>
              <a:rPr lang="en-US" sz="1800" b="1" u="sng" dirty="0">
                <a:cs typeface="Calibri"/>
              </a:rPr>
              <a:t>Neurology Providers are a Resource for Encouraging MBI as a Treatment Option</a:t>
            </a:r>
          </a:p>
          <a:p>
            <a:pPr marL="0" indent="0">
              <a:buNone/>
            </a:pPr>
            <a:r>
              <a:rPr lang="en-US" sz="1800" i="1" dirty="0">
                <a:cs typeface="Calibri"/>
              </a:rPr>
              <a:t>“I will </a:t>
            </a:r>
            <a:r>
              <a:rPr lang="en-US" sz="1800" b="1" i="1" dirty="0">
                <a:solidFill>
                  <a:srgbClr val="000000"/>
                </a:solidFill>
                <a:cs typeface="Calibri"/>
              </a:rPr>
              <a:t>mention the benefits that we have seen from fMRI studies of the brain</a:t>
            </a:r>
            <a:r>
              <a:rPr lang="en-US" sz="1800" i="1" dirty="0">
                <a:cs typeface="Calibri"/>
              </a:rPr>
              <a:t>. So, I'll say, you know, </a:t>
            </a:r>
            <a:r>
              <a:rPr lang="en-US" sz="1800" b="1" i="1" dirty="0">
                <a:solidFill>
                  <a:srgbClr val="000000"/>
                </a:solidFill>
                <a:cs typeface="Calibri"/>
              </a:rPr>
              <a:t>studies have already shown that we have more activity in our frontal lobe, which, when we're using consistent meditation or mindfulness practices daily</a:t>
            </a:r>
            <a:r>
              <a:rPr lang="en-US" sz="1800" i="1" dirty="0">
                <a:cs typeface="Calibri"/>
              </a:rPr>
              <a:t>, so you can think better, you can focus better.”</a:t>
            </a:r>
          </a:p>
          <a:p>
            <a:pPr marL="0" indent="0">
              <a:buNone/>
            </a:pPr>
            <a:endParaRPr lang="en-US" sz="1800" i="1" dirty="0">
              <a:cs typeface="Calibri"/>
            </a:endParaRPr>
          </a:p>
          <a:p>
            <a:pPr marL="0" indent="0">
              <a:buNone/>
            </a:pPr>
            <a:r>
              <a:rPr lang="en-US" sz="1800" b="1" u="sng" dirty="0">
                <a:cs typeface="Calibri"/>
              </a:rPr>
              <a:t>MBI Must Consider Migraine-Specific Health Needs</a:t>
            </a:r>
          </a:p>
          <a:p>
            <a:pPr marL="0" indent="0">
              <a:buNone/>
            </a:pPr>
            <a:r>
              <a:rPr lang="en-US" sz="1800" i="1" dirty="0">
                <a:cs typeface="Calibri"/>
              </a:rPr>
              <a:t>“We're talking about </a:t>
            </a:r>
            <a:r>
              <a:rPr lang="en-US" sz="1800" b="1" i="1" dirty="0">
                <a:solidFill>
                  <a:srgbClr val="000000"/>
                </a:solidFill>
                <a:cs typeface="Calibri"/>
              </a:rPr>
              <a:t>teens who have chronic migraine and might be like, oh, I'm not going to turn my camera on today because it's too bright, or I don't feel well I can't participate</a:t>
            </a:r>
            <a:r>
              <a:rPr lang="en-US" sz="1800" i="1" dirty="0">
                <a:cs typeface="Calibri"/>
              </a:rPr>
              <a:t>.”</a:t>
            </a:r>
          </a:p>
        </p:txBody>
      </p:sp>
    </p:spTree>
    <p:extLst>
      <p:ext uri="{BB962C8B-B14F-4D97-AF65-F5344CB8AC3E}">
        <p14:creationId xmlns:p14="http://schemas.microsoft.com/office/powerpoint/2010/main" val="3962270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0825"/>
            <a:ext cx="10515600" cy="4351338"/>
          </a:xfrm>
        </p:spPr>
        <p:txBody>
          <a:bodyPr vert="horz" lIns="91440" tIns="45720" rIns="91440" bIns="45720" rtlCol="0" anchor="t">
            <a:normAutofit/>
          </a:bodyPr>
          <a:lstStyle/>
          <a:p>
            <a:pPr>
              <a:buFont typeface="Wingdings" panose="05000000000000000000" pitchFamily="2" charset="2"/>
              <a:buChar char="§"/>
            </a:pPr>
            <a:r>
              <a:rPr lang="en-US" sz="2400" dirty="0">
                <a:cs typeface="Calibri"/>
              </a:rPr>
              <a:t>In addition to rapid analysis, data from all stakeholder interviews is currently being analyzed by the study team to extract themes and subthemes</a:t>
            </a:r>
          </a:p>
          <a:p>
            <a:pPr>
              <a:buFont typeface="Wingdings" panose="05000000000000000000" pitchFamily="2" charset="2"/>
              <a:buChar char="§"/>
            </a:pPr>
            <a:endParaRPr lang="en-US" sz="2400" dirty="0">
              <a:cs typeface="Calibri"/>
            </a:endParaRPr>
          </a:p>
          <a:p>
            <a:pPr>
              <a:buFont typeface="Wingdings" panose="05000000000000000000" pitchFamily="2" charset="2"/>
              <a:buChar char="§"/>
            </a:pPr>
            <a:r>
              <a:rPr lang="en-US" sz="2400" dirty="0">
                <a:cs typeface="Calibri"/>
              </a:rPr>
              <a:t>We anticipate seeing themes/subthemes discussing parent migraine experiences, acceptability of the remote group program, teen personalities, etc.</a:t>
            </a:r>
          </a:p>
          <a:p>
            <a:pPr>
              <a:buFont typeface="Wingdings" panose="05000000000000000000" pitchFamily="2" charset="2"/>
              <a:buChar char="§"/>
            </a:pPr>
            <a:endParaRPr lang="en-US" sz="2400" dirty="0">
              <a:cs typeface="Calibri"/>
            </a:endParaRPr>
          </a:p>
          <a:p>
            <a:pPr>
              <a:buFont typeface="Wingdings" panose="05000000000000000000" pitchFamily="2" charset="2"/>
              <a:buChar char="§"/>
            </a:pPr>
            <a:r>
              <a:rPr lang="en-US" sz="2400" dirty="0">
                <a:cs typeface="Calibri"/>
              </a:rPr>
              <a:t>Themes and subthemes deduced from qualitative analyses will be used to tailor MBI ("Learning to BREATHE"; Broderick, 2021) to the unique needs of adolescents with chronic migraine and will be pilot tested as a telehealth group format</a:t>
            </a:r>
          </a:p>
        </p:txBody>
      </p:sp>
      <p:sp>
        <p:nvSpPr>
          <p:cNvPr id="4" name="Title 3"/>
          <p:cNvSpPr>
            <a:spLocks noGrp="1"/>
          </p:cNvSpPr>
          <p:nvPr>
            <p:ph type="title"/>
          </p:nvPr>
        </p:nvSpPr>
        <p:spPr/>
        <p:txBody>
          <a:bodyPr>
            <a:normAutofit/>
          </a:bodyPr>
          <a:lstStyle/>
          <a:p>
            <a:r>
              <a:rPr lang="en-US" sz="4000" dirty="0">
                <a:solidFill>
                  <a:schemeClr val="accent1">
                    <a:lumMod val="75000"/>
                  </a:schemeClr>
                </a:solidFill>
                <a:latin typeface="Arial Black"/>
              </a:rPr>
              <a:t>Conclusions &amp; Future Implications</a:t>
            </a:r>
          </a:p>
        </p:txBody>
      </p:sp>
    </p:spTree>
    <p:extLst>
      <p:ext uri="{BB962C8B-B14F-4D97-AF65-F5344CB8AC3E}">
        <p14:creationId xmlns:p14="http://schemas.microsoft.com/office/powerpoint/2010/main" val="308191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14787DE-D698-7C0E-2281-5D8D39CD101B}"/>
              </a:ext>
            </a:extLst>
          </p:cNvPr>
          <p:cNvSpPr/>
          <p:nvPr/>
        </p:nvSpPr>
        <p:spPr>
          <a:xfrm>
            <a:off x="746759" y="1644967"/>
            <a:ext cx="10696575" cy="2952750"/>
          </a:xfrm>
          <a:prstGeom prst="rect">
            <a:avLst/>
          </a:prstGeom>
          <a:solidFill>
            <a:schemeClr val="bg1"/>
          </a:solidFill>
          <a:ln w="57150">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solidFill>
                  <a:schemeClr val="accent1">
                    <a:lumMod val="75000"/>
                  </a:schemeClr>
                </a:solidFill>
                <a:latin typeface="Arial Black"/>
              </a:rPr>
              <a:t>Acknowledgements</a:t>
            </a:r>
          </a:p>
        </p:txBody>
      </p:sp>
      <p:sp>
        <p:nvSpPr>
          <p:cNvPr id="3" name="Content Placeholder 2"/>
          <p:cNvSpPr>
            <a:spLocks noGrp="1"/>
          </p:cNvSpPr>
          <p:nvPr>
            <p:ph idx="1"/>
          </p:nvPr>
        </p:nvSpPr>
        <p:spPr>
          <a:xfrm>
            <a:off x="838200" y="1844675"/>
            <a:ext cx="10429875" cy="2074863"/>
          </a:xfrm>
          <a:noFill/>
        </p:spPr>
        <p:txBody>
          <a:bodyPr vert="horz" lIns="91440" tIns="45720" rIns="91440" bIns="45720" rtlCol="0" anchor="t">
            <a:noAutofit/>
          </a:bodyPr>
          <a:lstStyle/>
          <a:p>
            <a:pPr marL="0" indent="0" algn="ctr">
              <a:buNone/>
            </a:pPr>
            <a:r>
              <a:rPr lang="en-US" sz="3200" i="1" dirty="0"/>
              <a:t>This study was funded by The Children’s Hospital Research Institute</a:t>
            </a:r>
            <a:endParaRPr lang="en-US" sz="3200" i="1" dirty="0">
              <a:cs typeface="Calibri"/>
            </a:endParaRPr>
          </a:p>
          <a:p>
            <a:pPr marL="0" indent="0" algn="ctr">
              <a:buNone/>
            </a:pPr>
            <a:endParaRPr lang="en-US" sz="3200" i="1" dirty="0">
              <a:cs typeface="Calibri"/>
            </a:endParaRPr>
          </a:p>
          <a:p>
            <a:pPr marL="0" indent="0" algn="ctr">
              <a:buNone/>
            </a:pPr>
            <a:r>
              <a:rPr lang="en-US" sz="3200" i="1" dirty="0"/>
              <a:t>We would like to thank our study collaborators, consultants, and PURPLE and Department of Psychiatry faculty members</a:t>
            </a:r>
            <a:endParaRPr lang="en-US" sz="3200" i="1" dirty="0">
              <a:cs typeface="Calibri"/>
            </a:endParaRPr>
          </a:p>
        </p:txBody>
      </p:sp>
    </p:spTree>
    <p:extLst>
      <p:ext uri="{BB962C8B-B14F-4D97-AF65-F5344CB8AC3E}">
        <p14:creationId xmlns:p14="http://schemas.microsoft.com/office/powerpoint/2010/main" val="1315112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343" y="1336269"/>
            <a:ext cx="10515600" cy="2751786"/>
          </a:xfrm>
        </p:spPr>
        <p:txBody>
          <a:bodyPr>
            <a:normAutofit fontScale="90000"/>
          </a:bodyPr>
          <a:lstStyle/>
          <a:p>
            <a:r>
              <a:rPr lang="en-US" sz="4800" dirty="0">
                <a:solidFill>
                  <a:schemeClr val="accent1">
                    <a:lumMod val="75000"/>
                  </a:schemeClr>
                </a:solidFill>
                <a:latin typeface="Arial Black"/>
              </a:rPr>
              <a:t>Questions?</a:t>
            </a:r>
            <a:br>
              <a:rPr lang="en-US" sz="2400" dirty="0"/>
            </a:br>
            <a:br>
              <a:rPr lang="en-US" sz="2400" dirty="0"/>
            </a:br>
            <a:r>
              <a:rPr lang="en-US" sz="2400" b="1" dirty="0">
                <a:latin typeface="Calibri"/>
                <a:cs typeface="Calibri"/>
              </a:rPr>
              <a:t>Presenter:</a:t>
            </a:r>
            <a:r>
              <a:rPr lang="en-US" sz="2400" dirty="0">
                <a:latin typeface="Calibri"/>
                <a:cs typeface="Calibri"/>
              </a:rPr>
              <a:t> Michelle Harmon</a:t>
            </a:r>
            <a:br>
              <a:rPr lang="en-US" sz="2400" dirty="0">
                <a:latin typeface="Calibri"/>
              </a:rPr>
            </a:br>
            <a:r>
              <a:rPr lang="en-US" sz="2400" dirty="0">
                <a:latin typeface="Calibri"/>
                <a:cs typeface="Calibri"/>
                <a:hlinkClick r:id="rId2"/>
              </a:rPr>
              <a:t>Michelle.Harmon@ChildrensColorado.org</a:t>
            </a:r>
            <a:br>
              <a:rPr lang="en-US" sz="2400" dirty="0">
                <a:latin typeface="Calibri"/>
              </a:rPr>
            </a:br>
            <a:br>
              <a:rPr lang="en-US" sz="2400" dirty="0">
                <a:latin typeface="Calibri"/>
              </a:rPr>
            </a:br>
            <a:r>
              <a:rPr lang="en-US" sz="2400" b="1" dirty="0">
                <a:latin typeface="Calibri"/>
                <a:cs typeface="Calibri"/>
              </a:rPr>
              <a:t>Mentor:</a:t>
            </a:r>
            <a:r>
              <a:rPr lang="en-US" sz="2400" dirty="0">
                <a:latin typeface="Calibri"/>
                <a:cs typeface="Calibri"/>
              </a:rPr>
              <a:t> Michelle Clementi, PhD</a:t>
            </a:r>
            <a:br>
              <a:rPr lang="en-US" sz="2400" dirty="0">
                <a:latin typeface="Calibri"/>
              </a:rPr>
            </a:br>
            <a:r>
              <a:rPr lang="en-US" sz="2400" dirty="0">
                <a:latin typeface="Calibri"/>
                <a:cs typeface="Calibri"/>
                <a:hlinkClick r:id="rId3"/>
              </a:rPr>
              <a:t>Michelle.Clementi@ChildrensColorado.org</a:t>
            </a:r>
            <a:br>
              <a:rPr lang="en-US" sz="2400" dirty="0">
                <a:latin typeface="Calibri"/>
                <a:cs typeface="Calibri Light"/>
              </a:rPr>
            </a:br>
            <a:br>
              <a:rPr lang="en-US" sz="2400" dirty="0">
                <a:latin typeface="Calibri"/>
                <a:cs typeface="Calibri Light"/>
              </a:rPr>
            </a:br>
            <a:r>
              <a:rPr lang="en-US" sz="2400" b="1" dirty="0">
                <a:latin typeface="Calibri"/>
                <a:cs typeface="Calibri Light"/>
              </a:rPr>
              <a:t>Qualitative Consultant:</a:t>
            </a:r>
            <a:r>
              <a:rPr lang="en-US" sz="2400" dirty="0">
                <a:latin typeface="Calibri"/>
                <a:cs typeface="Calibri Light"/>
              </a:rPr>
              <a:t> Talia Thompson, PhD</a:t>
            </a:r>
            <a:br>
              <a:rPr lang="en-US" sz="2400" dirty="0">
                <a:latin typeface="Calibri"/>
                <a:cs typeface="Calibri Light"/>
              </a:rPr>
            </a:br>
            <a:r>
              <a:rPr lang="en-US" sz="2400" dirty="0">
                <a:latin typeface="Calibri"/>
                <a:cs typeface="Calibri Light"/>
                <a:hlinkClick r:id="rId4"/>
              </a:rPr>
              <a:t>Talia.Thompson@ChildrensColorado.org</a:t>
            </a:r>
            <a:br>
              <a:rPr lang="en-US" sz="2400" dirty="0">
                <a:latin typeface="Calibri"/>
                <a:cs typeface="Calibri Light"/>
              </a:rPr>
            </a:br>
            <a:br>
              <a:rPr lang="en-US" sz="2400" dirty="0">
                <a:latin typeface="Calibri"/>
              </a:rPr>
            </a:br>
            <a:endParaRPr lang="en-US" sz="2400">
              <a:latin typeface="Calibri"/>
              <a:cs typeface="Calibri"/>
            </a:endParaRPr>
          </a:p>
        </p:txBody>
      </p:sp>
      <p:pic>
        <p:nvPicPr>
          <p:cNvPr id="1026" name="Picture 2" descr="Stickman Question Mark Thinking | Great PowerPoint ClipArt for  Presentations - PresenterMedia.co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33511" y="580444"/>
            <a:ext cx="4720589" cy="5394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74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473963" y="125109"/>
            <a:ext cx="8302391" cy="175139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1">
                    <a:lumMod val="75000"/>
                  </a:schemeClr>
                </a:solidFill>
                <a:latin typeface="Arial Black"/>
              </a:rPr>
              <a:t>Background </a:t>
            </a:r>
            <a:endParaRPr lang="en-US" dirty="0">
              <a:solidFill>
                <a:schemeClr val="accent1">
                  <a:lumMod val="75000"/>
                </a:schemeClr>
              </a:solidFill>
              <a:latin typeface="Arial Black" panose="020B0A04020102020204" pitchFamily="34" charset="0"/>
            </a:endParaRPr>
          </a:p>
          <a:p>
            <a:endParaRPr lang="en-US" dirty="0"/>
          </a:p>
        </p:txBody>
      </p:sp>
      <p:sp>
        <p:nvSpPr>
          <p:cNvPr id="3" name="Title 1"/>
          <p:cNvSpPr txBox="1">
            <a:spLocks/>
          </p:cNvSpPr>
          <p:nvPr/>
        </p:nvSpPr>
        <p:spPr>
          <a:xfrm>
            <a:off x="934571" y="2792420"/>
            <a:ext cx="10064685" cy="238760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285750" indent="-285750">
              <a:buFont typeface="Wingdings" panose="05000000000000000000" pitchFamily="2" charset="2"/>
              <a:buChar char="§"/>
            </a:pPr>
            <a:endParaRPr lang="en-US" sz="2400" dirty="0">
              <a:latin typeface="+mn-lt"/>
            </a:endParaRPr>
          </a:p>
          <a:p>
            <a:pPr marL="285750" indent="-285750">
              <a:buFont typeface="Wingdings" panose="05000000000000000000" pitchFamily="2" charset="2"/>
              <a:buChar char="§"/>
            </a:pPr>
            <a:r>
              <a:rPr lang="en-US" sz="2400" dirty="0">
                <a:latin typeface="+mn-lt"/>
              </a:rPr>
              <a:t>Mindfulness-based interventions (MBIs) have been shown to be effective in adults with chronic migraine, but little research has been done with adolescents</a:t>
            </a:r>
            <a:endParaRPr lang="en-US" sz="2400" dirty="0">
              <a:latin typeface="+mn-lt"/>
              <a:cs typeface="Calibri"/>
            </a:endParaRPr>
          </a:p>
        </p:txBody>
      </p:sp>
      <p:sp>
        <p:nvSpPr>
          <p:cNvPr id="5" name="TextBox 4">
            <a:extLst>
              <a:ext uri="{FF2B5EF4-FFF2-40B4-BE49-F238E27FC236}">
                <a16:creationId xmlns:a16="http://schemas.microsoft.com/office/drawing/2014/main" id="{EF2F0172-CBE7-E474-04C4-9761788BB503}"/>
              </a:ext>
            </a:extLst>
          </p:cNvPr>
          <p:cNvSpPr txBox="1"/>
          <p:nvPr/>
        </p:nvSpPr>
        <p:spPr>
          <a:xfrm>
            <a:off x="934571" y="1320265"/>
            <a:ext cx="10153172" cy="830997"/>
          </a:xfrm>
          <a:prstGeom prst="rect">
            <a:avLst/>
          </a:prstGeom>
          <a:noFill/>
        </p:spPr>
        <p:txBody>
          <a:bodyPr wrap="square">
            <a:spAutoFit/>
          </a:bodyPr>
          <a:lstStyle/>
          <a:p>
            <a:pPr marL="285750" indent="-285750">
              <a:buFont typeface="Wingdings" panose="05000000000000000000" pitchFamily="2" charset="2"/>
              <a:buChar char="§"/>
            </a:pPr>
            <a:r>
              <a:rPr lang="en-US" sz="2400" dirty="0"/>
              <a:t>Migraine significantly increases in adolescence due to increased risk factors and disproportionately impacts youth from disadvantaged backgrounds</a:t>
            </a:r>
            <a:endParaRPr lang="en-US" sz="2400" dirty="0">
              <a:cs typeface="Calibri"/>
            </a:endParaRPr>
          </a:p>
        </p:txBody>
      </p:sp>
      <p:sp>
        <p:nvSpPr>
          <p:cNvPr id="7" name="TextBox 6">
            <a:extLst>
              <a:ext uri="{FF2B5EF4-FFF2-40B4-BE49-F238E27FC236}">
                <a16:creationId xmlns:a16="http://schemas.microsoft.com/office/drawing/2014/main" id="{22BE8F5D-34C1-7121-9DD8-EB4FD4E1B307}"/>
              </a:ext>
            </a:extLst>
          </p:cNvPr>
          <p:cNvSpPr txBox="1"/>
          <p:nvPr/>
        </p:nvSpPr>
        <p:spPr>
          <a:xfrm>
            <a:off x="934571" y="2238422"/>
            <a:ext cx="10291299" cy="1107996"/>
          </a:xfrm>
          <a:prstGeom prst="rect">
            <a:avLst/>
          </a:prstGeom>
          <a:noFill/>
        </p:spPr>
        <p:txBody>
          <a:bodyPr wrap="square">
            <a:spAutoFit/>
          </a:bodyPr>
          <a:lstStyle/>
          <a:p>
            <a:pPr marL="285750" indent="-285750">
              <a:buFont typeface="Wingdings" panose="05000000000000000000" pitchFamily="2" charset="2"/>
              <a:buChar char="§"/>
            </a:pPr>
            <a:endParaRPr lang="en-US" sz="1800" dirty="0"/>
          </a:p>
          <a:p>
            <a:pPr marL="285750" indent="-285750">
              <a:buFont typeface="Wingdings" panose="05000000000000000000" pitchFamily="2" charset="2"/>
              <a:buChar char="§"/>
            </a:pPr>
            <a:r>
              <a:rPr lang="en-US" sz="2400" dirty="0"/>
              <a:t>Current available treatments for migraine are expensive, not as effective as placebo, produce unwanted side effects, or are not approve for patient use</a:t>
            </a:r>
            <a:endParaRPr lang="en-US" sz="2400" dirty="0">
              <a:cs typeface="Calibri"/>
            </a:endParaRPr>
          </a:p>
        </p:txBody>
      </p:sp>
    </p:spTree>
    <p:extLst>
      <p:ext uri="{BB962C8B-B14F-4D97-AF65-F5344CB8AC3E}">
        <p14:creationId xmlns:p14="http://schemas.microsoft.com/office/powerpoint/2010/main" val="315672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67183027-A6B2-FD3D-8FC1-2CE9C9611155}"/>
              </a:ext>
            </a:extLst>
          </p:cNvPr>
          <p:cNvSpPr txBox="1">
            <a:spLocks/>
          </p:cNvSpPr>
          <p:nvPr/>
        </p:nvSpPr>
        <p:spPr>
          <a:xfrm>
            <a:off x="576540" y="300955"/>
            <a:ext cx="8302391" cy="175139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1">
                    <a:lumMod val="75000"/>
                  </a:schemeClr>
                </a:solidFill>
                <a:latin typeface="Arial Black"/>
              </a:rPr>
              <a:t>Study Aims</a:t>
            </a:r>
            <a:endParaRPr lang="en-US" dirty="0">
              <a:solidFill>
                <a:schemeClr val="accent1">
                  <a:lumMod val="75000"/>
                </a:schemeClr>
              </a:solidFill>
              <a:latin typeface="Arial Black" panose="020B0A04020102020204" pitchFamily="34" charset="0"/>
            </a:endParaRPr>
          </a:p>
          <a:p>
            <a:endParaRPr lang="en-US" dirty="0"/>
          </a:p>
        </p:txBody>
      </p:sp>
      <p:graphicFrame>
        <p:nvGraphicFramePr>
          <p:cNvPr id="7" name="Diagram 6">
            <a:extLst>
              <a:ext uri="{FF2B5EF4-FFF2-40B4-BE49-F238E27FC236}">
                <a16:creationId xmlns:a16="http://schemas.microsoft.com/office/drawing/2014/main" id="{1035221A-DE01-E8C3-8C64-8EBDDF60D124}"/>
              </a:ext>
            </a:extLst>
          </p:cNvPr>
          <p:cNvGraphicFramePr/>
          <p:nvPr>
            <p:extLst>
              <p:ext uri="{D42A27DB-BD31-4B8C-83A1-F6EECF244321}">
                <p14:modId xmlns:p14="http://schemas.microsoft.com/office/powerpoint/2010/main" val="1486524322"/>
              </p:ext>
            </p:extLst>
          </p:nvPr>
        </p:nvGraphicFramePr>
        <p:xfrm>
          <a:off x="1160360" y="-308368"/>
          <a:ext cx="10098941" cy="6868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43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1">
                    <a:lumMod val="75000"/>
                  </a:schemeClr>
                </a:solidFill>
                <a:latin typeface="Arial Black"/>
              </a:rPr>
              <a:t>Study Sample</a:t>
            </a:r>
          </a:p>
        </p:txBody>
      </p:sp>
      <p:sp>
        <p:nvSpPr>
          <p:cNvPr id="3" name="Content Placeholder 2"/>
          <p:cNvSpPr>
            <a:spLocks noGrp="1"/>
          </p:cNvSpPr>
          <p:nvPr>
            <p:ph idx="1"/>
          </p:nvPr>
        </p:nvSpPr>
        <p:spPr>
          <a:xfrm>
            <a:off x="838200" y="1565234"/>
            <a:ext cx="9465298" cy="3006766"/>
          </a:xfrm>
        </p:spPr>
        <p:txBody>
          <a:bodyPr vert="horz" lIns="91440" tIns="45720" rIns="91440" bIns="45720" rtlCol="0" anchor="t">
            <a:normAutofit fontScale="77500" lnSpcReduction="20000"/>
          </a:bodyPr>
          <a:lstStyle/>
          <a:p>
            <a:pPr>
              <a:buFont typeface="Wingdings" panose="05000000000000000000" pitchFamily="2" charset="2"/>
              <a:buChar char="§"/>
            </a:pPr>
            <a:r>
              <a:rPr lang="en-US" dirty="0"/>
              <a:t>Adolescents with Chronic Migraine (13 – 18 years old)</a:t>
            </a:r>
          </a:p>
          <a:p>
            <a:pPr lvl="1">
              <a:buFont typeface="Wingdings" panose="05000000000000000000" pitchFamily="2" charset="2"/>
              <a:buChar char="§"/>
            </a:pPr>
            <a:r>
              <a:rPr lang="en-US" dirty="0"/>
              <a:t>Mean age = 15.6</a:t>
            </a:r>
            <a:endParaRPr lang="en-US" dirty="0">
              <a:cs typeface="Calibri"/>
            </a:endParaRPr>
          </a:p>
          <a:p>
            <a:pPr lvl="1">
              <a:buFont typeface="Wingdings" panose="05000000000000000000" pitchFamily="2" charset="2"/>
              <a:buChar char="§"/>
            </a:pPr>
            <a:r>
              <a:rPr lang="en-US" dirty="0">
                <a:cs typeface="Calibri"/>
              </a:rPr>
              <a:t>Prefer not to say (n=1); Females (n=3); Non-Binary (n=1)</a:t>
            </a:r>
          </a:p>
          <a:p>
            <a:pPr lvl="1">
              <a:buFont typeface="Wingdings" panose="05000000000000000000" pitchFamily="2" charset="2"/>
              <a:buChar char="§"/>
            </a:pPr>
            <a:r>
              <a:rPr lang="en-US" dirty="0">
                <a:cs typeface="Calibri"/>
              </a:rPr>
              <a:t>White (n=5); Black/African American (n=1); Hispanic (n=1) </a:t>
            </a:r>
          </a:p>
          <a:p>
            <a:pPr>
              <a:buFont typeface="Wingdings" panose="05000000000000000000" pitchFamily="2" charset="2"/>
              <a:buChar char="§"/>
            </a:pPr>
            <a:r>
              <a:rPr lang="en-US" dirty="0"/>
              <a:t>Parents of Adolescents with Chronic Migraine</a:t>
            </a:r>
          </a:p>
          <a:p>
            <a:pPr lvl="1">
              <a:buFont typeface="Wingdings" panose="05000000000000000000" pitchFamily="2" charset="2"/>
              <a:buChar char="§"/>
            </a:pPr>
            <a:r>
              <a:rPr lang="en-US" dirty="0"/>
              <a:t>Mean age = 49.2 </a:t>
            </a:r>
            <a:endParaRPr lang="en-US" dirty="0">
              <a:cs typeface="Calibri"/>
            </a:endParaRPr>
          </a:p>
          <a:p>
            <a:pPr lvl="1">
              <a:buFont typeface="Wingdings" panose="05000000000000000000" pitchFamily="2" charset="2"/>
              <a:buChar char="§"/>
            </a:pPr>
            <a:r>
              <a:rPr lang="en-US" dirty="0"/>
              <a:t>Females (n=5)</a:t>
            </a:r>
            <a:endParaRPr lang="en-US" dirty="0">
              <a:cs typeface="Calibri"/>
            </a:endParaRPr>
          </a:p>
          <a:p>
            <a:pPr lvl="1">
              <a:buFont typeface="Wingdings" panose="05000000000000000000" pitchFamily="2" charset="2"/>
              <a:buChar char="§"/>
            </a:pPr>
            <a:r>
              <a:rPr lang="en-US" dirty="0"/>
              <a:t>White (n=4); American Indian/Alaska Native (n=1); Hispanic (n=1) </a:t>
            </a:r>
            <a:endParaRPr lang="en-US" dirty="0">
              <a:cs typeface="Calibri"/>
            </a:endParaRPr>
          </a:p>
          <a:p>
            <a:pPr>
              <a:buFont typeface="Wingdings" panose="05000000000000000000" pitchFamily="2" charset="2"/>
              <a:buChar char="§"/>
            </a:pPr>
            <a:r>
              <a:rPr lang="en-US" dirty="0"/>
              <a:t>Healthcare Providers Working with Adolescents with Migraine</a:t>
            </a:r>
            <a:endParaRPr lang="en-US" dirty="0">
              <a:cs typeface="Calibri"/>
            </a:endParaRPr>
          </a:p>
          <a:p>
            <a:pPr lvl="1">
              <a:buFont typeface="Wingdings" panose="05000000000000000000" pitchFamily="2" charset="2"/>
              <a:buChar char="§"/>
            </a:pPr>
            <a:r>
              <a:rPr lang="en-US" dirty="0">
                <a:cs typeface="Calibri"/>
              </a:rPr>
              <a:t>See Table 1. </a:t>
            </a:r>
          </a:p>
        </p:txBody>
      </p:sp>
      <p:pic>
        <p:nvPicPr>
          <p:cNvPr id="5" name="Picture 5" descr="A table with numbers and text&#10;&#10;Description automatically generated">
            <a:extLst>
              <a:ext uri="{FF2B5EF4-FFF2-40B4-BE49-F238E27FC236}">
                <a16:creationId xmlns:a16="http://schemas.microsoft.com/office/drawing/2014/main" id="{7A7A5E07-C315-F819-27EA-21F54987C9FA}"/>
              </a:ext>
            </a:extLst>
          </p:cNvPr>
          <p:cNvPicPr>
            <a:picLocks noChangeAspect="1"/>
          </p:cNvPicPr>
          <p:nvPr/>
        </p:nvPicPr>
        <p:blipFill>
          <a:blip r:embed="rId2"/>
          <a:stretch>
            <a:fillRect/>
          </a:stretch>
        </p:blipFill>
        <p:spPr>
          <a:xfrm>
            <a:off x="8362950" y="950237"/>
            <a:ext cx="3343275" cy="3900252"/>
          </a:xfrm>
          <a:prstGeom prst="rect">
            <a:avLst/>
          </a:prstGeom>
        </p:spPr>
      </p:pic>
      <p:sp>
        <p:nvSpPr>
          <p:cNvPr id="7" name="Content Placeholder 2">
            <a:extLst>
              <a:ext uri="{FF2B5EF4-FFF2-40B4-BE49-F238E27FC236}">
                <a16:creationId xmlns:a16="http://schemas.microsoft.com/office/drawing/2014/main" id="{07A02F35-A0AF-84A4-EE95-29A96EAAEB06}"/>
              </a:ext>
            </a:extLst>
          </p:cNvPr>
          <p:cNvSpPr txBox="1">
            <a:spLocks/>
          </p:cNvSpPr>
          <p:nvPr/>
        </p:nvSpPr>
        <p:spPr>
          <a:xfrm>
            <a:off x="8067675" y="679409"/>
            <a:ext cx="9465298" cy="300676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b="1" dirty="0">
                <a:cs typeface="Calibri"/>
              </a:rPr>
              <a:t>Table 1.</a:t>
            </a:r>
            <a:r>
              <a:rPr lang="en-US" sz="1400" dirty="0">
                <a:cs typeface="Calibri"/>
              </a:rPr>
              <a:t> Demographics of Providers in Study Sample</a:t>
            </a:r>
          </a:p>
        </p:txBody>
      </p:sp>
    </p:spTree>
    <p:extLst>
      <p:ext uri="{BB962C8B-B14F-4D97-AF65-F5344CB8AC3E}">
        <p14:creationId xmlns:p14="http://schemas.microsoft.com/office/powerpoint/2010/main" val="2889896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89186236"/>
              </p:ext>
            </p:extLst>
          </p:nvPr>
        </p:nvGraphicFramePr>
        <p:xfrm>
          <a:off x="1409700" y="492125"/>
          <a:ext cx="9544050" cy="4703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74904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chemeClr val="accent1">
                    <a:lumMod val="75000"/>
                  </a:schemeClr>
                </a:solidFill>
                <a:latin typeface="Arial Black"/>
              </a:rPr>
              <a:t>Interviews</a:t>
            </a:r>
          </a:p>
        </p:txBody>
      </p:sp>
      <p:sp>
        <p:nvSpPr>
          <p:cNvPr id="5" name="Content Placeholder 4"/>
          <p:cNvSpPr>
            <a:spLocks noGrp="1"/>
          </p:cNvSpPr>
          <p:nvPr>
            <p:ph idx="1"/>
          </p:nvPr>
        </p:nvSpPr>
        <p:spPr>
          <a:xfrm>
            <a:off x="881289" y="1529896"/>
            <a:ext cx="10515600" cy="4351338"/>
          </a:xfrm>
        </p:spPr>
        <p:txBody>
          <a:bodyPr vert="horz" lIns="91440" tIns="45720" rIns="91440" bIns="45720" rtlCol="0" anchor="t">
            <a:normAutofit/>
          </a:bodyPr>
          <a:lstStyle/>
          <a:p>
            <a:pPr marL="457200" indent="-457200">
              <a:buFont typeface="Wingdings" panose="020B0604020202020204" pitchFamily="34" charset="0"/>
              <a:buChar char="§"/>
            </a:pPr>
            <a:r>
              <a:rPr lang="en-US" sz="2400" dirty="0">
                <a:cs typeface="Calibri"/>
              </a:rPr>
              <a:t>15 one-on-one interviews with stakeholders (teens, parents, providers) were completed on Zoom</a:t>
            </a:r>
          </a:p>
          <a:p>
            <a:pPr marL="457200" indent="-457200">
              <a:buFont typeface="Wingdings" panose="020B0604020202020204" pitchFamily="34" charset="0"/>
              <a:buChar char="§"/>
            </a:pPr>
            <a:r>
              <a:rPr lang="en-US" sz="2400" dirty="0">
                <a:cs typeface="Calibri"/>
              </a:rPr>
              <a:t>Questions pertained to experiences with chronic migraine and mindfulness and feedback about intervention delivery:</a:t>
            </a:r>
          </a:p>
          <a:p>
            <a:pPr marL="457200" indent="-457200">
              <a:buFont typeface="Wingdings" panose="020B0604020202020204" pitchFamily="34" charset="0"/>
              <a:buChar char="§"/>
            </a:pPr>
            <a:endParaRPr lang="en-US" sz="2400" dirty="0">
              <a:cs typeface="Calibri"/>
            </a:endParaRPr>
          </a:p>
          <a:p>
            <a:pPr marL="914400" lvl="1">
              <a:buFont typeface="Wingdings" panose="020B0604020202020204" pitchFamily="34" charset="0"/>
              <a:buChar char="§"/>
            </a:pPr>
            <a:r>
              <a:rPr lang="en-US" sz="2000" i="1" dirty="0">
                <a:cs typeface="Calibri"/>
              </a:rPr>
              <a:t>What is it like having headaches or migraine? </a:t>
            </a:r>
          </a:p>
          <a:p>
            <a:pPr marL="914400" lvl="1">
              <a:buFont typeface="Wingdings" panose="020B0604020202020204" pitchFamily="34" charset="0"/>
              <a:buChar char="§"/>
            </a:pPr>
            <a:endParaRPr lang="en-US" sz="2000" i="1" dirty="0">
              <a:cs typeface="Calibri"/>
            </a:endParaRPr>
          </a:p>
          <a:p>
            <a:pPr marL="914400" lvl="1">
              <a:buFont typeface="Wingdings" panose="020B0604020202020204" pitchFamily="34" charset="0"/>
              <a:buChar char="§"/>
            </a:pPr>
            <a:r>
              <a:rPr lang="en-US" sz="2000" i="1" dirty="0">
                <a:cs typeface="Calibri"/>
              </a:rPr>
              <a:t>There are lots of different practices that are related to training people to be more mindful. Some are meditation, yoga, body scan, visualization, which means picturing something in your mind, and others. Have you ever done any of these practices? </a:t>
            </a:r>
          </a:p>
        </p:txBody>
      </p:sp>
    </p:spTree>
    <p:extLst>
      <p:ext uri="{BB962C8B-B14F-4D97-AF65-F5344CB8AC3E}">
        <p14:creationId xmlns:p14="http://schemas.microsoft.com/office/powerpoint/2010/main" val="378107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C1BD0A-12E6-346D-5E05-AC33F9FB659E}"/>
              </a:ext>
            </a:extLst>
          </p:cNvPr>
          <p:cNvSpPr>
            <a:spLocks noGrp="1"/>
          </p:cNvSpPr>
          <p:nvPr>
            <p:ph idx="1"/>
          </p:nvPr>
        </p:nvSpPr>
        <p:spPr>
          <a:xfrm>
            <a:off x="1092200" y="1803854"/>
            <a:ext cx="10515600" cy="4351338"/>
          </a:xfrm>
        </p:spPr>
        <p:txBody>
          <a:bodyPr vert="horz" lIns="91440" tIns="45720" rIns="91440" bIns="45720" rtlCol="0" anchor="t">
            <a:normAutofit/>
          </a:bodyPr>
          <a:lstStyle/>
          <a:p>
            <a:pPr marL="457200" indent="-457200">
              <a:buFont typeface="Wingdings,Sans-Serif" panose="020B0604020202020204" pitchFamily="34" charset="0"/>
              <a:buChar char="§"/>
            </a:pPr>
            <a:r>
              <a:rPr lang="en-US" sz="2400" dirty="0">
                <a:cs typeface="Calibri"/>
              </a:rPr>
              <a:t>Interview transcripts were edited/transcribed verbatim using saved audio file and generated txt file to correct transcription</a:t>
            </a:r>
          </a:p>
          <a:p>
            <a:pPr marL="457200" indent="-457200">
              <a:buFont typeface="Wingdings,Sans-Serif" panose="020B0604020202020204" pitchFamily="34" charset="0"/>
              <a:buChar char="§"/>
            </a:pPr>
            <a:endParaRPr lang="en-US" sz="2400" dirty="0">
              <a:cs typeface="Calibri"/>
            </a:endParaRPr>
          </a:p>
          <a:p>
            <a:pPr marL="457200" indent="-457200">
              <a:buFont typeface="Wingdings,Sans-Serif" panose="020B0604020202020204" pitchFamily="34" charset="0"/>
              <a:buChar char="§"/>
            </a:pPr>
            <a:r>
              <a:rPr lang="en-US" sz="2400" dirty="0">
                <a:cs typeface="Calibri"/>
              </a:rPr>
              <a:t>Final transcripts were converted to Word files to be imported into </a:t>
            </a:r>
            <a:r>
              <a:rPr lang="en-US" sz="2400" dirty="0" err="1">
                <a:cs typeface="Calibri"/>
              </a:rPr>
              <a:t>ATLAS.ti</a:t>
            </a:r>
            <a:r>
              <a:rPr lang="en-US" sz="2400" dirty="0">
                <a:cs typeface="Calibri"/>
              </a:rPr>
              <a:t> software for coding</a:t>
            </a:r>
            <a:endParaRPr lang="en-US" dirty="0"/>
          </a:p>
        </p:txBody>
      </p:sp>
      <p:sp>
        <p:nvSpPr>
          <p:cNvPr id="5" name="Title 1">
            <a:extLst>
              <a:ext uri="{FF2B5EF4-FFF2-40B4-BE49-F238E27FC236}">
                <a16:creationId xmlns:a16="http://schemas.microsoft.com/office/drawing/2014/main" id="{4D3B612D-42BE-2782-59EA-330EAF7D4016}"/>
              </a:ext>
            </a:extLst>
          </p:cNvPr>
          <p:cNvSpPr>
            <a:spLocks noGrp="1"/>
          </p:cNvSpPr>
          <p:nvPr>
            <p:ph type="title"/>
          </p:nvPr>
        </p:nvSpPr>
        <p:spPr>
          <a:xfrm>
            <a:off x="598714" y="169182"/>
            <a:ext cx="10515600" cy="1325563"/>
          </a:xfrm>
        </p:spPr>
        <p:txBody>
          <a:bodyPr>
            <a:normAutofit/>
          </a:bodyPr>
          <a:lstStyle/>
          <a:p>
            <a:r>
              <a:rPr lang="en-US" sz="3600" dirty="0">
                <a:solidFill>
                  <a:schemeClr val="accent1">
                    <a:lumMod val="75000"/>
                  </a:schemeClr>
                </a:solidFill>
                <a:latin typeface="Arial Black"/>
              </a:rPr>
              <a:t>Transcribing</a:t>
            </a:r>
          </a:p>
        </p:txBody>
      </p:sp>
    </p:spTree>
    <p:extLst>
      <p:ext uri="{BB962C8B-B14F-4D97-AF65-F5344CB8AC3E}">
        <p14:creationId xmlns:p14="http://schemas.microsoft.com/office/powerpoint/2010/main" val="419746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err="1">
                <a:solidFill>
                  <a:schemeClr val="accent1">
                    <a:lumMod val="75000"/>
                  </a:schemeClr>
                </a:solidFill>
                <a:latin typeface="Arial Black"/>
              </a:rPr>
              <a:t>ATLAS.ti</a:t>
            </a:r>
            <a:r>
              <a:rPr lang="en-US" sz="3600" dirty="0">
                <a:solidFill>
                  <a:schemeClr val="accent1">
                    <a:lumMod val="75000"/>
                  </a:schemeClr>
                </a:solidFill>
                <a:latin typeface="Arial Black"/>
              </a:rPr>
              <a:t> Coding</a:t>
            </a:r>
          </a:p>
        </p:txBody>
      </p:sp>
      <p:sp>
        <p:nvSpPr>
          <p:cNvPr id="3" name="Content Placeholder 2"/>
          <p:cNvSpPr>
            <a:spLocks noGrp="1"/>
          </p:cNvSpPr>
          <p:nvPr>
            <p:ph idx="1"/>
          </p:nvPr>
        </p:nvSpPr>
        <p:spPr>
          <a:xfrm>
            <a:off x="720271" y="1658257"/>
            <a:ext cx="6524625" cy="4351338"/>
          </a:xfrm>
        </p:spPr>
        <p:txBody>
          <a:bodyPr vert="horz" lIns="91440" tIns="45720" rIns="91440" bIns="45720" rtlCol="0" anchor="t">
            <a:normAutofit/>
          </a:bodyPr>
          <a:lstStyle/>
          <a:p>
            <a:pPr>
              <a:buFont typeface="Wingdings" panose="020B0604020202020204" pitchFamily="34" charset="0"/>
              <a:buChar char="§"/>
            </a:pPr>
            <a:r>
              <a:rPr lang="en-US" sz="2400" dirty="0">
                <a:cs typeface="Calibri"/>
              </a:rPr>
              <a:t>A preliminary deductive codebook was designed by the study team based on MBI and intervention adaptation theories</a:t>
            </a:r>
            <a:endParaRPr lang="en-US" dirty="0">
              <a:cs typeface="Calibri"/>
            </a:endParaRPr>
          </a:p>
          <a:p>
            <a:pPr>
              <a:buFont typeface="Wingdings" panose="020B0604020202020204" pitchFamily="34" charset="0"/>
              <a:buChar char="§"/>
            </a:pPr>
            <a:r>
              <a:rPr lang="en-US" sz="2400" dirty="0">
                <a:cs typeface="Calibri"/>
              </a:rPr>
              <a:t>Open (inductive, representing emergent themes) codes were added during the coding process</a:t>
            </a:r>
          </a:p>
          <a:p>
            <a:pPr>
              <a:buFont typeface="Wingdings" panose="020B0604020202020204" pitchFamily="34" charset="0"/>
              <a:buChar char="§"/>
            </a:pPr>
            <a:r>
              <a:rPr lang="en-US" sz="2400" dirty="0">
                <a:cs typeface="Calibri"/>
              </a:rPr>
              <a:t>Discrepancies in coding were discussed during team meetings and codebook was refined as needed to reflect team consensus </a:t>
            </a:r>
          </a:p>
        </p:txBody>
      </p:sp>
      <p:graphicFrame>
        <p:nvGraphicFramePr>
          <p:cNvPr id="5" name="Table 4">
            <a:extLst>
              <a:ext uri="{FF2B5EF4-FFF2-40B4-BE49-F238E27FC236}">
                <a16:creationId xmlns:a16="http://schemas.microsoft.com/office/drawing/2014/main" id="{8A36326B-5DE4-D6D4-8537-B458336F5D1A}"/>
              </a:ext>
            </a:extLst>
          </p:cNvPr>
          <p:cNvGraphicFramePr>
            <a:graphicFrameLocks noGrp="1"/>
          </p:cNvGraphicFramePr>
          <p:nvPr>
            <p:extLst>
              <p:ext uri="{D42A27DB-BD31-4B8C-83A1-F6EECF244321}">
                <p14:modId xmlns:p14="http://schemas.microsoft.com/office/powerpoint/2010/main" val="2147728186"/>
              </p:ext>
            </p:extLst>
          </p:nvPr>
        </p:nvGraphicFramePr>
        <p:xfrm>
          <a:off x="7332052" y="1660281"/>
          <a:ext cx="4551237" cy="2747377"/>
        </p:xfrm>
        <a:graphic>
          <a:graphicData uri="http://schemas.openxmlformats.org/drawingml/2006/table">
            <a:tbl>
              <a:tblPr firstRow="1" bandRow="1">
                <a:tableStyleId>{5C22544A-7EE6-4342-B048-85BDC9FD1C3A}</a:tableStyleId>
              </a:tblPr>
              <a:tblGrid>
                <a:gridCol w="1397316">
                  <a:extLst>
                    <a:ext uri="{9D8B030D-6E8A-4147-A177-3AD203B41FA5}">
                      <a16:colId xmlns:a16="http://schemas.microsoft.com/office/drawing/2014/main" val="138816019"/>
                    </a:ext>
                  </a:extLst>
                </a:gridCol>
                <a:gridCol w="1543050">
                  <a:extLst>
                    <a:ext uri="{9D8B030D-6E8A-4147-A177-3AD203B41FA5}">
                      <a16:colId xmlns:a16="http://schemas.microsoft.com/office/drawing/2014/main" val="1061591888"/>
                    </a:ext>
                  </a:extLst>
                </a:gridCol>
                <a:gridCol w="1610871">
                  <a:extLst>
                    <a:ext uri="{9D8B030D-6E8A-4147-A177-3AD203B41FA5}">
                      <a16:colId xmlns:a16="http://schemas.microsoft.com/office/drawing/2014/main" val="1694335221"/>
                    </a:ext>
                  </a:extLst>
                </a:gridCol>
              </a:tblGrid>
              <a:tr h="325472">
                <a:tc>
                  <a:txBody>
                    <a:bodyPr/>
                    <a:lstStyle/>
                    <a:p>
                      <a:pPr algn="ctr" fontAlgn="base"/>
                      <a:r>
                        <a:rPr lang="en-US" sz="1200" dirty="0">
                          <a:effectLst/>
                        </a:rPr>
                        <a:t>Code​</a:t>
                      </a:r>
                      <a:endParaRPr lang="en-US" sz="1200" b="1">
                        <a:solidFill>
                          <a:srgbClr val="FFFFFF"/>
                        </a:solidFill>
                        <a:effectLst/>
                      </a:endParaRPr>
                    </a:p>
                  </a:txBody>
                  <a:tcPr/>
                </a:tc>
                <a:tc>
                  <a:txBody>
                    <a:bodyPr/>
                    <a:lstStyle/>
                    <a:p>
                      <a:pPr algn="ctr" fontAlgn="base"/>
                      <a:r>
                        <a:rPr lang="en-US" sz="1200" dirty="0">
                          <a:effectLst/>
                        </a:rPr>
                        <a:t>Definition​</a:t>
                      </a:r>
                      <a:endParaRPr lang="en-US" sz="1200" b="1">
                        <a:solidFill>
                          <a:srgbClr val="FFFFFF"/>
                        </a:solidFill>
                        <a:effectLst/>
                      </a:endParaRPr>
                    </a:p>
                  </a:txBody>
                  <a:tcPr/>
                </a:tc>
                <a:tc>
                  <a:txBody>
                    <a:bodyPr/>
                    <a:lstStyle/>
                    <a:p>
                      <a:pPr algn="ctr" fontAlgn="base"/>
                      <a:r>
                        <a:rPr lang="en-US" sz="1200" dirty="0">
                          <a:effectLst/>
                        </a:rPr>
                        <a:t>Example​</a:t>
                      </a:r>
                      <a:endParaRPr lang="en-US" sz="1200" b="1">
                        <a:solidFill>
                          <a:srgbClr val="FFFFFF"/>
                        </a:solidFill>
                        <a:effectLst/>
                      </a:endParaRPr>
                    </a:p>
                  </a:txBody>
                  <a:tcPr/>
                </a:tc>
                <a:extLst>
                  <a:ext uri="{0D108BD9-81ED-4DB2-BD59-A6C34878D82A}">
                    <a16:rowId xmlns:a16="http://schemas.microsoft.com/office/drawing/2014/main" val="3954962857"/>
                  </a:ext>
                </a:extLst>
              </a:tr>
              <a:tr h="832828">
                <a:tc>
                  <a:txBody>
                    <a:bodyPr/>
                    <a:lstStyle/>
                    <a:p>
                      <a:pPr fontAlgn="base"/>
                      <a:r>
                        <a:rPr lang="en-US" sz="1200" dirty="0">
                          <a:effectLst/>
                        </a:rPr>
                        <a:t>Migraine </a:t>
                      </a:r>
                      <a:endParaRPr lang="en-US" dirty="0"/>
                    </a:p>
                    <a:p>
                      <a:pPr lvl="0">
                        <a:buNone/>
                      </a:pPr>
                      <a:r>
                        <a:rPr lang="en-US" sz="1200" dirty="0">
                          <a:effectLst/>
                        </a:rPr>
                        <a:t>Management (Broad)​</a:t>
                      </a:r>
                    </a:p>
                  </a:txBody>
                  <a:tcPr/>
                </a:tc>
                <a:tc>
                  <a:txBody>
                    <a:bodyPr/>
                    <a:lstStyle/>
                    <a:p>
                      <a:pPr fontAlgn="base"/>
                      <a:r>
                        <a:rPr lang="en-US" sz="1200" dirty="0">
                          <a:effectLst/>
                        </a:rPr>
                        <a:t>How teens manage or treat </a:t>
                      </a:r>
                      <a:r>
                        <a:rPr lang="en-US" sz="1200" dirty="0" err="1">
                          <a:effectLst/>
                        </a:rPr>
                        <a:t>theirmigraine</a:t>
                      </a:r>
                    </a:p>
                  </a:txBody>
                  <a:tcPr/>
                </a:tc>
                <a:tc>
                  <a:txBody>
                    <a:bodyPr/>
                    <a:lstStyle/>
                    <a:p>
                      <a:pPr fontAlgn="base"/>
                      <a:r>
                        <a:rPr lang="en-US" sz="1200" dirty="0">
                          <a:effectLst/>
                        </a:rPr>
                        <a:t>Medications, doctors appointments, </a:t>
                      </a:r>
                      <a:r>
                        <a:rPr lang="en-US" sz="1200" dirty="0" err="1">
                          <a:effectLst/>
                        </a:rPr>
                        <a:t>healthylifestyle</a:t>
                      </a:r>
                      <a:r>
                        <a:rPr lang="en-US" sz="1200" dirty="0">
                          <a:effectLst/>
                        </a:rPr>
                        <a:t> habits​</a:t>
                      </a:r>
                    </a:p>
                  </a:txBody>
                  <a:tcPr/>
                </a:tc>
                <a:extLst>
                  <a:ext uri="{0D108BD9-81ED-4DB2-BD59-A6C34878D82A}">
                    <a16:rowId xmlns:a16="http://schemas.microsoft.com/office/drawing/2014/main" val="762383475"/>
                  </a:ext>
                </a:extLst>
              </a:tr>
              <a:tr h="1589077">
                <a:tc>
                  <a:txBody>
                    <a:bodyPr/>
                    <a:lstStyle/>
                    <a:p>
                      <a:pPr fontAlgn="base"/>
                      <a:r>
                        <a:rPr lang="en-US" sz="1200" dirty="0">
                          <a:effectLst/>
                        </a:rPr>
                        <a:t>Migraine &amp; Emotions ​</a:t>
                      </a:r>
                    </a:p>
                  </a:txBody>
                  <a:tcPr/>
                </a:tc>
                <a:tc>
                  <a:txBody>
                    <a:bodyPr/>
                    <a:lstStyle/>
                    <a:p>
                      <a:pPr fontAlgn="base"/>
                      <a:r>
                        <a:rPr lang="en-US" sz="1200" dirty="0">
                          <a:effectLst/>
                        </a:rPr>
                        <a:t>How migraine relates to emotions​</a:t>
                      </a:r>
                    </a:p>
                  </a:txBody>
                  <a:tcPr/>
                </a:tc>
                <a:tc>
                  <a:txBody>
                    <a:bodyPr/>
                    <a:lstStyle/>
                    <a:p>
                      <a:pPr fontAlgn="base"/>
                      <a:r>
                        <a:rPr lang="en-US" sz="1200" dirty="0">
                          <a:effectLst/>
                        </a:rPr>
                        <a:t>Feelings of stress due to migraine, missing out on social events, feelings of hopelessness related to migraine​</a:t>
                      </a:r>
                    </a:p>
                  </a:txBody>
                  <a:tcPr/>
                </a:tc>
                <a:extLst>
                  <a:ext uri="{0D108BD9-81ED-4DB2-BD59-A6C34878D82A}">
                    <a16:rowId xmlns:a16="http://schemas.microsoft.com/office/drawing/2014/main" val="2291927650"/>
                  </a:ext>
                </a:extLst>
              </a:tr>
            </a:tbl>
          </a:graphicData>
        </a:graphic>
      </p:graphicFrame>
      <p:sp>
        <p:nvSpPr>
          <p:cNvPr id="7" name="Content Placeholder 2">
            <a:extLst>
              <a:ext uri="{FF2B5EF4-FFF2-40B4-BE49-F238E27FC236}">
                <a16:creationId xmlns:a16="http://schemas.microsoft.com/office/drawing/2014/main" id="{ACA20C3B-392E-BF19-8D71-A6AD2E8C3B38}"/>
              </a:ext>
            </a:extLst>
          </p:cNvPr>
          <p:cNvSpPr txBox="1">
            <a:spLocks/>
          </p:cNvSpPr>
          <p:nvPr/>
        </p:nvSpPr>
        <p:spPr>
          <a:xfrm>
            <a:off x="7241931" y="1394517"/>
            <a:ext cx="9465298" cy="300676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b="1" dirty="0">
                <a:cs typeface="Calibri"/>
              </a:rPr>
              <a:t>Table 2.</a:t>
            </a:r>
            <a:r>
              <a:rPr lang="en-US" sz="1400" dirty="0">
                <a:cs typeface="Calibri"/>
              </a:rPr>
              <a:t> Examples of Qualitative Deductive Codes</a:t>
            </a:r>
          </a:p>
        </p:txBody>
      </p:sp>
    </p:spTree>
    <p:extLst>
      <p:ext uri="{BB962C8B-B14F-4D97-AF65-F5344CB8AC3E}">
        <p14:creationId xmlns:p14="http://schemas.microsoft.com/office/powerpoint/2010/main" val="1102189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569" y="228112"/>
            <a:ext cx="10515600" cy="1325563"/>
          </a:xfrm>
        </p:spPr>
        <p:txBody>
          <a:bodyPr>
            <a:normAutofit/>
          </a:bodyPr>
          <a:lstStyle/>
          <a:p>
            <a:r>
              <a:rPr lang="en-US" sz="3600" dirty="0">
                <a:solidFill>
                  <a:schemeClr val="accent1">
                    <a:lumMod val="75000"/>
                  </a:schemeClr>
                </a:solidFill>
                <a:latin typeface="Arial Black"/>
              </a:rPr>
              <a:t>Rapid Qualitative Analysis</a:t>
            </a:r>
          </a:p>
        </p:txBody>
      </p:sp>
      <p:sp>
        <p:nvSpPr>
          <p:cNvPr id="3" name="Content Placeholder 2"/>
          <p:cNvSpPr>
            <a:spLocks noGrp="1"/>
          </p:cNvSpPr>
          <p:nvPr>
            <p:ph idx="1"/>
          </p:nvPr>
        </p:nvSpPr>
        <p:spPr>
          <a:xfrm>
            <a:off x="981075" y="1711325"/>
            <a:ext cx="10515600" cy="4351338"/>
          </a:xfrm>
        </p:spPr>
        <p:txBody>
          <a:bodyPr vert="horz" lIns="91440" tIns="45720" rIns="91440" bIns="45720" rtlCol="0" anchor="t">
            <a:normAutofit/>
          </a:bodyPr>
          <a:lstStyle/>
          <a:p>
            <a:pPr>
              <a:buFont typeface="Wingdings" panose="020B0604020202020204" pitchFamily="34" charset="0"/>
              <a:buChar char="§"/>
            </a:pPr>
            <a:r>
              <a:rPr lang="en-US" sz="2400" dirty="0">
                <a:cs typeface="Calibri"/>
              </a:rPr>
              <a:t>Five provider interview transcripts were rapidly analyzed by the study team for preliminary reporting of result</a:t>
            </a:r>
            <a:endParaRPr lang="en-US" dirty="0"/>
          </a:p>
          <a:p>
            <a:pPr>
              <a:buFont typeface="Wingdings" panose="020B0604020202020204" pitchFamily="34" charset="0"/>
              <a:buChar char="§"/>
            </a:pPr>
            <a:endParaRPr lang="en-US" sz="2400" dirty="0">
              <a:cs typeface="Calibri"/>
            </a:endParaRPr>
          </a:p>
          <a:p>
            <a:pPr>
              <a:buFont typeface="Wingdings" panose="020B0604020202020204" pitchFamily="34" charset="0"/>
              <a:buChar char="§"/>
            </a:pPr>
            <a:r>
              <a:rPr lang="en-US" sz="2400" dirty="0">
                <a:cs typeface="Calibri"/>
              </a:rPr>
              <a:t>Interview summaries were consolidated into a structured matrix to identify common themes and stakeholder priorities</a:t>
            </a:r>
          </a:p>
          <a:p>
            <a:pPr marL="0" indent="0">
              <a:buNone/>
            </a:pPr>
            <a:endParaRPr lang="en-US" sz="2400" dirty="0">
              <a:cs typeface="Calibri"/>
            </a:endParaRPr>
          </a:p>
          <a:p>
            <a:endParaRPr lang="en-US" dirty="0">
              <a:cs typeface="Calibri"/>
            </a:endParaRPr>
          </a:p>
        </p:txBody>
      </p:sp>
    </p:spTree>
    <p:extLst>
      <p:ext uri="{BB962C8B-B14F-4D97-AF65-F5344CB8AC3E}">
        <p14:creationId xmlns:p14="http://schemas.microsoft.com/office/powerpoint/2010/main" val="412606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1090</TotalTime>
  <Words>1110</Words>
  <Application>Microsoft Office PowerPoint</Application>
  <PresentationFormat>Widescreen</PresentationFormat>
  <Paragraphs>99</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 Black</vt:lpstr>
      <vt:lpstr>Calibri</vt:lpstr>
      <vt:lpstr>Calibri Light</vt:lpstr>
      <vt:lpstr>Wingdings</vt:lpstr>
      <vt:lpstr>Wingdings,Sans-Serif</vt:lpstr>
      <vt:lpstr>Office Theme</vt:lpstr>
      <vt:lpstr>Development of a Mindfulness-Based Intervention for Adolescents with Chronic Migraine:   A Semi-Structured Interview and Qualitative Analysis Approach</vt:lpstr>
      <vt:lpstr>PowerPoint Presentation</vt:lpstr>
      <vt:lpstr>PowerPoint Presentation</vt:lpstr>
      <vt:lpstr>Study Sample</vt:lpstr>
      <vt:lpstr>PowerPoint Presentation</vt:lpstr>
      <vt:lpstr>Interviews</vt:lpstr>
      <vt:lpstr>Transcribing</vt:lpstr>
      <vt:lpstr>ATLAS.ti Coding</vt:lpstr>
      <vt:lpstr>Rapid Qualitative Analysis</vt:lpstr>
      <vt:lpstr>Qualitative Analysis</vt:lpstr>
      <vt:lpstr>Preliminary Theme 1. Developmental Considerations for Teens</vt:lpstr>
      <vt:lpstr>Preliminary Theme 2. Facilitators for Program Buy-In and Participation</vt:lpstr>
      <vt:lpstr>Conclusions &amp; Future Implications</vt:lpstr>
      <vt:lpstr>Acknowledgements</vt:lpstr>
      <vt:lpstr>Questions?  Presenter: Michelle Harmon Michelle.Harmon@ChildrensColorado.org  Mentor: Michelle Clementi, PhD Michelle.Clementi@ChildrensColorado.org  Qualitative Consultant: Talia Thompson, PhD Talia.Thompson@ChildrensColorado.org  </vt:lpstr>
    </vt:vector>
  </TitlesOfParts>
  <Company>UC Health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Harmon, Michelle</dc:creator>
  <cp:lastModifiedBy>Makayla Shoults</cp:lastModifiedBy>
  <cp:revision>576</cp:revision>
  <dcterms:created xsi:type="dcterms:W3CDTF">2023-07-29T17:37:57Z</dcterms:created>
  <dcterms:modified xsi:type="dcterms:W3CDTF">2023-08-10T01:31:16Z</dcterms:modified>
</cp:coreProperties>
</file>