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360" r:id="rId2"/>
    <p:sldId id="259" r:id="rId3"/>
    <p:sldId id="269" r:id="rId4"/>
    <p:sldId id="261" r:id="rId5"/>
    <p:sldId id="270" r:id="rId6"/>
    <p:sldId id="367" r:id="rId7"/>
    <p:sldId id="363" r:id="rId8"/>
    <p:sldId id="262" r:id="rId9"/>
    <p:sldId id="267" r:id="rId10"/>
    <p:sldId id="271" r:id="rId11"/>
    <p:sldId id="265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9BF64"/>
    <a:srgbClr val="5B9BD5"/>
    <a:srgbClr val="4CD5C0"/>
    <a:srgbClr val="ECECEC"/>
    <a:srgbClr val="52CAB8"/>
    <a:srgbClr val="F8F8F8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00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zabeth\Desktop\Purple\exploratory%20set.2022.8.8.eg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2228044499779"/>
          <c:y val="0.11342592592592593"/>
          <c:w val="0.76964138681329131"/>
          <c:h val="0.77314814814814814"/>
        </c:manualLayout>
      </c:layout>
      <c:doughnutChart>
        <c:varyColors val="1"/>
        <c:ser>
          <c:idx val="0"/>
          <c:order val="0"/>
          <c:spPr>
            <a:solidFill>
              <a:srgbClr val="E216F2"/>
            </a:solidFill>
          </c:spPr>
          <c:dPt>
            <c:idx val="0"/>
            <c:bubble3D val="0"/>
            <c:spPr>
              <a:solidFill>
                <a:srgbClr val="9D79F7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D8-416B-85CC-2D5DC6F20C8E}"/>
              </c:ext>
            </c:extLst>
          </c:dPt>
          <c:dPt>
            <c:idx val="1"/>
            <c:bubble3D val="0"/>
            <c:spPr>
              <a:solidFill>
                <a:srgbClr val="E216F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D8-416B-85CC-2D5DC6F20C8E}"/>
              </c:ext>
            </c:extLst>
          </c:dPt>
          <c:dLbls>
            <c:dLbl>
              <c:idx val="0"/>
              <c:layout>
                <c:manualLayout>
                  <c:x val="0.10599851435153097"/>
                  <c:y val="8.7962962962962882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79%</a:t>
                    </a:r>
                    <a:endParaRPr lang="en-US"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7D8-416B-85CC-2D5DC6F20C8E}"/>
                </c:ext>
              </c:extLst>
            </c:dLbl>
            <c:dLbl>
              <c:idx val="1"/>
              <c:layout>
                <c:manualLayout>
                  <c:x val="-9.6781252234006687E-2"/>
                  <c:y val="-0.1064814814814815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21%</a:t>
                    </a:r>
                    <a:endParaRPr lang="en-US"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7D8-416B-85CC-2D5DC6F20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Sheet1!$M$40:$M$41</c:f>
              <c:strCache>
                <c:ptCount val="2"/>
                <c:pt idx="0">
                  <c:v>Cisgender </c:v>
                </c:pt>
                <c:pt idx="1">
                  <c:v>TG/GNC</c:v>
                </c:pt>
              </c:strCache>
            </c:strRef>
          </c:cat>
          <c:val>
            <c:numRef>
              <c:f>Sheet1!$N$40:$N$41</c:f>
              <c:numCache>
                <c:formatCode>General</c:formatCode>
                <c:ptCount val="2"/>
                <c:pt idx="0">
                  <c:v>29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D8-416B-85CC-2D5DC6F20C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67B32-4B93-4CEA-91DA-BD3E048464A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EC921C-500E-4F46-B38D-F8A4A9D60023}">
      <dgm:prSet/>
      <dgm:spPr/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Clinical high risk for </a:t>
          </a:r>
          <a:r>
            <a: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psychosis</a:t>
          </a:r>
        </a:p>
      </dgm:t>
    </dgm:pt>
    <dgm:pt modelId="{4C9D1F15-8BCC-4FF9-9D52-C78D51AEEC28}" type="parTrans" cxnId="{65438658-FAF6-40E4-8FF9-2B025E74F71D}">
      <dgm:prSet/>
      <dgm:spPr/>
      <dgm:t>
        <a:bodyPr/>
        <a:lstStyle/>
        <a:p>
          <a:pPr algn="l"/>
          <a:endParaRPr lang="en-US"/>
        </a:p>
      </dgm:t>
    </dgm:pt>
    <dgm:pt modelId="{D060EFE1-CD2D-4DA5-9D00-B9148C812AF0}" type="sibTrans" cxnId="{65438658-FAF6-40E4-8FF9-2B025E74F71D}">
      <dgm:prSet/>
      <dgm:spPr/>
      <dgm:t>
        <a:bodyPr/>
        <a:lstStyle/>
        <a:p>
          <a:pPr algn="l"/>
          <a:endParaRPr lang="en-US"/>
        </a:p>
      </dgm:t>
    </dgm:pt>
    <dgm:pt modelId="{FF08CD6A-DE89-4124-81EE-087E63FE507F}">
      <dgm:prSet/>
      <dgm:spPr/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~1.7% prevalence in the USA</a:t>
          </a:r>
        </a:p>
      </dgm:t>
    </dgm:pt>
    <dgm:pt modelId="{00DE29B9-8CB8-4269-A8A0-B2FF21BD7756}" type="parTrans" cxnId="{B63A92FC-5754-4AE0-B129-E8D3866F4CBF}">
      <dgm:prSet/>
      <dgm:spPr/>
      <dgm:t>
        <a:bodyPr/>
        <a:lstStyle/>
        <a:p>
          <a:pPr algn="l"/>
          <a:endParaRPr lang="en-US"/>
        </a:p>
      </dgm:t>
    </dgm:pt>
    <dgm:pt modelId="{2E3CBB7F-87AC-4D2F-BDC1-06A06F546340}" type="sibTrans" cxnId="{B63A92FC-5754-4AE0-B129-E8D3866F4CBF}">
      <dgm:prSet/>
      <dgm:spPr/>
      <dgm:t>
        <a:bodyPr/>
        <a:lstStyle/>
        <a:p>
          <a:pPr algn="l"/>
          <a:endParaRPr lang="en-US"/>
        </a:p>
      </dgm:t>
    </dgm:pt>
    <dgm:pt modelId="{B3850A46-056C-47A6-A891-9372B12FBF08}">
      <dgm:prSet/>
      <dgm:spPr/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~15-30% transition rate to acute psychosis</a:t>
          </a:r>
        </a:p>
      </dgm:t>
    </dgm:pt>
    <dgm:pt modelId="{BB3E8B80-2C5F-4CD3-9718-22E5D3F2F9E7}" type="parTrans" cxnId="{078BBC9E-38A7-47E6-801B-1F9531678EFC}">
      <dgm:prSet/>
      <dgm:spPr/>
      <dgm:t>
        <a:bodyPr/>
        <a:lstStyle/>
        <a:p>
          <a:pPr algn="l"/>
          <a:endParaRPr lang="en-US"/>
        </a:p>
      </dgm:t>
    </dgm:pt>
    <dgm:pt modelId="{AB870C8E-3038-4CE0-8418-81D197E31766}" type="sibTrans" cxnId="{078BBC9E-38A7-47E6-801B-1F9531678EFC}">
      <dgm:prSet/>
      <dgm:spPr/>
      <dgm:t>
        <a:bodyPr/>
        <a:lstStyle/>
        <a:p>
          <a:pPr algn="l"/>
          <a:endParaRPr lang="en-US"/>
        </a:p>
      </dgm:t>
    </dgm:pt>
    <dgm:pt modelId="{5D2680B5-6E5B-4F90-BFDB-5F864DB156BB}">
      <dgm:prSet/>
      <dgm:spPr/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Specialized clinics for identification, study, and treatments across the country</a:t>
          </a:r>
        </a:p>
      </dgm:t>
    </dgm:pt>
    <dgm:pt modelId="{65781066-CE60-47CE-B849-23F1622A8149}" type="parTrans" cxnId="{3AD75051-65B9-4136-BD5A-7DAF27540C77}">
      <dgm:prSet/>
      <dgm:spPr/>
      <dgm:t>
        <a:bodyPr/>
        <a:lstStyle/>
        <a:p>
          <a:pPr algn="l"/>
          <a:endParaRPr lang="en-US"/>
        </a:p>
      </dgm:t>
    </dgm:pt>
    <dgm:pt modelId="{069C4092-385E-428B-A324-079519B3FBA5}" type="sibTrans" cxnId="{3AD75051-65B9-4136-BD5A-7DAF27540C77}">
      <dgm:prSet/>
      <dgm:spPr/>
      <dgm:t>
        <a:bodyPr/>
        <a:lstStyle/>
        <a:p>
          <a:pPr algn="l"/>
          <a:endParaRPr lang="en-US"/>
        </a:p>
      </dgm:t>
    </dgm:pt>
    <dgm:pt modelId="{6A458815-F000-41AA-A801-787BB72CD48A}" type="pres">
      <dgm:prSet presAssocID="{EFC67B32-4B93-4CEA-91DA-BD3E048464A9}" presName="linear" presStyleCnt="0">
        <dgm:presLayoutVars>
          <dgm:animLvl val="lvl"/>
          <dgm:resizeHandles val="exact"/>
        </dgm:presLayoutVars>
      </dgm:prSet>
      <dgm:spPr/>
    </dgm:pt>
    <dgm:pt modelId="{A21AFBD9-ED88-4759-8B17-ED7EF3B1AEF3}" type="pres">
      <dgm:prSet presAssocID="{05EC921C-500E-4F46-B38D-F8A4A9D600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D0700C-23C3-4C0B-A92A-6E198C13B099}" type="pres">
      <dgm:prSet presAssocID="{D060EFE1-CD2D-4DA5-9D00-B9148C812AF0}" presName="spacer" presStyleCnt="0"/>
      <dgm:spPr/>
    </dgm:pt>
    <dgm:pt modelId="{F87DC639-7D1D-4A44-9A6A-2E612E5AB00A}" type="pres">
      <dgm:prSet presAssocID="{FF08CD6A-DE89-4124-81EE-087E63FE50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83F674-FD7E-486F-8AED-ACBDFBE35EA2}" type="pres">
      <dgm:prSet presAssocID="{2E3CBB7F-87AC-4D2F-BDC1-06A06F546340}" presName="spacer" presStyleCnt="0"/>
      <dgm:spPr/>
    </dgm:pt>
    <dgm:pt modelId="{8ABE0AB8-7941-4B26-BD1B-C69FB0408FDF}" type="pres">
      <dgm:prSet presAssocID="{B3850A46-056C-47A6-A891-9372B12FBF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AA6EF1-7C0F-4E77-994B-00FB4FDDF12D}" type="pres">
      <dgm:prSet presAssocID="{AB870C8E-3038-4CE0-8418-81D197E31766}" presName="spacer" presStyleCnt="0"/>
      <dgm:spPr/>
    </dgm:pt>
    <dgm:pt modelId="{988CC071-767A-405E-A5DA-A37DADA84D42}" type="pres">
      <dgm:prSet presAssocID="{5D2680B5-6E5B-4F90-BFDB-5F864DB156B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21D4804-5365-4AD8-8456-5931A75CD2E3}" type="presOf" srcId="{5D2680B5-6E5B-4F90-BFDB-5F864DB156BB}" destId="{988CC071-767A-405E-A5DA-A37DADA84D42}" srcOrd="0" destOrd="0" presId="urn:microsoft.com/office/officeart/2005/8/layout/vList2"/>
    <dgm:cxn modelId="{ED00A936-3CB1-4FBF-A5E1-453C4D63AE21}" type="presOf" srcId="{EFC67B32-4B93-4CEA-91DA-BD3E048464A9}" destId="{6A458815-F000-41AA-A801-787BB72CD48A}" srcOrd="0" destOrd="0" presId="urn:microsoft.com/office/officeart/2005/8/layout/vList2"/>
    <dgm:cxn modelId="{E06D0A67-4919-41EC-B1D1-9EFD9B31524F}" type="presOf" srcId="{05EC921C-500E-4F46-B38D-F8A4A9D60023}" destId="{A21AFBD9-ED88-4759-8B17-ED7EF3B1AEF3}" srcOrd="0" destOrd="0" presId="urn:microsoft.com/office/officeart/2005/8/layout/vList2"/>
    <dgm:cxn modelId="{3AD75051-65B9-4136-BD5A-7DAF27540C77}" srcId="{EFC67B32-4B93-4CEA-91DA-BD3E048464A9}" destId="{5D2680B5-6E5B-4F90-BFDB-5F864DB156BB}" srcOrd="3" destOrd="0" parTransId="{65781066-CE60-47CE-B849-23F1622A8149}" sibTransId="{069C4092-385E-428B-A324-079519B3FBA5}"/>
    <dgm:cxn modelId="{FC183D57-52A7-4DBD-B70D-4C57ECA5BAD1}" type="presOf" srcId="{B3850A46-056C-47A6-A891-9372B12FBF08}" destId="{8ABE0AB8-7941-4B26-BD1B-C69FB0408FDF}" srcOrd="0" destOrd="0" presId="urn:microsoft.com/office/officeart/2005/8/layout/vList2"/>
    <dgm:cxn modelId="{65438658-FAF6-40E4-8FF9-2B025E74F71D}" srcId="{EFC67B32-4B93-4CEA-91DA-BD3E048464A9}" destId="{05EC921C-500E-4F46-B38D-F8A4A9D60023}" srcOrd="0" destOrd="0" parTransId="{4C9D1F15-8BCC-4FF9-9D52-C78D51AEEC28}" sibTransId="{D060EFE1-CD2D-4DA5-9D00-B9148C812AF0}"/>
    <dgm:cxn modelId="{078BBC9E-38A7-47E6-801B-1F9531678EFC}" srcId="{EFC67B32-4B93-4CEA-91DA-BD3E048464A9}" destId="{B3850A46-056C-47A6-A891-9372B12FBF08}" srcOrd="2" destOrd="0" parTransId="{BB3E8B80-2C5F-4CD3-9718-22E5D3F2F9E7}" sibTransId="{AB870C8E-3038-4CE0-8418-81D197E31766}"/>
    <dgm:cxn modelId="{E058DBD2-2CA0-4351-8CE5-03D7FB2A09DE}" type="presOf" srcId="{FF08CD6A-DE89-4124-81EE-087E63FE507F}" destId="{F87DC639-7D1D-4A44-9A6A-2E612E5AB00A}" srcOrd="0" destOrd="0" presId="urn:microsoft.com/office/officeart/2005/8/layout/vList2"/>
    <dgm:cxn modelId="{B63A92FC-5754-4AE0-B129-E8D3866F4CBF}" srcId="{EFC67B32-4B93-4CEA-91DA-BD3E048464A9}" destId="{FF08CD6A-DE89-4124-81EE-087E63FE507F}" srcOrd="1" destOrd="0" parTransId="{00DE29B9-8CB8-4269-A8A0-B2FF21BD7756}" sibTransId="{2E3CBB7F-87AC-4D2F-BDC1-06A06F546340}"/>
    <dgm:cxn modelId="{A1CD6905-008C-471A-BE8E-B98EF19D7E22}" type="presParOf" srcId="{6A458815-F000-41AA-A801-787BB72CD48A}" destId="{A21AFBD9-ED88-4759-8B17-ED7EF3B1AEF3}" srcOrd="0" destOrd="0" presId="urn:microsoft.com/office/officeart/2005/8/layout/vList2"/>
    <dgm:cxn modelId="{54CBC7FB-CDB9-4B62-A6B1-FE4CAF480AEA}" type="presParOf" srcId="{6A458815-F000-41AA-A801-787BB72CD48A}" destId="{FED0700C-23C3-4C0B-A92A-6E198C13B099}" srcOrd="1" destOrd="0" presId="urn:microsoft.com/office/officeart/2005/8/layout/vList2"/>
    <dgm:cxn modelId="{2AAE351D-A225-45BA-AAA0-B31054AC063E}" type="presParOf" srcId="{6A458815-F000-41AA-A801-787BB72CD48A}" destId="{F87DC639-7D1D-4A44-9A6A-2E612E5AB00A}" srcOrd="2" destOrd="0" presId="urn:microsoft.com/office/officeart/2005/8/layout/vList2"/>
    <dgm:cxn modelId="{BEEBF454-B7EA-4145-898C-E4F121108559}" type="presParOf" srcId="{6A458815-F000-41AA-A801-787BB72CD48A}" destId="{7083F674-FD7E-486F-8AED-ACBDFBE35EA2}" srcOrd="3" destOrd="0" presId="urn:microsoft.com/office/officeart/2005/8/layout/vList2"/>
    <dgm:cxn modelId="{2311C8C3-E6FA-4AFB-874D-01DEBA6313C9}" type="presParOf" srcId="{6A458815-F000-41AA-A801-787BB72CD48A}" destId="{8ABE0AB8-7941-4B26-BD1B-C69FB0408FDF}" srcOrd="4" destOrd="0" presId="urn:microsoft.com/office/officeart/2005/8/layout/vList2"/>
    <dgm:cxn modelId="{B7CF4F4D-507A-4D31-8FB5-A8294E815007}" type="presParOf" srcId="{6A458815-F000-41AA-A801-787BB72CD48A}" destId="{D8AA6EF1-7C0F-4E77-994B-00FB4FDDF12D}" srcOrd="5" destOrd="0" presId="urn:microsoft.com/office/officeart/2005/8/layout/vList2"/>
    <dgm:cxn modelId="{D474D503-86F8-437D-9174-E4D1FC037431}" type="presParOf" srcId="{6A458815-F000-41AA-A801-787BB72CD48A}" destId="{988CC071-767A-405E-A5DA-A37DADA84D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67B32-4B93-4CEA-91DA-BD3E048464A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5C9E16-20D1-4B61-92AC-4CFF58CEA760}">
      <dgm:prSet custT="1"/>
      <dgm:spPr/>
      <dgm:t>
        <a:bodyPr/>
        <a:lstStyle/>
        <a:p>
          <a:r>
            <a:rPr lang="en-US" sz="2800" dirty="0">
              <a:solidFill>
                <a:srgbClr val="000000"/>
              </a:solidFill>
              <a:latin typeface="Arial" panose="020B0604020202020204" pitchFamily="34" charset="0"/>
            </a:rPr>
            <a:t>cis-gender (CG) </a:t>
          </a:r>
        </a:p>
      </dgm:t>
    </dgm:pt>
    <dgm:pt modelId="{96719BBC-7FCB-492B-BFD9-49D29F3A8F87}" type="parTrans" cxnId="{1EF80C2C-3463-4BDA-8D8E-7A438CE56FF7}">
      <dgm:prSet/>
      <dgm:spPr/>
      <dgm:t>
        <a:bodyPr/>
        <a:lstStyle/>
        <a:p>
          <a:endParaRPr lang="en-US"/>
        </a:p>
      </dgm:t>
    </dgm:pt>
    <dgm:pt modelId="{5410A37D-CC1C-4AB8-87C9-C5BA9F5E98DA}" type="sibTrans" cxnId="{1EF80C2C-3463-4BDA-8D8E-7A438CE56FF7}">
      <dgm:prSet/>
      <dgm:spPr/>
      <dgm:t>
        <a:bodyPr/>
        <a:lstStyle/>
        <a:p>
          <a:endParaRPr lang="en-US"/>
        </a:p>
      </dgm:t>
    </dgm:pt>
    <dgm:pt modelId="{5CE1CCC5-AECB-43DF-B998-74DCDDD19671}">
      <dgm:prSet custT="1"/>
      <dgm:spPr/>
      <dgm:t>
        <a:bodyPr/>
        <a:lstStyle/>
        <a:p>
          <a:r>
            <a:rPr lang="en-US" sz="2800" dirty="0">
              <a:solidFill>
                <a:srgbClr val="000000"/>
              </a:solidFill>
              <a:latin typeface="Arial" panose="020B0604020202020204" pitchFamily="34" charset="0"/>
            </a:rPr>
            <a:t>gender nonconforming​ (GNC) </a:t>
          </a:r>
          <a:endParaRPr lang="en-US" sz="2800" dirty="0"/>
        </a:p>
      </dgm:t>
    </dgm:pt>
    <dgm:pt modelId="{3AAAA74F-DCB4-450D-9AF0-B9937C278A76}" type="parTrans" cxnId="{86D009C1-9FE3-4F15-82F4-1B19A43ACEC3}">
      <dgm:prSet/>
      <dgm:spPr/>
      <dgm:t>
        <a:bodyPr/>
        <a:lstStyle/>
        <a:p>
          <a:endParaRPr lang="en-US"/>
        </a:p>
      </dgm:t>
    </dgm:pt>
    <dgm:pt modelId="{27F50177-DB51-4F09-862D-BDD749B4C8F4}" type="sibTrans" cxnId="{86D009C1-9FE3-4F15-82F4-1B19A43ACEC3}">
      <dgm:prSet/>
      <dgm:spPr/>
      <dgm:t>
        <a:bodyPr/>
        <a:lstStyle/>
        <a:p>
          <a:endParaRPr lang="en-US"/>
        </a:p>
      </dgm:t>
    </dgm:pt>
    <dgm:pt modelId="{8AE9D4E8-88BA-402C-985B-717017D1332A}">
      <dgm:prSet custT="1"/>
      <dgm:spPr/>
      <dgm:t>
        <a:bodyPr/>
        <a:lstStyle/>
        <a:p>
          <a:r>
            <a:rPr lang="en-US" sz="2800" dirty="0">
              <a:solidFill>
                <a:srgbClr val="000000"/>
              </a:solidFill>
              <a:latin typeface="Arial" panose="020B0604020202020204" pitchFamily="34" charset="0"/>
            </a:rPr>
            <a:t>transgender (TG) </a:t>
          </a:r>
          <a:endParaRPr lang="en-US" sz="2800" dirty="0"/>
        </a:p>
      </dgm:t>
    </dgm:pt>
    <dgm:pt modelId="{6B397E5F-CF93-4AD8-9099-F424B5913399}" type="parTrans" cxnId="{B38741F5-528F-4DAA-A847-42B926240183}">
      <dgm:prSet/>
      <dgm:spPr/>
      <dgm:t>
        <a:bodyPr/>
        <a:lstStyle/>
        <a:p>
          <a:endParaRPr lang="en-US"/>
        </a:p>
      </dgm:t>
    </dgm:pt>
    <dgm:pt modelId="{0CD56E87-1A0B-4552-B6F4-75C7E45DD76F}" type="sibTrans" cxnId="{B38741F5-528F-4DAA-A847-42B926240183}">
      <dgm:prSet/>
      <dgm:spPr/>
      <dgm:t>
        <a:bodyPr/>
        <a:lstStyle/>
        <a:p>
          <a:endParaRPr lang="en-US"/>
        </a:p>
      </dgm:t>
    </dgm:pt>
    <dgm:pt modelId="{25308DC8-A60D-4FB3-8496-BFBFFAA1A596}">
      <dgm:prSet custT="1"/>
      <dgm:spPr/>
      <dgm:t>
        <a:bodyPr/>
        <a:lstStyle/>
        <a:p>
          <a:r>
            <a:rPr lang="en-US" sz="2800" dirty="0">
              <a:solidFill>
                <a:srgbClr val="000000"/>
              </a:solidFill>
              <a:latin typeface="Arial" panose="020B0604020202020204" pitchFamily="34" charset="0"/>
            </a:rPr>
            <a:t>~1.3%</a:t>
          </a:r>
          <a:r>
            <a:rPr lang="en-US" sz="2800" dirty="0">
              <a:latin typeface="Arial" panose="020B0604020202020204" pitchFamily="34" charset="0"/>
            </a:rPr>
            <a:t>​ </a:t>
          </a:r>
          <a:r>
            <a:rPr lang="en-US" sz="2800" dirty="0">
              <a:solidFill>
                <a:srgbClr val="000000"/>
              </a:solidFill>
              <a:latin typeface="Arial" panose="020B0604020202020204" pitchFamily="34" charset="0"/>
            </a:rPr>
            <a:t>TG prevalence in USA</a:t>
          </a:r>
          <a:endParaRPr lang="en-US" sz="2800" dirty="0"/>
        </a:p>
      </dgm:t>
    </dgm:pt>
    <dgm:pt modelId="{47DDE1FA-C94E-4002-9B72-45EC02D8C342}" type="parTrans" cxnId="{7DFB5E44-C1C8-4BF2-B864-CD1398208E2D}">
      <dgm:prSet/>
      <dgm:spPr/>
      <dgm:t>
        <a:bodyPr/>
        <a:lstStyle/>
        <a:p>
          <a:endParaRPr lang="en-US"/>
        </a:p>
      </dgm:t>
    </dgm:pt>
    <dgm:pt modelId="{D2F96AF5-9F07-4991-8E78-9C74D4782EB4}" type="sibTrans" cxnId="{7DFB5E44-C1C8-4BF2-B864-CD1398208E2D}">
      <dgm:prSet/>
      <dgm:spPr/>
      <dgm:t>
        <a:bodyPr/>
        <a:lstStyle/>
        <a:p>
          <a:endParaRPr lang="en-US"/>
        </a:p>
      </dgm:t>
    </dgm:pt>
    <dgm:pt modelId="{6A458815-F000-41AA-A801-787BB72CD48A}" type="pres">
      <dgm:prSet presAssocID="{EFC67B32-4B93-4CEA-91DA-BD3E048464A9}" presName="linear" presStyleCnt="0">
        <dgm:presLayoutVars>
          <dgm:animLvl val="lvl"/>
          <dgm:resizeHandles val="exact"/>
        </dgm:presLayoutVars>
      </dgm:prSet>
      <dgm:spPr/>
    </dgm:pt>
    <dgm:pt modelId="{341F1C99-7626-45F3-BFE5-D2AE27F6037A}" type="pres">
      <dgm:prSet presAssocID="{745C9E16-20D1-4B61-92AC-4CFF58CEA7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EBEB4CB-5373-4A66-A506-CB07AAEFCC41}" type="pres">
      <dgm:prSet presAssocID="{5410A37D-CC1C-4AB8-87C9-C5BA9F5E98DA}" presName="spacer" presStyleCnt="0"/>
      <dgm:spPr/>
    </dgm:pt>
    <dgm:pt modelId="{2D2DFAE7-608B-4DE9-B9F7-7939983C0686}" type="pres">
      <dgm:prSet presAssocID="{5CE1CCC5-AECB-43DF-B998-74DCDDD196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692A21-68BC-4194-B345-636955F48BFF}" type="pres">
      <dgm:prSet presAssocID="{27F50177-DB51-4F09-862D-BDD749B4C8F4}" presName="spacer" presStyleCnt="0"/>
      <dgm:spPr/>
    </dgm:pt>
    <dgm:pt modelId="{4E161FB6-0F9F-4E9F-A289-5BF83497E383}" type="pres">
      <dgm:prSet presAssocID="{8AE9D4E8-88BA-402C-985B-717017D133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311560-66A6-4881-BF0E-72A2B4E9491D}" type="pres">
      <dgm:prSet presAssocID="{0CD56E87-1A0B-4552-B6F4-75C7E45DD76F}" presName="spacer" presStyleCnt="0"/>
      <dgm:spPr/>
    </dgm:pt>
    <dgm:pt modelId="{449C03E5-3BF0-4209-87C7-45DC77B409A3}" type="pres">
      <dgm:prSet presAssocID="{25308DC8-A60D-4FB3-8496-BFBFFAA1A59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D47F303-07D5-48F8-9E39-D48D2B4B9041}" type="presOf" srcId="{5CE1CCC5-AECB-43DF-B998-74DCDDD19671}" destId="{2D2DFAE7-608B-4DE9-B9F7-7939983C0686}" srcOrd="0" destOrd="0" presId="urn:microsoft.com/office/officeart/2005/8/layout/vList2"/>
    <dgm:cxn modelId="{1EF80C2C-3463-4BDA-8D8E-7A438CE56FF7}" srcId="{EFC67B32-4B93-4CEA-91DA-BD3E048464A9}" destId="{745C9E16-20D1-4B61-92AC-4CFF58CEA760}" srcOrd="0" destOrd="0" parTransId="{96719BBC-7FCB-492B-BFD9-49D29F3A8F87}" sibTransId="{5410A37D-CC1C-4AB8-87C9-C5BA9F5E98DA}"/>
    <dgm:cxn modelId="{ED00A936-3CB1-4FBF-A5E1-453C4D63AE21}" type="presOf" srcId="{EFC67B32-4B93-4CEA-91DA-BD3E048464A9}" destId="{6A458815-F000-41AA-A801-787BB72CD48A}" srcOrd="0" destOrd="0" presId="urn:microsoft.com/office/officeart/2005/8/layout/vList2"/>
    <dgm:cxn modelId="{7DFB5E44-C1C8-4BF2-B864-CD1398208E2D}" srcId="{EFC67B32-4B93-4CEA-91DA-BD3E048464A9}" destId="{25308DC8-A60D-4FB3-8496-BFBFFAA1A596}" srcOrd="3" destOrd="0" parTransId="{47DDE1FA-C94E-4002-9B72-45EC02D8C342}" sibTransId="{D2F96AF5-9F07-4991-8E78-9C74D4782EB4}"/>
    <dgm:cxn modelId="{8D044F65-D0C7-405D-9F51-F96AC25D1E5C}" type="presOf" srcId="{25308DC8-A60D-4FB3-8496-BFBFFAA1A596}" destId="{449C03E5-3BF0-4209-87C7-45DC77B409A3}" srcOrd="0" destOrd="0" presId="urn:microsoft.com/office/officeart/2005/8/layout/vList2"/>
    <dgm:cxn modelId="{A3177F4C-23D4-452A-AD3A-771CA5CA3E34}" type="presOf" srcId="{745C9E16-20D1-4B61-92AC-4CFF58CEA760}" destId="{341F1C99-7626-45F3-BFE5-D2AE27F6037A}" srcOrd="0" destOrd="0" presId="urn:microsoft.com/office/officeart/2005/8/layout/vList2"/>
    <dgm:cxn modelId="{86D009C1-9FE3-4F15-82F4-1B19A43ACEC3}" srcId="{EFC67B32-4B93-4CEA-91DA-BD3E048464A9}" destId="{5CE1CCC5-AECB-43DF-B998-74DCDDD19671}" srcOrd="1" destOrd="0" parTransId="{3AAAA74F-DCB4-450D-9AF0-B9937C278A76}" sibTransId="{27F50177-DB51-4F09-862D-BDD749B4C8F4}"/>
    <dgm:cxn modelId="{40CB7EE4-493E-48B2-B5FC-0432669CA5EC}" type="presOf" srcId="{8AE9D4E8-88BA-402C-985B-717017D1332A}" destId="{4E161FB6-0F9F-4E9F-A289-5BF83497E383}" srcOrd="0" destOrd="0" presId="urn:microsoft.com/office/officeart/2005/8/layout/vList2"/>
    <dgm:cxn modelId="{B38741F5-528F-4DAA-A847-42B926240183}" srcId="{EFC67B32-4B93-4CEA-91DA-BD3E048464A9}" destId="{8AE9D4E8-88BA-402C-985B-717017D1332A}" srcOrd="2" destOrd="0" parTransId="{6B397E5F-CF93-4AD8-9099-F424B5913399}" sibTransId="{0CD56E87-1A0B-4552-B6F4-75C7E45DD76F}"/>
    <dgm:cxn modelId="{ECE4A61E-0227-4BA4-AD86-02D9322DFA29}" type="presParOf" srcId="{6A458815-F000-41AA-A801-787BB72CD48A}" destId="{341F1C99-7626-45F3-BFE5-D2AE27F6037A}" srcOrd="0" destOrd="0" presId="urn:microsoft.com/office/officeart/2005/8/layout/vList2"/>
    <dgm:cxn modelId="{11867A4A-962D-4DBD-BC1B-3BFF9729AA37}" type="presParOf" srcId="{6A458815-F000-41AA-A801-787BB72CD48A}" destId="{9EBEB4CB-5373-4A66-A506-CB07AAEFCC41}" srcOrd="1" destOrd="0" presId="urn:microsoft.com/office/officeart/2005/8/layout/vList2"/>
    <dgm:cxn modelId="{FA22E852-4D7D-434B-9179-334A891392D6}" type="presParOf" srcId="{6A458815-F000-41AA-A801-787BB72CD48A}" destId="{2D2DFAE7-608B-4DE9-B9F7-7939983C0686}" srcOrd="2" destOrd="0" presId="urn:microsoft.com/office/officeart/2005/8/layout/vList2"/>
    <dgm:cxn modelId="{FA665C36-3DC7-4C39-AFA9-899B4A16F6A8}" type="presParOf" srcId="{6A458815-F000-41AA-A801-787BB72CD48A}" destId="{74692A21-68BC-4194-B345-636955F48BFF}" srcOrd="3" destOrd="0" presId="urn:microsoft.com/office/officeart/2005/8/layout/vList2"/>
    <dgm:cxn modelId="{478AB4A1-D72E-41B2-B692-F8A64D0F3393}" type="presParOf" srcId="{6A458815-F000-41AA-A801-787BB72CD48A}" destId="{4E161FB6-0F9F-4E9F-A289-5BF83497E383}" srcOrd="4" destOrd="0" presId="urn:microsoft.com/office/officeart/2005/8/layout/vList2"/>
    <dgm:cxn modelId="{DC8729E5-0CBB-4CA8-ACCF-A8C21E242749}" type="presParOf" srcId="{6A458815-F000-41AA-A801-787BB72CD48A}" destId="{4D311560-66A6-4881-BF0E-72A2B4E9491D}" srcOrd="5" destOrd="0" presId="urn:microsoft.com/office/officeart/2005/8/layout/vList2"/>
    <dgm:cxn modelId="{EF206D97-F018-4A94-8390-0D45B5D97A28}" type="presParOf" srcId="{6A458815-F000-41AA-A801-787BB72CD48A}" destId="{449C03E5-3BF0-4209-87C7-45DC77B409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C67B32-4B93-4CEA-91DA-BD3E048464A9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FB9EA0-FECC-4AAB-AC4B-487CA4E859F3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More CHR rating data and gender demographic data </a:t>
          </a:r>
        </a:p>
      </dgm:t>
    </dgm:pt>
    <dgm:pt modelId="{0671E83D-4C03-4A5C-ADF7-B3CF67C03063}" type="sibTrans" cxnId="{A3DB6CA7-ADFA-4A9E-B246-214597065A2E}">
      <dgm:prSet/>
      <dgm:spPr/>
      <dgm:t>
        <a:bodyPr/>
        <a:lstStyle/>
        <a:p>
          <a:endParaRPr lang="en-US"/>
        </a:p>
      </dgm:t>
    </dgm:pt>
    <dgm:pt modelId="{1FB57AD9-DBAC-4760-9BC2-5DE3A26D482B}" type="parTrans" cxnId="{A3DB6CA7-ADFA-4A9E-B246-214597065A2E}">
      <dgm:prSet/>
      <dgm:spPr/>
      <dgm:t>
        <a:bodyPr/>
        <a:lstStyle/>
        <a:p>
          <a:endParaRPr lang="en-US"/>
        </a:p>
      </dgm:t>
    </dgm:pt>
    <dgm:pt modelId="{9D4742B0-916F-4EB8-99D6-A62A4B1B9DB1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Understand of the unique background of GNC/TC </a:t>
          </a:r>
        </a:p>
      </dgm:t>
    </dgm:pt>
    <dgm:pt modelId="{E69516F0-3F04-476C-B45C-250213BD22B7}" type="sibTrans" cxnId="{CAC292B2-C669-464B-BFA4-09D924866C3F}">
      <dgm:prSet/>
      <dgm:spPr/>
      <dgm:t>
        <a:bodyPr/>
        <a:lstStyle/>
        <a:p>
          <a:endParaRPr lang="en-US"/>
        </a:p>
      </dgm:t>
    </dgm:pt>
    <dgm:pt modelId="{D589B138-BB54-4007-8670-C491B11232B8}" type="parTrans" cxnId="{CAC292B2-C669-464B-BFA4-09D924866C3F}">
      <dgm:prSet/>
      <dgm:spPr/>
      <dgm:t>
        <a:bodyPr/>
        <a:lstStyle/>
        <a:p>
          <a:endParaRPr lang="en-US"/>
        </a:p>
      </dgm:t>
    </dgm:pt>
    <dgm:pt modelId="{B0CB4A31-474E-419D-B917-9A4B5F4F6684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More research related to CHR and gender identity</a:t>
          </a:r>
        </a:p>
      </dgm:t>
    </dgm:pt>
    <dgm:pt modelId="{DB11DE62-0A8F-42FF-B2FB-7E96D4731366}" type="sibTrans" cxnId="{609F253D-4908-4042-B4F9-8792FDA09389}">
      <dgm:prSet/>
      <dgm:spPr/>
      <dgm:t>
        <a:bodyPr/>
        <a:lstStyle/>
        <a:p>
          <a:endParaRPr lang="en-US"/>
        </a:p>
      </dgm:t>
    </dgm:pt>
    <dgm:pt modelId="{54434FC7-8E2E-4713-8BA3-445CCB9C2567}" type="parTrans" cxnId="{609F253D-4908-4042-B4F9-8792FDA09389}">
      <dgm:prSet/>
      <dgm:spPr/>
      <dgm:t>
        <a:bodyPr/>
        <a:lstStyle/>
        <a:p>
          <a:endParaRPr lang="en-US"/>
        </a:p>
      </dgm:t>
    </dgm:pt>
    <dgm:pt modelId="{D190883E-2399-4E2F-8EF3-C883F1F478CF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Develop more informed gender-related CHR treatments </a:t>
          </a:r>
        </a:p>
      </dgm:t>
    </dgm:pt>
    <dgm:pt modelId="{7843A1B3-6B47-4B5E-AECB-92DE90759835}" type="sibTrans" cxnId="{77DF5354-DCCA-49A2-8C61-7300EC2F66AD}">
      <dgm:prSet/>
      <dgm:spPr/>
      <dgm:t>
        <a:bodyPr/>
        <a:lstStyle/>
        <a:p>
          <a:endParaRPr lang="en-US"/>
        </a:p>
      </dgm:t>
    </dgm:pt>
    <dgm:pt modelId="{21A4E6F0-A417-4C83-9B53-E6092D82735B}" type="parTrans" cxnId="{77DF5354-DCCA-49A2-8C61-7300EC2F66AD}">
      <dgm:prSet/>
      <dgm:spPr/>
      <dgm:t>
        <a:bodyPr/>
        <a:lstStyle/>
        <a:p>
          <a:endParaRPr lang="en-US"/>
        </a:p>
      </dgm:t>
    </dgm:pt>
    <dgm:pt modelId="{017C5E0B-0DB0-4E21-A116-64725376B4EE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Adjusted family therapy</a:t>
          </a:r>
        </a:p>
      </dgm:t>
    </dgm:pt>
    <dgm:pt modelId="{208A382F-77CC-4048-AD79-70161B474E65}" type="sibTrans" cxnId="{7AD67B78-C06D-4ECF-8017-3B4C611979AF}">
      <dgm:prSet/>
      <dgm:spPr/>
      <dgm:t>
        <a:bodyPr/>
        <a:lstStyle/>
        <a:p>
          <a:endParaRPr lang="en-US"/>
        </a:p>
      </dgm:t>
    </dgm:pt>
    <dgm:pt modelId="{7A3048E8-EE13-4183-A4DE-17781E9A9E41}" type="parTrans" cxnId="{7AD67B78-C06D-4ECF-8017-3B4C611979AF}">
      <dgm:prSet/>
      <dgm:spPr/>
      <dgm:t>
        <a:bodyPr/>
        <a:lstStyle/>
        <a:p>
          <a:endParaRPr lang="en-US"/>
        </a:p>
      </dgm:t>
    </dgm:pt>
    <dgm:pt modelId="{CB5D61AB-63D7-4A98-8745-B7AC2BF356C0}" type="pres">
      <dgm:prSet presAssocID="{EFC67B32-4B93-4CEA-91DA-BD3E048464A9}" presName="diagram" presStyleCnt="0">
        <dgm:presLayoutVars>
          <dgm:dir/>
          <dgm:resizeHandles val="exact"/>
        </dgm:presLayoutVars>
      </dgm:prSet>
      <dgm:spPr/>
    </dgm:pt>
    <dgm:pt modelId="{4760C301-C907-417F-A852-4AAECDD74A7C}" type="pres">
      <dgm:prSet presAssocID="{63FB9EA0-FECC-4AAB-AC4B-487CA4E859F3}" presName="node" presStyleLbl="node1" presStyleIdx="0" presStyleCnt="5">
        <dgm:presLayoutVars>
          <dgm:bulletEnabled val="1"/>
        </dgm:presLayoutVars>
      </dgm:prSet>
      <dgm:spPr/>
    </dgm:pt>
    <dgm:pt modelId="{187A7FC5-535A-4500-BDFE-01F0333FDDDC}" type="pres">
      <dgm:prSet presAssocID="{0671E83D-4C03-4A5C-ADF7-B3CF67C03063}" presName="sibTrans" presStyleCnt="0"/>
      <dgm:spPr/>
    </dgm:pt>
    <dgm:pt modelId="{2BDC5E77-03BD-4177-9F06-F2B11C3F614F}" type="pres">
      <dgm:prSet presAssocID="{9D4742B0-916F-4EB8-99D6-A62A4B1B9DB1}" presName="node" presStyleLbl="node1" presStyleIdx="1" presStyleCnt="5">
        <dgm:presLayoutVars>
          <dgm:bulletEnabled val="1"/>
        </dgm:presLayoutVars>
      </dgm:prSet>
      <dgm:spPr/>
    </dgm:pt>
    <dgm:pt modelId="{48E73FF2-6DA5-4EEB-AC0D-66333B56F6FC}" type="pres">
      <dgm:prSet presAssocID="{E69516F0-3F04-476C-B45C-250213BD22B7}" presName="sibTrans" presStyleCnt="0"/>
      <dgm:spPr/>
    </dgm:pt>
    <dgm:pt modelId="{5B18B690-2B4D-4BF3-B1B4-1D330DAD9A7A}" type="pres">
      <dgm:prSet presAssocID="{B0CB4A31-474E-419D-B917-9A4B5F4F6684}" presName="node" presStyleLbl="node1" presStyleIdx="2" presStyleCnt="5">
        <dgm:presLayoutVars>
          <dgm:bulletEnabled val="1"/>
        </dgm:presLayoutVars>
      </dgm:prSet>
      <dgm:spPr/>
    </dgm:pt>
    <dgm:pt modelId="{887C20B4-1FD3-4C0E-AC98-A9943F1097B5}" type="pres">
      <dgm:prSet presAssocID="{DB11DE62-0A8F-42FF-B2FB-7E96D4731366}" presName="sibTrans" presStyleCnt="0"/>
      <dgm:spPr/>
    </dgm:pt>
    <dgm:pt modelId="{3EB2D2EC-320A-4AA8-8382-066156BC1FD6}" type="pres">
      <dgm:prSet presAssocID="{D190883E-2399-4E2F-8EF3-C883F1F478CF}" presName="node" presStyleLbl="node1" presStyleIdx="3" presStyleCnt="5" custLinFactNeighborY="-1140">
        <dgm:presLayoutVars>
          <dgm:bulletEnabled val="1"/>
        </dgm:presLayoutVars>
      </dgm:prSet>
      <dgm:spPr/>
    </dgm:pt>
    <dgm:pt modelId="{2982A802-FC83-4101-83C3-AB7169FC0F73}" type="pres">
      <dgm:prSet presAssocID="{7843A1B3-6B47-4B5E-AECB-92DE90759835}" presName="sibTrans" presStyleCnt="0"/>
      <dgm:spPr/>
    </dgm:pt>
    <dgm:pt modelId="{A6B8B136-A281-4EEC-A544-B8641582FB72}" type="pres">
      <dgm:prSet presAssocID="{017C5E0B-0DB0-4E21-A116-64725376B4EE}" presName="node" presStyleLbl="node1" presStyleIdx="4" presStyleCnt="5" custLinFactNeighborY="-1140">
        <dgm:presLayoutVars>
          <dgm:bulletEnabled val="1"/>
        </dgm:presLayoutVars>
      </dgm:prSet>
      <dgm:spPr/>
    </dgm:pt>
  </dgm:ptLst>
  <dgm:cxnLst>
    <dgm:cxn modelId="{933AA10D-0424-4497-94EC-748E9AFC7F28}" type="presOf" srcId="{017C5E0B-0DB0-4E21-A116-64725376B4EE}" destId="{A6B8B136-A281-4EEC-A544-B8641582FB72}" srcOrd="0" destOrd="0" presId="urn:microsoft.com/office/officeart/2005/8/layout/default"/>
    <dgm:cxn modelId="{75CD741F-3BA0-46A9-B43D-E7F4FB5F2521}" type="presOf" srcId="{D190883E-2399-4E2F-8EF3-C883F1F478CF}" destId="{3EB2D2EC-320A-4AA8-8382-066156BC1FD6}" srcOrd="0" destOrd="0" presId="urn:microsoft.com/office/officeart/2005/8/layout/default"/>
    <dgm:cxn modelId="{609F253D-4908-4042-B4F9-8792FDA09389}" srcId="{EFC67B32-4B93-4CEA-91DA-BD3E048464A9}" destId="{B0CB4A31-474E-419D-B917-9A4B5F4F6684}" srcOrd="2" destOrd="0" parTransId="{54434FC7-8E2E-4713-8BA3-445CCB9C2567}" sibTransId="{DB11DE62-0A8F-42FF-B2FB-7E96D4731366}"/>
    <dgm:cxn modelId="{77DF5354-DCCA-49A2-8C61-7300EC2F66AD}" srcId="{EFC67B32-4B93-4CEA-91DA-BD3E048464A9}" destId="{D190883E-2399-4E2F-8EF3-C883F1F478CF}" srcOrd="3" destOrd="0" parTransId="{21A4E6F0-A417-4C83-9B53-E6092D82735B}" sibTransId="{7843A1B3-6B47-4B5E-AECB-92DE90759835}"/>
    <dgm:cxn modelId="{F6F4BD56-3EB9-4AAB-90EF-B8442E81519F}" type="presOf" srcId="{B0CB4A31-474E-419D-B917-9A4B5F4F6684}" destId="{5B18B690-2B4D-4BF3-B1B4-1D330DAD9A7A}" srcOrd="0" destOrd="0" presId="urn:microsoft.com/office/officeart/2005/8/layout/default"/>
    <dgm:cxn modelId="{7AD67B78-C06D-4ECF-8017-3B4C611979AF}" srcId="{EFC67B32-4B93-4CEA-91DA-BD3E048464A9}" destId="{017C5E0B-0DB0-4E21-A116-64725376B4EE}" srcOrd="4" destOrd="0" parTransId="{7A3048E8-EE13-4183-A4DE-17781E9A9E41}" sibTransId="{208A382F-77CC-4048-AD79-70161B474E65}"/>
    <dgm:cxn modelId="{7417FF8C-69F4-43C6-86D6-D35939C4B081}" type="presOf" srcId="{EFC67B32-4B93-4CEA-91DA-BD3E048464A9}" destId="{CB5D61AB-63D7-4A98-8745-B7AC2BF356C0}" srcOrd="0" destOrd="0" presId="urn:microsoft.com/office/officeart/2005/8/layout/default"/>
    <dgm:cxn modelId="{3B649399-6C0D-453F-BF90-7C4FE0322B15}" type="presOf" srcId="{63FB9EA0-FECC-4AAB-AC4B-487CA4E859F3}" destId="{4760C301-C907-417F-A852-4AAECDD74A7C}" srcOrd="0" destOrd="0" presId="urn:microsoft.com/office/officeart/2005/8/layout/default"/>
    <dgm:cxn modelId="{A3DB6CA7-ADFA-4A9E-B246-214597065A2E}" srcId="{EFC67B32-4B93-4CEA-91DA-BD3E048464A9}" destId="{63FB9EA0-FECC-4AAB-AC4B-487CA4E859F3}" srcOrd="0" destOrd="0" parTransId="{1FB57AD9-DBAC-4760-9BC2-5DE3A26D482B}" sibTransId="{0671E83D-4C03-4A5C-ADF7-B3CF67C03063}"/>
    <dgm:cxn modelId="{CAC292B2-C669-464B-BFA4-09D924866C3F}" srcId="{EFC67B32-4B93-4CEA-91DA-BD3E048464A9}" destId="{9D4742B0-916F-4EB8-99D6-A62A4B1B9DB1}" srcOrd="1" destOrd="0" parTransId="{D589B138-BB54-4007-8670-C491B11232B8}" sibTransId="{E69516F0-3F04-476C-B45C-250213BD22B7}"/>
    <dgm:cxn modelId="{9BD038DF-45BC-4F91-982B-7CFC7CDD2DD5}" type="presOf" srcId="{9D4742B0-916F-4EB8-99D6-A62A4B1B9DB1}" destId="{2BDC5E77-03BD-4177-9F06-F2B11C3F614F}" srcOrd="0" destOrd="0" presId="urn:microsoft.com/office/officeart/2005/8/layout/default"/>
    <dgm:cxn modelId="{A4D8B580-C70B-4D03-8776-D19267E20A77}" type="presParOf" srcId="{CB5D61AB-63D7-4A98-8745-B7AC2BF356C0}" destId="{4760C301-C907-417F-A852-4AAECDD74A7C}" srcOrd="0" destOrd="0" presId="urn:microsoft.com/office/officeart/2005/8/layout/default"/>
    <dgm:cxn modelId="{1C3152BB-EB0E-444E-837B-01A38BFD26AA}" type="presParOf" srcId="{CB5D61AB-63D7-4A98-8745-B7AC2BF356C0}" destId="{187A7FC5-535A-4500-BDFE-01F0333FDDDC}" srcOrd="1" destOrd="0" presId="urn:microsoft.com/office/officeart/2005/8/layout/default"/>
    <dgm:cxn modelId="{11018BB2-5B83-41D1-8E9D-C3B45038E46F}" type="presParOf" srcId="{CB5D61AB-63D7-4A98-8745-B7AC2BF356C0}" destId="{2BDC5E77-03BD-4177-9F06-F2B11C3F614F}" srcOrd="2" destOrd="0" presId="urn:microsoft.com/office/officeart/2005/8/layout/default"/>
    <dgm:cxn modelId="{9892733B-70C9-490E-9977-6788E0D66D7D}" type="presParOf" srcId="{CB5D61AB-63D7-4A98-8745-B7AC2BF356C0}" destId="{48E73FF2-6DA5-4EEB-AC0D-66333B56F6FC}" srcOrd="3" destOrd="0" presId="urn:microsoft.com/office/officeart/2005/8/layout/default"/>
    <dgm:cxn modelId="{DCCA637B-624D-4BAC-8A8B-5CE9AC60D30A}" type="presParOf" srcId="{CB5D61AB-63D7-4A98-8745-B7AC2BF356C0}" destId="{5B18B690-2B4D-4BF3-B1B4-1D330DAD9A7A}" srcOrd="4" destOrd="0" presId="urn:microsoft.com/office/officeart/2005/8/layout/default"/>
    <dgm:cxn modelId="{DD60AAB7-7CB6-4710-8723-511FFB5F6EC0}" type="presParOf" srcId="{CB5D61AB-63D7-4A98-8745-B7AC2BF356C0}" destId="{887C20B4-1FD3-4C0E-AC98-A9943F1097B5}" srcOrd="5" destOrd="0" presId="urn:microsoft.com/office/officeart/2005/8/layout/default"/>
    <dgm:cxn modelId="{472371FF-2DB5-44B1-80B9-5E18457BD753}" type="presParOf" srcId="{CB5D61AB-63D7-4A98-8745-B7AC2BF356C0}" destId="{3EB2D2EC-320A-4AA8-8382-066156BC1FD6}" srcOrd="6" destOrd="0" presId="urn:microsoft.com/office/officeart/2005/8/layout/default"/>
    <dgm:cxn modelId="{4A69E219-2191-417E-AEE3-09F28A7CC48B}" type="presParOf" srcId="{CB5D61AB-63D7-4A98-8745-B7AC2BF356C0}" destId="{2982A802-FC83-4101-83C3-AB7169FC0F73}" srcOrd="7" destOrd="0" presId="urn:microsoft.com/office/officeart/2005/8/layout/default"/>
    <dgm:cxn modelId="{3969F097-2EBA-4156-ACB0-53E5CF8AF062}" type="presParOf" srcId="{CB5D61AB-63D7-4A98-8745-B7AC2BF356C0}" destId="{A6B8B136-A281-4EEC-A544-B8641582FB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BD0A45-FEBE-410A-8D22-D6B93EAE33A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341174-751F-48DF-993E-F023751D94EC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Small sample population analyzed</a:t>
          </a:r>
        </a:p>
      </dgm:t>
    </dgm:pt>
    <dgm:pt modelId="{A948A628-A9A9-41F3-A9BA-61A924798F51}" type="parTrans" cxnId="{8923E37C-D6D3-45DF-8691-8170F9F11D46}">
      <dgm:prSet/>
      <dgm:spPr/>
      <dgm:t>
        <a:bodyPr/>
        <a:lstStyle/>
        <a:p>
          <a:endParaRPr lang="en-US"/>
        </a:p>
      </dgm:t>
    </dgm:pt>
    <dgm:pt modelId="{AA893058-B0C5-419C-8E90-251FA01FB155}" type="sibTrans" cxnId="{8923E37C-D6D3-45DF-8691-8170F9F11D46}">
      <dgm:prSet/>
      <dgm:spPr/>
      <dgm:t>
        <a:bodyPr/>
        <a:lstStyle/>
        <a:p>
          <a:endParaRPr lang="en-US"/>
        </a:p>
      </dgm:t>
    </dgm:pt>
    <dgm:pt modelId="{A676AB6C-9CA3-43A0-9ACC-0B386427973A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Societal gender roles’ impact </a:t>
          </a:r>
        </a:p>
      </dgm:t>
    </dgm:pt>
    <dgm:pt modelId="{37F8A3D6-FF52-4B55-8BAD-1A26F88B7C4F}" type="parTrans" cxnId="{5B03A5EC-6EB0-4732-893C-6AC729572C95}">
      <dgm:prSet/>
      <dgm:spPr/>
      <dgm:t>
        <a:bodyPr/>
        <a:lstStyle/>
        <a:p>
          <a:endParaRPr lang="en-US"/>
        </a:p>
      </dgm:t>
    </dgm:pt>
    <dgm:pt modelId="{640C67CD-F6BE-4DB9-9672-B890F638C05A}" type="sibTrans" cxnId="{5B03A5EC-6EB0-4732-893C-6AC729572C95}">
      <dgm:prSet/>
      <dgm:spPr/>
      <dgm:t>
        <a:bodyPr/>
        <a:lstStyle/>
        <a:p>
          <a:endParaRPr lang="en-US"/>
        </a:p>
      </dgm:t>
    </dgm:pt>
    <dgm:pt modelId="{2E689D0B-488D-46F8-BEAB-4A254CEB421C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Client’s referral locations</a:t>
          </a:r>
        </a:p>
      </dgm:t>
    </dgm:pt>
    <dgm:pt modelId="{94882193-8B8C-49B4-982C-5548A79C9DAA}" type="parTrans" cxnId="{A93F77BD-A15F-4333-9784-8A0D354FC297}">
      <dgm:prSet/>
      <dgm:spPr/>
      <dgm:t>
        <a:bodyPr/>
        <a:lstStyle/>
        <a:p>
          <a:endParaRPr lang="en-US"/>
        </a:p>
      </dgm:t>
    </dgm:pt>
    <dgm:pt modelId="{25D94A97-6380-408A-A3CB-3095ACE360C8}" type="sibTrans" cxnId="{A93F77BD-A15F-4333-9784-8A0D354FC297}">
      <dgm:prSet/>
      <dgm:spPr/>
      <dgm:t>
        <a:bodyPr/>
        <a:lstStyle/>
        <a:p>
          <a:endParaRPr lang="en-US"/>
        </a:p>
      </dgm:t>
    </dgm:pt>
    <dgm:pt modelId="{47FD28C7-220E-448E-956F-732DC9B31A81}">
      <dgm:prSet custT="1"/>
      <dgm:spPr/>
      <dgm:t>
        <a:bodyPr/>
        <a:lstStyle/>
        <a:p>
          <a:r>
            <a:rPr lang="en-US" sz="2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Limited research on CHR and GNC individuals</a:t>
          </a:r>
        </a:p>
      </dgm:t>
    </dgm:pt>
    <dgm:pt modelId="{D4B182C1-556A-4D08-A36A-AFE7CEA82F1B}" type="parTrans" cxnId="{51466DD3-3AB1-4272-A38A-6F053A100EC4}">
      <dgm:prSet/>
      <dgm:spPr/>
      <dgm:t>
        <a:bodyPr/>
        <a:lstStyle/>
        <a:p>
          <a:endParaRPr lang="en-US"/>
        </a:p>
      </dgm:t>
    </dgm:pt>
    <dgm:pt modelId="{1C0DE96F-1252-438E-A04B-1F13C8FD9FF9}" type="sibTrans" cxnId="{51466DD3-3AB1-4272-A38A-6F053A100EC4}">
      <dgm:prSet/>
      <dgm:spPr/>
      <dgm:t>
        <a:bodyPr/>
        <a:lstStyle/>
        <a:p>
          <a:endParaRPr lang="en-US"/>
        </a:p>
      </dgm:t>
    </dgm:pt>
    <dgm:pt modelId="{07207065-D027-4C1A-9E1B-DF6C80DF7338}">
      <dgm:prSet custT="1"/>
      <dgm:spPr/>
      <dgm:t>
        <a:bodyPr/>
        <a:lstStyle/>
        <a:p>
          <a:r>
            <a:rPr lang="en-US" sz="2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Some individuals did not provide gender</a:t>
          </a:r>
        </a:p>
      </dgm:t>
    </dgm:pt>
    <dgm:pt modelId="{66D44019-96A2-491B-AA7D-CD70B6D3BE7F}" type="parTrans" cxnId="{03C97151-CE69-4294-86B2-D1FDCA5913BE}">
      <dgm:prSet/>
      <dgm:spPr/>
      <dgm:t>
        <a:bodyPr/>
        <a:lstStyle/>
        <a:p>
          <a:endParaRPr lang="en-US"/>
        </a:p>
      </dgm:t>
    </dgm:pt>
    <dgm:pt modelId="{82DC1204-306C-4B25-A847-09D813B11C55}" type="sibTrans" cxnId="{03C97151-CE69-4294-86B2-D1FDCA5913BE}">
      <dgm:prSet/>
      <dgm:spPr/>
      <dgm:t>
        <a:bodyPr/>
        <a:lstStyle/>
        <a:p>
          <a:endParaRPr lang="en-US"/>
        </a:p>
      </dgm:t>
    </dgm:pt>
    <dgm:pt modelId="{3519C639-AF2E-4862-B592-0A25D1C25851}" type="pres">
      <dgm:prSet presAssocID="{8FBD0A45-FEBE-410A-8D22-D6B93EAE33A7}" presName="vert0" presStyleCnt="0">
        <dgm:presLayoutVars>
          <dgm:dir/>
          <dgm:animOne val="branch"/>
          <dgm:animLvl val="lvl"/>
        </dgm:presLayoutVars>
      </dgm:prSet>
      <dgm:spPr/>
    </dgm:pt>
    <dgm:pt modelId="{55D7A90B-11AF-4871-A5C1-80C0B40AFB7E}" type="pres">
      <dgm:prSet presAssocID="{7D341174-751F-48DF-993E-F023751D94EC}" presName="thickLine" presStyleLbl="alignNode1" presStyleIdx="0" presStyleCnt="5"/>
      <dgm:spPr/>
    </dgm:pt>
    <dgm:pt modelId="{C14D9A17-A053-439E-845F-7BA85CBEC901}" type="pres">
      <dgm:prSet presAssocID="{7D341174-751F-48DF-993E-F023751D94EC}" presName="horz1" presStyleCnt="0"/>
      <dgm:spPr/>
    </dgm:pt>
    <dgm:pt modelId="{4F8664B3-BE94-4431-8C71-60EFAE2A7051}" type="pres">
      <dgm:prSet presAssocID="{7D341174-751F-48DF-993E-F023751D94EC}" presName="tx1" presStyleLbl="revTx" presStyleIdx="0" presStyleCnt="5"/>
      <dgm:spPr/>
    </dgm:pt>
    <dgm:pt modelId="{42E4D7A0-C790-40DB-BD4D-B71851F41D24}" type="pres">
      <dgm:prSet presAssocID="{7D341174-751F-48DF-993E-F023751D94EC}" presName="vert1" presStyleCnt="0"/>
      <dgm:spPr/>
    </dgm:pt>
    <dgm:pt modelId="{F0B24A30-1DF9-4545-8761-14C01E3B0CBD}" type="pres">
      <dgm:prSet presAssocID="{A676AB6C-9CA3-43A0-9ACC-0B386427973A}" presName="thickLine" presStyleLbl="alignNode1" presStyleIdx="1" presStyleCnt="5"/>
      <dgm:spPr/>
    </dgm:pt>
    <dgm:pt modelId="{7392B365-9EAC-4424-B77A-D17489D83865}" type="pres">
      <dgm:prSet presAssocID="{A676AB6C-9CA3-43A0-9ACC-0B386427973A}" presName="horz1" presStyleCnt="0"/>
      <dgm:spPr/>
    </dgm:pt>
    <dgm:pt modelId="{BDB5243E-1B78-4DE1-95C5-5FA672A8947E}" type="pres">
      <dgm:prSet presAssocID="{A676AB6C-9CA3-43A0-9ACC-0B386427973A}" presName="tx1" presStyleLbl="revTx" presStyleIdx="1" presStyleCnt="5"/>
      <dgm:spPr/>
    </dgm:pt>
    <dgm:pt modelId="{9E5D0B30-503C-43B3-8EDF-636CD7E83B51}" type="pres">
      <dgm:prSet presAssocID="{A676AB6C-9CA3-43A0-9ACC-0B386427973A}" presName="vert1" presStyleCnt="0"/>
      <dgm:spPr/>
    </dgm:pt>
    <dgm:pt modelId="{CDA6E3FC-3CF6-4FB3-AB5B-A5150E820CAE}" type="pres">
      <dgm:prSet presAssocID="{2E689D0B-488D-46F8-BEAB-4A254CEB421C}" presName="thickLine" presStyleLbl="alignNode1" presStyleIdx="2" presStyleCnt="5"/>
      <dgm:spPr/>
    </dgm:pt>
    <dgm:pt modelId="{7B88F0EA-D87E-4C3C-AEB3-FA4106D88927}" type="pres">
      <dgm:prSet presAssocID="{2E689D0B-488D-46F8-BEAB-4A254CEB421C}" presName="horz1" presStyleCnt="0"/>
      <dgm:spPr/>
    </dgm:pt>
    <dgm:pt modelId="{67069658-4D44-4038-BE1C-58C1F4D9E660}" type="pres">
      <dgm:prSet presAssocID="{2E689D0B-488D-46F8-BEAB-4A254CEB421C}" presName="tx1" presStyleLbl="revTx" presStyleIdx="2" presStyleCnt="5"/>
      <dgm:spPr/>
    </dgm:pt>
    <dgm:pt modelId="{34946F5D-FC72-4CBC-B851-9FDB5C27EFC3}" type="pres">
      <dgm:prSet presAssocID="{2E689D0B-488D-46F8-BEAB-4A254CEB421C}" presName="vert1" presStyleCnt="0"/>
      <dgm:spPr/>
    </dgm:pt>
    <dgm:pt modelId="{AB5A3A6C-F4DD-484C-906E-4B9679AE79F4}" type="pres">
      <dgm:prSet presAssocID="{47FD28C7-220E-448E-956F-732DC9B31A81}" presName="thickLine" presStyleLbl="alignNode1" presStyleIdx="3" presStyleCnt="5"/>
      <dgm:spPr/>
    </dgm:pt>
    <dgm:pt modelId="{A82E6436-CD4E-45BA-B753-83F0F63DD750}" type="pres">
      <dgm:prSet presAssocID="{47FD28C7-220E-448E-956F-732DC9B31A81}" presName="horz1" presStyleCnt="0"/>
      <dgm:spPr/>
    </dgm:pt>
    <dgm:pt modelId="{744DCEA4-4E41-4E3F-A4FE-350C4AA0F4CF}" type="pres">
      <dgm:prSet presAssocID="{47FD28C7-220E-448E-956F-732DC9B31A81}" presName="tx1" presStyleLbl="revTx" presStyleIdx="3" presStyleCnt="5"/>
      <dgm:spPr/>
    </dgm:pt>
    <dgm:pt modelId="{7EA503A7-D04D-4518-84DF-1C4B1B480C5C}" type="pres">
      <dgm:prSet presAssocID="{47FD28C7-220E-448E-956F-732DC9B31A81}" presName="vert1" presStyleCnt="0"/>
      <dgm:spPr/>
    </dgm:pt>
    <dgm:pt modelId="{73C7D4BE-05FD-484F-B880-04254A245764}" type="pres">
      <dgm:prSet presAssocID="{07207065-D027-4C1A-9E1B-DF6C80DF7338}" presName="thickLine" presStyleLbl="alignNode1" presStyleIdx="4" presStyleCnt="5"/>
      <dgm:spPr/>
    </dgm:pt>
    <dgm:pt modelId="{0DE9DF7E-AA5D-4DF9-BED1-9CAA5D2846D6}" type="pres">
      <dgm:prSet presAssocID="{07207065-D027-4C1A-9E1B-DF6C80DF7338}" presName="horz1" presStyleCnt="0"/>
      <dgm:spPr/>
    </dgm:pt>
    <dgm:pt modelId="{1A4C1DD0-B300-4DB0-BE58-36B1183A27E3}" type="pres">
      <dgm:prSet presAssocID="{07207065-D027-4C1A-9E1B-DF6C80DF7338}" presName="tx1" presStyleLbl="revTx" presStyleIdx="4" presStyleCnt="5"/>
      <dgm:spPr/>
    </dgm:pt>
    <dgm:pt modelId="{E1F1D6FD-4996-4FDA-ACAA-6C91D1CB07B5}" type="pres">
      <dgm:prSet presAssocID="{07207065-D027-4C1A-9E1B-DF6C80DF7338}" presName="vert1" presStyleCnt="0"/>
      <dgm:spPr/>
    </dgm:pt>
  </dgm:ptLst>
  <dgm:cxnLst>
    <dgm:cxn modelId="{2B6DB50C-A99E-410A-A028-8D9167304E81}" type="presOf" srcId="{47FD28C7-220E-448E-956F-732DC9B31A81}" destId="{744DCEA4-4E41-4E3F-A4FE-350C4AA0F4CF}" srcOrd="0" destOrd="0" presId="urn:microsoft.com/office/officeart/2008/layout/LinedList"/>
    <dgm:cxn modelId="{686A5360-CCA9-4DF6-AF03-EF81EEE1A089}" type="presOf" srcId="{7D341174-751F-48DF-993E-F023751D94EC}" destId="{4F8664B3-BE94-4431-8C71-60EFAE2A7051}" srcOrd="0" destOrd="0" presId="urn:microsoft.com/office/officeart/2008/layout/LinedList"/>
    <dgm:cxn modelId="{2B3FD043-A1AE-484C-8CE8-50195168456E}" type="presOf" srcId="{07207065-D027-4C1A-9E1B-DF6C80DF7338}" destId="{1A4C1DD0-B300-4DB0-BE58-36B1183A27E3}" srcOrd="0" destOrd="0" presId="urn:microsoft.com/office/officeart/2008/layout/LinedList"/>
    <dgm:cxn modelId="{03C97151-CE69-4294-86B2-D1FDCA5913BE}" srcId="{8FBD0A45-FEBE-410A-8D22-D6B93EAE33A7}" destId="{07207065-D027-4C1A-9E1B-DF6C80DF7338}" srcOrd="4" destOrd="0" parTransId="{66D44019-96A2-491B-AA7D-CD70B6D3BE7F}" sibTransId="{82DC1204-306C-4B25-A847-09D813B11C55}"/>
    <dgm:cxn modelId="{8923E37C-D6D3-45DF-8691-8170F9F11D46}" srcId="{8FBD0A45-FEBE-410A-8D22-D6B93EAE33A7}" destId="{7D341174-751F-48DF-993E-F023751D94EC}" srcOrd="0" destOrd="0" parTransId="{A948A628-A9A9-41F3-A9BA-61A924798F51}" sibTransId="{AA893058-B0C5-419C-8E90-251FA01FB155}"/>
    <dgm:cxn modelId="{F35D8382-2AA4-4FB0-B747-650B8A56834A}" type="presOf" srcId="{A676AB6C-9CA3-43A0-9ACC-0B386427973A}" destId="{BDB5243E-1B78-4DE1-95C5-5FA672A8947E}" srcOrd="0" destOrd="0" presId="urn:microsoft.com/office/officeart/2008/layout/LinedList"/>
    <dgm:cxn modelId="{B6E8E1A7-99FE-4201-9581-A414E0DD5F2E}" type="presOf" srcId="{2E689D0B-488D-46F8-BEAB-4A254CEB421C}" destId="{67069658-4D44-4038-BE1C-58C1F4D9E660}" srcOrd="0" destOrd="0" presId="urn:microsoft.com/office/officeart/2008/layout/LinedList"/>
    <dgm:cxn modelId="{A93F77BD-A15F-4333-9784-8A0D354FC297}" srcId="{8FBD0A45-FEBE-410A-8D22-D6B93EAE33A7}" destId="{2E689D0B-488D-46F8-BEAB-4A254CEB421C}" srcOrd="2" destOrd="0" parTransId="{94882193-8B8C-49B4-982C-5548A79C9DAA}" sibTransId="{25D94A97-6380-408A-A3CB-3095ACE360C8}"/>
    <dgm:cxn modelId="{51466DD3-3AB1-4272-A38A-6F053A100EC4}" srcId="{8FBD0A45-FEBE-410A-8D22-D6B93EAE33A7}" destId="{47FD28C7-220E-448E-956F-732DC9B31A81}" srcOrd="3" destOrd="0" parTransId="{D4B182C1-556A-4D08-A36A-AFE7CEA82F1B}" sibTransId="{1C0DE96F-1252-438E-A04B-1F13C8FD9FF9}"/>
    <dgm:cxn modelId="{2011FEEA-BF84-49BA-9D2E-B7AF0F484E3B}" type="presOf" srcId="{8FBD0A45-FEBE-410A-8D22-D6B93EAE33A7}" destId="{3519C639-AF2E-4862-B592-0A25D1C25851}" srcOrd="0" destOrd="0" presId="urn:microsoft.com/office/officeart/2008/layout/LinedList"/>
    <dgm:cxn modelId="{5B03A5EC-6EB0-4732-893C-6AC729572C95}" srcId="{8FBD0A45-FEBE-410A-8D22-D6B93EAE33A7}" destId="{A676AB6C-9CA3-43A0-9ACC-0B386427973A}" srcOrd="1" destOrd="0" parTransId="{37F8A3D6-FF52-4B55-8BAD-1A26F88B7C4F}" sibTransId="{640C67CD-F6BE-4DB9-9672-B890F638C05A}"/>
    <dgm:cxn modelId="{0B484172-C5D9-4E55-8892-A3CF57CB254E}" type="presParOf" srcId="{3519C639-AF2E-4862-B592-0A25D1C25851}" destId="{55D7A90B-11AF-4871-A5C1-80C0B40AFB7E}" srcOrd="0" destOrd="0" presId="urn:microsoft.com/office/officeart/2008/layout/LinedList"/>
    <dgm:cxn modelId="{B1D315E6-BD93-4B95-9E40-1A20C7188330}" type="presParOf" srcId="{3519C639-AF2E-4862-B592-0A25D1C25851}" destId="{C14D9A17-A053-439E-845F-7BA85CBEC901}" srcOrd="1" destOrd="0" presId="urn:microsoft.com/office/officeart/2008/layout/LinedList"/>
    <dgm:cxn modelId="{DC493295-27B6-42DE-A2B6-6E52ACD7B8E8}" type="presParOf" srcId="{C14D9A17-A053-439E-845F-7BA85CBEC901}" destId="{4F8664B3-BE94-4431-8C71-60EFAE2A7051}" srcOrd="0" destOrd="0" presId="urn:microsoft.com/office/officeart/2008/layout/LinedList"/>
    <dgm:cxn modelId="{EA95DEF6-E3C6-42E3-B0FD-749C8ED0F0FA}" type="presParOf" srcId="{C14D9A17-A053-439E-845F-7BA85CBEC901}" destId="{42E4D7A0-C790-40DB-BD4D-B71851F41D24}" srcOrd="1" destOrd="0" presId="urn:microsoft.com/office/officeart/2008/layout/LinedList"/>
    <dgm:cxn modelId="{73B6B83F-41BD-41D7-B5CC-6B70887D4707}" type="presParOf" srcId="{3519C639-AF2E-4862-B592-0A25D1C25851}" destId="{F0B24A30-1DF9-4545-8761-14C01E3B0CBD}" srcOrd="2" destOrd="0" presId="urn:microsoft.com/office/officeart/2008/layout/LinedList"/>
    <dgm:cxn modelId="{1EAD2588-95E8-4B23-B246-73AECCA94DD9}" type="presParOf" srcId="{3519C639-AF2E-4862-B592-0A25D1C25851}" destId="{7392B365-9EAC-4424-B77A-D17489D83865}" srcOrd="3" destOrd="0" presId="urn:microsoft.com/office/officeart/2008/layout/LinedList"/>
    <dgm:cxn modelId="{DEDF88CE-38A8-407C-A75E-C49546CA537F}" type="presParOf" srcId="{7392B365-9EAC-4424-B77A-D17489D83865}" destId="{BDB5243E-1B78-4DE1-95C5-5FA672A8947E}" srcOrd="0" destOrd="0" presId="urn:microsoft.com/office/officeart/2008/layout/LinedList"/>
    <dgm:cxn modelId="{EA93581D-84EA-4AE8-9B5A-8028DA8F57DB}" type="presParOf" srcId="{7392B365-9EAC-4424-B77A-D17489D83865}" destId="{9E5D0B30-503C-43B3-8EDF-636CD7E83B51}" srcOrd="1" destOrd="0" presId="urn:microsoft.com/office/officeart/2008/layout/LinedList"/>
    <dgm:cxn modelId="{A02A0F29-4021-4C6A-9A72-73A470840DAC}" type="presParOf" srcId="{3519C639-AF2E-4862-B592-0A25D1C25851}" destId="{CDA6E3FC-3CF6-4FB3-AB5B-A5150E820CAE}" srcOrd="4" destOrd="0" presId="urn:microsoft.com/office/officeart/2008/layout/LinedList"/>
    <dgm:cxn modelId="{14C135D4-B84D-4808-8D40-0C8C5878D4EE}" type="presParOf" srcId="{3519C639-AF2E-4862-B592-0A25D1C25851}" destId="{7B88F0EA-D87E-4C3C-AEB3-FA4106D88927}" srcOrd="5" destOrd="0" presId="urn:microsoft.com/office/officeart/2008/layout/LinedList"/>
    <dgm:cxn modelId="{8EA821F3-F5BC-45E8-B1AF-91C91B10C650}" type="presParOf" srcId="{7B88F0EA-D87E-4C3C-AEB3-FA4106D88927}" destId="{67069658-4D44-4038-BE1C-58C1F4D9E660}" srcOrd="0" destOrd="0" presId="urn:microsoft.com/office/officeart/2008/layout/LinedList"/>
    <dgm:cxn modelId="{04FCD6CE-2865-4EE5-BCE8-131637FACC47}" type="presParOf" srcId="{7B88F0EA-D87E-4C3C-AEB3-FA4106D88927}" destId="{34946F5D-FC72-4CBC-B851-9FDB5C27EFC3}" srcOrd="1" destOrd="0" presId="urn:microsoft.com/office/officeart/2008/layout/LinedList"/>
    <dgm:cxn modelId="{E8CF705D-189E-44AA-ABB9-BCF63578AA21}" type="presParOf" srcId="{3519C639-AF2E-4862-B592-0A25D1C25851}" destId="{AB5A3A6C-F4DD-484C-906E-4B9679AE79F4}" srcOrd="6" destOrd="0" presId="urn:microsoft.com/office/officeart/2008/layout/LinedList"/>
    <dgm:cxn modelId="{97536906-AB37-4C0B-90A5-35B9A2704003}" type="presParOf" srcId="{3519C639-AF2E-4862-B592-0A25D1C25851}" destId="{A82E6436-CD4E-45BA-B753-83F0F63DD750}" srcOrd="7" destOrd="0" presId="urn:microsoft.com/office/officeart/2008/layout/LinedList"/>
    <dgm:cxn modelId="{C4086CF9-2B8A-4236-BC7E-A2C616A9860E}" type="presParOf" srcId="{A82E6436-CD4E-45BA-B753-83F0F63DD750}" destId="{744DCEA4-4E41-4E3F-A4FE-350C4AA0F4CF}" srcOrd="0" destOrd="0" presId="urn:microsoft.com/office/officeart/2008/layout/LinedList"/>
    <dgm:cxn modelId="{D6035E82-9417-4B34-9A7A-947E1A380945}" type="presParOf" srcId="{A82E6436-CD4E-45BA-B753-83F0F63DD750}" destId="{7EA503A7-D04D-4518-84DF-1C4B1B480C5C}" srcOrd="1" destOrd="0" presId="urn:microsoft.com/office/officeart/2008/layout/LinedList"/>
    <dgm:cxn modelId="{2AB32D21-143A-4606-91C8-7ACB2B1B85AD}" type="presParOf" srcId="{3519C639-AF2E-4862-B592-0A25D1C25851}" destId="{73C7D4BE-05FD-484F-B880-04254A245764}" srcOrd="8" destOrd="0" presId="urn:microsoft.com/office/officeart/2008/layout/LinedList"/>
    <dgm:cxn modelId="{7420B607-D3AB-4AA7-84B2-3B27852BBC9A}" type="presParOf" srcId="{3519C639-AF2E-4862-B592-0A25D1C25851}" destId="{0DE9DF7E-AA5D-4DF9-BED1-9CAA5D2846D6}" srcOrd="9" destOrd="0" presId="urn:microsoft.com/office/officeart/2008/layout/LinedList"/>
    <dgm:cxn modelId="{F631D3FD-D954-464A-B719-6D58B9A11B24}" type="presParOf" srcId="{0DE9DF7E-AA5D-4DF9-BED1-9CAA5D2846D6}" destId="{1A4C1DD0-B300-4DB0-BE58-36B1183A27E3}" srcOrd="0" destOrd="0" presId="urn:microsoft.com/office/officeart/2008/layout/LinedList"/>
    <dgm:cxn modelId="{09ACB5D0-75D9-4DDB-B098-A037E9173A9A}" type="presParOf" srcId="{0DE9DF7E-AA5D-4DF9-BED1-9CAA5D2846D6}" destId="{E1F1D6FD-4996-4FDA-ACAA-6C91D1CB07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0E5B7-BFE9-4901-99AB-FC0B25B103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BA5D3F-0D2B-43FD-B58E-F20DD3EFE203}">
      <dgm:prSet custT="1"/>
      <dgm:spPr/>
      <dgm:t>
        <a:bodyPr/>
        <a:lstStyle/>
        <a:p>
          <a:pPr algn="l"/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 thanks to our sponsors</a:t>
          </a:r>
          <a:r>
            <a:rPr lang="en-US" sz="5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58A9C63A-C2E8-42F3-92C1-B70EAAAC9D54}" type="parTrans" cxnId="{A5144057-35F4-4E51-8134-1ABB86C2781F}">
      <dgm:prSet/>
      <dgm:spPr/>
      <dgm:t>
        <a:bodyPr/>
        <a:lstStyle/>
        <a:p>
          <a:pPr algn="l"/>
          <a:endParaRPr lang="en-US"/>
        </a:p>
      </dgm:t>
    </dgm:pt>
    <dgm:pt modelId="{A419D4DF-2745-497B-9CDA-596362055413}" type="sibTrans" cxnId="{A5144057-35F4-4E51-8134-1ABB86C2781F}">
      <dgm:prSet/>
      <dgm:spPr/>
      <dgm:t>
        <a:bodyPr/>
        <a:lstStyle/>
        <a:p>
          <a:pPr algn="l"/>
          <a:endParaRPr lang="en-US"/>
        </a:p>
      </dgm:t>
    </dgm:pt>
    <dgm:pt modelId="{91B775CC-98DE-47AB-AE6C-B264BF08FF27}">
      <dgm:prSet custT="1"/>
      <dgm:spPr/>
      <dgm:t>
        <a:bodyPr/>
        <a:lstStyle/>
        <a:p>
          <a:pPr algn="ctr"/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Dr. Ron-Li, Chair of PMHI</a:t>
          </a:r>
        </a:p>
      </dgm:t>
    </dgm:pt>
    <dgm:pt modelId="{FAC24D4C-08C1-45ED-A753-8819C885053D}" type="parTrans" cxnId="{B17932DD-21A5-4852-84FB-81EBE67F9CD2}">
      <dgm:prSet/>
      <dgm:spPr/>
      <dgm:t>
        <a:bodyPr/>
        <a:lstStyle/>
        <a:p>
          <a:pPr algn="l"/>
          <a:endParaRPr lang="en-US"/>
        </a:p>
      </dgm:t>
    </dgm:pt>
    <dgm:pt modelId="{EDD30803-27A7-4487-ACB5-82725A459584}" type="sibTrans" cxnId="{B17932DD-21A5-4852-84FB-81EBE67F9CD2}">
      <dgm:prSet/>
      <dgm:spPr/>
      <dgm:t>
        <a:bodyPr/>
        <a:lstStyle/>
        <a:p>
          <a:pPr algn="l"/>
          <a:endParaRPr lang="en-US"/>
        </a:p>
      </dgm:t>
    </dgm:pt>
    <dgm:pt modelId="{449BF507-522C-4A30-ABA5-B49391F1D318}">
      <dgm:prSet custT="1"/>
      <dgm:spPr/>
      <dgm:t>
        <a:bodyPr/>
        <a:lstStyle/>
        <a:p>
          <a:pPr algn="ctr"/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Dr. Neill Epperson, Chair of Department of Psychiatry </a:t>
          </a:r>
        </a:p>
      </dgm:t>
    </dgm:pt>
    <dgm:pt modelId="{38C71DEC-AB9E-4430-AF8D-708B9749A39C}" type="parTrans" cxnId="{4FB0E3D6-5F66-4E10-8A71-34C4FC669A27}">
      <dgm:prSet/>
      <dgm:spPr/>
      <dgm:t>
        <a:bodyPr/>
        <a:lstStyle/>
        <a:p>
          <a:pPr algn="l"/>
          <a:endParaRPr lang="en-US"/>
        </a:p>
      </dgm:t>
    </dgm:pt>
    <dgm:pt modelId="{EF5433C1-FFAE-4EA9-9149-ADB38D6AB61D}" type="sibTrans" cxnId="{4FB0E3D6-5F66-4E10-8A71-34C4FC669A27}">
      <dgm:prSet/>
      <dgm:spPr/>
      <dgm:t>
        <a:bodyPr/>
        <a:lstStyle/>
        <a:p>
          <a:pPr algn="l"/>
          <a:endParaRPr lang="en-US"/>
        </a:p>
      </dgm:t>
    </dgm:pt>
    <dgm:pt modelId="{45E84C11-648C-4E7A-B473-4707D8600216}">
      <dgm:prSet custT="1"/>
      <dgm:spPr/>
      <dgm:t>
        <a:bodyPr/>
        <a:lstStyle/>
        <a:p>
          <a:pPr algn="ctr"/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Dr. Dominic Martinez, Dir. Office of Inclusion and Outreach, CCTSI</a:t>
          </a:r>
        </a:p>
      </dgm:t>
    </dgm:pt>
    <dgm:pt modelId="{6795B745-74CD-4AE1-8104-26EB7026C9FF}" type="parTrans" cxnId="{8F05D24C-A215-4B03-B1D4-EFC6417B6494}">
      <dgm:prSet/>
      <dgm:spPr/>
      <dgm:t>
        <a:bodyPr/>
        <a:lstStyle/>
        <a:p>
          <a:pPr algn="l"/>
          <a:endParaRPr lang="en-US"/>
        </a:p>
      </dgm:t>
    </dgm:pt>
    <dgm:pt modelId="{2754CCAF-B801-4C4F-8589-19E1B426D641}" type="sibTrans" cxnId="{8F05D24C-A215-4B03-B1D4-EFC6417B6494}">
      <dgm:prSet/>
      <dgm:spPr/>
      <dgm:t>
        <a:bodyPr/>
        <a:lstStyle/>
        <a:p>
          <a:pPr algn="l"/>
          <a:endParaRPr lang="en-US"/>
        </a:p>
      </dgm:t>
    </dgm:pt>
    <dgm:pt modelId="{B384C054-37F1-4599-A94D-FFD68C8A6298}">
      <dgm:prSet custT="1"/>
      <dgm:spPr/>
      <dgm:t>
        <a:bodyPr/>
        <a:lstStyle/>
        <a:p>
          <a:pPr algn="l"/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Additional thanks to</a:t>
          </a:r>
        </a:p>
      </dgm:t>
    </dgm:pt>
    <dgm:pt modelId="{CDEB969B-EDB3-4D1E-993A-0CD623067C61}" type="parTrans" cxnId="{8EF318E9-A0FC-4D57-9A57-3F3D29A6A79D}">
      <dgm:prSet/>
      <dgm:spPr/>
      <dgm:t>
        <a:bodyPr/>
        <a:lstStyle/>
        <a:p>
          <a:pPr algn="l"/>
          <a:endParaRPr lang="en-US"/>
        </a:p>
      </dgm:t>
    </dgm:pt>
    <dgm:pt modelId="{2E29554B-6737-4586-8B5B-E19453504301}" type="sibTrans" cxnId="{8EF318E9-A0FC-4D57-9A57-3F3D29A6A79D}">
      <dgm:prSet/>
      <dgm:spPr/>
      <dgm:t>
        <a:bodyPr/>
        <a:lstStyle/>
        <a:p>
          <a:pPr algn="l"/>
          <a:endParaRPr lang="en-US"/>
        </a:p>
      </dgm:t>
    </dgm:pt>
    <dgm:pt modelId="{EBF73E52-8371-4AC1-9C2C-278AADF6554E}">
      <dgm:prSet custT="1"/>
      <dgm:spPr/>
      <dgm:t>
        <a:bodyPr/>
        <a:lstStyle/>
        <a:p>
          <a:pPr algn="ctr"/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PURPLE mentors:</a:t>
          </a:r>
        </a:p>
      </dgm:t>
    </dgm:pt>
    <dgm:pt modelId="{E54E7105-C7D0-4AEA-AB43-A17EF2C9C11F}" type="parTrans" cxnId="{4AE5F576-8983-4F00-8758-2C0D5CE28904}">
      <dgm:prSet/>
      <dgm:spPr/>
      <dgm:t>
        <a:bodyPr/>
        <a:lstStyle/>
        <a:p>
          <a:pPr algn="l"/>
          <a:endParaRPr lang="en-US"/>
        </a:p>
      </dgm:t>
    </dgm:pt>
    <dgm:pt modelId="{EFC7C2FC-50CE-4877-B0CD-B4B3CC5CAFF2}" type="sibTrans" cxnId="{4AE5F576-8983-4F00-8758-2C0D5CE28904}">
      <dgm:prSet/>
      <dgm:spPr/>
      <dgm:t>
        <a:bodyPr/>
        <a:lstStyle/>
        <a:p>
          <a:pPr algn="l"/>
          <a:endParaRPr lang="en-US"/>
        </a:p>
      </dgm:t>
    </dgm:pt>
    <dgm:pt modelId="{B24E42E0-BE51-4075-A9E6-05AD6DE311A0}">
      <dgm:prSet custT="1"/>
      <dgm:spPr/>
      <dgm:t>
        <a:bodyPr/>
        <a:lstStyle/>
        <a:p>
          <a:pPr algn="ctr"/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PEACS mentors:</a:t>
          </a:r>
        </a:p>
      </dgm:t>
    </dgm:pt>
    <dgm:pt modelId="{E23EF9E3-19D2-46FC-BB9E-A62E0EB6CCA0}" type="sibTrans" cxnId="{FAE63493-C3DE-42A3-9DF3-49B0C95994F1}">
      <dgm:prSet/>
      <dgm:spPr/>
      <dgm:t>
        <a:bodyPr/>
        <a:lstStyle/>
        <a:p>
          <a:pPr algn="l"/>
          <a:endParaRPr lang="en-US"/>
        </a:p>
      </dgm:t>
    </dgm:pt>
    <dgm:pt modelId="{54F393AE-53A0-4CB1-A058-5FD3705FBF0E}" type="parTrans" cxnId="{FAE63493-C3DE-42A3-9DF3-49B0C95994F1}">
      <dgm:prSet/>
      <dgm:spPr/>
      <dgm:t>
        <a:bodyPr/>
        <a:lstStyle/>
        <a:p>
          <a:pPr algn="l"/>
          <a:endParaRPr lang="en-US"/>
        </a:p>
      </dgm:t>
    </dgm:pt>
    <dgm:pt modelId="{AC8C18B4-17D2-4CBB-85AF-A125857A83EB}">
      <dgm:prSet custT="1"/>
      <dgm:spPr/>
      <dgm:t>
        <a:bodyPr/>
        <a:lstStyle/>
        <a:p>
          <a:r>
            <a:rPr lang="en-US" sz="21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Emmaly</a:t>
          </a: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Perks, Director PURPLE Program	 </a:t>
          </a:r>
        </a:p>
      </dgm:t>
    </dgm:pt>
    <dgm:pt modelId="{0D4E4FA8-1195-4CC4-9BBE-368B39F0C498}" type="parTrans" cxnId="{0352A31E-EE63-4608-BA36-50E85128E1E0}">
      <dgm:prSet/>
      <dgm:spPr/>
      <dgm:t>
        <a:bodyPr/>
        <a:lstStyle/>
        <a:p>
          <a:endParaRPr lang="en-US"/>
        </a:p>
      </dgm:t>
    </dgm:pt>
    <dgm:pt modelId="{46F1FD7D-6A7C-4DFA-94F8-701A7C839C55}" type="sibTrans" cxnId="{0352A31E-EE63-4608-BA36-50E85128E1E0}">
      <dgm:prSet/>
      <dgm:spPr/>
      <dgm:t>
        <a:bodyPr/>
        <a:lstStyle/>
        <a:p>
          <a:endParaRPr lang="en-US"/>
        </a:p>
      </dgm:t>
    </dgm:pt>
    <dgm:pt modelId="{2FF2171C-6B73-4C20-AF05-909EAF6732D8}">
      <dgm:prSet custT="1"/>
      <dgm:spPr/>
      <dgm:t>
        <a:bodyPr/>
        <a:lstStyle/>
        <a:p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Shanna</a:t>
          </a:r>
          <a:r>
            <a:rPr lang="en-US" sz="500" kern="1200" dirty="0"/>
            <a:t>  </a:t>
          </a: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Trott, Coordinator PURPLE Program</a:t>
          </a:r>
        </a:p>
      </dgm:t>
    </dgm:pt>
    <dgm:pt modelId="{778AE923-D027-44DE-BB64-96E1FEA94565}" type="parTrans" cxnId="{EE2B2F1A-9A48-4E70-A25D-854991EBB27A}">
      <dgm:prSet/>
      <dgm:spPr/>
      <dgm:t>
        <a:bodyPr/>
        <a:lstStyle/>
        <a:p>
          <a:endParaRPr lang="en-US"/>
        </a:p>
      </dgm:t>
    </dgm:pt>
    <dgm:pt modelId="{E54660C3-C46F-4E66-844F-E0C32C722D63}" type="sibTrans" cxnId="{EE2B2F1A-9A48-4E70-A25D-854991EBB27A}">
      <dgm:prSet/>
      <dgm:spPr/>
      <dgm:t>
        <a:bodyPr/>
        <a:lstStyle/>
        <a:p>
          <a:endParaRPr lang="en-US"/>
        </a:p>
      </dgm:t>
    </dgm:pt>
    <dgm:pt modelId="{720A8102-D225-4244-AE65-4CB45C1325C9}">
      <dgm:prSet custT="1"/>
      <dgm:spPr/>
      <dgm:t>
        <a:bodyPr/>
        <a:lstStyle/>
        <a:p>
          <a:r>
            <a:rPr lang="en-US" sz="21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Yunliang</a:t>
          </a: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(Lily) Lua, Assistant Director PURPLE </a:t>
          </a:r>
          <a:r>
            <a:rPr lang="en-US" sz="21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Rogram</a:t>
          </a:r>
          <a:endParaRPr lang="en-US" sz="21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EBECEF-C48A-4F9B-8114-8975B55BE533}" type="parTrans" cxnId="{40E6BC1D-1080-4906-A311-D5B24761A478}">
      <dgm:prSet/>
      <dgm:spPr/>
      <dgm:t>
        <a:bodyPr/>
        <a:lstStyle/>
        <a:p>
          <a:endParaRPr lang="en-US"/>
        </a:p>
      </dgm:t>
    </dgm:pt>
    <dgm:pt modelId="{0BE326BF-7B23-4C17-882F-A28A1BABBC77}" type="sibTrans" cxnId="{40E6BC1D-1080-4906-A311-D5B24761A478}">
      <dgm:prSet/>
      <dgm:spPr/>
      <dgm:t>
        <a:bodyPr/>
        <a:lstStyle/>
        <a:p>
          <a:endParaRPr lang="en-US"/>
        </a:p>
      </dgm:t>
    </dgm:pt>
    <dgm:pt modelId="{044707A7-D503-4B80-9B6A-30871A1CEC9D}">
      <dgm:prSet custT="1"/>
      <dgm:spPr/>
      <dgm:t>
        <a:bodyPr/>
        <a:lstStyle/>
        <a:p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Christine Reed, Coordinator/Research Services  PEACS</a:t>
          </a:r>
        </a:p>
      </dgm:t>
    </dgm:pt>
    <dgm:pt modelId="{AF7FD46A-FDD0-4151-ABAE-60CCEFFA1E4C}" type="parTrans" cxnId="{2E03C897-1014-44B9-9C59-B8F333239007}">
      <dgm:prSet/>
      <dgm:spPr/>
      <dgm:t>
        <a:bodyPr/>
        <a:lstStyle/>
        <a:p>
          <a:endParaRPr lang="en-US"/>
        </a:p>
      </dgm:t>
    </dgm:pt>
    <dgm:pt modelId="{11591D80-0A55-4E95-880A-F22A8D30D9D6}" type="sibTrans" cxnId="{2E03C897-1014-44B9-9C59-B8F333239007}">
      <dgm:prSet/>
      <dgm:spPr/>
      <dgm:t>
        <a:bodyPr/>
        <a:lstStyle/>
        <a:p>
          <a:endParaRPr lang="en-US"/>
        </a:p>
      </dgm:t>
    </dgm:pt>
    <dgm:pt modelId="{D4B0B422-E4BF-480A-A48E-5D8D132C5C49}">
      <dgm:prSet custT="1"/>
      <dgm:spPr/>
      <dgm:t>
        <a:bodyPr/>
        <a:lstStyle/>
        <a:p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Dr. Michelle West, Director PEACS</a:t>
          </a:r>
        </a:p>
      </dgm:t>
    </dgm:pt>
    <dgm:pt modelId="{695F3966-D19B-4918-8A6B-9518ED278F6B}" type="parTrans" cxnId="{CB6A16B9-6B19-4B27-95DC-C0B4E88843B3}">
      <dgm:prSet/>
      <dgm:spPr/>
      <dgm:t>
        <a:bodyPr/>
        <a:lstStyle/>
        <a:p>
          <a:endParaRPr lang="en-US"/>
        </a:p>
      </dgm:t>
    </dgm:pt>
    <dgm:pt modelId="{A7FA5D5C-4371-4820-8573-133829AFFD7E}" type="sibTrans" cxnId="{CB6A16B9-6B19-4B27-95DC-C0B4E88843B3}">
      <dgm:prSet/>
      <dgm:spPr/>
      <dgm:t>
        <a:bodyPr/>
        <a:lstStyle/>
        <a:p>
          <a:endParaRPr lang="en-US"/>
        </a:p>
      </dgm:t>
    </dgm:pt>
    <dgm:pt modelId="{DB7F6A4A-DFC9-4254-9B13-7D17D41E51F5}">
      <dgm:prSet custT="1"/>
      <dgm:spPr/>
      <dgm:t>
        <a:bodyPr/>
        <a:lstStyle/>
        <a:p>
          <a:r>
            <a:rPr lang="en-US" sz="21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Shadi</a:t>
          </a: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Sharif, Research Assistant/Coordinator  PEACS</a:t>
          </a:r>
        </a:p>
      </dgm:t>
    </dgm:pt>
    <dgm:pt modelId="{FA00E5C7-193D-48D3-B529-0BD43BA09ED3}" type="parTrans" cxnId="{E7064B2C-1B9E-40E6-9EE0-370D80D74D42}">
      <dgm:prSet/>
      <dgm:spPr/>
      <dgm:t>
        <a:bodyPr/>
        <a:lstStyle/>
        <a:p>
          <a:endParaRPr lang="en-US"/>
        </a:p>
      </dgm:t>
    </dgm:pt>
    <dgm:pt modelId="{1D8135D9-2184-4A97-8641-EF2C893C3C70}" type="sibTrans" cxnId="{E7064B2C-1B9E-40E6-9EE0-370D80D74D42}">
      <dgm:prSet/>
      <dgm:spPr/>
      <dgm:t>
        <a:bodyPr/>
        <a:lstStyle/>
        <a:p>
          <a:endParaRPr lang="en-US"/>
        </a:p>
      </dgm:t>
    </dgm:pt>
    <dgm:pt modelId="{066FE2AD-7618-46A0-B342-01C01FCD90A7}">
      <dgm:prSet custT="1"/>
      <dgm:spPr/>
      <dgm:t>
        <a:bodyPr/>
        <a:lstStyle/>
        <a:p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PURPLE Faculty </a:t>
          </a:r>
        </a:p>
      </dgm:t>
    </dgm:pt>
    <dgm:pt modelId="{CECE756D-A484-4829-8E31-660FF5D45B2B}" type="parTrans" cxnId="{6969EDAF-4B5E-42AD-8985-D65F14B8AAC4}">
      <dgm:prSet/>
      <dgm:spPr/>
      <dgm:t>
        <a:bodyPr/>
        <a:lstStyle/>
        <a:p>
          <a:endParaRPr lang="en-US"/>
        </a:p>
      </dgm:t>
    </dgm:pt>
    <dgm:pt modelId="{FFA16A21-BCE3-470A-86B3-D0657EB8FA75}" type="sibTrans" cxnId="{6969EDAF-4B5E-42AD-8985-D65F14B8AAC4}">
      <dgm:prSet/>
      <dgm:spPr/>
      <dgm:t>
        <a:bodyPr/>
        <a:lstStyle/>
        <a:p>
          <a:endParaRPr lang="en-US"/>
        </a:p>
      </dgm:t>
    </dgm:pt>
    <dgm:pt modelId="{D73EF0F0-3E3F-4E79-8B7D-0B6694D387C8}" type="pres">
      <dgm:prSet presAssocID="{8840E5B7-BFE9-4901-99AB-FC0B25B103A2}" presName="linear" presStyleCnt="0">
        <dgm:presLayoutVars>
          <dgm:animLvl val="lvl"/>
          <dgm:resizeHandles val="exact"/>
        </dgm:presLayoutVars>
      </dgm:prSet>
      <dgm:spPr/>
    </dgm:pt>
    <dgm:pt modelId="{4E7F4AF2-748B-44E4-8956-C555E70924AF}" type="pres">
      <dgm:prSet presAssocID="{BABA5D3F-0D2B-43FD-B58E-F20DD3EFE203}" presName="parentText" presStyleLbl="node1" presStyleIdx="0" presStyleCnt="14">
        <dgm:presLayoutVars>
          <dgm:chMax val="0"/>
          <dgm:bulletEnabled val="1"/>
        </dgm:presLayoutVars>
      </dgm:prSet>
      <dgm:spPr/>
    </dgm:pt>
    <dgm:pt modelId="{83FC3AA4-7E85-40BF-8876-73557656BAA1}" type="pres">
      <dgm:prSet presAssocID="{A419D4DF-2745-497B-9CDA-596362055413}" presName="spacer" presStyleCnt="0"/>
      <dgm:spPr/>
    </dgm:pt>
    <dgm:pt modelId="{0E6D528F-6D44-4754-A54C-DF3B686AE6FD}" type="pres">
      <dgm:prSet presAssocID="{91B775CC-98DE-47AB-AE6C-B264BF08FF27}" presName="parentText" presStyleLbl="node1" presStyleIdx="1" presStyleCnt="14">
        <dgm:presLayoutVars>
          <dgm:chMax val="0"/>
          <dgm:bulletEnabled val="1"/>
        </dgm:presLayoutVars>
      </dgm:prSet>
      <dgm:spPr/>
    </dgm:pt>
    <dgm:pt modelId="{3E6C1BE1-408C-4D1F-9F7D-6B219CCA8EE6}" type="pres">
      <dgm:prSet presAssocID="{EDD30803-27A7-4487-ACB5-82725A459584}" presName="spacer" presStyleCnt="0"/>
      <dgm:spPr/>
    </dgm:pt>
    <dgm:pt modelId="{36E62715-C43D-4B7B-AFBF-6DAB2732AD95}" type="pres">
      <dgm:prSet presAssocID="{449BF507-522C-4A30-ABA5-B49391F1D318}" presName="parentText" presStyleLbl="node1" presStyleIdx="2" presStyleCnt="14">
        <dgm:presLayoutVars>
          <dgm:chMax val="0"/>
          <dgm:bulletEnabled val="1"/>
        </dgm:presLayoutVars>
      </dgm:prSet>
      <dgm:spPr/>
    </dgm:pt>
    <dgm:pt modelId="{5E7DB484-0066-4EA2-93BC-9C1DDDD5ADB3}" type="pres">
      <dgm:prSet presAssocID="{EF5433C1-FFAE-4EA9-9149-ADB38D6AB61D}" presName="spacer" presStyleCnt="0"/>
      <dgm:spPr/>
    </dgm:pt>
    <dgm:pt modelId="{89D3EEA0-B3E2-4780-94E7-7E7F22EF7C71}" type="pres">
      <dgm:prSet presAssocID="{45E84C11-648C-4E7A-B473-4707D8600216}" presName="parentText" presStyleLbl="node1" presStyleIdx="3" presStyleCnt="14">
        <dgm:presLayoutVars>
          <dgm:chMax val="0"/>
          <dgm:bulletEnabled val="1"/>
        </dgm:presLayoutVars>
      </dgm:prSet>
      <dgm:spPr/>
    </dgm:pt>
    <dgm:pt modelId="{ABB6C6A4-CC11-41DE-8540-1FFE9D91465D}" type="pres">
      <dgm:prSet presAssocID="{2754CCAF-B801-4C4F-8589-19E1B426D641}" presName="spacer" presStyleCnt="0"/>
      <dgm:spPr/>
    </dgm:pt>
    <dgm:pt modelId="{2D892650-4ED4-4023-BA55-B0BBE7441B07}" type="pres">
      <dgm:prSet presAssocID="{B384C054-37F1-4599-A94D-FFD68C8A6298}" presName="parentText" presStyleLbl="node1" presStyleIdx="4" presStyleCnt="14">
        <dgm:presLayoutVars>
          <dgm:chMax val="0"/>
          <dgm:bulletEnabled val="1"/>
        </dgm:presLayoutVars>
      </dgm:prSet>
      <dgm:spPr/>
    </dgm:pt>
    <dgm:pt modelId="{F0934E5D-23F0-4F60-99CA-2CCFD5AD75C9}" type="pres">
      <dgm:prSet presAssocID="{2E29554B-6737-4586-8B5B-E19453504301}" presName="spacer" presStyleCnt="0"/>
      <dgm:spPr/>
    </dgm:pt>
    <dgm:pt modelId="{F9777EE7-F35E-4BD2-82C1-8315FEEA6D1D}" type="pres">
      <dgm:prSet presAssocID="{EBF73E52-8371-4AC1-9C2C-278AADF6554E}" presName="parentText" presStyleLbl="node1" presStyleIdx="5" presStyleCnt="14" custLinFactY="-1040" custLinFactNeighborX="427" custLinFactNeighborY="-100000">
        <dgm:presLayoutVars>
          <dgm:chMax val="0"/>
          <dgm:bulletEnabled val="1"/>
        </dgm:presLayoutVars>
      </dgm:prSet>
      <dgm:spPr/>
    </dgm:pt>
    <dgm:pt modelId="{FFED008D-DB4D-49FE-B04B-1A65E63FDCA3}" type="pres">
      <dgm:prSet presAssocID="{EFC7C2FC-50CE-4877-B0CD-B4B3CC5CAFF2}" presName="spacer" presStyleCnt="0"/>
      <dgm:spPr/>
    </dgm:pt>
    <dgm:pt modelId="{83D8AEDE-8978-44CB-A799-5D3C3A9BD516}" type="pres">
      <dgm:prSet presAssocID="{AC8C18B4-17D2-4CBB-85AF-A125857A83EB}" presName="parentText" presStyleLbl="node1" presStyleIdx="6" presStyleCnt="14">
        <dgm:presLayoutVars>
          <dgm:chMax val="0"/>
          <dgm:bulletEnabled val="1"/>
        </dgm:presLayoutVars>
      </dgm:prSet>
      <dgm:spPr/>
    </dgm:pt>
    <dgm:pt modelId="{CB585D38-B52C-4FEF-9449-1EA4276F60FD}" type="pres">
      <dgm:prSet presAssocID="{46F1FD7D-6A7C-4DFA-94F8-701A7C839C55}" presName="spacer" presStyleCnt="0"/>
      <dgm:spPr/>
    </dgm:pt>
    <dgm:pt modelId="{D388CC28-0D71-46C7-9D41-6CEE95B7FE1C}" type="pres">
      <dgm:prSet presAssocID="{720A8102-D225-4244-AE65-4CB45C1325C9}" presName="parentText" presStyleLbl="node1" presStyleIdx="7" presStyleCnt="14" custLinFactNeighborX="0">
        <dgm:presLayoutVars>
          <dgm:chMax val="0"/>
          <dgm:bulletEnabled val="1"/>
        </dgm:presLayoutVars>
      </dgm:prSet>
      <dgm:spPr/>
    </dgm:pt>
    <dgm:pt modelId="{6D6F5E67-0E16-4FFB-A96B-E8E04FBAE0C1}" type="pres">
      <dgm:prSet presAssocID="{0BE326BF-7B23-4C17-882F-A28A1BABBC77}" presName="spacer" presStyleCnt="0"/>
      <dgm:spPr/>
    </dgm:pt>
    <dgm:pt modelId="{90E8187A-AADC-444C-A3EB-B2875B5363AE}" type="pres">
      <dgm:prSet presAssocID="{2FF2171C-6B73-4C20-AF05-909EAF6732D8}" presName="parentText" presStyleLbl="node1" presStyleIdx="8" presStyleCnt="14">
        <dgm:presLayoutVars>
          <dgm:chMax val="0"/>
          <dgm:bulletEnabled val="1"/>
        </dgm:presLayoutVars>
      </dgm:prSet>
      <dgm:spPr/>
    </dgm:pt>
    <dgm:pt modelId="{11B78BF8-18B1-4427-BD0E-1A3D4EFFC4C6}" type="pres">
      <dgm:prSet presAssocID="{E54660C3-C46F-4E66-844F-E0C32C722D63}" presName="spacer" presStyleCnt="0"/>
      <dgm:spPr/>
    </dgm:pt>
    <dgm:pt modelId="{55D9D54F-6516-4DAD-B997-C6603727AC90}" type="pres">
      <dgm:prSet presAssocID="{066FE2AD-7618-46A0-B342-01C01FCD90A7}" presName="parentText" presStyleLbl="node1" presStyleIdx="9" presStyleCnt="14">
        <dgm:presLayoutVars>
          <dgm:chMax val="0"/>
          <dgm:bulletEnabled val="1"/>
        </dgm:presLayoutVars>
      </dgm:prSet>
      <dgm:spPr/>
    </dgm:pt>
    <dgm:pt modelId="{2226EDD7-F8D5-4BDB-B47B-23D9502D084C}" type="pres">
      <dgm:prSet presAssocID="{FFA16A21-BCE3-470A-86B3-D0657EB8FA75}" presName="spacer" presStyleCnt="0"/>
      <dgm:spPr/>
    </dgm:pt>
    <dgm:pt modelId="{9FB29C89-89AB-460C-824E-633C966BAC8A}" type="pres">
      <dgm:prSet presAssocID="{B24E42E0-BE51-4075-A9E6-05AD6DE311A0}" presName="parentText" presStyleLbl="node1" presStyleIdx="10" presStyleCnt="14">
        <dgm:presLayoutVars>
          <dgm:chMax val="0"/>
          <dgm:bulletEnabled val="1"/>
        </dgm:presLayoutVars>
      </dgm:prSet>
      <dgm:spPr/>
    </dgm:pt>
    <dgm:pt modelId="{A77BFA50-B77C-445B-9418-25C8D4254D1F}" type="pres">
      <dgm:prSet presAssocID="{E23EF9E3-19D2-46FC-BB9E-A62E0EB6CCA0}" presName="spacer" presStyleCnt="0"/>
      <dgm:spPr/>
    </dgm:pt>
    <dgm:pt modelId="{1E630B88-41BC-45A4-ADA1-D7EDCFEE0F9B}" type="pres">
      <dgm:prSet presAssocID="{D4B0B422-E4BF-480A-A48E-5D8D132C5C49}" presName="parentText" presStyleLbl="node1" presStyleIdx="11" presStyleCnt="14">
        <dgm:presLayoutVars>
          <dgm:chMax val="0"/>
          <dgm:bulletEnabled val="1"/>
        </dgm:presLayoutVars>
      </dgm:prSet>
      <dgm:spPr/>
    </dgm:pt>
    <dgm:pt modelId="{195D56E2-76F8-40B8-9FB8-AC00EEFED814}" type="pres">
      <dgm:prSet presAssocID="{A7FA5D5C-4371-4820-8573-133829AFFD7E}" presName="spacer" presStyleCnt="0"/>
      <dgm:spPr/>
    </dgm:pt>
    <dgm:pt modelId="{B6000C7B-0A1B-45E1-894A-6F0340231B59}" type="pres">
      <dgm:prSet presAssocID="{DB7F6A4A-DFC9-4254-9B13-7D17D41E51F5}" presName="parentText" presStyleLbl="node1" presStyleIdx="12" presStyleCnt="14">
        <dgm:presLayoutVars>
          <dgm:chMax val="0"/>
          <dgm:bulletEnabled val="1"/>
        </dgm:presLayoutVars>
      </dgm:prSet>
      <dgm:spPr/>
    </dgm:pt>
    <dgm:pt modelId="{1AB3AEBB-B9A5-42D2-8944-58EA311CA581}" type="pres">
      <dgm:prSet presAssocID="{1D8135D9-2184-4A97-8641-EF2C893C3C70}" presName="spacer" presStyleCnt="0"/>
      <dgm:spPr/>
    </dgm:pt>
    <dgm:pt modelId="{CD279850-C6FE-41F8-95A2-A92290C88BE0}" type="pres">
      <dgm:prSet presAssocID="{044707A7-D503-4B80-9B6A-30871A1CEC9D}" presName="parentText" presStyleLbl="node1" presStyleIdx="13" presStyleCnt="14">
        <dgm:presLayoutVars>
          <dgm:chMax val="0"/>
          <dgm:bulletEnabled val="1"/>
        </dgm:presLayoutVars>
      </dgm:prSet>
      <dgm:spPr/>
    </dgm:pt>
  </dgm:ptLst>
  <dgm:cxnLst>
    <dgm:cxn modelId="{74AA2208-1A8A-4832-9FFE-536AA43FBC5D}" type="presOf" srcId="{DB7F6A4A-DFC9-4254-9B13-7D17D41E51F5}" destId="{B6000C7B-0A1B-45E1-894A-6F0340231B59}" srcOrd="0" destOrd="0" presId="urn:microsoft.com/office/officeart/2005/8/layout/vList2"/>
    <dgm:cxn modelId="{EE2B2F1A-9A48-4E70-A25D-854991EBB27A}" srcId="{8840E5B7-BFE9-4901-99AB-FC0B25B103A2}" destId="{2FF2171C-6B73-4C20-AF05-909EAF6732D8}" srcOrd="8" destOrd="0" parTransId="{778AE923-D027-44DE-BB64-96E1FEA94565}" sibTransId="{E54660C3-C46F-4E66-844F-E0C32C722D63}"/>
    <dgm:cxn modelId="{70316E1B-8855-499A-B492-68B439FCD9B0}" type="presOf" srcId="{B384C054-37F1-4599-A94D-FFD68C8A6298}" destId="{2D892650-4ED4-4023-BA55-B0BBE7441B07}" srcOrd="0" destOrd="0" presId="urn:microsoft.com/office/officeart/2005/8/layout/vList2"/>
    <dgm:cxn modelId="{40E6BC1D-1080-4906-A311-D5B24761A478}" srcId="{8840E5B7-BFE9-4901-99AB-FC0B25B103A2}" destId="{720A8102-D225-4244-AE65-4CB45C1325C9}" srcOrd="7" destOrd="0" parTransId="{2EEBECEF-C48A-4F9B-8114-8975B55BE533}" sibTransId="{0BE326BF-7B23-4C17-882F-A28A1BABBC77}"/>
    <dgm:cxn modelId="{0352A31E-EE63-4608-BA36-50E85128E1E0}" srcId="{8840E5B7-BFE9-4901-99AB-FC0B25B103A2}" destId="{AC8C18B4-17D2-4CBB-85AF-A125857A83EB}" srcOrd="6" destOrd="0" parTransId="{0D4E4FA8-1195-4CC4-9BBE-368B39F0C498}" sibTransId="{46F1FD7D-6A7C-4DFA-94F8-701A7C839C55}"/>
    <dgm:cxn modelId="{E7064B2C-1B9E-40E6-9EE0-370D80D74D42}" srcId="{8840E5B7-BFE9-4901-99AB-FC0B25B103A2}" destId="{DB7F6A4A-DFC9-4254-9B13-7D17D41E51F5}" srcOrd="12" destOrd="0" parTransId="{FA00E5C7-193D-48D3-B529-0BD43BA09ED3}" sibTransId="{1D8135D9-2184-4A97-8641-EF2C893C3C70}"/>
    <dgm:cxn modelId="{FF16563F-E611-4C99-BB6F-1295412620AE}" type="presOf" srcId="{AC8C18B4-17D2-4CBB-85AF-A125857A83EB}" destId="{83D8AEDE-8978-44CB-A799-5D3C3A9BD516}" srcOrd="0" destOrd="0" presId="urn:microsoft.com/office/officeart/2005/8/layout/vList2"/>
    <dgm:cxn modelId="{5D07CC60-857D-48AB-B0B3-3EA79ED52FD2}" type="presOf" srcId="{91B775CC-98DE-47AB-AE6C-B264BF08FF27}" destId="{0E6D528F-6D44-4754-A54C-DF3B686AE6FD}" srcOrd="0" destOrd="0" presId="urn:microsoft.com/office/officeart/2005/8/layout/vList2"/>
    <dgm:cxn modelId="{29E1756B-12F8-4AE0-ACF5-8EECFFCE1C58}" type="presOf" srcId="{EBF73E52-8371-4AC1-9C2C-278AADF6554E}" destId="{F9777EE7-F35E-4BD2-82C1-8315FEEA6D1D}" srcOrd="0" destOrd="0" presId="urn:microsoft.com/office/officeart/2005/8/layout/vList2"/>
    <dgm:cxn modelId="{8F05D24C-A215-4B03-B1D4-EFC6417B6494}" srcId="{8840E5B7-BFE9-4901-99AB-FC0B25B103A2}" destId="{45E84C11-648C-4E7A-B473-4707D8600216}" srcOrd="3" destOrd="0" parTransId="{6795B745-74CD-4AE1-8104-26EB7026C9FF}" sibTransId="{2754CCAF-B801-4C4F-8589-19E1B426D641}"/>
    <dgm:cxn modelId="{12F7506D-3151-49C4-B34F-BACFA5AF53E3}" type="presOf" srcId="{044707A7-D503-4B80-9B6A-30871A1CEC9D}" destId="{CD279850-C6FE-41F8-95A2-A92290C88BE0}" srcOrd="0" destOrd="0" presId="urn:microsoft.com/office/officeart/2005/8/layout/vList2"/>
    <dgm:cxn modelId="{5A0DF94F-657B-4C82-A12B-1A1C8CF19A31}" type="presOf" srcId="{720A8102-D225-4244-AE65-4CB45C1325C9}" destId="{D388CC28-0D71-46C7-9D41-6CEE95B7FE1C}" srcOrd="0" destOrd="0" presId="urn:microsoft.com/office/officeart/2005/8/layout/vList2"/>
    <dgm:cxn modelId="{7E6C3670-8496-40AA-9D02-1E0CF3144314}" type="presOf" srcId="{B24E42E0-BE51-4075-A9E6-05AD6DE311A0}" destId="{9FB29C89-89AB-460C-824E-633C966BAC8A}" srcOrd="0" destOrd="0" presId="urn:microsoft.com/office/officeart/2005/8/layout/vList2"/>
    <dgm:cxn modelId="{E480C570-F197-422B-B1B5-691436EB4666}" type="presOf" srcId="{8840E5B7-BFE9-4901-99AB-FC0B25B103A2}" destId="{D73EF0F0-3E3F-4E79-8B7D-0B6694D387C8}" srcOrd="0" destOrd="0" presId="urn:microsoft.com/office/officeart/2005/8/layout/vList2"/>
    <dgm:cxn modelId="{4AE5F576-8983-4F00-8758-2C0D5CE28904}" srcId="{8840E5B7-BFE9-4901-99AB-FC0B25B103A2}" destId="{EBF73E52-8371-4AC1-9C2C-278AADF6554E}" srcOrd="5" destOrd="0" parTransId="{E54E7105-C7D0-4AEA-AB43-A17EF2C9C11F}" sibTransId="{EFC7C2FC-50CE-4877-B0CD-B4B3CC5CAFF2}"/>
    <dgm:cxn modelId="{A5144057-35F4-4E51-8134-1ABB86C2781F}" srcId="{8840E5B7-BFE9-4901-99AB-FC0B25B103A2}" destId="{BABA5D3F-0D2B-43FD-B58E-F20DD3EFE203}" srcOrd="0" destOrd="0" parTransId="{58A9C63A-C2E8-42F3-92C1-B70EAAAC9D54}" sibTransId="{A419D4DF-2745-497B-9CDA-596362055413}"/>
    <dgm:cxn modelId="{B64EB97F-3567-4113-A71A-99ACE35AA1A6}" type="presOf" srcId="{2FF2171C-6B73-4C20-AF05-909EAF6732D8}" destId="{90E8187A-AADC-444C-A3EB-B2875B5363AE}" srcOrd="0" destOrd="0" presId="urn:microsoft.com/office/officeart/2005/8/layout/vList2"/>
    <dgm:cxn modelId="{FAE63493-C3DE-42A3-9DF3-49B0C95994F1}" srcId="{8840E5B7-BFE9-4901-99AB-FC0B25B103A2}" destId="{B24E42E0-BE51-4075-A9E6-05AD6DE311A0}" srcOrd="10" destOrd="0" parTransId="{54F393AE-53A0-4CB1-A058-5FD3705FBF0E}" sibTransId="{E23EF9E3-19D2-46FC-BB9E-A62E0EB6CCA0}"/>
    <dgm:cxn modelId="{2E03C897-1014-44B9-9C59-B8F333239007}" srcId="{8840E5B7-BFE9-4901-99AB-FC0B25B103A2}" destId="{044707A7-D503-4B80-9B6A-30871A1CEC9D}" srcOrd="13" destOrd="0" parTransId="{AF7FD46A-FDD0-4151-ABAE-60CCEFFA1E4C}" sibTransId="{11591D80-0A55-4E95-880A-F22A8D30D9D6}"/>
    <dgm:cxn modelId="{F29EF5A1-E22F-45C1-B1BD-978BF94F0AB5}" type="presOf" srcId="{BABA5D3F-0D2B-43FD-B58E-F20DD3EFE203}" destId="{4E7F4AF2-748B-44E4-8956-C555E70924AF}" srcOrd="0" destOrd="0" presId="urn:microsoft.com/office/officeart/2005/8/layout/vList2"/>
    <dgm:cxn modelId="{6969EDAF-4B5E-42AD-8985-D65F14B8AAC4}" srcId="{8840E5B7-BFE9-4901-99AB-FC0B25B103A2}" destId="{066FE2AD-7618-46A0-B342-01C01FCD90A7}" srcOrd="9" destOrd="0" parTransId="{CECE756D-A484-4829-8E31-660FF5D45B2B}" sibTransId="{FFA16A21-BCE3-470A-86B3-D0657EB8FA75}"/>
    <dgm:cxn modelId="{CB6A16B9-6B19-4B27-95DC-C0B4E88843B3}" srcId="{8840E5B7-BFE9-4901-99AB-FC0B25B103A2}" destId="{D4B0B422-E4BF-480A-A48E-5D8D132C5C49}" srcOrd="11" destOrd="0" parTransId="{695F3966-D19B-4918-8A6B-9518ED278F6B}" sibTransId="{A7FA5D5C-4371-4820-8573-133829AFFD7E}"/>
    <dgm:cxn modelId="{F75FDBC8-01C1-4A19-B83A-CB2D0501AE78}" type="presOf" srcId="{45E84C11-648C-4E7A-B473-4707D8600216}" destId="{89D3EEA0-B3E2-4780-94E7-7E7F22EF7C71}" srcOrd="0" destOrd="0" presId="urn:microsoft.com/office/officeart/2005/8/layout/vList2"/>
    <dgm:cxn modelId="{5E7938CD-120F-4ACC-896F-E09B1725979A}" type="presOf" srcId="{066FE2AD-7618-46A0-B342-01C01FCD90A7}" destId="{55D9D54F-6516-4DAD-B997-C6603727AC90}" srcOrd="0" destOrd="0" presId="urn:microsoft.com/office/officeart/2005/8/layout/vList2"/>
    <dgm:cxn modelId="{4FB0E3D6-5F66-4E10-8A71-34C4FC669A27}" srcId="{8840E5B7-BFE9-4901-99AB-FC0B25B103A2}" destId="{449BF507-522C-4A30-ABA5-B49391F1D318}" srcOrd="2" destOrd="0" parTransId="{38C71DEC-AB9E-4430-AF8D-708B9749A39C}" sibTransId="{EF5433C1-FFAE-4EA9-9149-ADB38D6AB61D}"/>
    <dgm:cxn modelId="{C3C291D9-A996-4418-A9D0-610C24EC31AC}" type="presOf" srcId="{D4B0B422-E4BF-480A-A48E-5D8D132C5C49}" destId="{1E630B88-41BC-45A4-ADA1-D7EDCFEE0F9B}" srcOrd="0" destOrd="0" presId="urn:microsoft.com/office/officeart/2005/8/layout/vList2"/>
    <dgm:cxn modelId="{91F809DB-D976-4C91-A4D5-110B7080A457}" type="presOf" srcId="{449BF507-522C-4A30-ABA5-B49391F1D318}" destId="{36E62715-C43D-4B7B-AFBF-6DAB2732AD95}" srcOrd="0" destOrd="0" presId="urn:microsoft.com/office/officeart/2005/8/layout/vList2"/>
    <dgm:cxn modelId="{B17932DD-21A5-4852-84FB-81EBE67F9CD2}" srcId="{8840E5B7-BFE9-4901-99AB-FC0B25B103A2}" destId="{91B775CC-98DE-47AB-AE6C-B264BF08FF27}" srcOrd="1" destOrd="0" parTransId="{FAC24D4C-08C1-45ED-A753-8819C885053D}" sibTransId="{EDD30803-27A7-4487-ACB5-82725A459584}"/>
    <dgm:cxn modelId="{8EF318E9-A0FC-4D57-9A57-3F3D29A6A79D}" srcId="{8840E5B7-BFE9-4901-99AB-FC0B25B103A2}" destId="{B384C054-37F1-4599-A94D-FFD68C8A6298}" srcOrd="4" destOrd="0" parTransId="{CDEB969B-EDB3-4D1E-993A-0CD623067C61}" sibTransId="{2E29554B-6737-4586-8B5B-E19453504301}"/>
    <dgm:cxn modelId="{A95F190D-C03C-4706-AC7A-B0BD7D6A8807}" type="presParOf" srcId="{D73EF0F0-3E3F-4E79-8B7D-0B6694D387C8}" destId="{4E7F4AF2-748B-44E4-8956-C555E70924AF}" srcOrd="0" destOrd="0" presId="urn:microsoft.com/office/officeart/2005/8/layout/vList2"/>
    <dgm:cxn modelId="{E4BBBF2C-8629-4122-97DD-C7A51569F063}" type="presParOf" srcId="{D73EF0F0-3E3F-4E79-8B7D-0B6694D387C8}" destId="{83FC3AA4-7E85-40BF-8876-73557656BAA1}" srcOrd="1" destOrd="0" presId="urn:microsoft.com/office/officeart/2005/8/layout/vList2"/>
    <dgm:cxn modelId="{B7AC7F06-9EF1-4F0D-A334-F029EF3AD90A}" type="presParOf" srcId="{D73EF0F0-3E3F-4E79-8B7D-0B6694D387C8}" destId="{0E6D528F-6D44-4754-A54C-DF3B686AE6FD}" srcOrd="2" destOrd="0" presId="urn:microsoft.com/office/officeart/2005/8/layout/vList2"/>
    <dgm:cxn modelId="{03A4CD00-ECBC-4A1F-BFAD-D88353E91BD4}" type="presParOf" srcId="{D73EF0F0-3E3F-4E79-8B7D-0B6694D387C8}" destId="{3E6C1BE1-408C-4D1F-9F7D-6B219CCA8EE6}" srcOrd="3" destOrd="0" presId="urn:microsoft.com/office/officeart/2005/8/layout/vList2"/>
    <dgm:cxn modelId="{9D280AFE-BE84-4933-896C-E3F371218A22}" type="presParOf" srcId="{D73EF0F0-3E3F-4E79-8B7D-0B6694D387C8}" destId="{36E62715-C43D-4B7B-AFBF-6DAB2732AD95}" srcOrd="4" destOrd="0" presId="urn:microsoft.com/office/officeart/2005/8/layout/vList2"/>
    <dgm:cxn modelId="{3C4159B2-1FB2-48B3-B552-FFEAAB2B3D67}" type="presParOf" srcId="{D73EF0F0-3E3F-4E79-8B7D-0B6694D387C8}" destId="{5E7DB484-0066-4EA2-93BC-9C1DDDD5ADB3}" srcOrd="5" destOrd="0" presId="urn:microsoft.com/office/officeart/2005/8/layout/vList2"/>
    <dgm:cxn modelId="{A57A5C4B-CBAD-413D-BA54-CF21B5C7D2C4}" type="presParOf" srcId="{D73EF0F0-3E3F-4E79-8B7D-0B6694D387C8}" destId="{89D3EEA0-B3E2-4780-94E7-7E7F22EF7C71}" srcOrd="6" destOrd="0" presId="urn:microsoft.com/office/officeart/2005/8/layout/vList2"/>
    <dgm:cxn modelId="{80670DD9-6532-4E5E-A63F-072517536099}" type="presParOf" srcId="{D73EF0F0-3E3F-4E79-8B7D-0B6694D387C8}" destId="{ABB6C6A4-CC11-41DE-8540-1FFE9D91465D}" srcOrd="7" destOrd="0" presId="urn:microsoft.com/office/officeart/2005/8/layout/vList2"/>
    <dgm:cxn modelId="{F1437245-FFD9-48BD-B13C-AF875E9D4B03}" type="presParOf" srcId="{D73EF0F0-3E3F-4E79-8B7D-0B6694D387C8}" destId="{2D892650-4ED4-4023-BA55-B0BBE7441B07}" srcOrd="8" destOrd="0" presId="urn:microsoft.com/office/officeart/2005/8/layout/vList2"/>
    <dgm:cxn modelId="{C01DE249-2D55-43B1-AF4C-A284C2FC4146}" type="presParOf" srcId="{D73EF0F0-3E3F-4E79-8B7D-0B6694D387C8}" destId="{F0934E5D-23F0-4F60-99CA-2CCFD5AD75C9}" srcOrd="9" destOrd="0" presId="urn:microsoft.com/office/officeart/2005/8/layout/vList2"/>
    <dgm:cxn modelId="{B4BD2302-E0A5-4E7C-BFEC-EAEAEFAC02D9}" type="presParOf" srcId="{D73EF0F0-3E3F-4E79-8B7D-0B6694D387C8}" destId="{F9777EE7-F35E-4BD2-82C1-8315FEEA6D1D}" srcOrd="10" destOrd="0" presId="urn:microsoft.com/office/officeart/2005/8/layout/vList2"/>
    <dgm:cxn modelId="{DCD72A30-542D-40CD-8672-1A782CC5AAE5}" type="presParOf" srcId="{D73EF0F0-3E3F-4E79-8B7D-0B6694D387C8}" destId="{FFED008D-DB4D-49FE-B04B-1A65E63FDCA3}" srcOrd="11" destOrd="0" presId="urn:microsoft.com/office/officeart/2005/8/layout/vList2"/>
    <dgm:cxn modelId="{3150020B-52DF-4ED9-A2B4-108188297881}" type="presParOf" srcId="{D73EF0F0-3E3F-4E79-8B7D-0B6694D387C8}" destId="{83D8AEDE-8978-44CB-A799-5D3C3A9BD516}" srcOrd="12" destOrd="0" presId="urn:microsoft.com/office/officeart/2005/8/layout/vList2"/>
    <dgm:cxn modelId="{0CE1C678-8305-49F0-A8E5-C1679D6B70E5}" type="presParOf" srcId="{D73EF0F0-3E3F-4E79-8B7D-0B6694D387C8}" destId="{CB585D38-B52C-4FEF-9449-1EA4276F60FD}" srcOrd="13" destOrd="0" presId="urn:microsoft.com/office/officeart/2005/8/layout/vList2"/>
    <dgm:cxn modelId="{FD6DED12-E8F4-4830-8C05-92B74B746EFA}" type="presParOf" srcId="{D73EF0F0-3E3F-4E79-8B7D-0B6694D387C8}" destId="{D388CC28-0D71-46C7-9D41-6CEE95B7FE1C}" srcOrd="14" destOrd="0" presId="urn:microsoft.com/office/officeart/2005/8/layout/vList2"/>
    <dgm:cxn modelId="{804779D2-FBC9-43C2-8F7F-2660612B2560}" type="presParOf" srcId="{D73EF0F0-3E3F-4E79-8B7D-0B6694D387C8}" destId="{6D6F5E67-0E16-4FFB-A96B-E8E04FBAE0C1}" srcOrd="15" destOrd="0" presId="urn:microsoft.com/office/officeart/2005/8/layout/vList2"/>
    <dgm:cxn modelId="{74FCD5B2-6076-43BC-91EB-359AEE8233CA}" type="presParOf" srcId="{D73EF0F0-3E3F-4E79-8B7D-0B6694D387C8}" destId="{90E8187A-AADC-444C-A3EB-B2875B5363AE}" srcOrd="16" destOrd="0" presId="urn:microsoft.com/office/officeart/2005/8/layout/vList2"/>
    <dgm:cxn modelId="{8AC71237-10FE-4AB2-9D17-A29865DADD0E}" type="presParOf" srcId="{D73EF0F0-3E3F-4E79-8B7D-0B6694D387C8}" destId="{11B78BF8-18B1-4427-BD0E-1A3D4EFFC4C6}" srcOrd="17" destOrd="0" presId="urn:microsoft.com/office/officeart/2005/8/layout/vList2"/>
    <dgm:cxn modelId="{4B716981-5BE5-4B2A-9974-114A6950DF93}" type="presParOf" srcId="{D73EF0F0-3E3F-4E79-8B7D-0B6694D387C8}" destId="{55D9D54F-6516-4DAD-B997-C6603727AC90}" srcOrd="18" destOrd="0" presId="urn:microsoft.com/office/officeart/2005/8/layout/vList2"/>
    <dgm:cxn modelId="{E6453502-5D18-4B79-A336-26E467D60160}" type="presParOf" srcId="{D73EF0F0-3E3F-4E79-8B7D-0B6694D387C8}" destId="{2226EDD7-F8D5-4BDB-B47B-23D9502D084C}" srcOrd="19" destOrd="0" presId="urn:microsoft.com/office/officeart/2005/8/layout/vList2"/>
    <dgm:cxn modelId="{4EB9194B-7ADD-48DE-91C5-5030B41BA2A4}" type="presParOf" srcId="{D73EF0F0-3E3F-4E79-8B7D-0B6694D387C8}" destId="{9FB29C89-89AB-460C-824E-633C966BAC8A}" srcOrd="20" destOrd="0" presId="urn:microsoft.com/office/officeart/2005/8/layout/vList2"/>
    <dgm:cxn modelId="{46F43C8C-19F3-4550-ABD3-5EDBC2AD9BF8}" type="presParOf" srcId="{D73EF0F0-3E3F-4E79-8B7D-0B6694D387C8}" destId="{A77BFA50-B77C-445B-9418-25C8D4254D1F}" srcOrd="21" destOrd="0" presId="urn:microsoft.com/office/officeart/2005/8/layout/vList2"/>
    <dgm:cxn modelId="{69D38ED4-E192-45BF-9288-E1590CF11D5A}" type="presParOf" srcId="{D73EF0F0-3E3F-4E79-8B7D-0B6694D387C8}" destId="{1E630B88-41BC-45A4-ADA1-D7EDCFEE0F9B}" srcOrd="22" destOrd="0" presId="urn:microsoft.com/office/officeart/2005/8/layout/vList2"/>
    <dgm:cxn modelId="{DA02F478-9CFA-49EC-B222-0C731C2B9BDA}" type="presParOf" srcId="{D73EF0F0-3E3F-4E79-8B7D-0B6694D387C8}" destId="{195D56E2-76F8-40B8-9FB8-AC00EEFED814}" srcOrd="23" destOrd="0" presId="urn:microsoft.com/office/officeart/2005/8/layout/vList2"/>
    <dgm:cxn modelId="{D69C0AE6-4ABC-4027-9702-96769E5D6050}" type="presParOf" srcId="{D73EF0F0-3E3F-4E79-8B7D-0B6694D387C8}" destId="{B6000C7B-0A1B-45E1-894A-6F0340231B59}" srcOrd="24" destOrd="0" presId="urn:microsoft.com/office/officeart/2005/8/layout/vList2"/>
    <dgm:cxn modelId="{EC5A2101-0206-4DE3-8BFF-C776035773AE}" type="presParOf" srcId="{D73EF0F0-3E3F-4E79-8B7D-0B6694D387C8}" destId="{1AB3AEBB-B9A5-42D2-8944-58EA311CA581}" srcOrd="25" destOrd="0" presId="urn:microsoft.com/office/officeart/2005/8/layout/vList2"/>
    <dgm:cxn modelId="{C08DFFF9-A11B-4A6C-8E20-4188A462C98C}" type="presParOf" srcId="{D73EF0F0-3E3F-4E79-8B7D-0B6694D387C8}" destId="{CD279850-C6FE-41F8-95A2-A92290C88BE0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AFBD9-ED88-4759-8B17-ED7EF3B1AEF3}">
      <dsp:nvSpPr>
        <dsp:cNvPr id="0" name=""/>
        <dsp:cNvSpPr/>
      </dsp:nvSpPr>
      <dsp:spPr>
        <a:xfrm>
          <a:off x="0" y="8431"/>
          <a:ext cx="10858500" cy="1064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Clinical high risk for </a:t>
          </a:r>
          <a:r>
            <a:rPr lang="en-US" sz="28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psychosis</a:t>
          </a:r>
        </a:p>
      </dsp:txBody>
      <dsp:txXfrm>
        <a:off x="51974" y="60405"/>
        <a:ext cx="10754552" cy="960752"/>
      </dsp:txXfrm>
    </dsp:sp>
    <dsp:sp modelId="{F87DC639-7D1D-4A44-9A6A-2E612E5AB00A}">
      <dsp:nvSpPr>
        <dsp:cNvPr id="0" name=""/>
        <dsp:cNvSpPr/>
      </dsp:nvSpPr>
      <dsp:spPr>
        <a:xfrm>
          <a:off x="0" y="1153771"/>
          <a:ext cx="10858500" cy="10647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~1.7% prevalence in the USA</a:t>
          </a:r>
        </a:p>
      </dsp:txBody>
      <dsp:txXfrm>
        <a:off x="51974" y="1205745"/>
        <a:ext cx="10754552" cy="960752"/>
      </dsp:txXfrm>
    </dsp:sp>
    <dsp:sp modelId="{8ABE0AB8-7941-4B26-BD1B-C69FB0408FDF}">
      <dsp:nvSpPr>
        <dsp:cNvPr id="0" name=""/>
        <dsp:cNvSpPr/>
      </dsp:nvSpPr>
      <dsp:spPr>
        <a:xfrm>
          <a:off x="0" y="2299111"/>
          <a:ext cx="10858500" cy="10647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~15-30% transition rate to acute psychosis</a:t>
          </a:r>
        </a:p>
      </dsp:txBody>
      <dsp:txXfrm>
        <a:off x="51974" y="2351085"/>
        <a:ext cx="10754552" cy="960752"/>
      </dsp:txXfrm>
    </dsp:sp>
    <dsp:sp modelId="{988CC071-767A-405E-A5DA-A37DADA84D42}">
      <dsp:nvSpPr>
        <dsp:cNvPr id="0" name=""/>
        <dsp:cNvSpPr/>
      </dsp:nvSpPr>
      <dsp:spPr>
        <a:xfrm>
          <a:off x="0" y="3444451"/>
          <a:ext cx="10858500" cy="1064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Specialized clinics for identification, study, and treatments across the country</a:t>
          </a:r>
        </a:p>
      </dsp:txBody>
      <dsp:txXfrm>
        <a:off x="51974" y="3496425"/>
        <a:ext cx="10754552" cy="960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F1C99-7626-45F3-BFE5-D2AE27F6037A}">
      <dsp:nvSpPr>
        <dsp:cNvPr id="0" name=""/>
        <dsp:cNvSpPr/>
      </dsp:nvSpPr>
      <dsp:spPr>
        <a:xfrm>
          <a:off x="0" y="448"/>
          <a:ext cx="10515600" cy="936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  <a:latin typeface="Arial" panose="020B0604020202020204" pitchFamily="34" charset="0"/>
            </a:rPr>
            <a:t>cis-gender (CG) </a:t>
          </a:r>
        </a:p>
      </dsp:txBody>
      <dsp:txXfrm>
        <a:off x="45692" y="46140"/>
        <a:ext cx="10424216" cy="844616"/>
      </dsp:txXfrm>
    </dsp:sp>
    <dsp:sp modelId="{2D2DFAE7-608B-4DE9-B9F7-7939983C0686}">
      <dsp:nvSpPr>
        <dsp:cNvPr id="0" name=""/>
        <dsp:cNvSpPr/>
      </dsp:nvSpPr>
      <dsp:spPr>
        <a:xfrm>
          <a:off x="0" y="1080448"/>
          <a:ext cx="10515600" cy="9360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  <a:latin typeface="Arial" panose="020B0604020202020204" pitchFamily="34" charset="0"/>
            </a:rPr>
            <a:t>gender nonconforming​ (GNC) </a:t>
          </a:r>
          <a:endParaRPr lang="en-US" sz="2800" kern="1200" dirty="0"/>
        </a:p>
      </dsp:txBody>
      <dsp:txXfrm>
        <a:off x="45692" y="1126140"/>
        <a:ext cx="10424216" cy="844616"/>
      </dsp:txXfrm>
    </dsp:sp>
    <dsp:sp modelId="{4E161FB6-0F9F-4E9F-A289-5BF83497E383}">
      <dsp:nvSpPr>
        <dsp:cNvPr id="0" name=""/>
        <dsp:cNvSpPr/>
      </dsp:nvSpPr>
      <dsp:spPr>
        <a:xfrm>
          <a:off x="0" y="2160448"/>
          <a:ext cx="10515600" cy="9360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  <a:latin typeface="Arial" panose="020B0604020202020204" pitchFamily="34" charset="0"/>
            </a:rPr>
            <a:t>transgender (TG) </a:t>
          </a:r>
          <a:endParaRPr lang="en-US" sz="2800" kern="1200" dirty="0"/>
        </a:p>
      </dsp:txBody>
      <dsp:txXfrm>
        <a:off x="45692" y="2206140"/>
        <a:ext cx="10424216" cy="844616"/>
      </dsp:txXfrm>
    </dsp:sp>
    <dsp:sp modelId="{449C03E5-3BF0-4209-87C7-45DC77B409A3}">
      <dsp:nvSpPr>
        <dsp:cNvPr id="0" name=""/>
        <dsp:cNvSpPr/>
      </dsp:nvSpPr>
      <dsp:spPr>
        <a:xfrm>
          <a:off x="0" y="3240448"/>
          <a:ext cx="10515600" cy="936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  <a:latin typeface="Arial" panose="020B0604020202020204" pitchFamily="34" charset="0"/>
            </a:rPr>
            <a:t>~1.3%</a:t>
          </a:r>
          <a:r>
            <a:rPr lang="en-US" sz="2800" kern="1200" dirty="0">
              <a:latin typeface="Arial" panose="020B0604020202020204" pitchFamily="34" charset="0"/>
            </a:rPr>
            <a:t>​ </a:t>
          </a:r>
          <a:r>
            <a:rPr lang="en-US" sz="2800" kern="1200" dirty="0">
              <a:solidFill>
                <a:srgbClr val="000000"/>
              </a:solidFill>
              <a:latin typeface="Arial" panose="020B0604020202020204" pitchFamily="34" charset="0"/>
            </a:rPr>
            <a:t>TG prevalence in USA</a:t>
          </a:r>
          <a:endParaRPr lang="en-US" sz="2800" kern="1200" dirty="0"/>
        </a:p>
      </dsp:txBody>
      <dsp:txXfrm>
        <a:off x="45692" y="3286140"/>
        <a:ext cx="10424216" cy="844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0C301-C907-417F-A852-4AAECDD74A7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More CHR rating data and gender demographic data </a:t>
          </a:r>
        </a:p>
      </dsp:txBody>
      <dsp:txXfrm>
        <a:off x="0" y="39687"/>
        <a:ext cx="3286125" cy="1971675"/>
      </dsp:txXfrm>
    </dsp:sp>
    <dsp:sp modelId="{2BDC5E77-03BD-4177-9F06-F2B11C3F614F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Understand of the unique background of GNC/TC </a:t>
          </a:r>
        </a:p>
      </dsp:txBody>
      <dsp:txXfrm>
        <a:off x="3614737" y="39687"/>
        <a:ext cx="3286125" cy="1971675"/>
      </dsp:txXfrm>
    </dsp:sp>
    <dsp:sp modelId="{5B18B690-2B4D-4BF3-B1B4-1D330DAD9A7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More research related to CHR and gender identity</a:t>
          </a:r>
        </a:p>
      </dsp:txBody>
      <dsp:txXfrm>
        <a:off x="7229475" y="39687"/>
        <a:ext cx="3286125" cy="1971675"/>
      </dsp:txXfrm>
    </dsp:sp>
    <dsp:sp modelId="{3EB2D2EC-320A-4AA8-8382-066156BC1FD6}">
      <dsp:nvSpPr>
        <dsp:cNvPr id="0" name=""/>
        <dsp:cNvSpPr/>
      </dsp:nvSpPr>
      <dsp:spPr>
        <a:xfrm>
          <a:off x="1807368" y="2317498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Develop more informed gender-related CHR treatments </a:t>
          </a:r>
        </a:p>
      </dsp:txBody>
      <dsp:txXfrm>
        <a:off x="1807368" y="2317498"/>
        <a:ext cx="3286125" cy="1971675"/>
      </dsp:txXfrm>
    </dsp:sp>
    <dsp:sp modelId="{A6B8B136-A281-4EEC-A544-B8641582FB72}">
      <dsp:nvSpPr>
        <dsp:cNvPr id="0" name=""/>
        <dsp:cNvSpPr/>
      </dsp:nvSpPr>
      <dsp:spPr>
        <a:xfrm>
          <a:off x="5422106" y="2317498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Adjusted family therapy</a:t>
          </a:r>
        </a:p>
      </dsp:txBody>
      <dsp:txXfrm>
        <a:off x="5422106" y="2317498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7A90B-11AF-4871-A5C1-80C0B40AFB7E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664B3-BE94-4431-8C71-60EFAE2A7051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Small sample population analyzed</a:t>
          </a:r>
        </a:p>
      </dsp:txBody>
      <dsp:txXfrm>
        <a:off x="0" y="531"/>
        <a:ext cx="10515600" cy="870055"/>
      </dsp:txXfrm>
    </dsp:sp>
    <dsp:sp modelId="{F0B24A30-1DF9-4545-8761-14C01E3B0CBD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5243E-1B78-4DE1-95C5-5FA672A8947E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Societal gender roles’ impact </a:t>
          </a:r>
        </a:p>
      </dsp:txBody>
      <dsp:txXfrm>
        <a:off x="0" y="870586"/>
        <a:ext cx="10515600" cy="870055"/>
      </dsp:txXfrm>
    </dsp:sp>
    <dsp:sp modelId="{CDA6E3FC-3CF6-4FB3-AB5B-A5150E820CAE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69658-4D44-4038-BE1C-58C1F4D9E660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Client’s referral locations</a:t>
          </a:r>
        </a:p>
      </dsp:txBody>
      <dsp:txXfrm>
        <a:off x="0" y="1740641"/>
        <a:ext cx="10515600" cy="870055"/>
      </dsp:txXfrm>
    </dsp:sp>
    <dsp:sp modelId="{AB5A3A6C-F4DD-484C-906E-4B9679AE79F4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DCEA4-4E41-4E3F-A4FE-350C4AA0F4CF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Limited research on CHR and GNC individuals</a:t>
          </a:r>
        </a:p>
      </dsp:txBody>
      <dsp:txXfrm>
        <a:off x="0" y="2610696"/>
        <a:ext cx="10515600" cy="870055"/>
      </dsp:txXfrm>
    </dsp:sp>
    <dsp:sp modelId="{73C7D4BE-05FD-484F-B880-04254A245764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C1DD0-B300-4DB0-BE58-36B1183A27E3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Some individuals did not provide gender</a:t>
          </a:r>
        </a:p>
      </dsp:txBody>
      <dsp:txXfrm>
        <a:off x="0" y="3480751"/>
        <a:ext cx="10515600" cy="870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F4AF2-748B-44E4-8956-C555E70924AF}">
      <dsp:nvSpPr>
        <dsp:cNvPr id="0" name=""/>
        <dsp:cNvSpPr/>
      </dsp:nvSpPr>
      <dsp:spPr>
        <a:xfrm>
          <a:off x="0" y="3263"/>
          <a:ext cx="10606260" cy="3362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Special thanks to our sponsors</a:t>
          </a:r>
          <a:r>
            <a:rPr lang="en-US" sz="5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sp:txBody>
      <dsp:txXfrm>
        <a:off x="16416" y="19679"/>
        <a:ext cx="10573428" cy="303444"/>
      </dsp:txXfrm>
    </dsp:sp>
    <dsp:sp modelId="{0E6D528F-6D44-4754-A54C-DF3B686AE6FD}">
      <dsp:nvSpPr>
        <dsp:cNvPr id="0" name=""/>
        <dsp:cNvSpPr/>
      </dsp:nvSpPr>
      <dsp:spPr>
        <a:xfrm>
          <a:off x="0" y="349467"/>
          <a:ext cx="10606260" cy="336276"/>
        </a:xfrm>
        <a:prstGeom prst="roundRect">
          <a:avLst/>
        </a:prstGeom>
        <a:solidFill>
          <a:schemeClr val="accent5">
            <a:hueOff val="-519888"/>
            <a:satOff val="-1340"/>
            <a:lumOff val="-9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Dr. Ron-Li, Chair of PMHI</a:t>
          </a:r>
        </a:p>
      </dsp:txBody>
      <dsp:txXfrm>
        <a:off x="16416" y="365883"/>
        <a:ext cx="10573428" cy="303444"/>
      </dsp:txXfrm>
    </dsp:sp>
    <dsp:sp modelId="{36E62715-C43D-4B7B-AFBF-6DAB2732AD95}">
      <dsp:nvSpPr>
        <dsp:cNvPr id="0" name=""/>
        <dsp:cNvSpPr/>
      </dsp:nvSpPr>
      <dsp:spPr>
        <a:xfrm>
          <a:off x="0" y="695672"/>
          <a:ext cx="10606260" cy="336276"/>
        </a:xfrm>
        <a:prstGeom prst="roundRect">
          <a:avLst/>
        </a:prstGeom>
        <a:solidFill>
          <a:schemeClr val="accent5">
            <a:hueOff val="-1039776"/>
            <a:satOff val="-2680"/>
            <a:lumOff val="-18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Dr. Neill Epperson, Chair of Department of Psychiatry </a:t>
          </a:r>
        </a:p>
      </dsp:txBody>
      <dsp:txXfrm>
        <a:off x="16416" y="712088"/>
        <a:ext cx="10573428" cy="303444"/>
      </dsp:txXfrm>
    </dsp:sp>
    <dsp:sp modelId="{89D3EEA0-B3E2-4780-94E7-7E7F22EF7C71}">
      <dsp:nvSpPr>
        <dsp:cNvPr id="0" name=""/>
        <dsp:cNvSpPr/>
      </dsp:nvSpPr>
      <dsp:spPr>
        <a:xfrm>
          <a:off x="0" y="1041876"/>
          <a:ext cx="10606260" cy="336276"/>
        </a:xfrm>
        <a:prstGeom prst="roundRect">
          <a:avLst/>
        </a:prstGeom>
        <a:solidFill>
          <a:schemeClr val="accent5">
            <a:hueOff val="-1559664"/>
            <a:satOff val="-4020"/>
            <a:lumOff val="-2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Dr. Dominic Martinez, Dir. Office of Inclusion and Outreach, CCTSI</a:t>
          </a:r>
        </a:p>
      </dsp:txBody>
      <dsp:txXfrm>
        <a:off x="16416" y="1058292"/>
        <a:ext cx="10573428" cy="303444"/>
      </dsp:txXfrm>
    </dsp:sp>
    <dsp:sp modelId="{2D892650-4ED4-4023-BA55-B0BBE7441B07}">
      <dsp:nvSpPr>
        <dsp:cNvPr id="0" name=""/>
        <dsp:cNvSpPr/>
      </dsp:nvSpPr>
      <dsp:spPr>
        <a:xfrm>
          <a:off x="0" y="1388081"/>
          <a:ext cx="10606260" cy="336276"/>
        </a:xfrm>
        <a:prstGeom prst="roundRect">
          <a:avLst/>
        </a:prstGeom>
        <a:solidFill>
          <a:schemeClr val="accent5">
            <a:hueOff val="-2079552"/>
            <a:satOff val="-5360"/>
            <a:lumOff val="-36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Additional thanks to</a:t>
          </a:r>
        </a:p>
      </dsp:txBody>
      <dsp:txXfrm>
        <a:off x="16416" y="1404497"/>
        <a:ext cx="10573428" cy="303444"/>
      </dsp:txXfrm>
    </dsp:sp>
    <dsp:sp modelId="{F9777EE7-F35E-4BD2-82C1-8315FEEA6D1D}">
      <dsp:nvSpPr>
        <dsp:cNvPr id="0" name=""/>
        <dsp:cNvSpPr/>
      </dsp:nvSpPr>
      <dsp:spPr>
        <a:xfrm>
          <a:off x="0" y="1720860"/>
          <a:ext cx="10606260" cy="336276"/>
        </a:xfrm>
        <a:prstGeom prst="roundRect">
          <a:avLst/>
        </a:prstGeom>
        <a:solidFill>
          <a:schemeClr val="accent5">
            <a:hueOff val="-2599440"/>
            <a:satOff val="-6700"/>
            <a:lumOff val="-45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PURPLE mentors:</a:t>
          </a:r>
        </a:p>
      </dsp:txBody>
      <dsp:txXfrm>
        <a:off x="16416" y="1737276"/>
        <a:ext cx="10573428" cy="303444"/>
      </dsp:txXfrm>
    </dsp:sp>
    <dsp:sp modelId="{83D8AEDE-8978-44CB-A799-5D3C3A9BD516}">
      <dsp:nvSpPr>
        <dsp:cNvPr id="0" name=""/>
        <dsp:cNvSpPr/>
      </dsp:nvSpPr>
      <dsp:spPr>
        <a:xfrm>
          <a:off x="0" y="2080490"/>
          <a:ext cx="10606260" cy="336276"/>
        </a:xfrm>
        <a:prstGeom prst="roundRect">
          <a:avLst/>
        </a:prstGeom>
        <a:solidFill>
          <a:schemeClr val="accent5">
            <a:hueOff val="-3119328"/>
            <a:satOff val="-8040"/>
            <a:lumOff val="-5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Emmaly</a:t>
          </a: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Perks, Director PURPLE Program	 </a:t>
          </a:r>
        </a:p>
      </dsp:txBody>
      <dsp:txXfrm>
        <a:off x="16416" y="2096906"/>
        <a:ext cx="10573428" cy="303444"/>
      </dsp:txXfrm>
    </dsp:sp>
    <dsp:sp modelId="{D388CC28-0D71-46C7-9D41-6CEE95B7FE1C}">
      <dsp:nvSpPr>
        <dsp:cNvPr id="0" name=""/>
        <dsp:cNvSpPr/>
      </dsp:nvSpPr>
      <dsp:spPr>
        <a:xfrm>
          <a:off x="0" y="2426695"/>
          <a:ext cx="10606260" cy="336276"/>
        </a:xfrm>
        <a:prstGeom prst="roundRect">
          <a:avLst/>
        </a:prstGeom>
        <a:solidFill>
          <a:schemeClr val="accent5">
            <a:hueOff val="-3639215"/>
            <a:satOff val="-9379"/>
            <a:lumOff val="-63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Yunliang</a:t>
          </a: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(Lily) Lua, Assistant Director PURPLE </a:t>
          </a:r>
          <a:r>
            <a:rPr lang="en-US" sz="21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Rogram</a:t>
          </a:r>
          <a:endParaRPr lang="en-US" sz="21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416" y="2443111"/>
        <a:ext cx="10573428" cy="303444"/>
      </dsp:txXfrm>
    </dsp:sp>
    <dsp:sp modelId="{90E8187A-AADC-444C-A3EB-B2875B5363AE}">
      <dsp:nvSpPr>
        <dsp:cNvPr id="0" name=""/>
        <dsp:cNvSpPr/>
      </dsp:nvSpPr>
      <dsp:spPr>
        <a:xfrm>
          <a:off x="0" y="2772899"/>
          <a:ext cx="10606260" cy="336276"/>
        </a:xfrm>
        <a:prstGeom prst="roundRect">
          <a:avLst/>
        </a:prstGeom>
        <a:solidFill>
          <a:schemeClr val="accent5">
            <a:hueOff val="-4159103"/>
            <a:satOff val="-10719"/>
            <a:lumOff val="-72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Shanna</a:t>
          </a:r>
          <a:r>
            <a:rPr lang="en-US" sz="500" kern="1200" dirty="0"/>
            <a:t>  </a:t>
          </a: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Trott, Coordinator PURPLE Program</a:t>
          </a:r>
        </a:p>
      </dsp:txBody>
      <dsp:txXfrm>
        <a:off x="16416" y="2789315"/>
        <a:ext cx="10573428" cy="303444"/>
      </dsp:txXfrm>
    </dsp:sp>
    <dsp:sp modelId="{55D9D54F-6516-4DAD-B997-C6603727AC90}">
      <dsp:nvSpPr>
        <dsp:cNvPr id="0" name=""/>
        <dsp:cNvSpPr/>
      </dsp:nvSpPr>
      <dsp:spPr>
        <a:xfrm>
          <a:off x="0" y="3119104"/>
          <a:ext cx="10606260" cy="336276"/>
        </a:xfrm>
        <a:prstGeom prst="roundRect">
          <a:avLst/>
        </a:prstGeom>
        <a:solidFill>
          <a:schemeClr val="accent5">
            <a:hueOff val="-4678991"/>
            <a:satOff val="-12059"/>
            <a:lumOff val="-81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PURPLE Faculty </a:t>
          </a:r>
        </a:p>
      </dsp:txBody>
      <dsp:txXfrm>
        <a:off x="16416" y="3135520"/>
        <a:ext cx="10573428" cy="303444"/>
      </dsp:txXfrm>
    </dsp:sp>
    <dsp:sp modelId="{9FB29C89-89AB-460C-824E-633C966BAC8A}">
      <dsp:nvSpPr>
        <dsp:cNvPr id="0" name=""/>
        <dsp:cNvSpPr/>
      </dsp:nvSpPr>
      <dsp:spPr>
        <a:xfrm>
          <a:off x="0" y="3465308"/>
          <a:ext cx="10606260" cy="336276"/>
        </a:xfrm>
        <a:prstGeom prst="roundRect">
          <a:avLst/>
        </a:prstGeom>
        <a:solidFill>
          <a:schemeClr val="accent5">
            <a:hueOff val="-5198879"/>
            <a:satOff val="-13399"/>
            <a:lumOff val="-9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PEACS mentors:</a:t>
          </a:r>
        </a:p>
      </dsp:txBody>
      <dsp:txXfrm>
        <a:off x="16416" y="3481724"/>
        <a:ext cx="10573428" cy="303444"/>
      </dsp:txXfrm>
    </dsp:sp>
    <dsp:sp modelId="{1E630B88-41BC-45A4-ADA1-D7EDCFEE0F9B}">
      <dsp:nvSpPr>
        <dsp:cNvPr id="0" name=""/>
        <dsp:cNvSpPr/>
      </dsp:nvSpPr>
      <dsp:spPr>
        <a:xfrm>
          <a:off x="0" y="3811513"/>
          <a:ext cx="10606260" cy="336276"/>
        </a:xfrm>
        <a:prstGeom prst="roundRect">
          <a:avLst/>
        </a:prstGeom>
        <a:solidFill>
          <a:schemeClr val="accent5">
            <a:hueOff val="-5718767"/>
            <a:satOff val="-14739"/>
            <a:lumOff val="-99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Dr. Michelle West, Director PEACS</a:t>
          </a:r>
        </a:p>
      </dsp:txBody>
      <dsp:txXfrm>
        <a:off x="16416" y="3827929"/>
        <a:ext cx="10573428" cy="303444"/>
      </dsp:txXfrm>
    </dsp:sp>
    <dsp:sp modelId="{B6000C7B-0A1B-45E1-894A-6F0340231B59}">
      <dsp:nvSpPr>
        <dsp:cNvPr id="0" name=""/>
        <dsp:cNvSpPr/>
      </dsp:nvSpPr>
      <dsp:spPr>
        <a:xfrm>
          <a:off x="0" y="4157717"/>
          <a:ext cx="10606260" cy="336276"/>
        </a:xfrm>
        <a:prstGeom prst="roundRect">
          <a:avLst/>
        </a:prstGeom>
        <a:solidFill>
          <a:schemeClr val="accent5">
            <a:hueOff val="-6238655"/>
            <a:satOff val="-16079"/>
            <a:lumOff val="-108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Shadi</a:t>
          </a: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Sharif, Research Assistant/Coordinator  PEACS</a:t>
          </a:r>
        </a:p>
      </dsp:txBody>
      <dsp:txXfrm>
        <a:off x="16416" y="4174133"/>
        <a:ext cx="10573428" cy="303444"/>
      </dsp:txXfrm>
    </dsp:sp>
    <dsp:sp modelId="{CD279850-C6FE-41F8-95A2-A92290C88BE0}">
      <dsp:nvSpPr>
        <dsp:cNvPr id="0" name=""/>
        <dsp:cNvSpPr/>
      </dsp:nvSpPr>
      <dsp:spPr>
        <a:xfrm>
          <a:off x="0" y="4503922"/>
          <a:ext cx="10606260" cy="33627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Christine Reed, Coordinator/Research Services  PEACS</a:t>
          </a:r>
        </a:p>
      </dsp:txBody>
      <dsp:txXfrm>
        <a:off x="16416" y="4520338"/>
        <a:ext cx="10573428" cy="303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0.15067</cdr:x>
      <cdr:y>0</cdr:y>
    </cdr:from>
    <cdr:to>
      <cdr:x>0.84932</cdr:x>
      <cdr:y>0.10154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8AD86DC-929C-3B3F-1D31-74E8A3765DB9}"/>
            </a:ext>
          </a:extLst>
        </cdr:cNvPr>
        <cdr:cNvSpPr txBox="1"/>
      </cdr:nvSpPr>
      <cdr:spPr>
        <a:xfrm xmlns:a="http://schemas.openxmlformats.org/drawingml/2006/main">
          <a:off x="318436" y="-414410"/>
          <a:ext cx="1476527" cy="250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/>
            <a:t>Gender Demographics 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B5F1E-EC91-4C06-BEA4-1C76DB53E9F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CEEB0-84A8-4F3C-9DD1-BC67C0E44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2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6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0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2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6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7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9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2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0E9D0-AE05-4455-8F0B-FD3C4E941173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F79B-69E7-4DA6-9AEA-D430838E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EAB2E-B1F8-B99A-65E2-74C5BD434A36}"/>
              </a:ext>
            </a:extLst>
          </p:cNvPr>
          <p:cNvGrpSpPr/>
          <p:nvPr/>
        </p:nvGrpSpPr>
        <p:grpSpPr>
          <a:xfrm>
            <a:off x="4191090" y="1743245"/>
            <a:ext cx="3459928" cy="3148362"/>
            <a:chOff x="4462176" y="1546215"/>
            <a:chExt cx="3459928" cy="31483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935415-BCB2-7139-3669-B57E182C6A4B}"/>
                </a:ext>
              </a:extLst>
            </p:cNvPr>
            <p:cNvGrpSpPr/>
            <p:nvPr/>
          </p:nvGrpSpPr>
          <p:grpSpPr>
            <a:xfrm>
              <a:off x="4462176" y="1546215"/>
              <a:ext cx="3459928" cy="3148362"/>
              <a:chOff x="4462176" y="1546215"/>
              <a:chExt cx="3459928" cy="314836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81BD3BA-FBE2-87E4-36E1-86ADBD25EDEE}"/>
                  </a:ext>
                </a:extLst>
              </p:cNvPr>
              <p:cNvGrpSpPr/>
              <p:nvPr/>
            </p:nvGrpSpPr>
            <p:grpSpPr>
              <a:xfrm>
                <a:off x="4462176" y="1546215"/>
                <a:ext cx="3459928" cy="3148362"/>
                <a:chOff x="4462176" y="1546215"/>
                <a:chExt cx="3459928" cy="3148362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DB19E69-035A-2D60-96A7-5F78C724CAC1}"/>
                    </a:ext>
                  </a:extLst>
                </p:cNvPr>
                <p:cNvGrpSpPr/>
                <p:nvPr/>
              </p:nvGrpSpPr>
              <p:grpSpPr>
                <a:xfrm>
                  <a:off x="4462176" y="1546215"/>
                  <a:ext cx="3459928" cy="3148362"/>
                  <a:chOff x="8577429" y="1343533"/>
                  <a:chExt cx="3646828" cy="3221525"/>
                </a:xfrm>
                <a:solidFill>
                  <a:srgbClr val="5B9BD5"/>
                </a:solidFill>
              </p:grpSpPr>
              <p:sp>
                <p:nvSpPr>
                  <p:cNvPr id="30" name="Block Arc 29">
                    <a:extLst>
                      <a:ext uri="{FF2B5EF4-FFF2-40B4-BE49-F238E27FC236}">
                        <a16:creationId xmlns:a16="http://schemas.microsoft.com/office/drawing/2014/main" id="{4D783E2D-2261-5941-DBEB-7463C39FC502}"/>
                      </a:ext>
                    </a:extLst>
                  </p:cNvPr>
                  <p:cNvSpPr/>
                  <p:nvPr/>
                </p:nvSpPr>
                <p:spPr>
                  <a:xfrm>
                    <a:off x="8747852" y="1343533"/>
                    <a:ext cx="3221525" cy="3221525"/>
                  </a:xfrm>
                  <a:prstGeom prst="blockArc">
                    <a:avLst>
                      <a:gd name="adj1" fmla="val 10873066"/>
                      <a:gd name="adj2" fmla="val 73066"/>
                      <a:gd name="adj3" fmla="val 4034"/>
                    </a:avLst>
                  </a:prstGeom>
                  <a:gradFill flip="none" rotWithShape="1">
                    <a:gsLst>
                      <a:gs pos="60000">
                        <a:srgbClr val="5B9BD5"/>
                      </a:gs>
                      <a:gs pos="33000">
                        <a:srgbClr val="52CAB8"/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">
                        <a:srgbClr val="5B9BD5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1" name="Block Arc 30">
                    <a:extLst>
                      <a:ext uri="{FF2B5EF4-FFF2-40B4-BE49-F238E27FC236}">
                        <a16:creationId xmlns:a16="http://schemas.microsoft.com/office/drawing/2014/main" id="{49618898-537E-B261-A20D-A5744D6D773C}"/>
                      </a:ext>
                    </a:extLst>
                  </p:cNvPr>
                  <p:cNvSpPr/>
                  <p:nvPr/>
                </p:nvSpPr>
                <p:spPr>
                  <a:xfrm>
                    <a:off x="8747852" y="1343533"/>
                    <a:ext cx="3221525" cy="3221525"/>
                  </a:xfrm>
                  <a:prstGeom prst="blockArc">
                    <a:avLst>
                      <a:gd name="adj1" fmla="val 73066"/>
                      <a:gd name="adj2" fmla="val 10873066"/>
                      <a:gd name="adj3" fmla="val 4034"/>
                    </a:avLst>
                  </a:prstGeom>
                  <a:grpFill/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15126975-ECF3-6721-060A-7CF6FAF8EE05}"/>
                      </a:ext>
                    </a:extLst>
                  </p:cNvPr>
                  <p:cNvSpPr/>
                  <p:nvPr/>
                </p:nvSpPr>
                <p:spPr>
                  <a:xfrm>
                    <a:off x="9737691" y="2360504"/>
                    <a:ext cx="1289101" cy="1289101"/>
                  </a:xfrm>
                  <a:custGeom>
                    <a:avLst/>
                    <a:gdLst>
                      <a:gd name="connsiteX0" fmla="*/ 0 w 1289101"/>
                      <a:gd name="connsiteY0" fmla="*/ 644551 h 1289101"/>
                      <a:gd name="connsiteX1" fmla="*/ 644551 w 1289101"/>
                      <a:gd name="connsiteY1" fmla="*/ 0 h 1289101"/>
                      <a:gd name="connsiteX2" fmla="*/ 1289102 w 1289101"/>
                      <a:gd name="connsiteY2" fmla="*/ 644551 h 1289101"/>
                      <a:gd name="connsiteX3" fmla="*/ 644551 w 1289101"/>
                      <a:gd name="connsiteY3" fmla="*/ 1289102 h 1289101"/>
                      <a:gd name="connsiteX4" fmla="*/ 0 w 1289101"/>
                      <a:gd name="connsiteY4" fmla="*/ 644551 h 1289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9101" h="1289101">
                        <a:moveTo>
                          <a:pt x="0" y="644551"/>
                        </a:moveTo>
                        <a:cubicBezTo>
                          <a:pt x="0" y="288575"/>
                          <a:pt x="288575" y="0"/>
                          <a:pt x="644551" y="0"/>
                        </a:cubicBezTo>
                        <a:cubicBezTo>
                          <a:pt x="1000527" y="0"/>
                          <a:pt x="1289102" y="288575"/>
                          <a:pt x="1289102" y="644551"/>
                        </a:cubicBezTo>
                        <a:cubicBezTo>
                          <a:pt x="1289102" y="1000527"/>
                          <a:pt x="1000527" y="1289102"/>
                          <a:pt x="644551" y="1289102"/>
                        </a:cubicBezTo>
                        <a:cubicBezTo>
                          <a:pt x="288575" y="1289102"/>
                          <a:pt x="0" y="1000527"/>
                          <a:pt x="0" y="644551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25614" tIns="225614" rIns="225614" bIns="225614" numCol="1" spcCol="1270" anchor="ctr" anchorCtr="0">
                    <a:noAutofit/>
                  </a:bodyPr>
                  <a:lstStyle/>
                  <a:p>
                    <a:pPr marL="0" lvl="0" indent="0" algn="ctr" defTabSz="1289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2900" kern="1200" dirty="0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3BEE453F-F777-AD0E-B30D-3BD22E0FB31B}"/>
                      </a:ext>
                    </a:extLst>
                  </p:cNvPr>
                  <p:cNvSpPr/>
                  <p:nvPr/>
                </p:nvSpPr>
                <p:spPr>
                  <a:xfrm>
                    <a:off x="11321886" y="3121249"/>
                    <a:ext cx="902371" cy="902371"/>
                  </a:xfrm>
                  <a:custGeom>
                    <a:avLst/>
                    <a:gdLst>
                      <a:gd name="connsiteX0" fmla="*/ 0 w 902371"/>
                      <a:gd name="connsiteY0" fmla="*/ 451186 h 902371"/>
                      <a:gd name="connsiteX1" fmla="*/ 451186 w 902371"/>
                      <a:gd name="connsiteY1" fmla="*/ 0 h 902371"/>
                      <a:gd name="connsiteX2" fmla="*/ 902372 w 902371"/>
                      <a:gd name="connsiteY2" fmla="*/ 451186 h 902371"/>
                      <a:gd name="connsiteX3" fmla="*/ 451186 w 902371"/>
                      <a:gd name="connsiteY3" fmla="*/ 902372 h 902371"/>
                      <a:gd name="connsiteX4" fmla="*/ 0 w 902371"/>
                      <a:gd name="connsiteY4" fmla="*/ 451186 h 902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2371" h="902371">
                        <a:moveTo>
                          <a:pt x="0" y="451186"/>
                        </a:moveTo>
                        <a:cubicBezTo>
                          <a:pt x="0" y="202003"/>
                          <a:pt x="202003" y="0"/>
                          <a:pt x="451186" y="0"/>
                        </a:cubicBezTo>
                        <a:cubicBezTo>
                          <a:pt x="700369" y="0"/>
                          <a:pt x="902372" y="202003"/>
                          <a:pt x="902372" y="451186"/>
                        </a:cubicBezTo>
                        <a:cubicBezTo>
                          <a:pt x="902372" y="700369"/>
                          <a:pt x="700369" y="902372"/>
                          <a:pt x="451186" y="902372"/>
                        </a:cubicBezTo>
                        <a:cubicBezTo>
                          <a:pt x="202003" y="902372"/>
                          <a:pt x="0" y="700369"/>
                          <a:pt x="0" y="451186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57549" tIns="157549" rIns="157549" bIns="157549" numCol="1" spcCol="1270" anchor="ctr" anchorCtr="0">
                    <a:noAutofit/>
                  </a:bodyPr>
                  <a:lstStyle/>
                  <a:p>
                    <a:pPr marL="0" lvl="0" indent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2000" kern="1200" dirty="0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200DCDF6-55CF-3D06-0512-87EF5DC3A336}"/>
                      </a:ext>
                    </a:extLst>
                  </p:cNvPr>
                  <p:cNvSpPr/>
                  <p:nvPr/>
                </p:nvSpPr>
                <p:spPr>
                  <a:xfrm>
                    <a:off x="8577429" y="1827291"/>
                    <a:ext cx="902371" cy="902371"/>
                  </a:xfrm>
                  <a:custGeom>
                    <a:avLst/>
                    <a:gdLst>
                      <a:gd name="connsiteX0" fmla="*/ 0 w 902371"/>
                      <a:gd name="connsiteY0" fmla="*/ 451186 h 902371"/>
                      <a:gd name="connsiteX1" fmla="*/ 451186 w 902371"/>
                      <a:gd name="connsiteY1" fmla="*/ 0 h 902371"/>
                      <a:gd name="connsiteX2" fmla="*/ 902372 w 902371"/>
                      <a:gd name="connsiteY2" fmla="*/ 451186 h 902371"/>
                      <a:gd name="connsiteX3" fmla="*/ 451186 w 902371"/>
                      <a:gd name="connsiteY3" fmla="*/ 902372 h 902371"/>
                      <a:gd name="connsiteX4" fmla="*/ 0 w 902371"/>
                      <a:gd name="connsiteY4" fmla="*/ 451186 h 902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2371" h="902371">
                        <a:moveTo>
                          <a:pt x="0" y="451186"/>
                        </a:moveTo>
                        <a:cubicBezTo>
                          <a:pt x="0" y="202003"/>
                          <a:pt x="202003" y="0"/>
                          <a:pt x="451186" y="0"/>
                        </a:cubicBezTo>
                        <a:cubicBezTo>
                          <a:pt x="700369" y="0"/>
                          <a:pt x="902372" y="202003"/>
                          <a:pt x="902372" y="451186"/>
                        </a:cubicBezTo>
                        <a:cubicBezTo>
                          <a:pt x="902372" y="700369"/>
                          <a:pt x="700369" y="902372"/>
                          <a:pt x="451186" y="902372"/>
                        </a:cubicBezTo>
                        <a:cubicBezTo>
                          <a:pt x="202003" y="902372"/>
                          <a:pt x="0" y="700369"/>
                          <a:pt x="0" y="451186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57549" tIns="157549" rIns="157549" bIns="157549" numCol="1" spcCol="1270" anchor="ctr" anchorCtr="0">
                    <a:noAutofit/>
                  </a:bodyPr>
                  <a:lstStyle/>
                  <a:p>
                    <a:pPr marL="0" lvl="0" indent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2000" kern="1200" dirty="0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30805FD-C551-3A4D-9D3A-A4AFC69DBBC7}"/>
                    </a:ext>
                  </a:extLst>
                </p:cNvPr>
                <p:cNvGrpSpPr/>
                <p:nvPr/>
              </p:nvGrpSpPr>
              <p:grpSpPr>
                <a:xfrm>
                  <a:off x="5778208" y="2838010"/>
                  <a:ext cx="752474" cy="663984"/>
                  <a:chOff x="5657850" y="3095390"/>
                  <a:chExt cx="752474" cy="663984"/>
                </a:xfrm>
                <a:gradFill flip="none" rotWithShape="1">
                  <a:gsLst>
                    <a:gs pos="37000">
                      <a:srgbClr val="5B9BD5"/>
                    </a:gs>
                    <a:gs pos="0">
                      <a:srgbClr val="52CAB8"/>
                    </a:gs>
                    <a:gs pos="57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rgbClr val="5B9BD5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</p:grpSpPr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DE91E870-E170-2E69-DA88-A2AE091DE101}"/>
                      </a:ext>
                    </a:extLst>
                  </p:cNvPr>
                  <p:cNvSpPr/>
                  <p:nvPr/>
                </p:nvSpPr>
                <p:spPr>
                  <a:xfrm>
                    <a:off x="6115049" y="3113448"/>
                    <a:ext cx="295275" cy="615894"/>
                  </a:xfrm>
                  <a:custGeom>
                    <a:avLst/>
                    <a:gdLst>
                      <a:gd name="connsiteX0" fmla="*/ 295275 w 295275"/>
                      <a:gd name="connsiteY0" fmla="*/ 388113 h 615894"/>
                      <a:gd name="connsiteX1" fmla="*/ 264557 w 295275"/>
                      <a:gd name="connsiteY1" fmla="*/ 315551 h 615894"/>
                      <a:gd name="connsiteX2" fmla="*/ 231570 w 295275"/>
                      <a:gd name="connsiteY2" fmla="*/ 182837 h 615894"/>
                      <a:gd name="connsiteX3" fmla="*/ 224438 w 295275"/>
                      <a:gd name="connsiteY3" fmla="*/ 178944 h 615894"/>
                      <a:gd name="connsiteX4" fmla="*/ 170618 w 295275"/>
                      <a:gd name="connsiteY4" fmla="*/ 79411 h 615894"/>
                      <a:gd name="connsiteX5" fmla="*/ 168450 w 295275"/>
                      <a:gd name="connsiteY5" fmla="*/ 78798 h 615894"/>
                      <a:gd name="connsiteX6" fmla="*/ 78795 w 295275"/>
                      <a:gd name="connsiteY6" fmla="*/ 184 h 615894"/>
                      <a:gd name="connsiteX7" fmla="*/ 0 w 295275"/>
                      <a:gd name="connsiteY7" fmla="*/ 84408 h 615894"/>
                      <a:gd name="connsiteX8" fmla="*/ 0 w 295275"/>
                      <a:gd name="connsiteY8" fmla="*/ 552628 h 615894"/>
                      <a:gd name="connsiteX9" fmla="*/ 63302 w 295275"/>
                      <a:gd name="connsiteY9" fmla="*/ 615894 h 615894"/>
                      <a:gd name="connsiteX10" fmla="*/ 123663 w 295275"/>
                      <a:gd name="connsiteY10" fmla="*/ 571564 h 615894"/>
                      <a:gd name="connsiteX11" fmla="*/ 234067 w 295275"/>
                      <a:gd name="connsiteY11" fmla="*/ 500879 h 615894"/>
                      <a:gd name="connsiteX12" fmla="*/ 236220 w 295275"/>
                      <a:gd name="connsiteY12" fmla="*/ 480915 h 615894"/>
                      <a:gd name="connsiteX13" fmla="*/ 236220 w 295275"/>
                      <a:gd name="connsiteY13" fmla="*/ 480076 h 615894"/>
                      <a:gd name="connsiteX14" fmla="*/ 295275 w 295275"/>
                      <a:gd name="connsiteY14" fmla="*/ 388113 h 615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95275" h="615894">
                        <a:moveTo>
                          <a:pt x="295275" y="388113"/>
                        </a:moveTo>
                        <a:cubicBezTo>
                          <a:pt x="295294" y="360761"/>
                          <a:pt x="284208" y="334575"/>
                          <a:pt x="264557" y="315551"/>
                        </a:cubicBezTo>
                        <a:cubicBezTo>
                          <a:pt x="292096" y="269794"/>
                          <a:pt x="277327" y="210377"/>
                          <a:pt x="231570" y="182837"/>
                        </a:cubicBezTo>
                        <a:cubicBezTo>
                          <a:pt x="229249" y="181440"/>
                          <a:pt x="226868" y="180141"/>
                          <a:pt x="224438" y="178944"/>
                        </a:cubicBezTo>
                        <a:cubicBezTo>
                          <a:pt x="237061" y="136596"/>
                          <a:pt x="212966" y="92035"/>
                          <a:pt x="170618" y="79411"/>
                        </a:cubicBezTo>
                        <a:cubicBezTo>
                          <a:pt x="169898" y="79197"/>
                          <a:pt x="169175" y="78992"/>
                          <a:pt x="168450" y="78798"/>
                        </a:cubicBezTo>
                        <a:cubicBezTo>
                          <a:pt x="165401" y="32332"/>
                          <a:pt x="125260" y="-2865"/>
                          <a:pt x="78795" y="184"/>
                        </a:cubicBezTo>
                        <a:cubicBezTo>
                          <a:pt x="34433" y="3095"/>
                          <a:pt x="-48" y="39951"/>
                          <a:pt x="0" y="84408"/>
                        </a:cubicBezTo>
                        <a:lnTo>
                          <a:pt x="0" y="552628"/>
                        </a:lnTo>
                        <a:cubicBezTo>
                          <a:pt x="11" y="587579"/>
                          <a:pt x="28351" y="615904"/>
                          <a:pt x="63302" y="615894"/>
                        </a:cubicBezTo>
                        <a:cubicBezTo>
                          <a:pt x="90945" y="615886"/>
                          <a:pt x="115384" y="597938"/>
                          <a:pt x="123663" y="571564"/>
                        </a:cubicBezTo>
                        <a:cubicBezTo>
                          <a:pt x="173669" y="582532"/>
                          <a:pt x="223099" y="550885"/>
                          <a:pt x="234067" y="500879"/>
                        </a:cubicBezTo>
                        <a:cubicBezTo>
                          <a:pt x="235506" y="494322"/>
                          <a:pt x="236228" y="487628"/>
                          <a:pt x="236220" y="480915"/>
                        </a:cubicBezTo>
                        <a:cubicBezTo>
                          <a:pt x="236220" y="480638"/>
                          <a:pt x="236220" y="480362"/>
                          <a:pt x="236220" y="480076"/>
                        </a:cubicBezTo>
                        <a:cubicBezTo>
                          <a:pt x="272195" y="463608"/>
                          <a:pt x="295267" y="427677"/>
                          <a:pt x="295275" y="38811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E64C7B81-48C2-85B8-E0A1-AFF71FB51A36}"/>
                      </a:ext>
                    </a:extLst>
                  </p:cNvPr>
                  <p:cNvSpPr/>
                  <p:nvPr/>
                </p:nvSpPr>
                <p:spPr>
                  <a:xfrm>
                    <a:off x="5766858" y="3095390"/>
                    <a:ext cx="78734" cy="78748"/>
                  </a:xfrm>
                  <a:custGeom>
                    <a:avLst/>
                    <a:gdLst>
                      <a:gd name="connsiteX0" fmla="*/ 59689 w 78734"/>
                      <a:gd name="connsiteY0" fmla="*/ 78749 h 78748"/>
                      <a:gd name="connsiteX1" fmla="*/ 46221 w 78734"/>
                      <a:gd name="connsiteY1" fmla="*/ 73167 h 78748"/>
                      <a:gd name="connsiteX2" fmla="*/ 5816 w 78734"/>
                      <a:gd name="connsiteY2" fmla="*/ 32752 h 78748"/>
                      <a:gd name="connsiteX3" fmla="*/ 5347 w 78734"/>
                      <a:gd name="connsiteY3" fmla="*/ 5816 h 78748"/>
                      <a:gd name="connsiteX4" fmla="*/ 32284 w 78734"/>
                      <a:gd name="connsiteY4" fmla="*/ 5347 h 78748"/>
                      <a:gd name="connsiteX5" fmla="*/ 32752 w 78734"/>
                      <a:gd name="connsiteY5" fmla="*/ 5816 h 78748"/>
                      <a:gd name="connsiteX6" fmla="*/ 73158 w 78734"/>
                      <a:gd name="connsiteY6" fmla="*/ 46230 h 78748"/>
                      <a:gd name="connsiteX7" fmla="*/ 73154 w 78734"/>
                      <a:gd name="connsiteY7" fmla="*/ 73171 h 78748"/>
                      <a:gd name="connsiteX8" fmla="*/ 59689 w 78734"/>
                      <a:gd name="connsiteY8" fmla="*/ 78749 h 78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734" h="78748">
                        <a:moveTo>
                          <a:pt x="59689" y="78749"/>
                        </a:moveTo>
                        <a:cubicBezTo>
                          <a:pt x="54635" y="78756"/>
                          <a:pt x="49788" y="76747"/>
                          <a:pt x="46221" y="73167"/>
                        </a:cubicBezTo>
                        <a:lnTo>
                          <a:pt x="5816" y="32752"/>
                        </a:lnTo>
                        <a:cubicBezTo>
                          <a:pt x="-1752" y="25443"/>
                          <a:pt x="-1961" y="13383"/>
                          <a:pt x="5347" y="5816"/>
                        </a:cubicBezTo>
                        <a:cubicBezTo>
                          <a:pt x="12657" y="-1752"/>
                          <a:pt x="24716" y="-1961"/>
                          <a:pt x="32284" y="5347"/>
                        </a:cubicBezTo>
                        <a:cubicBezTo>
                          <a:pt x="32443" y="5500"/>
                          <a:pt x="32599" y="5657"/>
                          <a:pt x="32752" y="5816"/>
                        </a:cubicBezTo>
                        <a:lnTo>
                          <a:pt x="73158" y="46230"/>
                        </a:lnTo>
                        <a:cubicBezTo>
                          <a:pt x="80596" y="53671"/>
                          <a:pt x="80594" y="65733"/>
                          <a:pt x="73154" y="73171"/>
                        </a:cubicBezTo>
                        <a:cubicBezTo>
                          <a:pt x="69582" y="76742"/>
                          <a:pt x="64739" y="78748"/>
                          <a:pt x="59689" y="7874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0DFA4586-A6CE-B85E-70EC-ADCCD062BBD6}"/>
                      </a:ext>
                    </a:extLst>
                  </p:cNvPr>
                  <p:cNvSpPr/>
                  <p:nvPr/>
                </p:nvSpPr>
                <p:spPr>
                  <a:xfrm>
                    <a:off x="5682142" y="3238689"/>
                    <a:ext cx="97727" cy="63313"/>
                  </a:xfrm>
                  <a:custGeom>
                    <a:avLst/>
                    <a:gdLst>
                      <a:gd name="connsiteX0" fmla="*/ 78664 w 97727"/>
                      <a:gd name="connsiteY0" fmla="*/ 63313 h 63313"/>
                      <a:gd name="connsiteX1" fmla="*/ 71244 w 97727"/>
                      <a:gd name="connsiteY1" fmla="*/ 61808 h 63313"/>
                      <a:gd name="connsiteX2" fmla="*/ 11512 w 97727"/>
                      <a:gd name="connsiteY2" fmla="*/ 36548 h 63313"/>
                      <a:gd name="connsiteX3" fmla="*/ 1562 w 97727"/>
                      <a:gd name="connsiteY3" fmla="*/ 11513 h 63313"/>
                      <a:gd name="connsiteX4" fmla="*/ 26352 w 97727"/>
                      <a:gd name="connsiteY4" fmla="*/ 1458 h 63313"/>
                      <a:gd name="connsiteX5" fmla="*/ 86093 w 97727"/>
                      <a:gd name="connsiteY5" fmla="*/ 26718 h 63313"/>
                      <a:gd name="connsiteX6" fmla="*/ 96217 w 97727"/>
                      <a:gd name="connsiteY6" fmla="*/ 51684 h 63313"/>
                      <a:gd name="connsiteX7" fmla="*/ 78664 w 97727"/>
                      <a:gd name="connsiteY7" fmla="*/ 63313 h 63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727" h="63313">
                        <a:moveTo>
                          <a:pt x="78664" y="63313"/>
                        </a:moveTo>
                        <a:cubicBezTo>
                          <a:pt x="76115" y="63315"/>
                          <a:pt x="73591" y="62804"/>
                          <a:pt x="71244" y="61808"/>
                        </a:cubicBezTo>
                        <a:lnTo>
                          <a:pt x="11512" y="36548"/>
                        </a:lnTo>
                        <a:cubicBezTo>
                          <a:pt x="1851" y="32383"/>
                          <a:pt x="-2604" y="21174"/>
                          <a:pt x="1562" y="11513"/>
                        </a:cubicBezTo>
                        <a:cubicBezTo>
                          <a:pt x="5686" y="1947"/>
                          <a:pt x="16730" y="-2533"/>
                          <a:pt x="26352" y="1458"/>
                        </a:cubicBezTo>
                        <a:lnTo>
                          <a:pt x="86093" y="26718"/>
                        </a:lnTo>
                        <a:cubicBezTo>
                          <a:pt x="95783" y="30817"/>
                          <a:pt x="100316" y="41994"/>
                          <a:pt x="96217" y="51684"/>
                        </a:cubicBezTo>
                        <a:cubicBezTo>
                          <a:pt x="93234" y="58736"/>
                          <a:pt x="86320" y="63317"/>
                          <a:pt x="78664" y="6331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1E54DB0C-82BA-ACCC-95E1-CEAE4DE0E13E}"/>
                      </a:ext>
                    </a:extLst>
                  </p:cNvPr>
                  <p:cNvSpPr/>
                  <p:nvPr/>
                </p:nvSpPr>
                <p:spPr>
                  <a:xfrm>
                    <a:off x="5657850" y="3405501"/>
                    <a:ext cx="90849" cy="38100"/>
                  </a:xfrm>
                  <a:custGeom>
                    <a:avLst/>
                    <a:gdLst>
                      <a:gd name="connsiteX0" fmla="*/ 71799 w 90849"/>
                      <a:gd name="connsiteY0" fmla="*/ 38100 h 38100"/>
                      <a:gd name="connsiteX1" fmla="*/ 19050 w 90849"/>
                      <a:gd name="connsiteY1" fmla="*/ 38100 h 38100"/>
                      <a:gd name="connsiteX2" fmla="*/ 0 w 90849"/>
                      <a:gd name="connsiteY2" fmla="*/ 19050 h 38100"/>
                      <a:gd name="connsiteX3" fmla="*/ 19050 w 90849"/>
                      <a:gd name="connsiteY3" fmla="*/ 0 h 38100"/>
                      <a:gd name="connsiteX4" fmla="*/ 71799 w 90849"/>
                      <a:gd name="connsiteY4" fmla="*/ 0 h 38100"/>
                      <a:gd name="connsiteX5" fmla="*/ 90849 w 90849"/>
                      <a:gd name="connsiteY5" fmla="*/ 19050 h 38100"/>
                      <a:gd name="connsiteX6" fmla="*/ 71799 w 90849"/>
                      <a:gd name="connsiteY6" fmla="*/ 3810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0849" h="38100">
                        <a:moveTo>
                          <a:pt x="71799" y="38100"/>
                        </a:moveTo>
                        <a:lnTo>
                          <a:pt x="19050" y="38100"/>
                        </a:lnTo>
                        <a:cubicBezTo>
                          <a:pt x="8529" y="38100"/>
                          <a:pt x="0" y="29571"/>
                          <a:pt x="0" y="19050"/>
                        </a:cubicBezTo>
                        <a:cubicBezTo>
                          <a:pt x="0" y="8529"/>
                          <a:pt x="8529" y="0"/>
                          <a:pt x="19050" y="0"/>
                        </a:cubicBezTo>
                        <a:lnTo>
                          <a:pt x="71799" y="0"/>
                        </a:lnTo>
                        <a:cubicBezTo>
                          <a:pt x="82321" y="0"/>
                          <a:pt x="90849" y="8529"/>
                          <a:pt x="90849" y="19050"/>
                        </a:cubicBezTo>
                        <a:cubicBezTo>
                          <a:pt x="90849" y="29571"/>
                          <a:pt x="82321" y="38100"/>
                          <a:pt x="71799" y="3810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4D84BEE9-B63A-8BFC-9A04-5CC7EB2A582E}"/>
                      </a:ext>
                    </a:extLst>
                  </p:cNvPr>
                  <p:cNvSpPr/>
                  <p:nvPr/>
                </p:nvSpPr>
                <p:spPr>
                  <a:xfrm>
                    <a:off x="5667405" y="3555315"/>
                    <a:ext cx="88685" cy="61203"/>
                  </a:xfrm>
                  <a:custGeom>
                    <a:avLst/>
                    <a:gdLst>
                      <a:gd name="connsiteX0" fmla="*/ 19077 w 88685"/>
                      <a:gd name="connsiteY0" fmla="*/ 61203 h 61203"/>
                      <a:gd name="connsiteX1" fmla="*/ 0 w 88685"/>
                      <a:gd name="connsiteY1" fmla="*/ 42180 h 61203"/>
                      <a:gd name="connsiteX2" fmla="*/ 11152 w 88685"/>
                      <a:gd name="connsiteY2" fmla="*/ 24818 h 61203"/>
                      <a:gd name="connsiteX3" fmla="*/ 61710 w 88685"/>
                      <a:gd name="connsiteY3" fmla="*/ 1729 h 61203"/>
                      <a:gd name="connsiteX4" fmla="*/ 86957 w 88685"/>
                      <a:gd name="connsiteY4" fmla="*/ 11135 h 61203"/>
                      <a:gd name="connsiteX5" fmla="*/ 77551 w 88685"/>
                      <a:gd name="connsiteY5" fmla="*/ 36381 h 61203"/>
                      <a:gd name="connsiteX6" fmla="*/ 26982 w 88685"/>
                      <a:gd name="connsiteY6" fmla="*/ 59479 h 61203"/>
                      <a:gd name="connsiteX7" fmla="*/ 19077 w 88685"/>
                      <a:gd name="connsiteY7" fmla="*/ 61203 h 61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8685" h="61203">
                        <a:moveTo>
                          <a:pt x="19077" y="61203"/>
                        </a:moveTo>
                        <a:cubicBezTo>
                          <a:pt x="8556" y="61217"/>
                          <a:pt x="15" y="52701"/>
                          <a:pt x="0" y="42180"/>
                        </a:cubicBezTo>
                        <a:cubicBezTo>
                          <a:pt x="-10" y="34705"/>
                          <a:pt x="4351" y="27916"/>
                          <a:pt x="11152" y="24818"/>
                        </a:cubicBezTo>
                        <a:lnTo>
                          <a:pt x="61710" y="1729"/>
                        </a:lnTo>
                        <a:cubicBezTo>
                          <a:pt x="71279" y="-2645"/>
                          <a:pt x="82583" y="1566"/>
                          <a:pt x="86957" y="11135"/>
                        </a:cubicBezTo>
                        <a:cubicBezTo>
                          <a:pt x="91330" y="20704"/>
                          <a:pt x="87119" y="32007"/>
                          <a:pt x="77551" y="36381"/>
                        </a:cubicBezTo>
                        <a:lnTo>
                          <a:pt x="26982" y="59479"/>
                        </a:lnTo>
                        <a:cubicBezTo>
                          <a:pt x="24501" y="60613"/>
                          <a:pt x="21805" y="61201"/>
                          <a:pt x="19077" y="6120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A4B254FD-A74B-6F4B-B39A-237CC3B48277}"/>
                      </a:ext>
                    </a:extLst>
                  </p:cNvPr>
                  <p:cNvSpPr/>
                  <p:nvPr/>
                </p:nvSpPr>
                <p:spPr>
                  <a:xfrm>
                    <a:off x="5761161" y="3681361"/>
                    <a:ext cx="78003" cy="78013"/>
                  </a:xfrm>
                  <a:custGeom>
                    <a:avLst/>
                    <a:gdLst>
                      <a:gd name="connsiteX0" fmla="*/ 19056 w 78003"/>
                      <a:gd name="connsiteY0" fmla="*/ 78013 h 78013"/>
                      <a:gd name="connsiteX1" fmla="*/ 0 w 78003"/>
                      <a:gd name="connsiteY1" fmla="*/ 58969 h 78013"/>
                      <a:gd name="connsiteX2" fmla="*/ 5587 w 78003"/>
                      <a:gd name="connsiteY2" fmla="*/ 45485 h 78013"/>
                      <a:gd name="connsiteX3" fmla="*/ 46002 w 78003"/>
                      <a:gd name="connsiteY3" fmla="*/ 5080 h 78013"/>
                      <a:gd name="connsiteX4" fmla="*/ 72923 w 78003"/>
                      <a:gd name="connsiteY4" fmla="*/ 6099 h 78013"/>
                      <a:gd name="connsiteX5" fmla="*/ 72901 w 78003"/>
                      <a:gd name="connsiteY5" fmla="*/ 32027 h 78013"/>
                      <a:gd name="connsiteX6" fmla="*/ 32524 w 78003"/>
                      <a:gd name="connsiteY6" fmla="*/ 72441 h 78013"/>
                      <a:gd name="connsiteX7" fmla="*/ 19056 w 78003"/>
                      <a:gd name="connsiteY7" fmla="*/ 78013 h 78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8003" h="78013">
                        <a:moveTo>
                          <a:pt x="19056" y="78013"/>
                        </a:moveTo>
                        <a:cubicBezTo>
                          <a:pt x="8534" y="78016"/>
                          <a:pt x="3" y="69489"/>
                          <a:pt x="0" y="58969"/>
                        </a:cubicBezTo>
                        <a:cubicBezTo>
                          <a:pt x="-1" y="53911"/>
                          <a:pt x="2009" y="49060"/>
                          <a:pt x="5587" y="45485"/>
                        </a:cubicBezTo>
                        <a:lnTo>
                          <a:pt x="46002" y="5080"/>
                        </a:lnTo>
                        <a:cubicBezTo>
                          <a:pt x="53717" y="-2073"/>
                          <a:pt x="65770" y="-1617"/>
                          <a:pt x="72923" y="6099"/>
                        </a:cubicBezTo>
                        <a:cubicBezTo>
                          <a:pt x="79706" y="13414"/>
                          <a:pt x="79696" y="24723"/>
                          <a:pt x="72901" y="32027"/>
                        </a:cubicBezTo>
                        <a:lnTo>
                          <a:pt x="32524" y="72441"/>
                        </a:lnTo>
                        <a:cubicBezTo>
                          <a:pt x="28954" y="76016"/>
                          <a:pt x="24108" y="78021"/>
                          <a:pt x="19056" y="7801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62F3A056-7B4C-0B2F-D3D2-3E7C36E2AAE0}"/>
                      </a:ext>
                    </a:extLst>
                  </p:cNvPr>
                  <p:cNvSpPr/>
                  <p:nvPr/>
                </p:nvSpPr>
                <p:spPr>
                  <a:xfrm>
                    <a:off x="5936351" y="3326894"/>
                    <a:ext cx="49428" cy="49430"/>
                  </a:xfrm>
                  <a:custGeom>
                    <a:avLst/>
                    <a:gdLst>
                      <a:gd name="connsiteX0" fmla="*/ 17603 w 49428"/>
                      <a:gd name="connsiteY0" fmla="*/ 1054 h 49430"/>
                      <a:gd name="connsiteX1" fmla="*/ 1052 w 49428"/>
                      <a:gd name="connsiteY1" fmla="*/ 31829 h 49430"/>
                      <a:gd name="connsiteX2" fmla="*/ 31826 w 49428"/>
                      <a:gd name="connsiteY2" fmla="*/ 48378 h 49430"/>
                      <a:gd name="connsiteX3" fmla="*/ 48378 w 49428"/>
                      <a:gd name="connsiteY3" fmla="*/ 17609 h 49430"/>
                      <a:gd name="connsiteX4" fmla="*/ 17624 w 49428"/>
                      <a:gd name="connsiteY4" fmla="*/ 1048 h 49430"/>
                      <a:gd name="connsiteX5" fmla="*/ 17603 w 49428"/>
                      <a:gd name="connsiteY5" fmla="*/ 1054 h 49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428" h="49430">
                        <a:moveTo>
                          <a:pt x="17603" y="1054"/>
                        </a:moveTo>
                        <a:cubicBezTo>
                          <a:pt x="4534" y="4982"/>
                          <a:pt x="-2875" y="18760"/>
                          <a:pt x="1052" y="31829"/>
                        </a:cubicBezTo>
                        <a:cubicBezTo>
                          <a:pt x="4980" y="44897"/>
                          <a:pt x="18758" y="52306"/>
                          <a:pt x="31826" y="48378"/>
                        </a:cubicBezTo>
                        <a:cubicBezTo>
                          <a:pt x="44893" y="44451"/>
                          <a:pt x="52303" y="30676"/>
                          <a:pt x="48378" y="17609"/>
                        </a:cubicBezTo>
                        <a:cubicBezTo>
                          <a:pt x="44459" y="4543"/>
                          <a:pt x="30690" y="-2871"/>
                          <a:pt x="17624" y="1048"/>
                        </a:cubicBezTo>
                        <a:cubicBezTo>
                          <a:pt x="17618" y="1050"/>
                          <a:pt x="17610" y="1052"/>
                          <a:pt x="17603" y="105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F4F3CC84-0FC8-C159-7F5C-FF2E2CB16DB0}"/>
                      </a:ext>
                    </a:extLst>
                  </p:cNvPr>
                  <p:cNvSpPr/>
                  <p:nvPr/>
                </p:nvSpPr>
                <p:spPr>
                  <a:xfrm>
                    <a:off x="5899698" y="3469227"/>
                    <a:ext cx="49428" cy="49430"/>
                  </a:xfrm>
                  <a:custGeom>
                    <a:avLst/>
                    <a:gdLst>
                      <a:gd name="connsiteX0" fmla="*/ 17603 w 49428"/>
                      <a:gd name="connsiteY0" fmla="*/ 1054 h 49430"/>
                      <a:gd name="connsiteX1" fmla="*/ 1052 w 49428"/>
                      <a:gd name="connsiteY1" fmla="*/ 31829 h 49430"/>
                      <a:gd name="connsiteX2" fmla="*/ 31826 w 49428"/>
                      <a:gd name="connsiteY2" fmla="*/ 48378 h 49430"/>
                      <a:gd name="connsiteX3" fmla="*/ 48378 w 49428"/>
                      <a:gd name="connsiteY3" fmla="*/ 17609 h 49430"/>
                      <a:gd name="connsiteX4" fmla="*/ 17624 w 49428"/>
                      <a:gd name="connsiteY4" fmla="*/ 1048 h 49430"/>
                      <a:gd name="connsiteX5" fmla="*/ 17603 w 49428"/>
                      <a:gd name="connsiteY5" fmla="*/ 1054 h 49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428" h="49430">
                        <a:moveTo>
                          <a:pt x="17603" y="1054"/>
                        </a:moveTo>
                        <a:cubicBezTo>
                          <a:pt x="4534" y="4982"/>
                          <a:pt x="-2875" y="18760"/>
                          <a:pt x="1052" y="31829"/>
                        </a:cubicBezTo>
                        <a:cubicBezTo>
                          <a:pt x="4980" y="44897"/>
                          <a:pt x="18758" y="52306"/>
                          <a:pt x="31826" y="48378"/>
                        </a:cubicBezTo>
                        <a:cubicBezTo>
                          <a:pt x="44893" y="44451"/>
                          <a:pt x="52303" y="30676"/>
                          <a:pt x="48378" y="17609"/>
                        </a:cubicBezTo>
                        <a:cubicBezTo>
                          <a:pt x="44459" y="4543"/>
                          <a:pt x="30690" y="-2871"/>
                          <a:pt x="17624" y="1048"/>
                        </a:cubicBezTo>
                        <a:cubicBezTo>
                          <a:pt x="17618" y="1050"/>
                          <a:pt x="17610" y="1052"/>
                          <a:pt x="17603" y="105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36DB3D9C-4CAD-63A6-BA41-361E4687202A}"/>
                      </a:ext>
                    </a:extLst>
                  </p:cNvPr>
                  <p:cNvSpPr/>
                  <p:nvPr/>
                </p:nvSpPr>
                <p:spPr>
                  <a:xfrm>
                    <a:off x="5781678" y="3113484"/>
                    <a:ext cx="295271" cy="615747"/>
                  </a:xfrm>
                  <a:custGeom>
                    <a:avLst/>
                    <a:gdLst>
                      <a:gd name="connsiteX0" fmla="*/ 210909 w 295271"/>
                      <a:gd name="connsiteY0" fmla="*/ 0 h 615747"/>
                      <a:gd name="connsiteX1" fmla="*/ 126832 w 295271"/>
                      <a:gd name="connsiteY1" fmla="*/ 78753 h 615747"/>
                      <a:gd name="connsiteX2" fmla="*/ 70216 w 295271"/>
                      <a:gd name="connsiteY2" fmla="*/ 176721 h 615747"/>
                      <a:gd name="connsiteX3" fmla="*/ 70834 w 295271"/>
                      <a:gd name="connsiteY3" fmla="*/ 178908 h 615747"/>
                      <a:gd name="connsiteX4" fmla="*/ 26813 w 295271"/>
                      <a:gd name="connsiteY4" fmla="*/ 308352 h 615747"/>
                      <a:gd name="connsiteX5" fmla="*/ 30724 w 295271"/>
                      <a:gd name="connsiteY5" fmla="*/ 315516 h 615747"/>
                      <a:gd name="connsiteX6" fmla="*/ 28503 w 295271"/>
                      <a:gd name="connsiteY6" fmla="*/ 458446 h 615747"/>
                      <a:gd name="connsiteX7" fmla="*/ 59099 w 295271"/>
                      <a:gd name="connsiteY7" fmla="*/ 480041 h 615747"/>
                      <a:gd name="connsiteX8" fmla="*/ 59099 w 295271"/>
                      <a:gd name="connsiteY8" fmla="*/ 480879 h 615747"/>
                      <a:gd name="connsiteX9" fmla="*/ 151711 w 295271"/>
                      <a:gd name="connsiteY9" fmla="*/ 573680 h 615747"/>
                      <a:gd name="connsiteX10" fmla="*/ 171666 w 295271"/>
                      <a:gd name="connsiteY10" fmla="*/ 571529 h 615747"/>
                      <a:gd name="connsiteX11" fmla="*/ 251070 w 295271"/>
                      <a:gd name="connsiteY11" fmla="*/ 612787 h 615747"/>
                      <a:gd name="connsiteX12" fmla="*/ 295272 w 295271"/>
                      <a:gd name="connsiteY12" fmla="*/ 552593 h 615747"/>
                      <a:gd name="connsiteX13" fmla="*/ 295272 w 295271"/>
                      <a:gd name="connsiteY13" fmla="*/ 84372 h 615747"/>
                      <a:gd name="connsiteX14" fmla="*/ 210918 w 295271"/>
                      <a:gd name="connsiteY14" fmla="*/ 0 h 615747"/>
                      <a:gd name="connsiteX15" fmla="*/ 210909 w 295271"/>
                      <a:gd name="connsiteY15" fmla="*/ 0 h 615747"/>
                      <a:gd name="connsiteX16" fmla="*/ 208309 w 295271"/>
                      <a:gd name="connsiteY16" fmla="*/ 406432 h 615747"/>
                      <a:gd name="connsiteX17" fmla="*/ 200498 w 295271"/>
                      <a:gd name="connsiteY17" fmla="*/ 420986 h 615747"/>
                      <a:gd name="connsiteX18" fmla="*/ 184306 w 295271"/>
                      <a:gd name="connsiteY18" fmla="*/ 420500 h 615747"/>
                      <a:gd name="connsiteX19" fmla="*/ 173438 w 295271"/>
                      <a:gd name="connsiteY19" fmla="*/ 429187 h 615747"/>
                      <a:gd name="connsiteX20" fmla="*/ 170723 w 295271"/>
                      <a:gd name="connsiteY20" fmla="*/ 445170 h 615747"/>
                      <a:gd name="connsiteX21" fmla="*/ 154988 w 295271"/>
                      <a:gd name="connsiteY21" fmla="*/ 449932 h 615747"/>
                      <a:gd name="connsiteX22" fmla="*/ 143881 w 295271"/>
                      <a:gd name="connsiteY22" fmla="*/ 438207 h 615747"/>
                      <a:gd name="connsiteX23" fmla="*/ 130089 w 295271"/>
                      <a:gd name="connsiteY23" fmla="*/ 436826 h 615747"/>
                      <a:gd name="connsiteX24" fmla="*/ 116754 w 295271"/>
                      <a:gd name="connsiteY24" fmla="*/ 446084 h 615747"/>
                      <a:gd name="connsiteX25" fmla="*/ 102305 w 295271"/>
                      <a:gd name="connsiteY25" fmla="*/ 438312 h 615747"/>
                      <a:gd name="connsiteX26" fmla="*/ 102676 w 295271"/>
                      <a:gd name="connsiteY26" fmla="*/ 422119 h 615747"/>
                      <a:gd name="connsiteX27" fmla="*/ 93999 w 295271"/>
                      <a:gd name="connsiteY27" fmla="*/ 411280 h 615747"/>
                      <a:gd name="connsiteX28" fmla="*/ 78007 w 295271"/>
                      <a:gd name="connsiteY28" fmla="*/ 408499 h 615747"/>
                      <a:gd name="connsiteX29" fmla="*/ 73244 w 295271"/>
                      <a:gd name="connsiteY29" fmla="*/ 392763 h 615747"/>
                      <a:gd name="connsiteX30" fmla="*/ 85103 w 295271"/>
                      <a:gd name="connsiteY30" fmla="*/ 381762 h 615747"/>
                      <a:gd name="connsiteX31" fmla="*/ 86360 w 295271"/>
                      <a:gd name="connsiteY31" fmla="*/ 367894 h 615747"/>
                      <a:gd name="connsiteX32" fmla="*/ 77073 w 295271"/>
                      <a:gd name="connsiteY32" fmla="*/ 354568 h 615747"/>
                      <a:gd name="connsiteX33" fmla="*/ 84884 w 295271"/>
                      <a:gd name="connsiteY33" fmla="*/ 340043 h 615747"/>
                      <a:gd name="connsiteX34" fmla="*/ 101152 w 295271"/>
                      <a:gd name="connsiteY34" fmla="*/ 340509 h 615747"/>
                      <a:gd name="connsiteX35" fmla="*/ 111906 w 295271"/>
                      <a:gd name="connsiteY35" fmla="*/ 331756 h 615747"/>
                      <a:gd name="connsiteX36" fmla="*/ 114621 w 295271"/>
                      <a:gd name="connsiteY36" fmla="*/ 315773 h 615747"/>
                      <a:gd name="connsiteX37" fmla="*/ 130356 w 295271"/>
                      <a:gd name="connsiteY37" fmla="*/ 311010 h 615747"/>
                      <a:gd name="connsiteX38" fmla="*/ 141481 w 295271"/>
                      <a:gd name="connsiteY38" fmla="*/ 322831 h 615747"/>
                      <a:gd name="connsiteX39" fmla="*/ 155378 w 295271"/>
                      <a:gd name="connsiteY39" fmla="*/ 324183 h 615747"/>
                      <a:gd name="connsiteX40" fmla="*/ 168627 w 295271"/>
                      <a:gd name="connsiteY40" fmla="*/ 314849 h 615747"/>
                      <a:gd name="connsiteX41" fmla="*/ 183153 w 295271"/>
                      <a:gd name="connsiteY41" fmla="*/ 322669 h 615747"/>
                      <a:gd name="connsiteX42" fmla="*/ 182667 w 295271"/>
                      <a:gd name="connsiteY42" fmla="*/ 338861 h 615747"/>
                      <a:gd name="connsiteX43" fmla="*/ 191449 w 295271"/>
                      <a:gd name="connsiteY43" fmla="*/ 349710 h 615747"/>
                      <a:gd name="connsiteX44" fmla="*/ 207432 w 295271"/>
                      <a:gd name="connsiteY44" fmla="*/ 352415 h 615747"/>
                      <a:gd name="connsiteX45" fmla="*/ 212195 w 295271"/>
                      <a:gd name="connsiteY45" fmla="*/ 368151 h 615747"/>
                      <a:gd name="connsiteX46" fmla="*/ 200336 w 295271"/>
                      <a:gd name="connsiteY46" fmla="*/ 379333 h 615747"/>
                      <a:gd name="connsiteX47" fmla="*/ 198955 w 295271"/>
                      <a:gd name="connsiteY47" fmla="*/ 393125 h 615747"/>
                      <a:gd name="connsiteX48" fmla="*/ 244789 w 295271"/>
                      <a:gd name="connsiteY48" fmla="*/ 264081 h 615747"/>
                      <a:gd name="connsiteX49" fmla="*/ 236979 w 295271"/>
                      <a:gd name="connsiteY49" fmla="*/ 278606 h 615747"/>
                      <a:gd name="connsiteX50" fmla="*/ 220786 w 295271"/>
                      <a:gd name="connsiteY50" fmla="*/ 278121 h 615747"/>
                      <a:gd name="connsiteX51" fmla="*/ 210023 w 295271"/>
                      <a:gd name="connsiteY51" fmla="*/ 286941 h 615747"/>
                      <a:gd name="connsiteX52" fmla="*/ 207242 w 295271"/>
                      <a:gd name="connsiteY52" fmla="*/ 302943 h 615747"/>
                      <a:gd name="connsiteX53" fmla="*/ 191506 w 295271"/>
                      <a:gd name="connsiteY53" fmla="*/ 307705 h 615747"/>
                      <a:gd name="connsiteX54" fmla="*/ 180381 w 295271"/>
                      <a:gd name="connsiteY54" fmla="*/ 295885 h 615747"/>
                      <a:gd name="connsiteX55" fmla="*/ 166580 w 295271"/>
                      <a:gd name="connsiteY55" fmla="*/ 294503 h 615747"/>
                      <a:gd name="connsiteX56" fmla="*/ 153330 w 295271"/>
                      <a:gd name="connsiteY56" fmla="*/ 303838 h 615747"/>
                      <a:gd name="connsiteX57" fmla="*/ 138805 w 295271"/>
                      <a:gd name="connsiteY57" fmla="*/ 296018 h 615747"/>
                      <a:gd name="connsiteX58" fmla="*/ 139405 w 295271"/>
                      <a:gd name="connsiteY58" fmla="*/ 279645 h 615747"/>
                      <a:gd name="connsiteX59" fmla="*/ 130651 w 295271"/>
                      <a:gd name="connsiteY59" fmla="*/ 268891 h 615747"/>
                      <a:gd name="connsiteX60" fmla="*/ 114678 w 295271"/>
                      <a:gd name="connsiteY60" fmla="*/ 266186 h 615747"/>
                      <a:gd name="connsiteX61" fmla="*/ 109915 w 295271"/>
                      <a:gd name="connsiteY61" fmla="*/ 250450 h 615747"/>
                      <a:gd name="connsiteX62" fmla="*/ 121736 w 295271"/>
                      <a:gd name="connsiteY62" fmla="*/ 239316 h 615747"/>
                      <a:gd name="connsiteX63" fmla="*/ 123088 w 295271"/>
                      <a:gd name="connsiteY63" fmla="*/ 225523 h 615747"/>
                      <a:gd name="connsiteX64" fmla="*/ 113611 w 295271"/>
                      <a:gd name="connsiteY64" fmla="*/ 212246 h 615747"/>
                      <a:gd name="connsiteX65" fmla="*/ 121545 w 295271"/>
                      <a:gd name="connsiteY65" fmla="*/ 197653 h 615747"/>
                      <a:gd name="connsiteX66" fmla="*/ 137738 w 295271"/>
                      <a:gd name="connsiteY66" fmla="*/ 198139 h 615747"/>
                      <a:gd name="connsiteX67" fmla="*/ 148577 w 295271"/>
                      <a:gd name="connsiteY67" fmla="*/ 189462 h 615747"/>
                      <a:gd name="connsiteX68" fmla="*/ 151359 w 295271"/>
                      <a:gd name="connsiteY68" fmla="*/ 173460 h 615747"/>
                      <a:gd name="connsiteX69" fmla="*/ 167094 w 295271"/>
                      <a:gd name="connsiteY69" fmla="*/ 168697 h 615747"/>
                      <a:gd name="connsiteX70" fmla="*/ 178200 w 295271"/>
                      <a:gd name="connsiteY70" fmla="*/ 180423 h 615747"/>
                      <a:gd name="connsiteX71" fmla="*/ 191992 w 295271"/>
                      <a:gd name="connsiteY71" fmla="*/ 181804 h 615747"/>
                      <a:gd name="connsiteX72" fmla="*/ 205251 w 295271"/>
                      <a:gd name="connsiteY72" fmla="*/ 172507 h 615747"/>
                      <a:gd name="connsiteX73" fmla="*/ 219777 w 295271"/>
                      <a:gd name="connsiteY73" fmla="*/ 180318 h 615747"/>
                      <a:gd name="connsiteX74" fmla="*/ 219281 w 295271"/>
                      <a:gd name="connsiteY74" fmla="*/ 196596 h 615747"/>
                      <a:gd name="connsiteX75" fmla="*/ 228035 w 295271"/>
                      <a:gd name="connsiteY75" fmla="*/ 207350 h 615747"/>
                      <a:gd name="connsiteX76" fmla="*/ 244018 w 295271"/>
                      <a:gd name="connsiteY76" fmla="*/ 210055 h 615747"/>
                      <a:gd name="connsiteX77" fmla="*/ 248780 w 295271"/>
                      <a:gd name="connsiteY77" fmla="*/ 225800 h 615747"/>
                      <a:gd name="connsiteX78" fmla="*/ 236960 w 295271"/>
                      <a:gd name="connsiteY78" fmla="*/ 236925 h 615747"/>
                      <a:gd name="connsiteX79" fmla="*/ 235455 w 295271"/>
                      <a:gd name="connsiteY79" fmla="*/ 250898 h 615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295271" h="615747">
                        <a:moveTo>
                          <a:pt x="210909" y="0"/>
                        </a:moveTo>
                        <a:cubicBezTo>
                          <a:pt x="166520" y="19"/>
                          <a:pt x="129751" y="34460"/>
                          <a:pt x="126832" y="78753"/>
                        </a:cubicBezTo>
                        <a:cubicBezTo>
                          <a:pt x="84144" y="90172"/>
                          <a:pt x="58797" y="134034"/>
                          <a:pt x="70216" y="176721"/>
                        </a:cubicBezTo>
                        <a:cubicBezTo>
                          <a:pt x="70411" y="177453"/>
                          <a:pt x="70618" y="178182"/>
                          <a:pt x="70834" y="178908"/>
                        </a:cubicBezTo>
                        <a:cubicBezTo>
                          <a:pt x="22933" y="202497"/>
                          <a:pt x="3224" y="260451"/>
                          <a:pt x="26813" y="308352"/>
                        </a:cubicBezTo>
                        <a:cubicBezTo>
                          <a:pt x="28016" y="310794"/>
                          <a:pt x="29320" y="313184"/>
                          <a:pt x="30724" y="315516"/>
                        </a:cubicBezTo>
                        <a:cubicBezTo>
                          <a:pt x="-9358" y="354372"/>
                          <a:pt x="-10352" y="418364"/>
                          <a:pt x="28503" y="458446"/>
                        </a:cubicBezTo>
                        <a:cubicBezTo>
                          <a:pt x="37268" y="467487"/>
                          <a:pt x="47645" y="474812"/>
                          <a:pt x="59099" y="480041"/>
                        </a:cubicBezTo>
                        <a:cubicBezTo>
                          <a:pt x="59099" y="480327"/>
                          <a:pt x="59099" y="480603"/>
                          <a:pt x="59099" y="480879"/>
                        </a:cubicBezTo>
                        <a:cubicBezTo>
                          <a:pt x="59047" y="532080"/>
                          <a:pt x="100511" y="573628"/>
                          <a:pt x="151711" y="573680"/>
                        </a:cubicBezTo>
                        <a:cubicBezTo>
                          <a:pt x="158421" y="573688"/>
                          <a:pt x="165112" y="572966"/>
                          <a:pt x="171666" y="571529"/>
                        </a:cubicBezTo>
                        <a:cubicBezTo>
                          <a:pt x="182200" y="604849"/>
                          <a:pt x="217751" y="623321"/>
                          <a:pt x="251070" y="612787"/>
                        </a:cubicBezTo>
                        <a:cubicBezTo>
                          <a:pt x="277336" y="604483"/>
                          <a:pt x="295212" y="580140"/>
                          <a:pt x="295272" y="552593"/>
                        </a:cubicBezTo>
                        <a:lnTo>
                          <a:pt x="295272" y="84372"/>
                        </a:lnTo>
                        <a:cubicBezTo>
                          <a:pt x="295278" y="37780"/>
                          <a:pt x="257511" y="6"/>
                          <a:pt x="210918" y="0"/>
                        </a:cubicBezTo>
                        <a:cubicBezTo>
                          <a:pt x="210916" y="0"/>
                          <a:pt x="210912" y="0"/>
                          <a:pt x="210909" y="0"/>
                        </a:cubicBezTo>
                        <a:close/>
                        <a:moveTo>
                          <a:pt x="208309" y="406432"/>
                        </a:moveTo>
                        <a:lnTo>
                          <a:pt x="200498" y="420986"/>
                        </a:lnTo>
                        <a:lnTo>
                          <a:pt x="184306" y="420500"/>
                        </a:lnTo>
                        <a:cubicBezTo>
                          <a:pt x="181050" y="423827"/>
                          <a:pt x="177400" y="426745"/>
                          <a:pt x="173438" y="429187"/>
                        </a:cubicBezTo>
                        <a:lnTo>
                          <a:pt x="170723" y="445170"/>
                        </a:lnTo>
                        <a:lnTo>
                          <a:pt x="154988" y="449932"/>
                        </a:lnTo>
                        <a:lnTo>
                          <a:pt x="143881" y="438207"/>
                        </a:lnTo>
                        <a:cubicBezTo>
                          <a:pt x="139245" y="438306"/>
                          <a:pt x="134614" y="437842"/>
                          <a:pt x="130089" y="436826"/>
                        </a:cubicBezTo>
                        <a:lnTo>
                          <a:pt x="116754" y="446084"/>
                        </a:lnTo>
                        <a:lnTo>
                          <a:pt x="102305" y="438312"/>
                        </a:lnTo>
                        <a:lnTo>
                          <a:pt x="102676" y="422119"/>
                        </a:lnTo>
                        <a:cubicBezTo>
                          <a:pt x="99356" y="418871"/>
                          <a:pt x="96442" y="415231"/>
                          <a:pt x="93999" y="411280"/>
                        </a:cubicBezTo>
                        <a:lnTo>
                          <a:pt x="78007" y="408499"/>
                        </a:lnTo>
                        <a:lnTo>
                          <a:pt x="73244" y="392763"/>
                        </a:lnTo>
                        <a:lnTo>
                          <a:pt x="85103" y="381762"/>
                        </a:lnTo>
                        <a:cubicBezTo>
                          <a:pt x="84958" y="377105"/>
                          <a:pt x="85380" y="372448"/>
                          <a:pt x="86360" y="367894"/>
                        </a:cubicBezTo>
                        <a:lnTo>
                          <a:pt x="77073" y="354568"/>
                        </a:lnTo>
                        <a:lnTo>
                          <a:pt x="84884" y="340043"/>
                        </a:lnTo>
                        <a:lnTo>
                          <a:pt x="101152" y="340509"/>
                        </a:lnTo>
                        <a:cubicBezTo>
                          <a:pt x="104369" y="337166"/>
                          <a:pt x="107980" y="334227"/>
                          <a:pt x="111906" y="331756"/>
                        </a:cubicBezTo>
                        <a:lnTo>
                          <a:pt x="114621" y="315773"/>
                        </a:lnTo>
                        <a:lnTo>
                          <a:pt x="130356" y="311010"/>
                        </a:lnTo>
                        <a:lnTo>
                          <a:pt x="141481" y="322831"/>
                        </a:lnTo>
                        <a:cubicBezTo>
                          <a:pt x="146151" y="322713"/>
                          <a:pt x="150819" y="323167"/>
                          <a:pt x="155378" y="324183"/>
                        </a:cubicBezTo>
                        <a:lnTo>
                          <a:pt x="168627" y="314849"/>
                        </a:lnTo>
                        <a:lnTo>
                          <a:pt x="183153" y="322669"/>
                        </a:lnTo>
                        <a:lnTo>
                          <a:pt x="182667" y="338861"/>
                        </a:lnTo>
                        <a:cubicBezTo>
                          <a:pt x="186031" y="342102"/>
                          <a:pt x="188980" y="345746"/>
                          <a:pt x="191449" y="349710"/>
                        </a:cubicBezTo>
                        <a:lnTo>
                          <a:pt x="207432" y="352415"/>
                        </a:lnTo>
                        <a:lnTo>
                          <a:pt x="212195" y="368151"/>
                        </a:lnTo>
                        <a:lnTo>
                          <a:pt x="200336" y="379333"/>
                        </a:lnTo>
                        <a:cubicBezTo>
                          <a:pt x="200440" y="383970"/>
                          <a:pt x="199976" y="388601"/>
                          <a:pt x="198955" y="393125"/>
                        </a:cubicBezTo>
                        <a:close/>
                        <a:moveTo>
                          <a:pt x="244789" y="264081"/>
                        </a:moveTo>
                        <a:lnTo>
                          <a:pt x="236979" y="278606"/>
                        </a:lnTo>
                        <a:lnTo>
                          <a:pt x="220786" y="278121"/>
                        </a:lnTo>
                        <a:cubicBezTo>
                          <a:pt x="217571" y="281488"/>
                          <a:pt x="213957" y="284450"/>
                          <a:pt x="210023" y="286941"/>
                        </a:cubicBezTo>
                        <a:lnTo>
                          <a:pt x="207242" y="302943"/>
                        </a:lnTo>
                        <a:lnTo>
                          <a:pt x="191506" y="307705"/>
                        </a:lnTo>
                        <a:lnTo>
                          <a:pt x="180381" y="295885"/>
                        </a:lnTo>
                        <a:cubicBezTo>
                          <a:pt x="175742" y="295988"/>
                          <a:pt x="171107" y="295525"/>
                          <a:pt x="166580" y="294503"/>
                        </a:cubicBezTo>
                        <a:lnTo>
                          <a:pt x="153330" y="303838"/>
                        </a:lnTo>
                        <a:lnTo>
                          <a:pt x="138805" y="296018"/>
                        </a:lnTo>
                        <a:lnTo>
                          <a:pt x="139405" y="279645"/>
                        </a:lnTo>
                        <a:cubicBezTo>
                          <a:pt x="136060" y="276430"/>
                          <a:pt x="133120" y="272818"/>
                          <a:pt x="130651" y="268891"/>
                        </a:cubicBezTo>
                        <a:lnTo>
                          <a:pt x="114678" y="266186"/>
                        </a:lnTo>
                        <a:lnTo>
                          <a:pt x="109915" y="250450"/>
                        </a:lnTo>
                        <a:lnTo>
                          <a:pt x="121736" y="239316"/>
                        </a:lnTo>
                        <a:cubicBezTo>
                          <a:pt x="121632" y="234681"/>
                          <a:pt x="122086" y="230050"/>
                          <a:pt x="123088" y="225523"/>
                        </a:cubicBezTo>
                        <a:lnTo>
                          <a:pt x="113611" y="212246"/>
                        </a:lnTo>
                        <a:lnTo>
                          <a:pt x="121545" y="197653"/>
                        </a:lnTo>
                        <a:lnTo>
                          <a:pt x="137738" y="198139"/>
                        </a:lnTo>
                        <a:cubicBezTo>
                          <a:pt x="140984" y="194816"/>
                          <a:pt x="144623" y="191901"/>
                          <a:pt x="148577" y="189462"/>
                        </a:cubicBezTo>
                        <a:lnTo>
                          <a:pt x="151359" y="173460"/>
                        </a:lnTo>
                        <a:lnTo>
                          <a:pt x="167094" y="168697"/>
                        </a:lnTo>
                        <a:lnTo>
                          <a:pt x="178200" y="180423"/>
                        </a:lnTo>
                        <a:cubicBezTo>
                          <a:pt x="182837" y="180324"/>
                          <a:pt x="187468" y="180788"/>
                          <a:pt x="191992" y="181804"/>
                        </a:cubicBezTo>
                        <a:lnTo>
                          <a:pt x="205251" y="172507"/>
                        </a:lnTo>
                        <a:lnTo>
                          <a:pt x="219777" y="180318"/>
                        </a:lnTo>
                        <a:lnTo>
                          <a:pt x="219281" y="196596"/>
                        </a:lnTo>
                        <a:cubicBezTo>
                          <a:pt x="222627" y="199811"/>
                          <a:pt x="225566" y="203422"/>
                          <a:pt x="228035" y="207350"/>
                        </a:cubicBezTo>
                        <a:lnTo>
                          <a:pt x="244018" y="210055"/>
                        </a:lnTo>
                        <a:lnTo>
                          <a:pt x="248780" y="225800"/>
                        </a:lnTo>
                        <a:lnTo>
                          <a:pt x="236960" y="236925"/>
                        </a:lnTo>
                        <a:cubicBezTo>
                          <a:pt x="237036" y="241626"/>
                          <a:pt x="236531" y="246320"/>
                          <a:pt x="235455" y="25089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C280DAC-0CED-2DC7-D7B6-510B197DB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99203" y="2190173"/>
                <a:ext cx="532744" cy="563960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5DA797-E48F-ADFA-4783-101A8C2A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1702" y="3349870"/>
              <a:ext cx="728855" cy="773707"/>
            </a:xfrm>
            <a:prstGeom prst="rect">
              <a:avLst/>
            </a:prstGeom>
          </p:spPr>
        </p:pic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9399226F-EBC5-9BDB-DFC2-6FF48A4273C8}"/>
              </a:ext>
            </a:extLst>
          </p:cNvPr>
          <p:cNvSpPr txBox="1">
            <a:spLocks/>
          </p:cNvSpPr>
          <p:nvPr/>
        </p:nvSpPr>
        <p:spPr>
          <a:xfrm>
            <a:off x="2129849" y="198767"/>
            <a:ext cx="7582410" cy="1366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9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Does Gender Identity Impact Clinical High Risk for Psychosis? </a:t>
            </a:r>
          </a:p>
          <a:p>
            <a:pPr>
              <a:spcAft>
                <a:spcPts val="600"/>
              </a:spcAft>
            </a:pPr>
            <a:r>
              <a:rPr lang="en-US" sz="19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                            A Call for More Research.</a:t>
            </a:r>
            <a:br>
              <a:rPr lang="en-US" sz="1900" b="1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</a:br>
            <a:br>
              <a:rPr lang="en-US" altLang="en-US" sz="19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</a:br>
            <a:endParaRPr lang="en-US" sz="19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6822E3-1008-A120-7B5D-D04DD1BAB6D8}"/>
              </a:ext>
            </a:extLst>
          </p:cNvPr>
          <p:cNvSpPr txBox="1"/>
          <p:nvPr/>
        </p:nvSpPr>
        <p:spPr>
          <a:xfrm>
            <a:off x="3841420" y="5207766"/>
            <a:ext cx="45091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Elizabeth Garcia</a:t>
            </a:r>
            <a:r>
              <a:rPr lang="en-US" altLang="en-US" sz="1200" baseline="30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2</a:t>
            </a:r>
            <a:r>
              <a:rPr lang="en-US" alt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A.A., </a:t>
            </a:r>
            <a:r>
              <a:rPr lang="en-US" altLang="en-US" sz="1200" dirty="0" err="1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Shadi</a:t>
            </a:r>
            <a:r>
              <a:rPr lang="en-US" alt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Sharif B.A</a:t>
            </a:r>
            <a:r>
              <a:rPr lang="en-US" altLang="en-US" sz="1200" baseline="30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.1,</a:t>
            </a:r>
            <a:r>
              <a:rPr lang="en-US" alt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Michelle West Ph.D.</a:t>
            </a:r>
            <a:r>
              <a:rPr lang="en-US" altLang="en-US" sz="1200" baseline="30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1</a:t>
            </a:r>
            <a:endParaRPr lang="en-US" sz="1200" dirty="0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1AA6A904-F425-A820-4FD6-3AA621F0A775}"/>
              </a:ext>
            </a:extLst>
          </p:cNvPr>
          <p:cNvSpPr txBox="1">
            <a:spLocks/>
          </p:cNvSpPr>
          <p:nvPr/>
        </p:nvSpPr>
        <p:spPr>
          <a:xfrm>
            <a:off x="485775" y="5345716"/>
            <a:ext cx="1180147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200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marL="0" indent="0" algn="ctr">
              <a:buNone/>
            </a:pPr>
            <a:br>
              <a:rPr lang="en-US" alt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The Psychiatry Undergraduate Research Program and Learning Experience (PURPLE)</a:t>
            </a:r>
            <a:r>
              <a:rPr lang="en-US" sz="1200" baseline="30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, Program for Early Assessment, Care, and Study (PEACS)</a:t>
            </a:r>
            <a:r>
              <a:rPr lang="en-US" sz="1200" baseline="30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,</a:t>
            </a:r>
            <a:br>
              <a:rPr 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Office of Education and Training, Department of Psychiatry, University of Colorado Anschutz Medical Campus</a:t>
            </a:r>
            <a:br>
              <a:rPr 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</a:b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D70B1-DB7D-54EE-18D0-563303BFE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925" y="975635"/>
            <a:ext cx="2743200" cy="565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0185E0-F76B-E46B-4F13-4614ECD10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5" y="1021553"/>
            <a:ext cx="1695236" cy="4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4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E8F923E2-2FC7-D019-13E6-2E8CDE3BE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54" b="83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83ED3-19C9-704B-082F-2CFFC492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3D1D39-8792-1376-2CA4-3D898837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4450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321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F9B97-0045-8DD6-D6B4-648967821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925CE-95D9-B50B-4FFA-D904C13E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A96BF1-27EC-B58A-89FD-5835F2601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4304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4932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2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454423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4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883049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925CE-95D9-B50B-4FFA-D904C13E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412" y="381771"/>
            <a:ext cx="5442856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br>
              <a:rPr lang="en-US" altLang="en-US" b="1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79BD46-F828-0387-E414-1EED41DB8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109606"/>
              </p:ext>
            </p:extLst>
          </p:nvPr>
        </p:nvGraphicFramePr>
        <p:xfrm>
          <a:off x="747539" y="1333500"/>
          <a:ext cx="10606260" cy="484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587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EB73A515-FBEE-DA08-21D2-82F44D4AC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5" r="18722" b="-1"/>
          <a:stretch/>
        </p:blipFill>
        <p:spPr>
          <a:xfrm>
            <a:off x="20" y="10"/>
            <a:ext cx="6176054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454423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883049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AC794-9A1B-C30B-FAAD-A9FA4AD4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943" y="365125"/>
            <a:ext cx="544285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7B2FF-47EA-E836-ED24-11C1D0DE5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149" y="3346435"/>
            <a:ext cx="2234531" cy="760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questions?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549D3-599C-A6E9-FC05-05A749040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325" y="4726471"/>
            <a:ext cx="2063655" cy="20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15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83ED3-19C9-704B-082F-2CFFC492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Arial"/>
                <a:ea typeface="MS PGothic"/>
                <a:cs typeface="Arial"/>
              </a:rPr>
              <a:t>Clinical High Risk for Psychosis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3D1D39-8792-1376-2CA4-3D898837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25528"/>
              </p:ext>
            </p:extLst>
          </p:nvPr>
        </p:nvGraphicFramePr>
        <p:xfrm>
          <a:off x="647700" y="1922525"/>
          <a:ext cx="10858500" cy="451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138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83ED3-19C9-704B-082F-2CFFC492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Gender Identity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3D1D39-8792-1376-2CA4-3D898837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530900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8353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A83ED3-19C9-704B-082F-2CFFC492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01" y="1301830"/>
            <a:ext cx="3704321" cy="3213277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Literature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B861E-C150-FDA1-008A-4BBA6D95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100" y="1120338"/>
            <a:ext cx="6610720" cy="4924202"/>
          </a:xfrm>
        </p:spPr>
        <p:txBody>
          <a:bodyPr>
            <a:noAutofit/>
          </a:bodyPr>
          <a:lstStyle/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overlap in present mental challenges: anxiety, suicidal ideations, trauma, victimization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adversities are common among (GNC) individuals</a:t>
            </a:r>
          </a:p>
          <a:p>
            <a:pPr marL="685783" indent="-685783"/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trauma/adversities may increase risk</a:t>
            </a:r>
          </a:p>
          <a:p>
            <a:pPr marL="685783" indent="-68578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differences found in psychosis symptom presentation/severity among males and females </a:t>
            </a:r>
          </a:p>
          <a:p>
            <a:pPr marL="1142983" lvl="1" indent="-685783"/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Females-more positive symptoms/better social integration</a:t>
            </a:r>
          </a:p>
          <a:p>
            <a:pPr marL="1142983" lvl="1" indent="-685783"/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Males-more negative symptoms/substance use</a:t>
            </a:r>
            <a:endParaRPr lang="en-US" sz="12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nonconforming individuals might be at higher risk for psychotic disorders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for higher rates of psychotic disorder diagnoses among TG individuals</a:t>
            </a:r>
          </a:p>
          <a:p>
            <a:pPr marL="571486" indent="-571486"/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dynamics may be important for both gender nonconforming and those at CHR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BEAE64-04D6-E60D-2CEC-EB2DC79EF550}"/>
              </a:ext>
            </a:extLst>
          </p:cNvPr>
          <p:cNvGrpSpPr/>
          <p:nvPr/>
        </p:nvGrpSpPr>
        <p:grpSpPr>
          <a:xfrm>
            <a:off x="1077554" y="3679956"/>
            <a:ext cx="1331923" cy="1309360"/>
            <a:chOff x="1337858" y="3906888"/>
            <a:chExt cx="786263" cy="78626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D97C80-B7AC-EA48-8E06-7C1DB3FDA8ED}"/>
                </a:ext>
              </a:extLst>
            </p:cNvPr>
            <p:cNvSpPr/>
            <p:nvPr/>
          </p:nvSpPr>
          <p:spPr>
            <a:xfrm>
              <a:off x="1337858" y="4623775"/>
              <a:ext cx="786262" cy="69376"/>
            </a:xfrm>
            <a:custGeom>
              <a:avLst/>
              <a:gdLst>
                <a:gd name="connsiteX0" fmla="*/ 0 w 786262"/>
                <a:gd name="connsiteY0" fmla="*/ 0 h 69376"/>
                <a:gd name="connsiteX1" fmla="*/ 786263 w 786262"/>
                <a:gd name="connsiteY1" fmla="*/ 0 h 69376"/>
                <a:gd name="connsiteX2" fmla="*/ 786263 w 786262"/>
                <a:gd name="connsiteY2" fmla="*/ 69376 h 69376"/>
                <a:gd name="connsiteX3" fmla="*/ 0 w 786262"/>
                <a:gd name="connsiteY3" fmla="*/ 69376 h 6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262" h="69376">
                  <a:moveTo>
                    <a:pt x="0" y="0"/>
                  </a:moveTo>
                  <a:lnTo>
                    <a:pt x="786263" y="0"/>
                  </a:lnTo>
                  <a:lnTo>
                    <a:pt x="786263" y="69376"/>
                  </a:lnTo>
                  <a:lnTo>
                    <a:pt x="0" y="69376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5B9BD5"/>
                </a:gs>
                <a:gs pos="0">
                  <a:srgbClr val="52CAB8"/>
                </a:gs>
                <a:gs pos="65000">
                  <a:srgbClr val="52CAB8"/>
                </a:gs>
                <a:gs pos="100000">
                  <a:srgbClr val="5B9BD5"/>
                </a:gs>
              </a:gsLst>
              <a:path path="circle">
                <a:fillToRect r="100000" b="100000"/>
              </a:path>
              <a:tileRect l="-100000" t="-100000"/>
            </a:gradFill>
            <a:ln w="11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39EA02E-A91E-ABA1-5791-B9B9D6BE5CD5}"/>
                </a:ext>
              </a:extLst>
            </p:cNvPr>
            <p:cNvSpPr/>
            <p:nvPr/>
          </p:nvSpPr>
          <p:spPr>
            <a:xfrm>
              <a:off x="1337858" y="3906888"/>
              <a:ext cx="92501" cy="670635"/>
            </a:xfrm>
            <a:custGeom>
              <a:avLst/>
              <a:gdLst>
                <a:gd name="connsiteX0" fmla="*/ 0 w 92501"/>
                <a:gd name="connsiteY0" fmla="*/ 0 h 670635"/>
                <a:gd name="connsiteX1" fmla="*/ 92502 w 92501"/>
                <a:gd name="connsiteY1" fmla="*/ 0 h 670635"/>
                <a:gd name="connsiteX2" fmla="*/ 92502 w 92501"/>
                <a:gd name="connsiteY2" fmla="*/ 670636 h 670635"/>
                <a:gd name="connsiteX3" fmla="*/ 0 w 92501"/>
                <a:gd name="connsiteY3" fmla="*/ 670636 h 67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01" h="670635">
                  <a:moveTo>
                    <a:pt x="0" y="0"/>
                  </a:moveTo>
                  <a:lnTo>
                    <a:pt x="92502" y="0"/>
                  </a:lnTo>
                  <a:lnTo>
                    <a:pt x="92502" y="670636"/>
                  </a:lnTo>
                  <a:lnTo>
                    <a:pt x="0" y="670636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5B9BD5"/>
                </a:gs>
                <a:gs pos="0">
                  <a:srgbClr val="52CAB8"/>
                </a:gs>
                <a:gs pos="65000">
                  <a:srgbClr val="52CAB8"/>
                </a:gs>
                <a:gs pos="100000">
                  <a:srgbClr val="5B9BD5"/>
                </a:gs>
              </a:gsLst>
              <a:path path="circle">
                <a:fillToRect r="100000" b="100000"/>
              </a:path>
              <a:tileRect l="-100000" t="-100000"/>
            </a:gradFill>
            <a:ln w="11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47CA04-E7C4-5873-C854-C3FC5F0D4535}"/>
                </a:ext>
              </a:extLst>
            </p:cNvPr>
            <p:cNvSpPr/>
            <p:nvPr/>
          </p:nvSpPr>
          <p:spPr>
            <a:xfrm>
              <a:off x="1915993" y="4485023"/>
              <a:ext cx="208128" cy="92501"/>
            </a:xfrm>
            <a:custGeom>
              <a:avLst/>
              <a:gdLst>
                <a:gd name="connsiteX0" fmla="*/ 0 w 208128"/>
                <a:gd name="connsiteY0" fmla="*/ 0 h 92501"/>
                <a:gd name="connsiteX1" fmla="*/ 208128 w 208128"/>
                <a:gd name="connsiteY1" fmla="*/ 0 h 92501"/>
                <a:gd name="connsiteX2" fmla="*/ 208128 w 208128"/>
                <a:gd name="connsiteY2" fmla="*/ 92502 h 92501"/>
                <a:gd name="connsiteX3" fmla="*/ 0 w 208128"/>
                <a:gd name="connsiteY3" fmla="*/ 92502 h 9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28" h="92501">
                  <a:moveTo>
                    <a:pt x="0" y="0"/>
                  </a:moveTo>
                  <a:lnTo>
                    <a:pt x="208128" y="0"/>
                  </a:lnTo>
                  <a:lnTo>
                    <a:pt x="208128" y="92502"/>
                  </a:lnTo>
                  <a:lnTo>
                    <a:pt x="0" y="92502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5B9BD5"/>
                </a:gs>
                <a:gs pos="0">
                  <a:srgbClr val="52CAB8"/>
                </a:gs>
                <a:gs pos="65000">
                  <a:srgbClr val="52CAB8"/>
                </a:gs>
                <a:gs pos="100000">
                  <a:srgbClr val="5B9BD5"/>
                </a:gs>
              </a:gsLst>
              <a:path path="circle">
                <a:fillToRect r="100000" b="100000"/>
              </a:path>
              <a:tileRect l="-100000" t="-100000"/>
            </a:gradFill>
            <a:ln w="11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F92301-171A-7ECE-B98F-550487A30171}"/>
                </a:ext>
              </a:extLst>
            </p:cNvPr>
            <p:cNvSpPr/>
            <p:nvPr/>
          </p:nvSpPr>
          <p:spPr>
            <a:xfrm>
              <a:off x="1915993" y="4091891"/>
              <a:ext cx="208128" cy="346880"/>
            </a:xfrm>
            <a:custGeom>
              <a:avLst/>
              <a:gdLst>
                <a:gd name="connsiteX0" fmla="*/ 0 w 208128"/>
                <a:gd name="connsiteY0" fmla="*/ 0 h 346880"/>
                <a:gd name="connsiteX1" fmla="*/ 208128 w 208128"/>
                <a:gd name="connsiteY1" fmla="*/ 0 h 346880"/>
                <a:gd name="connsiteX2" fmla="*/ 208128 w 208128"/>
                <a:gd name="connsiteY2" fmla="*/ 346881 h 346880"/>
                <a:gd name="connsiteX3" fmla="*/ 0 w 208128"/>
                <a:gd name="connsiteY3" fmla="*/ 346881 h 34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28" h="346880">
                  <a:moveTo>
                    <a:pt x="0" y="0"/>
                  </a:moveTo>
                  <a:lnTo>
                    <a:pt x="208128" y="0"/>
                  </a:lnTo>
                  <a:lnTo>
                    <a:pt x="208128" y="346881"/>
                  </a:lnTo>
                  <a:lnTo>
                    <a:pt x="0" y="346881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5B9BD5"/>
                </a:gs>
                <a:gs pos="0">
                  <a:srgbClr val="52CAB8"/>
                </a:gs>
                <a:gs pos="65000">
                  <a:srgbClr val="52CAB8"/>
                </a:gs>
                <a:gs pos="100000">
                  <a:srgbClr val="5B9BD5"/>
                </a:gs>
              </a:gsLst>
              <a:path path="circle">
                <a:fillToRect r="100000" b="100000"/>
              </a:path>
              <a:tileRect l="-100000" t="-100000"/>
            </a:gradFill>
            <a:ln w="11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E6492F-CA6B-FB52-233E-1FC60F2F72E3}"/>
                </a:ext>
              </a:extLst>
            </p:cNvPr>
            <p:cNvSpPr/>
            <p:nvPr/>
          </p:nvSpPr>
          <p:spPr>
            <a:xfrm>
              <a:off x="1915993" y="3953139"/>
              <a:ext cx="208128" cy="92501"/>
            </a:xfrm>
            <a:custGeom>
              <a:avLst/>
              <a:gdLst>
                <a:gd name="connsiteX0" fmla="*/ 0 w 208128"/>
                <a:gd name="connsiteY0" fmla="*/ 0 h 92501"/>
                <a:gd name="connsiteX1" fmla="*/ 208128 w 208128"/>
                <a:gd name="connsiteY1" fmla="*/ 0 h 92501"/>
                <a:gd name="connsiteX2" fmla="*/ 208128 w 208128"/>
                <a:gd name="connsiteY2" fmla="*/ 92502 h 92501"/>
                <a:gd name="connsiteX3" fmla="*/ 0 w 208128"/>
                <a:gd name="connsiteY3" fmla="*/ 92502 h 9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128" h="92501">
                  <a:moveTo>
                    <a:pt x="0" y="0"/>
                  </a:moveTo>
                  <a:lnTo>
                    <a:pt x="208128" y="0"/>
                  </a:lnTo>
                  <a:lnTo>
                    <a:pt x="208128" y="92502"/>
                  </a:lnTo>
                  <a:lnTo>
                    <a:pt x="0" y="92502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5B9BD5"/>
                </a:gs>
                <a:gs pos="0">
                  <a:srgbClr val="52CAB8"/>
                </a:gs>
                <a:gs pos="65000">
                  <a:srgbClr val="52CAB8"/>
                </a:gs>
                <a:gs pos="100000">
                  <a:srgbClr val="5B9BD5"/>
                </a:gs>
              </a:gsLst>
              <a:path path="circle">
                <a:fillToRect r="100000" b="100000"/>
              </a:path>
              <a:tileRect l="-100000" t="-100000"/>
            </a:gradFill>
            <a:ln w="11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8D790C9-26D4-CB18-78C9-56AAB81D19F5}"/>
                </a:ext>
              </a:extLst>
            </p:cNvPr>
            <p:cNvSpPr/>
            <p:nvPr/>
          </p:nvSpPr>
          <p:spPr>
            <a:xfrm>
              <a:off x="1684739" y="4068766"/>
              <a:ext cx="185003" cy="508758"/>
            </a:xfrm>
            <a:custGeom>
              <a:avLst/>
              <a:gdLst>
                <a:gd name="connsiteX0" fmla="*/ 92502 w 185003"/>
                <a:gd name="connsiteY0" fmla="*/ 92502 h 508758"/>
                <a:gd name="connsiteX1" fmla="*/ 69376 w 185003"/>
                <a:gd name="connsiteY1" fmla="*/ 69376 h 508758"/>
                <a:gd name="connsiteX2" fmla="*/ 92502 w 185003"/>
                <a:gd name="connsiteY2" fmla="*/ 46251 h 508758"/>
                <a:gd name="connsiteX3" fmla="*/ 115627 w 185003"/>
                <a:gd name="connsiteY3" fmla="*/ 69376 h 508758"/>
                <a:gd name="connsiteX4" fmla="*/ 92502 w 185003"/>
                <a:gd name="connsiteY4" fmla="*/ 92502 h 508758"/>
                <a:gd name="connsiteX5" fmla="*/ 92502 w 185003"/>
                <a:gd name="connsiteY5" fmla="*/ 462508 h 508758"/>
                <a:gd name="connsiteX6" fmla="*/ 69376 w 185003"/>
                <a:gd name="connsiteY6" fmla="*/ 439382 h 508758"/>
                <a:gd name="connsiteX7" fmla="*/ 92502 w 185003"/>
                <a:gd name="connsiteY7" fmla="*/ 416257 h 508758"/>
                <a:gd name="connsiteX8" fmla="*/ 115627 w 185003"/>
                <a:gd name="connsiteY8" fmla="*/ 439382 h 508758"/>
                <a:gd name="connsiteX9" fmla="*/ 92502 w 185003"/>
                <a:gd name="connsiteY9" fmla="*/ 462508 h 508758"/>
                <a:gd name="connsiteX10" fmla="*/ 185003 w 185003"/>
                <a:gd name="connsiteY10" fmla="*/ 0 h 508758"/>
                <a:gd name="connsiteX11" fmla="*/ 0 w 185003"/>
                <a:gd name="connsiteY11" fmla="*/ 0 h 508758"/>
                <a:gd name="connsiteX12" fmla="*/ 0 w 185003"/>
                <a:gd name="connsiteY12" fmla="*/ 508758 h 508758"/>
                <a:gd name="connsiteX13" fmla="*/ 185003 w 185003"/>
                <a:gd name="connsiteY13" fmla="*/ 508758 h 508758"/>
                <a:gd name="connsiteX14" fmla="*/ 185003 w 185003"/>
                <a:gd name="connsiteY14" fmla="*/ 0 h 50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003" h="508758">
                  <a:moveTo>
                    <a:pt x="92502" y="92502"/>
                  </a:moveTo>
                  <a:cubicBezTo>
                    <a:pt x="79783" y="92502"/>
                    <a:pt x="69376" y="82095"/>
                    <a:pt x="69376" y="69376"/>
                  </a:cubicBezTo>
                  <a:cubicBezTo>
                    <a:pt x="69376" y="56657"/>
                    <a:pt x="79783" y="46251"/>
                    <a:pt x="92502" y="46251"/>
                  </a:cubicBezTo>
                  <a:cubicBezTo>
                    <a:pt x="105220" y="46251"/>
                    <a:pt x="115627" y="56657"/>
                    <a:pt x="115627" y="69376"/>
                  </a:cubicBezTo>
                  <a:cubicBezTo>
                    <a:pt x="115627" y="82095"/>
                    <a:pt x="105220" y="92502"/>
                    <a:pt x="92502" y="92502"/>
                  </a:cubicBezTo>
                  <a:close/>
                  <a:moveTo>
                    <a:pt x="92502" y="462508"/>
                  </a:moveTo>
                  <a:cubicBezTo>
                    <a:pt x="79783" y="462508"/>
                    <a:pt x="69376" y="452101"/>
                    <a:pt x="69376" y="439382"/>
                  </a:cubicBezTo>
                  <a:cubicBezTo>
                    <a:pt x="69376" y="426663"/>
                    <a:pt x="79783" y="416257"/>
                    <a:pt x="92502" y="416257"/>
                  </a:cubicBezTo>
                  <a:cubicBezTo>
                    <a:pt x="105220" y="416257"/>
                    <a:pt x="115627" y="426663"/>
                    <a:pt x="115627" y="439382"/>
                  </a:cubicBezTo>
                  <a:cubicBezTo>
                    <a:pt x="115627" y="452101"/>
                    <a:pt x="105220" y="462508"/>
                    <a:pt x="92502" y="462508"/>
                  </a:cubicBezTo>
                  <a:close/>
                  <a:moveTo>
                    <a:pt x="185003" y="0"/>
                  </a:moveTo>
                  <a:lnTo>
                    <a:pt x="0" y="0"/>
                  </a:lnTo>
                  <a:lnTo>
                    <a:pt x="0" y="508758"/>
                  </a:lnTo>
                  <a:lnTo>
                    <a:pt x="185003" y="508758"/>
                  </a:lnTo>
                  <a:lnTo>
                    <a:pt x="185003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5B9BD5"/>
                </a:gs>
                <a:gs pos="0">
                  <a:srgbClr val="52CAB8"/>
                </a:gs>
                <a:gs pos="65000">
                  <a:srgbClr val="52CAB8"/>
                </a:gs>
                <a:gs pos="100000">
                  <a:srgbClr val="5B9BD5"/>
                </a:gs>
              </a:gsLst>
              <a:path path="circle">
                <a:fillToRect r="100000" b="100000"/>
              </a:path>
              <a:tileRect l="-100000" t="-100000"/>
            </a:gradFill>
            <a:ln w="11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065EF72-0B1A-8290-C8B2-907E2D771BD7}"/>
                </a:ext>
              </a:extLst>
            </p:cNvPr>
            <p:cNvSpPr/>
            <p:nvPr/>
          </p:nvSpPr>
          <p:spPr>
            <a:xfrm>
              <a:off x="1476610" y="3976264"/>
              <a:ext cx="161877" cy="601259"/>
            </a:xfrm>
            <a:custGeom>
              <a:avLst/>
              <a:gdLst>
                <a:gd name="connsiteX0" fmla="*/ 115627 w 161877"/>
                <a:gd name="connsiteY0" fmla="*/ 115627 h 601259"/>
                <a:gd name="connsiteX1" fmla="*/ 46251 w 161877"/>
                <a:gd name="connsiteY1" fmla="*/ 115627 h 601259"/>
                <a:gd name="connsiteX2" fmla="*/ 46251 w 161877"/>
                <a:gd name="connsiteY2" fmla="*/ 46251 h 601259"/>
                <a:gd name="connsiteX3" fmla="*/ 115627 w 161877"/>
                <a:gd name="connsiteY3" fmla="*/ 46251 h 601259"/>
                <a:gd name="connsiteX4" fmla="*/ 115627 w 161877"/>
                <a:gd name="connsiteY4" fmla="*/ 115627 h 601259"/>
                <a:gd name="connsiteX5" fmla="*/ 161878 w 161877"/>
                <a:gd name="connsiteY5" fmla="*/ 0 h 601259"/>
                <a:gd name="connsiteX6" fmla="*/ 0 w 161877"/>
                <a:gd name="connsiteY6" fmla="*/ 0 h 601259"/>
                <a:gd name="connsiteX7" fmla="*/ 0 w 161877"/>
                <a:gd name="connsiteY7" fmla="*/ 601260 h 601259"/>
                <a:gd name="connsiteX8" fmla="*/ 161878 w 161877"/>
                <a:gd name="connsiteY8" fmla="*/ 601260 h 601259"/>
                <a:gd name="connsiteX9" fmla="*/ 161878 w 161877"/>
                <a:gd name="connsiteY9" fmla="*/ 0 h 60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877" h="601259">
                  <a:moveTo>
                    <a:pt x="115627" y="115627"/>
                  </a:moveTo>
                  <a:lnTo>
                    <a:pt x="46251" y="115627"/>
                  </a:lnTo>
                  <a:lnTo>
                    <a:pt x="46251" y="46251"/>
                  </a:lnTo>
                  <a:lnTo>
                    <a:pt x="115627" y="46251"/>
                  </a:lnTo>
                  <a:lnTo>
                    <a:pt x="115627" y="115627"/>
                  </a:lnTo>
                  <a:close/>
                  <a:moveTo>
                    <a:pt x="161878" y="0"/>
                  </a:moveTo>
                  <a:lnTo>
                    <a:pt x="0" y="0"/>
                  </a:lnTo>
                  <a:lnTo>
                    <a:pt x="0" y="601260"/>
                  </a:lnTo>
                  <a:lnTo>
                    <a:pt x="161878" y="601260"/>
                  </a:lnTo>
                  <a:lnTo>
                    <a:pt x="161878" y="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5B9BD5"/>
                </a:gs>
                <a:gs pos="0">
                  <a:srgbClr val="52CAB8"/>
                </a:gs>
                <a:gs pos="65000">
                  <a:srgbClr val="52CAB8"/>
                </a:gs>
                <a:gs pos="100000">
                  <a:srgbClr val="5B9BD5"/>
                </a:gs>
              </a:gsLst>
              <a:path path="circle">
                <a:fillToRect r="100000" b="100000"/>
              </a:path>
              <a:tileRect l="-100000" t="-100000"/>
            </a:gradFill>
            <a:ln w="11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57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83ED3-19C9-704B-082F-2CFFC492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288" y="431800"/>
            <a:ext cx="7164493" cy="1325563"/>
          </a:xfrm>
        </p:spPr>
        <p:txBody>
          <a:bodyPr>
            <a:normAutofit/>
          </a:bodyPr>
          <a:lstStyle/>
          <a:p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Exploratory Question</a:t>
            </a:r>
            <a:b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346149-C392-E318-C19E-CE58E341D407}"/>
              </a:ext>
            </a:extLst>
          </p:cNvPr>
          <p:cNvGrpSpPr/>
          <p:nvPr/>
        </p:nvGrpSpPr>
        <p:grpSpPr>
          <a:xfrm>
            <a:off x="622808" y="1865666"/>
            <a:ext cx="3104907" cy="3136891"/>
            <a:chOff x="622808" y="1865666"/>
            <a:chExt cx="3104907" cy="3136891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DA2F97-68E6-6C90-6C65-5DB89F61B2C2}"/>
                </a:ext>
              </a:extLst>
            </p:cNvPr>
            <p:cNvSpPr/>
            <p:nvPr/>
          </p:nvSpPr>
          <p:spPr>
            <a:xfrm>
              <a:off x="2673068" y="3745963"/>
              <a:ext cx="1054647" cy="1256594"/>
            </a:xfrm>
            <a:custGeom>
              <a:avLst/>
              <a:gdLst>
                <a:gd name="connsiteX0" fmla="*/ 55276 w 1054647"/>
                <a:gd name="connsiteY0" fmla="*/ 792663 h 1256594"/>
                <a:gd name="connsiteX1" fmla="*/ 123082 w 1054647"/>
                <a:gd name="connsiteY1" fmla="*/ 792663 h 1256594"/>
                <a:gd name="connsiteX2" fmla="*/ 123082 w 1054647"/>
                <a:gd name="connsiteY2" fmla="*/ 885450 h 1256594"/>
                <a:gd name="connsiteX3" fmla="*/ 123082 w 1054647"/>
                <a:gd name="connsiteY3" fmla="*/ 889019 h 1256594"/>
                <a:gd name="connsiteX4" fmla="*/ 305086 w 1054647"/>
                <a:gd name="connsiteY4" fmla="*/ 1071022 h 1256594"/>
                <a:gd name="connsiteX5" fmla="*/ 380028 w 1054647"/>
                <a:gd name="connsiteY5" fmla="*/ 1071022 h 1256594"/>
                <a:gd name="connsiteX6" fmla="*/ 380028 w 1054647"/>
                <a:gd name="connsiteY6" fmla="*/ 1256595 h 1256594"/>
                <a:gd name="connsiteX7" fmla="*/ 872510 w 1054647"/>
                <a:gd name="connsiteY7" fmla="*/ 1256595 h 1256594"/>
                <a:gd name="connsiteX8" fmla="*/ 872510 w 1054647"/>
                <a:gd name="connsiteY8" fmla="*/ 864037 h 1256594"/>
                <a:gd name="connsiteX9" fmla="*/ 1054514 w 1054647"/>
                <a:gd name="connsiteY9" fmla="*/ 489323 h 1256594"/>
                <a:gd name="connsiteX10" fmla="*/ 1054514 w 1054647"/>
                <a:gd name="connsiteY10" fmla="*/ 446499 h 1256594"/>
                <a:gd name="connsiteX11" fmla="*/ 565601 w 1054647"/>
                <a:gd name="connsiteY11" fmla="*/ 411 h 1256594"/>
                <a:gd name="connsiteX12" fmla="*/ 119513 w 1054647"/>
                <a:gd name="connsiteY12" fmla="*/ 489323 h 1256594"/>
                <a:gd name="connsiteX13" fmla="*/ 119513 w 1054647"/>
                <a:gd name="connsiteY13" fmla="*/ 496461 h 1256594"/>
                <a:gd name="connsiteX14" fmla="*/ 12452 w 1054647"/>
                <a:gd name="connsiteY14" fmla="*/ 682034 h 1256594"/>
                <a:gd name="connsiteX15" fmla="*/ 55276 w 1054647"/>
                <a:gd name="connsiteY15" fmla="*/ 792663 h 125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4647" h="1256594">
                  <a:moveTo>
                    <a:pt x="55276" y="792663"/>
                  </a:moveTo>
                  <a:lnTo>
                    <a:pt x="123082" y="792663"/>
                  </a:lnTo>
                  <a:lnTo>
                    <a:pt x="123082" y="885450"/>
                  </a:lnTo>
                  <a:cubicBezTo>
                    <a:pt x="123082" y="885450"/>
                    <a:pt x="123082" y="889019"/>
                    <a:pt x="123082" y="889019"/>
                  </a:cubicBezTo>
                  <a:cubicBezTo>
                    <a:pt x="123082" y="988942"/>
                    <a:pt x="205162" y="1071022"/>
                    <a:pt x="305086" y="1071022"/>
                  </a:cubicBezTo>
                  <a:lnTo>
                    <a:pt x="380028" y="1071022"/>
                  </a:lnTo>
                  <a:lnTo>
                    <a:pt x="380028" y="1256595"/>
                  </a:lnTo>
                  <a:lnTo>
                    <a:pt x="872510" y="1256595"/>
                  </a:lnTo>
                  <a:lnTo>
                    <a:pt x="872510" y="864037"/>
                  </a:lnTo>
                  <a:cubicBezTo>
                    <a:pt x="990277" y="774820"/>
                    <a:pt x="1058082" y="635640"/>
                    <a:pt x="1054514" y="489323"/>
                  </a:cubicBezTo>
                  <a:cubicBezTo>
                    <a:pt x="1054514" y="475048"/>
                    <a:pt x="1054514" y="460774"/>
                    <a:pt x="1054514" y="446499"/>
                  </a:cubicBezTo>
                  <a:cubicBezTo>
                    <a:pt x="1043807" y="189552"/>
                    <a:pt x="822548" y="-10295"/>
                    <a:pt x="565601" y="411"/>
                  </a:cubicBezTo>
                  <a:cubicBezTo>
                    <a:pt x="308654" y="11117"/>
                    <a:pt x="108807" y="232377"/>
                    <a:pt x="119513" y="489323"/>
                  </a:cubicBezTo>
                  <a:lnTo>
                    <a:pt x="119513" y="496461"/>
                  </a:lnTo>
                  <a:lnTo>
                    <a:pt x="12452" y="682034"/>
                  </a:lnTo>
                  <a:cubicBezTo>
                    <a:pt x="-19667" y="739133"/>
                    <a:pt x="16020" y="789095"/>
                    <a:pt x="55276" y="792663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rgbClr val="5B9BD5"/>
                </a:gs>
                <a:gs pos="0">
                  <a:srgbClr val="52CAB8"/>
                </a:gs>
                <a:gs pos="50000">
                  <a:srgbClr val="52CAB8"/>
                </a:gs>
                <a:gs pos="100000">
                  <a:srgbClr val="5B9BD5"/>
                </a:gs>
              </a:gsLst>
              <a:path path="circle">
                <a:fillToRect t="100000" r="100000"/>
              </a:path>
              <a:tileRect l="-100000" b="-100000"/>
            </a:gradFill>
            <a:ln w="35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5987B4-E57C-7209-56F7-EBE5BDC602E4}"/>
                </a:ext>
              </a:extLst>
            </p:cNvPr>
            <p:cNvSpPr/>
            <p:nvPr/>
          </p:nvSpPr>
          <p:spPr>
            <a:xfrm>
              <a:off x="2549909" y="3832023"/>
              <a:ext cx="199847" cy="199847"/>
            </a:xfrm>
            <a:custGeom>
              <a:avLst/>
              <a:gdLst>
                <a:gd name="connsiteX0" fmla="*/ 199847 w 199847"/>
                <a:gd name="connsiteY0" fmla="*/ 99924 h 199847"/>
                <a:gd name="connsiteX1" fmla="*/ 99924 w 199847"/>
                <a:gd name="connsiteY1" fmla="*/ 199848 h 199847"/>
                <a:gd name="connsiteX2" fmla="*/ 0 w 199847"/>
                <a:gd name="connsiteY2" fmla="*/ 99924 h 199847"/>
                <a:gd name="connsiteX3" fmla="*/ 99924 w 199847"/>
                <a:gd name="connsiteY3" fmla="*/ 0 h 199847"/>
                <a:gd name="connsiteX4" fmla="*/ 199847 w 199847"/>
                <a:gd name="connsiteY4" fmla="*/ 99924 h 19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47" h="199847">
                  <a:moveTo>
                    <a:pt x="199847" y="99924"/>
                  </a:moveTo>
                  <a:cubicBezTo>
                    <a:pt x="199847" y="155110"/>
                    <a:pt x="155110" y="199848"/>
                    <a:pt x="99924" y="199848"/>
                  </a:cubicBezTo>
                  <a:cubicBezTo>
                    <a:pt x="44737" y="199848"/>
                    <a:pt x="0" y="155110"/>
                    <a:pt x="0" y="99924"/>
                  </a:cubicBezTo>
                  <a:cubicBezTo>
                    <a:pt x="0" y="44737"/>
                    <a:pt x="44737" y="0"/>
                    <a:pt x="99924" y="0"/>
                  </a:cubicBezTo>
                  <a:cubicBezTo>
                    <a:pt x="155110" y="0"/>
                    <a:pt x="199847" y="44737"/>
                    <a:pt x="199847" y="9992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CAB8"/>
                </a:gs>
                <a:gs pos="25000">
                  <a:srgbClr val="49BF64"/>
                </a:gs>
                <a:gs pos="53000">
                  <a:srgbClr val="5B9BD5"/>
                </a:gs>
              </a:gsLst>
              <a:path path="circle">
                <a:fillToRect l="50000" t="50000" r="50000" b="50000"/>
              </a:path>
              <a:tileRect/>
            </a:gradFill>
            <a:ln w="356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54BA7E-FBF5-94B6-D3A2-AEC440C34C26}"/>
                </a:ext>
              </a:extLst>
            </p:cNvPr>
            <p:cNvSpPr/>
            <p:nvPr/>
          </p:nvSpPr>
          <p:spPr>
            <a:xfrm>
              <a:off x="2171626" y="3567939"/>
              <a:ext cx="342595" cy="342595"/>
            </a:xfrm>
            <a:custGeom>
              <a:avLst/>
              <a:gdLst>
                <a:gd name="connsiteX0" fmla="*/ 342596 w 342595"/>
                <a:gd name="connsiteY0" fmla="*/ 171298 h 342595"/>
                <a:gd name="connsiteX1" fmla="*/ 171298 w 342595"/>
                <a:gd name="connsiteY1" fmla="*/ 342596 h 342595"/>
                <a:gd name="connsiteX2" fmla="*/ 0 w 342595"/>
                <a:gd name="connsiteY2" fmla="*/ 171298 h 342595"/>
                <a:gd name="connsiteX3" fmla="*/ 171298 w 342595"/>
                <a:gd name="connsiteY3" fmla="*/ 0 h 342595"/>
                <a:gd name="connsiteX4" fmla="*/ 342596 w 342595"/>
                <a:gd name="connsiteY4" fmla="*/ 171298 h 34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595" h="342595">
                  <a:moveTo>
                    <a:pt x="342596" y="171298"/>
                  </a:moveTo>
                  <a:cubicBezTo>
                    <a:pt x="342596" y="265903"/>
                    <a:pt x="265903" y="342596"/>
                    <a:pt x="171298" y="342596"/>
                  </a:cubicBezTo>
                  <a:cubicBezTo>
                    <a:pt x="76693" y="342596"/>
                    <a:pt x="0" y="265903"/>
                    <a:pt x="0" y="171298"/>
                  </a:cubicBezTo>
                  <a:cubicBezTo>
                    <a:pt x="0" y="76693"/>
                    <a:pt x="76693" y="0"/>
                    <a:pt x="171298" y="0"/>
                  </a:cubicBezTo>
                  <a:cubicBezTo>
                    <a:pt x="265903" y="0"/>
                    <a:pt x="342596" y="76693"/>
                    <a:pt x="342596" y="1712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CAB8"/>
                </a:gs>
                <a:gs pos="25000">
                  <a:srgbClr val="49BF64"/>
                </a:gs>
                <a:gs pos="53000">
                  <a:srgbClr val="5B9BD5"/>
                </a:gs>
              </a:gsLst>
              <a:path path="circle">
                <a:fillToRect l="50000" t="50000" r="50000" b="50000"/>
              </a:path>
              <a:tileRect/>
            </a:gradFill>
            <a:ln w="35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68E656C-90BE-E571-E482-3E12FB20E640}"/>
                </a:ext>
              </a:extLst>
            </p:cNvPr>
            <p:cNvSpPr/>
            <p:nvPr/>
          </p:nvSpPr>
          <p:spPr>
            <a:xfrm>
              <a:off x="622808" y="1865666"/>
              <a:ext cx="2530275" cy="1716547"/>
            </a:xfrm>
            <a:custGeom>
              <a:avLst/>
              <a:gdLst>
                <a:gd name="connsiteX0" fmla="*/ 328321 w 2530275"/>
                <a:gd name="connsiteY0" fmla="*/ 578130 h 1716547"/>
                <a:gd name="connsiteX1" fmla="*/ 321183 w 2530275"/>
                <a:gd name="connsiteY1" fmla="*/ 578130 h 1716547"/>
                <a:gd name="connsiteX2" fmla="*/ 0 w 2530275"/>
                <a:gd name="connsiteY2" fmla="*/ 906451 h 1716547"/>
                <a:gd name="connsiteX3" fmla="*/ 328321 w 2530275"/>
                <a:gd name="connsiteY3" fmla="*/ 1227635 h 1716547"/>
                <a:gd name="connsiteX4" fmla="*/ 456794 w 2530275"/>
                <a:gd name="connsiteY4" fmla="*/ 1199085 h 1716547"/>
                <a:gd name="connsiteX5" fmla="*/ 456794 w 2530275"/>
                <a:gd name="connsiteY5" fmla="*/ 1227635 h 1716547"/>
                <a:gd name="connsiteX6" fmla="*/ 781546 w 2530275"/>
                <a:gd name="connsiteY6" fmla="*/ 1552387 h 1716547"/>
                <a:gd name="connsiteX7" fmla="*/ 1042062 w 2530275"/>
                <a:gd name="connsiteY7" fmla="*/ 1420345 h 1716547"/>
                <a:gd name="connsiteX8" fmla="*/ 1366814 w 2530275"/>
                <a:gd name="connsiteY8" fmla="*/ 1716547 h 1716547"/>
                <a:gd name="connsiteX9" fmla="*/ 1691566 w 2530275"/>
                <a:gd name="connsiteY9" fmla="*/ 1391795 h 1716547"/>
                <a:gd name="connsiteX10" fmla="*/ 1687998 w 2530275"/>
                <a:gd name="connsiteY10" fmla="*/ 1356108 h 1716547"/>
                <a:gd name="connsiteX11" fmla="*/ 1855727 w 2530275"/>
                <a:gd name="connsiteY11" fmla="*/ 1423913 h 1716547"/>
                <a:gd name="connsiteX12" fmla="*/ 2205460 w 2530275"/>
                <a:gd name="connsiteY12" fmla="*/ 1134848 h 1716547"/>
                <a:gd name="connsiteX13" fmla="*/ 2209029 w 2530275"/>
                <a:gd name="connsiteY13" fmla="*/ 1134848 h 1716547"/>
                <a:gd name="connsiteX14" fmla="*/ 2530212 w 2530275"/>
                <a:gd name="connsiteY14" fmla="*/ 813665 h 1716547"/>
                <a:gd name="connsiteX15" fmla="*/ 2209029 w 2530275"/>
                <a:gd name="connsiteY15" fmla="*/ 485344 h 1716547"/>
                <a:gd name="connsiteX16" fmla="*/ 2134086 w 2530275"/>
                <a:gd name="connsiteY16" fmla="*/ 496050 h 1716547"/>
                <a:gd name="connsiteX17" fmla="*/ 2144792 w 2530275"/>
                <a:gd name="connsiteY17" fmla="*/ 421107 h 1716547"/>
                <a:gd name="connsiteX18" fmla="*/ 1820040 w 2530275"/>
                <a:gd name="connsiteY18" fmla="*/ 96355 h 1716547"/>
                <a:gd name="connsiteX19" fmla="*/ 1552387 w 2530275"/>
                <a:gd name="connsiteY19" fmla="*/ 242672 h 1716547"/>
                <a:gd name="connsiteX20" fmla="*/ 1238341 w 2530275"/>
                <a:gd name="connsiteY20" fmla="*/ 0 h 1716547"/>
                <a:gd name="connsiteX21" fmla="*/ 920726 w 2530275"/>
                <a:gd name="connsiteY21" fmla="*/ 264084 h 1716547"/>
                <a:gd name="connsiteX22" fmla="*/ 720879 w 2530275"/>
                <a:gd name="connsiteY22" fmla="*/ 196279 h 1716547"/>
                <a:gd name="connsiteX23" fmla="*/ 396126 w 2530275"/>
                <a:gd name="connsiteY23" fmla="*/ 521031 h 1716547"/>
                <a:gd name="connsiteX24" fmla="*/ 406832 w 2530275"/>
                <a:gd name="connsiteY24" fmla="*/ 595974 h 1716547"/>
                <a:gd name="connsiteX25" fmla="*/ 328321 w 2530275"/>
                <a:gd name="connsiteY25" fmla="*/ 578130 h 1716547"/>
                <a:gd name="connsiteX26" fmla="*/ 328321 w 2530275"/>
                <a:gd name="connsiteY26" fmla="*/ 578130 h 171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0275" h="1716547">
                  <a:moveTo>
                    <a:pt x="328321" y="578130"/>
                  </a:moveTo>
                  <a:cubicBezTo>
                    <a:pt x="324752" y="578130"/>
                    <a:pt x="324752" y="578130"/>
                    <a:pt x="321183" y="578130"/>
                  </a:cubicBezTo>
                  <a:cubicBezTo>
                    <a:pt x="142748" y="581699"/>
                    <a:pt x="0" y="728016"/>
                    <a:pt x="0" y="906451"/>
                  </a:cubicBezTo>
                  <a:cubicBezTo>
                    <a:pt x="3569" y="1084886"/>
                    <a:pt x="149886" y="1227635"/>
                    <a:pt x="328321" y="1227635"/>
                  </a:cubicBezTo>
                  <a:cubicBezTo>
                    <a:pt x="374714" y="1227635"/>
                    <a:pt x="417539" y="1216929"/>
                    <a:pt x="456794" y="1199085"/>
                  </a:cubicBezTo>
                  <a:lnTo>
                    <a:pt x="456794" y="1227635"/>
                  </a:lnTo>
                  <a:cubicBezTo>
                    <a:pt x="456794" y="1406070"/>
                    <a:pt x="603111" y="1552387"/>
                    <a:pt x="781546" y="1552387"/>
                  </a:cubicBezTo>
                  <a:cubicBezTo>
                    <a:pt x="885039" y="1552387"/>
                    <a:pt x="981394" y="1502425"/>
                    <a:pt x="1042062" y="1420345"/>
                  </a:cubicBezTo>
                  <a:cubicBezTo>
                    <a:pt x="1056337" y="1588074"/>
                    <a:pt x="1199085" y="1716547"/>
                    <a:pt x="1366814" y="1716547"/>
                  </a:cubicBezTo>
                  <a:cubicBezTo>
                    <a:pt x="1545249" y="1716547"/>
                    <a:pt x="1691566" y="1570230"/>
                    <a:pt x="1691566" y="1391795"/>
                  </a:cubicBezTo>
                  <a:cubicBezTo>
                    <a:pt x="1691566" y="1377520"/>
                    <a:pt x="1687998" y="1366814"/>
                    <a:pt x="1687998" y="1356108"/>
                  </a:cubicBezTo>
                  <a:cubicBezTo>
                    <a:pt x="1737960" y="1395364"/>
                    <a:pt x="1795059" y="1416776"/>
                    <a:pt x="1855727" y="1423913"/>
                  </a:cubicBezTo>
                  <a:cubicBezTo>
                    <a:pt x="2034162" y="1441757"/>
                    <a:pt x="2191185" y="1309715"/>
                    <a:pt x="2205460" y="1134848"/>
                  </a:cubicBezTo>
                  <a:lnTo>
                    <a:pt x="2209029" y="1134848"/>
                  </a:lnTo>
                  <a:cubicBezTo>
                    <a:pt x="2383895" y="1131280"/>
                    <a:pt x="2526644" y="992100"/>
                    <a:pt x="2530212" y="813665"/>
                  </a:cubicBezTo>
                  <a:cubicBezTo>
                    <a:pt x="2533781" y="635230"/>
                    <a:pt x="2387464" y="488913"/>
                    <a:pt x="2209029" y="485344"/>
                  </a:cubicBezTo>
                  <a:cubicBezTo>
                    <a:pt x="2184048" y="485344"/>
                    <a:pt x="2159067" y="488913"/>
                    <a:pt x="2134086" y="496050"/>
                  </a:cubicBezTo>
                  <a:cubicBezTo>
                    <a:pt x="2141223" y="471069"/>
                    <a:pt x="2144792" y="446088"/>
                    <a:pt x="2144792" y="421107"/>
                  </a:cubicBezTo>
                  <a:cubicBezTo>
                    <a:pt x="2144792" y="242672"/>
                    <a:pt x="1998475" y="96355"/>
                    <a:pt x="1820040" y="96355"/>
                  </a:cubicBezTo>
                  <a:cubicBezTo>
                    <a:pt x="1712979" y="96355"/>
                    <a:pt x="1609486" y="149886"/>
                    <a:pt x="1552387" y="242672"/>
                  </a:cubicBezTo>
                  <a:cubicBezTo>
                    <a:pt x="1513131" y="99924"/>
                    <a:pt x="1384658" y="0"/>
                    <a:pt x="1238341" y="0"/>
                  </a:cubicBezTo>
                  <a:cubicBezTo>
                    <a:pt x="1081318" y="0"/>
                    <a:pt x="949276" y="110630"/>
                    <a:pt x="920726" y="264084"/>
                  </a:cubicBezTo>
                  <a:cubicBezTo>
                    <a:pt x="863627" y="221260"/>
                    <a:pt x="792253" y="196279"/>
                    <a:pt x="720879" y="196279"/>
                  </a:cubicBezTo>
                  <a:cubicBezTo>
                    <a:pt x="542443" y="196279"/>
                    <a:pt x="396126" y="342596"/>
                    <a:pt x="396126" y="521031"/>
                  </a:cubicBezTo>
                  <a:cubicBezTo>
                    <a:pt x="396126" y="546012"/>
                    <a:pt x="399695" y="570993"/>
                    <a:pt x="406832" y="595974"/>
                  </a:cubicBezTo>
                  <a:cubicBezTo>
                    <a:pt x="378283" y="581699"/>
                    <a:pt x="353302" y="578130"/>
                    <a:pt x="328321" y="578130"/>
                  </a:cubicBezTo>
                  <a:lnTo>
                    <a:pt x="328321" y="578130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5B9BD5"/>
                </a:gs>
                <a:gs pos="0">
                  <a:srgbClr val="52CAB8"/>
                </a:gs>
                <a:gs pos="50000">
                  <a:srgbClr val="52CAB8"/>
                </a:gs>
                <a:gs pos="100000">
                  <a:srgbClr val="5B9BD5"/>
                </a:gs>
              </a:gsLst>
              <a:path path="circle">
                <a:fillToRect t="100000" r="100000"/>
              </a:path>
              <a:tileRect l="-100000" b="-100000"/>
            </a:gradFill>
            <a:ln w="35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B861E-C150-FDA1-008A-4BBA6D95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716" y="2723939"/>
            <a:ext cx="8212008" cy="415436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gender non-conforming clients show more psychosis symptoms?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9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9CE0A68D-28EF-49D9-B84B-5DAB3871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83ED3-19C9-704B-082F-2CFFC492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78" y="126826"/>
            <a:ext cx="4786138" cy="1663995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0C3DC-24DE-44E3-9D41-CAA5F3B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6208" y="0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B861E-C150-FDA1-008A-4BBA6D95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66" y="1036980"/>
            <a:ext cx="6740685" cy="5310963"/>
          </a:xfrm>
        </p:spPr>
        <p:txBody>
          <a:bodyPr anchor="ctr">
            <a:no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</a:p>
          <a:p>
            <a:pPr lvl="1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Adolescents and young adults (n= 37)</a:t>
            </a:r>
          </a:p>
          <a:p>
            <a:pPr marL="800100" lvl="1" indent="-34290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cis-female</a:t>
            </a:r>
          </a:p>
          <a:p>
            <a:pPr marL="800100" lvl="1" indent="-34290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cis-male</a:t>
            </a:r>
          </a:p>
          <a:p>
            <a:pPr marL="800100" lvl="1" indent="-34290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trans-male</a:t>
            </a:r>
          </a:p>
          <a:p>
            <a:pPr marL="800100" lvl="1" indent="-34290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trans-female</a:t>
            </a:r>
          </a:p>
          <a:p>
            <a:pPr marL="800100" lvl="1" indent="-34290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other/non-binary individuals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  <a:p>
            <a:pPr marL="914389" lvl="1" indent="-457189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 </a:t>
            </a:r>
          </a:p>
          <a:p>
            <a:pPr marL="914389" lvl="1" indent="-457189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and clinical assessment data analysis</a:t>
            </a:r>
          </a:p>
          <a:p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  <a:p>
            <a:pPr lvl="1"/>
            <a:r>
              <a:rPr lang="en-US" sz="20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Demographics questionnaire</a:t>
            </a:r>
            <a:endParaRPr lang="en-US" sz="2000" b="0" i="0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Structured interview for psychosis-risk syndrome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FF906-9DC5-20B4-5BF1-5C11879E4369}"/>
              </a:ext>
            </a:extLst>
          </p:cNvPr>
          <p:cNvSpPr/>
          <p:nvPr/>
        </p:nvSpPr>
        <p:spPr>
          <a:xfrm>
            <a:off x="7476090" y="0"/>
            <a:ext cx="471590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67AB4-9CAF-B4A6-B875-BD29B6BDFD69}"/>
              </a:ext>
            </a:extLst>
          </p:cNvPr>
          <p:cNvSpPr txBox="1"/>
          <p:nvPr/>
        </p:nvSpPr>
        <p:spPr>
          <a:xfrm>
            <a:off x="7416208" y="5789897"/>
            <a:ext cx="6162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 cisgender and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GNC and TG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DBB11-4ED4-4ED0-F22B-2A3BDF8A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486" y="126826"/>
            <a:ext cx="3357336" cy="3357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425193-116D-42C4-71E3-CA6F5F2F8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84"/>
          <a:stretch/>
        </p:blipFill>
        <p:spPr>
          <a:xfrm>
            <a:off x="8963778" y="2221275"/>
            <a:ext cx="2810656" cy="42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2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855D-9058-2590-78BA-ABA1A41B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61" y="-120728"/>
            <a:ext cx="1173108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Structured Interview for Psychosis-risk Syndromes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E10335-DF18-6779-9E0A-EE1D278DAA83}"/>
              </a:ext>
            </a:extLst>
          </p:cNvPr>
          <p:cNvSpPr/>
          <p:nvPr/>
        </p:nvSpPr>
        <p:spPr>
          <a:xfrm>
            <a:off x="966439" y="1706137"/>
            <a:ext cx="10080702" cy="4984272"/>
          </a:xfrm>
          <a:prstGeom prst="rect">
            <a:avLst/>
          </a:prstGeom>
          <a:solidFill>
            <a:schemeClr val="tx1"/>
          </a:solidFill>
        </p:spPr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735A233-B597-38A2-85AE-F9A133CAFD6F}"/>
              </a:ext>
            </a:extLst>
          </p:cNvPr>
          <p:cNvSpPr/>
          <p:nvPr/>
        </p:nvSpPr>
        <p:spPr>
          <a:xfrm>
            <a:off x="6683101" y="5151863"/>
            <a:ext cx="4033657" cy="1594967"/>
          </a:xfrm>
          <a:custGeom>
            <a:avLst/>
            <a:gdLst>
              <a:gd name="connsiteX0" fmla="*/ 0 w 3209246"/>
              <a:gd name="connsiteY0" fmla="*/ 159497 h 1594967"/>
              <a:gd name="connsiteX1" fmla="*/ 159497 w 3209246"/>
              <a:gd name="connsiteY1" fmla="*/ 0 h 1594967"/>
              <a:gd name="connsiteX2" fmla="*/ 3049749 w 3209246"/>
              <a:gd name="connsiteY2" fmla="*/ 0 h 1594967"/>
              <a:gd name="connsiteX3" fmla="*/ 3209246 w 3209246"/>
              <a:gd name="connsiteY3" fmla="*/ 159497 h 1594967"/>
              <a:gd name="connsiteX4" fmla="*/ 3209246 w 3209246"/>
              <a:gd name="connsiteY4" fmla="*/ 1435470 h 1594967"/>
              <a:gd name="connsiteX5" fmla="*/ 3049749 w 3209246"/>
              <a:gd name="connsiteY5" fmla="*/ 1594967 h 1594967"/>
              <a:gd name="connsiteX6" fmla="*/ 159497 w 3209246"/>
              <a:gd name="connsiteY6" fmla="*/ 1594967 h 1594967"/>
              <a:gd name="connsiteX7" fmla="*/ 0 w 3209246"/>
              <a:gd name="connsiteY7" fmla="*/ 1435470 h 1594967"/>
              <a:gd name="connsiteX8" fmla="*/ 0 w 3209246"/>
              <a:gd name="connsiteY8" fmla="*/ 159497 h 15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9246" h="1594967">
                <a:moveTo>
                  <a:pt x="0" y="159497"/>
                </a:moveTo>
                <a:cubicBezTo>
                  <a:pt x="0" y="71409"/>
                  <a:pt x="71409" y="0"/>
                  <a:pt x="159497" y="0"/>
                </a:cubicBezTo>
                <a:lnTo>
                  <a:pt x="3049749" y="0"/>
                </a:lnTo>
                <a:cubicBezTo>
                  <a:pt x="3137837" y="0"/>
                  <a:pt x="3209246" y="71409"/>
                  <a:pt x="3209246" y="159497"/>
                </a:cubicBezTo>
                <a:lnTo>
                  <a:pt x="3209246" y="1435470"/>
                </a:lnTo>
                <a:cubicBezTo>
                  <a:pt x="3209246" y="1523558"/>
                  <a:pt x="3137837" y="1594967"/>
                  <a:pt x="3049749" y="1594967"/>
                </a:cubicBezTo>
                <a:lnTo>
                  <a:pt x="159497" y="1594967"/>
                </a:lnTo>
                <a:cubicBezTo>
                  <a:pt x="71409" y="1594967"/>
                  <a:pt x="0" y="1523558"/>
                  <a:pt x="0" y="1435470"/>
                </a:cubicBezTo>
                <a:lnTo>
                  <a:pt x="0" y="159497"/>
                </a:lnTo>
                <a:close/>
              </a:path>
            </a:pathLst>
          </a:custGeom>
          <a:solidFill>
            <a:schemeClr val="bg2">
              <a:lumMod val="50000"/>
              <a:alpha val="9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2580" tIns="498548" rIns="99806" bIns="99806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odd appearance of behavior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bizarre thinking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trouble with focus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impaired hygiene. 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7AFB06B8-34CB-F515-81AE-00BD3F091E9A}"/>
              </a:ext>
            </a:extLst>
          </p:cNvPr>
          <p:cNvSpPr/>
          <p:nvPr/>
        </p:nvSpPr>
        <p:spPr>
          <a:xfrm>
            <a:off x="1250778" y="5123652"/>
            <a:ext cx="4398108" cy="1594967"/>
          </a:xfrm>
          <a:custGeom>
            <a:avLst/>
            <a:gdLst>
              <a:gd name="connsiteX0" fmla="*/ 0 w 3288160"/>
              <a:gd name="connsiteY0" fmla="*/ 159497 h 1594967"/>
              <a:gd name="connsiteX1" fmla="*/ 159497 w 3288160"/>
              <a:gd name="connsiteY1" fmla="*/ 0 h 1594967"/>
              <a:gd name="connsiteX2" fmla="*/ 3128663 w 3288160"/>
              <a:gd name="connsiteY2" fmla="*/ 0 h 1594967"/>
              <a:gd name="connsiteX3" fmla="*/ 3288160 w 3288160"/>
              <a:gd name="connsiteY3" fmla="*/ 159497 h 1594967"/>
              <a:gd name="connsiteX4" fmla="*/ 3288160 w 3288160"/>
              <a:gd name="connsiteY4" fmla="*/ 1435470 h 1594967"/>
              <a:gd name="connsiteX5" fmla="*/ 3128663 w 3288160"/>
              <a:gd name="connsiteY5" fmla="*/ 1594967 h 1594967"/>
              <a:gd name="connsiteX6" fmla="*/ 159497 w 3288160"/>
              <a:gd name="connsiteY6" fmla="*/ 1594967 h 1594967"/>
              <a:gd name="connsiteX7" fmla="*/ 0 w 3288160"/>
              <a:gd name="connsiteY7" fmla="*/ 1435470 h 1594967"/>
              <a:gd name="connsiteX8" fmla="*/ 0 w 3288160"/>
              <a:gd name="connsiteY8" fmla="*/ 159497 h 15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8160" h="1594967">
                <a:moveTo>
                  <a:pt x="0" y="159497"/>
                </a:moveTo>
                <a:cubicBezTo>
                  <a:pt x="0" y="71409"/>
                  <a:pt x="71409" y="0"/>
                  <a:pt x="159497" y="0"/>
                </a:cubicBezTo>
                <a:lnTo>
                  <a:pt x="3128663" y="0"/>
                </a:lnTo>
                <a:cubicBezTo>
                  <a:pt x="3216751" y="0"/>
                  <a:pt x="3288160" y="71409"/>
                  <a:pt x="3288160" y="159497"/>
                </a:cubicBezTo>
                <a:lnTo>
                  <a:pt x="3288160" y="1435470"/>
                </a:lnTo>
                <a:cubicBezTo>
                  <a:pt x="3288160" y="1523558"/>
                  <a:pt x="3216751" y="1594967"/>
                  <a:pt x="3128663" y="1594967"/>
                </a:cubicBezTo>
                <a:lnTo>
                  <a:pt x="159497" y="1594967"/>
                </a:lnTo>
                <a:cubicBezTo>
                  <a:pt x="71409" y="1594967"/>
                  <a:pt x="0" y="1523558"/>
                  <a:pt x="0" y="1435470"/>
                </a:cubicBezTo>
                <a:lnTo>
                  <a:pt x="0" y="15949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376" tIns="487118" rIns="1074824" bIns="88376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sleep disturbance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dysphoric mood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motor disturbance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chemeClr val="bg1"/>
                </a:solidFill>
              </a:rPr>
              <a:t>impaired stress tolerance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BB6C70C-D68A-7A04-CCB0-11553B308712}"/>
              </a:ext>
            </a:extLst>
          </p:cNvPr>
          <p:cNvSpPr/>
          <p:nvPr/>
        </p:nvSpPr>
        <p:spPr>
          <a:xfrm>
            <a:off x="6654301" y="1718954"/>
            <a:ext cx="4033658" cy="1594967"/>
          </a:xfrm>
          <a:custGeom>
            <a:avLst/>
            <a:gdLst>
              <a:gd name="connsiteX0" fmla="*/ 0 w 4358541"/>
              <a:gd name="connsiteY0" fmla="*/ 159497 h 1594967"/>
              <a:gd name="connsiteX1" fmla="*/ 159497 w 4358541"/>
              <a:gd name="connsiteY1" fmla="*/ 0 h 1594967"/>
              <a:gd name="connsiteX2" fmla="*/ 4199044 w 4358541"/>
              <a:gd name="connsiteY2" fmla="*/ 0 h 1594967"/>
              <a:gd name="connsiteX3" fmla="*/ 4358541 w 4358541"/>
              <a:gd name="connsiteY3" fmla="*/ 159497 h 1594967"/>
              <a:gd name="connsiteX4" fmla="*/ 4358541 w 4358541"/>
              <a:gd name="connsiteY4" fmla="*/ 1435470 h 1594967"/>
              <a:gd name="connsiteX5" fmla="*/ 4199044 w 4358541"/>
              <a:gd name="connsiteY5" fmla="*/ 1594967 h 1594967"/>
              <a:gd name="connsiteX6" fmla="*/ 159497 w 4358541"/>
              <a:gd name="connsiteY6" fmla="*/ 1594967 h 1594967"/>
              <a:gd name="connsiteX7" fmla="*/ 0 w 4358541"/>
              <a:gd name="connsiteY7" fmla="*/ 1435470 h 1594967"/>
              <a:gd name="connsiteX8" fmla="*/ 0 w 4358541"/>
              <a:gd name="connsiteY8" fmla="*/ 159497 h 15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8541" h="1594967">
                <a:moveTo>
                  <a:pt x="0" y="159497"/>
                </a:moveTo>
                <a:cubicBezTo>
                  <a:pt x="0" y="71409"/>
                  <a:pt x="71409" y="0"/>
                  <a:pt x="159497" y="0"/>
                </a:cubicBezTo>
                <a:lnTo>
                  <a:pt x="4199044" y="0"/>
                </a:lnTo>
                <a:cubicBezTo>
                  <a:pt x="4287132" y="0"/>
                  <a:pt x="4358541" y="71409"/>
                  <a:pt x="4358541" y="159497"/>
                </a:cubicBezTo>
                <a:lnTo>
                  <a:pt x="4358541" y="1435470"/>
                </a:lnTo>
                <a:cubicBezTo>
                  <a:pt x="4358541" y="1523558"/>
                  <a:pt x="4287132" y="1594967"/>
                  <a:pt x="4199044" y="1594967"/>
                </a:cubicBezTo>
                <a:lnTo>
                  <a:pt x="159497" y="1594967"/>
                </a:lnTo>
                <a:cubicBezTo>
                  <a:pt x="71409" y="1594967"/>
                  <a:pt x="0" y="1523558"/>
                  <a:pt x="0" y="1435470"/>
                </a:cubicBezTo>
                <a:lnTo>
                  <a:pt x="0" y="159497"/>
                </a:lnTo>
                <a:close/>
              </a:path>
            </a:pathLst>
          </a:custGeom>
          <a:solidFill>
            <a:schemeClr val="bg2">
              <a:lumMod val="50000"/>
              <a:alpha val="95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2128" tIns="84566" rIns="84566" bIns="483308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loss of emotion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social interest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ideation richness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 occupational/school functioning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F8A4FE06-2631-3D64-046C-B5D8A9A985A9}"/>
              </a:ext>
            </a:extLst>
          </p:cNvPr>
          <p:cNvSpPr/>
          <p:nvPr/>
        </p:nvSpPr>
        <p:spPr>
          <a:xfrm>
            <a:off x="1250778" y="1706137"/>
            <a:ext cx="4505420" cy="1594967"/>
          </a:xfrm>
          <a:custGeom>
            <a:avLst/>
            <a:gdLst>
              <a:gd name="connsiteX0" fmla="*/ 0 w 4286398"/>
              <a:gd name="connsiteY0" fmla="*/ 159497 h 1594967"/>
              <a:gd name="connsiteX1" fmla="*/ 159497 w 4286398"/>
              <a:gd name="connsiteY1" fmla="*/ 0 h 1594967"/>
              <a:gd name="connsiteX2" fmla="*/ 4126901 w 4286398"/>
              <a:gd name="connsiteY2" fmla="*/ 0 h 1594967"/>
              <a:gd name="connsiteX3" fmla="*/ 4286398 w 4286398"/>
              <a:gd name="connsiteY3" fmla="*/ 159497 h 1594967"/>
              <a:gd name="connsiteX4" fmla="*/ 4286398 w 4286398"/>
              <a:gd name="connsiteY4" fmla="*/ 1435470 h 1594967"/>
              <a:gd name="connsiteX5" fmla="*/ 4126901 w 4286398"/>
              <a:gd name="connsiteY5" fmla="*/ 1594967 h 1594967"/>
              <a:gd name="connsiteX6" fmla="*/ 159497 w 4286398"/>
              <a:gd name="connsiteY6" fmla="*/ 1594967 h 1594967"/>
              <a:gd name="connsiteX7" fmla="*/ 0 w 4286398"/>
              <a:gd name="connsiteY7" fmla="*/ 1435470 h 1594967"/>
              <a:gd name="connsiteX8" fmla="*/ 0 w 4286398"/>
              <a:gd name="connsiteY8" fmla="*/ 159497 h 15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398" h="1594967">
                <a:moveTo>
                  <a:pt x="0" y="159497"/>
                </a:moveTo>
                <a:cubicBezTo>
                  <a:pt x="0" y="71409"/>
                  <a:pt x="71409" y="0"/>
                  <a:pt x="159497" y="0"/>
                </a:cubicBezTo>
                <a:lnTo>
                  <a:pt x="4126901" y="0"/>
                </a:lnTo>
                <a:cubicBezTo>
                  <a:pt x="4214989" y="0"/>
                  <a:pt x="4286398" y="71409"/>
                  <a:pt x="4286398" y="159497"/>
                </a:cubicBezTo>
                <a:lnTo>
                  <a:pt x="4286398" y="1435470"/>
                </a:lnTo>
                <a:cubicBezTo>
                  <a:pt x="4286398" y="1523558"/>
                  <a:pt x="4214989" y="1594967"/>
                  <a:pt x="4126901" y="1594967"/>
                </a:cubicBezTo>
                <a:lnTo>
                  <a:pt x="159497" y="1594967"/>
                </a:lnTo>
                <a:cubicBezTo>
                  <a:pt x="71409" y="1594967"/>
                  <a:pt x="0" y="1523558"/>
                  <a:pt x="0" y="1435470"/>
                </a:cubicBezTo>
                <a:lnTo>
                  <a:pt x="0" y="15949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566" tIns="84566" rIns="1370486" bIns="483308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unusual thought content/delusional ideas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suspiciousness/persecutory ideas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grandiose ideas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perceptual abnormalities/hallucinations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chemeClr val="bg1"/>
                </a:solidFill>
              </a:rPr>
              <a:t>disorganized communication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FCF710DC-21F1-4C49-5115-B30476DE0E93}"/>
              </a:ext>
            </a:extLst>
          </p:cNvPr>
          <p:cNvSpPr/>
          <p:nvPr/>
        </p:nvSpPr>
        <p:spPr>
          <a:xfrm>
            <a:off x="3917694" y="1990240"/>
            <a:ext cx="2158190" cy="2158189"/>
          </a:xfrm>
          <a:custGeom>
            <a:avLst/>
            <a:gdLst>
              <a:gd name="connsiteX0" fmla="*/ 0 w 2158189"/>
              <a:gd name="connsiteY0" fmla="*/ 2158189 h 2158189"/>
              <a:gd name="connsiteX1" fmla="*/ 2158189 w 2158189"/>
              <a:gd name="connsiteY1" fmla="*/ 0 h 2158189"/>
              <a:gd name="connsiteX2" fmla="*/ 2158189 w 2158189"/>
              <a:gd name="connsiteY2" fmla="*/ 2158189 h 2158189"/>
              <a:gd name="connsiteX3" fmla="*/ 0 w 2158189"/>
              <a:gd name="connsiteY3" fmla="*/ 2158189 h 215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189" h="2158189">
                <a:moveTo>
                  <a:pt x="0" y="2158189"/>
                </a:moveTo>
                <a:cubicBezTo>
                  <a:pt x="0" y="966254"/>
                  <a:pt x="966254" y="0"/>
                  <a:pt x="2158189" y="0"/>
                </a:cubicBezTo>
                <a:lnTo>
                  <a:pt x="2158189" y="2158189"/>
                </a:lnTo>
                <a:lnTo>
                  <a:pt x="0" y="215818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5911" tIns="745911" rIns="113792" bIns="11379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Positive</a:t>
            </a:r>
            <a:r>
              <a:rPr lang="en-US" sz="1800" kern="1200" dirty="0"/>
              <a:t>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/>
              <a:t> </a:t>
            </a: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2AA17FD-556F-494B-D130-080E7D02DA7B}"/>
              </a:ext>
            </a:extLst>
          </p:cNvPr>
          <p:cNvSpPr/>
          <p:nvPr/>
        </p:nvSpPr>
        <p:spPr>
          <a:xfrm>
            <a:off x="6175570" y="1990240"/>
            <a:ext cx="2158189" cy="2158189"/>
          </a:xfrm>
          <a:custGeom>
            <a:avLst/>
            <a:gdLst>
              <a:gd name="connsiteX0" fmla="*/ 0 w 2158189"/>
              <a:gd name="connsiteY0" fmla="*/ 2158189 h 2158189"/>
              <a:gd name="connsiteX1" fmla="*/ 2158189 w 2158189"/>
              <a:gd name="connsiteY1" fmla="*/ 0 h 2158189"/>
              <a:gd name="connsiteX2" fmla="*/ 2158189 w 2158189"/>
              <a:gd name="connsiteY2" fmla="*/ 2158189 h 2158189"/>
              <a:gd name="connsiteX3" fmla="*/ 0 w 2158189"/>
              <a:gd name="connsiteY3" fmla="*/ 2158189 h 215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189" h="2158189">
                <a:moveTo>
                  <a:pt x="0" y="0"/>
                </a:moveTo>
                <a:cubicBezTo>
                  <a:pt x="1191935" y="0"/>
                  <a:pt x="2158189" y="966254"/>
                  <a:pt x="2158189" y="2158189"/>
                </a:cubicBezTo>
                <a:lnTo>
                  <a:pt x="0" y="215818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252848"/>
              <a:satOff val="-5806"/>
              <a:lumOff val="-3922"/>
              <a:alphaOff val="0"/>
            </a:schemeClr>
          </a:fillRef>
          <a:effectRef idx="2">
            <a:schemeClr val="accent5">
              <a:hueOff val="-2252848"/>
              <a:satOff val="-5806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745911" rIns="745911" bIns="11379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Negative</a:t>
            </a:r>
            <a:r>
              <a:rPr lang="en-US" sz="1700" kern="1200" dirty="0"/>
              <a:t>  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35186B09-46A3-7101-6C71-5300146B1093}"/>
              </a:ext>
            </a:extLst>
          </p:cNvPr>
          <p:cNvSpPr/>
          <p:nvPr/>
        </p:nvSpPr>
        <p:spPr>
          <a:xfrm>
            <a:off x="6175570" y="4248115"/>
            <a:ext cx="2158190" cy="2158189"/>
          </a:xfrm>
          <a:custGeom>
            <a:avLst/>
            <a:gdLst>
              <a:gd name="connsiteX0" fmla="*/ 0 w 2158189"/>
              <a:gd name="connsiteY0" fmla="*/ 2158189 h 2158189"/>
              <a:gd name="connsiteX1" fmla="*/ 2158189 w 2158189"/>
              <a:gd name="connsiteY1" fmla="*/ 0 h 2158189"/>
              <a:gd name="connsiteX2" fmla="*/ 2158189 w 2158189"/>
              <a:gd name="connsiteY2" fmla="*/ 2158189 h 2158189"/>
              <a:gd name="connsiteX3" fmla="*/ 0 w 2158189"/>
              <a:gd name="connsiteY3" fmla="*/ 2158189 h 215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189" h="2158189">
                <a:moveTo>
                  <a:pt x="2158189" y="0"/>
                </a:moveTo>
                <a:cubicBezTo>
                  <a:pt x="2158189" y="1191935"/>
                  <a:pt x="1191935" y="2158189"/>
                  <a:pt x="0" y="2158189"/>
                </a:cubicBezTo>
                <a:lnTo>
                  <a:pt x="0" y="0"/>
                </a:lnTo>
                <a:lnTo>
                  <a:pt x="215818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505695"/>
              <a:satOff val="-11613"/>
              <a:lumOff val="-7843"/>
              <a:alphaOff val="0"/>
            </a:schemeClr>
          </a:fillRef>
          <a:effectRef idx="2">
            <a:schemeClr val="accent5">
              <a:hueOff val="-4505695"/>
              <a:satOff val="-11613"/>
              <a:lumOff val="-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13792" rIns="745912" bIns="74591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Disorganization</a:t>
            </a:r>
            <a:endParaRPr lang="en-US" sz="27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28D795B9-DD62-03B5-7D03-08E33D0D0ED2}"/>
              </a:ext>
            </a:extLst>
          </p:cNvPr>
          <p:cNvSpPr/>
          <p:nvPr/>
        </p:nvSpPr>
        <p:spPr>
          <a:xfrm>
            <a:off x="3917694" y="4248115"/>
            <a:ext cx="2158190" cy="2158189"/>
          </a:xfrm>
          <a:custGeom>
            <a:avLst/>
            <a:gdLst>
              <a:gd name="connsiteX0" fmla="*/ 0 w 2158189"/>
              <a:gd name="connsiteY0" fmla="*/ 2158189 h 2158189"/>
              <a:gd name="connsiteX1" fmla="*/ 2158189 w 2158189"/>
              <a:gd name="connsiteY1" fmla="*/ 0 h 2158189"/>
              <a:gd name="connsiteX2" fmla="*/ 2158189 w 2158189"/>
              <a:gd name="connsiteY2" fmla="*/ 2158189 h 2158189"/>
              <a:gd name="connsiteX3" fmla="*/ 0 w 2158189"/>
              <a:gd name="connsiteY3" fmla="*/ 2158189 h 215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189" h="2158189">
                <a:moveTo>
                  <a:pt x="2158189" y="2158189"/>
                </a:moveTo>
                <a:cubicBezTo>
                  <a:pt x="966254" y="2158189"/>
                  <a:pt x="0" y="1191935"/>
                  <a:pt x="0" y="0"/>
                </a:cubicBezTo>
                <a:lnTo>
                  <a:pt x="2158189" y="0"/>
                </a:lnTo>
                <a:lnTo>
                  <a:pt x="2158189" y="215818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5912" tIns="113792" rIns="113792" bIns="74591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General</a:t>
            </a:r>
            <a:r>
              <a:rPr lang="en-US" sz="1700" kern="1200" dirty="0"/>
              <a:t> </a:t>
            </a:r>
          </a:p>
        </p:txBody>
      </p:sp>
      <p:sp>
        <p:nvSpPr>
          <p:cNvPr id="39" name="Circular Arrow 38">
            <a:extLst>
              <a:ext uri="{FF2B5EF4-FFF2-40B4-BE49-F238E27FC236}">
                <a16:creationId xmlns:a16="http://schemas.microsoft.com/office/drawing/2014/main" id="{EE529008-909F-E213-3108-869056142CAB}"/>
              </a:ext>
            </a:extLst>
          </p:cNvPr>
          <p:cNvSpPr/>
          <p:nvPr/>
        </p:nvSpPr>
        <p:spPr>
          <a:xfrm>
            <a:off x="5731524" y="3695616"/>
            <a:ext cx="745148" cy="647955"/>
          </a:xfrm>
          <a:prstGeom prst="circular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Circular Arrow 39">
            <a:extLst>
              <a:ext uri="{FF2B5EF4-FFF2-40B4-BE49-F238E27FC236}">
                <a16:creationId xmlns:a16="http://schemas.microsoft.com/office/drawing/2014/main" id="{AAB7FB06-0481-98F1-3C83-FAF266B283EC}"/>
              </a:ext>
            </a:extLst>
          </p:cNvPr>
          <p:cNvSpPr/>
          <p:nvPr/>
        </p:nvSpPr>
        <p:spPr>
          <a:xfrm rot="10800000">
            <a:off x="5731524" y="3944830"/>
            <a:ext cx="745148" cy="647955"/>
          </a:xfrm>
          <a:prstGeom prst="circular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CAA22ECD-4A5E-003F-7907-FA77DC698F36}"/>
              </a:ext>
            </a:extLst>
          </p:cNvPr>
          <p:cNvSpPr/>
          <p:nvPr/>
        </p:nvSpPr>
        <p:spPr>
          <a:xfrm>
            <a:off x="1317702" y="920619"/>
            <a:ext cx="9556596" cy="432343"/>
          </a:xfrm>
          <a:prstGeom prst="leftRightArrow">
            <a:avLst/>
          </a:prstGeom>
          <a:gradFill flip="none" rotWithShape="1">
            <a:gsLst>
              <a:gs pos="0">
                <a:schemeClr val="accent5">
                  <a:hueOff val="-2252848"/>
                  <a:satOff val="-5806"/>
                  <a:lumOff val="-3922"/>
                  <a:alphaOff val="0"/>
                  <a:satMod val="103000"/>
                  <a:lumMod val="102000"/>
                  <a:tint val="94000"/>
                </a:schemeClr>
              </a:gs>
              <a:gs pos="50000">
                <a:srgbClr val="5B9BD5"/>
              </a:gs>
              <a:gs pos="100000">
                <a:srgbClr val="49BF64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9EF3FB-CDFD-B129-CEDA-059C1A878C30}"/>
              </a:ext>
            </a:extLst>
          </p:cNvPr>
          <p:cNvSpPr txBox="1"/>
          <p:nvPr/>
        </p:nvSpPr>
        <p:spPr>
          <a:xfrm>
            <a:off x="1734944" y="979573"/>
            <a:ext cx="27320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0-2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No psychosis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1977F7-2E07-524D-45A6-14A6156D6118}"/>
              </a:ext>
            </a:extLst>
          </p:cNvPr>
          <p:cNvSpPr txBox="1"/>
          <p:nvPr/>
        </p:nvSpPr>
        <p:spPr>
          <a:xfrm>
            <a:off x="4729975" y="963612"/>
            <a:ext cx="27320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3-5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CHR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BCF92F-A90B-AA05-AF28-28251F0327E1}"/>
              </a:ext>
            </a:extLst>
          </p:cNvPr>
          <p:cNvSpPr txBox="1"/>
          <p:nvPr/>
        </p:nvSpPr>
        <p:spPr>
          <a:xfrm>
            <a:off x="8405231" y="955733"/>
            <a:ext cx="27320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Psychotic </a:t>
            </a:r>
          </a:p>
        </p:txBody>
      </p:sp>
    </p:spTree>
    <p:extLst>
      <p:ext uri="{BB962C8B-B14F-4D97-AF65-F5344CB8AC3E}">
        <p14:creationId xmlns:p14="http://schemas.microsoft.com/office/powerpoint/2010/main" val="40165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7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7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7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925CE-95D9-B50B-4FFA-D904C13E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640080"/>
            <a:ext cx="4253222" cy="5257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Clinical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n-US" dirty="0">
                <a:solidFill>
                  <a:schemeClr val="bg1"/>
                </a:solidFill>
              </a:rPr>
              <a:t> Data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86AC5560-80EE-E336-CFC0-3B7E5D5819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2499" y="4908441"/>
            <a:ext cx="7239000" cy="2295184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Demographic data and clinical data suggests higher a proportion of CHR ratings for GNC and TG individuals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40831-BC6C-EEBF-2506-6E35586F1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6" t="78425" r="67649" b="1"/>
          <a:stretch/>
        </p:blipFill>
        <p:spPr>
          <a:xfrm>
            <a:off x="7017497" y="1250634"/>
            <a:ext cx="687689" cy="591875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09A5CC3-8ACC-9802-1F91-D8F54FE62D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590866"/>
              </p:ext>
            </p:extLst>
          </p:nvPr>
        </p:nvGraphicFramePr>
        <p:xfrm>
          <a:off x="4904097" y="306931"/>
          <a:ext cx="2113400" cy="246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CBD060-D500-B93B-D6EC-F8E5950D5FD5}"/>
              </a:ext>
            </a:extLst>
          </p:cNvPr>
          <p:cNvSpPr txBox="1"/>
          <p:nvPr/>
        </p:nvSpPr>
        <p:spPr>
          <a:xfrm>
            <a:off x="8017847" y="1236979"/>
            <a:ext cx="3859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~1% prevalence of TG individuals, but the clinic shows a higher population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93CC97-7ABA-F63F-17F1-F97E462B6FDE}"/>
              </a:ext>
            </a:extLst>
          </p:cNvPr>
          <p:cNvGrpSpPr/>
          <p:nvPr/>
        </p:nvGrpSpPr>
        <p:grpSpPr>
          <a:xfrm>
            <a:off x="5343893" y="2776189"/>
            <a:ext cx="5347908" cy="2122229"/>
            <a:chOff x="5928610" y="4654447"/>
            <a:chExt cx="5347908" cy="212222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8842CD-1F57-39C0-77CB-7C9C06E26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8610" y="4834902"/>
              <a:ext cx="5347908" cy="194177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B4DF04C-6921-C172-F1AD-AF552FA64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3009" y="4654447"/>
              <a:ext cx="912626" cy="27903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20F9CE4-1795-8789-E626-7782752DF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170" y="2740722"/>
            <a:ext cx="1504212" cy="2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80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  <p:bldGraphic spid="10" grpId="0">
        <p:bldAsOne/>
      </p:bldGraphic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D5CF9-0E42-AF9C-3576-D9DF504E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Analysis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EF2ACD-1065-60AA-7934-F8BDB2267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770007"/>
              </p:ext>
            </p:extLst>
          </p:nvPr>
        </p:nvGraphicFramePr>
        <p:xfrm>
          <a:off x="3520440" y="2412000"/>
          <a:ext cx="8602979" cy="1205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188">
                  <a:extLst>
                    <a:ext uri="{9D8B030D-6E8A-4147-A177-3AD203B41FA5}">
                      <a16:colId xmlns:a16="http://schemas.microsoft.com/office/drawing/2014/main" val="3415094470"/>
                    </a:ext>
                  </a:extLst>
                </a:gridCol>
                <a:gridCol w="1691282">
                  <a:extLst>
                    <a:ext uri="{9D8B030D-6E8A-4147-A177-3AD203B41FA5}">
                      <a16:colId xmlns:a16="http://schemas.microsoft.com/office/drawing/2014/main" val="853095095"/>
                    </a:ext>
                  </a:extLst>
                </a:gridCol>
                <a:gridCol w="1272132">
                  <a:extLst>
                    <a:ext uri="{9D8B030D-6E8A-4147-A177-3AD203B41FA5}">
                      <a16:colId xmlns:a16="http://schemas.microsoft.com/office/drawing/2014/main" val="952552302"/>
                    </a:ext>
                  </a:extLst>
                </a:gridCol>
                <a:gridCol w="1071797">
                  <a:extLst>
                    <a:ext uri="{9D8B030D-6E8A-4147-A177-3AD203B41FA5}">
                      <a16:colId xmlns:a16="http://schemas.microsoft.com/office/drawing/2014/main" val="1729167714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689328262"/>
                    </a:ext>
                  </a:extLst>
                </a:gridCol>
                <a:gridCol w="772457">
                  <a:extLst>
                    <a:ext uri="{9D8B030D-6E8A-4147-A177-3AD203B41FA5}">
                      <a16:colId xmlns:a16="http://schemas.microsoft.com/office/drawing/2014/main" val="1039420737"/>
                    </a:ext>
                  </a:extLst>
                </a:gridCol>
                <a:gridCol w="772457">
                  <a:extLst>
                    <a:ext uri="{9D8B030D-6E8A-4147-A177-3AD203B41FA5}">
                      <a16:colId xmlns:a16="http://schemas.microsoft.com/office/drawing/2014/main" val="2396350684"/>
                    </a:ext>
                  </a:extLst>
                </a:gridCol>
                <a:gridCol w="781994">
                  <a:extLst>
                    <a:ext uri="{9D8B030D-6E8A-4147-A177-3AD203B41FA5}">
                      <a16:colId xmlns:a16="http://schemas.microsoft.com/office/drawing/2014/main" val="1779796222"/>
                    </a:ext>
                  </a:extLst>
                </a:gridCol>
                <a:gridCol w="781994">
                  <a:extLst>
                    <a:ext uri="{9D8B030D-6E8A-4147-A177-3AD203B41FA5}">
                      <a16:colId xmlns:a16="http://schemas.microsoft.com/office/drawing/2014/main" val="4081625905"/>
                    </a:ext>
                  </a:extLst>
                </a:gridCol>
              </a:tblGrid>
              <a:tr h="36108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t-test for Equality of Means </a:t>
                      </a:r>
                      <a:endParaRPr lang="en-US" sz="105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t-test for Equality of Means 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984110"/>
                  </a:ext>
                </a:extLst>
              </a:tr>
              <a:tr h="34537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SIPS Ratings</a:t>
                      </a: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 variances not assumed </a:t>
                      </a: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 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Sig. (2-tailed) 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Difference </a:t>
                      </a:r>
                      <a:endParaRPr lang="en-US" sz="9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Std. Error Difference </a:t>
                      </a:r>
                      <a:endParaRPr lang="en-US" sz="9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Confidence Interval of the Difference </a:t>
                      </a:r>
                      <a:endParaRPr lang="en-US" sz="9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5672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 </a:t>
                      </a:r>
                      <a:endParaRPr lang="en-US" sz="9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 </a:t>
                      </a:r>
                      <a:endParaRPr lang="en-US" sz="9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30445"/>
                  </a:ext>
                </a:extLst>
              </a:tr>
              <a:tr h="343894">
                <a:tc vMerge="1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SIPS Ratings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 variances not assumed 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1.108 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34.718 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.275 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.431 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.389 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-.359 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1.221 </a:t>
                      </a:r>
                      <a:endParaRPr lang="en-US" sz="10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1479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7574D40-A13B-A3B6-FE49-F4C1B024DE14}"/>
              </a:ext>
            </a:extLst>
          </p:cNvPr>
          <p:cNvSpPr/>
          <p:nvPr/>
        </p:nvSpPr>
        <p:spPr>
          <a:xfrm>
            <a:off x="8244840" y="2815199"/>
            <a:ext cx="701040" cy="10809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5771</TotalTime>
  <Words>624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Clinical High Risk for Psychosis</vt:lpstr>
      <vt:lpstr>Gender Identity</vt:lpstr>
      <vt:lpstr>Literature Results </vt:lpstr>
      <vt:lpstr>Exploratory Question </vt:lpstr>
      <vt:lpstr>Methods </vt:lpstr>
      <vt:lpstr>Structured Interview for Psychosis-risk Syndromes </vt:lpstr>
      <vt:lpstr>Clinical Assessment Data </vt:lpstr>
      <vt:lpstr>Statistical Analysis </vt:lpstr>
      <vt:lpstr>Future Directions</vt:lpstr>
      <vt:lpstr>Considerations </vt:lpstr>
      <vt:lpstr>Acknowledgements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Elizabeth</dc:creator>
  <cp:lastModifiedBy>Garcia, Elizabeth</cp:lastModifiedBy>
  <cp:revision>40</cp:revision>
  <dcterms:created xsi:type="dcterms:W3CDTF">2022-08-06T18:53:35Z</dcterms:created>
  <dcterms:modified xsi:type="dcterms:W3CDTF">2022-08-12T21:33:24Z</dcterms:modified>
</cp:coreProperties>
</file>