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4"/>
  </p:notesMasterIdLst>
  <p:sldIdLst>
    <p:sldId id="256" r:id="rId2"/>
    <p:sldId id="257" r:id="rId3"/>
    <p:sldId id="262" r:id="rId4"/>
    <p:sldId id="263" r:id="rId5"/>
    <p:sldId id="258" r:id="rId6"/>
    <p:sldId id="274" r:id="rId7"/>
    <p:sldId id="259" r:id="rId8"/>
    <p:sldId id="277" r:id="rId9"/>
    <p:sldId id="260" r:id="rId10"/>
    <p:sldId id="261" r:id="rId11"/>
    <p:sldId id="275" r:id="rId12"/>
    <p:sldId id="276" r:id="rId13"/>
    <p:sldId id="264" r:id="rId14"/>
    <p:sldId id="265" r:id="rId15"/>
    <p:sldId id="266" r:id="rId16"/>
    <p:sldId id="267" r:id="rId17"/>
    <p:sldId id="268" r:id="rId18"/>
    <p:sldId id="269" r:id="rId19"/>
    <p:sldId id="270" r:id="rId20"/>
    <p:sldId id="271"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EFC954-DA25-4BAF-B184-4AB46D70E5EA}">
          <p14:sldIdLst>
            <p14:sldId id="256"/>
            <p14:sldId id="257"/>
            <p14:sldId id="262"/>
            <p14:sldId id="263"/>
            <p14:sldId id="258"/>
            <p14:sldId id="274"/>
            <p14:sldId id="259"/>
            <p14:sldId id="277"/>
            <p14:sldId id="260"/>
            <p14:sldId id="261"/>
            <p14:sldId id="275"/>
            <p14:sldId id="276"/>
            <p14:sldId id="264"/>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9" autoAdjust="0"/>
    <p:restoredTop sz="49337" autoAdjust="0"/>
  </p:normalViewPr>
  <p:slideViewPr>
    <p:cSldViewPr snapToGrid="0">
      <p:cViewPr varScale="1">
        <p:scale>
          <a:sx n="42" d="100"/>
          <a:sy n="42" d="100"/>
        </p:scale>
        <p:origin x="2184" y="3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A0734-C7A6-4C84-BC08-0608F817CD2F}" type="datetimeFigureOut">
              <a:rPr lang="en-US" smtClean="0"/>
              <a:t>8/8/2018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56A6E-B547-4374-A19A-AE04D76071D2}" type="slidenum">
              <a:rPr lang="en-US" smtClean="0"/>
              <a:t>‹#›</a:t>
            </a:fld>
            <a:endParaRPr lang="en-US"/>
          </a:p>
        </p:txBody>
      </p:sp>
    </p:spTree>
    <p:extLst>
      <p:ext uri="{BB962C8B-B14F-4D97-AF65-F5344CB8AC3E}">
        <p14:creationId xmlns:p14="http://schemas.microsoft.com/office/powerpoint/2010/main" val="282935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 PURPLE Program, I worked with Dr. Miller, who researches</a:t>
            </a:r>
            <a:r>
              <a:rPr lang="en-US" sz="1200" kern="1200" baseline="0" dirty="0">
                <a:solidFill>
                  <a:schemeClr val="tx1"/>
                </a:solidFill>
                <a:effectLst/>
                <a:latin typeface="+mn-lt"/>
                <a:ea typeface="+mn-ea"/>
                <a:cs typeface="+mn-cs"/>
              </a:rPr>
              <a:t> environmental factors that influence eating behaviors in children. For my project, </a:t>
            </a:r>
            <a:r>
              <a:rPr lang="en-US" sz="1200" kern="1200" dirty="0">
                <a:solidFill>
                  <a:schemeClr val="tx1"/>
                </a:solidFill>
                <a:effectLst/>
                <a:latin typeface="+mn-lt"/>
                <a:ea typeface="+mn-ea"/>
                <a:cs typeface="+mn-cs"/>
              </a:rPr>
              <a:t>I chose to explore how family members influence child eating rate using 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depth look into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one family.</a:t>
            </a:r>
          </a:p>
        </p:txBody>
      </p:sp>
      <p:sp>
        <p:nvSpPr>
          <p:cNvPr id="4" name="Slide Number Placeholder 3"/>
          <p:cNvSpPr>
            <a:spLocks noGrp="1"/>
          </p:cNvSpPr>
          <p:nvPr>
            <p:ph type="sldNum" sz="quarter" idx="10"/>
          </p:nvPr>
        </p:nvSpPr>
        <p:spPr/>
        <p:txBody>
          <a:bodyPr/>
          <a:lstStyle/>
          <a:p>
            <a:fld id="{99456A6E-B547-4374-A19A-AE04D76071D2}" type="slidenum">
              <a:rPr lang="en-US" smtClean="0"/>
              <a:t>1</a:t>
            </a:fld>
            <a:endParaRPr lang="en-US"/>
          </a:p>
        </p:txBody>
      </p:sp>
    </p:spTree>
    <p:extLst>
      <p:ext uri="{BB962C8B-B14F-4D97-AF65-F5344CB8AC3E}">
        <p14:creationId xmlns:p14="http://schemas.microsoft.com/office/powerpoint/2010/main" val="321092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“Bites” </a:t>
            </a:r>
            <a:r>
              <a:rPr lang="en-US" sz="1200" kern="1200" dirty="0">
                <a:solidFill>
                  <a:schemeClr val="tx1"/>
                </a:solidFill>
                <a:effectLst/>
                <a:latin typeface="+mn-lt"/>
                <a:ea typeface="+mn-ea"/>
                <a:cs typeface="+mn-cs"/>
              </a:rPr>
              <a:t>were scored on a frequency basis and happened when: 1. any portion of food entered the mouth with fingers or utensils or 2. when food came into contact with open mouth or tongue, for example, when licking ice cream.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meal length </a:t>
            </a:r>
            <a:r>
              <a:rPr lang="en-US" sz="1200" kern="1200" dirty="0">
                <a:solidFill>
                  <a:schemeClr val="tx1"/>
                </a:solidFill>
                <a:effectLst/>
                <a:latin typeface="+mn-lt"/>
                <a:ea typeface="+mn-ea"/>
                <a:cs typeface="+mn-cs"/>
              </a:rPr>
              <a:t>started with the child’s first bite of food and ended with the child’s last bite.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a </a:t>
            </a:r>
            <a:r>
              <a:rPr lang="en-US" sz="1200" b="1" kern="1200" dirty="0">
                <a:solidFill>
                  <a:schemeClr val="tx1"/>
                </a:solidFill>
                <a:effectLst/>
                <a:latin typeface="+mn-lt"/>
                <a:ea typeface="+mn-ea"/>
                <a:cs typeface="+mn-cs"/>
              </a:rPr>
              <a:t>family member was considered “present” </a:t>
            </a:r>
            <a:r>
              <a:rPr lang="en-US" sz="1200" kern="1200" dirty="0">
                <a:solidFill>
                  <a:schemeClr val="tx1"/>
                </a:solidFill>
                <a:effectLst/>
                <a:latin typeface="+mn-lt"/>
                <a:ea typeface="+mn-ea"/>
                <a:cs typeface="+mn-cs"/>
              </a:rPr>
              <a:t>when the person was within the view of the child, within approximately 5 feet of the child and had food.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data were recorded in 1-sec intervals. Family member bites were averaged within intervals and the eating rates were calculated as bites per minute.</a:t>
            </a:r>
          </a:p>
          <a:p>
            <a:endParaRPr lang="en-US" dirty="0"/>
          </a:p>
        </p:txBody>
      </p:sp>
      <p:sp>
        <p:nvSpPr>
          <p:cNvPr id="4" name="Slide Number Placeholder 3"/>
          <p:cNvSpPr>
            <a:spLocks noGrp="1"/>
          </p:cNvSpPr>
          <p:nvPr>
            <p:ph type="sldNum" sz="quarter" idx="10"/>
          </p:nvPr>
        </p:nvSpPr>
        <p:spPr/>
        <p:txBody>
          <a:bodyPr/>
          <a:lstStyle/>
          <a:p>
            <a:fld id="{99456A6E-B547-4374-A19A-AE04D76071D2}" type="slidenum">
              <a:rPr lang="en-US" smtClean="0"/>
              <a:t>10</a:t>
            </a:fld>
            <a:endParaRPr lang="en-US"/>
          </a:p>
        </p:txBody>
      </p:sp>
    </p:spTree>
    <p:extLst>
      <p:ext uri="{BB962C8B-B14F-4D97-AF65-F5344CB8AC3E}">
        <p14:creationId xmlns:p14="http://schemas.microsoft.com/office/powerpoint/2010/main" val="3625279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56A6E-B547-4374-A19A-AE04D76071D2}" type="slidenum">
              <a:rPr lang="en-US" smtClean="0"/>
              <a:t>11</a:t>
            </a:fld>
            <a:endParaRPr lang="en-US"/>
          </a:p>
        </p:txBody>
      </p:sp>
    </p:spTree>
    <p:extLst>
      <p:ext uri="{BB962C8B-B14F-4D97-AF65-F5344CB8AC3E}">
        <p14:creationId xmlns:p14="http://schemas.microsoft.com/office/powerpoint/2010/main" val="5211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total of 12 meals were coded, including 5 breakfasts, 1 lunch and 6 dinners. The average number of family members present was 1 for breakfast and lunch and 3 for dinner but note there was only 1 lunch that was recorded.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Average meal duration was 9 minutes 44 seconds for breakfast, 21 minutes 46 seconds for dinner, and was 50 minutes and 56 seconds for the one lunch meal—which is very long but from video footage, the bites were widely spread a part and the child spent a lot of the time eating by himself.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child spent 59% of meal times eating with a family member present.</a:t>
            </a:r>
          </a:p>
        </p:txBody>
      </p:sp>
      <p:sp>
        <p:nvSpPr>
          <p:cNvPr id="4" name="Slide Number Placeholder 3"/>
          <p:cNvSpPr>
            <a:spLocks noGrp="1"/>
          </p:cNvSpPr>
          <p:nvPr>
            <p:ph type="sldNum" sz="quarter" idx="10"/>
          </p:nvPr>
        </p:nvSpPr>
        <p:spPr/>
        <p:txBody>
          <a:bodyPr/>
          <a:lstStyle/>
          <a:p>
            <a:fld id="{99456A6E-B547-4374-A19A-AE04D76071D2}" type="slidenum">
              <a:rPr lang="en-US" smtClean="0"/>
              <a:t>12</a:t>
            </a:fld>
            <a:endParaRPr lang="en-US"/>
          </a:p>
        </p:txBody>
      </p:sp>
    </p:spTree>
    <p:extLst>
      <p:ext uri="{BB962C8B-B14F-4D97-AF65-F5344CB8AC3E}">
        <p14:creationId xmlns:p14="http://schemas.microsoft.com/office/powerpoint/2010/main" val="416707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first analyzed the data by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comparing bite rates from times when at least one family</a:t>
            </a:r>
            <a:r>
              <a:rPr lang="en-US" sz="1200" kern="1200" baseline="0" dirty="0">
                <a:solidFill>
                  <a:schemeClr val="tx1"/>
                </a:solidFill>
                <a:effectLst/>
                <a:latin typeface="+mn-lt"/>
                <a:ea typeface="+mn-ea"/>
                <a:cs typeface="+mn-cs"/>
              </a:rPr>
              <a:t> member was present to times when the child was eating alone. To do this, we</a:t>
            </a:r>
            <a:r>
              <a:rPr lang="en-US" sz="1200" kern="1200" dirty="0">
                <a:solidFill>
                  <a:schemeClr val="tx1"/>
                </a:solidFill>
                <a:effectLst/>
                <a:latin typeface="+mn-lt"/>
                <a:ea typeface="+mn-ea"/>
                <a:cs typeface="+mn-cs"/>
              </a:rPr>
              <a:t> conducted a Wilcoxon matched pairs test, which is the nonparametric equivalent to a paired t-test.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the figure here, t</a:t>
            </a:r>
            <a:r>
              <a:rPr lang="en-US" sz="1200" kern="1200" dirty="0">
                <a:solidFill>
                  <a:schemeClr val="tx1"/>
                </a:solidFill>
                <a:effectLst/>
                <a:latin typeface="+mn-lt"/>
                <a:ea typeface="+mn-ea"/>
                <a:cs typeface="+mn-cs"/>
              </a:rPr>
              <a:t>he x-axis denotes when family members were present vs. absent during the meal. The y-axis denotes child bite rate at these times.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lines connect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data points obtained from the same meal. There are two data points without connecting lines, indicating that a</a:t>
            </a:r>
            <a:r>
              <a:rPr lang="en-US" sz="1200" kern="1200" baseline="0" dirty="0">
                <a:solidFill>
                  <a:schemeClr val="tx1"/>
                </a:solidFill>
                <a:effectLst/>
                <a:latin typeface="+mn-lt"/>
                <a:ea typeface="+mn-ea"/>
                <a:cs typeface="+mn-cs"/>
              </a:rPr>
              <a:t> family member was present for the entire meal</a:t>
            </a:r>
            <a:r>
              <a:rPr lang="en-US" sz="1200" kern="1200" dirty="0">
                <a:solidFill>
                  <a:schemeClr val="tx1"/>
                </a:solidFill>
                <a:effectLst/>
                <a:latin typeface="+mn-lt"/>
                <a:ea typeface="+mn-ea"/>
                <a:cs typeface="+mn-cs"/>
              </a:rPr>
              <a:t> (point) or absent (point). These data were not included in the analysis, but they are on the graph to depict all data from meals.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can see, the</a:t>
            </a:r>
            <a:r>
              <a:rPr lang="en-US" sz="1200" kern="1200" baseline="0" dirty="0">
                <a:solidFill>
                  <a:schemeClr val="tx1"/>
                </a:solidFill>
                <a:effectLst/>
                <a:latin typeface="+mn-lt"/>
                <a:ea typeface="+mn-ea"/>
                <a:cs typeface="+mn-cs"/>
              </a:rPr>
              <a:t> majority of the meals contained both times when the child ate alone and with another family member present, and so the paired test provides more power to detect the effects of family member presence on bite rate due to assuming less variability between the paired data</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found a significant difference in child bite rate when family members were present versus absent, with a higher bite rate when family members were present. From the graph, you can visually see this trend within meals.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an interesting finding, but we wanted to find out little more as to why this was the case…</a:t>
            </a:r>
          </a:p>
          <a:p>
            <a:endParaRPr lang="en-US" dirty="0"/>
          </a:p>
        </p:txBody>
      </p:sp>
      <p:sp>
        <p:nvSpPr>
          <p:cNvPr id="4" name="Slide Number Placeholder 3"/>
          <p:cNvSpPr>
            <a:spLocks noGrp="1"/>
          </p:cNvSpPr>
          <p:nvPr>
            <p:ph type="sldNum" sz="quarter" idx="10"/>
          </p:nvPr>
        </p:nvSpPr>
        <p:spPr/>
        <p:txBody>
          <a:bodyPr/>
          <a:lstStyle/>
          <a:p>
            <a:fld id="{99456A6E-B547-4374-A19A-AE04D76071D2}" type="slidenum">
              <a:rPr lang="en-US" smtClean="0"/>
              <a:t>13</a:t>
            </a:fld>
            <a:endParaRPr lang="en-US"/>
          </a:p>
        </p:txBody>
      </p:sp>
    </p:spTree>
    <p:extLst>
      <p:ext uri="{BB962C8B-B14F-4D97-AF65-F5344CB8AC3E}">
        <p14:creationId xmlns:p14="http://schemas.microsoft.com/office/powerpoint/2010/main" val="1008523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we turned to cumulative records.</a:t>
            </a:r>
          </a:p>
          <a:p>
            <a:r>
              <a:rPr lang="en-US" sz="1200" kern="1200" dirty="0">
                <a:solidFill>
                  <a:schemeClr val="tx1"/>
                </a:solidFill>
                <a:effectLst/>
                <a:latin typeface="+mn-lt"/>
                <a:ea typeface="+mn-ea"/>
                <a:cs typeface="+mn-cs"/>
              </a:rPr>
              <a:t>As you may remember from your Intro Psych classes, cumulative records were created by B. F. Skinner as a method to view and record rates of simple responses of</a:t>
            </a:r>
            <a:r>
              <a:rPr lang="en-US" sz="1200" kern="1200" baseline="0" dirty="0">
                <a:solidFill>
                  <a:schemeClr val="tx1"/>
                </a:solidFill>
                <a:effectLst/>
                <a:latin typeface="+mn-lt"/>
                <a:ea typeface="+mn-ea"/>
                <a:cs typeface="+mn-cs"/>
              </a:rPr>
              <a:t> animals like rats and pigeons being studied in operant chambers. </a:t>
            </a:r>
            <a:r>
              <a:rPr lang="en-US" sz="1200" kern="1200" dirty="0">
                <a:solidFill>
                  <a:schemeClr val="tx1"/>
                </a:solidFill>
                <a:effectLst/>
                <a:latin typeface="+mn-lt"/>
                <a:ea typeface="+mn-ea"/>
                <a:cs typeface="+mn-cs"/>
              </a:rPr>
              <a:t>With them, you can have a clear visual representation of the rate of a behavior in real time, and how rates changed</a:t>
            </a:r>
            <a:r>
              <a:rPr lang="en-US" sz="1200" kern="1200" baseline="0" dirty="0">
                <a:solidFill>
                  <a:schemeClr val="tx1"/>
                </a:solidFill>
                <a:effectLst/>
                <a:latin typeface="+mn-lt"/>
                <a:ea typeface="+mn-ea"/>
                <a:cs typeface="+mn-cs"/>
              </a:rPr>
              <a:t> in response</a:t>
            </a:r>
            <a:r>
              <a:rPr lang="en-US" sz="1200" kern="1200" dirty="0">
                <a:solidFill>
                  <a:schemeClr val="tx1"/>
                </a:solidFill>
                <a:effectLst/>
                <a:latin typeface="+mn-lt"/>
                <a:ea typeface="+mn-ea"/>
                <a:cs typeface="+mn-cs"/>
              </a:rPr>
              <a:t> to environmental events, such as reinforcement.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graph, you can see when behaviors are being reinforced by the marks protruding from the sloped lines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how that causes the behavior to change. For example, the red line has a higher slope which means that the reinforcement schedule resulted in a higher</a:t>
            </a:r>
            <a:r>
              <a:rPr lang="en-US" sz="1200" kern="1200" baseline="0" dirty="0">
                <a:solidFill>
                  <a:schemeClr val="tx1"/>
                </a:solidFill>
                <a:effectLst/>
                <a:latin typeface="+mn-lt"/>
                <a:ea typeface="+mn-ea"/>
                <a:cs typeface="+mn-cs"/>
              </a:rPr>
              <a:t> rate of </a:t>
            </a:r>
            <a:r>
              <a:rPr lang="en-US" sz="1200" kern="1200" dirty="0">
                <a:solidFill>
                  <a:schemeClr val="tx1"/>
                </a:solidFill>
                <a:effectLst/>
                <a:latin typeface="+mn-lt"/>
                <a:ea typeface="+mn-ea"/>
                <a:cs typeface="+mn-cs"/>
              </a:rPr>
              <a:t> the behavior. And the black line has a lower slope which means that schedule of reinforcement resulted in a lower rate of the behavior.</a:t>
            </a:r>
          </a:p>
          <a:p>
            <a:endParaRPr lang="en-US" dirty="0"/>
          </a:p>
        </p:txBody>
      </p:sp>
      <p:sp>
        <p:nvSpPr>
          <p:cNvPr id="4" name="Slide Number Placeholder 3"/>
          <p:cNvSpPr>
            <a:spLocks noGrp="1"/>
          </p:cNvSpPr>
          <p:nvPr>
            <p:ph type="sldNum" sz="quarter" idx="10"/>
          </p:nvPr>
        </p:nvSpPr>
        <p:spPr/>
        <p:txBody>
          <a:bodyPr/>
          <a:lstStyle/>
          <a:p>
            <a:fld id="{99456A6E-B547-4374-A19A-AE04D76071D2}" type="slidenum">
              <a:rPr lang="en-US" smtClean="0"/>
              <a:t>14</a:t>
            </a:fld>
            <a:endParaRPr lang="en-US"/>
          </a:p>
        </p:txBody>
      </p:sp>
    </p:spTree>
    <p:extLst>
      <p:ext uri="{BB962C8B-B14F-4D97-AF65-F5344CB8AC3E}">
        <p14:creationId xmlns:p14="http://schemas.microsoft.com/office/powerpoint/2010/main" val="3744079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cumulative record depicts child and family member bites during a single meal. The x-axis represents the duration of the meal in minutes and the y-axis is the cumulative bites occurring throughout the meal.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blue line depicts child bite rate and the red line depicts the average family member bite rate. The higher the slope of the line, the higher the bite rate and the lower the slope, the lower the bite rate.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Cumulative totals reset when the number of family members present changed. The vertical lines denote a change between at least one family member present vs. no family member.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names on the graph show which family member was present. Family member names without a bracket signify that the member was present for the entire time and the brackets represent family members that were only there during that section of the meal.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here we see the meal starts with the child eating alone and then the mom and uncle join the meal. Soon after the great aunt joins and so the cumulative records reset back to 0. This happens again when uncle leaves the meal and when the great aunt leaves. After about 10 minutes the mother, who was the last family member present, leaves and the child is left to finish the meal by himself.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a:t>
            </a:r>
            <a:r>
              <a:rPr lang="en-US" sz="1200" kern="1200" baseline="0" dirty="0">
                <a:solidFill>
                  <a:schemeClr val="tx1"/>
                </a:solidFill>
                <a:effectLst/>
                <a:latin typeface="+mn-lt"/>
                <a:ea typeface="+mn-ea"/>
                <a:cs typeface="+mn-cs"/>
              </a:rPr>
              <a:t> can see, the slopes of the red and blue lines overlap for the majority of the meal, indicating similar bite rate between child and family members. The slope when the child is alone also appears lower than when family members were present.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9456A6E-B547-4374-A19A-AE04D76071D2}" type="slidenum">
              <a:rPr lang="en-US" smtClean="0"/>
              <a:t>15</a:t>
            </a:fld>
            <a:endParaRPr lang="en-US"/>
          </a:p>
        </p:txBody>
      </p:sp>
    </p:spTree>
    <p:extLst>
      <p:ext uri="{BB962C8B-B14F-4D97-AF65-F5344CB8AC3E}">
        <p14:creationId xmlns:p14="http://schemas.microsoft.com/office/powerpoint/2010/main" val="2780451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graphs for the first four meals in which the</a:t>
            </a:r>
            <a:r>
              <a:rPr lang="en-US" sz="1200" kern="1200" baseline="0" dirty="0">
                <a:solidFill>
                  <a:schemeClr val="tx1"/>
                </a:solidFill>
                <a:effectLst/>
                <a:latin typeface="+mn-lt"/>
                <a:ea typeface="+mn-ea"/>
                <a:cs typeface="+mn-cs"/>
              </a:rPr>
              <a:t> parent and child ate similar food, including the graph from the previous slide.</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cumulative records are purely observational, so we did not manipulate any variables but still found some relations between family member and child bite rate.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As you can see, the slopes overlapped much of the time.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relation doesn’t appear</a:t>
            </a:r>
            <a:r>
              <a:rPr lang="en-US" sz="1200" kern="1200" baseline="0" dirty="0">
                <a:solidFill>
                  <a:schemeClr val="tx1"/>
                </a:solidFill>
                <a:effectLst/>
                <a:latin typeface="+mn-lt"/>
                <a:ea typeface="+mn-ea"/>
                <a:cs typeface="+mn-cs"/>
              </a:rPr>
              <a:t> to hold as well for </a:t>
            </a:r>
            <a:r>
              <a:rPr lang="en-US" sz="1200" kern="1200" dirty="0">
                <a:solidFill>
                  <a:schemeClr val="tx1"/>
                </a:solidFill>
                <a:effectLst/>
                <a:latin typeface="+mn-lt"/>
                <a:ea typeface="+mn-ea"/>
                <a:cs typeface="+mn-cs"/>
              </a:rPr>
              <a:t>Meal 4. However, when we looked at the data a little more closely, the slopes looked more similar towards the end of the meal.</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456A6E-B547-4374-A19A-AE04D76071D2}" type="slidenum">
              <a:rPr lang="en-US" smtClean="0"/>
              <a:t>16</a:t>
            </a:fld>
            <a:endParaRPr lang="en-US"/>
          </a:p>
        </p:txBody>
      </p:sp>
    </p:spTree>
    <p:extLst>
      <p:ext uri="{BB962C8B-B14F-4D97-AF65-F5344CB8AC3E}">
        <p14:creationId xmlns:p14="http://schemas.microsoft.com/office/powerpoint/2010/main" val="281563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Relatively similarly findings over these meals as well.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meal 11, the lines do not seem to match very well but if you look past the long pauses for the child bite, the slopes seem to match relatively well in this case too.</a:t>
            </a:r>
          </a:p>
          <a:p>
            <a:endParaRPr lang="en-US" dirty="0"/>
          </a:p>
          <a:p>
            <a:r>
              <a:rPr lang="en-US" dirty="0"/>
              <a:t>In Meal 13, the rates don’t line up exactly, but you can clearly see the change in the child bite rate when the grandfather is present versus absent.</a:t>
            </a:r>
          </a:p>
        </p:txBody>
      </p:sp>
      <p:sp>
        <p:nvSpPr>
          <p:cNvPr id="4" name="Slide Number Placeholder 3"/>
          <p:cNvSpPr>
            <a:spLocks noGrp="1"/>
          </p:cNvSpPr>
          <p:nvPr>
            <p:ph type="sldNum" sz="quarter" idx="10"/>
          </p:nvPr>
        </p:nvSpPr>
        <p:spPr/>
        <p:txBody>
          <a:bodyPr/>
          <a:lstStyle/>
          <a:p>
            <a:fld id="{99456A6E-B547-4374-A19A-AE04D76071D2}" type="slidenum">
              <a:rPr lang="en-US" smtClean="0"/>
              <a:t>17</a:t>
            </a:fld>
            <a:endParaRPr lang="en-US"/>
          </a:p>
        </p:txBody>
      </p:sp>
    </p:spTree>
    <p:extLst>
      <p:ext uri="{BB962C8B-B14F-4D97-AF65-F5344CB8AC3E}">
        <p14:creationId xmlns:p14="http://schemas.microsoft.com/office/powerpoint/2010/main" val="4082995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the results, it appeared that family member presence influenced child bite rate. The child generally ate faster when family members were present and slower when alone.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child bite rate appeared to frequently match family member bite rate, which is consistent with results from previous studies in adults.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a:t>
            </a:r>
            <a:r>
              <a:rPr lang="en-US" sz="1200" kern="1200" baseline="0" dirty="0">
                <a:solidFill>
                  <a:schemeClr val="tx1"/>
                </a:solidFill>
                <a:effectLst/>
                <a:latin typeface="+mn-lt"/>
                <a:ea typeface="+mn-ea"/>
                <a:cs typeface="+mn-cs"/>
              </a:rPr>
              <a:t> were somewhat surprised to see that child bite rate was higher when eating with family members, given previous findings of lower child BMI being associated with eating as a family. A possible explanation is that p</a:t>
            </a:r>
            <a:r>
              <a:rPr lang="en-US" sz="1200" kern="1200" dirty="0">
                <a:solidFill>
                  <a:schemeClr val="tx1"/>
                </a:solidFill>
                <a:effectLst/>
                <a:latin typeface="+mn-lt"/>
                <a:ea typeface="+mn-ea"/>
                <a:cs typeface="+mn-cs"/>
              </a:rPr>
              <a:t>revious research has observed higher bite rates in adults with higher BMIs,</a:t>
            </a:r>
            <a:r>
              <a:rPr lang="en-US" sz="1200" kern="1200" baseline="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4 of the 5 family members in the study were overweight. As such, the family members may have modeled higher rates for child eating.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results suggest that if treatment for child obesity involves attempting to reduce bite rate, it may be important to include all family members in</a:t>
            </a:r>
            <a:r>
              <a:rPr lang="en-US" sz="1200" kern="1200" baseline="0" dirty="0">
                <a:solidFill>
                  <a:schemeClr val="tx1"/>
                </a:solidFill>
                <a:effectLst/>
                <a:latin typeface="+mn-lt"/>
                <a:ea typeface="+mn-ea"/>
                <a:cs typeface="+mn-cs"/>
              </a:rPr>
              <a:t> the intervention</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99456A6E-B547-4374-A19A-AE04D76071D2}" type="slidenum">
              <a:rPr lang="en-US" smtClean="0"/>
              <a:t>18</a:t>
            </a:fld>
            <a:endParaRPr lang="en-US"/>
          </a:p>
        </p:txBody>
      </p:sp>
    </p:spTree>
    <p:extLst>
      <p:ext uri="{BB962C8B-B14F-4D97-AF65-F5344CB8AC3E}">
        <p14:creationId xmlns:p14="http://schemas.microsoft.com/office/powerpoint/2010/main" val="4144441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were a number of limitations of the study</a:t>
            </a:r>
            <a:r>
              <a:rPr lang="en-US" sz="1200" kern="1200" baseline="0" dirty="0">
                <a:solidFill>
                  <a:schemeClr val="tx1"/>
                </a:solidFill>
                <a:effectLst/>
                <a:latin typeface="+mn-lt"/>
                <a:ea typeface="+mn-ea"/>
                <a:cs typeface="+mn-cs"/>
              </a:rPr>
              <a:t> that should be noted.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Because</a:t>
            </a:r>
            <a:r>
              <a:rPr lang="en-US" sz="1200" kern="1200" dirty="0">
                <a:solidFill>
                  <a:schemeClr val="tx1"/>
                </a:solidFill>
                <a:effectLst/>
                <a:latin typeface="+mn-lt"/>
                <a:ea typeface="+mn-ea"/>
                <a:cs typeface="+mn-cs"/>
              </a:rPr>
              <a:t> this was a purely observational study, potentially confounding factors such as social cues (likes prompts</a:t>
            </a:r>
            <a:r>
              <a:rPr lang="en-US" sz="1200" kern="1200" baseline="0" dirty="0">
                <a:solidFill>
                  <a:schemeClr val="tx1"/>
                </a:solidFill>
                <a:effectLst/>
                <a:latin typeface="+mn-lt"/>
                <a:ea typeface="+mn-ea"/>
                <a:cs typeface="+mn-cs"/>
              </a:rPr>
              <a:t> to eat) </a:t>
            </a:r>
            <a:r>
              <a:rPr lang="en-US" sz="1200" kern="1200" dirty="0">
                <a:solidFill>
                  <a:schemeClr val="tx1"/>
                </a:solidFill>
                <a:effectLst/>
                <a:latin typeface="+mn-lt"/>
                <a:ea typeface="+mn-ea"/>
                <a:cs typeface="+mn-cs"/>
              </a:rPr>
              <a:t>and types of food were neither controlled nor measured. This means that other factors may have influenced the obtained results.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Due to the nature of a case study, results are not generalizable.</a:t>
            </a:r>
          </a:p>
          <a:p>
            <a:endParaRPr lang="en-US" dirty="0"/>
          </a:p>
          <a:p>
            <a:r>
              <a:rPr lang="en-US" dirty="0"/>
              <a:t>Specific family members and total number of family members present could not be evaluated due to low variability in sample.</a:t>
            </a:r>
          </a:p>
        </p:txBody>
      </p:sp>
      <p:sp>
        <p:nvSpPr>
          <p:cNvPr id="4" name="Slide Number Placeholder 3"/>
          <p:cNvSpPr>
            <a:spLocks noGrp="1"/>
          </p:cNvSpPr>
          <p:nvPr>
            <p:ph type="sldNum" sz="quarter" idx="10"/>
          </p:nvPr>
        </p:nvSpPr>
        <p:spPr/>
        <p:txBody>
          <a:bodyPr/>
          <a:lstStyle/>
          <a:p>
            <a:fld id="{99456A6E-B547-4374-A19A-AE04D76071D2}" type="slidenum">
              <a:rPr lang="en-US" smtClean="0"/>
              <a:t>19</a:t>
            </a:fld>
            <a:endParaRPr lang="en-US"/>
          </a:p>
        </p:txBody>
      </p:sp>
    </p:spTree>
    <p:extLst>
      <p:ext uri="{BB962C8B-B14F-4D97-AF65-F5344CB8AC3E}">
        <p14:creationId xmlns:p14="http://schemas.microsoft.com/office/powerpoint/2010/main" val="2355954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I’m sure you all are aware, the US is currently facing an</a:t>
            </a:r>
            <a:r>
              <a:rPr lang="en-US" sz="1200" kern="1200" baseline="0" dirty="0">
                <a:solidFill>
                  <a:schemeClr val="tx1"/>
                </a:solidFill>
                <a:effectLst/>
                <a:latin typeface="+mn-lt"/>
                <a:ea typeface="+mn-ea"/>
                <a:cs typeface="+mn-cs"/>
              </a:rPr>
              <a:t> obesity epidemic.</a:t>
            </a:r>
            <a:r>
              <a:rPr lang="en-US" sz="1200" kern="1200" dirty="0">
                <a:solidFill>
                  <a:schemeClr val="tx1"/>
                </a:solidFill>
                <a:effectLst/>
                <a:latin typeface="+mn-lt"/>
                <a:ea typeface="+mn-ea"/>
                <a:cs typeface="+mn-cs"/>
              </a:rPr>
              <a:t> This</a:t>
            </a:r>
            <a:r>
              <a:rPr lang="en-US" sz="1200" kern="1200" baseline="0" dirty="0">
                <a:solidFill>
                  <a:schemeClr val="tx1"/>
                </a:solidFill>
                <a:effectLst/>
                <a:latin typeface="+mn-lt"/>
                <a:ea typeface="+mn-ea"/>
                <a:cs typeface="+mn-cs"/>
              </a:rPr>
              <a:t> epidemic is also being seen in children, with nearly </a:t>
            </a:r>
            <a:r>
              <a:rPr lang="en-US" sz="1200" kern="1200" dirty="0">
                <a:solidFill>
                  <a:schemeClr val="tx1"/>
                </a:solidFill>
                <a:effectLst/>
                <a:latin typeface="+mn-lt"/>
                <a:ea typeface="+mn-ea"/>
                <a:cs typeface="+mn-cs"/>
              </a:rPr>
              <a:t>1 in 11 preschool children having obesity.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a:t>
            </a:r>
            <a:r>
              <a:rPr lang="en-US" sz="1200" kern="1200" baseline="0" dirty="0">
                <a:solidFill>
                  <a:schemeClr val="tx1"/>
                </a:solidFill>
                <a:effectLst/>
                <a:latin typeface="+mn-lt"/>
                <a:ea typeface="+mn-ea"/>
                <a:cs typeface="+mn-cs"/>
              </a:rPr>
              <a:t> concerning, as</a:t>
            </a:r>
            <a:r>
              <a:rPr lang="en-US" sz="1200" kern="1200" dirty="0">
                <a:solidFill>
                  <a:schemeClr val="tx1"/>
                </a:solidFill>
                <a:effectLst/>
                <a:latin typeface="+mn-lt"/>
                <a:ea typeface="+mn-ea"/>
                <a:cs typeface="+mn-cs"/>
              </a:rPr>
              <a:t> obesity increases the risk of various diseases such as Type 2 diabetes, heart disease, and cancer.</a:t>
            </a:r>
          </a:p>
          <a:p>
            <a:r>
              <a:rPr lang="en-US" sz="1200" kern="1200" dirty="0">
                <a:solidFill>
                  <a:schemeClr val="tx1"/>
                </a:solidFill>
                <a:effectLst/>
                <a:latin typeface="+mn-lt"/>
                <a:ea typeface="+mn-ea"/>
                <a:cs typeface="+mn-cs"/>
              </a:rPr>
              <a:t>Unfortunately, it has been shown that if one has obesity as a child, the likelihood that it will persist into adulthood is very high.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such, understanding</a:t>
            </a:r>
            <a:r>
              <a:rPr lang="en-US" sz="1200" kern="1200" baseline="0" dirty="0">
                <a:solidFill>
                  <a:schemeClr val="tx1"/>
                </a:solidFill>
                <a:effectLst/>
                <a:latin typeface="+mn-lt"/>
                <a:ea typeface="+mn-ea"/>
                <a:cs typeface="+mn-cs"/>
              </a:rPr>
              <a:t> what contributes to child obesity can provide important information for how to prevent and treat it.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456A6E-B547-4374-A19A-AE04D76071D2}" type="slidenum">
              <a:rPr lang="en-US" smtClean="0"/>
              <a:t>2</a:t>
            </a:fld>
            <a:endParaRPr lang="en-US"/>
          </a:p>
        </p:txBody>
      </p:sp>
    </p:spTree>
    <p:extLst>
      <p:ext uri="{BB962C8B-B14F-4D97-AF65-F5344CB8AC3E}">
        <p14:creationId xmlns:p14="http://schemas.microsoft.com/office/powerpoint/2010/main" val="3983286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order to determine the generality</a:t>
            </a:r>
            <a:r>
              <a:rPr lang="en-US" sz="120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these findings, more participants are needed for future investigations.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Gaining more information on social influences on child bite rate could be done by doing things like manipulating family member variables such as parent bite rate and position in relation to child while controlling meal variables such as type of food in the experimental preparations.</a:t>
            </a:r>
          </a:p>
        </p:txBody>
      </p:sp>
      <p:sp>
        <p:nvSpPr>
          <p:cNvPr id="4" name="Slide Number Placeholder 3"/>
          <p:cNvSpPr>
            <a:spLocks noGrp="1"/>
          </p:cNvSpPr>
          <p:nvPr>
            <p:ph type="sldNum" sz="quarter" idx="10"/>
          </p:nvPr>
        </p:nvSpPr>
        <p:spPr/>
        <p:txBody>
          <a:bodyPr/>
          <a:lstStyle/>
          <a:p>
            <a:fld id="{99456A6E-B547-4374-A19A-AE04D76071D2}" type="slidenum">
              <a:rPr lang="en-US" smtClean="0"/>
              <a:t>20</a:t>
            </a:fld>
            <a:endParaRPr lang="en-US"/>
          </a:p>
        </p:txBody>
      </p:sp>
    </p:spTree>
    <p:extLst>
      <p:ext uri="{BB962C8B-B14F-4D97-AF65-F5344CB8AC3E}">
        <p14:creationId xmlns:p14="http://schemas.microsoft.com/office/powerpoint/2010/main" val="3568951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say thank you to everyone a part of and who sponsored the 2018 PURPLE Program. A big thanks to Merlin, </a:t>
            </a:r>
            <a:r>
              <a:rPr lang="en-US" dirty="0" err="1"/>
              <a:t>Emmaly</a:t>
            </a:r>
            <a:r>
              <a:rPr lang="en-US" dirty="0"/>
              <a:t> and Robert for all the support through the 12 weeks. Thank you to the sponsors: </a:t>
            </a:r>
            <a:r>
              <a:rPr lang="en-US" sz="1200" b="0" i="0" kern="1200" dirty="0">
                <a:solidFill>
                  <a:schemeClr val="tx1"/>
                </a:solidFill>
                <a:effectLst/>
                <a:latin typeface="+mn-lt"/>
                <a:ea typeface="+mn-ea"/>
                <a:cs typeface="+mn-cs"/>
              </a:rPr>
              <a:t>Dr. Dominique Martinez (Office of Diversity and Inclusion) and Dr. Douglas </a:t>
            </a:r>
            <a:r>
              <a:rPr lang="en-US" sz="1200" b="0" i="0" kern="1200" dirty="0" err="1">
                <a:solidFill>
                  <a:schemeClr val="tx1"/>
                </a:solidFill>
                <a:effectLst/>
                <a:latin typeface="+mn-lt"/>
                <a:ea typeface="+mn-ea"/>
                <a:cs typeface="+mn-cs"/>
              </a:rPr>
              <a:t>Novins</a:t>
            </a:r>
            <a:r>
              <a:rPr lang="en-US" sz="1200" b="0" i="0" kern="1200" dirty="0">
                <a:solidFill>
                  <a:schemeClr val="tx1"/>
                </a:solidFill>
                <a:effectLst/>
                <a:latin typeface="+mn-lt"/>
                <a:ea typeface="+mn-ea"/>
                <a:cs typeface="+mn-cs"/>
              </a:rPr>
              <a:t> and Dr. Jennifer Hagman (PMHI). And a giant thank you to Dr. Miller for being so patient with all my questions and for his guidance throughout my project—could not have done it without you! I learned so much information throughout the course of the program in terms of Dr. Miller’s specific research and the research process in general. This program has made me even more excited to continue pursuing my career in psychology and for the research I will conduct in the future.</a:t>
            </a:r>
            <a:endParaRPr lang="en-US" dirty="0"/>
          </a:p>
        </p:txBody>
      </p:sp>
      <p:sp>
        <p:nvSpPr>
          <p:cNvPr id="4" name="Slide Number Placeholder 3"/>
          <p:cNvSpPr>
            <a:spLocks noGrp="1"/>
          </p:cNvSpPr>
          <p:nvPr>
            <p:ph type="sldNum" sz="quarter" idx="10"/>
          </p:nvPr>
        </p:nvSpPr>
        <p:spPr/>
        <p:txBody>
          <a:bodyPr/>
          <a:lstStyle/>
          <a:p>
            <a:fld id="{99456A6E-B547-4374-A19A-AE04D76071D2}" type="slidenum">
              <a:rPr lang="en-US" smtClean="0"/>
              <a:t>22</a:t>
            </a:fld>
            <a:endParaRPr lang="en-US"/>
          </a:p>
        </p:txBody>
      </p:sp>
    </p:spTree>
    <p:extLst>
      <p:ext uri="{BB962C8B-B14F-4D97-AF65-F5344CB8AC3E}">
        <p14:creationId xmlns:p14="http://schemas.microsoft.com/office/powerpoint/2010/main" val="87883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Eating habits are</a:t>
            </a:r>
            <a:r>
              <a:rPr lang="en-US" sz="1200" kern="1200" baseline="0" dirty="0">
                <a:solidFill>
                  <a:schemeClr val="tx1"/>
                </a:solidFill>
                <a:effectLst/>
                <a:latin typeface="+mn-lt"/>
                <a:ea typeface="+mn-ea"/>
                <a:cs typeface="+mn-cs"/>
              </a:rPr>
              <a:t> a critical part of the development and maintenance of obesity.</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suggests that parents and parental figures are highly influential on the formation of child eating habits, which can impact child weight in both healthy and unhealthy ways.</a:t>
            </a:r>
            <a:r>
              <a:rPr lang="en-US" sz="1200" kern="1200" baseline="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a:t>
            </a:r>
            <a:r>
              <a:rPr lang="en-US" sz="1200" kern="1200" baseline="0" dirty="0">
                <a:solidFill>
                  <a:schemeClr val="tx1"/>
                </a:solidFill>
                <a:effectLst/>
                <a:latin typeface="+mn-lt"/>
                <a:ea typeface="+mn-ea"/>
                <a:cs typeface="+mn-cs"/>
              </a:rPr>
              <a:t>, e</a:t>
            </a:r>
            <a:r>
              <a:rPr lang="en-US" sz="1200" kern="1200" dirty="0">
                <a:solidFill>
                  <a:schemeClr val="tx1"/>
                </a:solidFill>
                <a:effectLst/>
                <a:latin typeface="+mn-lt"/>
                <a:ea typeface="+mn-ea"/>
                <a:cs typeface="+mn-cs"/>
              </a:rPr>
              <a:t>ating as a family has been linked to lower BMIs in children.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a:t>
            </a:r>
            <a:r>
              <a:rPr lang="en-US" sz="1200" kern="1200" baseline="0" dirty="0">
                <a:solidFill>
                  <a:schemeClr val="tx1"/>
                </a:solidFill>
                <a:effectLst/>
                <a:latin typeface="+mn-lt"/>
                <a:ea typeface="+mn-ea"/>
                <a:cs typeface="+mn-cs"/>
              </a:rPr>
              <a:t> important way that children learn eating behaviors is through imitating adults. But imitating others isn’t just something kids do. Highly controlled s</a:t>
            </a:r>
            <a:r>
              <a:rPr lang="en-US" sz="1200" kern="1200" dirty="0">
                <a:solidFill>
                  <a:schemeClr val="tx1"/>
                </a:solidFill>
                <a:effectLst/>
                <a:latin typeface="+mn-lt"/>
                <a:ea typeface="+mn-ea"/>
                <a:cs typeface="+mn-cs"/>
              </a:rPr>
              <a:t>tudies have shown that both normal and overweight adults tend to match</a:t>
            </a:r>
            <a:r>
              <a:rPr lang="en-US" sz="1200" kern="1200" baseline="0" dirty="0">
                <a:solidFill>
                  <a:schemeClr val="tx1"/>
                </a:solidFill>
                <a:effectLst/>
                <a:latin typeface="+mn-lt"/>
                <a:ea typeface="+mn-ea"/>
                <a:cs typeface="+mn-cs"/>
              </a:rPr>
              <a:t> the eating and drinking rates of those around them, eating faster around those who eat fast and slower around those who eat slow.</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9456A6E-B547-4374-A19A-AE04D76071D2}" type="slidenum">
              <a:rPr lang="en-US" smtClean="0"/>
              <a:t>3</a:t>
            </a:fld>
            <a:endParaRPr lang="en-US"/>
          </a:p>
        </p:txBody>
      </p:sp>
    </p:spTree>
    <p:extLst>
      <p:ext uri="{BB962C8B-B14F-4D97-AF65-F5344CB8AC3E}">
        <p14:creationId xmlns:p14="http://schemas.microsoft.com/office/powerpoint/2010/main" val="151779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However, currently, little is known about what influences</a:t>
            </a:r>
            <a:r>
              <a:rPr lang="en-US" sz="1200" kern="1200" baseline="0" dirty="0">
                <a:solidFill>
                  <a:schemeClr val="tx1"/>
                </a:solidFill>
                <a:effectLst/>
                <a:latin typeface="+mn-lt"/>
                <a:ea typeface="+mn-ea"/>
                <a:cs typeface="+mn-cs"/>
              </a:rPr>
              <a:t> child eating rate in young children.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previous</a:t>
            </a:r>
            <a:r>
              <a:rPr lang="en-US" sz="1200" kern="1200" baseline="0" dirty="0">
                <a:solidFill>
                  <a:schemeClr val="tx1"/>
                </a:solidFill>
                <a:effectLst/>
                <a:latin typeface="+mn-lt"/>
                <a:ea typeface="+mn-ea"/>
                <a:cs typeface="+mn-cs"/>
              </a:rPr>
              <a:t> study examined eating rates in preschool children while attempting to control the effects of modeling. </a:t>
            </a:r>
          </a:p>
          <a:p>
            <a:endParaRPr lang="en-US" sz="1200" kern="1200" baseline="0" dirty="0">
              <a:solidFill>
                <a:schemeClr val="tx1"/>
              </a:solidFill>
              <a:effectLst/>
              <a:latin typeface="+mn-lt"/>
              <a:ea typeface="+mn-ea"/>
              <a:cs typeface="+mn-cs"/>
            </a:endParaRPr>
          </a:p>
          <a:p>
            <a:r>
              <a:rPr lang="en-US" sz="1200" kern="1200" baseline="0" dirty="0" err="1">
                <a:solidFill>
                  <a:schemeClr val="tx1"/>
                </a:solidFill>
                <a:effectLst/>
                <a:latin typeface="+mn-lt"/>
                <a:ea typeface="+mn-ea"/>
                <a:cs typeface="+mn-cs"/>
              </a:rPr>
              <a:t>Drabman</a:t>
            </a:r>
            <a:r>
              <a:rPr lang="en-US" sz="1200" kern="1200" baseline="0" dirty="0">
                <a:solidFill>
                  <a:schemeClr val="tx1"/>
                </a:solidFill>
                <a:effectLst/>
                <a:latin typeface="+mn-lt"/>
                <a:ea typeface="+mn-ea"/>
                <a:cs typeface="+mn-cs"/>
              </a:rPr>
              <a:t> et al (1979) observed preschool children during lunch. They measured bite rates for children with overweight sitting with non-overweight peers and compared these rates to those of non-overweight children sitting with other non-overweight peers. The investigators found that children with overweight had relatively higher bite rates.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However, in controlling for the peer group without measuring peer bite rate, </a:t>
            </a:r>
            <a:r>
              <a:rPr lang="en-US" sz="1200" kern="1200" baseline="0" dirty="0" err="1">
                <a:solidFill>
                  <a:schemeClr val="tx1"/>
                </a:solidFill>
                <a:effectLst/>
                <a:latin typeface="+mn-lt"/>
                <a:ea typeface="+mn-ea"/>
                <a:cs typeface="+mn-cs"/>
              </a:rPr>
              <a:t>Drabman</a:t>
            </a:r>
            <a:r>
              <a:rPr lang="en-US" sz="1200" kern="1200" baseline="0" dirty="0">
                <a:solidFill>
                  <a:schemeClr val="tx1"/>
                </a:solidFill>
                <a:effectLst/>
                <a:latin typeface="+mn-lt"/>
                <a:ea typeface="+mn-ea"/>
                <a:cs typeface="+mn-cs"/>
              </a:rPr>
              <a:t> et al place the emphasis on the child’s weight status as the cause of differences in eating rates and ignored the potential impact of the social environment on eating rate.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Currently, little is known about how other people, particularly family members, affect child bite rate.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456A6E-B547-4374-A19A-AE04D76071D2}" type="slidenum">
              <a:rPr lang="en-US" smtClean="0"/>
              <a:t>4</a:t>
            </a:fld>
            <a:endParaRPr lang="en-US"/>
          </a:p>
        </p:txBody>
      </p:sp>
    </p:spTree>
    <p:extLst>
      <p:ext uri="{BB962C8B-B14F-4D97-AF65-F5344CB8AC3E}">
        <p14:creationId xmlns:p14="http://schemas.microsoft.com/office/powerpoint/2010/main" val="342077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Therefore, in order to explore environmental effects on eating rate, this study sought to…</a:t>
            </a:r>
          </a:p>
        </p:txBody>
      </p:sp>
      <p:sp>
        <p:nvSpPr>
          <p:cNvPr id="4" name="Slide Number Placeholder 3"/>
          <p:cNvSpPr>
            <a:spLocks noGrp="1"/>
          </p:cNvSpPr>
          <p:nvPr>
            <p:ph type="sldNum" sz="quarter" idx="10"/>
          </p:nvPr>
        </p:nvSpPr>
        <p:spPr/>
        <p:txBody>
          <a:bodyPr/>
          <a:lstStyle/>
          <a:p>
            <a:fld id="{99456A6E-B547-4374-A19A-AE04D76071D2}" type="slidenum">
              <a:rPr lang="en-US" smtClean="0"/>
              <a:t>5</a:t>
            </a:fld>
            <a:endParaRPr lang="en-US"/>
          </a:p>
        </p:txBody>
      </p:sp>
    </p:spTree>
    <p:extLst>
      <p:ext uri="{BB962C8B-B14F-4D97-AF65-F5344CB8AC3E}">
        <p14:creationId xmlns:p14="http://schemas.microsoft.com/office/powerpoint/2010/main" val="1043206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56A6E-B547-4374-A19A-AE04D76071D2}" type="slidenum">
              <a:rPr lang="en-US" smtClean="0"/>
              <a:t>6</a:t>
            </a:fld>
            <a:endParaRPr lang="en-US"/>
          </a:p>
        </p:txBody>
      </p:sp>
    </p:spTree>
    <p:extLst>
      <p:ext uri="{BB962C8B-B14F-4D97-AF65-F5344CB8AC3E}">
        <p14:creationId xmlns:p14="http://schemas.microsoft.com/office/powerpoint/2010/main" val="154226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case study consisted of one family with child, mother, grandmother, grandfather, uncle and great aunt. The child was Caucasian, 5 years and 5 months and in the 99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percentile for BMI</a:t>
            </a:r>
          </a:p>
          <a:p>
            <a:endParaRPr lang="en-US" dirty="0"/>
          </a:p>
        </p:txBody>
      </p:sp>
      <p:sp>
        <p:nvSpPr>
          <p:cNvPr id="4" name="Slide Number Placeholder 3"/>
          <p:cNvSpPr>
            <a:spLocks noGrp="1"/>
          </p:cNvSpPr>
          <p:nvPr>
            <p:ph type="sldNum" sz="quarter" idx="10"/>
          </p:nvPr>
        </p:nvSpPr>
        <p:spPr/>
        <p:txBody>
          <a:bodyPr/>
          <a:lstStyle/>
          <a:p>
            <a:fld id="{99456A6E-B547-4374-A19A-AE04D76071D2}" type="slidenum">
              <a:rPr lang="en-US" smtClean="0"/>
              <a:t>7</a:t>
            </a:fld>
            <a:endParaRPr lang="en-US"/>
          </a:p>
        </p:txBody>
      </p:sp>
    </p:spTree>
    <p:extLst>
      <p:ext uri="{BB962C8B-B14F-4D97-AF65-F5344CB8AC3E}">
        <p14:creationId xmlns:p14="http://schemas.microsoft.com/office/powerpoint/2010/main" val="1160151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family was recruited as part of Dr. Miller’s larger research study examining family interactions around food. They was recruited from the </a:t>
            </a:r>
            <a:r>
              <a:rPr lang="en-US" sz="1200" kern="1200" dirty="0" err="1">
                <a:solidFill>
                  <a:schemeClr val="tx1"/>
                </a:solidFill>
                <a:effectLst/>
                <a:latin typeface="+mn-lt"/>
                <a:ea typeface="+mn-ea"/>
                <a:cs typeface="+mn-cs"/>
              </a:rPr>
              <a:t>LIFEstyle</a:t>
            </a:r>
            <a:r>
              <a:rPr lang="en-US" sz="1200" kern="1200" dirty="0">
                <a:solidFill>
                  <a:schemeClr val="tx1"/>
                </a:solidFill>
                <a:effectLst/>
                <a:latin typeface="+mn-lt"/>
                <a:ea typeface="+mn-ea"/>
                <a:cs typeface="+mn-cs"/>
              </a:rPr>
              <a:t> Medicine Clinic at Children’s Hospital Colorado.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be a part of the larger study, the child needed to be 2-5 years old and a BMI at or above the 85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percentile. Weight and height were collected for the parent and child in order to calculate BMI. In addition, the primary language spoken in the home needed to be English and the child needed to be living in the parent’s home full-time.</a:t>
            </a:r>
          </a:p>
          <a:p>
            <a:endParaRPr lang="en-US" dirty="0"/>
          </a:p>
        </p:txBody>
      </p:sp>
      <p:sp>
        <p:nvSpPr>
          <p:cNvPr id="4" name="Slide Number Placeholder 3"/>
          <p:cNvSpPr>
            <a:spLocks noGrp="1"/>
          </p:cNvSpPr>
          <p:nvPr>
            <p:ph type="sldNum" sz="quarter" idx="10"/>
          </p:nvPr>
        </p:nvSpPr>
        <p:spPr/>
        <p:txBody>
          <a:bodyPr/>
          <a:lstStyle/>
          <a:p>
            <a:fld id="{99456A6E-B547-4374-A19A-AE04D76071D2}" type="slidenum">
              <a:rPr lang="en-US" smtClean="0"/>
              <a:t>8</a:t>
            </a:fld>
            <a:endParaRPr lang="en-US"/>
          </a:p>
        </p:txBody>
      </p:sp>
    </p:spTree>
    <p:extLst>
      <p:ext uri="{BB962C8B-B14F-4D97-AF65-F5344CB8AC3E}">
        <p14:creationId xmlns:p14="http://schemas.microsoft.com/office/powerpoint/2010/main" val="192676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Data for this study was collected from video recordings collected over 7 days in the family’s home. Cameras were placed in the TV room, dining room, and kitchen.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Video recordings</a:t>
            </a:r>
            <a:r>
              <a:rPr lang="en-US" sz="1200" kern="1200" baseline="0" dirty="0">
                <a:solidFill>
                  <a:schemeClr val="tx1"/>
                </a:solidFill>
                <a:effectLst/>
                <a:latin typeface="+mn-lt"/>
                <a:ea typeface="+mn-ea"/>
                <a:cs typeface="+mn-cs"/>
              </a:rPr>
              <a:t> took place at </a:t>
            </a:r>
            <a:r>
              <a:rPr lang="en-US" sz="1200" kern="1200" dirty="0">
                <a:solidFill>
                  <a:schemeClr val="tx1"/>
                </a:solidFill>
                <a:effectLst/>
                <a:latin typeface="+mn-lt"/>
                <a:ea typeface="+mn-ea"/>
                <a:cs typeface="+mn-cs"/>
              </a:rPr>
              <a:t>times when the parent and child were at home and awake, as identified by the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this study, videos were only scored at times when the child was actively eating. In addition to the video recordings, food diaries were also recorded by the mother, which contained all foods consumed by the child and parent</a:t>
            </a:r>
          </a:p>
        </p:txBody>
      </p:sp>
      <p:sp>
        <p:nvSpPr>
          <p:cNvPr id="4" name="Slide Number Placeholder 3"/>
          <p:cNvSpPr>
            <a:spLocks noGrp="1"/>
          </p:cNvSpPr>
          <p:nvPr>
            <p:ph type="sldNum" sz="quarter" idx="10"/>
          </p:nvPr>
        </p:nvSpPr>
        <p:spPr/>
        <p:txBody>
          <a:bodyPr/>
          <a:lstStyle/>
          <a:p>
            <a:fld id="{99456A6E-B547-4374-A19A-AE04D76071D2}" type="slidenum">
              <a:rPr lang="en-US" smtClean="0"/>
              <a:t>9</a:t>
            </a:fld>
            <a:endParaRPr lang="en-US"/>
          </a:p>
        </p:txBody>
      </p:sp>
    </p:spTree>
    <p:extLst>
      <p:ext uri="{BB962C8B-B14F-4D97-AF65-F5344CB8AC3E}">
        <p14:creationId xmlns:p14="http://schemas.microsoft.com/office/powerpoint/2010/main" val="1212415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1EA3-9147-483E-AAF9-958B667D8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1C6F88-C8A7-4370-BFBA-008ECBB40D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CABD61-2D95-4ED8-AD7C-B5B8DF77EEAE}"/>
              </a:ext>
            </a:extLst>
          </p:cNvPr>
          <p:cNvSpPr>
            <a:spLocks noGrp="1"/>
          </p:cNvSpPr>
          <p:nvPr>
            <p:ph type="dt" sz="half" idx="10"/>
          </p:nvPr>
        </p:nvSpPr>
        <p:spPr/>
        <p:txBody>
          <a:bodyPr/>
          <a:lstStyle/>
          <a:p>
            <a:fld id="{53B52B35-FE82-4F9F-A5FE-F3472AD75FDD}" type="datetimeFigureOut">
              <a:rPr lang="es-MX" smtClean="0"/>
              <a:t>08/08/2018</a:t>
            </a:fld>
            <a:endParaRPr lang="es-MX"/>
          </a:p>
        </p:txBody>
      </p:sp>
      <p:sp>
        <p:nvSpPr>
          <p:cNvPr id="5" name="Footer Placeholder 4">
            <a:extLst>
              <a:ext uri="{FF2B5EF4-FFF2-40B4-BE49-F238E27FC236}">
                <a16:creationId xmlns:a16="http://schemas.microsoft.com/office/drawing/2014/main" id="{5D365F28-0C0E-4441-9569-EFB1A9EF1B5C}"/>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AA82F9BB-A362-4CC0-B02C-218996C56721}"/>
              </a:ext>
            </a:extLst>
          </p:cNvPr>
          <p:cNvSpPr>
            <a:spLocks noGrp="1"/>
          </p:cNvSpPr>
          <p:nvPr>
            <p:ph type="sldNum" sz="quarter" idx="12"/>
          </p:nvPr>
        </p:nvSpPr>
        <p:spPr/>
        <p:txBody>
          <a:bodyPr/>
          <a:lstStyle/>
          <a:p>
            <a:fld id="{D7A997C7-8C2F-460B-9FC2-A877D36632D8}" type="slidenum">
              <a:rPr lang="es-MX" smtClean="0"/>
              <a:t>‹#›</a:t>
            </a:fld>
            <a:endParaRPr lang="es-MX"/>
          </a:p>
        </p:txBody>
      </p:sp>
    </p:spTree>
    <p:extLst>
      <p:ext uri="{BB962C8B-B14F-4D97-AF65-F5344CB8AC3E}">
        <p14:creationId xmlns:p14="http://schemas.microsoft.com/office/powerpoint/2010/main" val="1840419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18322-3C55-4C11-ADE8-FBAC30E28E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05EFC3-8F6A-4394-B661-BF83DD53A8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E39D8-2380-4B87-B993-6A3BD75771A2}"/>
              </a:ext>
            </a:extLst>
          </p:cNvPr>
          <p:cNvSpPr>
            <a:spLocks noGrp="1"/>
          </p:cNvSpPr>
          <p:nvPr>
            <p:ph type="dt" sz="half" idx="10"/>
          </p:nvPr>
        </p:nvSpPr>
        <p:spPr/>
        <p:txBody>
          <a:bodyPr/>
          <a:lstStyle/>
          <a:p>
            <a:fld id="{53B52B35-FE82-4F9F-A5FE-F3472AD75FDD}" type="datetimeFigureOut">
              <a:rPr lang="es-MX" smtClean="0"/>
              <a:t>08/08/2018</a:t>
            </a:fld>
            <a:endParaRPr lang="es-MX"/>
          </a:p>
        </p:txBody>
      </p:sp>
      <p:sp>
        <p:nvSpPr>
          <p:cNvPr id="5" name="Footer Placeholder 4">
            <a:extLst>
              <a:ext uri="{FF2B5EF4-FFF2-40B4-BE49-F238E27FC236}">
                <a16:creationId xmlns:a16="http://schemas.microsoft.com/office/drawing/2014/main" id="{8BC5F589-9579-4870-9AB1-C4EA24B51939}"/>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17D755A9-B824-41C9-B461-B602682C33AD}"/>
              </a:ext>
            </a:extLst>
          </p:cNvPr>
          <p:cNvSpPr>
            <a:spLocks noGrp="1"/>
          </p:cNvSpPr>
          <p:nvPr>
            <p:ph type="sldNum" sz="quarter" idx="12"/>
          </p:nvPr>
        </p:nvSpPr>
        <p:spPr/>
        <p:txBody>
          <a:bodyPr/>
          <a:lstStyle/>
          <a:p>
            <a:fld id="{D7A997C7-8C2F-460B-9FC2-A877D36632D8}" type="slidenum">
              <a:rPr lang="es-MX" smtClean="0"/>
              <a:t>‹#›</a:t>
            </a:fld>
            <a:endParaRPr lang="es-MX"/>
          </a:p>
        </p:txBody>
      </p:sp>
    </p:spTree>
    <p:extLst>
      <p:ext uri="{BB962C8B-B14F-4D97-AF65-F5344CB8AC3E}">
        <p14:creationId xmlns:p14="http://schemas.microsoft.com/office/powerpoint/2010/main" val="1808403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F756C2-525D-42C3-ADCA-881FBC36EA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F22F16-FB03-4F9D-A44E-C634D37C26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21DF1B-8C74-408E-9F16-AD79A1826E3E}"/>
              </a:ext>
            </a:extLst>
          </p:cNvPr>
          <p:cNvSpPr>
            <a:spLocks noGrp="1"/>
          </p:cNvSpPr>
          <p:nvPr>
            <p:ph type="dt" sz="half" idx="10"/>
          </p:nvPr>
        </p:nvSpPr>
        <p:spPr/>
        <p:txBody>
          <a:bodyPr/>
          <a:lstStyle/>
          <a:p>
            <a:fld id="{53B52B35-FE82-4F9F-A5FE-F3472AD75FDD}" type="datetimeFigureOut">
              <a:rPr lang="es-MX" smtClean="0"/>
              <a:t>08/08/2018</a:t>
            </a:fld>
            <a:endParaRPr lang="es-MX"/>
          </a:p>
        </p:txBody>
      </p:sp>
      <p:sp>
        <p:nvSpPr>
          <p:cNvPr id="5" name="Footer Placeholder 4">
            <a:extLst>
              <a:ext uri="{FF2B5EF4-FFF2-40B4-BE49-F238E27FC236}">
                <a16:creationId xmlns:a16="http://schemas.microsoft.com/office/drawing/2014/main" id="{6A706EF4-AB8A-4F14-923D-E91EFAFA8363}"/>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65322E0A-0B93-4B5A-8C9A-E8C0CE469D73}"/>
              </a:ext>
            </a:extLst>
          </p:cNvPr>
          <p:cNvSpPr>
            <a:spLocks noGrp="1"/>
          </p:cNvSpPr>
          <p:nvPr>
            <p:ph type="sldNum" sz="quarter" idx="12"/>
          </p:nvPr>
        </p:nvSpPr>
        <p:spPr/>
        <p:txBody>
          <a:bodyPr/>
          <a:lstStyle/>
          <a:p>
            <a:fld id="{D7A997C7-8C2F-460B-9FC2-A877D36632D8}" type="slidenum">
              <a:rPr lang="es-MX" smtClean="0"/>
              <a:t>‹#›</a:t>
            </a:fld>
            <a:endParaRPr lang="es-MX"/>
          </a:p>
        </p:txBody>
      </p:sp>
    </p:spTree>
    <p:extLst>
      <p:ext uri="{BB962C8B-B14F-4D97-AF65-F5344CB8AC3E}">
        <p14:creationId xmlns:p14="http://schemas.microsoft.com/office/powerpoint/2010/main" val="74992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15195-C3AF-4BEB-9701-16B499187B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9C6B5B-D69C-40BD-9F55-B6AAC89245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2BB48-32B6-4CAD-979B-C8FBA716CD2F}"/>
              </a:ext>
            </a:extLst>
          </p:cNvPr>
          <p:cNvSpPr>
            <a:spLocks noGrp="1"/>
          </p:cNvSpPr>
          <p:nvPr>
            <p:ph type="dt" sz="half" idx="10"/>
          </p:nvPr>
        </p:nvSpPr>
        <p:spPr/>
        <p:txBody>
          <a:bodyPr/>
          <a:lstStyle/>
          <a:p>
            <a:fld id="{53B52B35-FE82-4F9F-A5FE-F3472AD75FDD}" type="datetimeFigureOut">
              <a:rPr lang="es-MX" smtClean="0"/>
              <a:t>08/08/2018</a:t>
            </a:fld>
            <a:endParaRPr lang="es-MX"/>
          </a:p>
        </p:txBody>
      </p:sp>
      <p:sp>
        <p:nvSpPr>
          <p:cNvPr id="5" name="Footer Placeholder 4">
            <a:extLst>
              <a:ext uri="{FF2B5EF4-FFF2-40B4-BE49-F238E27FC236}">
                <a16:creationId xmlns:a16="http://schemas.microsoft.com/office/drawing/2014/main" id="{7B57FE42-A430-4DAE-8FA6-F34D892A01A2}"/>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6CA8C41B-495F-495A-9B04-8E85C2327BA9}"/>
              </a:ext>
            </a:extLst>
          </p:cNvPr>
          <p:cNvSpPr>
            <a:spLocks noGrp="1"/>
          </p:cNvSpPr>
          <p:nvPr>
            <p:ph type="sldNum" sz="quarter" idx="12"/>
          </p:nvPr>
        </p:nvSpPr>
        <p:spPr/>
        <p:txBody>
          <a:bodyPr/>
          <a:lstStyle/>
          <a:p>
            <a:fld id="{D7A997C7-8C2F-460B-9FC2-A877D36632D8}" type="slidenum">
              <a:rPr lang="es-MX" smtClean="0"/>
              <a:t>‹#›</a:t>
            </a:fld>
            <a:endParaRPr lang="es-MX"/>
          </a:p>
        </p:txBody>
      </p:sp>
    </p:spTree>
    <p:extLst>
      <p:ext uri="{BB962C8B-B14F-4D97-AF65-F5344CB8AC3E}">
        <p14:creationId xmlns:p14="http://schemas.microsoft.com/office/powerpoint/2010/main" val="312362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50EC5-9E51-44CE-B6C0-31F271FF34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91AF46-415F-45D0-94FF-DDBE6DD74A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B5E966-D29D-47F3-AAC4-42AA73302B37}"/>
              </a:ext>
            </a:extLst>
          </p:cNvPr>
          <p:cNvSpPr>
            <a:spLocks noGrp="1"/>
          </p:cNvSpPr>
          <p:nvPr>
            <p:ph type="dt" sz="half" idx="10"/>
          </p:nvPr>
        </p:nvSpPr>
        <p:spPr/>
        <p:txBody>
          <a:bodyPr/>
          <a:lstStyle/>
          <a:p>
            <a:fld id="{53B52B35-FE82-4F9F-A5FE-F3472AD75FDD}" type="datetimeFigureOut">
              <a:rPr lang="es-MX" smtClean="0"/>
              <a:t>08/08/2018</a:t>
            </a:fld>
            <a:endParaRPr lang="es-MX"/>
          </a:p>
        </p:txBody>
      </p:sp>
      <p:sp>
        <p:nvSpPr>
          <p:cNvPr id="5" name="Footer Placeholder 4">
            <a:extLst>
              <a:ext uri="{FF2B5EF4-FFF2-40B4-BE49-F238E27FC236}">
                <a16:creationId xmlns:a16="http://schemas.microsoft.com/office/drawing/2014/main" id="{16F0DB7F-E03E-4FBC-BD60-FECCB6BEB083}"/>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9FB64E43-85D6-42C4-B55C-56BFE6103CFC}"/>
              </a:ext>
            </a:extLst>
          </p:cNvPr>
          <p:cNvSpPr>
            <a:spLocks noGrp="1"/>
          </p:cNvSpPr>
          <p:nvPr>
            <p:ph type="sldNum" sz="quarter" idx="12"/>
          </p:nvPr>
        </p:nvSpPr>
        <p:spPr/>
        <p:txBody>
          <a:bodyPr/>
          <a:lstStyle/>
          <a:p>
            <a:fld id="{D7A997C7-8C2F-460B-9FC2-A877D36632D8}" type="slidenum">
              <a:rPr lang="es-MX" smtClean="0"/>
              <a:t>‹#›</a:t>
            </a:fld>
            <a:endParaRPr lang="es-MX"/>
          </a:p>
        </p:txBody>
      </p:sp>
    </p:spTree>
    <p:extLst>
      <p:ext uri="{BB962C8B-B14F-4D97-AF65-F5344CB8AC3E}">
        <p14:creationId xmlns:p14="http://schemas.microsoft.com/office/powerpoint/2010/main" val="343424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8370-FC75-48E1-ACA8-9B9F8D838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61EBF1-0123-42A6-A533-F538B1AD7C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004A91-9481-498E-8CF9-375CD84A4D7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4E063E-3350-4D93-BD3C-F8BB91BC0E32}"/>
              </a:ext>
            </a:extLst>
          </p:cNvPr>
          <p:cNvSpPr>
            <a:spLocks noGrp="1"/>
          </p:cNvSpPr>
          <p:nvPr>
            <p:ph type="dt" sz="half" idx="10"/>
          </p:nvPr>
        </p:nvSpPr>
        <p:spPr/>
        <p:txBody>
          <a:bodyPr/>
          <a:lstStyle/>
          <a:p>
            <a:fld id="{53B52B35-FE82-4F9F-A5FE-F3472AD75FDD}" type="datetimeFigureOut">
              <a:rPr lang="es-MX" smtClean="0"/>
              <a:t>08/08/2018</a:t>
            </a:fld>
            <a:endParaRPr lang="es-MX"/>
          </a:p>
        </p:txBody>
      </p:sp>
      <p:sp>
        <p:nvSpPr>
          <p:cNvPr id="6" name="Footer Placeholder 5">
            <a:extLst>
              <a:ext uri="{FF2B5EF4-FFF2-40B4-BE49-F238E27FC236}">
                <a16:creationId xmlns:a16="http://schemas.microsoft.com/office/drawing/2014/main" id="{BF4F17AE-4BC3-4A4C-B723-23B7E7D2CB64}"/>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3821BA02-C82A-4177-9EA0-5A211D63CE47}"/>
              </a:ext>
            </a:extLst>
          </p:cNvPr>
          <p:cNvSpPr>
            <a:spLocks noGrp="1"/>
          </p:cNvSpPr>
          <p:nvPr>
            <p:ph type="sldNum" sz="quarter" idx="12"/>
          </p:nvPr>
        </p:nvSpPr>
        <p:spPr/>
        <p:txBody>
          <a:bodyPr/>
          <a:lstStyle/>
          <a:p>
            <a:fld id="{D7A997C7-8C2F-460B-9FC2-A877D36632D8}" type="slidenum">
              <a:rPr lang="es-MX" smtClean="0"/>
              <a:t>‹#›</a:t>
            </a:fld>
            <a:endParaRPr lang="es-MX"/>
          </a:p>
        </p:txBody>
      </p:sp>
    </p:spTree>
    <p:extLst>
      <p:ext uri="{BB962C8B-B14F-4D97-AF65-F5344CB8AC3E}">
        <p14:creationId xmlns:p14="http://schemas.microsoft.com/office/powerpoint/2010/main" val="16654262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FD7A-19D9-4C69-A70B-7A3ADA5E80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2A6454-C9BF-49F3-9A1D-472B917CD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BC6228-FE4B-4F51-B5DB-25F9FB60C7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8FC4BF-F6CF-4574-AA73-5733737AAA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0CCC9C-1175-4B87-8F54-921AEAD248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6C2C8A-5F92-4612-90A8-4D7A39302AB9}"/>
              </a:ext>
            </a:extLst>
          </p:cNvPr>
          <p:cNvSpPr>
            <a:spLocks noGrp="1"/>
          </p:cNvSpPr>
          <p:nvPr>
            <p:ph type="dt" sz="half" idx="10"/>
          </p:nvPr>
        </p:nvSpPr>
        <p:spPr/>
        <p:txBody>
          <a:bodyPr/>
          <a:lstStyle/>
          <a:p>
            <a:fld id="{53B52B35-FE82-4F9F-A5FE-F3472AD75FDD}" type="datetimeFigureOut">
              <a:rPr lang="es-MX" smtClean="0"/>
              <a:t>08/08/2018</a:t>
            </a:fld>
            <a:endParaRPr lang="es-MX"/>
          </a:p>
        </p:txBody>
      </p:sp>
      <p:sp>
        <p:nvSpPr>
          <p:cNvPr id="8" name="Footer Placeholder 7">
            <a:extLst>
              <a:ext uri="{FF2B5EF4-FFF2-40B4-BE49-F238E27FC236}">
                <a16:creationId xmlns:a16="http://schemas.microsoft.com/office/drawing/2014/main" id="{00719A69-8624-4E26-BFEA-3FB2692F9DE6}"/>
              </a:ext>
            </a:extLst>
          </p:cNvPr>
          <p:cNvSpPr>
            <a:spLocks noGrp="1"/>
          </p:cNvSpPr>
          <p:nvPr>
            <p:ph type="ftr" sz="quarter" idx="11"/>
          </p:nvPr>
        </p:nvSpPr>
        <p:spPr/>
        <p:txBody>
          <a:bodyPr/>
          <a:lstStyle/>
          <a:p>
            <a:endParaRPr lang="es-MX"/>
          </a:p>
        </p:txBody>
      </p:sp>
      <p:sp>
        <p:nvSpPr>
          <p:cNvPr id="9" name="Slide Number Placeholder 8">
            <a:extLst>
              <a:ext uri="{FF2B5EF4-FFF2-40B4-BE49-F238E27FC236}">
                <a16:creationId xmlns:a16="http://schemas.microsoft.com/office/drawing/2014/main" id="{61545F0C-659E-410E-BF8E-172142D365B0}"/>
              </a:ext>
            </a:extLst>
          </p:cNvPr>
          <p:cNvSpPr>
            <a:spLocks noGrp="1"/>
          </p:cNvSpPr>
          <p:nvPr>
            <p:ph type="sldNum" sz="quarter" idx="12"/>
          </p:nvPr>
        </p:nvSpPr>
        <p:spPr/>
        <p:txBody>
          <a:bodyPr/>
          <a:lstStyle/>
          <a:p>
            <a:fld id="{D7A997C7-8C2F-460B-9FC2-A877D36632D8}" type="slidenum">
              <a:rPr lang="es-MX" smtClean="0"/>
              <a:t>‹#›</a:t>
            </a:fld>
            <a:endParaRPr lang="es-MX"/>
          </a:p>
        </p:txBody>
      </p:sp>
    </p:spTree>
    <p:extLst>
      <p:ext uri="{BB962C8B-B14F-4D97-AF65-F5344CB8AC3E}">
        <p14:creationId xmlns:p14="http://schemas.microsoft.com/office/powerpoint/2010/main" val="20987574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F059-E5C4-414F-8FD1-DCA82D45D9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013770-88AF-4F3B-A9B1-06DF961197D5}"/>
              </a:ext>
            </a:extLst>
          </p:cNvPr>
          <p:cNvSpPr>
            <a:spLocks noGrp="1"/>
          </p:cNvSpPr>
          <p:nvPr>
            <p:ph type="dt" sz="half" idx="10"/>
          </p:nvPr>
        </p:nvSpPr>
        <p:spPr/>
        <p:txBody>
          <a:bodyPr/>
          <a:lstStyle/>
          <a:p>
            <a:fld id="{53B52B35-FE82-4F9F-A5FE-F3472AD75FDD}" type="datetimeFigureOut">
              <a:rPr lang="es-MX" smtClean="0"/>
              <a:t>08/08/2018</a:t>
            </a:fld>
            <a:endParaRPr lang="es-MX"/>
          </a:p>
        </p:txBody>
      </p:sp>
      <p:sp>
        <p:nvSpPr>
          <p:cNvPr id="4" name="Footer Placeholder 3">
            <a:extLst>
              <a:ext uri="{FF2B5EF4-FFF2-40B4-BE49-F238E27FC236}">
                <a16:creationId xmlns:a16="http://schemas.microsoft.com/office/drawing/2014/main" id="{9C16BFC3-CE26-44DD-AA64-DC5C4D964BB6}"/>
              </a:ext>
            </a:extLst>
          </p:cNvPr>
          <p:cNvSpPr>
            <a:spLocks noGrp="1"/>
          </p:cNvSpPr>
          <p:nvPr>
            <p:ph type="ftr" sz="quarter" idx="11"/>
          </p:nvPr>
        </p:nvSpPr>
        <p:spPr/>
        <p:txBody>
          <a:bodyPr/>
          <a:lstStyle/>
          <a:p>
            <a:endParaRPr lang="es-MX"/>
          </a:p>
        </p:txBody>
      </p:sp>
      <p:sp>
        <p:nvSpPr>
          <p:cNvPr id="5" name="Slide Number Placeholder 4">
            <a:extLst>
              <a:ext uri="{FF2B5EF4-FFF2-40B4-BE49-F238E27FC236}">
                <a16:creationId xmlns:a16="http://schemas.microsoft.com/office/drawing/2014/main" id="{189238C2-C530-48CB-AD90-DF973C78C58D}"/>
              </a:ext>
            </a:extLst>
          </p:cNvPr>
          <p:cNvSpPr>
            <a:spLocks noGrp="1"/>
          </p:cNvSpPr>
          <p:nvPr>
            <p:ph type="sldNum" sz="quarter" idx="12"/>
          </p:nvPr>
        </p:nvSpPr>
        <p:spPr/>
        <p:txBody>
          <a:bodyPr/>
          <a:lstStyle/>
          <a:p>
            <a:fld id="{D7A997C7-8C2F-460B-9FC2-A877D36632D8}" type="slidenum">
              <a:rPr lang="es-MX" smtClean="0"/>
              <a:t>‹#›</a:t>
            </a:fld>
            <a:endParaRPr lang="es-MX"/>
          </a:p>
        </p:txBody>
      </p:sp>
    </p:spTree>
    <p:extLst>
      <p:ext uri="{BB962C8B-B14F-4D97-AF65-F5344CB8AC3E}">
        <p14:creationId xmlns:p14="http://schemas.microsoft.com/office/powerpoint/2010/main" val="163925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50C931-BF25-4925-BB90-DC957FE98746}"/>
              </a:ext>
            </a:extLst>
          </p:cNvPr>
          <p:cNvSpPr>
            <a:spLocks noGrp="1"/>
          </p:cNvSpPr>
          <p:nvPr>
            <p:ph type="dt" sz="half" idx="10"/>
          </p:nvPr>
        </p:nvSpPr>
        <p:spPr/>
        <p:txBody>
          <a:bodyPr/>
          <a:lstStyle/>
          <a:p>
            <a:fld id="{53B52B35-FE82-4F9F-A5FE-F3472AD75FDD}" type="datetimeFigureOut">
              <a:rPr lang="es-MX" smtClean="0"/>
              <a:t>08/08/2018</a:t>
            </a:fld>
            <a:endParaRPr lang="es-MX"/>
          </a:p>
        </p:txBody>
      </p:sp>
      <p:sp>
        <p:nvSpPr>
          <p:cNvPr id="3" name="Footer Placeholder 2">
            <a:extLst>
              <a:ext uri="{FF2B5EF4-FFF2-40B4-BE49-F238E27FC236}">
                <a16:creationId xmlns:a16="http://schemas.microsoft.com/office/drawing/2014/main" id="{F5FFCE1D-1607-47FC-985F-449FC32ABB28}"/>
              </a:ext>
            </a:extLst>
          </p:cNvPr>
          <p:cNvSpPr>
            <a:spLocks noGrp="1"/>
          </p:cNvSpPr>
          <p:nvPr>
            <p:ph type="ftr" sz="quarter" idx="11"/>
          </p:nvPr>
        </p:nvSpPr>
        <p:spPr/>
        <p:txBody>
          <a:bodyPr/>
          <a:lstStyle/>
          <a:p>
            <a:endParaRPr lang="es-MX"/>
          </a:p>
        </p:txBody>
      </p:sp>
      <p:sp>
        <p:nvSpPr>
          <p:cNvPr id="4" name="Slide Number Placeholder 3">
            <a:extLst>
              <a:ext uri="{FF2B5EF4-FFF2-40B4-BE49-F238E27FC236}">
                <a16:creationId xmlns:a16="http://schemas.microsoft.com/office/drawing/2014/main" id="{40DC7A4E-A69C-4B17-89C1-6864C3DAA394}"/>
              </a:ext>
            </a:extLst>
          </p:cNvPr>
          <p:cNvSpPr>
            <a:spLocks noGrp="1"/>
          </p:cNvSpPr>
          <p:nvPr>
            <p:ph type="sldNum" sz="quarter" idx="12"/>
          </p:nvPr>
        </p:nvSpPr>
        <p:spPr/>
        <p:txBody>
          <a:bodyPr/>
          <a:lstStyle/>
          <a:p>
            <a:fld id="{D7A997C7-8C2F-460B-9FC2-A877D36632D8}" type="slidenum">
              <a:rPr lang="es-MX" smtClean="0"/>
              <a:t>‹#›</a:t>
            </a:fld>
            <a:endParaRPr lang="es-MX"/>
          </a:p>
        </p:txBody>
      </p:sp>
    </p:spTree>
    <p:extLst>
      <p:ext uri="{BB962C8B-B14F-4D97-AF65-F5344CB8AC3E}">
        <p14:creationId xmlns:p14="http://schemas.microsoft.com/office/powerpoint/2010/main" val="643224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27366-5FBD-4F54-B66D-42A7FD9681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A2C219-31EB-4E7A-BAC9-C98FE9E5E6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FF3247-730D-454C-BD07-2B72F95F0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01AE02-1D04-4C1A-A35E-B7290E7C9CA3}"/>
              </a:ext>
            </a:extLst>
          </p:cNvPr>
          <p:cNvSpPr>
            <a:spLocks noGrp="1"/>
          </p:cNvSpPr>
          <p:nvPr>
            <p:ph type="dt" sz="half" idx="10"/>
          </p:nvPr>
        </p:nvSpPr>
        <p:spPr/>
        <p:txBody>
          <a:bodyPr/>
          <a:lstStyle/>
          <a:p>
            <a:fld id="{53B52B35-FE82-4F9F-A5FE-F3472AD75FDD}" type="datetimeFigureOut">
              <a:rPr lang="es-MX" smtClean="0"/>
              <a:t>08/08/2018</a:t>
            </a:fld>
            <a:endParaRPr lang="es-MX"/>
          </a:p>
        </p:txBody>
      </p:sp>
      <p:sp>
        <p:nvSpPr>
          <p:cNvPr id="6" name="Footer Placeholder 5">
            <a:extLst>
              <a:ext uri="{FF2B5EF4-FFF2-40B4-BE49-F238E27FC236}">
                <a16:creationId xmlns:a16="http://schemas.microsoft.com/office/drawing/2014/main" id="{490274D1-49DD-43A1-850C-C74940DCD77D}"/>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49DA319F-EE4A-4B26-A3AD-60F7BDE984CA}"/>
              </a:ext>
            </a:extLst>
          </p:cNvPr>
          <p:cNvSpPr>
            <a:spLocks noGrp="1"/>
          </p:cNvSpPr>
          <p:nvPr>
            <p:ph type="sldNum" sz="quarter" idx="12"/>
          </p:nvPr>
        </p:nvSpPr>
        <p:spPr/>
        <p:txBody>
          <a:bodyPr/>
          <a:lstStyle/>
          <a:p>
            <a:fld id="{D7A997C7-8C2F-460B-9FC2-A877D36632D8}" type="slidenum">
              <a:rPr lang="es-MX" smtClean="0"/>
              <a:t>‹#›</a:t>
            </a:fld>
            <a:endParaRPr lang="es-MX"/>
          </a:p>
        </p:txBody>
      </p:sp>
    </p:spTree>
    <p:extLst>
      <p:ext uri="{BB962C8B-B14F-4D97-AF65-F5344CB8AC3E}">
        <p14:creationId xmlns:p14="http://schemas.microsoft.com/office/powerpoint/2010/main" val="317928928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8BCA-57B9-4FC8-A1D2-C6B5B91F5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B04B7E-BCFE-4E40-A3D0-CD25134958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9C8A53-1EE4-4DCA-AF9C-EB3F0121DC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2A4EAF-31E0-410F-B0BF-AE008316D0B1}"/>
              </a:ext>
            </a:extLst>
          </p:cNvPr>
          <p:cNvSpPr>
            <a:spLocks noGrp="1"/>
          </p:cNvSpPr>
          <p:nvPr>
            <p:ph type="dt" sz="half" idx="10"/>
          </p:nvPr>
        </p:nvSpPr>
        <p:spPr/>
        <p:txBody>
          <a:bodyPr/>
          <a:lstStyle/>
          <a:p>
            <a:fld id="{53B52B35-FE82-4F9F-A5FE-F3472AD75FDD}" type="datetimeFigureOut">
              <a:rPr lang="es-MX" smtClean="0"/>
              <a:t>08/08/2018</a:t>
            </a:fld>
            <a:endParaRPr lang="es-MX"/>
          </a:p>
        </p:txBody>
      </p:sp>
      <p:sp>
        <p:nvSpPr>
          <p:cNvPr id="6" name="Footer Placeholder 5">
            <a:extLst>
              <a:ext uri="{FF2B5EF4-FFF2-40B4-BE49-F238E27FC236}">
                <a16:creationId xmlns:a16="http://schemas.microsoft.com/office/drawing/2014/main" id="{C3DE0F1E-C7F3-4DAB-A060-1F8A4091EE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B33AF0-1D46-4D09-B971-7793C945FFA2}"/>
              </a:ext>
            </a:extLst>
          </p:cNvPr>
          <p:cNvSpPr>
            <a:spLocks noGrp="1"/>
          </p:cNvSpPr>
          <p:nvPr>
            <p:ph type="sldNum" sz="quarter" idx="12"/>
          </p:nvPr>
        </p:nvSpPr>
        <p:spPr/>
        <p:txBody>
          <a:bodyPr/>
          <a:lstStyle/>
          <a:p>
            <a:fld id="{D7A997C7-8C2F-460B-9FC2-A877D36632D8}" type="slidenum">
              <a:rPr lang="es-MX" smtClean="0"/>
              <a:t>‹#›</a:t>
            </a:fld>
            <a:endParaRPr lang="es-MX"/>
          </a:p>
        </p:txBody>
      </p:sp>
    </p:spTree>
    <p:extLst>
      <p:ext uri="{BB962C8B-B14F-4D97-AF65-F5344CB8AC3E}">
        <p14:creationId xmlns:p14="http://schemas.microsoft.com/office/powerpoint/2010/main" val="294672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9DF448-83B5-4781-9967-B9863E030B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3D3317-1C74-40CF-B074-062A2D59AE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DCDBD-DDCF-410F-A0CD-77C7273547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52B35-FE82-4F9F-A5FE-F3472AD75FDD}" type="datetimeFigureOut">
              <a:rPr lang="es-MX" smtClean="0"/>
              <a:t>08/08/2018</a:t>
            </a:fld>
            <a:endParaRPr lang="es-MX"/>
          </a:p>
        </p:txBody>
      </p:sp>
      <p:sp>
        <p:nvSpPr>
          <p:cNvPr id="5" name="Footer Placeholder 4">
            <a:extLst>
              <a:ext uri="{FF2B5EF4-FFF2-40B4-BE49-F238E27FC236}">
                <a16:creationId xmlns:a16="http://schemas.microsoft.com/office/drawing/2014/main" id="{3C7BBE31-9059-421D-8C8B-7587203E8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221A7FCE-45E3-41B2-88F1-79F1419C33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997C7-8C2F-460B-9FC2-A877D36632D8}" type="slidenum">
              <a:rPr lang="es-MX" smtClean="0"/>
              <a:t>‹#›</a:t>
            </a:fld>
            <a:endParaRPr lang="es-MX"/>
          </a:p>
        </p:txBody>
      </p:sp>
    </p:spTree>
    <p:extLst>
      <p:ext uri="{BB962C8B-B14F-4D97-AF65-F5344CB8AC3E}">
        <p14:creationId xmlns:p14="http://schemas.microsoft.com/office/powerpoint/2010/main" val="344926577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researchgate.net/figure/Intermittent-schedules-of-reinforcement_fig71_32369512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F26FDE9-A807-4850-A656-51D5A0C4DFE3}"/>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05426FA-14A9-4709-B974-3EDD37A324AD}"/>
              </a:ext>
            </a:extLst>
          </p:cNvPr>
          <p:cNvSpPr>
            <a:spLocks noGrp="1"/>
          </p:cNvSpPr>
          <p:nvPr>
            <p:ph type="subTitle" idx="1"/>
          </p:nvPr>
        </p:nvSpPr>
        <p:spPr>
          <a:xfrm>
            <a:off x="3546020" y="5711596"/>
            <a:ext cx="5099958" cy="969963"/>
          </a:xfrm>
        </p:spPr>
        <p:txBody>
          <a:bodyPr>
            <a:normAutofit fontScale="92500"/>
          </a:bodyPr>
          <a:lstStyle/>
          <a:p>
            <a:pPr>
              <a:lnSpc>
                <a:spcPct val="100000"/>
              </a:lnSpc>
            </a:pPr>
            <a:r>
              <a:rPr lang="en-US" sz="2200" b="1" dirty="0">
                <a:solidFill>
                  <a:schemeClr val="accent2"/>
                </a:solidFill>
                <a:latin typeface="Verdana" panose="020B0604030504040204" pitchFamily="34" charset="0"/>
                <a:ea typeface="Verdana" panose="020B0604030504040204" pitchFamily="34" charset="0"/>
              </a:rPr>
              <a:t>2018 PURPLE Oral Presentation</a:t>
            </a:r>
          </a:p>
          <a:p>
            <a:pPr>
              <a:lnSpc>
                <a:spcPct val="100000"/>
              </a:lnSpc>
            </a:pPr>
            <a:r>
              <a:rPr lang="en-US" sz="2200" b="1" dirty="0">
                <a:solidFill>
                  <a:schemeClr val="accent2"/>
                </a:solidFill>
                <a:latin typeface="Verdana" panose="020B0604030504040204" pitchFamily="34" charset="0"/>
                <a:ea typeface="Verdana" panose="020B0604030504040204" pitchFamily="34" charset="0"/>
              </a:rPr>
              <a:t>August 9, 2018</a:t>
            </a:r>
          </a:p>
        </p:txBody>
      </p:sp>
      <p:pic>
        <p:nvPicPr>
          <p:cNvPr id="4" name="Picture 3">
            <a:extLst>
              <a:ext uri="{FF2B5EF4-FFF2-40B4-BE49-F238E27FC236}">
                <a16:creationId xmlns:a16="http://schemas.microsoft.com/office/drawing/2014/main" id="{F46ED124-CF1B-49B3-BA9F-9E20E63FD808}"/>
              </a:ext>
            </a:extLst>
          </p:cNvPr>
          <p:cNvPicPr>
            <a:picLocks noChangeAspect="1"/>
          </p:cNvPicPr>
          <p:nvPr/>
        </p:nvPicPr>
        <p:blipFill>
          <a:blip r:embed="rId4"/>
          <a:stretch>
            <a:fillRect/>
          </a:stretch>
        </p:blipFill>
        <p:spPr>
          <a:xfrm>
            <a:off x="1208313" y="5343678"/>
            <a:ext cx="1407884" cy="1407884"/>
          </a:xfrm>
          <a:prstGeom prst="rect">
            <a:avLst/>
          </a:prstGeom>
        </p:spPr>
      </p:pic>
      <p:pic>
        <p:nvPicPr>
          <p:cNvPr id="6" name="Picture 5">
            <a:extLst>
              <a:ext uri="{FF2B5EF4-FFF2-40B4-BE49-F238E27FC236}">
                <a16:creationId xmlns:a16="http://schemas.microsoft.com/office/drawing/2014/main" id="{1F2E9D8F-5C8D-4753-8D92-C4DDC2C6A6E9}"/>
              </a:ext>
            </a:extLst>
          </p:cNvPr>
          <p:cNvPicPr>
            <a:picLocks noChangeAspect="1"/>
          </p:cNvPicPr>
          <p:nvPr/>
        </p:nvPicPr>
        <p:blipFill>
          <a:blip r:embed="rId5"/>
          <a:stretch>
            <a:fillRect/>
          </a:stretch>
        </p:blipFill>
        <p:spPr>
          <a:xfrm>
            <a:off x="9756321" y="5126717"/>
            <a:ext cx="1554843" cy="1554843"/>
          </a:xfrm>
          <a:prstGeom prst="rect">
            <a:avLst/>
          </a:prstGeom>
        </p:spPr>
      </p:pic>
      <p:sp>
        <p:nvSpPr>
          <p:cNvPr id="14" name="TextBox 13">
            <a:extLst>
              <a:ext uri="{FF2B5EF4-FFF2-40B4-BE49-F238E27FC236}">
                <a16:creationId xmlns:a16="http://schemas.microsoft.com/office/drawing/2014/main" id="{A8196509-1C96-4D57-844D-83FDEADF9C6B}"/>
              </a:ext>
            </a:extLst>
          </p:cNvPr>
          <p:cNvSpPr txBox="1"/>
          <p:nvPr/>
        </p:nvSpPr>
        <p:spPr>
          <a:xfrm>
            <a:off x="3606231" y="2278565"/>
            <a:ext cx="5096553" cy="2185214"/>
          </a:xfrm>
          <a:prstGeom prst="rect">
            <a:avLst/>
          </a:prstGeom>
          <a:noFill/>
        </p:spPr>
        <p:txBody>
          <a:bodyPr wrap="square" rtlCol="0">
            <a:spAutoFit/>
          </a:bodyPr>
          <a:lstStyle/>
          <a:p>
            <a:pPr algn="ctr"/>
            <a:r>
              <a:rPr lang="en-US" sz="3200" b="1" dirty="0">
                <a:solidFill>
                  <a:schemeClr val="accent1"/>
                </a:solidFill>
                <a:latin typeface="Verdana" panose="020B0604030504040204" pitchFamily="34" charset="0"/>
                <a:ea typeface="Verdana" panose="020B0604030504040204" pitchFamily="34" charset="0"/>
              </a:rPr>
              <a:t>Come and Get It!</a:t>
            </a:r>
          </a:p>
          <a:p>
            <a:pPr algn="ctr"/>
            <a:r>
              <a:rPr lang="en-US" sz="2600" b="1" dirty="0">
                <a:solidFill>
                  <a:schemeClr val="accent1"/>
                </a:solidFill>
                <a:latin typeface="Verdana" panose="020B0604030504040204" pitchFamily="34" charset="0"/>
                <a:ea typeface="Verdana" panose="020B0604030504040204" pitchFamily="34" charset="0"/>
              </a:rPr>
              <a:t>A Case Study of </a:t>
            </a:r>
          </a:p>
          <a:p>
            <a:pPr algn="ctr"/>
            <a:r>
              <a:rPr lang="en-US" sz="2600" b="1" dirty="0">
                <a:solidFill>
                  <a:schemeClr val="accent1"/>
                </a:solidFill>
                <a:latin typeface="Verdana" panose="020B0604030504040204" pitchFamily="34" charset="0"/>
                <a:ea typeface="Verdana" panose="020B0604030504040204" pitchFamily="34" charset="0"/>
              </a:rPr>
              <a:t>Family Member Influence on Child Eating Rate in Natural Settings</a:t>
            </a:r>
          </a:p>
        </p:txBody>
      </p:sp>
      <p:sp>
        <p:nvSpPr>
          <p:cNvPr id="15" name="TextBox 14">
            <a:extLst>
              <a:ext uri="{FF2B5EF4-FFF2-40B4-BE49-F238E27FC236}">
                <a16:creationId xmlns:a16="http://schemas.microsoft.com/office/drawing/2014/main" id="{565474D6-D3D0-4542-B1CF-878FD2CFA969}"/>
              </a:ext>
            </a:extLst>
          </p:cNvPr>
          <p:cNvSpPr txBox="1"/>
          <p:nvPr/>
        </p:nvSpPr>
        <p:spPr>
          <a:xfrm>
            <a:off x="3546020" y="397581"/>
            <a:ext cx="5216977" cy="769441"/>
          </a:xfrm>
          <a:prstGeom prst="rect">
            <a:avLst/>
          </a:prstGeom>
          <a:noFill/>
        </p:spPr>
        <p:txBody>
          <a:bodyPr wrap="square" rtlCol="0">
            <a:spAutoFit/>
          </a:bodyPr>
          <a:lstStyle/>
          <a:p>
            <a:pPr algn="ctr"/>
            <a:r>
              <a:rPr lang="en-US" sz="2200" b="1" dirty="0">
                <a:solidFill>
                  <a:schemeClr val="accent2"/>
                </a:solidFill>
                <a:latin typeface="Verdana" panose="020B0604030504040204" pitchFamily="34" charset="0"/>
                <a:ea typeface="Verdana" panose="020B0604030504040204" pitchFamily="34" charset="0"/>
              </a:rPr>
              <a:t>Eve M. Delao</a:t>
            </a:r>
          </a:p>
          <a:p>
            <a:pPr algn="ctr"/>
            <a:r>
              <a:rPr lang="en-US" sz="2200" b="1" dirty="0">
                <a:solidFill>
                  <a:schemeClr val="accent2"/>
                </a:solidFill>
                <a:latin typeface="Verdana" panose="020B0604030504040204" pitchFamily="34" charset="0"/>
                <a:ea typeface="Verdana" panose="020B0604030504040204" pitchFamily="34" charset="0"/>
              </a:rPr>
              <a:t>Mentor: Dr. Jonathan R. Miller</a:t>
            </a:r>
          </a:p>
        </p:txBody>
      </p:sp>
    </p:spTree>
    <p:extLst>
      <p:ext uri="{BB962C8B-B14F-4D97-AF65-F5344CB8AC3E}">
        <p14:creationId xmlns:p14="http://schemas.microsoft.com/office/powerpoint/2010/main" val="3926607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D9960-275C-47DC-8218-C84968C2552F}"/>
              </a:ext>
            </a:extLst>
          </p:cNvPr>
          <p:cNvSpPr>
            <a:spLocks noGrp="1"/>
          </p:cNvSpPr>
          <p:nvPr>
            <p:ph type="title"/>
          </p:nvPr>
        </p:nvSpPr>
        <p:spPr>
          <a:xfrm>
            <a:off x="838200" y="365126"/>
            <a:ext cx="10515600" cy="872350"/>
          </a:xfrm>
        </p:spPr>
        <p:txBody>
          <a:bodyPr/>
          <a:lstStyle/>
          <a:p>
            <a:r>
              <a:rPr lang="en-US" b="1" dirty="0">
                <a:solidFill>
                  <a:schemeClr val="accent2"/>
                </a:solidFill>
                <a:latin typeface="Verdana" panose="020B0604030504040204" pitchFamily="34" charset="0"/>
                <a:ea typeface="Verdana" panose="020B0604030504040204" pitchFamily="34" charset="0"/>
              </a:rPr>
              <a:t>Video Scoring</a:t>
            </a:r>
          </a:p>
        </p:txBody>
      </p:sp>
      <p:sp>
        <p:nvSpPr>
          <p:cNvPr id="3" name="Content Placeholder 2">
            <a:extLst>
              <a:ext uri="{FF2B5EF4-FFF2-40B4-BE49-F238E27FC236}">
                <a16:creationId xmlns:a16="http://schemas.microsoft.com/office/drawing/2014/main" id="{A69FC853-08BD-4F8C-B46B-8F8773DE8446}"/>
              </a:ext>
            </a:extLst>
          </p:cNvPr>
          <p:cNvSpPr>
            <a:spLocks noGrp="1"/>
          </p:cNvSpPr>
          <p:nvPr>
            <p:ph idx="1"/>
          </p:nvPr>
        </p:nvSpPr>
        <p:spPr>
          <a:xfrm>
            <a:off x="934278" y="5064579"/>
            <a:ext cx="9601200" cy="1539421"/>
          </a:xfrm>
        </p:spPr>
        <p:txBody>
          <a:bodyPr>
            <a:normAutofit/>
          </a:bodyPr>
          <a:lstStyle/>
          <a:p>
            <a:r>
              <a:rPr lang="en-US" sz="2400" dirty="0">
                <a:solidFill>
                  <a:schemeClr val="accent1"/>
                </a:solidFill>
              </a:rPr>
              <a:t>All data recorded in 1-sec intervals</a:t>
            </a:r>
          </a:p>
          <a:p>
            <a:r>
              <a:rPr lang="en-US" sz="2400" dirty="0">
                <a:solidFill>
                  <a:schemeClr val="accent1"/>
                </a:solidFill>
              </a:rPr>
              <a:t>Family member bites averaged within intervals</a:t>
            </a:r>
          </a:p>
          <a:p>
            <a:r>
              <a:rPr lang="en-US" sz="2400" dirty="0">
                <a:solidFill>
                  <a:schemeClr val="accent1"/>
                </a:solidFill>
              </a:rPr>
              <a:t>Eating rate calculated as bites/min</a:t>
            </a:r>
          </a:p>
        </p:txBody>
      </p:sp>
      <p:graphicFrame>
        <p:nvGraphicFramePr>
          <p:cNvPr id="6" name="Table 5">
            <a:extLst>
              <a:ext uri="{FF2B5EF4-FFF2-40B4-BE49-F238E27FC236}">
                <a16:creationId xmlns:a16="http://schemas.microsoft.com/office/drawing/2014/main" id="{22B54310-F6F2-4966-B472-83A036B081E7}"/>
              </a:ext>
            </a:extLst>
          </p:cNvPr>
          <p:cNvGraphicFramePr>
            <a:graphicFrameLocks noGrp="1"/>
          </p:cNvGraphicFramePr>
          <p:nvPr>
            <p:extLst>
              <p:ext uri="{D42A27DB-BD31-4B8C-83A1-F6EECF244321}">
                <p14:modId xmlns:p14="http://schemas.microsoft.com/office/powerpoint/2010/main" val="1906788744"/>
              </p:ext>
            </p:extLst>
          </p:nvPr>
        </p:nvGraphicFramePr>
        <p:xfrm>
          <a:off x="934278" y="25365455"/>
          <a:ext cx="10806618" cy="2608216"/>
        </p:xfrm>
        <a:graphic>
          <a:graphicData uri="http://schemas.openxmlformats.org/drawingml/2006/table">
            <a:tbl>
              <a:tblPr firstRow="1" bandRow="1">
                <a:tableStyleId>{5C22544A-7EE6-4342-B048-85BDC9FD1C3A}</a:tableStyleId>
              </a:tblPr>
              <a:tblGrid>
                <a:gridCol w="3320159">
                  <a:extLst>
                    <a:ext uri="{9D8B030D-6E8A-4147-A177-3AD203B41FA5}">
                      <a16:colId xmlns:a16="http://schemas.microsoft.com/office/drawing/2014/main" val="4048295859"/>
                    </a:ext>
                  </a:extLst>
                </a:gridCol>
                <a:gridCol w="7486459">
                  <a:extLst>
                    <a:ext uri="{9D8B030D-6E8A-4147-A177-3AD203B41FA5}">
                      <a16:colId xmlns:a16="http://schemas.microsoft.com/office/drawing/2014/main" val="1874995493"/>
                    </a:ext>
                  </a:extLst>
                </a:gridCol>
              </a:tblGrid>
              <a:tr h="318075">
                <a:tc gridSpan="2">
                  <a:txBody>
                    <a:bodyPr/>
                    <a:lstStyle/>
                    <a:p>
                      <a:pPr algn="ctr"/>
                      <a:r>
                        <a:rPr lang="en-US" sz="1400" dirty="0">
                          <a:solidFill>
                            <a:schemeClr val="lt1"/>
                          </a:solidFill>
                          <a:latin typeface="Verdana" panose="020B0604030504040204" pitchFamily="34" charset="0"/>
                          <a:ea typeface="Verdana" panose="020B0604030504040204" pitchFamily="34" charset="0"/>
                        </a:rPr>
                        <a:t>Definitions</a:t>
                      </a:r>
                      <a:endParaRPr lang="en-US" sz="1400" dirty="0">
                        <a:solidFill>
                          <a:schemeClr val="bg1"/>
                        </a:solidFill>
                        <a:latin typeface="Verdana" panose="020B0604030504040204" pitchFamily="34" charset="0"/>
                        <a:ea typeface="Verdana" panose="020B0604030504040204" pitchFamily="34" charset="0"/>
                      </a:endParaRPr>
                    </a:p>
                  </a:txBody>
                  <a:tcPr/>
                </a:tc>
                <a:tc hMerge="1">
                  <a:txBody>
                    <a:bodyPr/>
                    <a:lstStyle/>
                    <a:p>
                      <a:endParaRPr lang="en-US" dirty="0"/>
                    </a:p>
                  </a:txBody>
                  <a:tcPr/>
                </a:tc>
                <a:extLst>
                  <a:ext uri="{0D108BD9-81ED-4DB2-BD59-A6C34878D82A}">
                    <a16:rowId xmlns:a16="http://schemas.microsoft.com/office/drawing/2014/main" val="543242479"/>
                  </a:ext>
                </a:extLst>
              </a:tr>
              <a:tr h="1001937">
                <a:tc>
                  <a:txBody>
                    <a:bodyPr/>
                    <a:lstStyle/>
                    <a:p>
                      <a:r>
                        <a:rPr lang="en-US" sz="1400" dirty="0">
                          <a:latin typeface="Verdana" panose="020B0604030504040204" pitchFamily="34" charset="0"/>
                          <a:ea typeface="Verdana" panose="020B0604030504040204" pitchFamily="34" charset="0"/>
                        </a:rPr>
                        <a:t>Bite</a:t>
                      </a:r>
                      <a:r>
                        <a:rPr lang="en-US" sz="1400" baseline="30000" dirty="0">
                          <a:latin typeface="Verdana" panose="020B0604030504040204" pitchFamily="34" charset="0"/>
                          <a:ea typeface="Verdana" panose="020B0604030504040204" pitchFamily="34" charset="0"/>
                        </a:rPr>
                        <a:t>4</a:t>
                      </a:r>
                      <a:r>
                        <a:rPr lang="en-US" sz="1400" dirty="0">
                          <a:latin typeface="Verdana" panose="020B0604030504040204" pitchFamily="34" charset="0"/>
                          <a:ea typeface="Verdana" panose="020B0604030504040204" pitchFamily="34" charset="0"/>
                        </a:rPr>
                        <a:t> (frequency)</a:t>
                      </a:r>
                    </a:p>
                  </a:txBody>
                  <a:tcPr/>
                </a:tc>
                <a:tc>
                  <a:txBody>
                    <a:bodyPr/>
                    <a:lstStyle/>
                    <a:p>
                      <a:pPr marL="514350" indent="-514350">
                        <a:buAutoNum type="alphaLcParenR"/>
                      </a:pPr>
                      <a:r>
                        <a:rPr lang="en-US" sz="1400" noProof="0" dirty="0">
                          <a:latin typeface="Verdana" panose="020B0604030504040204" pitchFamily="34" charset="0"/>
                          <a:ea typeface="Verdana" panose="020B0604030504040204" pitchFamily="34" charset="0"/>
                        </a:rPr>
                        <a:t>When any portion of food enters mouth (with fingers or utensils)</a:t>
                      </a:r>
                    </a:p>
                    <a:p>
                      <a:r>
                        <a:rPr lang="en-US" sz="1400" noProof="0" dirty="0">
                          <a:latin typeface="Verdana" panose="020B0604030504040204" pitchFamily="34" charset="0"/>
                          <a:ea typeface="Verdana" panose="020B0604030504040204" pitchFamily="34" charset="0"/>
                        </a:rPr>
                        <a:t>b) When food comes into contact with open </a:t>
                      </a:r>
                    </a:p>
                    <a:p>
                      <a:r>
                        <a:rPr lang="en-US" sz="1400" noProof="0" dirty="0">
                          <a:latin typeface="Verdana" panose="020B0604030504040204" pitchFamily="34" charset="0"/>
                          <a:ea typeface="Verdana" panose="020B0604030504040204" pitchFamily="34" charset="0"/>
                        </a:rPr>
                        <a:t>    mouth</a:t>
                      </a:r>
                      <a:r>
                        <a:rPr lang="en-US" sz="1400" baseline="0" noProof="0" dirty="0">
                          <a:latin typeface="Verdana" panose="020B0604030504040204" pitchFamily="34" charset="0"/>
                          <a:ea typeface="Verdana" panose="020B0604030504040204" pitchFamily="34" charset="0"/>
                        </a:rPr>
                        <a:t> </a:t>
                      </a:r>
                      <a:r>
                        <a:rPr lang="en-US" sz="1400" noProof="0" dirty="0">
                          <a:latin typeface="Verdana" panose="020B0604030504040204" pitchFamily="34" charset="0"/>
                          <a:ea typeface="Verdana" panose="020B0604030504040204" pitchFamily="34" charset="0"/>
                        </a:rPr>
                        <a:t>or tongue (e.g. licking ice cream)</a:t>
                      </a:r>
                    </a:p>
                  </a:txBody>
                  <a:tcPr/>
                </a:tc>
                <a:extLst>
                  <a:ext uri="{0D108BD9-81ED-4DB2-BD59-A6C34878D82A}">
                    <a16:rowId xmlns:a16="http://schemas.microsoft.com/office/drawing/2014/main" val="957210629"/>
                  </a:ext>
                </a:extLst>
              </a:tr>
              <a:tr h="524824">
                <a:tc>
                  <a:txBody>
                    <a:bodyPr/>
                    <a:lstStyle/>
                    <a:p>
                      <a:r>
                        <a:rPr lang="en-US" sz="1400" dirty="0">
                          <a:latin typeface="Verdana" panose="020B0604030504040204" pitchFamily="34" charset="0"/>
                          <a:ea typeface="Verdana" panose="020B0604030504040204" pitchFamily="34" charset="0"/>
                        </a:rPr>
                        <a:t>Meal Length</a:t>
                      </a:r>
                    </a:p>
                  </a:txBody>
                  <a:tcPr/>
                </a:tc>
                <a:tc>
                  <a:txBody>
                    <a:bodyPr/>
                    <a:lstStyle/>
                    <a:p>
                      <a:pPr marL="457200" indent="-457200">
                        <a:buFont typeface="Arial" panose="020B0604020202020204" pitchFamily="34" charset="0"/>
                        <a:buChar char="•"/>
                      </a:pPr>
                      <a:r>
                        <a:rPr lang="en-US" sz="1400" dirty="0">
                          <a:latin typeface="Verdana" panose="020B0604030504040204" pitchFamily="34" charset="0"/>
                          <a:ea typeface="Verdana" panose="020B0604030504040204" pitchFamily="34" charset="0"/>
                        </a:rPr>
                        <a:t>Start: Child’s first bite</a:t>
                      </a:r>
                    </a:p>
                    <a:p>
                      <a:pPr marL="457200" indent="-457200">
                        <a:buFont typeface="Arial" panose="020B0604020202020204" pitchFamily="34" charset="0"/>
                        <a:buChar char="•"/>
                      </a:pPr>
                      <a:r>
                        <a:rPr lang="en-US" sz="1400" dirty="0">
                          <a:latin typeface="Verdana" panose="020B0604030504040204" pitchFamily="34" charset="0"/>
                          <a:ea typeface="Verdana" panose="020B0604030504040204" pitchFamily="34" charset="0"/>
                        </a:rPr>
                        <a:t>End: Child’s last bite</a:t>
                      </a:r>
                    </a:p>
                  </a:txBody>
                  <a:tcPr/>
                </a:tc>
                <a:extLst>
                  <a:ext uri="{0D108BD9-81ED-4DB2-BD59-A6C34878D82A}">
                    <a16:rowId xmlns:a16="http://schemas.microsoft.com/office/drawing/2014/main" val="2601430230"/>
                  </a:ext>
                </a:extLst>
              </a:tr>
              <a:tr h="763380">
                <a:tc>
                  <a:txBody>
                    <a:bodyPr/>
                    <a:lstStyle/>
                    <a:p>
                      <a:r>
                        <a:rPr lang="en-US" sz="1400" dirty="0">
                          <a:latin typeface="Verdana" panose="020B0604030504040204" pitchFamily="34" charset="0"/>
                          <a:ea typeface="Verdana" panose="020B0604030504040204" pitchFamily="34" charset="0"/>
                        </a:rPr>
                        <a:t>Family Member Present (duration)</a:t>
                      </a:r>
                    </a:p>
                  </a:txBody>
                  <a:tcPr/>
                </a:tc>
                <a:tc>
                  <a:txBody>
                    <a:bodyPr/>
                    <a:lstStyle/>
                    <a:p>
                      <a:pPr marL="514350" indent="-514350">
                        <a:buAutoNum type="alphaLcParenR"/>
                      </a:pPr>
                      <a:r>
                        <a:rPr lang="en-US" sz="1400" dirty="0">
                          <a:latin typeface="Verdana" panose="020B0604030504040204" pitchFamily="34" charset="0"/>
                          <a:ea typeface="Verdana" panose="020B0604030504040204" pitchFamily="34" charset="0"/>
                        </a:rPr>
                        <a:t>Within child’s view</a:t>
                      </a:r>
                    </a:p>
                    <a:p>
                      <a:pPr marL="514350" indent="-514350">
                        <a:buAutoNum type="alphaLcParenR"/>
                      </a:pPr>
                      <a:r>
                        <a:rPr lang="en-US" sz="1400" dirty="0">
                          <a:latin typeface="Verdana" panose="020B0604030504040204" pitchFamily="34" charset="0"/>
                          <a:ea typeface="Verdana" panose="020B0604030504040204" pitchFamily="34" charset="0"/>
                        </a:rPr>
                        <a:t>Within approximately 5 ft of child</a:t>
                      </a:r>
                    </a:p>
                    <a:p>
                      <a:pPr marL="514350" indent="-514350">
                        <a:buAutoNum type="alphaLcParenR"/>
                      </a:pPr>
                      <a:r>
                        <a:rPr lang="en-US" sz="1400" dirty="0">
                          <a:latin typeface="Verdana" panose="020B0604030504040204" pitchFamily="34" charset="0"/>
                          <a:ea typeface="Verdana" panose="020B0604030504040204" pitchFamily="34" charset="0"/>
                        </a:rPr>
                        <a:t>Have food</a:t>
                      </a:r>
                    </a:p>
                  </a:txBody>
                  <a:tcPr/>
                </a:tc>
                <a:extLst>
                  <a:ext uri="{0D108BD9-81ED-4DB2-BD59-A6C34878D82A}">
                    <a16:rowId xmlns:a16="http://schemas.microsoft.com/office/drawing/2014/main" val="1983190658"/>
                  </a:ext>
                </a:extLst>
              </a:tr>
            </a:tbl>
          </a:graphicData>
        </a:graphic>
      </p:graphicFrame>
      <p:pic>
        <p:nvPicPr>
          <p:cNvPr id="9" name="Picture 8">
            <a:extLst>
              <a:ext uri="{FF2B5EF4-FFF2-40B4-BE49-F238E27FC236}">
                <a16:creationId xmlns:a16="http://schemas.microsoft.com/office/drawing/2014/main" id="{E524C1A0-9D08-44AD-87BE-30927100C5E6}"/>
              </a:ext>
            </a:extLst>
          </p:cNvPr>
          <p:cNvPicPr>
            <a:picLocks noChangeAspect="1"/>
          </p:cNvPicPr>
          <p:nvPr/>
        </p:nvPicPr>
        <p:blipFill>
          <a:blip r:embed="rId3"/>
          <a:stretch>
            <a:fillRect/>
          </a:stretch>
        </p:blipFill>
        <p:spPr>
          <a:xfrm>
            <a:off x="1636732" y="1237475"/>
            <a:ext cx="8918536" cy="3898198"/>
          </a:xfrm>
          <a:prstGeom prst="rect">
            <a:avLst/>
          </a:prstGeom>
        </p:spPr>
      </p:pic>
    </p:spTree>
    <p:extLst>
      <p:ext uri="{BB962C8B-B14F-4D97-AF65-F5344CB8AC3E}">
        <p14:creationId xmlns:p14="http://schemas.microsoft.com/office/powerpoint/2010/main" val="366919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txBox="1">
            <a:spLocks/>
          </p:cNvSpPr>
          <p:nvPr/>
        </p:nvSpPr>
        <p:spPr>
          <a:xfrm>
            <a:off x="1295400" y="2844800"/>
            <a:ext cx="9601200" cy="1016000"/>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5400" b="1" dirty="0">
                <a:solidFill>
                  <a:schemeClr val="accent2"/>
                </a:solidFill>
                <a:latin typeface="Verdana" panose="020B0604030504040204" pitchFamily="34" charset="0"/>
                <a:ea typeface="Verdana" panose="020B0604030504040204" pitchFamily="34" charset="0"/>
              </a:rPr>
              <a:t>Results</a:t>
            </a:r>
          </a:p>
        </p:txBody>
      </p:sp>
    </p:spTree>
    <p:extLst>
      <p:ext uri="{BB962C8B-B14F-4D97-AF65-F5344CB8AC3E}">
        <p14:creationId xmlns:p14="http://schemas.microsoft.com/office/powerpoint/2010/main" val="2066504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41E158-15FC-45D3-8E37-C7889D0C7DAA}"/>
              </a:ext>
            </a:extLst>
          </p:cNvPr>
          <p:cNvPicPr>
            <a:picLocks noChangeAspect="1"/>
          </p:cNvPicPr>
          <p:nvPr/>
        </p:nvPicPr>
        <p:blipFill>
          <a:blip r:embed="rId3"/>
          <a:stretch>
            <a:fillRect/>
          </a:stretch>
        </p:blipFill>
        <p:spPr>
          <a:xfrm>
            <a:off x="482601" y="1680660"/>
            <a:ext cx="11226799" cy="3496680"/>
          </a:xfrm>
          <a:prstGeom prst="rect">
            <a:avLst/>
          </a:prstGeom>
        </p:spPr>
      </p:pic>
    </p:spTree>
    <p:extLst>
      <p:ext uri="{BB962C8B-B14F-4D97-AF65-F5344CB8AC3E}">
        <p14:creationId xmlns:p14="http://schemas.microsoft.com/office/powerpoint/2010/main" val="3132791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CBF92A-6E7E-4C76-9B0D-9CF77FC6C887}"/>
              </a:ext>
            </a:extLst>
          </p:cNvPr>
          <p:cNvPicPr>
            <a:picLocks noChangeAspect="1"/>
          </p:cNvPicPr>
          <p:nvPr/>
        </p:nvPicPr>
        <p:blipFill>
          <a:blip r:embed="rId3"/>
          <a:stretch>
            <a:fillRect/>
          </a:stretch>
        </p:blipFill>
        <p:spPr>
          <a:xfrm>
            <a:off x="4268727" y="807962"/>
            <a:ext cx="5600987" cy="5418022"/>
          </a:xfrm>
          <a:prstGeom prst="rect">
            <a:avLst/>
          </a:prstGeom>
        </p:spPr>
      </p:pic>
      <p:sp>
        <p:nvSpPr>
          <p:cNvPr id="5" name="Rectangle 4">
            <a:extLst>
              <a:ext uri="{FF2B5EF4-FFF2-40B4-BE49-F238E27FC236}">
                <a16:creationId xmlns:a16="http://schemas.microsoft.com/office/drawing/2014/main" id="{8B81A1EA-3DAF-4C1F-9A71-5F9FF1295D37}"/>
              </a:ext>
            </a:extLst>
          </p:cNvPr>
          <p:cNvSpPr/>
          <p:nvPr/>
        </p:nvSpPr>
        <p:spPr>
          <a:xfrm>
            <a:off x="1248229" y="2739945"/>
            <a:ext cx="2612572" cy="2031325"/>
          </a:xfrm>
          <a:prstGeom prst="rect">
            <a:avLst/>
          </a:prstGeom>
        </p:spPr>
        <p:txBody>
          <a:bodyPr wrap="square">
            <a:spAutoFit/>
          </a:bodyPr>
          <a:lstStyle/>
          <a:p>
            <a:r>
              <a:rPr lang="en-US" b="1" dirty="0">
                <a:latin typeface="Verdana" panose="020B0604030504040204" pitchFamily="34" charset="0"/>
                <a:ea typeface="Verdana" panose="020B0604030504040204" pitchFamily="34" charset="0"/>
              </a:rPr>
              <a:t>Wilcoxon matched pairs test: </a:t>
            </a:r>
            <a:r>
              <a:rPr lang="en-US" dirty="0">
                <a:latin typeface="Verdana" panose="020B0604030504040204" pitchFamily="34" charset="0"/>
                <a:ea typeface="Verdana" panose="020B0604030504040204" pitchFamily="34" charset="0"/>
              </a:rPr>
              <a:t>Comparing child bite rate within meals when family member is present vs absent </a:t>
            </a:r>
          </a:p>
        </p:txBody>
      </p:sp>
    </p:spTree>
    <p:extLst>
      <p:ext uri="{BB962C8B-B14F-4D97-AF65-F5344CB8AC3E}">
        <p14:creationId xmlns:p14="http://schemas.microsoft.com/office/powerpoint/2010/main" val="130303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5AEF-BC31-4A99-9C83-CF48A28B8A58}"/>
              </a:ext>
            </a:extLst>
          </p:cNvPr>
          <p:cNvSpPr>
            <a:spLocks noGrp="1"/>
          </p:cNvSpPr>
          <p:nvPr>
            <p:ph type="title"/>
          </p:nvPr>
        </p:nvSpPr>
        <p:spPr/>
        <p:txBody>
          <a:bodyPr/>
          <a:lstStyle/>
          <a:p>
            <a:r>
              <a:rPr lang="en-US" dirty="0"/>
              <a:t>Cumulative Records</a:t>
            </a:r>
          </a:p>
        </p:txBody>
      </p:sp>
      <p:pic>
        <p:nvPicPr>
          <p:cNvPr id="1026" name="Picture 2" descr="Image result for operant chamber">
            <a:extLst>
              <a:ext uri="{FF2B5EF4-FFF2-40B4-BE49-F238E27FC236}">
                <a16:creationId xmlns:a16="http://schemas.microsoft.com/office/drawing/2014/main" id="{4C1BA95B-E854-4862-BCA7-C57C0ABC6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129" y="1653483"/>
            <a:ext cx="4321931" cy="43507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chedules of reinforcemen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346" y="1651301"/>
            <a:ext cx="5153025" cy="435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153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6495ED5-FFFB-4CBB-B76F-2E345A5C3A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3657" y="343803"/>
            <a:ext cx="8104686" cy="6170394"/>
          </a:xfrm>
        </p:spPr>
      </p:pic>
    </p:spTree>
    <p:extLst>
      <p:ext uri="{BB962C8B-B14F-4D97-AF65-F5344CB8AC3E}">
        <p14:creationId xmlns:p14="http://schemas.microsoft.com/office/powerpoint/2010/main" val="269438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1FE7D7-BA51-484B-88E5-41AEEDF66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437" y="1386"/>
            <a:ext cx="9227127" cy="6855229"/>
          </a:xfrm>
          <a:prstGeom prst="rect">
            <a:avLst/>
          </a:prstGeom>
        </p:spPr>
      </p:pic>
      <p:cxnSp>
        <p:nvCxnSpPr>
          <p:cNvPr id="6" name="Straight Connector 5">
            <a:extLst>
              <a:ext uri="{FF2B5EF4-FFF2-40B4-BE49-F238E27FC236}">
                <a16:creationId xmlns:a16="http://schemas.microsoft.com/office/drawing/2014/main" id="{431A6FD9-B5F9-463E-A14D-4CF6DBE748EE}"/>
              </a:ext>
            </a:extLst>
          </p:cNvPr>
          <p:cNvCxnSpPr/>
          <p:nvPr/>
        </p:nvCxnSpPr>
        <p:spPr>
          <a:xfrm flipV="1">
            <a:off x="7281193" y="2008683"/>
            <a:ext cx="794480" cy="3147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3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29167E-6 -7.40741E-7 L 0.00091 -0.1169 " pathEditMode="relative" rAng="0" ptsTypes="AA">
                                      <p:cBhvr>
                                        <p:cTn id="11" dur="1000" fill="hold"/>
                                        <p:tgtEl>
                                          <p:spTgt spid="6"/>
                                        </p:tgtEl>
                                        <p:attrNameLst>
                                          <p:attrName>ppt_x</p:attrName>
                                          <p:attrName>ppt_y</p:attrName>
                                        </p:attrNameLst>
                                      </p:cBhvr>
                                      <p:rCtr x="39" y="-5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110BCED-3E01-4BC9-85B1-89CAC60705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82312" y="299764"/>
            <a:ext cx="8027376" cy="5965122"/>
          </a:xfrm>
        </p:spPr>
      </p:pic>
    </p:spTree>
    <p:extLst>
      <p:ext uri="{BB962C8B-B14F-4D97-AF65-F5344CB8AC3E}">
        <p14:creationId xmlns:p14="http://schemas.microsoft.com/office/powerpoint/2010/main" val="3616685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FB567-EBA8-4965-B4BF-A17EF4C5C563}"/>
              </a:ext>
            </a:extLst>
          </p:cNvPr>
          <p:cNvSpPr>
            <a:spLocks noGrp="1"/>
          </p:cNvSpPr>
          <p:nvPr>
            <p:ph type="title"/>
          </p:nvPr>
        </p:nvSpPr>
        <p:spPr>
          <a:xfrm>
            <a:off x="1371600" y="685800"/>
            <a:ext cx="9601200" cy="827116"/>
          </a:xfrm>
        </p:spPr>
        <p:txBody>
          <a:bodyPr>
            <a:normAutofit/>
          </a:bodyPr>
          <a:lstStyle/>
          <a:p>
            <a:r>
              <a:rPr lang="en-US" b="1" dirty="0">
                <a:solidFill>
                  <a:schemeClr val="accent2"/>
                </a:solidFill>
                <a:latin typeface="Verdana" panose="020B0604030504040204" pitchFamily="34" charset="0"/>
                <a:ea typeface="Verdana" panose="020B0604030504040204" pitchFamily="34" charset="0"/>
              </a:rPr>
              <a:t>Discussion</a:t>
            </a:r>
          </a:p>
        </p:txBody>
      </p:sp>
      <p:sp>
        <p:nvSpPr>
          <p:cNvPr id="5" name="TextBox 4">
            <a:extLst>
              <a:ext uri="{FF2B5EF4-FFF2-40B4-BE49-F238E27FC236}">
                <a16:creationId xmlns:a16="http://schemas.microsoft.com/office/drawing/2014/main" id="{C5B585C2-4FF6-4E83-BF41-299166B7BC28}"/>
              </a:ext>
            </a:extLst>
          </p:cNvPr>
          <p:cNvSpPr txBox="1"/>
          <p:nvPr/>
        </p:nvSpPr>
        <p:spPr>
          <a:xfrm>
            <a:off x="1371600" y="1465942"/>
            <a:ext cx="9818914" cy="2462213"/>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accent1"/>
                </a:solidFill>
                <a:latin typeface="Verdana" panose="020B0604030504040204" pitchFamily="34" charset="0"/>
                <a:ea typeface="Verdana" panose="020B0604030504040204" pitchFamily="34" charset="0"/>
              </a:rPr>
              <a:t>Child bite rate matched family member bite rate</a:t>
            </a:r>
          </a:p>
          <a:p>
            <a:endParaRPr lang="en-US" sz="2200"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sz="2200" dirty="0">
                <a:solidFill>
                  <a:schemeClr val="accent1"/>
                </a:solidFill>
                <a:latin typeface="Verdana" panose="020B0604030504040204" pitchFamily="34" charset="0"/>
                <a:ea typeface="Verdana" panose="020B0604030504040204" pitchFamily="34" charset="0"/>
              </a:rPr>
              <a:t>Family member presence appeared to impact child bite rate</a:t>
            </a:r>
          </a:p>
          <a:p>
            <a:pPr marL="742950" lvl="1" indent="-285750">
              <a:buFont typeface="Courier New" panose="02070309020205020404" pitchFamily="49" charset="0"/>
              <a:buChar char="o"/>
            </a:pPr>
            <a:r>
              <a:rPr lang="en-US" sz="2200" dirty="0">
                <a:solidFill>
                  <a:schemeClr val="accent1"/>
                </a:solidFill>
                <a:latin typeface="Verdana" panose="020B0604030504040204" pitchFamily="34" charset="0"/>
                <a:ea typeface="Verdana" panose="020B0604030504040204" pitchFamily="34" charset="0"/>
              </a:rPr>
              <a:t>Higher with family, low when alone</a:t>
            </a:r>
          </a:p>
          <a:p>
            <a:pPr marL="742950" lvl="1" indent="-285750">
              <a:buFont typeface="Courier New" panose="02070309020205020404" pitchFamily="49" charset="0"/>
              <a:buChar char="o"/>
            </a:pPr>
            <a:r>
              <a:rPr lang="en-US" sz="2200" dirty="0">
                <a:solidFill>
                  <a:schemeClr val="accent1"/>
                </a:solidFill>
                <a:latin typeface="Verdana" panose="020B0604030504040204" pitchFamily="34" charset="0"/>
                <a:ea typeface="Verdana" panose="020B0604030504040204" pitchFamily="34" charset="0"/>
              </a:rPr>
              <a:t>Research relates higher BMI with eating faster</a:t>
            </a:r>
          </a:p>
          <a:p>
            <a:pPr lvl="1"/>
            <a:r>
              <a:rPr lang="en-US" sz="2200" dirty="0">
                <a:solidFill>
                  <a:schemeClr val="accent1"/>
                </a:solidFill>
                <a:latin typeface="Verdana" panose="020B0604030504040204" pitchFamily="34" charset="0"/>
                <a:ea typeface="Verdana" panose="020B0604030504040204" pitchFamily="34" charset="0"/>
              </a:rPr>
              <a:t>	</a:t>
            </a:r>
            <a:r>
              <a:rPr lang="en-US" sz="2200" dirty="0">
                <a:solidFill>
                  <a:schemeClr val="accent1"/>
                </a:solidFill>
                <a:latin typeface="Verdana" panose="020B0604030504040204" pitchFamily="34" charset="0"/>
                <a:ea typeface="Verdana" panose="020B0604030504040204" pitchFamily="34" charset="0"/>
                <a:sym typeface="Wingdings" panose="05000000000000000000" pitchFamily="2" charset="2"/>
              </a:rPr>
              <a:t> 4/5 family members=overweight—may have modeled high eating rates for child</a:t>
            </a:r>
          </a:p>
        </p:txBody>
      </p:sp>
      <p:sp>
        <p:nvSpPr>
          <p:cNvPr id="8" name="TextBox 7">
            <a:extLst>
              <a:ext uri="{FF2B5EF4-FFF2-40B4-BE49-F238E27FC236}">
                <a16:creationId xmlns:a16="http://schemas.microsoft.com/office/drawing/2014/main" id="{C2ABB526-FB30-4D1D-AC00-6F542E73C05B}"/>
              </a:ext>
            </a:extLst>
          </p:cNvPr>
          <p:cNvSpPr txBox="1"/>
          <p:nvPr/>
        </p:nvSpPr>
        <p:spPr>
          <a:xfrm>
            <a:off x="1371600" y="4213980"/>
            <a:ext cx="9818914" cy="1431161"/>
          </a:xfrm>
          <a:prstGeom prst="rect">
            <a:avLst/>
          </a:prstGeom>
          <a:noFill/>
        </p:spPr>
        <p:txBody>
          <a:bodyPr wrap="square" rtlCol="0">
            <a:spAutoFit/>
          </a:bodyPr>
          <a:lstStyle/>
          <a:p>
            <a:r>
              <a:rPr lang="en-US" sz="2300" b="1" dirty="0">
                <a:solidFill>
                  <a:schemeClr val="accent1"/>
                </a:solidFill>
                <a:latin typeface="Verdana" panose="020B0604030504040204" pitchFamily="34" charset="0"/>
                <a:ea typeface="Verdana" panose="020B0604030504040204" pitchFamily="34" charset="0"/>
              </a:rPr>
              <a:t>Obesity treatments?</a:t>
            </a:r>
          </a:p>
          <a:p>
            <a:r>
              <a:rPr lang="en-US" sz="2300" dirty="0">
                <a:solidFill>
                  <a:schemeClr val="accent1"/>
                </a:solidFill>
                <a:latin typeface="Verdana" panose="020B0604030504040204" pitchFamily="34" charset="0"/>
                <a:ea typeface="Verdana" panose="020B0604030504040204" pitchFamily="34" charset="0"/>
              </a:rPr>
              <a:t>If treatment efforts include reduction of child bite rate, family level intervention may be needed.</a:t>
            </a:r>
          </a:p>
          <a:p>
            <a:endParaRPr lang="en-US" dirty="0"/>
          </a:p>
        </p:txBody>
      </p:sp>
    </p:spTree>
    <p:extLst>
      <p:ext uri="{BB962C8B-B14F-4D97-AF65-F5344CB8AC3E}">
        <p14:creationId xmlns:p14="http://schemas.microsoft.com/office/powerpoint/2010/main" val="1541094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DF26-ABB0-4034-AD1F-1CFA84334447}"/>
              </a:ext>
            </a:extLst>
          </p:cNvPr>
          <p:cNvSpPr>
            <a:spLocks noGrp="1"/>
          </p:cNvSpPr>
          <p:nvPr>
            <p:ph type="title"/>
          </p:nvPr>
        </p:nvSpPr>
        <p:spPr/>
        <p:txBody>
          <a:bodyPr/>
          <a:lstStyle/>
          <a:p>
            <a:r>
              <a:rPr lang="en-US" b="1" dirty="0">
                <a:solidFill>
                  <a:schemeClr val="accent2"/>
                </a:solidFill>
                <a:latin typeface="Verdana" panose="020B0604030504040204" pitchFamily="34" charset="0"/>
                <a:ea typeface="Verdana" panose="020B0604030504040204" pitchFamily="34" charset="0"/>
              </a:rPr>
              <a:t>Limitations</a:t>
            </a:r>
          </a:p>
        </p:txBody>
      </p:sp>
      <p:sp>
        <p:nvSpPr>
          <p:cNvPr id="3" name="Content Placeholder 2">
            <a:extLst>
              <a:ext uri="{FF2B5EF4-FFF2-40B4-BE49-F238E27FC236}">
                <a16:creationId xmlns:a16="http://schemas.microsoft.com/office/drawing/2014/main" id="{2D663A5F-627B-4F28-A2EF-3CF8F1EF7D6C}"/>
              </a:ext>
            </a:extLst>
          </p:cNvPr>
          <p:cNvSpPr>
            <a:spLocks noGrp="1"/>
          </p:cNvSpPr>
          <p:nvPr>
            <p:ph idx="1"/>
          </p:nvPr>
        </p:nvSpPr>
        <p:spPr/>
        <p:txBody>
          <a:bodyPr>
            <a:normAutofit/>
          </a:bodyPr>
          <a:lstStyle/>
          <a:p>
            <a:pPr marL="457200" indent="-457200">
              <a:lnSpc>
                <a:spcPct val="100000"/>
              </a:lnSpc>
              <a:spcAft>
                <a:spcPts val="1200"/>
              </a:spcAft>
              <a:buFont typeface="Arial" panose="020B0604020202020204" pitchFamily="34" charset="0"/>
              <a:buChar char="•"/>
            </a:pPr>
            <a:r>
              <a:rPr lang="en-US" dirty="0">
                <a:solidFill>
                  <a:schemeClr val="accent1"/>
                </a:solidFill>
                <a:latin typeface="Verdana" panose="020B0604030504040204" pitchFamily="34" charset="0"/>
                <a:ea typeface="Verdana" panose="020B0604030504040204" pitchFamily="34" charset="0"/>
              </a:rPr>
              <a:t>Potentially confounding factors </a:t>
            </a:r>
          </a:p>
          <a:p>
            <a:pPr lvl="1">
              <a:lnSpc>
                <a:spcPct val="100000"/>
              </a:lnSpc>
              <a:spcAft>
                <a:spcPts val="1200"/>
              </a:spcAft>
              <a:buFont typeface="Courier New" panose="02070309020205020404" pitchFamily="49" charset="0"/>
              <a:buChar char="o"/>
            </a:pPr>
            <a:r>
              <a:rPr lang="en-US" dirty="0">
                <a:solidFill>
                  <a:schemeClr val="accent1"/>
                </a:solidFill>
                <a:latin typeface="Verdana" panose="020B0604030504040204" pitchFamily="34" charset="0"/>
                <a:ea typeface="Verdana" panose="020B0604030504040204" pitchFamily="34" charset="0"/>
              </a:rPr>
              <a:t>E.g. social cues, types of food</a:t>
            </a:r>
          </a:p>
          <a:p>
            <a:pPr marL="457200" indent="-457200">
              <a:spcAft>
                <a:spcPts val="1200"/>
              </a:spcAft>
              <a:buFont typeface="Arial" panose="020B0604020202020204" pitchFamily="34" charset="0"/>
              <a:buChar char="•"/>
            </a:pPr>
            <a:r>
              <a:rPr lang="en-US" dirty="0">
                <a:solidFill>
                  <a:schemeClr val="accent1"/>
                </a:solidFill>
                <a:latin typeface="Verdana" panose="020B0604030504040204" pitchFamily="34" charset="0"/>
                <a:ea typeface="Verdana" panose="020B0604030504040204" pitchFamily="34" charset="0"/>
              </a:rPr>
              <a:t>Small sample size=results are not generalizable</a:t>
            </a:r>
          </a:p>
          <a:p>
            <a:pPr marL="457200" indent="-457200">
              <a:buFont typeface="Arial" panose="020B0604020202020204" pitchFamily="34" charset="0"/>
              <a:buChar char="•"/>
            </a:pPr>
            <a:r>
              <a:rPr lang="en-US" dirty="0">
                <a:solidFill>
                  <a:schemeClr val="accent1"/>
                </a:solidFill>
                <a:latin typeface="Verdana" panose="020B0604030504040204" pitchFamily="34" charset="0"/>
                <a:ea typeface="Verdana" panose="020B0604030504040204" pitchFamily="34" charset="0"/>
              </a:rPr>
              <a:t>Low variability in sample</a:t>
            </a:r>
          </a:p>
          <a:p>
            <a:pPr lvl="1">
              <a:buFont typeface="Courier New" panose="02070309020205020404" pitchFamily="49" charset="0"/>
              <a:buChar char="o"/>
            </a:pPr>
            <a:r>
              <a:rPr lang="en-US" dirty="0">
                <a:solidFill>
                  <a:schemeClr val="accent1"/>
                </a:solidFill>
                <a:latin typeface="Verdana" panose="020B0604030504040204" pitchFamily="34" charset="0"/>
                <a:ea typeface="Verdana" panose="020B0604030504040204" pitchFamily="34" charset="0"/>
              </a:rPr>
              <a:t>Could not evaluate: specific family members, number of family members present</a:t>
            </a:r>
          </a:p>
        </p:txBody>
      </p:sp>
    </p:spTree>
    <p:extLst>
      <p:ext uri="{BB962C8B-B14F-4D97-AF65-F5344CB8AC3E}">
        <p14:creationId xmlns:p14="http://schemas.microsoft.com/office/powerpoint/2010/main" val="4199687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93EE7-1996-4996-8F6A-B6870BEDF505}"/>
              </a:ext>
            </a:extLst>
          </p:cNvPr>
          <p:cNvSpPr>
            <a:spLocks noGrp="1"/>
          </p:cNvSpPr>
          <p:nvPr>
            <p:ph type="title"/>
          </p:nvPr>
        </p:nvSpPr>
        <p:spPr>
          <a:xfrm>
            <a:off x="1178076" y="329104"/>
            <a:ext cx="9886950" cy="859065"/>
          </a:xfrm>
        </p:spPr>
        <p:txBody>
          <a:bodyPr>
            <a:normAutofit/>
          </a:bodyPr>
          <a:lstStyle/>
          <a:p>
            <a:r>
              <a:rPr lang="en-US" b="1" dirty="0">
                <a:solidFill>
                  <a:schemeClr val="accent2"/>
                </a:solidFill>
                <a:latin typeface="Verdana" panose="020B0604030504040204" pitchFamily="34" charset="0"/>
                <a:ea typeface="Verdana" panose="020B0604030504040204" pitchFamily="34" charset="0"/>
              </a:rPr>
              <a:t>So… What’s the problem?</a:t>
            </a:r>
          </a:p>
        </p:txBody>
      </p:sp>
      <p:sp>
        <p:nvSpPr>
          <p:cNvPr id="3" name="Content Placeholder 2">
            <a:extLst>
              <a:ext uri="{FF2B5EF4-FFF2-40B4-BE49-F238E27FC236}">
                <a16:creationId xmlns:a16="http://schemas.microsoft.com/office/drawing/2014/main" id="{1D5C3C4F-189F-4FC4-9EFC-86E172C4B1C8}"/>
              </a:ext>
            </a:extLst>
          </p:cNvPr>
          <p:cNvSpPr>
            <a:spLocks noGrp="1"/>
          </p:cNvSpPr>
          <p:nvPr>
            <p:ph idx="1"/>
          </p:nvPr>
        </p:nvSpPr>
        <p:spPr>
          <a:xfrm>
            <a:off x="1432480" y="3131191"/>
            <a:ext cx="6176776" cy="2790637"/>
          </a:xfrm>
        </p:spPr>
        <p:txBody>
          <a:bodyPr>
            <a:normAutofit fontScale="70000" lnSpcReduction="20000"/>
          </a:bodyPr>
          <a:lstStyle/>
          <a:p>
            <a:pPr>
              <a:lnSpc>
                <a:spcPct val="150000"/>
              </a:lnSpc>
            </a:pPr>
            <a:r>
              <a:rPr lang="en-US" sz="2400" dirty="0">
                <a:solidFill>
                  <a:schemeClr val="accent1"/>
                </a:solidFill>
                <a:latin typeface="Verdana" panose="020B0604030504040204" pitchFamily="34" charset="0"/>
                <a:ea typeface="Verdana" panose="020B0604030504040204" pitchFamily="34" charset="0"/>
                <a:cs typeface="Arial" panose="020B0604020202020204" pitchFamily="34" charset="0"/>
              </a:rPr>
              <a:t>Long-term obesity increases risk of numerous diseases</a:t>
            </a:r>
          </a:p>
          <a:p>
            <a:pPr lvl="1">
              <a:lnSpc>
                <a:spcPct val="150000"/>
              </a:lnSpc>
              <a:buFont typeface="Courier New" panose="02070309020205020404" pitchFamily="49" charset="0"/>
              <a:buChar char="o"/>
            </a:pPr>
            <a:r>
              <a:rPr lang="en-US" sz="2400" dirty="0">
                <a:solidFill>
                  <a:schemeClr val="accent1"/>
                </a:solidFill>
                <a:latin typeface="Verdana" panose="020B0604030504040204" pitchFamily="34" charset="0"/>
                <a:ea typeface="Verdana" panose="020B0604030504040204" pitchFamily="34" charset="0"/>
                <a:cs typeface="Arial" panose="020B0604020202020204" pitchFamily="34" charset="0"/>
              </a:rPr>
              <a:t>Type 2 diabetes</a:t>
            </a:r>
          </a:p>
          <a:p>
            <a:pPr lvl="1">
              <a:lnSpc>
                <a:spcPct val="150000"/>
              </a:lnSpc>
              <a:buFont typeface="Courier New" panose="02070309020205020404" pitchFamily="49" charset="0"/>
              <a:buChar char="o"/>
            </a:pPr>
            <a:r>
              <a:rPr lang="en-US" sz="2400" dirty="0">
                <a:solidFill>
                  <a:schemeClr val="accent1"/>
                </a:solidFill>
                <a:latin typeface="Verdana" panose="020B0604030504040204" pitchFamily="34" charset="0"/>
                <a:ea typeface="Verdana" panose="020B0604030504040204" pitchFamily="34" charset="0"/>
                <a:cs typeface="Arial" panose="020B0604020202020204" pitchFamily="34" charset="0"/>
              </a:rPr>
              <a:t>Heart disease</a:t>
            </a:r>
          </a:p>
          <a:p>
            <a:pPr lvl="1">
              <a:lnSpc>
                <a:spcPct val="150000"/>
              </a:lnSpc>
              <a:buFont typeface="Courier New" panose="02070309020205020404" pitchFamily="49" charset="0"/>
              <a:buChar char="o"/>
            </a:pPr>
            <a:r>
              <a:rPr lang="en-US" sz="2400" dirty="0">
                <a:solidFill>
                  <a:schemeClr val="accent1"/>
                </a:solidFill>
                <a:latin typeface="Verdana" panose="020B0604030504040204" pitchFamily="34" charset="0"/>
                <a:ea typeface="Verdana" panose="020B0604030504040204" pitchFamily="34" charset="0"/>
                <a:cs typeface="Arial" panose="020B0604020202020204" pitchFamily="34" charset="0"/>
              </a:rPr>
              <a:t>Cancer</a:t>
            </a:r>
          </a:p>
          <a:p>
            <a:pPr>
              <a:lnSpc>
                <a:spcPct val="150000"/>
              </a:lnSpc>
            </a:pPr>
            <a:r>
              <a:rPr lang="en-US" sz="2400" dirty="0">
                <a:solidFill>
                  <a:schemeClr val="accent1"/>
                </a:solidFill>
                <a:latin typeface="Verdana" panose="020B0604030504040204" pitchFamily="34" charset="0"/>
                <a:ea typeface="Verdana" panose="020B0604030504040204" pitchFamily="34" charset="0"/>
                <a:cs typeface="Arial" panose="020B0604020202020204" pitchFamily="34" charset="0"/>
              </a:rPr>
              <a:t>Childhood obesity is very likely to persist into adulthood</a:t>
            </a:r>
          </a:p>
        </p:txBody>
      </p:sp>
      <p:pic>
        <p:nvPicPr>
          <p:cNvPr id="4" name="Picture 3">
            <a:extLst>
              <a:ext uri="{FF2B5EF4-FFF2-40B4-BE49-F238E27FC236}">
                <a16:creationId xmlns:a16="http://schemas.microsoft.com/office/drawing/2014/main" id="{A730E1FB-7096-4AC6-A3FC-5AE676624062}"/>
              </a:ext>
            </a:extLst>
          </p:cNvPr>
          <p:cNvPicPr>
            <a:picLocks noChangeAspect="1"/>
          </p:cNvPicPr>
          <p:nvPr/>
        </p:nvPicPr>
        <p:blipFill rotWithShape="1">
          <a:blip r:embed="rId3"/>
          <a:srcRect b="9289"/>
          <a:stretch/>
        </p:blipFill>
        <p:spPr>
          <a:xfrm>
            <a:off x="8225932" y="1892300"/>
            <a:ext cx="3211495" cy="3466681"/>
          </a:xfrm>
          <a:prstGeom prst="rect">
            <a:avLst/>
          </a:prstGeom>
        </p:spPr>
      </p:pic>
      <p:pic>
        <p:nvPicPr>
          <p:cNvPr id="7" name="Graphic 6" descr="Man">
            <a:extLst>
              <a:ext uri="{FF2B5EF4-FFF2-40B4-BE49-F238E27FC236}">
                <a16:creationId xmlns:a16="http://schemas.microsoft.com/office/drawing/2014/main" id="{4EE2BC4B-99CC-4978-B3F7-0EBACBEF7D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8076" y="1510997"/>
            <a:ext cx="914400" cy="914400"/>
          </a:xfrm>
          <a:prstGeom prst="rect">
            <a:avLst/>
          </a:prstGeom>
        </p:spPr>
      </p:pic>
      <p:pic>
        <p:nvPicPr>
          <p:cNvPr id="9" name="Graphic 8" descr="Woman">
            <a:extLst>
              <a:ext uri="{FF2B5EF4-FFF2-40B4-BE49-F238E27FC236}">
                <a16:creationId xmlns:a16="http://schemas.microsoft.com/office/drawing/2014/main" id="{7EE948FE-C7E3-4B71-B148-560144E4CA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35276" y="1510997"/>
            <a:ext cx="914400" cy="914400"/>
          </a:xfrm>
          <a:prstGeom prst="rect">
            <a:avLst/>
          </a:prstGeom>
        </p:spPr>
      </p:pic>
      <p:pic>
        <p:nvPicPr>
          <p:cNvPr id="11" name="Graphic 10" descr="Man">
            <a:extLst>
              <a:ext uri="{FF2B5EF4-FFF2-40B4-BE49-F238E27FC236}">
                <a16:creationId xmlns:a16="http://schemas.microsoft.com/office/drawing/2014/main" id="{51CDA810-F7F4-44CD-ADBB-1B0E3035A3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2476" y="1510997"/>
            <a:ext cx="914400" cy="914400"/>
          </a:xfrm>
          <a:prstGeom prst="rect">
            <a:avLst/>
          </a:prstGeom>
        </p:spPr>
      </p:pic>
      <p:pic>
        <p:nvPicPr>
          <p:cNvPr id="12" name="Graphic 11" descr="Woman">
            <a:extLst>
              <a:ext uri="{FF2B5EF4-FFF2-40B4-BE49-F238E27FC236}">
                <a16:creationId xmlns:a16="http://schemas.microsoft.com/office/drawing/2014/main" id="{C0A3534F-22E0-42B4-A536-F2F9BF49F9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9676" y="1510997"/>
            <a:ext cx="914400" cy="914400"/>
          </a:xfrm>
          <a:prstGeom prst="rect">
            <a:avLst/>
          </a:prstGeom>
        </p:spPr>
      </p:pic>
      <p:pic>
        <p:nvPicPr>
          <p:cNvPr id="13" name="Graphic 12" descr="Man">
            <a:extLst>
              <a:ext uri="{FF2B5EF4-FFF2-40B4-BE49-F238E27FC236}">
                <a16:creationId xmlns:a16="http://schemas.microsoft.com/office/drawing/2014/main" id="{3BF0B4B1-1CCD-4F30-A793-C4C310F640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06876" y="1510997"/>
            <a:ext cx="914400" cy="914400"/>
          </a:xfrm>
          <a:prstGeom prst="rect">
            <a:avLst/>
          </a:prstGeom>
        </p:spPr>
      </p:pic>
      <p:pic>
        <p:nvPicPr>
          <p:cNvPr id="14" name="Graphic 13" descr="Woman">
            <a:extLst>
              <a:ext uri="{FF2B5EF4-FFF2-40B4-BE49-F238E27FC236}">
                <a16:creationId xmlns:a16="http://schemas.microsoft.com/office/drawing/2014/main" id="{AFB66059-1C75-43E8-BB5A-E06A961D1F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64076" y="1510997"/>
            <a:ext cx="914400" cy="914400"/>
          </a:xfrm>
          <a:prstGeom prst="rect">
            <a:avLst/>
          </a:prstGeom>
        </p:spPr>
      </p:pic>
      <p:pic>
        <p:nvPicPr>
          <p:cNvPr id="15" name="Graphic 14" descr="Man">
            <a:extLst>
              <a:ext uri="{FF2B5EF4-FFF2-40B4-BE49-F238E27FC236}">
                <a16:creationId xmlns:a16="http://schemas.microsoft.com/office/drawing/2014/main" id="{DD17CB42-7BA9-4B10-98DA-3A719B8323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21276" y="1510997"/>
            <a:ext cx="914400" cy="914400"/>
          </a:xfrm>
          <a:prstGeom prst="rect">
            <a:avLst/>
          </a:prstGeom>
        </p:spPr>
      </p:pic>
      <p:pic>
        <p:nvPicPr>
          <p:cNvPr id="16" name="Graphic 15" descr="Woman">
            <a:extLst>
              <a:ext uri="{FF2B5EF4-FFF2-40B4-BE49-F238E27FC236}">
                <a16:creationId xmlns:a16="http://schemas.microsoft.com/office/drawing/2014/main" id="{7BAA9A54-6A42-4E1A-905B-73EF8E178D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78476" y="1510997"/>
            <a:ext cx="914400" cy="914400"/>
          </a:xfrm>
          <a:prstGeom prst="rect">
            <a:avLst/>
          </a:prstGeom>
        </p:spPr>
      </p:pic>
      <p:pic>
        <p:nvPicPr>
          <p:cNvPr id="17" name="Graphic 16" descr="Man">
            <a:extLst>
              <a:ext uri="{FF2B5EF4-FFF2-40B4-BE49-F238E27FC236}">
                <a16:creationId xmlns:a16="http://schemas.microsoft.com/office/drawing/2014/main" id="{2A3E33F6-3129-4CA8-A57E-CD772424E5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35676" y="1510997"/>
            <a:ext cx="914400" cy="914400"/>
          </a:xfrm>
          <a:prstGeom prst="rect">
            <a:avLst/>
          </a:prstGeom>
        </p:spPr>
      </p:pic>
      <p:pic>
        <p:nvPicPr>
          <p:cNvPr id="18" name="Graphic 17" descr="Woman">
            <a:extLst>
              <a:ext uri="{FF2B5EF4-FFF2-40B4-BE49-F238E27FC236}">
                <a16:creationId xmlns:a16="http://schemas.microsoft.com/office/drawing/2014/main" id="{4DF58E64-2133-4A1F-873E-128F27BA51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92876" y="1510997"/>
            <a:ext cx="914400" cy="914400"/>
          </a:xfrm>
          <a:prstGeom prst="rect">
            <a:avLst/>
          </a:prstGeom>
        </p:spPr>
      </p:pic>
      <p:pic>
        <p:nvPicPr>
          <p:cNvPr id="21" name="Graphic 20" descr="Man">
            <a:extLst>
              <a:ext uri="{FF2B5EF4-FFF2-40B4-BE49-F238E27FC236}">
                <a16:creationId xmlns:a16="http://schemas.microsoft.com/office/drawing/2014/main" id="{F15B5A7A-73DF-4D62-B6F5-B60FBCDB35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0076" y="1510997"/>
            <a:ext cx="914400" cy="914400"/>
          </a:xfrm>
          <a:prstGeom prst="rect">
            <a:avLst/>
          </a:prstGeom>
        </p:spPr>
      </p:pic>
      <p:sp>
        <p:nvSpPr>
          <p:cNvPr id="19" name="Oval 18">
            <a:extLst>
              <a:ext uri="{FF2B5EF4-FFF2-40B4-BE49-F238E27FC236}">
                <a16:creationId xmlns:a16="http://schemas.microsoft.com/office/drawing/2014/main" id="{D031F30C-984D-4873-A803-B1EDA470D7CC}"/>
              </a:ext>
            </a:extLst>
          </p:cNvPr>
          <p:cNvSpPr/>
          <p:nvPr/>
        </p:nvSpPr>
        <p:spPr>
          <a:xfrm>
            <a:off x="5979886" y="1388533"/>
            <a:ext cx="462040" cy="11127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C4A5DFE-EEEA-4969-9BB2-C50FF8C00B65}"/>
              </a:ext>
            </a:extLst>
          </p:cNvPr>
          <p:cNvSpPr txBox="1"/>
          <p:nvPr/>
        </p:nvSpPr>
        <p:spPr>
          <a:xfrm>
            <a:off x="3246195" y="2501295"/>
            <a:ext cx="1350161" cy="553998"/>
          </a:xfrm>
          <a:prstGeom prst="rect">
            <a:avLst/>
          </a:prstGeom>
          <a:noFill/>
        </p:spPr>
        <p:txBody>
          <a:bodyPr wrap="square" rtlCol="0">
            <a:spAutoFit/>
          </a:bodyPr>
          <a:lstStyle/>
          <a:p>
            <a:r>
              <a:rPr lang="en-US" sz="3000" b="1" dirty="0">
                <a:solidFill>
                  <a:srgbClr val="FF0000"/>
                </a:solidFill>
              </a:rPr>
              <a:t>1 in 11</a:t>
            </a:r>
          </a:p>
        </p:txBody>
      </p:sp>
    </p:spTree>
    <p:extLst>
      <p:ext uri="{BB962C8B-B14F-4D97-AF65-F5344CB8AC3E}">
        <p14:creationId xmlns:p14="http://schemas.microsoft.com/office/powerpoint/2010/main" val="1440065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78AF-6E2D-4BB2-A954-E86345F8EF03}"/>
              </a:ext>
            </a:extLst>
          </p:cNvPr>
          <p:cNvSpPr>
            <a:spLocks noGrp="1"/>
          </p:cNvSpPr>
          <p:nvPr>
            <p:ph type="title"/>
          </p:nvPr>
        </p:nvSpPr>
        <p:spPr/>
        <p:txBody>
          <a:bodyPr/>
          <a:lstStyle/>
          <a:p>
            <a:r>
              <a:rPr lang="en-US" b="1" dirty="0">
                <a:solidFill>
                  <a:schemeClr val="accent2"/>
                </a:solidFill>
                <a:latin typeface="Verdana" panose="020B0604030504040204" pitchFamily="34" charset="0"/>
                <a:ea typeface="Verdana" panose="020B0604030504040204" pitchFamily="34" charset="0"/>
              </a:rPr>
              <a:t>Future Directions</a:t>
            </a:r>
          </a:p>
        </p:txBody>
      </p:sp>
      <p:sp>
        <p:nvSpPr>
          <p:cNvPr id="3" name="Content Placeholder 2">
            <a:extLst>
              <a:ext uri="{FF2B5EF4-FFF2-40B4-BE49-F238E27FC236}">
                <a16:creationId xmlns:a16="http://schemas.microsoft.com/office/drawing/2014/main" id="{AAC93AB5-41DD-45E8-A8F0-7DF3A2C42D12}"/>
              </a:ext>
            </a:extLst>
          </p:cNvPr>
          <p:cNvSpPr>
            <a:spLocks noGrp="1"/>
          </p:cNvSpPr>
          <p:nvPr>
            <p:ph idx="1"/>
          </p:nvPr>
        </p:nvSpPr>
        <p:spPr/>
        <p:txBody>
          <a:bodyPr/>
          <a:lstStyle/>
          <a:p>
            <a:pPr marL="457200" indent="-457200">
              <a:spcAft>
                <a:spcPts val="1200"/>
              </a:spcAft>
              <a:buFont typeface="Arial" panose="020B0604020202020204" pitchFamily="34" charset="0"/>
              <a:buChar char="•"/>
            </a:pPr>
            <a:r>
              <a:rPr lang="en-US" dirty="0">
                <a:solidFill>
                  <a:schemeClr val="accent1"/>
                </a:solidFill>
                <a:latin typeface="Verdana" panose="020B0604030504040204" pitchFamily="34" charset="0"/>
                <a:ea typeface="Verdana" panose="020B0604030504040204" pitchFamily="34" charset="0"/>
              </a:rPr>
              <a:t>More participants</a:t>
            </a:r>
            <a:r>
              <a:rPr lang="en-US" dirty="0">
                <a:solidFill>
                  <a:schemeClr val="accent1"/>
                </a:solidFill>
                <a:latin typeface="Verdana" panose="020B0604030504040204" pitchFamily="34" charset="0"/>
                <a:ea typeface="Verdana" panose="020B0604030504040204" pitchFamily="34" charset="0"/>
                <a:sym typeface="Wingdings" panose="05000000000000000000" pitchFamily="2" charset="2"/>
              </a:rPr>
              <a:t>  assess generality</a:t>
            </a:r>
            <a:endParaRPr lang="en-US" dirty="0">
              <a:solidFill>
                <a:schemeClr val="accent1"/>
              </a:solidFill>
              <a:latin typeface="Verdana" panose="020B0604030504040204" pitchFamily="34" charset="0"/>
              <a:ea typeface="Verdana" panose="020B0604030504040204" pitchFamily="34" charset="0"/>
            </a:endParaRPr>
          </a:p>
          <a:p>
            <a:pPr marL="457200" indent="-457200">
              <a:spcAft>
                <a:spcPts val="1200"/>
              </a:spcAft>
              <a:buFont typeface="Arial" panose="020B0604020202020204" pitchFamily="34" charset="0"/>
              <a:buChar char="•"/>
            </a:pPr>
            <a:r>
              <a:rPr lang="en-US" dirty="0">
                <a:solidFill>
                  <a:schemeClr val="accent1"/>
                </a:solidFill>
                <a:latin typeface="Verdana" panose="020B0604030504040204" pitchFamily="34" charset="0"/>
                <a:ea typeface="Verdana" panose="020B0604030504040204" pitchFamily="34" charset="0"/>
              </a:rPr>
              <a:t>Gain more info on social influence on child bite rate</a:t>
            </a:r>
          </a:p>
          <a:p>
            <a:pPr lvl="1">
              <a:spcAft>
                <a:spcPts val="1200"/>
              </a:spcAft>
              <a:buFont typeface="Courier New" panose="02070309020205020404" pitchFamily="49" charset="0"/>
              <a:buChar char="o"/>
            </a:pPr>
            <a:r>
              <a:rPr lang="en-US" dirty="0">
                <a:solidFill>
                  <a:schemeClr val="accent1"/>
                </a:solidFill>
                <a:latin typeface="Verdana" panose="020B0604030504040204" pitchFamily="34" charset="0"/>
                <a:ea typeface="Verdana" panose="020B0604030504040204" pitchFamily="34" charset="0"/>
              </a:rPr>
              <a:t>Manipulating family member variables (e.g., parent bite rate, position in relation to child) </a:t>
            </a:r>
          </a:p>
          <a:p>
            <a:pPr lvl="1">
              <a:spcAft>
                <a:spcPts val="1200"/>
              </a:spcAft>
              <a:buFont typeface="Courier New" panose="02070309020205020404" pitchFamily="49" charset="0"/>
              <a:buChar char="o"/>
            </a:pPr>
            <a:r>
              <a:rPr lang="en-US" dirty="0">
                <a:solidFill>
                  <a:schemeClr val="accent1"/>
                </a:solidFill>
                <a:latin typeface="Verdana" panose="020B0604030504040204" pitchFamily="34" charset="0"/>
                <a:ea typeface="Verdana" panose="020B0604030504040204" pitchFamily="34" charset="0"/>
              </a:rPr>
              <a:t>Control meal variables (e.g., type of food)</a:t>
            </a:r>
          </a:p>
        </p:txBody>
      </p:sp>
    </p:spTree>
    <p:extLst>
      <p:ext uri="{BB962C8B-B14F-4D97-AF65-F5344CB8AC3E}">
        <p14:creationId xmlns:p14="http://schemas.microsoft.com/office/powerpoint/2010/main" val="3282758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6503E-6F59-4567-880C-1BCB8E216D2F}"/>
              </a:ext>
            </a:extLst>
          </p:cNvPr>
          <p:cNvSpPr>
            <a:spLocks noGrp="1"/>
          </p:cNvSpPr>
          <p:nvPr>
            <p:ph type="title"/>
          </p:nvPr>
        </p:nvSpPr>
        <p:spPr/>
        <p:txBody>
          <a:bodyPr/>
          <a:lstStyle/>
          <a:p>
            <a:r>
              <a:rPr lang="en-US" b="1" dirty="0">
                <a:solidFill>
                  <a:schemeClr val="accent2"/>
                </a:solidFill>
                <a:latin typeface="Verdana" panose="020B0604030504040204" pitchFamily="34" charset="0"/>
                <a:ea typeface="Verdana" panose="020B0604030504040204" pitchFamily="34" charset="0"/>
              </a:rPr>
              <a:t>References</a:t>
            </a:r>
          </a:p>
        </p:txBody>
      </p:sp>
      <p:sp>
        <p:nvSpPr>
          <p:cNvPr id="3" name="Content Placeholder 2">
            <a:extLst>
              <a:ext uri="{FF2B5EF4-FFF2-40B4-BE49-F238E27FC236}">
                <a16:creationId xmlns:a16="http://schemas.microsoft.com/office/drawing/2014/main" id="{BE275DAC-B103-4BD4-985D-8B1B4EE665DE}"/>
              </a:ext>
            </a:extLst>
          </p:cNvPr>
          <p:cNvSpPr>
            <a:spLocks noGrp="1"/>
          </p:cNvSpPr>
          <p:nvPr>
            <p:ph idx="1"/>
          </p:nvPr>
        </p:nvSpPr>
        <p:spPr/>
        <p:txBody>
          <a:bodyPr/>
          <a:lstStyle/>
          <a:p>
            <a:pPr marL="0" indent="0">
              <a:buNone/>
            </a:pPr>
            <a:r>
              <a:rPr lang="en-US" sz="1600" dirty="0">
                <a:solidFill>
                  <a:schemeClr val="accent1"/>
                </a:solidFill>
                <a:latin typeface="Verdana" panose="020B0604030504040204" pitchFamily="34" charset="0"/>
                <a:ea typeface="Verdana" panose="020B0604030504040204" pitchFamily="34" charset="0"/>
              </a:rPr>
              <a:t>1. </a:t>
            </a:r>
            <a:r>
              <a:rPr lang="en-US" sz="1600" dirty="0" err="1">
                <a:solidFill>
                  <a:schemeClr val="accent1"/>
                </a:solidFill>
                <a:latin typeface="Verdana" panose="020B0604030504040204" pitchFamily="34" charset="0"/>
                <a:ea typeface="Verdana" panose="020B0604030504040204" pitchFamily="34" charset="0"/>
              </a:rPr>
              <a:t>Bergmeier</a:t>
            </a:r>
            <a:r>
              <a:rPr lang="en-US" sz="1600" dirty="0">
                <a:solidFill>
                  <a:schemeClr val="accent1"/>
                </a:solidFill>
                <a:latin typeface="Verdana" panose="020B0604030504040204" pitchFamily="34" charset="0"/>
                <a:ea typeface="Verdana" panose="020B0604030504040204" pitchFamily="34" charset="0"/>
              </a:rPr>
              <a:t>, H., </a:t>
            </a:r>
            <a:r>
              <a:rPr lang="en-US" sz="1600" dirty="0" err="1">
                <a:solidFill>
                  <a:schemeClr val="accent1"/>
                </a:solidFill>
                <a:latin typeface="Verdana" panose="020B0604030504040204" pitchFamily="34" charset="0"/>
                <a:ea typeface="Verdana" panose="020B0604030504040204" pitchFamily="34" charset="0"/>
              </a:rPr>
              <a:t>Skouteris</a:t>
            </a:r>
            <a:r>
              <a:rPr lang="en-US" sz="1600" dirty="0">
                <a:solidFill>
                  <a:schemeClr val="accent1"/>
                </a:solidFill>
                <a:latin typeface="Verdana" panose="020B0604030504040204" pitchFamily="34" charset="0"/>
                <a:ea typeface="Verdana" panose="020B0604030504040204" pitchFamily="34" charset="0"/>
              </a:rPr>
              <a:t>, H., &amp; Hetherington, M. (2015). Systematic research review of observational approaches used to evaluate mother-child mealtime interactions during preschool years. </a:t>
            </a:r>
            <a:r>
              <a:rPr lang="en-US" sz="1600" i="1" dirty="0">
                <a:solidFill>
                  <a:schemeClr val="accent1"/>
                </a:solidFill>
                <a:latin typeface="Verdana" panose="020B0604030504040204" pitchFamily="34" charset="0"/>
                <a:ea typeface="Verdana" panose="020B0604030504040204" pitchFamily="34" charset="0"/>
              </a:rPr>
              <a:t>American Journal of Clinical Nutrition, 101</a:t>
            </a:r>
            <a:r>
              <a:rPr lang="en-US" sz="1600" dirty="0">
                <a:solidFill>
                  <a:schemeClr val="accent1"/>
                </a:solidFill>
                <a:latin typeface="Verdana" panose="020B0604030504040204" pitchFamily="34" charset="0"/>
                <a:ea typeface="Verdana" panose="020B0604030504040204" pitchFamily="34" charset="0"/>
              </a:rPr>
              <a:t>, 7-15. </a:t>
            </a:r>
          </a:p>
          <a:p>
            <a:pPr marL="0" indent="0">
              <a:buNone/>
            </a:pPr>
            <a:r>
              <a:rPr lang="en-US" sz="1600" dirty="0">
                <a:solidFill>
                  <a:schemeClr val="accent1"/>
                </a:solidFill>
                <a:latin typeface="Verdana" panose="020B0604030504040204" pitchFamily="34" charset="0"/>
                <a:ea typeface="Verdana" panose="020B0604030504040204" pitchFamily="34" charset="0"/>
              </a:rPr>
              <a:t>2. </a:t>
            </a:r>
            <a:r>
              <a:rPr lang="en-US" sz="1600" dirty="0" err="1">
                <a:solidFill>
                  <a:schemeClr val="accent1"/>
                </a:solidFill>
                <a:latin typeface="Verdana" panose="020B0604030504040204" pitchFamily="34" charset="0"/>
                <a:ea typeface="Verdana" panose="020B0604030504040204" pitchFamily="34" charset="0"/>
              </a:rPr>
              <a:t>Wansink</a:t>
            </a:r>
            <a:r>
              <a:rPr lang="en-US" sz="1600" dirty="0">
                <a:solidFill>
                  <a:schemeClr val="accent1"/>
                </a:solidFill>
                <a:latin typeface="Verdana" panose="020B0604030504040204" pitchFamily="34" charset="0"/>
                <a:ea typeface="Verdana" panose="020B0604030504040204" pitchFamily="34" charset="0"/>
              </a:rPr>
              <a:t>, B., &amp; van </a:t>
            </a:r>
            <a:r>
              <a:rPr lang="en-US" sz="1600" dirty="0" err="1">
                <a:solidFill>
                  <a:schemeClr val="accent1"/>
                </a:solidFill>
                <a:latin typeface="Verdana" panose="020B0604030504040204" pitchFamily="34" charset="0"/>
                <a:ea typeface="Verdana" panose="020B0604030504040204" pitchFamily="34" charset="0"/>
              </a:rPr>
              <a:t>Kleef</a:t>
            </a:r>
            <a:r>
              <a:rPr lang="en-US" sz="1600" dirty="0">
                <a:solidFill>
                  <a:schemeClr val="accent1"/>
                </a:solidFill>
                <a:latin typeface="Verdana" panose="020B0604030504040204" pitchFamily="34" charset="0"/>
                <a:ea typeface="Verdana" panose="020B0604030504040204" pitchFamily="34" charset="0"/>
              </a:rPr>
              <a:t>, E. (2014) Dinner rituals that correlate with child and adult BMI. </a:t>
            </a:r>
            <a:r>
              <a:rPr lang="en-US" sz="1600" i="1" dirty="0">
                <a:solidFill>
                  <a:schemeClr val="accent1"/>
                </a:solidFill>
                <a:latin typeface="Verdana" panose="020B0604030504040204" pitchFamily="34" charset="0"/>
                <a:ea typeface="Verdana" panose="020B0604030504040204" pitchFamily="34" charset="0"/>
              </a:rPr>
              <a:t>Obesity, 22(5</a:t>
            </a:r>
            <a:r>
              <a:rPr lang="en-US" sz="1600" dirty="0">
                <a:solidFill>
                  <a:schemeClr val="accent1"/>
                </a:solidFill>
                <a:latin typeface="Verdana" panose="020B0604030504040204" pitchFamily="34" charset="0"/>
                <a:ea typeface="Verdana" panose="020B0604030504040204" pitchFamily="34" charset="0"/>
              </a:rPr>
              <a:t>), E91-E96.</a:t>
            </a:r>
          </a:p>
          <a:p>
            <a:pPr marL="0" indent="0">
              <a:buNone/>
            </a:pPr>
            <a:r>
              <a:rPr lang="en-US" sz="1600" dirty="0">
                <a:solidFill>
                  <a:schemeClr val="accent1"/>
                </a:solidFill>
                <a:latin typeface="Verdana" panose="020B0604030504040204" pitchFamily="34" charset="0"/>
                <a:ea typeface="Verdana" panose="020B0604030504040204" pitchFamily="34" charset="0"/>
              </a:rPr>
              <a:t>3. Rosenthal, B., &amp; McSweeney, F. K. (1979). Modeling influences on eating behavior</a:t>
            </a:r>
            <a:r>
              <a:rPr lang="en-US" sz="1600" i="1" dirty="0">
                <a:solidFill>
                  <a:schemeClr val="accent1"/>
                </a:solidFill>
                <a:latin typeface="Verdana" panose="020B0604030504040204" pitchFamily="34" charset="0"/>
                <a:ea typeface="Verdana" panose="020B0604030504040204" pitchFamily="34" charset="0"/>
              </a:rPr>
              <a:t>. Addictive Behaviors, 4</a:t>
            </a:r>
            <a:r>
              <a:rPr lang="en-US" sz="1600" dirty="0">
                <a:solidFill>
                  <a:schemeClr val="accent1"/>
                </a:solidFill>
                <a:latin typeface="Verdana" panose="020B0604030504040204" pitchFamily="34" charset="0"/>
                <a:ea typeface="Verdana" panose="020B0604030504040204" pitchFamily="34" charset="0"/>
              </a:rPr>
              <a:t>, 205-214.</a:t>
            </a:r>
          </a:p>
          <a:p>
            <a:pPr marL="0" indent="0">
              <a:buNone/>
            </a:pPr>
            <a:r>
              <a:rPr lang="en-US" sz="1600" dirty="0">
                <a:solidFill>
                  <a:schemeClr val="accent1"/>
                </a:solidFill>
                <a:latin typeface="Verdana" panose="020B0604030504040204" pitchFamily="34" charset="0"/>
                <a:ea typeface="Verdana" panose="020B0604030504040204" pitchFamily="34" charset="0"/>
              </a:rPr>
              <a:t>4. Garlington, W. K. and </a:t>
            </a:r>
            <a:r>
              <a:rPr lang="en-US" sz="1600" dirty="0" err="1">
                <a:solidFill>
                  <a:schemeClr val="accent1"/>
                </a:solidFill>
                <a:latin typeface="Verdana" panose="020B0604030504040204" pitchFamily="34" charset="0"/>
                <a:ea typeface="Verdana" panose="020B0604030504040204" pitchFamily="34" charset="0"/>
              </a:rPr>
              <a:t>Dericco</a:t>
            </a:r>
            <a:r>
              <a:rPr lang="en-US" sz="1600" dirty="0">
                <a:solidFill>
                  <a:schemeClr val="accent1"/>
                </a:solidFill>
                <a:latin typeface="Verdana" panose="020B0604030504040204" pitchFamily="34" charset="0"/>
                <a:ea typeface="Verdana" panose="020B0604030504040204" pitchFamily="34" charset="0"/>
              </a:rPr>
              <a:t>, D. A. (1977), The effect of modelling on drinking rate</a:t>
            </a:r>
            <a:r>
              <a:rPr lang="en-US" sz="1600" i="1" dirty="0">
                <a:solidFill>
                  <a:schemeClr val="accent1"/>
                </a:solidFill>
                <a:latin typeface="Verdana" panose="020B0604030504040204" pitchFamily="34" charset="0"/>
                <a:ea typeface="Verdana" panose="020B0604030504040204" pitchFamily="34" charset="0"/>
              </a:rPr>
              <a:t>. Journal of Applied Behavior Analysis, 10, 207-211</a:t>
            </a:r>
            <a:r>
              <a:rPr lang="en-US" sz="1600" dirty="0">
                <a:solidFill>
                  <a:schemeClr val="accent1"/>
                </a:solidFill>
                <a:latin typeface="Verdana" panose="020B0604030504040204" pitchFamily="34" charset="0"/>
                <a:ea typeface="Verdana" panose="020B0604030504040204" pitchFamily="34" charset="0"/>
              </a:rPr>
              <a:t>. doi:10.1901/jaba.1977.10-207</a:t>
            </a:r>
          </a:p>
          <a:p>
            <a:pPr marL="0" indent="0">
              <a:buNone/>
            </a:pPr>
            <a:r>
              <a:rPr lang="en-US" sz="1600" dirty="0">
                <a:solidFill>
                  <a:schemeClr val="accent1"/>
                </a:solidFill>
                <a:latin typeface="Verdana" panose="020B0604030504040204" pitchFamily="34" charset="0"/>
                <a:ea typeface="Verdana" panose="020B0604030504040204" pitchFamily="34" charset="0"/>
              </a:rPr>
              <a:t>5. Epstein, L. H., Parker, L., McCoy, J. F., McGee, G. (1976). Descriptive analysis of eating regulation in obese and </a:t>
            </a:r>
            <a:r>
              <a:rPr lang="en-US" sz="1600" dirty="0" err="1">
                <a:solidFill>
                  <a:schemeClr val="accent1"/>
                </a:solidFill>
                <a:latin typeface="Verdana" panose="020B0604030504040204" pitchFamily="34" charset="0"/>
                <a:ea typeface="Verdana" panose="020B0604030504040204" pitchFamily="34" charset="0"/>
              </a:rPr>
              <a:t>nonobese</a:t>
            </a:r>
            <a:r>
              <a:rPr lang="en-US" sz="1600" dirty="0">
                <a:solidFill>
                  <a:schemeClr val="accent1"/>
                </a:solidFill>
                <a:latin typeface="Verdana" panose="020B0604030504040204" pitchFamily="34" charset="0"/>
                <a:ea typeface="Verdana" panose="020B0604030504040204" pitchFamily="34" charset="0"/>
              </a:rPr>
              <a:t> children. </a:t>
            </a:r>
            <a:r>
              <a:rPr lang="en-US" sz="1600" i="1" dirty="0">
                <a:solidFill>
                  <a:schemeClr val="accent1"/>
                </a:solidFill>
                <a:latin typeface="Verdana" panose="020B0604030504040204" pitchFamily="34" charset="0"/>
                <a:ea typeface="Verdana" panose="020B0604030504040204" pitchFamily="34" charset="0"/>
              </a:rPr>
              <a:t>Journal of Applied Behavior Analysis, 9(4), </a:t>
            </a:r>
            <a:r>
              <a:rPr lang="en-US" sz="1600" dirty="0">
                <a:solidFill>
                  <a:schemeClr val="accent1"/>
                </a:solidFill>
                <a:latin typeface="Verdana" panose="020B0604030504040204" pitchFamily="34" charset="0"/>
                <a:ea typeface="Verdana" panose="020B0604030504040204" pitchFamily="34" charset="0"/>
              </a:rPr>
              <a:t>407-415.</a:t>
            </a:r>
          </a:p>
          <a:p>
            <a:pPr marL="0" indent="0">
              <a:buNone/>
            </a:pPr>
            <a:endParaRPr lang="en-US" sz="1600" dirty="0"/>
          </a:p>
          <a:p>
            <a:pPr marL="0" indent="0">
              <a:buNone/>
            </a:pPr>
            <a:endParaRPr lang="en-US" dirty="0"/>
          </a:p>
        </p:txBody>
      </p:sp>
    </p:spTree>
    <p:extLst>
      <p:ext uri="{BB962C8B-B14F-4D97-AF65-F5344CB8AC3E}">
        <p14:creationId xmlns:p14="http://schemas.microsoft.com/office/powerpoint/2010/main" val="2683286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25C2895-DE9C-4683-96C7-F6BAE0B96FD9}"/>
              </a:ext>
            </a:extLst>
          </p:cNvPr>
          <p:cNvSpPr txBox="1"/>
          <p:nvPr/>
        </p:nvSpPr>
        <p:spPr>
          <a:xfrm>
            <a:off x="2164080" y="1734578"/>
            <a:ext cx="7863840" cy="861774"/>
          </a:xfrm>
          <a:prstGeom prst="rect">
            <a:avLst/>
          </a:prstGeom>
          <a:noFill/>
        </p:spPr>
        <p:txBody>
          <a:bodyPr wrap="square" rtlCol="0">
            <a:spAutoFit/>
          </a:bodyPr>
          <a:lstStyle/>
          <a:p>
            <a:pPr algn="ctr"/>
            <a:r>
              <a:rPr lang="en-US" sz="5000" b="1" dirty="0">
                <a:solidFill>
                  <a:schemeClr val="accent2"/>
                </a:solidFill>
                <a:latin typeface="Verdana" panose="020B0604030504040204" pitchFamily="34" charset="0"/>
                <a:ea typeface="Verdana" panose="020B0604030504040204" pitchFamily="34" charset="0"/>
              </a:rPr>
              <a:t>Thank you!</a:t>
            </a:r>
          </a:p>
        </p:txBody>
      </p:sp>
      <p:sp>
        <p:nvSpPr>
          <p:cNvPr id="7" name="TextBox 6">
            <a:extLst>
              <a:ext uri="{FF2B5EF4-FFF2-40B4-BE49-F238E27FC236}">
                <a16:creationId xmlns:a16="http://schemas.microsoft.com/office/drawing/2014/main" id="{ABA63A4A-C25D-46B4-AC1F-F7D8A4A2A241}"/>
              </a:ext>
            </a:extLst>
          </p:cNvPr>
          <p:cNvSpPr txBox="1"/>
          <p:nvPr/>
        </p:nvSpPr>
        <p:spPr>
          <a:xfrm>
            <a:off x="3516283" y="3973484"/>
            <a:ext cx="5159433" cy="861774"/>
          </a:xfrm>
          <a:prstGeom prst="rect">
            <a:avLst/>
          </a:prstGeom>
          <a:noFill/>
        </p:spPr>
        <p:txBody>
          <a:bodyPr wrap="square" rtlCol="0">
            <a:spAutoFit/>
          </a:bodyPr>
          <a:lstStyle/>
          <a:p>
            <a:pPr algn="ctr"/>
            <a:r>
              <a:rPr lang="en-US" sz="5000" b="1" dirty="0">
                <a:solidFill>
                  <a:schemeClr val="accent1"/>
                </a:solidFill>
                <a:latin typeface="Verdana" panose="020B0604030504040204" pitchFamily="34" charset="0"/>
                <a:ea typeface="Verdana" panose="020B0604030504040204" pitchFamily="34" charset="0"/>
              </a:rPr>
              <a:t>Questions?</a:t>
            </a:r>
          </a:p>
        </p:txBody>
      </p:sp>
    </p:spTree>
    <p:extLst>
      <p:ext uri="{BB962C8B-B14F-4D97-AF65-F5344CB8AC3E}">
        <p14:creationId xmlns:p14="http://schemas.microsoft.com/office/powerpoint/2010/main" val="237876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22FA-3E66-4E20-8A91-4135CB546D06}"/>
              </a:ext>
            </a:extLst>
          </p:cNvPr>
          <p:cNvSpPr>
            <a:spLocks noGrp="1"/>
          </p:cNvSpPr>
          <p:nvPr>
            <p:ph type="title"/>
          </p:nvPr>
        </p:nvSpPr>
        <p:spPr>
          <a:xfrm>
            <a:off x="960120" y="237468"/>
            <a:ext cx="9601200" cy="765495"/>
          </a:xfrm>
        </p:spPr>
        <p:txBody>
          <a:bodyPr>
            <a:normAutofit/>
          </a:bodyPr>
          <a:lstStyle/>
          <a:p>
            <a:r>
              <a:rPr lang="en-US" b="1" dirty="0">
                <a:solidFill>
                  <a:schemeClr val="accent2"/>
                </a:solidFill>
                <a:latin typeface="Verdana" panose="020B0604030504040204" pitchFamily="34" charset="0"/>
                <a:ea typeface="Verdana" panose="020B0604030504040204" pitchFamily="34" charset="0"/>
              </a:rPr>
              <a:t>Social impacts on eating</a:t>
            </a:r>
          </a:p>
        </p:txBody>
      </p:sp>
      <p:pic>
        <p:nvPicPr>
          <p:cNvPr id="4" name="Picture 3">
            <a:extLst>
              <a:ext uri="{FF2B5EF4-FFF2-40B4-BE49-F238E27FC236}">
                <a16:creationId xmlns:a16="http://schemas.microsoft.com/office/drawing/2014/main" id="{27BD6F5B-874A-4323-9B38-C3065110B68E}"/>
              </a:ext>
            </a:extLst>
          </p:cNvPr>
          <p:cNvPicPr>
            <a:picLocks noChangeAspect="1"/>
          </p:cNvPicPr>
          <p:nvPr/>
        </p:nvPicPr>
        <p:blipFill>
          <a:blip r:embed="rId3"/>
          <a:stretch>
            <a:fillRect/>
          </a:stretch>
        </p:blipFill>
        <p:spPr>
          <a:xfrm>
            <a:off x="810550" y="1236639"/>
            <a:ext cx="3022329" cy="2979761"/>
          </a:xfrm>
          <a:prstGeom prst="rect">
            <a:avLst/>
          </a:prstGeom>
        </p:spPr>
      </p:pic>
      <p:sp>
        <p:nvSpPr>
          <p:cNvPr id="7" name="TextBox 6">
            <a:extLst>
              <a:ext uri="{FF2B5EF4-FFF2-40B4-BE49-F238E27FC236}">
                <a16:creationId xmlns:a16="http://schemas.microsoft.com/office/drawing/2014/main" id="{42054EF0-E566-463E-8DA7-04B2B5DBE6F1}"/>
              </a:ext>
            </a:extLst>
          </p:cNvPr>
          <p:cNvSpPr txBox="1"/>
          <p:nvPr/>
        </p:nvSpPr>
        <p:spPr>
          <a:xfrm>
            <a:off x="4284980" y="1002963"/>
            <a:ext cx="6426200" cy="1613519"/>
          </a:xfrm>
          <a:prstGeom prst="rect">
            <a:avLst/>
          </a:prstGeom>
          <a:noFill/>
        </p:spPr>
        <p:txBody>
          <a:bodyPr wrap="square" rtlCol="0">
            <a:spAutoFit/>
          </a:bodyPr>
          <a:lstStyle/>
          <a:p>
            <a:pPr>
              <a:lnSpc>
                <a:spcPct val="150000"/>
              </a:lnSpc>
            </a:pPr>
            <a:r>
              <a:rPr lang="en-US" sz="2300" u="sng" dirty="0">
                <a:solidFill>
                  <a:schemeClr val="accent1"/>
                </a:solidFill>
                <a:latin typeface="Verdana" panose="020B0604030504040204" pitchFamily="34" charset="0"/>
                <a:ea typeface="Verdana" panose="020B0604030504040204" pitchFamily="34" charset="0"/>
              </a:rPr>
              <a:t>Parents and parental figures</a:t>
            </a:r>
          </a:p>
          <a:p>
            <a:pPr marL="285750" indent="-285750">
              <a:lnSpc>
                <a:spcPct val="150000"/>
              </a:lnSpc>
              <a:buFont typeface="Arial" panose="020B0604020202020204" pitchFamily="34" charset="0"/>
              <a:buChar char="•"/>
            </a:pPr>
            <a:r>
              <a:rPr lang="en-US" sz="2300" dirty="0">
                <a:solidFill>
                  <a:schemeClr val="accent1"/>
                </a:solidFill>
                <a:latin typeface="Verdana" panose="020B0604030504040204" pitchFamily="34" charset="0"/>
                <a:ea typeface="Verdana" panose="020B0604030504040204" pitchFamily="34" charset="0"/>
              </a:rPr>
              <a:t>Influence child eating habits</a:t>
            </a:r>
            <a:r>
              <a:rPr lang="en-US" sz="2300" baseline="30000" dirty="0">
                <a:solidFill>
                  <a:schemeClr val="accent1"/>
                </a:solidFill>
                <a:latin typeface="Verdana" panose="020B0604030504040204" pitchFamily="34" charset="0"/>
                <a:ea typeface="Verdana" panose="020B0604030504040204" pitchFamily="34" charset="0"/>
              </a:rPr>
              <a:t>1</a:t>
            </a:r>
            <a:endParaRPr lang="en-US" sz="2300" dirty="0">
              <a:solidFill>
                <a:schemeClr val="accent1"/>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en-US" sz="2300" dirty="0">
                <a:solidFill>
                  <a:schemeClr val="accent1"/>
                </a:solidFill>
                <a:latin typeface="Verdana" panose="020B0604030504040204" pitchFamily="34" charset="0"/>
                <a:ea typeface="Verdana" panose="020B0604030504040204" pitchFamily="34" charset="0"/>
              </a:rPr>
              <a:t>Impact child BMI</a:t>
            </a:r>
            <a:r>
              <a:rPr lang="en-US" sz="2300" baseline="30000" dirty="0">
                <a:solidFill>
                  <a:schemeClr val="accent1"/>
                </a:solidFill>
                <a:latin typeface="Verdana" panose="020B0604030504040204" pitchFamily="34" charset="0"/>
                <a:ea typeface="Verdana" panose="020B0604030504040204" pitchFamily="34" charset="0"/>
              </a:rPr>
              <a:t>2</a:t>
            </a:r>
            <a:endParaRPr lang="en-US" sz="2300" dirty="0">
              <a:solidFill>
                <a:schemeClr val="accent1"/>
              </a:solidFill>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A05B8A9E-0B01-44C3-B3A0-36CD08BB2C90}"/>
              </a:ext>
            </a:extLst>
          </p:cNvPr>
          <p:cNvSpPr txBox="1"/>
          <p:nvPr/>
        </p:nvSpPr>
        <p:spPr>
          <a:xfrm>
            <a:off x="4284980" y="3381977"/>
            <a:ext cx="5938520" cy="2498376"/>
          </a:xfrm>
          <a:prstGeom prst="rect">
            <a:avLst/>
          </a:prstGeom>
          <a:noFill/>
        </p:spPr>
        <p:txBody>
          <a:bodyPr wrap="square" rtlCol="0">
            <a:spAutoFit/>
          </a:bodyPr>
          <a:lstStyle/>
          <a:p>
            <a:r>
              <a:rPr lang="en-US" sz="2300" u="sng" dirty="0">
                <a:solidFill>
                  <a:schemeClr val="accent1"/>
                </a:solidFill>
                <a:latin typeface="Verdana" panose="020B0604030504040204" pitchFamily="34" charset="0"/>
                <a:ea typeface="Verdana" panose="020B0604030504040204" pitchFamily="34" charset="0"/>
              </a:rPr>
              <a:t>Modeling eating behavior</a:t>
            </a:r>
          </a:p>
          <a:p>
            <a:pPr marL="285750" indent="-285750">
              <a:lnSpc>
                <a:spcPct val="150000"/>
              </a:lnSpc>
              <a:buFont typeface="Arial" panose="020B0604020202020204" pitchFamily="34" charset="0"/>
              <a:buChar char="•"/>
            </a:pPr>
            <a:r>
              <a:rPr lang="en-US" sz="2300" dirty="0">
                <a:solidFill>
                  <a:schemeClr val="accent1"/>
                </a:solidFill>
                <a:latin typeface="Verdana" panose="020B0604030504040204" pitchFamily="34" charset="0"/>
                <a:ea typeface="Verdana" panose="020B0604030504040204" pitchFamily="34" charset="0"/>
              </a:rPr>
              <a:t>Normal and overweight adults model eating behaviors in controlled settings</a:t>
            </a:r>
            <a:r>
              <a:rPr lang="en-US" sz="2300" baseline="30000" dirty="0">
                <a:solidFill>
                  <a:schemeClr val="accent1"/>
                </a:solidFill>
                <a:latin typeface="Verdana" panose="020B0604030504040204" pitchFamily="34" charset="0"/>
                <a:ea typeface="Verdana" panose="020B0604030504040204" pitchFamily="34" charset="0"/>
              </a:rPr>
              <a:t>3</a:t>
            </a:r>
            <a:endParaRPr lang="en-US" sz="2300" dirty="0">
              <a:solidFill>
                <a:schemeClr val="accent1"/>
              </a:solidFill>
              <a:latin typeface="Verdana" panose="020B0604030504040204" pitchFamily="34" charset="0"/>
              <a:ea typeface="Verdana" panose="020B0604030504040204" pitchFamily="34" charset="0"/>
            </a:endParaRPr>
          </a:p>
          <a:p>
            <a:pPr marL="742950" lvl="1" indent="-285750">
              <a:lnSpc>
                <a:spcPct val="150000"/>
              </a:lnSpc>
              <a:buFont typeface="Courier New" panose="02070309020205020404" pitchFamily="49" charset="0"/>
              <a:buChar char="o"/>
            </a:pPr>
            <a:r>
              <a:rPr lang="en-US" sz="2300" dirty="0">
                <a:solidFill>
                  <a:schemeClr val="accent1"/>
                </a:solidFill>
                <a:latin typeface="Verdana" panose="020B0604030504040204" pitchFamily="34" charset="0"/>
                <a:ea typeface="Verdana" panose="020B0604030504040204" pitchFamily="34" charset="0"/>
              </a:rPr>
              <a:t>Similar results for drinking rates</a:t>
            </a:r>
            <a:r>
              <a:rPr lang="en-US" sz="2300" baseline="30000" dirty="0">
                <a:solidFill>
                  <a:schemeClr val="accent1"/>
                </a:solidFill>
                <a:latin typeface="Verdana" panose="020B0604030504040204" pitchFamily="34" charset="0"/>
                <a:ea typeface="Verdana" panose="020B0604030504040204" pitchFamily="34" charset="0"/>
              </a:rPr>
              <a:t>4</a:t>
            </a:r>
            <a:endParaRPr lang="en-US" sz="230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7307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289D-C980-4F16-B5EA-946CD2D30CCF}"/>
              </a:ext>
            </a:extLst>
          </p:cNvPr>
          <p:cNvSpPr>
            <a:spLocks noGrp="1"/>
          </p:cNvSpPr>
          <p:nvPr>
            <p:ph type="title"/>
          </p:nvPr>
        </p:nvSpPr>
        <p:spPr>
          <a:xfrm>
            <a:off x="1295400" y="121920"/>
            <a:ext cx="9601200" cy="866163"/>
          </a:xfrm>
        </p:spPr>
        <p:txBody>
          <a:bodyPr>
            <a:normAutofit/>
          </a:bodyPr>
          <a:lstStyle/>
          <a:p>
            <a:r>
              <a:rPr lang="en-US" b="1" dirty="0">
                <a:solidFill>
                  <a:schemeClr val="accent2"/>
                </a:solidFill>
                <a:latin typeface="Verdana" panose="020B0604030504040204" pitchFamily="34" charset="0"/>
                <a:ea typeface="Verdana" panose="020B0604030504040204" pitchFamily="34" charset="0"/>
              </a:rPr>
              <a:t>Child Bite Rate</a:t>
            </a:r>
          </a:p>
        </p:txBody>
      </p:sp>
      <p:sp>
        <p:nvSpPr>
          <p:cNvPr id="3" name="Content Placeholder 2">
            <a:extLst>
              <a:ext uri="{FF2B5EF4-FFF2-40B4-BE49-F238E27FC236}">
                <a16:creationId xmlns:a16="http://schemas.microsoft.com/office/drawing/2014/main" id="{4618E998-F6B3-49E8-993E-DE4A8604C97F}"/>
              </a:ext>
            </a:extLst>
          </p:cNvPr>
          <p:cNvSpPr>
            <a:spLocks noGrp="1"/>
          </p:cNvSpPr>
          <p:nvPr>
            <p:ph idx="1"/>
          </p:nvPr>
        </p:nvSpPr>
        <p:spPr>
          <a:xfrm>
            <a:off x="1356360" y="988082"/>
            <a:ext cx="6146730" cy="5563029"/>
          </a:xfrm>
        </p:spPr>
        <p:txBody>
          <a:bodyPr>
            <a:normAutofit/>
          </a:bodyPr>
          <a:lstStyle/>
          <a:p>
            <a:endParaRPr lang="en-US" sz="1900" u="sng" dirty="0">
              <a:solidFill>
                <a:schemeClr val="accent1"/>
              </a:solidFill>
              <a:latin typeface="Verdana" panose="020B0604030504040204" pitchFamily="34" charset="0"/>
              <a:ea typeface="Verdana" panose="020B0604030504040204" pitchFamily="34" charset="0"/>
              <a:sym typeface="Wingdings" panose="05000000000000000000" pitchFamily="2" charset="2"/>
            </a:endParaRPr>
          </a:p>
        </p:txBody>
      </p:sp>
      <p:pic>
        <p:nvPicPr>
          <p:cNvPr id="4" name="Picture 3"/>
          <p:cNvPicPr>
            <a:picLocks noChangeAspect="1"/>
          </p:cNvPicPr>
          <p:nvPr/>
        </p:nvPicPr>
        <p:blipFill>
          <a:blip r:embed="rId3"/>
          <a:stretch>
            <a:fillRect/>
          </a:stretch>
        </p:blipFill>
        <p:spPr>
          <a:xfrm>
            <a:off x="8304369" y="1861821"/>
            <a:ext cx="3285450" cy="4273500"/>
          </a:xfrm>
          <a:prstGeom prst="rect">
            <a:avLst/>
          </a:prstGeom>
        </p:spPr>
      </p:pic>
      <p:pic>
        <p:nvPicPr>
          <p:cNvPr id="5" name="Picture 4"/>
          <p:cNvPicPr>
            <a:picLocks noChangeAspect="1"/>
          </p:cNvPicPr>
          <p:nvPr/>
        </p:nvPicPr>
        <p:blipFill>
          <a:blip r:embed="rId4"/>
          <a:stretch>
            <a:fillRect/>
          </a:stretch>
        </p:blipFill>
        <p:spPr>
          <a:xfrm>
            <a:off x="641529" y="1360967"/>
            <a:ext cx="7176791" cy="5520504"/>
          </a:xfrm>
          <a:prstGeom prst="rect">
            <a:avLst/>
          </a:prstGeom>
          <a:ln w="3175">
            <a:solidFill>
              <a:schemeClr val="tx1"/>
            </a:solidFill>
          </a:ln>
          <a:effectLst>
            <a:outerShdw blurRad="50800" dist="88900" dir="13500000" algn="br" rotWithShape="0">
              <a:prstClr val="black">
                <a:alpha val="25000"/>
              </a:prstClr>
            </a:outerShdw>
          </a:effectLst>
        </p:spPr>
      </p:pic>
    </p:spTree>
    <p:extLst>
      <p:ext uri="{BB962C8B-B14F-4D97-AF65-F5344CB8AC3E}">
        <p14:creationId xmlns:p14="http://schemas.microsoft.com/office/powerpoint/2010/main" val="99209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CD3B-EA95-468B-B9ED-3C2563BF7DB4}"/>
              </a:ext>
            </a:extLst>
          </p:cNvPr>
          <p:cNvSpPr>
            <a:spLocks noGrp="1"/>
          </p:cNvSpPr>
          <p:nvPr>
            <p:ph type="title"/>
          </p:nvPr>
        </p:nvSpPr>
        <p:spPr>
          <a:xfrm>
            <a:off x="1023562" y="685800"/>
            <a:ext cx="10493524" cy="1485900"/>
          </a:xfrm>
        </p:spPr>
        <p:txBody>
          <a:bodyPr>
            <a:normAutofit/>
          </a:bodyPr>
          <a:lstStyle/>
          <a:p>
            <a:r>
              <a:rPr lang="en-US" b="1" dirty="0">
                <a:solidFill>
                  <a:schemeClr val="accent2"/>
                </a:solidFill>
                <a:latin typeface="Verdana" panose="020B0604030504040204" pitchFamily="34" charset="0"/>
                <a:ea typeface="Verdana" panose="020B0604030504040204" pitchFamily="34" charset="0"/>
              </a:rPr>
              <a:t>Research Objective</a:t>
            </a:r>
          </a:p>
        </p:txBody>
      </p:sp>
      <p:sp>
        <p:nvSpPr>
          <p:cNvPr id="3" name="Content Placeholder 2">
            <a:extLst>
              <a:ext uri="{FF2B5EF4-FFF2-40B4-BE49-F238E27FC236}">
                <a16:creationId xmlns:a16="http://schemas.microsoft.com/office/drawing/2014/main" id="{F7FB0223-A026-4EA0-A317-1F6F4FD27862}"/>
              </a:ext>
            </a:extLst>
          </p:cNvPr>
          <p:cNvSpPr>
            <a:spLocks noGrp="1"/>
          </p:cNvSpPr>
          <p:nvPr>
            <p:ph idx="1"/>
          </p:nvPr>
        </p:nvSpPr>
        <p:spPr>
          <a:xfrm>
            <a:off x="1023562" y="2286000"/>
            <a:ext cx="5246609" cy="3581400"/>
          </a:xfrm>
        </p:spPr>
        <p:txBody>
          <a:bodyPr>
            <a:normAutofit/>
          </a:bodyPr>
          <a:lstStyle/>
          <a:p>
            <a:pPr marL="0" indent="0">
              <a:buNone/>
            </a:pPr>
            <a:r>
              <a:rPr lang="en-US" sz="2400" dirty="0">
                <a:solidFill>
                  <a:schemeClr val="accent1"/>
                </a:solidFill>
                <a:latin typeface="Verdana" panose="020B0604030504040204" pitchFamily="34" charset="0"/>
                <a:ea typeface="Verdana" panose="020B0604030504040204" pitchFamily="34" charset="0"/>
                <a:cs typeface="Arial" panose="020B0604020202020204" pitchFamily="34" charset="0"/>
              </a:rPr>
              <a:t>To investigate the influence of </a:t>
            </a:r>
            <a:r>
              <a:rPr lang="en-US" sz="2400" u="sng" dirty="0">
                <a:solidFill>
                  <a:schemeClr val="accent1"/>
                </a:solidFill>
                <a:latin typeface="Verdana" panose="020B0604030504040204" pitchFamily="34" charset="0"/>
                <a:ea typeface="Verdana" panose="020B0604030504040204" pitchFamily="34" charset="0"/>
                <a:cs typeface="Arial" panose="020B0604020202020204" pitchFamily="34" charset="0"/>
              </a:rPr>
              <a:t>family members’ bite rates</a:t>
            </a:r>
            <a:r>
              <a:rPr lang="en-US" sz="2400" dirty="0">
                <a:solidFill>
                  <a:schemeClr val="accent1"/>
                </a:solidFill>
                <a:latin typeface="Verdana" panose="020B0604030504040204" pitchFamily="34" charset="0"/>
                <a:ea typeface="Verdana" panose="020B0604030504040204" pitchFamily="34" charset="0"/>
                <a:cs typeface="Arial" panose="020B0604020202020204" pitchFamily="34" charset="0"/>
              </a:rPr>
              <a:t> on</a:t>
            </a:r>
            <a:r>
              <a:rPr lang="en-US" sz="2400" u="sng" dirty="0">
                <a:solidFill>
                  <a:schemeClr val="accent1"/>
                </a:solidFill>
                <a:latin typeface="Verdana" panose="020B0604030504040204" pitchFamily="34" charset="0"/>
                <a:ea typeface="Verdana" panose="020B0604030504040204" pitchFamily="34" charset="0"/>
                <a:cs typeface="Arial" panose="020B0604020202020204" pitchFamily="34" charset="0"/>
              </a:rPr>
              <a:t> child bite rate</a:t>
            </a:r>
            <a:r>
              <a:rPr lang="en-US" sz="2400" dirty="0">
                <a:solidFill>
                  <a:schemeClr val="accent1"/>
                </a:solidFill>
                <a:latin typeface="Verdana" panose="020B0604030504040204" pitchFamily="34" charset="0"/>
                <a:ea typeface="Verdana" panose="020B0604030504040204" pitchFamily="34" charset="0"/>
                <a:cs typeface="Arial" panose="020B0604020202020204" pitchFamily="34" charset="0"/>
              </a:rPr>
              <a:t> during mealtimes in a natural setting</a:t>
            </a:r>
            <a:endParaRPr lang="en-US" dirty="0">
              <a:solidFill>
                <a:schemeClr val="accent1"/>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14AADF31-1780-4672-BDF5-5B3FC913E379}"/>
              </a:ext>
            </a:extLst>
          </p:cNvPr>
          <p:cNvPicPr>
            <a:picLocks noChangeAspect="1"/>
          </p:cNvPicPr>
          <p:nvPr/>
        </p:nvPicPr>
        <p:blipFill>
          <a:blip r:embed="rId3"/>
          <a:stretch>
            <a:fillRect/>
          </a:stretch>
        </p:blipFill>
        <p:spPr>
          <a:xfrm>
            <a:off x="6411641" y="2589911"/>
            <a:ext cx="5105445" cy="3063266"/>
          </a:xfrm>
          <a:prstGeom prst="rect">
            <a:avLst/>
          </a:prstGeom>
        </p:spPr>
      </p:pic>
    </p:spTree>
    <p:extLst>
      <p:ext uri="{BB962C8B-B14F-4D97-AF65-F5344CB8AC3E}">
        <p14:creationId xmlns:p14="http://schemas.microsoft.com/office/powerpoint/2010/main" val="1921416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txBox="1">
            <a:spLocks/>
          </p:cNvSpPr>
          <p:nvPr/>
        </p:nvSpPr>
        <p:spPr>
          <a:xfrm>
            <a:off x="1295400" y="2844800"/>
            <a:ext cx="9601200" cy="1016000"/>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5400" b="1" dirty="0">
                <a:solidFill>
                  <a:schemeClr val="accent2"/>
                </a:solidFill>
                <a:latin typeface="Verdana" panose="020B0604030504040204" pitchFamily="34" charset="0"/>
                <a:ea typeface="Verdana" panose="020B0604030504040204" pitchFamily="34" charset="0"/>
              </a:rPr>
              <a:t>Method</a:t>
            </a:r>
          </a:p>
        </p:txBody>
      </p:sp>
    </p:spTree>
    <p:extLst>
      <p:ext uri="{BB962C8B-B14F-4D97-AF65-F5344CB8AC3E}">
        <p14:creationId xmlns:p14="http://schemas.microsoft.com/office/powerpoint/2010/main" val="3919947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7473" y="474560"/>
            <a:ext cx="9601200" cy="710967"/>
          </a:xfrm>
        </p:spPr>
        <p:txBody>
          <a:bodyPr>
            <a:normAutofit/>
          </a:bodyPr>
          <a:lstStyle/>
          <a:p>
            <a:r>
              <a:rPr lang="en-US" b="1" dirty="0">
                <a:solidFill>
                  <a:schemeClr val="accent2"/>
                </a:solidFill>
                <a:latin typeface="Verdana" panose="020B0604030504040204" pitchFamily="34" charset="0"/>
                <a:ea typeface="Verdana" panose="020B0604030504040204" pitchFamily="34" charset="0"/>
              </a:rPr>
              <a:t>Participants</a:t>
            </a:r>
          </a:p>
        </p:txBody>
      </p:sp>
      <p:sp>
        <p:nvSpPr>
          <p:cNvPr id="9" name="Content Placeholder 2">
            <a:extLst/>
          </p:cNvPr>
          <p:cNvSpPr txBox="1">
            <a:spLocks/>
          </p:cNvSpPr>
          <p:nvPr/>
        </p:nvSpPr>
        <p:spPr>
          <a:xfrm>
            <a:off x="1377473" y="1297245"/>
            <a:ext cx="2545767" cy="396871"/>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b="1" dirty="0">
                <a:solidFill>
                  <a:schemeClr val="accent1"/>
                </a:solidFill>
                <a:latin typeface="Verdana" panose="020B0604030504040204" pitchFamily="34" charset="0"/>
                <a:ea typeface="Verdana" panose="020B0604030504040204" pitchFamily="34" charset="0"/>
              </a:rPr>
              <a:t>One family</a:t>
            </a:r>
          </a:p>
        </p:txBody>
      </p:sp>
      <p:pic>
        <p:nvPicPr>
          <p:cNvPr id="4098" name="Picture 2" descr="Related image">
            <a:extLst>
              <a:ext uri="{FF2B5EF4-FFF2-40B4-BE49-F238E27FC236}">
                <a16:creationId xmlns:a16="http://schemas.microsoft.com/office/drawing/2014/main" id="{42E894EB-2F0F-403E-B4B4-273CBE4DC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40573" y="1845683"/>
            <a:ext cx="1949821" cy="21502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48B2127-4610-4725-A6E6-56F85BBB7AEF}"/>
              </a:ext>
            </a:extLst>
          </p:cNvPr>
          <p:cNvPicPr>
            <a:picLocks noChangeAspect="1"/>
          </p:cNvPicPr>
          <p:nvPr/>
        </p:nvPicPr>
        <p:blipFill>
          <a:blip r:embed="rId4"/>
          <a:stretch>
            <a:fillRect/>
          </a:stretch>
        </p:blipFill>
        <p:spPr>
          <a:xfrm>
            <a:off x="3923240" y="1980763"/>
            <a:ext cx="2786963" cy="2015189"/>
          </a:xfrm>
          <a:prstGeom prst="rect">
            <a:avLst/>
          </a:prstGeom>
        </p:spPr>
      </p:pic>
      <p:pic>
        <p:nvPicPr>
          <p:cNvPr id="11" name="Picture 10">
            <a:extLst>
              <a:ext uri="{FF2B5EF4-FFF2-40B4-BE49-F238E27FC236}">
                <a16:creationId xmlns:a16="http://schemas.microsoft.com/office/drawing/2014/main" id="{A4BD8A6A-EE8B-4CA1-9168-0DE4D58C5576}"/>
              </a:ext>
            </a:extLst>
          </p:cNvPr>
          <p:cNvPicPr>
            <a:picLocks noChangeAspect="1"/>
          </p:cNvPicPr>
          <p:nvPr/>
        </p:nvPicPr>
        <p:blipFill>
          <a:blip r:embed="rId5"/>
          <a:stretch>
            <a:fillRect/>
          </a:stretch>
        </p:blipFill>
        <p:spPr>
          <a:xfrm>
            <a:off x="3784855" y="4216690"/>
            <a:ext cx="1754990" cy="2339986"/>
          </a:xfrm>
          <a:prstGeom prst="rect">
            <a:avLst/>
          </a:prstGeom>
        </p:spPr>
      </p:pic>
      <p:pic>
        <p:nvPicPr>
          <p:cNvPr id="12" name="Picture 11">
            <a:extLst>
              <a:ext uri="{FF2B5EF4-FFF2-40B4-BE49-F238E27FC236}">
                <a16:creationId xmlns:a16="http://schemas.microsoft.com/office/drawing/2014/main" id="{A29A8DDE-800A-4437-B59A-9B74623FDD1A}"/>
              </a:ext>
            </a:extLst>
          </p:cNvPr>
          <p:cNvPicPr>
            <a:picLocks noChangeAspect="1"/>
          </p:cNvPicPr>
          <p:nvPr/>
        </p:nvPicPr>
        <p:blipFill>
          <a:blip r:embed="rId6"/>
          <a:stretch>
            <a:fillRect/>
          </a:stretch>
        </p:blipFill>
        <p:spPr>
          <a:xfrm>
            <a:off x="2354579" y="4330765"/>
            <a:ext cx="1700784" cy="2267712"/>
          </a:xfrm>
          <a:prstGeom prst="rect">
            <a:avLst/>
          </a:prstGeom>
        </p:spPr>
      </p:pic>
      <p:sp>
        <p:nvSpPr>
          <p:cNvPr id="13" name="TextBox 12">
            <a:extLst>
              <a:ext uri="{FF2B5EF4-FFF2-40B4-BE49-F238E27FC236}">
                <a16:creationId xmlns:a16="http://schemas.microsoft.com/office/drawing/2014/main" id="{69E44EB0-8137-4094-8734-B83811CD0D5B}"/>
              </a:ext>
            </a:extLst>
          </p:cNvPr>
          <p:cNvSpPr txBox="1"/>
          <p:nvPr/>
        </p:nvSpPr>
        <p:spPr>
          <a:xfrm>
            <a:off x="6934044" y="2576438"/>
            <a:ext cx="5010633" cy="1015663"/>
          </a:xfrm>
          <a:prstGeom prst="rect">
            <a:avLst/>
          </a:prstGeom>
          <a:noFill/>
        </p:spPr>
        <p:txBody>
          <a:bodyPr wrap="square" rtlCol="0">
            <a:spAutoFit/>
          </a:bodyPr>
          <a:lstStyle/>
          <a:p>
            <a:r>
              <a:rPr lang="en-US" sz="3000" dirty="0">
                <a:solidFill>
                  <a:schemeClr val="accent1"/>
                </a:solidFill>
              </a:rPr>
              <a:t>Child, mother, grandfather, grandmother, great aunt, uncle</a:t>
            </a:r>
          </a:p>
        </p:txBody>
      </p:sp>
      <p:sp>
        <p:nvSpPr>
          <p:cNvPr id="14" name="TextBox 13">
            <a:extLst>
              <a:ext uri="{FF2B5EF4-FFF2-40B4-BE49-F238E27FC236}">
                <a16:creationId xmlns:a16="http://schemas.microsoft.com/office/drawing/2014/main" id="{CDF8090A-FCFF-4AC1-B092-5F4A89E2A39D}"/>
              </a:ext>
            </a:extLst>
          </p:cNvPr>
          <p:cNvSpPr txBox="1"/>
          <p:nvPr/>
        </p:nvSpPr>
        <p:spPr>
          <a:xfrm>
            <a:off x="6970120" y="3644184"/>
            <a:ext cx="3480165" cy="1908215"/>
          </a:xfrm>
          <a:prstGeom prst="rect">
            <a:avLst/>
          </a:prstGeom>
          <a:noFill/>
        </p:spPr>
        <p:txBody>
          <a:bodyPr wrap="square" rtlCol="0">
            <a:spAutoFit/>
          </a:bodyPr>
          <a:lstStyle/>
          <a:p>
            <a:pPr marL="285750" indent="-285750">
              <a:buFont typeface="Arial" panose="020B0604020202020204" pitchFamily="34" charset="0"/>
              <a:buChar char="•"/>
            </a:pPr>
            <a:r>
              <a:rPr lang="en-US" sz="2500" dirty="0">
                <a:solidFill>
                  <a:schemeClr val="accent2"/>
                </a:solidFill>
              </a:rPr>
              <a:t>Child demographics:</a:t>
            </a:r>
          </a:p>
          <a:p>
            <a:pPr marL="742950" lvl="1" indent="-285750">
              <a:buFont typeface="Courier New" panose="02070309020205020404" pitchFamily="49" charset="0"/>
              <a:buChar char="o"/>
            </a:pPr>
            <a:r>
              <a:rPr lang="en-US" sz="2500" dirty="0">
                <a:solidFill>
                  <a:schemeClr val="accent2"/>
                </a:solidFill>
              </a:rPr>
              <a:t>Caucasian</a:t>
            </a:r>
          </a:p>
          <a:p>
            <a:pPr marL="742950" lvl="1" indent="-285750">
              <a:buFont typeface="Courier New" panose="02070309020205020404" pitchFamily="49" charset="0"/>
              <a:buChar char="o"/>
            </a:pPr>
            <a:r>
              <a:rPr lang="en-US" sz="2500" dirty="0">
                <a:solidFill>
                  <a:schemeClr val="accent2"/>
                </a:solidFill>
              </a:rPr>
              <a:t>5 years, 5 months</a:t>
            </a:r>
          </a:p>
          <a:p>
            <a:pPr marL="742950" lvl="1" indent="-285750">
              <a:buFont typeface="Courier New" panose="02070309020205020404" pitchFamily="49" charset="0"/>
              <a:buChar char="o"/>
            </a:pPr>
            <a:r>
              <a:rPr lang="en-US" sz="2500" dirty="0">
                <a:solidFill>
                  <a:schemeClr val="accent2"/>
                </a:solidFill>
              </a:rPr>
              <a:t>99</a:t>
            </a:r>
            <a:r>
              <a:rPr lang="en-US" sz="2500" baseline="30000" dirty="0">
                <a:solidFill>
                  <a:schemeClr val="accent2"/>
                </a:solidFill>
              </a:rPr>
              <a:t>th</a:t>
            </a:r>
            <a:r>
              <a:rPr lang="en-US" sz="2500" dirty="0">
                <a:solidFill>
                  <a:schemeClr val="accent2"/>
                </a:solidFill>
              </a:rPr>
              <a:t> percentile BMI</a:t>
            </a:r>
          </a:p>
          <a:p>
            <a:pPr marL="742950" lvl="1"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123732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8D0F90-A491-4BAF-8186-9B300B1174F6}"/>
              </a:ext>
            </a:extLst>
          </p:cNvPr>
          <p:cNvPicPr>
            <a:picLocks noChangeAspect="1"/>
          </p:cNvPicPr>
          <p:nvPr/>
        </p:nvPicPr>
        <p:blipFill>
          <a:blip r:embed="rId3"/>
          <a:stretch>
            <a:fillRect/>
          </a:stretch>
        </p:blipFill>
        <p:spPr>
          <a:xfrm>
            <a:off x="156575" y="1553228"/>
            <a:ext cx="6936637" cy="3901858"/>
          </a:xfrm>
          <a:prstGeom prst="rect">
            <a:avLst/>
          </a:prstGeom>
        </p:spPr>
      </p:pic>
      <p:sp>
        <p:nvSpPr>
          <p:cNvPr id="5" name="TextBox 4">
            <a:extLst>
              <a:ext uri="{FF2B5EF4-FFF2-40B4-BE49-F238E27FC236}">
                <a16:creationId xmlns:a16="http://schemas.microsoft.com/office/drawing/2014/main" id="{DC8D2055-237D-4888-A9D6-221261FB6942}"/>
              </a:ext>
            </a:extLst>
          </p:cNvPr>
          <p:cNvSpPr txBox="1"/>
          <p:nvPr/>
        </p:nvSpPr>
        <p:spPr>
          <a:xfrm>
            <a:off x="7571984" y="1359074"/>
            <a:ext cx="4340268" cy="4385816"/>
          </a:xfrm>
          <a:prstGeom prst="rect">
            <a:avLst/>
          </a:prstGeom>
          <a:noFill/>
        </p:spPr>
        <p:txBody>
          <a:bodyPr wrap="square" rtlCol="0">
            <a:spAutoFit/>
          </a:bodyPr>
          <a:lstStyle/>
          <a:p>
            <a:r>
              <a:rPr lang="en-US" b="1" dirty="0">
                <a:solidFill>
                  <a:schemeClr val="accent1"/>
                </a:solidFill>
                <a:latin typeface="Verdana" panose="020B0604030504040204" pitchFamily="34" charset="0"/>
                <a:ea typeface="Verdana" panose="020B0604030504040204" pitchFamily="34" charset="0"/>
              </a:rPr>
              <a:t>Family a part of larger study</a:t>
            </a:r>
          </a:p>
          <a:p>
            <a:pPr marL="285750" indent="-285750">
              <a:buFont typeface="Arial" panose="020B0604020202020204" pitchFamily="34" charset="0"/>
              <a:buChar char="•"/>
            </a:pPr>
            <a:r>
              <a:rPr lang="en-US" dirty="0">
                <a:solidFill>
                  <a:schemeClr val="accent1"/>
                </a:solidFill>
                <a:latin typeface="Verdana" panose="020B0604030504040204" pitchFamily="34" charset="0"/>
                <a:ea typeface="Verdana" panose="020B0604030504040204" pitchFamily="34" charset="0"/>
              </a:rPr>
              <a:t>Dr. Miller’s study of family interactions around food</a:t>
            </a:r>
          </a:p>
          <a:p>
            <a:endParaRPr lang="en-US"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solidFill>
                  <a:schemeClr val="accent1"/>
                </a:solidFill>
                <a:latin typeface="Verdana" panose="020B0604030504040204" pitchFamily="34" charset="0"/>
                <a:ea typeface="Verdana" panose="020B0604030504040204" pitchFamily="34" charset="0"/>
              </a:rPr>
              <a:t>Recruited from </a:t>
            </a:r>
            <a:r>
              <a:rPr lang="en-US" dirty="0" err="1">
                <a:solidFill>
                  <a:schemeClr val="accent1"/>
                </a:solidFill>
                <a:latin typeface="Verdana" panose="020B0604030504040204" pitchFamily="34" charset="0"/>
                <a:ea typeface="Verdana" panose="020B0604030504040204" pitchFamily="34" charset="0"/>
              </a:rPr>
              <a:t>LIFEstyle</a:t>
            </a:r>
            <a:r>
              <a:rPr lang="en-US" dirty="0">
                <a:solidFill>
                  <a:schemeClr val="accent1"/>
                </a:solidFill>
                <a:latin typeface="Verdana" panose="020B0604030504040204" pitchFamily="34" charset="0"/>
                <a:ea typeface="Verdana" panose="020B0604030504040204" pitchFamily="34" charset="0"/>
              </a:rPr>
              <a:t> Medicine Clinic at CHCO</a:t>
            </a:r>
          </a:p>
          <a:p>
            <a:endParaRPr lang="en-US" dirty="0">
              <a:solidFill>
                <a:schemeClr val="accent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US" dirty="0">
                <a:solidFill>
                  <a:schemeClr val="accent1"/>
                </a:solidFill>
                <a:latin typeface="Verdana" panose="020B0604030504040204" pitchFamily="34" charset="0"/>
                <a:ea typeface="Verdana" panose="020B0604030504040204" pitchFamily="34" charset="0"/>
              </a:rPr>
              <a:t>Inclusion requirements:</a:t>
            </a:r>
          </a:p>
          <a:p>
            <a:pPr marL="800100" lvl="1" indent="-342900">
              <a:buFont typeface="+mj-lt"/>
              <a:buAutoNum type="arabicPeriod"/>
            </a:pPr>
            <a:r>
              <a:rPr lang="en-US" dirty="0">
                <a:solidFill>
                  <a:schemeClr val="accent1"/>
                </a:solidFill>
                <a:latin typeface="Verdana" panose="020B0604030504040204" pitchFamily="34" charset="0"/>
                <a:ea typeface="Verdana" panose="020B0604030504040204" pitchFamily="34" charset="0"/>
              </a:rPr>
              <a:t>2-5 </a:t>
            </a:r>
            <a:r>
              <a:rPr lang="en-US" dirty="0" err="1">
                <a:solidFill>
                  <a:schemeClr val="accent1"/>
                </a:solidFill>
                <a:latin typeface="Verdana" panose="020B0604030504040204" pitchFamily="34" charset="0"/>
                <a:ea typeface="Verdana" panose="020B0604030504040204" pitchFamily="34" charset="0"/>
              </a:rPr>
              <a:t>yrs</a:t>
            </a:r>
            <a:r>
              <a:rPr lang="en-US" dirty="0">
                <a:solidFill>
                  <a:schemeClr val="accent1"/>
                </a:solidFill>
                <a:latin typeface="Verdana" panose="020B0604030504040204" pitchFamily="34" charset="0"/>
                <a:ea typeface="Verdana" panose="020B0604030504040204" pitchFamily="34" charset="0"/>
              </a:rPr>
              <a:t> old</a:t>
            </a:r>
          </a:p>
          <a:p>
            <a:pPr marL="800100" lvl="1" indent="-342900">
              <a:buFont typeface="+mj-lt"/>
              <a:buAutoNum type="arabicPeriod"/>
            </a:pPr>
            <a:r>
              <a:rPr lang="en-US" dirty="0">
                <a:solidFill>
                  <a:schemeClr val="accent1"/>
                </a:solidFill>
                <a:latin typeface="Verdana" panose="020B0604030504040204" pitchFamily="34" charset="0"/>
                <a:ea typeface="Verdana" panose="020B0604030504040204" pitchFamily="34" charset="0"/>
              </a:rPr>
              <a:t>≥ 85</a:t>
            </a:r>
            <a:r>
              <a:rPr lang="en-US" baseline="30000" dirty="0">
                <a:solidFill>
                  <a:schemeClr val="accent1"/>
                </a:solidFill>
                <a:latin typeface="Verdana" panose="020B0604030504040204" pitchFamily="34" charset="0"/>
                <a:ea typeface="Verdana" panose="020B0604030504040204" pitchFamily="34" charset="0"/>
              </a:rPr>
              <a:t>th</a:t>
            </a:r>
            <a:r>
              <a:rPr lang="en-US" dirty="0">
                <a:solidFill>
                  <a:schemeClr val="accent1"/>
                </a:solidFill>
                <a:latin typeface="Verdana" panose="020B0604030504040204" pitchFamily="34" charset="0"/>
                <a:ea typeface="Verdana" panose="020B0604030504040204" pitchFamily="34" charset="0"/>
              </a:rPr>
              <a:t> percentile BMI*</a:t>
            </a:r>
          </a:p>
          <a:p>
            <a:pPr marL="800100" lvl="1" indent="-342900">
              <a:buFont typeface="+mj-lt"/>
              <a:buAutoNum type="arabicPeriod"/>
            </a:pPr>
            <a:r>
              <a:rPr lang="en-US" dirty="0">
                <a:solidFill>
                  <a:schemeClr val="accent1"/>
                </a:solidFill>
                <a:latin typeface="Verdana" panose="020B0604030504040204" pitchFamily="34" charset="0"/>
                <a:ea typeface="Verdana" panose="020B0604030504040204" pitchFamily="34" charset="0"/>
              </a:rPr>
              <a:t>English primary language in household</a:t>
            </a:r>
          </a:p>
          <a:p>
            <a:pPr marL="800100" lvl="1" indent="-342900">
              <a:buFont typeface="+mj-lt"/>
              <a:buAutoNum type="arabicPeriod"/>
            </a:pPr>
            <a:r>
              <a:rPr lang="en-US" dirty="0">
                <a:solidFill>
                  <a:schemeClr val="accent1"/>
                </a:solidFill>
                <a:latin typeface="Verdana" panose="020B0604030504040204" pitchFamily="34" charset="0"/>
                <a:ea typeface="Verdana" panose="020B0604030504040204" pitchFamily="34" charset="0"/>
              </a:rPr>
              <a:t>Child living with parent full time</a:t>
            </a:r>
          </a:p>
          <a:p>
            <a:pPr marL="742950" lvl="1" indent="-285750">
              <a:lnSpc>
                <a:spcPct val="150000"/>
              </a:lnSpc>
              <a:buFont typeface="Courier New" panose="02070309020205020404" pitchFamily="49" charset="0"/>
              <a:buChar char="o"/>
            </a:pPr>
            <a:endParaRPr lang="en-US" dirty="0">
              <a:solidFill>
                <a:schemeClr val="accent1"/>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72C53BEB-321B-4E63-8035-06F8C602456E}"/>
              </a:ext>
            </a:extLst>
          </p:cNvPr>
          <p:cNvSpPr txBox="1"/>
          <p:nvPr/>
        </p:nvSpPr>
        <p:spPr>
          <a:xfrm>
            <a:off x="8176432" y="5320918"/>
            <a:ext cx="3735820" cy="600164"/>
          </a:xfrm>
          <a:prstGeom prst="rect">
            <a:avLst/>
          </a:prstGeom>
          <a:noFill/>
        </p:spPr>
        <p:txBody>
          <a:bodyPr wrap="square" rtlCol="0">
            <a:spAutoFit/>
          </a:bodyPr>
          <a:lstStyle/>
          <a:p>
            <a:r>
              <a:rPr lang="en-US" sz="1100" dirty="0">
                <a:solidFill>
                  <a:schemeClr val="accent1"/>
                </a:solidFill>
                <a:latin typeface="Verdana" panose="020B0604030504040204" pitchFamily="34" charset="0"/>
                <a:ea typeface="Verdana" panose="020B0604030504040204" pitchFamily="34" charset="0"/>
              </a:rPr>
              <a:t>*Weight and height were collected for parent/child to calculate BMI</a:t>
            </a:r>
          </a:p>
          <a:p>
            <a:r>
              <a:rPr lang="en-US" sz="1100" dirty="0">
                <a:solidFill>
                  <a:schemeClr val="accent1"/>
                </a:solidFill>
                <a:latin typeface="Verdana" panose="020B0604030504040204" pitchFamily="34" charset="0"/>
                <a:ea typeface="Verdana" panose="020B0604030504040204" pitchFamily="34" charset="0"/>
              </a:rPr>
              <a:t>BMI = weight (kg) / height (m)</a:t>
            </a:r>
            <a:r>
              <a:rPr lang="en-US" sz="1100" baseline="30000" dirty="0">
                <a:solidFill>
                  <a:schemeClr val="accent1"/>
                </a:solidFill>
                <a:latin typeface="Verdana" panose="020B0604030504040204" pitchFamily="34" charset="0"/>
                <a:ea typeface="Verdana" panose="020B0604030504040204" pitchFamily="34" charset="0"/>
              </a:rPr>
              <a:t>2</a:t>
            </a:r>
            <a:endParaRPr lang="en-US" sz="110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7351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242A-86A7-408B-93AE-9971AB0C15F6}"/>
              </a:ext>
            </a:extLst>
          </p:cNvPr>
          <p:cNvSpPr>
            <a:spLocks noGrp="1"/>
          </p:cNvSpPr>
          <p:nvPr>
            <p:ph type="title"/>
          </p:nvPr>
        </p:nvSpPr>
        <p:spPr>
          <a:xfrm>
            <a:off x="1371600" y="685800"/>
            <a:ext cx="9601200" cy="832607"/>
          </a:xfrm>
        </p:spPr>
        <p:txBody>
          <a:bodyPr>
            <a:normAutofit/>
          </a:bodyPr>
          <a:lstStyle/>
          <a:p>
            <a:r>
              <a:rPr lang="en-US" b="1" dirty="0">
                <a:solidFill>
                  <a:schemeClr val="accent2"/>
                </a:solidFill>
                <a:latin typeface="Verdana" panose="020B0604030504040204" pitchFamily="34" charset="0"/>
                <a:ea typeface="Verdana" panose="020B0604030504040204" pitchFamily="34" charset="0"/>
              </a:rPr>
              <a:t>Procedures</a:t>
            </a:r>
          </a:p>
        </p:txBody>
      </p:sp>
      <p:sp>
        <p:nvSpPr>
          <p:cNvPr id="7" name="Content Placeholder 6">
            <a:extLst>
              <a:ext uri="{FF2B5EF4-FFF2-40B4-BE49-F238E27FC236}">
                <a16:creationId xmlns:a16="http://schemas.microsoft.com/office/drawing/2014/main" id="{A973981B-F896-4FE1-9F64-87432BDDAE3B}"/>
              </a:ext>
            </a:extLst>
          </p:cNvPr>
          <p:cNvSpPr>
            <a:spLocks noGrp="1"/>
          </p:cNvSpPr>
          <p:nvPr>
            <p:ph idx="1"/>
          </p:nvPr>
        </p:nvSpPr>
        <p:spPr>
          <a:xfrm>
            <a:off x="1371600" y="1518406"/>
            <a:ext cx="9601200" cy="2252445"/>
          </a:xfrm>
        </p:spPr>
        <p:txBody>
          <a:bodyPr>
            <a:normAutofit lnSpcReduction="10000"/>
          </a:bodyPr>
          <a:lstStyle/>
          <a:p>
            <a:r>
              <a:rPr lang="en-US" dirty="0">
                <a:solidFill>
                  <a:schemeClr val="accent1"/>
                </a:solidFill>
                <a:latin typeface="Verdana" panose="020B0604030504040204" pitchFamily="34" charset="0"/>
                <a:ea typeface="Verdana" panose="020B0604030504040204" pitchFamily="34" charset="0"/>
              </a:rPr>
              <a:t>Video recordings collected over 7 days </a:t>
            </a:r>
            <a:endParaRPr lang="en-US" i="0" dirty="0">
              <a:solidFill>
                <a:schemeClr val="accent1"/>
              </a:solidFill>
              <a:latin typeface="Verdana" panose="020B0604030504040204" pitchFamily="34" charset="0"/>
              <a:ea typeface="Verdana" panose="020B0604030504040204" pitchFamily="34" charset="0"/>
            </a:endParaRPr>
          </a:p>
          <a:p>
            <a:pPr lvl="1"/>
            <a:r>
              <a:rPr lang="en-US" dirty="0">
                <a:solidFill>
                  <a:schemeClr val="accent1"/>
                </a:solidFill>
                <a:latin typeface="Verdana" panose="020B0604030504040204" pitchFamily="34" charset="0"/>
                <a:ea typeface="Verdana" panose="020B0604030504040204" pitchFamily="34" charset="0"/>
              </a:rPr>
              <a:t>TV </a:t>
            </a:r>
            <a:r>
              <a:rPr lang="en-US" i="0" dirty="0">
                <a:solidFill>
                  <a:schemeClr val="accent1"/>
                </a:solidFill>
                <a:latin typeface="Verdana" panose="020B0604030504040204" pitchFamily="34" charset="0"/>
                <a:ea typeface="Verdana" panose="020B0604030504040204" pitchFamily="34" charset="0"/>
              </a:rPr>
              <a:t>room, dining room, kitchen</a:t>
            </a:r>
            <a:endParaRPr lang="en-US" dirty="0">
              <a:solidFill>
                <a:schemeClr val="accent1"/>
              </a:solidFill>
              <a:latin typeface="Verdana" panose="020B0604030504040204" pitchFamily="34" charset="0"/>
              <a:ea typeface="Verdana" panose="020B0604030504040204" pitchFamily="34" charset="0"/>
            </a:endParaRPr>
          </a:p>
          <a:p>
            <a:pPr lvl="1"/>
            <a:r>
              <a:rPr lang="en-US" i="0" dirty="0">
                <a:solidFill>
                  <a:schemeClr val="accent1"/>
                </a:solidFill>
                <a:latin typeface="Verdana" panose="020B0604030504040204" pitchFamily="34" charset="0"/>
                <a:ea typeface="Verdana" panose="020B0604030504040204" pitchFamily="34" charset="0"/>
              </a:rPr>
              <a:t>Parent and child home and awake</a:t>
            </a:r>
          </a:p>
          <a:p>
            <a:pPr lvl="2"/>
            <a:r>
              <a:rPr lang="en-US" i="0" dirty="0">
                <a:solidFill>
                  <a:schemeClr val="accent1"/>
                </a:solidFill>
                <a:latin typeface="Verdana" panose="020B0604030504040204" pitchFamily="34" charset="0"/>
                <a:ea typeface="Verdana" panose="020B0604030504040204" pitchFamily="34" charset="0"/>
              </a:rPr>
              <a:t>For this study: scored when child was actively eating</a:t>
            </a:r>
          </a:p>
          <a:p>
            <a:pPr marL="914400" lvl="2" indent="0">
              <a:buNone/>
            </a:pPr>
            <a:endParaRPr lang="en-US" i="0" dirty="0">
              <a:solidFill>
                <a:schemeClr val="accent1"/>
              </a:solidFill>
              <a:latin typeface="Verdana" panose="020B0604030504040204" pitchFamily="34" charset="0"/>
              <a:ea typeface="Verdana" panose="020B0604030504040204" pitchFamily="34" charset="0"/>
            </a:endParaRPr>
          </a:p>
          <a:p>
            <a:r>
              <a:rPr lang="en-US" i="0" dirty="0">
                <a:solidFill>
                  <a:schemeClr val="accent1"/>
                </a:solidFill>
                <a:latin typeface="Verdana" panose="020B0604030504040204" pitchFamily="34" charset="0"/>
                <a:ea typeface="Verdana" panose="020B0604030504040204" pitchFamily="34" charset="0"/>
              </a:rPr>
              <a:t>Food diaries </a:t>
            </a:r>
            <a:r>
              <a:rPr lang="en-US" dirty="0">
                <a:solidFill>
                  <a:schemeClr val="accent1"/>
                </a:solidFill>
                <a:latin typeface="Verdana" panose="020B0604030504040204" pitchFamily="34" charset="0"/>
                <a:ea typeface="Verdana" panose="020B0604030504040204" pitchFamily="34" charset="0"/>
              </a:rPr>
              <a:t>record</a:t>
            </a:r>
            <a:r>
              <a:rPr lang="en-US" i="0" dirty="0">
                <a:solidFill>
                  <a:schemeClr val="accent1"/>
                </a:solidFill>
                <a:latin typeface="Verdana" panose="020B0604030504040204" pitchFamily="34" charset="0"/>
                <a:ea typeface="Verdana" panose="020B0604030504040204" pitchFamily="34" charset="0"/>
              </a:rPr>
              <a:t>ed for parent and child</a:t>
            </a:r>
          </a:p>
          <a:p>
            <a:pPr lvl="1">
              <a:buFont typeface="Wingdings" panose="05000000000000000000" pitchFamily="2" charset="2"/>
              <a:buChar char="Ø"/>
            </a:pPr>
            <a:endParaRPr lang="en-US" i="0" dirty="0"/>
          </a:p>
          <a:p>
            <a:pPr lvl="1">
              <a:buFont typeface="Wingdings" panose="05000000000000000000" pitchFamily="2" charset="2"/>
              <a:buChar char="Ø"/>
            </a:pPr>
            <a:endParaRPr lang="en-US" i="0" dirty="0"/>
          </a:p>
        </p:txBody>
      </p:sp>
      <p:pic>
        <p:nvPicPr>
          <p:cNvPr id="5" name="Picture 4">
            <a:extLst>
              <a:ext uri="{FF2B5EF4-FFF2-40B4-BE49-F238E27FC236}">
                <a16:creationId xmlns:a16="http://schemas.microsoft.com/office/drawing/2014/main" id="{AB65B7E2-55AB-4C0F-884B-336A738E2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638" y="3819580"/>
            <a:ext cx="4936724" cy="2743201"/>
          </a:xfrm>
          <a:prstGeom prst="rect">
            <a:avLst/>
          </a:prstGeom>
        </p:spPr>
      </p:pic>
    </p:spTree>
    <p:extLst>
      <p:ext uri="{BB962C8B-B14F-4D97-AF65-F5344CB8AC3E}">
        <p14:creationId xmlns:p14="http://schemas.microsoft.com/office/powerpoint/2010/main" val="4214635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6861</TotalTime>
  <Words>2922</Words>
  <Application>Microsoft Office PowerPoint</Application>
  <PresentationFormat>Widescreen</PresentationFormat>
  <Paragraphs>220</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Courier New</vt:lpstr>
      <vt:lpstr>Franklin Gothic Book</vt:lpstr>
      <vt:lpstr>Verdana</vt:lpstr>
      <vt:lpstr>Wingdings</vt:lpstr>
      <vt:lpstr>Office Theme</vt:lpstr>
      <vt:lpstr>PowerPoint Presentation</vt:lpstr>
      <vt:lpstr>So… What’s the problem?</vt:lpstr>
      <vt:lpstr>Social impacts on eating</vt:lpstr>
      <vt:lpstr>Child Bite Rate</vt:lpstr>
      <vt:lpstr>Research Objective</vt:lpstr>
      <vt:lpstr>PowerPoint Presentation</vt:lpstr>
      <vt:lpstr>Participants</vt:lpstr>
      <vt:lpstr>PowerPoint Presentation</vt:lpstr>
      <vt:lpstr>Procedures</vt:lpstr>
      <vt:lpstr>Video Scoring</vt:lpstr>
      <vt:lpstr>PowerPoint Presentation</vt:lpstr>
      <vt:lpstr>PowerPoint Presentation</vt:lpstr>
      <vt:lpstr>PowerPoint Presentation</vt:lpstr>
      <vt:lpstr>Cumulative Records</vt:lpstr>
      <vt:lpstr>PowerPoint Presentation</vt:lpstr>
      <vt:lpstr>PowerPoint Presentation</vt:lpstr>
      <vt:lpstr>PowerPoint Presentation</vt:lpstr>
      <vt:lpstr>Discussion</vt:lpstr>
      <vt:lpstr>Limitations</vt:lpstr>
      <vt:lpstr>Future Directions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Monkey See, Monkey Do:  A Case Study of the Influence of Family Members on Obese Toddler Eating Rate in Natural Settings</dc:title>
  <dc:creator>Errol Sammie Romero</dc:creator>
  <cp:lastModifiedBy>Errol Sammie Romero</cp:lastModifiedBy>
  <cp:revision>138</cp:revision>
  <dcterms:created xsi:type="dcterms:W3CDTF">2018-07-31T21:20:29Z</dcterms:created>
  <dcterms:modified xsi:type="dcterms:W3CDTF">2018-08-09T14:45:43Z</dcterms:modified>
</cp:coreProperties>
</file>