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1"/>
  </p:sldMasterIdLst>
  <p:notesMasterIdLst>
    <p:notesMasterId r:id="rId21"/>
  </p:notesMasterIdLst>
  <p:sldIdLst>
    <p:sldId id="256" r:id="rId2"/>
    <p:sldId id="258" r:id="rId3"/>
    <p:sldId id="272" r:id="rId4"/>
    <p:sldId id="257" r:id="rId5"/>
    <p:sldId id="273" r:id="rId6"/>
    <p:sldId id="274" r:id="rId7"/>
    <p:sldId id="263" r:id="rId8"/>
    <p:sldId id="281" r:id="rId9"/>
    <p:sldId id="259" r:id="rId10"/>
    <p:sldId id="260" r:id="rId11"/>
    <p:sldId id="275" r:id="rId12"/>
    <p:sldId id="276" r:id="rId13"/>
    <p:sldId id="270" r:id="rId14"/>
    <p:sldId id="262" r:id="rId15"/>
    <p:sldId id="277" r:id="rId16"/>
    <p:sldId id="278" r:id="rId17"/>
    <p:sldId id="280" r:id="rId18"/>
    <p:sldId id="279"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mi, Ayelet" initials="TA" lastIdx="22" clrIdx="0">
    <p:extLst>
      <p:ext uri="{19B8F6BF-5375-455C-9EA6-DF929625EA0E}">
        <p15:presenceInfo xmlns:p15="http://schemas.microsoft.com/office/powerpoint/2012/main" userId="4a36ea5a-8508-4278-bbd6-ebceb468ab56" providerId="Windows Live"/>
      </p:ext>
    </p:extLst>
  </p:cmAuthor>
  <p:cmAuthor id="2" name="Chavez, Austin" initials="CA" lastIdx="4" clrIdx="1">
    <p:extLst>
      <p:ext uri="{19B8F6BF-5375-455C-9EA6-DF929625EA0E}">
        <p15:presenceInfo xmlns:p15="http://schemas.microsoft.com/office/powerpoint/2012/main" userId="S-1-5-21-16675130-1686114080-203501959-225209" providerId="AD"/>
      </p:ext>
    </p:extLst>
  </p:cmAuthor>
  <p:cmAuthor id="3" name="austin chavez" initials="ac" lastIdx="9" clrIdx="2">
    <p:extLst>
      <p:ext uri="{19B8F6BF-5375-455C-9EA6-DF929625EA0E}">
        <p15:presenceInfo xmlns:p15="http://schemas.microsoft.com/office/powerpoint/2012/main" userId="a5f768890106e7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6" autoAdjust="0"/>
    <p:restoredTop sz="85501" autoAdjust="0"/>
  </p:normalViewPr>
  <p:slideViewPr>
    <p:cSldViewPr snapToGrid="0">
      <p:cViewPr varScale="1">
        <p:scale>
          <a:sx n="96" d="100"/>
          <a:sy n="96" d="100"/>
        </p:scale>
        <p:origin x="192" y="4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148AD-07C0-433D-9697-698CCF142892}"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E8F5B8C-6E3D-4117-9E11-F1C390A20ABE}">
      <dgm:prSet phldrT="[Text]"/>
      <dgm:spPr>
        <a:xfrm>
          <a:off x="3406048" y="557748"/>
          <a:ext cx="601414" cy="4009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N=533</a:t>
          </a:r>
        </a:p>
      </dgm:t>
    </dgm:pt>
    <dgm:pt modelId="{B3693BD7-546D-4BD7-A8B4-867EEB3293AD}" type="parTrans" cxnId="{77D863B6-DCE6-42CD-A327-F7481AE839D8}">
      <dgm:prSet/>
      <dgm:spPr/>
      <dgm:t>
        <a:bodyPr/>
        <a:lstStyle/>
        <a:p>
          <a:endParaRPr lang="en-US"/>
        </a:p>
      </dgm:t>
    </dgm:pt>
    <dgm:pt modelId="{F0C3D2C6-CD72-4E6D-B555-1F3F7E0CFC8D}" type="sibTrans" cxnId="{77D863B6-DCE6-42CD-A327-F7481AE839D8}">
      <dgm:prSet/>
      <dgm:spPr/>
      <dgm:t>
        <a:bodyPr/>
        <a:lstStyle/>
        <a:p>
          <a:endParaRPr lang="en-US"/>
        </a:p>
      </dgm:t>
    </dgm:pt>
    <dgm:pt modelId="{91AFDD7A-9203-4D74-B5B9-D5DF787D1454}">
      <dgm:prSet phldrT="[Text]"/>
      <dgm:spPr>
        <a:xfrm>
          <a:off x="2428749" y="1119068"/>
          <a:ext cx="601414" cy="4009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yes=16</a:t>
          </a:r>
        </a:p>
      </dgm:t>
    </dgm:pt>
    <dgm:pt modelId="{8E2A3B80-CF4D-427A-856A-371E58DCF9EA}" type="parTrans" cxnId="{BA3B8F9C-C0A5-407F-9F39-DAF58FE3D3C1}">
      <dgm:prSet/>
      <dgm:spPr>
        <a:xfrm>
          <a:off x="2729457" y="958691"/>
          <a:ext cx="977298" cy="160377"/>
        </a:xfrm>
        <a:custGeom>
          <a:avLst/>
          <a:gdLst/>
          <a:ahLst/>
          <a:cxnLst/>
          <a:rect l="0" t="0" r="0" b="0"/>
          <a:pathLst>
            <a:path>
              <a:moveTo>
                <a:pt x="977298" y="0"/>
              </a:moveTo>
              <a:lnTo>
                <a:pt x="977298" y="80188"/>
              </a:lnTo>
              <a:lnTo>
                <a:pt x="0" y="80188"/>
              </a:lnTo>
              <a:lnTo>
                <a:pt x="0" y="16037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73FE71B5-BF69-4173-A3A4-737525AEC6AE}" type="sibTrans" cxnId="{BA3B8F9C-C0A5-407F-9F39-DAF58FE3D3C1}">
      <dgm:prSet/>
      <dgm:spPr/>
      <dgm:t>
        <a:bodyPr/>
        <a:lstStyle/>
        <a:p>
          <a:endParaRPr lang="en-US"/>
        </a:p>
      </dgm:t>
    </dgm:pt>
    <dgm:pt modelId="{727D8CC1-CFC2-4836-A448-4B0BE69113A1}">
      <dgm:prSet phldrT="[Text]"/>
      <dgm:spPr>
        <a:xfrm>
          <a:off x="2037830" y="1680388"/>
          <a:ext cx="601414" cy="4009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yes=3</a:t>
          </a:r>
        </a:p>
      </dgm:t>
    </dgm:pt>
    <dgm:pt modelId="{10C09334-8A9B-49C6-9216-E0B50B672BF5}" type="parTrans" cxnId="{03D3558F-E9B8-460C-A254-8B8B40CA4DC7}">
      <dgm:prSet/>
      <dgm:spPr>
        <a:xfrm>
          <a:off x="2338537" y="1520011"/>
          <a:ext cx="390919" cy="160377"/>
        </a:xfrm>
        <a:custGeom>
          <a:avLst/>
          <a:gdLst/>
          <a:ahLst/>
          <a:cxnLst/>
          <a:rect l="0" t="0" r="0" b="0"/>
          <a:pathLst>
            <a:path>
              <a:moveTo>
                <a:pt x="390919" y="0"/>
              </a:moveTo>
              <a:lnTo>
                <a:pt x="390919" y="80188"/>
              </a:lnTo>
              <a:lnTo>
                <a:pt x="0" y="80188"/>
              </a:lnTo>
              <a:lnTo>
                <a:pt x="0" y="16037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3009ECEF-ED96-4932-8F9D-14A882585DBB}" type="sibTrans" cxnId="{03D3558F-E9B8-460C-A254-8B8B40CA4DC7}">
      <dgm:prSet/>
      <dgm:spPr/>
      <dgm:t>
        <a:bodyPr/>
        <a:lstStyle/>
        <a:p>
          <a:endParaRPr lang="en-US"/>
        </a:p>
      </dgm:t>
    </dgm:pt>
    <dgm:pt modelId="{4A9D343C-1C71-4CEA-A3C7-B59FF6F82C5C}">
      <dgm:prSet phldrT="[Text]"/>
      <dgm:spPr>
        <a:xfrm>
          <a:off x="2819669" y="1680388"/>
          <a:ext cx="601414" cy="4009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no=13</a:t>
          </a:r>
        </a:p>
      </dgm:t>
    </dgm:pt>
    <dgm:pt modelId="{922D4322-D71C-428D-85CA-4A73A1F1EB5A}" type="parTrans" cxnId="{BB9D6F6B-B914-4964-8723-A32712B48C21}">
      <dgm:prSet/>
      <dgm:spPr>
        <a:xfrm>
          <a:off x="2729457" y="1520011"/>
          <a:ext cx="390919" cy="160377"/>
        </a:xfrm>
        <a:custGeom>
          <a:avLst/>
          <a:gdLst/>
          <a:ahLst/>
          <a:cxnLst/>
          <a:rect l="0" t="0" r="0" b="0"/>
          <a:pathLst>
            <a:path>
              <a:moveTo>
                <a:pt x="0" y="0"/>
              </a:moveTo>
              <a:lnTo>
                <a:pt x="0" y="80188"/>
              </a:lnTo>
              <a:lnTo>
                <a:pt x="390919" y="80188"/>
              </a:lnTo>
              <a:lnTo>
                <a:pt x="390919" y="16037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347D3DF7-C851-417B-BD47-A5F5504E33E3}" type="sibTrans" cxnId="{BB9D6F6B-B914-4964-8723-A32712B48C21}">
      <dgm:prSet/>
      <dgm:spPr/>
      <dgm:t>
        <a:bodyPr/>
        <a:lstStyle/>
        <a:p>
          <a:endParaRPr lang="en-US"/>
        </a:p>
      </dgm:t>
    </dgm:pt>
    <dgm:pt modelId="{CEB8F1D7-AFA0-4310-B5DC-4A3449250A6A}">
      <dgm:prSet phldrT="[Text]"/>
      <dgm:spPr>
        <a:xfrm>
          <a:off x="4383346" y="1119068"/>
          <a:ext cx="601414" cy="4009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no=517</a:t>
          </a:r>
        </a:p>
      </dgm:t>
    </dgm:pt>
    <dgm:pt modelId="{8077DF2F-EB8B-4978-9ACD-27EA95E9434A}" type="parTrans" cxnId="{5C16482B-3775-4D7C-A76C-13A0918CF849}">
      <dgm:prSet/>
      <dgm:spPr>
        <a:xfrm>
          <a:off x="3706755" y="958691"/>
          <a:ext cx="977298" cy="160377"/>
        </a:xfrm>
        <a:custGeom>
          <a:avLst/>
          <a:gdLst/>
          <a:ahLst/>
          <a:cxnLst/>
          <a:rect l="0" t="0" r="0" b="0"/>
          <a:pathLst>
            <a:path>
              <a:moveTo>
                <a:pt x="0" y="0"/>
              </a:moveTo>
              <a:lnTo>
                <a:pt x="0" y="80188"/>
              </a:lnTo>
              <a:lnTo>
                <a:pt x="977298" y="80188"/>
              </a:lnTo>
              <a:lnTo>
                <a:pt x="977298" y="16037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7D4CA372-1F12-40B8-827F-2184A474CD12}" type="sibTrans" cxnId="{5C16482B-3775-4D7C-A76C-13A0918CF849}">
      <dgm:prSet/>
      <dgm:spPr/>
      <dgm:t>
        <a:bodyPr/>
        <a:lstStyle/>
        <a:p>
          <a:endParaRPr lang="en-US"/>
        </a:p>
      </dgm:t>
    </dgm:pt>
    <dgm:pt modelId="{0D49E80C-FFA2-43E0-B93D-40637C9DA978}">
      <dgm:prSet phldrT="[Text]"/>
      <dgm:spPr>
        <a:xfrm>
          <a:off x="3992427" y="1680388"/>
          <a:ext cx="601414" cy="4009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yes=65</a:t>
          </a:r>
        </a:p>
      </dgm:t>
    </dgm:pt>
    <dgm:pt modelId="{C6617E95-DF74-434B-835B-EBEF41C17B54}" type="parTrans" cxnId="{FF90D1AB-FED4-4B51-9561-352E05DE438D}">
      <dgm:prSet/>
      <dgm:spPr>
        <a:xfrm>
          <a:off x="4293134" y="1520011"/>
          <a:ext cx="390919" cy="160377"/>
        </a:xfrm>
        <a:custGeom>
          <a:avLst/>
          <a:gdLst/>
          <a:ahLst/>
          <a:cxnLst/>
          <a:rect l="0" t="0" r="0" b="0"/>
          <a:pathLst>
            <a:path>
              <a:moveTo>
                <a:pt x="390919" y="0"/>
              </a:moveTo>
              <a:lnTo>
                <a:pt x="390919" y="80188"/>
              </a:lnTo>
              <a:lnTo>
                <a:pt x="0" y="80188"/>
              </a:lnTo>
              <a:lnTo>
                <a:pt x="0" y="16037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0AD8A3E6-01EF-41AD-B8E1-AEA36091BB3C}" type="sibTrans" cxnId="{FF90D1AB-FED4-4B51-9561-352E05DE438D}">
      <dgm:prSet/>
      <dgm:spPr/>
      <dgm:t>
        <a:bodyPr/>
        <a:lstStyle/>
        <a:p>
          <a:endParaRPr lang="en-US"/>
        </a:p>
      </dgm:t>
    </dgm:pt>
    <dgm:pt modelId="{B2C29E63-BB44-492B-9E32-622C9095BA7E}">
      <dgm:prSet phldrT="[Text]"/>
      <dgm:spPr>
        <a:xfrm>
          <a:off x="0" y="517653"/>
          <a:ext cx="5486400" cy="481131"/>
        </a:xfrm>
        <a:prstGeom prst="roundRect">
          <a:avLst>
            <a:gd name="adj" fmla="val 10000"/>
          </a:avLst>
        </a:prstGeom>
        <a:solidFill>
          <a:srgbClr val="4472C4">
            <a:tint val="40000"/>
            <a:hueOff val="0"/>
            <a:satOff val="0"/>
            <a:lumOff val="0"/>
            <a:alphaOff val="0"/>
          </a:srgbClr>
        </a:solidFill>
        <a:ln>
          <a:noFill/>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completed EPDS and Psychosocial Screener at 2 month WCC</a:t>
          </a:r>
        </a:p>
      </dgm:t>
    </dgm:pt>
    <dgm:pt modelId="{9CFC7790-6380-41CF-BEE7-07E4F2BDAA61}" type="parTrans" cxnId="{2B654F7F-2D96-4298-A0BA-9E814507CCC8}">
      <dgm:prSet/>
      <dgm:spPr/>
      <dgm:t>
        <a:bodyPr/>
        <a:lstStyle/>
        <a:p>
          <a:endParaRPr lang="en-US"/>
        </a:p>
      </dgm:t>
    </dgm:pt>
    <dgm:pt modelId="{4D46C2C2-29D2-49EE-8F73-8C177879F01B}" type="sibTrans" cxnId="{2B654F7F-2D96-4298-A0BA-9E814507CCC8}">
      <dgm:prSet/>
      <dgm:spPr/>
      <dgm:t>
        <a:bodyPr/>
        <a:lstStyle/>
        <a:p>
          <a:endParaRPr lang="en-US"/>
        </a:p>
      </dgm:t>
    </dgm:pt>
    <dgm:pt modelId="{8437027C-9C33-4537-AEA0-49F2EB5030F2}">
      <dgm:prSet phldrT="[Text]"/>
      <dgm:spPr>
        <a:xfrm>
          <a:off x="0" y="1078974"/>
          <a:ext cx="5486400" cy="481131"/>
        </a:xfrm>
        <a:prstGeom prst="roundRect">
          <a:avLst>
            <a:gd name="adj" fmla="val 10000"/>
          </a:avLst>
        </a:prstGeom>
        <a:solidFill>
          <a:srgbClr val="4472C4">
            <a:tint val="40000"/>
            <a:hueOff val="0"/>
            <a:satOff val="0"/>
            <a:lumOff val="0"/>
            <a:alphaOff val="0"/>
          </a:srgbClr>
        </a:solidFill>
        <a:ln>
          <a:noFill/>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Elevated EPDS score</a:t>
          </a:r>
        </a:p>
      </dgm:t>
    </dgm:pt>
    <dgm:pt modelId="{8A114792-7958-442E-84E4-2FF72CEFAFCE}" type="parTrans" cxnId="{65011FB0-9B75-4F14-AA91-60085D743769}">
      <dgm:prSet/>
      <dgm:spPr/>
      <dgm:t>
        <a:bodyPr/>
        <a:lstStyle/>
        <a:p>
          <a:endParaRPr lang="en-US"/>
        </a:p>
      </dgm:t>
    </dgm:pt>
    <dgm:pt modelId="{19862DD8-E799-4245-966A-04F159D3D3A6}" type="sibTrans" cxnId="{65011FB0-9B75-4F14-AA91-60085D743769}">
      <dgm:prSet/>
      <dgm:spPr/>
      <dgm:t>
        <a:bodyPr/>
        <a:lstStyle/>
        <a:p>
          <a:endParaRPr lang="en-US"/>
        </a:p>
      </dgm:t>
    </dgm:pt>
    <dgm:pt modelId="{4501778A-7C55-4E04-B2CE-EDD52CCC6EAE}">
      <dgm:prSet phldrT="[Text]"/>
      <dgm:spPr>
        <a:xfrm>
          <a:off x="0" y="1640294"/>
          <a:ext cx="5486400" cy="481131"/>
        </a:xfrm>
        <a:prstGeom prst="roundRect">
          <a:avLst>
            <a:gd name="adj" fmla="val 10000"/>
          </a:avLst>
        </a:prstGeom>
        <a:solidFill>
          <a:srgbClr val="4472C4">
            <a:tint val="40000"/>
            <a:hueOff val="0"/>
            <a:satOff val="0"/>
            <a:lumOff val="0"/>
            <a:alphaOff val="0"/>
          </a:srgbClr>
        </a:solidFill>
        <a:ln>
          <a:noFill/>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Positive Psychosocial screener</a:t>
          </a:r>
        </a:p>
      </dgm:t>
    </dgm:pt>
    <dgm:pt modelId="{5ECEA05A-4355-4473-AB75-F5B2C30FCCF8}" type="parTrans" cxnId="{4E2032DE-4426-440F-B7FF-A2FC2B56C370}">
      <dgm:prSet/>
      <dgm:spPr/>
      <dgm:t>
        <a:bodyPr/>
        <a:lstStyle/>
        <a:p>
          <a:endParaRPr lang="en-US"/>
        </a:p>
      </dgm:t>
    </dgm:pt>
    <dgm:pt modelId="{898133B3-4A41-41B6-8B5B-62690F441950}" type="sibTrans" cxnId="{4E2032DE-4426-440F-B7FF-A2FC2B56C370}">
      <dgm:prSet/>
      <dgm:spPr/>
      <dgm:t>
        <a:bodyPr/>
        <a:lstStyle/>
        <a:p>
          <a:endParaRPr lang="en-US"/>
        </a:p>
      </dgm:t>
    </dgm:pt>
    <dgm:pt modelId="{89837CF7-397A-4CAF-B965-DBACF41DC836}">
      <dgm:prSet/>
      <dgm:spPr>
        <a:xfrm>
          <a:off x="4774266" y="1680388"/>
          <a:ext cx="601414" cy="4009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no=452</a:t>
          </a:r>
        </a:p>
      </dgm:t>
    </dgm:pt>
    <dgm:pt modelId="{55392729-B257-4592-8A5C-09516A38D2BC}" type="parTrans" cxnId="{AA4C1815-8AD8-421B-AC35-565B5E624CB2}">
      <dgm:prSet/>
      <dgm:spPr>
        <a:xfrm>
          <a:off x="4684054" y="1520011"/>
          <a:ext cx="390919" cy="160377"/>
        </a:xfrm>
        <a:custGeom>
          <a:avLst/>
          <a:gdLst/>
          <a:ahLst/>
          <a:cxnLst/>
          <a:rect l="0" t="0" r="0" b="0"/>
          <a:pathLst>
            <a:path>
              <a:moveTo>
                <a:pt x="0" y="0"/>
              </a:moveTo>
              <a:lnTo>
                <a:pt x="0" y="80188"/>
              </a:lnTo>
              <a:lnTo>
                <a:pt x="390919" y="80188"/>
              </a:lnTo>
              <a:lnTo>
                <a:pt x="390919" y="16037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999A6C13-AE48-49B2-975F-479414572DD2}" type="sibTrans" cxnId="{AA4C1815-8AD8-421B-AC35-565B5E624CB2}">
      <dgm:prSet/>
      <dgm:spPr/>
      <dgm:t>
        <a:bodyPr/>
        <a:lstStyle/>
        <a:p>
          <a:endParaRPr lang="en-US"/>
        </a:p>
      </dgm:t>
    </dgm:pt>
    <dgm:pt modelId="{854572ED-BFCF-48B4-8649-C3D0F959EDC8}">
      <dgm:prSet phldrT="[Text]"/>
      <dgm:spPr>
        <a:xfrm>
          <a:off x="0" y="2201614"/>
          <a:ext cx="5486400" cy="481131"/>
        </a:xfrm>
        <a:prstGeom prst="roundRect">
          <a:avLst>
            <a:gd name="adj" fmla="val 10000"/>
          </a:avLst>
        </a:prstGeom>
        <a:solidFill>
          <a:srgbClr val="4472C4">
            <a:tint val="40000"/>
            <a:hueOff val="0"/>
            <a:satOff val="0"/>
            <a:lumOff val="0"/>
            <a:alphaOff val="0"/>
          </a:srgbClr>
        </a:solidFill>
        <a:ln>
          <a:noFill/>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+14a</a:t>
          </a:r>
        </a:p>
      </dgm:t>
    </dgm:pt>
    <dgm:pt modelId="{CCA96972-0238-4D72-ACD3-33AE8D97011D}" type="parTrans" cxnId="{D33C6356-CAEB-43C5-A62B-DCEE663E050D}">
      <dgm:prSet/>
      <dgm:spPr/>
      <dgm:t>
        <a:bodyPr/>
        <a:lstStyle/>
        <a:p>
          <a:endParaRPr lang="en-US"/>
        </a:p>
      </dgm:t>
    </dgm:pt>
    <dgm:pt modelId="{01DF6340-68E4-46A2-96B8-397B120A5A6B}" type="sibTrans" cxnId="{D33C6356-CAEB-43C5-A62B-DCEE663E050D}">
      <dgm:prSet/>
      <dgm:spPr/>
      <dgm:t>
        <a:bodyPr/>
        <a:lstStyle/>
        <a:p>
          <a:endParaRPr lang="en-US"/>
        </a:p>
      </dgm:t>
    </dgm:pt>
    <dgm:pt modelId="{E8CB69E7-6494-4AEC-8698-4F563C836CF6}">
      <dgm:prSet/>
      <dgm:spPr>
        <a:xfrm>
          <a:off x="1646911" y="2241708"/>
          <a:ext cx="601414" cy="4009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yes=1</a:t>
          </a:r>
        </a:p>
      </dgm:t>
    </dgm:pt>
    <dgm:pt modelId="{7B706147-0BA3-4E93-A711-899956634F8B}" type="parTrans" cxnId="{34885993-766D-4CA1-8D27-0DF1A7D070DD}">
      <dgm:prSet/>
      <dgm:spPr>
        <a:xfrm>
          <a:off x="1947618" y="2081331"/>
          <a:ext cx="390919" cy="160377"/>
        </a:xfrm>
        <a:custGeom>
          <a:avLst/>
          <a:gdLst/>
          <a:ahLst/>
          <a:cxnLst/>
          <a:rect l="0" t="0" r="0" b="0"/>
          <a:pathLst>
            <a:path>
              <a:moveTo>
                <a:pt x="390919" y="0"/>
              </a:moveTo>
              <a:lnTo>
                <a:pt x="390919" y="80188"/>
              </a:lnTo>
              <a:lnTo>
                <a:pt x="0" y="80188"/>
              </a:lnTo>
              <a:lnTo>
                <a:pt x="0" y="16037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46105ECC-36D2-430C-B077-9D37FC194B4E}" type="sibTrans" cxnId="{34885993-766D-4CA1-8D27-0DF1A7D070DD}">
      <dgm:prSet/>
      <dgm:spPr/>
      <dgm:t>
        <a:bodyPr/>
        <a:lstStyle/>
        <a:p>
          <a:endParaRPr lang="en-US"/>
        </a:p>
      </dgm:t>
    </dgm:pt>
    <dgm:pt modelId="{FD2861A1-E4C0-4E26-93BE-77FFFE1FB229}">
      <dgm:prSet/>
      <dgm:spPr>
        <a:xfrm>
          <a:off x="2428749" y="2241708"/>
          <a:ext cx="601414" cy="4009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no=2</a:t>
          </a:r>
        </a:p>
      </dgm:t>
    </dgm:pt>
    <dgm:pt modelId="{D6043683-D89F-4749-96F5-8BF5A8EC6386}" type="parTrans" cxnId="{CBEEEAC7-2A87-47D8-91B9-825B7C4483CB}">
      <dgm:prSet/>
      <dgm:spPr>
        <a:xfrm>
          <a:off x="2338537" y="2081331"/>
          <a:ext cx="390919" cy="160377"/>
        </a:xfrm>
        <a:custGeom>
          <a:avLst/>
          <a:gdLst/>
          <a:ahLst/>
          <a:cxnLst/>
          <a:rect l="0" t="0" r="0" b="0"/>
          <a:pathLst>
            <a:path>
              <a:moveTo>
                <a:pt x="0" y="0"/>
              </a:moveTo>
              <a:lnTo>
                <a:pt x="0" y="80188"/>
              </a:lnTo>
              <a:lnTo>
                <a:pt x="390919" y="80188"/>
              </a:lnTo>
              <a:lnTo>
                <a:pt x="390919" y="16037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69676604-E081-4B0B-B973-8C646F86102B}" type="sibTrans" cxnId="{CBEEEAC7-2A87-47D8-91B9-825B7C4483CB}">
      <dgm:prSet/>
      <dgm:spPr/>
      <dgm:t>
        <a:bodyPr/>
        <a:lstStyle/>
        <a:p>
          <a:endParaRPr lang="en-US"/>
        </a:p>
      </dgm:t>
    </dgm:pt>
    <dgm:pt modelId="{A94E5EEF-AB2F-41CC-B8D2-3C607DE84F0A}">
      <dgm:prSet/>
      <dgm:spPr>
        <a:xfrm>
          <a:off x="3601508" y="2241708"/>
          <a:ext cx="601414" cy="400942"/>
        </a:xfrm>
        <a:prstGeom prst="roundRect">
          <a:avLst>
            <a:gd name="adj" fmla="val 10000"/>
          </a:avLst>
        </a:prstGeom>
        <a:solidFill>
          <a:srgbClr val="00B050"/>
        </a:solidFill>
        <a:ln w="12700" cap="flat" cmpd="sng" algn="ctr">
          <a:solidFill>
            <a:srgbClr val="00B050"/>
          </a:solidFill>
          <a:prstDash val="solid"/>
          <a:miter lim="800000"/>
        </a:ln>
        <a:effectLst/>
      </dgm:spPr>
      <dgm:t>
        <a:bodyPr/>
        <a:lstStyle/>
        <a:p>
          <a:pPr>
            <a:buNone/>
          </a:pPr>
          <a:r>
            <a:rPr lang="en-US" b="1">
              <a:solidFill>
                <a:sysClr val="window" lastClr="FFFFFF"/>
              </a:solidFill>
              <a:latin typeface="Calibri" panose="020F0502020204030204"/>
              <a:ea typeface="+mn-ea"/>
              <a:cs typeface="+mn-cs"/>
            </a:rPr>
            <a:t>yes=5</a:t>
          </a:r>
        </a:p>
      </dgm:t>
    </dgm:pt>
    <dgm:pt modelId="{A5B13FD5-7479-4AC2-A5D1-A1925C2A8997}" type="parTrans" cxnId="{EF781864-610F-4096-901F-172AF7EAE252}">
      <dgm:prSet/>
      <dgm:spPr>
        <a:xfrm>
          <a:off x="3902215" y="2081331"/>
          <a:ext cx="390919" cy="160377"/>
        </a:xfrm>
        <a:custGeom>
          <a:avLst/>
          <a:gdLst/>
          <a:ahLst/>
          <a:cxnLst/>
          <a:rect l="0" t="0" r="0" b="0"/>
          <a:pathLst>
            <a:path>
              <a:moveTo>
                <a:pt x="390919" y="0"/>
              </a:moveTo>
              <a:lnTo>
                <a:pt x="390919" y="80188"/>
              </a:lnTo>
              <a:lnTo>
                <a:pt x="0" y="80188"/>
              </a:lnTo>
              <a:lnTo>
                <a:pt x="0" y="16037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7D97AC11-7808-4431-BBFE-D7CC0CC29535}" type="sibTrans" cxnId="{EF781864-610F-4096-901F-172AF7EAE252}">
      <dgm:prSet/>
      <dgm:spPr/>
      <dgm:t>
        <a:bodyPr/>
        <a:lstStyle/>
        <a:p>
          <a:endParaRPr lang="en-US"/>
        </a:p>
      </dgm:t>
    </dgm:pt>
    <dgm:pt modelId="{D532E2AA-0668-4C5A-B42C-4B6F9624CD18}">
      <dgm:prSet/>
      <dgm:spPr>
        <a:xfrm>
          <a:off x="4383346" y="2241708"/>
          <a:ext cx="601414" cy="4009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no=63</a:t>
          </a:r>
        </a:p>
      </dgm:t>
    </dgm:pt>
    <dgm:pt modelId="{2CE65B15-D8CC-4EA5-A18A-BBB4ECE84C5C}" type="parTrans" cxnId="{20D10DC4-70EC-42D7-8A63-4C6BA56FA308}">
      <dgm:prSet/>
      <dgm:spPr>
        <a:xfrm>
          <a:off x="4293134" y="2081331"/>
          <a:ext cx="390919" cy="160377"/>
        </a:xfrm>
        <a:custGeom>
          <a:avLst/>
          <a:gdLst/>
          <a:ahLst/>
          <a:cxnLst/>
          <a:rect l="0" t="0" r="0" b="0"/>
          <a:pathLst>
            <a:path>
              <a:moveTo>
                <a:pt x="0" y="0"/>
              </a:moveTo>
              <a:lnTo>
                <a:pt x="0" y="80188"/>
              </a:lnTo>
              <a:lnTo>
                <a:pt x="390919" y="80188"/>
              </a:lnTo>
              <a:lnTo>
                <a:pt x="390919" y="16037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46EB89CF-2C63-444C-AE6C-069C542BF998}" type="sibTrans" cxnId="{20D10DC4-70EC-42D7-8A63-4C6BA56FA308}">
      <dgm:prSet/>
      <dgm:spPr/>
      <dgm:t>
        <a:bodyPr/>
        <a:lstStyle/>
        <a:p>
          <a:endParaRPr lang="en-US"/>
        </a:p>
      </dgm:t>
    </dgm:pt>
    <dgm:pt modelId="{41192437-E885-4A3B-AD15-6034D8505A4B}" type="pres">
      <dgm:prSet presAssocID="{A9E148AD-07C0-433D-9697-698CCF142892}" presName="mainComposite" presStyleCnt="0">
        <dgm:presLayoutVars>
          <dgm:chPref val="1"/>
          <dgm:dir/>
          <dgm:animOne val="branch"/>
          <dgm:animLvl val="lvl"/>
          <dgm:resizeHandles val="exact"/>
        </dgm:presLayoutVars>
      </dgm:prSet>
      <dgm:spPr/>
    </dgm:pt>
    <dgm:pt modelId="{968AAC45-4EE5-4CFA-A4E8-FF8BB1D7FD1B}" type="pres">
      <dgm:prSet presAssocID="{A9E148AD-07C0-433D-9697-698CCF142892}" presName="hierFlow" presStyleCnt="0"/>
      <dgm:spPr/>
    </dgm:pt>
    <dgm:pt modelId="{E85324E4-5EBD-4583-BCC5-DE774305204D}" type="pres">
      <dgm:prSet presAssocID="{A9E148AD-07C0-433D-9697-698CCF142892}" presName="firstBuf" presStyleCnt="0"/>
      <dgm:spPr/>
    </dgm:pt>
    <dgm:pt modelId="{F1299019-F530-4EE6-A637-1CC1B5E38346}" type="pres">
      <dgm:prSet presAssocID="{A9E148AD-07C0-433D-9697-698CCF142892}" presName="hierChild1" presStyleCnt="0">
        <dgm:presLayoutVars>
          <dgm:chPref val="1"/>
          <dgm:animOne val="branch"/>
          <dgm:animLvl val="lvl"/>
        </dgm:presLayoutVars>
      </dgm:prSet>
      <dgm:spPr/>
    </dgm:pt>
    <dgm:pt modelId="{4FC7085C-2EB0-4BDC-951B-94C8A32BFF6F}" type="pres">
      <dgm:prSet presAssocID="{4E8F5B8C-6E3D-4117-9E11-F1C390A20ABE}" presName="Name14" presStyleCnt="0"/>
      <dgm:spPr/>
    </dgm:pt>
    <dgm:pt modelId="{FE1A03F5-B3B7-4387-9CC6-E35D252B65F0}" type="pres">
      <dgm:prSet presAssocID="{4E8F5B8C-6E3D-4117-9E11-F1C390A20ABE}" presName="level1Shape" presStyleLbl="node0" presStyleIdx="0" presStyleCnt="1">
        <dgm:presLayoutVars>
          <dgm:chPref val="3"/>
        </dgm:presLayoutVars>
      </dgm:prSet>
      <dgm:spPr/>
    </dgm:pt>
    <dgm:pt modelId="{E2D77936-21E6-40FE-848B-BFB3743638D0}" type="pres">
      <dgm:prSet presAssocID="{4E8F5B8C-6E3D-4117-9E11-F1C390A20ABE}" presName="hierChild2" presStyleCnt="0"/>
      <dgm:spPr/>
    </dgm:pt>
    <dgm:pt modelId="{6A4C992E-47CE-4A6B-B9A0-C473AE3ECF19}" type="pres">
      <dgm:prSet presAssocID="{8E2A3B80-CF4D-427A-856A-371E58DCF9EA}" presName="Name19" presStyleLbl="parChTrans1D2" presStyleIdx="0" presStyleCnt="2"/>
      <dgm:spPr/>
    </dgm:pt>
    <dgm:pt modelId="{8C4856DB-D85C-413A-ADC9-04B9A8E46FA4}" type="pres">
      <dgm:prSet presAssocID="{91AFDD7A-9203-4D74-B5B9-D5DF787D1454}" presName="Name21" presStyleCnt="0"/>
      <dgm:spPr/>
    </dgm:pt>
    <dgm:pt modelId="{C0DBA202-2728-4968-8110-829586ED6996}" type="pres">
      <dgm:prSet presAssocID="{91AFDD7A-9203-4D74-B5B9-D5DF787D1454}" presName="level2Shape" presStyleLbl="node2" presStyleIdx="0" presStyleCnt="2"/>
      <dgm:spPr/>
    </dgm:pt>
    <dgm:pt modelId="{B831C4BA-AEA7-4AF0-9934-597C626081BA}" type="pres">
      <dgm:prSet presAssocID="{91AFDD7A-9203-4D74-B5B9-D5DF787D1454}" presName="hierChild3" presStyleCnt="0"/>
      <dgm:spPr/>
    </dgm:pt>
    <dgm:pt modelId="{66649879-19B3-4ED9-A157-27B58E28284F}" type="pres">
      <dgm:prSet presAssocID="{10C09334-8A9B-49C6-9216-E0B50B672BF5}" presName="Name19" presStyleLbl="parChTrans1D3" presStyleIdx="0" presStyleCnt="4"/>
      <dgm:spPr/>
    </dgm:pt>
    <dgm:pt modelId="{8EF9EC94-42EA-46D6-AA46-CE6980981DC4}" type="pres">
      <dgm:prSet presAssocID="{727D8CC1-CFC2-4836-A448-4B0BE69113A1}" presName="Name21" presStyleCnt="0"/>
      <dgm:spPr/>
    </dgm:pt>
    <dgm:pt modelId="{19F74B07-7AAA-4605-948E-106D57327F6D}" type="pres">
      <dgm:prSet presAssocID="{727D8CC1-CFC2-4836-A448-4B0BE69113A1}" presName="level2Shape" presStyleLbl="node3" presStyleIdx="0" presStyleCnt="4"/>
      <dgm:spPr/>
    </dgm:pt>
    <dgm:pt modelId="{9758C7AF-E331-4825-8950-9C59604D2A45}" type="pres">
      <dgm:prSet presAssocID="{727D8CC1-CFC2-4836-A448-4B0BE69113A1}" presName="hierChild3" presStyleCnt="0"/>
      <dgm:spPr/>
    </dgm:pt>
    <dgm:pt modelId="{A4FE0E61-E696-4A18-85A4-738CCE520E4B}" type="pres">
      <dgm:prSet presAssocID="{7B706147-0BA3-4E93-A711-899956634F8B}" presName="Name19" presStyleLbl="parChTrans1D4" presStyleIdx="0" presStyleCnt="4"/>
      <dgm:spPr/>
    </dgm:pt>
    <dgm:pt modelId="{4B53E7B4-39D9-4DAE-9719-D288747A8C78}" type="pres">
      <dgm:prSet presAssocID="{E8CB69E7-6494-4AEC-8698-4F563C836CF6}" presName="Name21" presStyleCnt="0"/>
      <dgm:spPr/>
    </dgm:pt>
    <dgm:pt modelId="{903BC07C-2AF3-4843-8EA6-4796B4784D95}" type="pres">
      <dgm:prSet presAssocID="{E8CB69E7-6494-4AEC-8698-4F563C836CF6}" presName="level2Shape" presStyleLbl="node4" presStyleIdx="0" presStyleCnt="4"/>
      <dgm:spPr/>
    </dgm:pt>
    <dgm:pt modelId="{CCC0AB36-279B-421E-A042-232102A94492}" type="pres">
      <dgm:prSet presAssocID="{E8CB69E7-6494-4AEC-8698-4F563C836CF6}" presName="hierChild3" presStyleCnt="0"/>
      <dgm:spPr/>
    </dgm:pt>
    <dgm:pt modelId="{CABB3D4F-C128-445A-A146-9783373BD030}" type="pres">
      <dgm:prSet presAssocID="{D6043683-D89F-4749-96F5-8BF5A8EC6386}" presName="Name19" presStyleLbl="parChTrans1D4" presStyleIdx="1" presStyleCnt="4"/>
      <dgm:spPr/>
    </dgm:pt>
    <dgm:pt modelId="{A4E25563-430E-4D34-AD70-04F11E8EE624}" type="pres">
      <dgm:prSet presAssocID="{FD2861A1-E4C0-4E26-93BE-77FFFE1FB229}" presName="Name21" presStyleCnt="0"/>
      <dgm:spPr/>
    </dgm:pt>
    <dgm:pt modelId="{CC865E24-4C69-4C31-903C-817EFAC8103D}" type="pres">
      <dgm:prSet presAssocID="{FD2861A1-E4C0-4E26-93BE-77FFFE1FB229}" presName="level2Shape" presStyleLbl="node4" presStyleIdx="1" presStyleCnt="4"/>
      <dgm:spPr/>
    </dgm:pt>
    <dgm:pt modelId="{7D414880-C3E7-4EDB-B581-2740755EB6F5}" type="pres">
      <dgm:prSet presAssocID="{FD2861A1-E4C0-4E26-93BE-77FFFE1FB229}" presName="hierChild3" presStyleCnt="0"/>
      <dgm:spPr/>
    </dgm:pt>
    <dgm:pt modelId="{25F13CFF-CF5A-4548-9E7B-66DA780775AD}" type="pres">
      <dgm:prSet presAssocID="{922D4322-D71C-428D-85CA-4A73A1F1EB5A}" presName="Name19" presStyleLbl="parChTrans1D3" presStyleIdx="1" presStyleCnt="4"/>
      <dgm:spPr/>
    </dgm:pt>
    <dgm:pt modelId="{71A7DE0F-61F0-4283-9232-C98F70E4CBF0}" type="pres">
      <dgm:prSet presAssocID="{4A9D343C-1C71-4CEA-A3C7-B59FF6F82C5C}" presName="Name21" presStyleCnt="0"/>
      <dgm:spPr/>
    </dgm:pt>
    <dgm:pt modelId="{2A8140A4-8DE9-4648-8208-40B6DAB45D3D}" type="pres">
      <dgm:prSet presAssocID="{4A9D343C-1C71-4CEA-A3C7-B59FF6F82C5C}" presName="level2Shape" presStyleLbl="node3" presStyleIdx="1" presStyleCnt="4"/>
      <dgm:spPr/>
    </dgm:pt>
    <dgm:pt modelId="{4291AF3F-B023-4D87-A809-300C182555FD}" type="pres">
      <dgm:prSet presAssocID="{4A9D343C-1C71-4CEA-A3C7-B59FF6F82C5C}" presName="hierChild3" presStyleCnt="0"/>
      <dgm:spPr/>
    </dgm:pt>
    <dgm:pt modelId="{3126D5D7-1956-41CD-AA8A-AA3FEC5AC0BA}" type="pres">
      <dgm:prSet presAssocID="{8077DF2F-EB8B-4978-9ACD-27EA95E9434A}" presName="Name19" presStyleLbl="parChTrans1D2" presStyleIdx="1" presStyleCnt="2"/>
      <dgm:spPr/>
    </dgm:pt>
    <dgm:pt modelId="{6C199FDD-87D0-4DF9-99C6-5D7277329A34}" type="pres">
      <dgm:prSet presAssocID="{CEB8F1D7-AFA0-4310-B5DC-4A3449250A6A}" presName="Name21" presStyleCnt="0"/>
      <dgm:spPr/>
    </dgm:pt>
    <dgm:pt modelId="{FDB9D4E3-F01B-4F4A-A566-2025C0D90B98}" type="pres">
      <dgm:prSet presAssocID="{CEB8F1D7-AFA0-4310-B5DC-4A3449250A6A}" presName="level2Shape" presStyleLbl="node2" presStyleIdx="1" presStyleCnt="2"/>
      <dgm:spPr/>
    </dgm:pt>
    <dgm:pt modelId="{CE8E0418-3AA4-4022-9409-5F36B6E85DEA}" type="pres">
      <dgm:prSet presAssocID="{CEB8F1D7-AFA0-4310-B5DC-4A3449250A6A}" presName="hierChild3" presStyleCnt="0"/>
      <dgm:spPr/>
    </dgm:pt>
    <dgm:pt modelId="{11274F85-9F95-4333-AAA2-F295AC1A8453}" type="pres">
      <dgm:prSet presAssocID="{C6617E95-DF74-434B-835B-EBEF41C17B54}" presName="Name19" presStyleLbl="parChTrans1D3" presStyleIdx="2" presStyleCnt="4"/>
      <dgm:spPr/>
    </dgm:pt>
    <dgm:pt modelId="{747C1DA2-74F8-4F81-A8C0-1A6A5F757558}" type="pres">
      <dgm:prSet presAssocID="{0D49E80C-FFA2-43E0-B93D-40637C9DA978}" presName="Name21" presStyleCnt="0"/>
      <dgm:spPr/>
    </dgm:pt>
    <dgm:pt modelId="{D7B1F726-81F0-4C43-B819-D018A4F0B671}" type="pres">
      <dgm:prSet presAssocID="{0D49E80C-FFA2-43E0-B93D-40637C9DA978}" presName="level2Shape" presStyleLbl="node3" presStyleIdx="2" presStyleCnt="4"/>
      <dgm:spPr/>
    </dgm:pt>
    <dgm:pt modelId="{1B7D8CB8-9794-4FBA-B6E0-476450B1DE46}" type="pres">
      <dgm:prSet presAssocID="{0D49E80C-FFA2-43E0-B93D-40637C9DA978}" presName="hierChild3" presStyleCnt="0"/>
      <dgm:spPr/>
    </dgm:pt>
    <dgm:pt modelId="{96A121A6-5599-4ED2-A4B4-C9B00537B09B}" type="pres">
      <dgm:prSet presAssocID="{A5B13FD5-7479-4AC2-A5D1-A1925C2A8997}" presName="Name19" presStyleLbl="parChTrans1D4" presStyleIdx="2" presStyleCnt="4"/>
      <dgm:spPr/>
    </dgm:pt>
    <dgm:pt modelId="{A964110B-5CA1-4FBD-85FE-AEC08B145DCF}" type="pres">
      <dgm:prSet presAssocID="{A94E5EEF-AB2F-41CC-B8D2-3C607DE84F0A}" presName="Name21" presStyleCnt="0"/>
      <dgm:spPr/>
    </dgm:pt>
    <dgm:pt modelId="{2A7C01DD-1C54-4498-8FD1-6FFC59F1CEEE}" type="pres">
      <dgm:prSet presAssocID="{A94E5EEF-AB2F-41CC-B8D2-3C607DE84F0A}" presName="level2Shape" presStyleLbl="node4" presStyleIdx="2" presStyleCnt="4"/>
      <dgm:spPr/>
    </dgm:pt>
    <dgm:pt modelId="{0A3B1351-33B2-4C38-8E86-2216350D0317}" type="pres">
      <dgm:prSet presAssocID="{A94E5EEF-AB2F-41CC-B8D2-3C607DE84F0A}" presName="hierChild3" presStyleCnt="0"/>
      <dgm:spPr/>
    </dgm:pt>
    <dgm:pt modelId="{C1E32DA4-BC0F-463D-85B6-115781DA4FF6}" type="pres">
      <dgm:prSet presAssocID="{2CE65B15-D8CC-4EA5-A18A-BBB4ECE84C5C}" presName="Name19" presStyleLbl="parChTrans1D4" presStyleIdx="3" presStyleCnt="4"/>
      <dgm:spPr/>
    </dgm:pt>
    <dgm:pt modelId="{B19C6A3F-3CFB-489B-9EEB-60598F540D71}" type="pres">
      <dgm:prSet presAssocID="{D532E2AA-0668-4C5A-B42C-4B6F9624CD18}" presName="Name21" presStyleCnt="0"/>
      <dgm:spPr/>
    </dgm:pt>
    <dgm:pt modelId="{00EEC658-4BD7-4D4C-AC21-A3B76D379F3E}" type="pres">
      <dgm:prSet presAssocID="{D532E2AA-0668-4C5A-B42C-4B6F9624CD18}" presName="level2Shape" presStyleLbl="node4" presStyleIdx="3" presStyleCnt="4"/>
      <dgm:spPr/>
    </dgm:pt>
    <dgm:pt modelId="{64131E4A-0A8F-4381-BED3-424AD003269E}" type="pres">
      <dgm:prSet presAssocID="{D532E2AA-0668-4C5A-B42C-4B6F9624CD18}" presName="hierChild3" presStyleCnt="0"/>
      <dgm:spPr/>
    </dgm:pt>
    <dgm:pt modelId="{8BE00B4E-26D5-40CD-AB50-4591088C0CEC}" type="pres">
      <dgm:prSet presAssocID="{55392729-B257-4592-8A5C-09516A38D2BC}" presName="Name19" presStyleLbl="parChTrans1D3" presStyleIdx="3" presStyleCnt="4"/>
      <dgm:spPr/>
    </dgm:pt>
    <dgm:pt modelId="{4DDBD195-F8C9-4154-AC0D-6AC11591897A}" type="pres">
      <dgm:prSet presAssocID="{89837CF7-397A-4CAF-B965-DBACF41DC836}" presName="Name21" presStyleCnt="0"/>
      <dgm:spPr/>
    </dgm:pt>
    <dgm:pt modelId="{43A5E005-D66D-4503-A990-0F736E33F477}" type="pres">
      <dgm:prSet presAssocID="{89837CF7-397A-4CAF-B965-DBACF41DC836}" presName="level2Shape" presStyleLbl="node3" presStyleIdx="3" presStyleCnt="4"/>
      <dgm:spPr/>
    </dgm:pt>
    <dgm:pt modelId="{13576A8B-DC4B-43AD-BD18-7579B6F7FA62}" type="pres">
      <dgm:prSet presAssocID="{89837CF7-397A-4CAF-B965-DBACF41DC836}" presName="hierChild3" presStyleCnt="0"/>
      <dgm:spPr/>
    </dgm:pt>
    <dgm:pt modelId="{D6B3C209-8C64-4A39-BAEB-1B9C7BDF78AE}" type="pres">
      <dgm:prSet presAssocID="{A9E148AD-07C0-433D-9697-698CCF142892}" presName="bgShapesFlow" presStyleCnt="0"/>
      <dgm:spPr/>
    </dgm:pt>
    <dgm:pt modelId="{26201BC3-914C-4EC0-93E9-9C5BD476DAD9}" type="pres">
      <dgm:prSet presAssocID="{B2C29E63-BB44-492B-9E32-622C9095BA7E}" presName="rectComp" presStyleCnt="0"/>
      <dgm:spPr/>
    </dgm:pt>
    <dgm:pt modelId="{218F58D5-EF1A-464D-92D8-402E4F0EA765}" type="pres">
      <dgm:prSet presAssocID="{B2C29E63-BB44-492B-9E32-622C9095BA7E}" presName="bgRect" presStyleLbl="bgShp" presStyleIdx="0" presStyleCnt="4"/>
      <dgm:spPr/>
    </dgm:pt>
    <dgm:pt modelId="{8B9F6628-BE5A-489D-8927-843588615A77}" type="pres">
      <dgm:prSet presAssocID="{B2C29E63-BB44-492B-9E32-622C9095BA7E}" presName="bgRectTx" presStyleLbl="bgShp" presStyleIdx="0" presStyleCnt="4">
        <dgm:presLayoutVars>
          <dgm:bulletEnabled val="1"/>
        </dgm:presLayoutVars>
      </dgm:prSet>
      <dgm:spPr/>
    </dgm:pt>
    <dgm:pt modelId="{A979D5F8-5F5B-4566-8D79-DECE36C71CEB}" type="pres">
      <dgm:prSet presAssocID="{B2C29E63-BB44-492B-9E32-622C9095BA7E}" presName="spComp" presStyleCnt="0"/>
      <dgm:spPr/>
    </dgm:pt>
    <dgm:pt modelId="{D6EE388A-D80D-41F0-A196-FAE2732F61C2}" type="pres">
      <dgm:prSet presAssocID="{B2C29E63-BB44-492B-9E32-622C9095BA7E}" presName="vSp" presStyleCnt="0"/>
      <dgm:spPr/>
    </dgm:pt>
    <dgm:pt modelId="{1B758AE4-2670-4359-ABD9-3F4DF43624C8}" type="pres">
      <dgm:prSet presAssocID="{8437027C-9C33-4537-AEA0-49F2EB5030F2}" presName="rectComp" presStyleCnt="0"/>
      <dgm:spPr/>
    </dgm:pt>
    <dgm:pt modelId="{CFE2C753-AB5C-4373-BA93-6915DDC765E6}" type="pres">
      <dgm:prSet presAssocID="{8437027C-9C33-4537-AEA0-49F2EB5030F2}" presName="bgRect" presStyleLbl="bgShp" presStyleIdx="1" presStyleCnt="4"/>
      <dgm:spPr/>
    </dgm:pt>
    <dgm:pt modelId="{E44122A7-1F80-4A05-9B61-9C2E3F4AC28A}" type="pres">
      <dgm:prSet presAssocID="{8437027C-9C33-4537-AEA0-49F2EB5030F2}" presName="bgRectTx" presStyleLbl="bgShp" presStyleIdx="1" presStyleCnt="4">
        <dgm:presLayoutVars>
          <dgm:bulletEnabled val="1"/>
        </dgm:presLayoutVars>
      </dgm:prSet>
      <dgm:spPr/>
    </dgm:pt>
    <dgm:pt modelId="{7250258F-BF85-40F8-96B7-FC8720316271}" type="pres">
      <dgm:prSet presAssocID="{8437027C-9C33-4537-AEA0-49F2EB5030F2}" presName="spComp" presStyleCnt="0"/>
      <dgm:spPr/>
    </dgm:pt>
    <dgm:pt modelId="{23705454-6302-41C6-B06C-A84FA479C33F}" type="pres">
      <dgm:prSet presAssocID="{8437027C-9C33-4537-AEA0-49F2EB5030F2}" presName="vSp" presStyleCnt="0"/>
      <dgm:spPr/>
    </dgm:pt>
    <dgm:pt modelId="{6981C202-8145-4418-920A-503153A2A39C}" type="pres">
      <dgm:prSet presAssocID="{4501778A-7C55-4E04-B2CE-EDD52CCC6EAE}" presName="rectComp" presStyleCnt="0"/>
      <dgm:spPr/>
    </dgm:pt>
    <dgm:pt modelId="{4FF57997-3F5D-49C9-881C-4D4071F26DB9}" type="pres">
      <dgm:prSet presAssocID="{4501778A-7C55-4E04-B2CE-EDD52CCC6EAE}" presName="bgRect" presStyleLbl="bgShp" presStyleIdx="2" presStyleCnt="4"/>
      <dgm:spPr/>
    </dgm:pt>
    <dgm:pt modelId="{990733BE-7A80-49F8-9459-8DD0A7FFB937}" type="pres">
      <dgm:prSet presAssocID="{4501778A-7C55-4E04-B2CE-EDD52CCC6EAE}" presName="bgRectTx" presStyleLbl="bgShp" presStyleIdx="2" presStyleCnt="4">
        <dgm:presLayoutVars>
          <dgm:bulletEnabled val="1"/>
        </dgm:presLayoutVars>
      </dgm:prSet>
      <dgm:spPr/>
    </dgm:pt>
    <dgm:pt modelId="{47F9F318-FE3A-4F1B-9BB2-5ABD71FCB6B6}" type="pres">
      <dgm:prSet presAssocID="{4501778A-7C55-4E04-B2CE-EDD52CCC6EAE}" presName="spComp" presStyleCnt="0"/>
      <dgm:spPr/>
    </dgm:pt>
    <dgm:pt modelId="{5E10CA50-63E4-4EC4-BDA7-5C45A747CB7E}" type="pres">
      <dgm:prSet presAssocID="{4501778A-7C55-4E04-B2CE-EDD52CCC6EAE}" presName="vSp" presStyleCnt="0"/>
      <dgm:spPr/>
    </dgm:pt>
    <dgm:pt modelId="{4CFC5BE8-F592-4B4D-A8B9-08FB3C966F6F}" type="pres">
      <dgm:prSet presAssocID="{854572ED-BFCF-48B4-8649-C3D0F959EDC8}" presName="rectComp" presStyleCnt="0"/>
      <dgm:spPr/>
    </dgm:pt>
    <dgm:pt modelId="{5E6B5FF6-6BA1-4503-B246-1FD48DFFF9A4}" type="pres">
      <dgm:prSet presAssocID="{854572ED-BFCF-48B4-8649-C3D0F959EDC8}" presName="bgRect" presStyleLbl="bgShp" presStyleIdx="3" presStyleCnt="4"/>
      <dgm:spPr/>
    </dgm:pt>
    <dgm:pt modelId="{3173F10B-398C-42D0-A252-270AF19B57D1}" type="pres">
      <dgm:prSet presAssocID="{854572ED-BFCF-48B4-8649-C3D0F959EDC8}" presName="bgRectTx" presStyleLbl="bgShp" presStyleIdx="3" presStyleCnt="4">
        <dgm:presLayoutVars>
          <dgm:bulletEnabled val="1"/>
        </dgm:presLayoutVars>
      </dgm:prSet>
      <dgm:spPr/>
    </dgm:pt>
  </dgm:ptLst>
  <dgm:cxnLst>
    <dgm:cxn modelId="{0F9B8D00-3C46-4B15-9D19-846AE749E251}" type="presOf" srcId="{A94E5EEF-AB2F-41CC-B8D2-3C607DE84F0A}" destId="{2A7C01DD-1C54-4498-8FD1-6FFC59F1CEEE}" srcOrd="0" destOrd="0" presId="urn:microsoft.com/office/officeart/2005/8/layout/hierarchy6"/>
    <dgm:cxn modelId="{DF5B7501-60E3-44AA-8485-1FA50FBDDEFF}" type="presOf" srcId="{854572ED-BFCF-48B4-8649-C3D0F959EDC8}" destId="{5E6B5FF6-6BA1-4503-B246-1FD48DFFF9A4}" srcOrd="0" destOrd="0" presId="urn:microsoft.com/office/officeart/2005/8/layout/hierarchy6"/>
    <dgm:cxn modelId="{42F9F114-26FE-4B88-A295-D6CD751839A3}" type="presOf" srcId="{FD2861A1-E4C0-4E26-93BE-77FFFE1FB229}" destId="{CC865E24-4C69-4C31-903C-817EFAC8103D}" srcOrd="0" destOrd="0" presId="urn:microsoft.com/office/officeart/2005/8/layout/hierarchy6"/>
    <dgm:cxn modelId="{AA4C1815-8AD8-421B-AC35-565B5E624CB2}" srcId="{CEB8F1D7-AFA0-4310-B5DC-4A3449250A6A}" destId="{89837CF7-397A-4CAF-B965-DBACF41DC836}" srcOrd="1" destOrd="0" parTransId="{55392729-B257-4592-8A5C-09516A38D2BC}" sibTransId="{999A6C13-AE48-49B2-975F-479414572DD2}"/>
    <dgm:cxn modelId="{86C06216-C518-4FD3-A42A-029EF0C8FBE7}" type="presOf" srcId="{A9E148AD-07C0-433D-9697-698CCF142892}" destId="{41192437-E885-4A3B-AD15-6034D8505A4B}" srcOrd="0" destOrd="0" presId="urn:microsoft.com/office/officeart/2005/8/layout/hierarchy6"/>
    <dgm:cxn modelId="{0DC67522-B404-4141-B372-9EFE6E26BAA5}" type="presOf" srcId="{8E2A3B80-CF4D-427A-856A-371E58DCF9EA}" destId="{6A4C992E-47CE-4A6B-B9A0-C473AE3ECF19}" srcOrd="0" destOrd="0" presId="urn:microsoft.com/office/officeart/2005/8/layout/hierarchy6"/>
    <dgm:cxn modelId="{189F812A-3ED5-4441-8C2D-6C0A560211BA}" type="presOf" srcId="{B2C29E63-BB44-492B-9E32-622C9095BA7E}" destId="{8B9F6628-BE5A-489D-8927-843588615A77}" srcOrd="1" destOrd="0" presId="urn:microsoft.com/office/officeart/2005/8/layout/hierarchy6"/>
    <dgm:cxn modelId="{5C16482B-3775-4D7C-A76C-13A0918CF849}" srcId="{4E8F5B8C-6E3D-4117-9E11-F1C390A20ABE}" destId="{CEB8F1D7-AFA0-4310-B5DC-4A3449250A6A}" srcOrd="1" destOrd="0" parTransId="{8077DF2F-EB8B-4978-9ACD-27EA95E9434A}" sibTransId="{7D4CA372-1F12-40B8-827F-2184A474CD12}"/>
    <dgm:cxn modelId="{D0EA0639-C76C-44AA-876F-29DFCEE6234D}" type="presOf" srcId="{A5B13FD5-7479-4AC2-A5D1-A1925C2A8997}" destId="{96A121A6-5599-4ED2-A4B4-C9B00537B09B}" srcOrd="0" destOrd="0" presId="urn:microsoft.com/office/officeart/2005/8/layout/hierarchy6"/>
    <dgm:cxn modelId="{B0AA9D3A-C97F-468F-955F-B4C1004DC841}" type="presOf" srcId="{CEB8F1D7-AFA0-4310-B5DC-4A3449250A6A}" destId="{FDB9D4E3-F01B-4F4A-A566-2025C0D90B98}" srcOrd="0" destOrd="0" presId="urn:microsoft.com/office/officeart/2005/8/layout/hierarchy6"/>
    <dgm:cxn modelId="{3257353C-4670-4DC5-9064-4374A25D1307}" type="presOf" srcId="{727D8CC1-CFC2-4836-A448-4B0BE69113A1}" destId="{19F74B07-7AAA-4605-948E-106D57327F6D}" srcOrd="0" destOrd="0" presId="urn:microsoft.com/office/officeart/2005/8/layout/hierarchy6"/>
    <dgm:cxn modelId="{BCE47E46-9C59-4DB7-B889-193752D64203}" type="presOf" srcId="{B2C29E63-BB44-492B-9E32-622C9095BA7E}" destId="{218F58D5-EF1A-464D-92D8-402E4F0EA765}" srcOrd="0" destOrd="0" presId="urn:microsoft.com/office/officeart/2005/8/layout/hierarchy6"/>
    <dgm:cxn modelId="{47A6324C-01A9-4493-913E-BE32C869BF8B}" type="presOf" srcId="{55392729-B257-4592-8A5C-09516A38D2BC}" destId="{8BE00B4E-26D5-40CD-AB50-4591088C0CEC}" srcOrd="0" destOrd="0" presId="urn:microsoft.com/office/officeart/2005/8/layout/hierarchy6"/>
    <dgm:cxn modelId="{D33C6356-CAEB-43C5-A62B-DCEE663E050D}" srcId="{A9E148AD-07C0-433D-9697-698CCF142892}" destId="{854572ED-BFCF-48B4-8649-C3D0F959EDC8}" srcOrd="4" destOrd="0" parTransId="{CCA96972-0238-4D72-ACD3-33AE8D97011D}" sibTransId="{01DF6340-68E4-46A2-96B8-397B120A5A6B}"/>
    <dgm:cxn modelId="{F24FEA5F-A4F2-4A7D-AC2E-47FC768D4181}" type="presOf" srcId="{0D49E80C-FFA2-43E0-B93D-40637C9DA978}" destId="{D7B1F726-81F0-4C43-B819-D018A4F0B671}" srcOrd="0" destOrd="0" presId="urn:microsoft.com/office/officeart/2005/8/layout/hierarchy6"/>
    <dgm:cxn modelId="{65053163-776B-4256-9D4A-7940E1DDC992}" type="presOf" srcId="{D6043683-D89F-4749-96F5-8BF5A8EC6386}" destId="{CABB3D4F-C128-445A-A146-9783373BD030}" srcOrd="0" destOrd="0" presId="urn:microsoft.com/office/officeart/2005/8/layout/hierarchy6"/>
    <dgm:cxn modelId="{EF781864-610F-4096-901F-172AF7EAE252}" srcId="{0D49E80C-FFA2-43E0-B93D-40637C9DA978}" destId="{A94E5EEF-AB2F-41CC-B8D2-3C607DE84F0A}" srcOrd="0" destOrd="0" parTransId="{A5B13FD5-7479-4AC2-A5D1-A1925C2A8997}" sibTransId="{7D97AC11-7808-4431-BBFE-D7CC0CC29535}"/>
    <dgm:cxn modelId="{BB9D6F6B-B914-4964-8723-A32712B48C21}" srcId="{91AFDD7A-9203-4D74-B5B9-D5DF787D1454}" destId="{4A9D343C-1C71-4CEA-A3C7-B59FF6F82C5C}" srcOrd="1" destOrd="0" parTransId="{922D4322-D71C-428D-85CA-4A73A1F1EB5A}" sibTransId="{347D3DF7-C851-417B-BD47-A5F5504E33E3}"/>
    <dgm:cxn modelId="{9A03846B-1750-4379-B7FF-64252BEC296C}" type="presOf" srcId="{854572ED-BFCF-48B4-8649-C3D0F959EDC8}" destId="{3173F10B-398C-42D0-A252-270AF19B57D1}" srcOrd="1" destOrd="0" presId="urn:microsoft.com/office/officeart/2005/8/layout/hierarchy6"/>
    <dgm:cxn modelId="{1644ED6C-0C20-4D04-B2B9-F03C2AFD4CF0}" type="presOf" srcId="{2CE65B15-D8CC-4EA5-A18A-BBB4ECE84C5C}" destId="{C1E32DA4-BC0F-463D-85B6-115781DA4FF6}" srcOrd="0" destOrd="0" presId="urn:microsoft.com/office/officeart/2005/8/layout/hierarchy6"/>
    <dgm:cxn modelId="{5CF5257B-755E-4852-A615-316ACB505369}" type="presOf" srcId="{8437027C-9C33-4537-AEA0-49F2EB5030F2}" destId="{CFE2C753-AB5C-4373-BA93-6915DDC765E6}" srcOrd="0" destOrd="0" presId="urn:microsoft.com/office/officeart/2005/8/layout/hierarchy6"/>
    <dgm:cxn modelId="{BD01BC7E-91E0-4BFA-97D6-BA458C51132F}" type="presOf" srcId="{7B706147-0BA3-4E93-A711-899956634F8B}" destId="{A4FE0E61-E696-4A18-85A4-738CCE520E4B}" srcOrd="0" destOrd="0" presId="urn:microsoft.com/office/officeart/2005/8/layout/hierarchy6"/>
    <dgm:cxn modelId="{2B654F7F-2D96-4298-A0BA-9E814507CCC8}" srcId="{A9E148AD-07C0-433D-9697-698CCF142892}" destId="{B2C29E63-BB44-492B-9E32-622C9095BA7E}" srcOrd="1" destOrd="0" parTransId="{9CFC7790-6380-41CF-BEE7-07E4F2BDAA61}" sibTransId="{4D46C2C2-29D2-49EE-8F73-8C177879F01B}"/>
    <dgm:cxn modelId="{584B7082-1534-44CE-841E-0B9289CB750F}" type="presOf" srcId="{4501778A-7C55-4E04-B2CE-EDD52CCC6EAE}" destId="{4FF57997-3F5D-49C9-881C-4D4071F26DB9}" srcOrd="0" destOrd="0" presId="urn:microsoft.com/office/officeart/2005/8/layout/hierarchy6"/>
    <dgm:cxn modelId="{6008A68E-29AA-4031-8962-078F4E65BEE2}" type="presOf" srcId="{8437027C-9C33-4537-AEA0-49F2EB5030F2}" destId="{E44122A7-1F80-4A05-9B61-9C2E3F4AC28A}" srcOrd="1" destOrd="0" presId="urn:microsoft.com/office/officeart/2005/8/layout/hierarchy6"/>
    <dgm:cxn modelId="{20AEE88E-12DE-42BB-A9C9-59F6386952F2}" type="presOf" srcId="{C6617E95-DF74-434B-835B-EBEF41C17B54}" destId="{11274F85-9F95-4333-AAA2-F295AC1A8453}" srcOrd="0" destOrd="0" presId="urn:microsoft.com/office/officeart/2005/8/layout/hierarchy6"/>
    <dgm:cxn modelId="{03D3558F-E9B8-460C-A254-8B8B40CA4DC7}" srcId="{91AFDD7A-9203-4D74-B5B9-D5DF787D1454}" destId="{727D8CC1-CFC2-4836-A448-4B0BE69113A1}" srcOrd="0" destOrd="0" parTransId="{10C09334-8A9B-49C6-9216-E0B50B672BF5}" sibTransId="{3009ECEF-ED96-4932-8F9D-14A882585DBB}"/>
    <dgm:cxn modelId="{34885993-766D-4CA1-8D27-0DF1A7D070DD}" srcId="{727D8CC1-CFC2-4836-A448-4B0BE69113A1}" destId="{E8CB69E7-6494-4AEC-8698-4F563C836CF6}" srcOrd="0" destOrd="0" parTransId="{7B706147-0BA3-4E93-A711-899956634F8B}" sibTransId="{46105ECC-36D2-430C-B077-9D37FC194B4E}"/>
    <dgm:cxn modelId="{4076D999-4FCC-4518-B86E-558E7A7DA286}" type="presOf" srcId="{D532E2AA-0668-4C5A-B42C-4B6F9624CD18}" destId="{00EEC658-4BD7-4D4C-AC21-A3B76D379F3E}" srcOrd="0" destOrd="0" presId="urn:microsoft.com/office/officeart/2005/8/layout/hierarchy6"/>
    <dgm:cxn modelId="{E6EF4F9B-8895-4BFF-9C52-BA1D378F95A3}" type="presOf" srcId="{4A9D343C-1C71-4CEA-A3C7-B59FF6F82C5C}" destId="{2A8140A4-8DE9-4648-8208-40B6DAB45D3D}" srcOrd="0" destOrd="0" presId="urn:microsoft.com/office/officeart/2005/8/layout/hierarchy6"/>
    <dgm:cxn modelId="{BA3B8F9C-C0A5-407F-9F39-DAF58FE3D3C1}" srcId="{4E8F5B8C-6E3D-4117-9E11-F1C390A20ABE}" destId="{91AFDD7A-9203-4D74-B5B9-D5DF787D1454}" srcOrd="0" destOrd="0" parTransId="{8E2A3B80-CF4D-427A-856A-371E58DCF9EA}" sibTransId="{73FE71B5-BF69-4173-A3A4-737525AEC6AE}"/>
    <dgm:cxn modelId="{FF90D1AB-FED4-4B51-9561-352E05DE438D}" srcId="{CEB8F1D7-AFA0-4310-B5DC-4A3449250A6A}" destId="{0D49E80C-FFA2-43E0-B93D-40637C9DA978}" srcOrd="0" destOrd="0" parTransId="{C6617E95-DF74-434B-835B-EBEF41C17B54}" sibTransId="{0AD8A3E6-01EF-41AD-B8E1-AEA36091BB3C}"/>
    <dgm:cxn modelId="{65011FB0-9B75-4F14-AA91-60085D743769}" srcId="{A9E148AD-07C0-433D-9697-698CCF142892}" destId="{8437027C-9C33-4537-AEA0-49F2EB5030F2}" srcOrd="2" destOrd="0" parTransId="{8A114792-7958-442E-84E4-2FF72CEFAFCE}" sibTransId="{19862DD8-E799-4245-966A-04F159D3D3A6}"/>
    <dgm:cxn modelId="{77D863B6-DCE6-42CD-A327-F7481AE839D8}" srcId="{A9E148AD-07C0-433D-9697-698CCF142892}" destId="{4E8F5B8C-6E3D-4117-9E11-F1C390A20ABE}" srcOrd="0" destOrd="0" parTransId="{B3693BD7-546D-4BD7-A8B4-867EEB3293AD}" sibTransId="{F0C3D2C6-CD72-4E6D-B555-1F3F7E0CFC8D}"/>
    <dgm:cxn modelId="{20D10DC4-70EC-42D7-8A63-4C6BA56FA308}" srcId="{0D49E80C-FFA2-43E0-B93D-40637C9DA978}" destId="{D532E2AA-0668-4C5A-B42C-4B6F9624CD18}" srcOrd="1" destOrd="0" parTransId="{2CE65B15-D8CC-4EA5-A18A-BBB4ECE84C5C}" sibTransId="{46EB89CF-2C63-444C-AE6C-069C542BF998}"/>
    <dgm:cxn modelId="{593A15C7-BB4A-48F9-8575-F3945C31C273}" type="presOf" srcId="{922D4322-D71C-428D-85CA-4A73A1F1EB5A}" destId="{25F13CFF-CF5A-4548-9E7B-66DA780775AD}" srcOrd="0" destOrd="0" presId="urn:microsoft.com/office/officeart/2005/8/layout/hierarchy6"/>
    <dgm:cxn modelId="{CBEEEAC7-2A87-47D8-91B9-825B7C4483CB}" srcId="{727D8CC1-CFC2-4836-A448-4B0BE69113A1}" destId="{FD2861A1-E4C0-4E26-93BE-77FFFE1FB229}" srcOrd="1" destOrd="0" parTransId="{D6043683-D89F-4749-96F5-8BF5A8EC6386}" sibTransId="{69676604-E081-4B0B-B973-8C646F86102B}"/>
    <dgm:cxn modelId="{481D3AD3-F1B2-41CD-A9EE-F409CD4913AA}" type="presOf" srcId="{4501778A-7C55-4E04-B2CE-EDD52CCC6EAE}" destId="{990733BE-7A80-49F8-9459-8DD0A7FFB937}" srcOrd="1" destOrd="0" presId="urn:microsoft.com/office/officeart/2005/8/layout/hierarchy6"/>
    <dgm:cxn modelId="{7B9BDCD9-9A22-4AB6-B79A-26142D193324}" type="presOf" srcId="{8077DF2F-EB8B-4978-9ACD-27EA95E9434A}" destId="{3126D5D7-1956-41CD-AA8A-AA3FEC5AC0BA}" srcOrd="0" destOrd="0" presId="urn:microsoft.com/office/officeart/2005/8/layout/hierarchy6"/>
    <dgm:cxn modelId="{4E2032DE-4426-440F-B7FF-A2FC2B56C370}" srcId="{A9E148AD-07C0-433D-9697-698CCF142892}" destId="{4501778A-7C55-4E04-B2CE-EDD52CCC6EAE}" srcOrd="3" destOrd="0" parTransId="{5ECEA05A-4355-4473-AB75-F5B2C30FCCF8}" sibTransId="{898133B3-4A41-41B6-8B5B-62690F441950}"/>
    <dgm:cxn modelId="{DCB5A6E5-CAA6-4DD6-9D9A-BE7F6D2D026C}" type="presOf" srcId="{91AFDD7A-9203-4D74-B5B9-D5DF787D1454}" destId="{C0DBA202-2728-4968-8110-829586ED6996}" srcOrd="0" destOrd="0" presId="urn:microsoft.com/office/officeart/2005/8/layout/hierarchy6"/>
    <dgm:cxn modelId="{467F32EC-BE9F-4A46-9E89-A2E0CEB20C80}" type="presOf" srcId="{E8CB69E7-6494-4AEC-8698-4F563C836CF6}" destId="{903BC07C-2AF3-4843-8EA6-4796B4784D95}" srcOrd="0" destOrd="0" presId="urn:microsoft.com/office/officeart/2005/8/layout/hierarchy6"/>
    <dgm:cxn modelId="{AA4C00F1-42ED-45E3-A35B-C8B74C72783C}" type="presOf" srcId="{10C09334-8A9B-49C6-9216-E0B50B672BF5}" destId="{66649879-19B3-4ED9-A157-27B58E28284F}" srcOrd="0" destOrd="0" presId="urn:microsoft.com/office/officeart/2005/8/layout/hierarchy6"/>
    <dgm:cxn modelId="{E44662F2-D1BC-4561-9375-B949A66560BD}" type="presOf" srcId="{4E8F5B8C-6E3D-4117-9E11-F1C390A20ABE}" destId="{FE1A03F5-B3B7-4387-9CC6-E35D252B65F0}" srcOrd="0" destOrd="0" presId="urn:microsoft.com/office/officeart/2005/8/layout/hierarchy6"/>
    <dgm:cxn modelId="{97D7EAF7-CF3E-4C2F-8E4B-9227532A3661}" type="presOf" srcId="{89837CF7-397A-4CAF-B965-DBACF41DC836}" destId="{43A5E005-D66D-4503-A990-0F736E33F477}" srcOrd="0" destOrd="0" presId="urn:microsoft.com/office/officeart/2005/8/layout/hierarchy6"/>
    <dgm:cxn modelId="{244E12A2-327F-4308-8373-AA231009D202}" type="presParOf" srcId="{41192437-E885-4A3B-AD15-6034D8505A4B}" destId="{968AAC45-4EE5-4CFA-A4E8-FF8BB1D7FD1B}" srcOrd="0" destOrd="0" presId="urn:microsoft.com/office/officeart/2005/8/layout/hierarchy6"/>
    <dgm:cxn modelId="{9AA6B5D8-852D-4869-AD2F-315A75AD55E9}" type="presParOf" srcId="{968AAC45-4EE5-4CFA-A4E8-FF8BB1D7FD1B}" destId="{E85324E4-5EBD-4583-BCC5-DE774305204D}" srcOrd="0" destOrd="0" presId="urn:microsoft.com/office/officeart/2005/8/layout/hierarchy6"/>
    <dgm:cxn modelId="{B077EAD4-9C9C-4F11-87CD-0D49CF818F82}" type="presParOf" srcId="{968AAC45-4EE5-4CFA-A4E8-FF8BB1D7FD1B}" destId="{F1299019-F530-4EE6-A637-1CC1B5E38346}" srcOrd="1" destOrd="0" presId="urn:microsoft.com/office/officeart/2005/8/layout/hierarchy6"/>
    <dgm:cxn modelId="{9B4ECBBE-7FCC-47A2-A18D-4ECC7555E475}" type="presParOf" srcId="{F1299019-F530-4EE6-A637-1CC1B5E38346}" destId="{4FC7085C-2EB0-4BDC-951B-94C8A32BFF6F}" srcOrd="0" destOrd="0" presId="urn:microsoft.com/office/officeart/2005/8/layout/hierarchy6"/>
    <dgm:cxn modelId="{BF876F72-EC33-4FA0-8115-B655F3B9B625}" type="presParOf" srcId="{4FC7085C-2EB0-4BDC-951B-94C8A32BFF6F}" destId="{FE1A03F5-B3B7-4387-9CC6-E35D252B65F0}" srcOrd="0" destOrd="0" presId="urn:microsoft.com/office/officeart/2005/8/layout/hierarchy6"/>
    <dgm:cxn modelId="{38FB9B5B-56D2-4BF7-B220-AEC346EA0F13}" type="presParOf" srcId="{4FC7085C-2EB0-4BDC-951B-94C8A32BFF6F}" destId="{E2D77936-21E6-40FE-848B-BFB3743638D0}" srcOrd="1" destOrd="0" presId="urn:microsoft.com/office/officeart/2005/8/layout/hierarchy6"/>
    <dgm:cxn modelId="{6B403316-20AE-442C-9D6D-8AA3CE73AA0B}" type="presParOf" srcId="{E2D77936-21E6-40FE-848B-BFB3743638D0}" destId="{6A4C992E-47CE-4A6B-B9A0-C473AE3ECF19}" srcOrd="0" destOrd="0" presId="urn:microsoft.com/office/officeart/2005/8/layout/hierarchy6"/>
    <dgm:cxn modelId="{A6483FE3-1F95-423C-9026-82341C176049}" type="presParOf" srcId="{E2D77936-21E6-40FE-848B-BFB3743638D0}" destId="{8C4856DB-D85C-413A-ADC9-04B9A8E46FA4}" srcOrd="1" destOrd="0" presId="urn:microsoft.com/office/officeart/2005/8/layout/hierarchy6"/>
    <dgm:cxn modelId="{0721FB52-EB03-4272-B17B-6EF449E9E4F8}" type="presParOf" srcId="{8C4856DB-D85C-413A-ADC9-04B9A8E46FA4}" destId="{C0DBA202-2728-4968-8110-829586ED6996}" srcOrd="0" destOrd="0" presId="urn:microsoft.com/office/officeart/2005/8/layout/hierarchy6"/>
    <dgm:cxn modelId="{573AAFEC-1D2B-4695-A9F9-6998287DD044}" type="presParOf" srcId="{8C4856DB-D85C-413A-ADC9-04B9A8E46FA4}" destId="{B831C4BA-AEA7-4AF0-9934-597C626081BA}" srcOrd="1" destOrd="0" presId="urn:microsoft.com/office/officeart/2005/8/layout/hierarchy6"/>
    <dgm:cxn modelId="{8B96573F-B6E4-4EE1-9950-FF7358F3D19F}" type="presParOf" srcId="{B831C4BA-AEA7-4AF0-9934-597C626081BA}" destId="{66649879-19B3-4ED9-A157-27B58E28284F}" srcOrd="0" destOrd="0" presId="urn:microsoft.com/office/officeart/2005/8/layout/hierarchy6"/>
    <dgm:cxn modelId="{8AC17468-F85D-4F01-BC33-DB1977471AAA}" type="presParOf" srcId="{B831C4BA-AEA7-4AF0-9934-597C626081BA}" destId="{8EF9EC94-42EA-46D6-AA46-CE6980981DC4}" srcOrd="1" destOrd="0" presId="urn:microsoft.com/office/officeart/2005/8/layout/hierarchy6"/>
    <dgm:cxn modelId="{5EB58C74-5A07-40BB-8B71-7453E1C31D8F}" type="presParOf" srcId="{8EF9EC94-42EA-46D6-AA46-CE6980981DC4}" destId="{19F74B07-7AAA-4605-948E-106D57327F6D}" srcOrd="0" destOrd="0" presId="urn:microsoft.com/office/officeart/2005/8/layout/hierarchy6"/>
    <dgm:cxn modelId="{AD79299E-67B8-4DEC-ABB2-494190BD0B11}" type="presParOf" srcId="{8EF9EC94-42EA-46D6-AA46-CE6980981DC4}" destId="{9758C7AF-E331-4825-8950-9C59604D2A45}" srcOrd="1" destOrd="0" presId="urn:microsoft.com/office/officeart/2005/8/layout/hierarchy6"/>
    <dgm:cxn modelId="{1D2530F9-8EB5-48FB-9B5B-AF7DF69CDAEB}" type="presParOf" srcId="{9758C7AF-E331-4825-8950-9C59604D2A45}" destId="{A4FE0E61-E696-4A18-85A4-738CCE520E4B}" srcOrd="0" destOrd="0" presId="urn:microsoft.com/office/officeart/2005/8/layout/hierarchy6"/>
    <dgm:cxn modelId="{2C257952-8322-44DA-9D37-179A092F9E1A}" type="presParOf" srcId="{9758C7AF-E331-4825-8950-9C59604D2A45}" destId="{4B53E7B4-39D9-4DAE-9719-D288747A8C78}" srcOrd="1" destOrd="0" presId="urn:microsoft.com/office/officeart/2005/8/layout/hierarchy6"/>
    <dgm:cxn modelId="{86D6AACF-1007-4CE5-98B1-778928FB695B}" type="presParOf" srcId="{4B53E7B4-39D9-4DAE-9719-D288747A8C78}" destId="{903BC07C-2AF3-4843-8EA6-4796B4784D95}" srcOrd="0" destOrd="0" presId="urn:microsoft.com/office/officeart/2005/8/layout/hierarchy6"/>
    <dgm:cxn modelId="{E75047B4-B7FB-4045-AF08-12F566F887E8}" type="presParOf" srcId="{4B53E7B4-39D9-4DAE-9719-D288747A8C78}" destId="{CCC0AB36-279B-421E-A042-232102A94492}" srcOrd="1" destOrd="0" presId="urn:microsoft.com/office/officeart/2005/8/layout/hierarchy6"/>
    <dgm:cxn modelId="{80698BC1-644D-4E25-AD0F-DB03DF00A237}" type="presParOf" srcId="{9758C7AF-E331-4825-8950-9C59604D2A45}" destId="{CABB3D4F-C128-445A-A146-9783373BD030}" srcOrd="2" destOrd="0" presId="urn:microsoft.com/office/officeart/2005/8/layout/hierarchy6"/>
    <dgm:cxn modelId="{4FA9D1FA-9C3F-4412-8652-7E1C111B5D47}" type="presParOf" srcId="{9758C7AF-E331-4825-8950-9C59604D2A45}" destId="{A4E25563-430E-4D34-AD70-04F11E8EE624}" srcOrd="3" destOrd="0" presId="urn:microsoft.com/office/officeart/2005/8/layout/hierarchy6"/>
    <dgm:cxn modelId="{BA1A4646-D716-44E1-935E-C57E801EEC5F}" type="presParOf" srcId="{A4E25563-430E-4D34-AD70-04F11E8EE624}" destId="{CC865E24-4C69-4C31-903C-817EFAC8103D}" srcOrd="0" destOrd="0" presId="urn:microsoft.com/office/officeart/2005/8/layout/hierarchy6"/>
    <dgm:cxn modelId="{45114A53-B6CC-4037-A9C0-1733946B380E}" type="presParOf" srcId="{A4E25563-430E-4D34-AD70-04F11E8EE624}" destId="{7D414880-C3E7-4EDB-B581-2740755EB6F5}" srcOrd="1" destOrd="0" presId="urn:microsoft.com/office/officeart/2005/8/layout/hierarchy6"/>
    <dgm:cxn modelId="{66597683-A544-43CB-82AB-916EA89A793C}" type="presParOf" srcId="{B831C4BA-AEA7-4AF0-9934-597C626081BA}" destId="{25F13CFF-CF5A-4548-9E7B-66DA780775AD}" srcOrd="2" destOrd="0" presId="urn:microsoft.com/office/officeart/2005/8/layout/hierarchy6"/>
    <dgm:cxn modelId="{13B37E10-A23E-4013-A753-8BE5B63D9F83}" type="presParOf" srcId="{B831C4BA-AEA7-4AF0-9934-597C626081BA}" destId="{71A7DE0F-61F0-4283-9232-C98F70E4CBF0}" srcOrd="3" destOrd="0" presId="urn:microsoft.com/office/officeart/2005/8/layout/hierarchy6"/>
    <dgm:cxn modelId="{94DBD677-0EED-4F18-AFBE-9EAD11D61079}" type="presParOf" srcId="{71A7DE0F-61F0-4283-9232-C98F70E4CBF0}" destId="{2A8140A4-8DE9-4648-8208-40B6DAB45D3D}" srcOrd="0" destOrd="0" presId="urn:microsoft.com/office/officeart/2005/8/layout/hierarchy6"/>
    <dgm:cxn modelId="{115577E8-80F0-4943-8AD7-48622686583F}" type="presParOf" srcId="{71A7DE0F-61F0-4283-9232-C98F70E4CBF0}" destId="{4291AF3F-B023-4D87-A809-300C182555FD}" srcOrd="1" destOrd="0" presId="urn:microsoft.com/office/officeart/2005/8/layout/hierarchy6"/>
    <dgm:cxn modelId="{CD7FA329-85EC-46E2-83B0-EC5A9A6D67AE}" type="presParOf" srcId="{E2D77936-21E6-40FE-848B-BFB3743638D0}" destId="{3126D5D7-1956-41CD-AA8A-AA3FEC5AC0BA}" srcOrd="2" destOrd="0" presId="urn:microsoft.com/office/officeart/2005/8/layout/hierarchy6"/>
    <dgm:cxn modelId="{8912AB5A-E024-4234-9029-9EF855E17164}" type="presParOf" srcId="{E2D77936-21E6-40FE-848B-BFB3743638D0}" destId="{6C199FDD-87D0-4DF9-99C6-5D7277329A34}" srcOrd="3" destOrd="0" presId="urn:microsoft.com/office/officeart/2005/8/layout/hierarchy6"/>
    <dgm:cxn modelId="{5C7E4D3B-1ABC-4E83-A8D7-78D8392F2C1A}" type="presParOf" srcId="{6C199FDD-87D0-4DF9-99C6-5D7277329A34}" destId="{FDB9D4E3-F01B-4F4A-A566-2025C0D90B98}" srcOrd="0" destOrd="0" presId="urn:microsoft.com/office/officeart/2005/8/layout/hierarchy6"/>
    <dgm:cxn modelId="{B8F43974-C91A-4F02-8A56-9D1FD910009E}" type="presParOf" srcId="{6C199FDD-87D0-4DF9-99C6-5D7277329A34}" destId="{CE8E0418-3AA4-4022-9409-5F36B6E85DEA}" srcOrd="1" destOrd="0" presId="urn:microsoft.com/office/officeart/2005/8/layout/hierarchy6"/>
    <dgm:cxn modelId="{6EAAB75B-BE95-4C3C-A08A-B122E6EE9E23}" type="presParOf" srcId="{CE8E0418-3AA4-4022-9409-5F36B6E85DEA}" destId="{11274F85-9F95-4333-AAA2-F295AC1A8453}" srcOrd="0" destOrd="0" presId="urn:microsoft.com/office/officeart/2005/8/layout/hierarchy6"/>
    <dgm:cxn modelId="{41457B8D-54B8-4DEA-8535-97098D8AC8E0}" type="presParOf" srcId="{CE8E0418-3AA4-4022-9409-5F36B6E85DEA}" destId="{747C1DA2-74F8-4F81-A8C0-1A6A5F757558}" srcOrd="1" destOrd="0" presId="urn:microsoft.com/office/officeart/2005/8/layout/hierarchy6"/>
    <dgm:cxn modelId="{57474CED-F26A-45B9-8F47-53D29EA59F2F}" type="presParOf" srcId="{747C1DA2-74F8-4F81-A8C0-1A6A5F757558}" destId="{D7B1F726-81F0-4C43-B819-D018A4F0B671}" srcOrd="0" destOrd="0" presId="urn:microsoft.com/office/officeart/2005/8/layout/hierarchy6"/>
    <dgm:cxn modelId="{A1994D6A-87A0-4080-9B8D-83CB17E945C9}" type="presParOf" srcId="{747C1DA2-74F8-4F81-A8C0-1A6A5F757558}" destId="{1B7D8CB8-9794-4FBA-B6E0-476450B1DE46}" srcOrd="1" destOrd="0" presId="urn:microsoft.com/office/officeart/2005/8/layout/hierarchy6"/>
    <dgm:cxn modelId="{2A78F29A-366D-4FAF-9CA2-BC56AE043617}" type="presParOf" srcId="{1B7D8CB8-9794-4FBA-B6E0-476450B1DE46}" destId="{96A121A6-5599-4ED2-A4B4-C9B00537B09B}" srcOrd="0" destOrd="0" presId="urn:microsoft.com/office/officeart/2005/8/layout/hierarchy6"/>
    <dgm:cxn modelId="{2348503D-BFD6-4335-94ED-E5CC3FCD23F6}" type="presParOf" srcId="{1B7D8CB8-9794-4FBA-B6E0-476450B1DE46}" destId="{A964110B-5CA1-4FBD-85FE-AEC08B145DCF}" srcOrd="1" destOrd="0" presId="urn:microsoft.com/office/officeart/2005/8/layout/hierarchy6"/>
    <dgm:cxn modelId="{4A77C1DD-8D5B-4B0C-B462-E68577175127}" type="presParOf" srcId="{A964110B-5CA1-4FBD-85FE-AEC08B145DCF}" destId="{2A7C01DD-1C54-4498-8FD1-6FFC59F1CEEE}" srcOrd="0" destOrd="0" presId="urn:microsoft.com/office/officeart/2005/8/layout/hierarchy6"/>
    <dgm:cxn modelId="{830D2DCA-2EC9-4E88-9569-FFAB21A15748}" type="presParOf" srcId="{A964110B-5CA1-4FBD-85FE-AEC08B145DCF}" destId="{0A3B1351-33B2-4C38-8E86-2216350D0317}" srcOrd="1" destOrd="0" presId="urn:microsoft.com/office/officeart/2005/8/layout/hierarchy6"/>
    <dgm:cxn modelId="{29AD3D85-0BEC-4852-BDAF-D44FF15F97B2}" type="presParOf" srcId="{1B7D8CB8-9794-4FBA-B6E0-476450B1DE46}" destId="{C1E32DA4-BC0F-463D-85B6-115781DA4FF6}" srcOrd="2" destOrd="0" presId="urn:microsoft.com/office/officeart/2005/8/layout/hierarchy6"/>
    <dgm:cxn modelId="{E49F5DBF-98DD-4B04-8A32-9792466C3908}" type="presParOf" srcId="{1B7D8CB8-9794-4FBA-B6E0-476450B1DE46}" destId="{B19C6A3F-3CFB-489B-9EEB-60598F540D71}" srcOrd="3" destOrd="0" presId="urn:microsoft.com/office/officeart/2005/8/layout/hierarchy6"/>
    <dgm:cxn modelId="{E9D7EE48-2C2C-48CE-80AA-06A33D2BABD8}" type="presParOf" srcId="{B19C6A3F-3CFB-489B-9EEB-60598F540D71}" destId="{00EEC658-4BD7-4D4C-AC21-A3B76D379F3E}" srcOrd="0" destOrd="0" presId="urn:microsoft.com/office/officeart/2005/8/layout/hierarchy6"/>
    <dgm:cxn modelId="{FD9EA9EF-57A3-4B68-BABA-F5E08B5DD96E}" type="presParOf" srcId="{B19C6A3F-3CFB-489B-9EEB-60598F540D71}" destId="{64131E4A-0A8F-4381-BED3-424AD003269E}" srcOrd="1" destOrd="0" presId="urn:microsoft.com/office/officeart/2005/8/layout/hierarchy6"/>
    <dgm:cxn modelId="{1D6F3DC0-8EBF-480D-89FC-0D446697F827}" type="presParOf" srcId="{CE8E0418-3AA4-4022-9409-5F36B6E85DEA}" destId="{8BE00B4E-26D5-40CD-AB50-4591088C0CEC}" srcOrd="2" destOrd="0" presId="urn:microsoft.com/office/officeart/2005/8/layout/hierarchy6"/>
    <dgm:cxn modelId="{D09371B7-7926-4F76-8C06-FA02520D2FC2}" type="presParOf" srcId="{CE8E0418-3AA4-4022-9409-5F36B6E85DEA}" destId="{4DDBD195-F8C9-4154-AC0D-6AC11591897A}" srcOrd="3" destOrd="0" presId="urn:microsoft.com/office/officeart/2005/8/layout/hierarchy6"/>
    <dgm:cxn modelId="{C014FDAD-5434-4458-A9A0-4CA5DF1BDC6C}" type="presParOf" srcId="{4DDBD195-F8C9-4154-AC0D-6AC11591897A}" destId="{43A5E005-D66D-4503-A990-0F736E33F477}" srcOrd="0" destOrd="0" presId="urn:microsoft.com/office/officeart/2005/8/layout/hierarchy6"/>
    <dgm:cxn modelId="{E039EB6F-6C63-41DD-91BA-EF1AA86C3021}" type="presParOf" srcId="{4DDBD195-F8C9-4154-AC0D-6AC11591897A}" destId="{13576A8B-DC4B-43AD-BD18-7579B6F7FA62}" srcOrd="1" destOrd="0" presId="urn:microsoft.com/office/officeart/2005/8/layout/hierarchy6"/>
    <dgm:cxn modelId="{9A3FEBB8-99A6-46CE-99C9-5876172F7AAA}" type="presParOf" srcId="{41192437-E885-4A3B-AD15-6034D8505A4B}" destId="{D6B3C209-8C64-4A39-BAEB-1B9C7BDF78AE}" srcOrd="1" destOrd="0" presId="urn:microsoft.com/office/officeart/2005/8/layout/hierarchy6"/>
    <dgm:cxn modelId="{37719F77-5B80-4991-8933-E31122CD2D64}" type="presParOf" srcId="{D6B3C209-8C64-4A39-BAEB-1B9C7BDF78AE}" destId="{26201BC3-914C-4EC0-93E9-9C5BD476DAD9}" srcOrd="0" destOrd="0" presId="urn:microsoft.com/office/officeart/2005/8/layout/hierarchy6"/>
    <dgm:cxn modelId="{58FEF6A7-6249-4249-B519-2DA75AF657A3}" type="presParOf" srcId="{26201BC3-914C-4EC0-93E9-9C5BD476DAD9}" destId="{218F58D5-EF1A-464D-92D8-402E4F0EA765}" srcOrd="0" destOrd="0" presId="urn:microsoft.com/office/officeart/2005/8/layout/hierarchy6"/>
    <dgm:cxn modelId="{07F17C78-F02B-411C-AD6D-FFFBC0197A8E}" type="presParOf" srcId="{26201BC3-914C-4EC0-93E9-9C5BD476DAD9}" destId="{8B9F6628-BE5A-489D-8927-843588615A77}" srcOrd="1" destOrd="0" presId="urn:microsoft.com/office/officeart/2005/8/layout/hierarchy6"/>
    <dgm:cxn modelId="{A9A64F9F-7B59-4268-A1D6-DAA90AB0D1EF}" type="presParOf" srcId="{D6B3C209-8C64-4A39-BAEB-1B9C7BDF78AE}" destId="{A979D5F8-5F5B-4566-8D79-DECE36C71CEB}" srcOrd="1" destOrd="0" presId="urn:microsoft.com/office/officeart/2005/8/layout/hierarchy6"/>
    <dgm:cxn modelId="{7405ED25-2188-4A24-B110-FD541C3ED81F}" type="presParOf" srcId="{A979D5F8-5F5B-4566-8D79-DECE36C71CEB}" destId="{D6EE388A-D80D-41F0-A196-FAE2732F61C2}" srcOrd="0" destOrd="0" presId="urn:microsoft.com/office/officeart/2005/8/layout/hierarchy6"/>
    <dgm:cxn modelId="{E83BAB4D-981A-49D9-851A-606F3E698E8E}" type="presParOf" srcId="{D6B3C209-8C64-4A39-BAEB-1B9C7BDF78AE}" destId="{1B758AE4-2670-4359-ABD9-3F4DF43624C8}" srcOrd="2" destOrd="0" presId="urn:microsoft.com/office/officeart/2005/8/layout/hierarchy6"/>
    <dgm:cxn modelId="{AF1FF5AC-EAD7-4E21-9E21-D0DDF444B35A}" type="presParOf" srcId="{1B758AE4-2670-4359-ABD9-3F4DF43624C8}" destId="{CFE2C753-AB5C-4373-BA93-6915DDC765E6}" srcOrd="0" destOrd="0" presId="urn:microsoft.com/office/officeart/2005/8/layout/hierarchy6"/>
    <dgm:cxn modelId="{0CDDB50F-9FB9-4786-8C1A-D8BB7702643E}" type="presParOf" srcId="{1B758AE4-2670-4359-ABD9-3F4DF43624C8}" destId="{E44122A7-1F80-4A05-9B61-9C2E3F4AC28A}" srcOrd="1" destOrd="0" presId="urn:microsoft.com/office/officeart/2005/8/layout/hierarchy6"/>
    <dgm:cxn modelId="{1660483E-90B5-4E0F-AC5B-067E56192DA6}" type="presParOf" srcId="{D6B3C209-8C64-4A39-BAEB-1B9C7BDF78AE}" destId="{7250258F-BF85-40F8-96B7-FC8720316271}" srcOrd="3" destOrd="0" presId="urn:microsoft.com/office/officeart/2005/8/layout/hierarchy6"/>
    <dgm:cxn modelId="{B316D36C-6B6C-42D2-B3B5-FB12D12A153A}" type="presParOf" srcId="{7250258F-BF85-40F8-96B7-FC8720316271}" destId="{23705454-6302-41C6-B06C-A84FA479C33F}" srcOrd="0" destOrd="0" presId="urn:microsoft.com/office/officeart/2005/8/layout/hierarchy6"/>
    <dgm:cxn modelId="{0BFF9274-6FBB-4702-9DE5-23413BF2A6CC}" type="presParOf" srcId="{D6B3C209-8C64-4A39-BAEB-1B9C7BDF78AE}" destId="{6981C202-8145-4418-920A-503153A2A39C}" srcOrd="4" destOrd="0" presId="urn:microsoft.com/office/officeart/2005/8/layout/hierarchy6"/>
    <dgm:cxn modelId="{6D346C95-DE86-43E1-8F54-BE37D2D9F335}" type="presParOf" srcId="{6981C202-8145-4418-920A-503153A2A39C}" destId="{4FF57997-3F5D-49C9-881C-4D4071F26DB9}" srcOrd="0" destOrd="0" presId="urn:microsoft.com/office/officeart/2005/8/layout/hierarchy6"/>
    <dgm:cxn modelId="{85536A33-F30D-4880-A499-92C31CBDDDB5}" type="presParOf" srcId="{6981C202-8145-4418-920A-503153A2A39C}" destId="{990733BE-7A80-49F8-9459-8DD0A7FFB937}" srcOrd="1" destOrd="0" presId="urn:microsoft.com/office/officeart/2005/8/layout/hierarchy6"/>
    <dgm:cxn modelId="{08E164EE-5C84-483A-9F41-A793520615C4}" type="presParOf" srcId="{D6B3C209-8C64-4A39-BAEB-1B9C7BDF78AE}" destId="{47F9F318-FE3A-4F1B-9BB2-5ABD71FCB6B6}" srcOrd="5" destOrd="0" presId="urn:microsoft.com/office/officeart/2005/8/layout/hierarchy6"/>
    <dgm:cxn modelId="{8208049A-3706-44B5-884B-0D1DF298778C}" type="presParOf" srcId="{47F9F318-FE3A-4F1B-9BB2-5ABD71FCB6B6}" destId="{5E10CA50-63E4-4EC4-BDA7-5C45A747CB7E}" srcOrd="0" destOrd="0" presId="urn:microsoft.com/office/officeart/2005/8/layout/hierarchy6"/>
    <dgm:cxn modelId="{7907605C-C96F-478B-A9C7-44720FE99426}" type="presParOf" srcId="{D6B3C209-8C64-4A39-BAEB-1B9C7BDF78AE}" destId="{4CFC5BE8-F592-4B4D-A8B9-08FB3C966F6F}" srcOrd="6" destOrd="0" presId="urn:microsoft.com/office/officeart/2005/8/layout/hierarchy6"/>
    <dgm:cxn modelId="{32CC8F31-01C5-44CF-A99D-C47B75BC0136}" type="presParOf" srcId="{4CFC5BE8-F592-4B4D-A8B9-08FB3C966F6F}" destId="{5E6B5FF6-6BA1-4503-B246-1FD48DFFF9A4}" srcOrd="0" destOrd="0" presId="urn:microsoft.com/office/officeart/2005/8/layout/hierarchy6"/>
    <dgm:cxn modelId="{069F0C57-6DB4-4570-AFAF-7A1F75032BD5}" type="presParOf" srcId="{4CFC5BE8-F592-4B4D-A8B9-08FB3C966F6F}" destId="{3173F10B-398C-42D0-A252-270AF19B57D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B5FF6-6BA1-4503-B246-1FD48DFFF9A4}">
      <dsp:nvSpPr>
        <dsp:cNvPr id="0" name=""/>
        <dsp:cNvSpPr/>
      </dsp:nvSpPr>
      <dsp:spPr>
        <a:xfrm>
          <a:off x="0" y="2881872"/>
          <a:ext cx="7358743" cy="645327"/>
        </a:xfrm>
        <a:prstGeom prst="roundRect">
          <a:avLst>
            <a:gd name="adj" fmla="val 10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panose="020F0502020204030204"/>
              <a:ea typeface="+mn-ea"/>
              <a:cs typeface="+mn-cs"/>
            </a:rPr>
            <a:t>+14a</a:t>
          </a:r>
        </a:p>
      </dsp:txBody>
      <dsp:txXfrm>
        <a:off x="18901" y="2900773"/>
        <a:ext cx="2169820" cy="607525"/>
      </dsp:txXfrm>
    </dsp:sp>
    <dsp:sp modelId="{4FF57997-3F5D-49C9-881C-4D4071F26DB9}">
      <dsp:nvSpPr>
        <dsp:cNvPr id="0" name=""/>
        <dsp:cNvSpPr/>
      </dsp:nvSpPr>
      <dsp:spPr>
        <a:xfrm>
          <a:off x="0" y="2128990"/>
          <a:ext cx="7358743" cy="645327"/>
        </a:xfrm>
        <a:prstGeom prst="roundRect">
          <a:avLst>
            <a:gd name="adj" fmla="val 10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panose="020F0502020204030204"/>
              <a:ea typeface="+mn-ea"/>
              <a:cs typeface="+mn-cs"/>
            </a:rPr>
            <a:t>Positive Psychosocial screener</a:t>
          </a:r>
        </a:p>
      </dsp:txBody>
      <dsp:txXfrm>
        <a:off x="18901" y="2147891"/>
        <a:ext cx="2169820" cy="607525"/>
      </dsp:txXfrm>
    </dsp:sp>
    <dsp:sp modelId="{CFE2C753-AB5C-4373-BA93-6915DDC765E6}">
      <dsp:nvSpPr>
        <dsp:cNvPr id="0" name=""/>
        <dsp:cNvSpPr/>
      </dsp:nvSpPr>
      <dsp:spPr>
        <a:xfrm>
          <a:off x="0" y="1376108"/>
          <a:ext cx="7358743" cy="645327"/>
        </a:xfrm>
        <a:prstGeom prst="roundRect">
          <a:avLst>
            <a:gd name="adj" fmla="val 10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panose="020F0502020204030204"/>
              <a:ea typeface="+mn-ea"/>
              <a:cs typeface="+mn-cs"/>
            </a:rPr>
            <a:t>Elevated EPDS score</a:t>
          </a:r>
        </a:p>
      </dsp:txBody>
      <dsp:txXfrm>
        <a:off x="18901" y="1395009"/>
        <a:ext cx="2169820" cy="607525"/>
      </dsp:txXfrm>
    </dsp:sp>
    <dsp:sp modelId="{218F58D5-EF1A-464D-92D8-402E4F0EA765}">
      <dsp:nvSpPr>
        <dsp:cNvPr id="0" name=""/>
        <dsp:cNvSpPr/>
      </dsp:nvSpPr>
      <dsp:spPr>
        <a:xfrm>
          <a:off x="0" y="623226"/>
          <a:ext cx="7358743" cy="645327"/>
        </a:xfrm>
        <a:prstGeom prst="roundRect">
          <a:avLst>
            <a:gd name="adj" fmla="val 10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panose="020F0502020204030204"/>
              <a:ea typeface="+mn-ea"/>
              <a:cs typeface="+mn-cs"/>
            </a:rPr>
            <a:t>completed EPDS and Psychosocial Screener at 2 month WCC</a:t>
          </a:r>
        </a:p>
      </dsp:txBody>
      <dsp:txXfrm>
        <a:off x="18901" y="642127"/>
        <a:ext cx="2169820" cy="607525"/>
      </dsp:txXfrm>
    </dsp:sp>
    <dsp:sp modelId="{FE1A03F5-B3B7-4387-9CC6-E35D252B65F0}">
      <dsp:nvSpPr>
        <dsp:cNvPr id="0" name=""/>
        <dsp:cNvSpPr/>
      </dsp:nvSpPr>
      <dsp:spPr>
        <a:xfrm>
          <a:off x="4568430" y="677003"/>
          <a:ext cx="806659" cy="537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N=533</a:t>
          </a:r>
        </a:p>
      </dsp:txBody>
      <dsp:txXfrm>
        <a:off x="4584181" y="692754"/>
        <a:ext cx="775157" cy="506270"/>
      </dsp:txXfrm>
    </dsp:sp>
    <dsp:sp modelId="{6A4C992E-47CE-4A6B-B9A0-C473AE3ECF19}">
      <dsp:nvSpPr>
        <dsp:cNvPr id="0" name=""/>
        <dsp:cNvSpPr/>
      </dsp:nvSpPr>
      <dsp:spPr>
        <a:xfrm>
          <a:off x="3660938" y="1214776"/>
          <a:ext cx="1310821" cy="215109"/>
        </a:xfrm>
        <a:custGeom>
          <a:avLst/>
          <a:gdLst/>
          <a:ahLst/>
          <a:cxnLst/>
          <a:rect l="0" t="0" r="0" b="0"/>
          <a:pathLst>
            <a:path>
              <a:moveTo>
                <a:pt x="977298" y="0"/>
              </a:moveTo>
              <a:lnTo>
                <a:pt x="977298" y="80188"/>
              </a:lnTo>
              <a:lnTo>
                <a:pt x="0" y="80188"/>
              </a:lnTo>
              <a:lnTo>
                <a:pt x="0" y="160377"/>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DBA202-2728-4968-8110-829586ED6996}">
      <dsp:nvSpPr>
        <dsp:cNvPr id="0" name=""/>
        <dsp:cNvSpPr/>
      </dsp:nvSpPr>
      <dsp:spPr>
        <a:xfrm>
          <a:off x="3257609" y="1429885"/>
          <a:ext cx="806659" cy="537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yes=16</a:t>
          </a:r>
        </a:p>
      </dsp:txBody>
      <dsp:txXfrm>
        <a:off x="3273360" y="1445636"/>
        <a:ext cx="775157" cy="506270"/>
      </dsp:txXfrm>
    </dsp:sp>
    <dsp:sp modelId="{66649879-19B3-4ED9-A157-27B58E28284F}">
      <dsp:nvSpPr>
        <dsp:cNvPr id="0" name=""/>
        <dsp:cNvSpPr/>
      </dsp:nvSpPr>
      <dsp:spPr>
        <a:xfrm>
          <a:off x="3136610" y="1967658"/>
          <a:ext cx="524328" cy="215109"/>
        </a:xfrm>
        <a:custGeom>
          <a:avLst/>
          <a:gdLst/>
          <a:ahLst/>
          <a:cxnLst/>
          <a:rect l="0" t="0" r="0" b="0"/>
          <a:pathLst>
            <a:path>
              <a:moveTo>
                <a:pt x="390919" y="0"/>
              </a:moveTo>
              <a:lnTo>
                <a:pt x="390919" y="80188"/>
              </a:lnTo>
              <a:lnTo>
                <a:pt x="0" y="80188"/>
              </a:lnTo>
              <a:lnTo>
                <a:pt x="0" y="16037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9F74B07-7AAA-4605-948E-106D57327F6D}">
      <dsp:nvSpPr>
        <dsp:cNvPr id="0" name=""/>
        <dsp:cNvSpPr/>
      </dsp:nvSpPr>
      <dsp:spPr>
        <a:xfrm>
          <a:off x="2733280" y="2182767"/>
          <a:ext cx="806659" cy="537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yes=3</a:t>
          </a:r>
        </a:p>
      </dsp:txBody>
      <dsp:txXfrm>
        <a:off x="2749031" y="2198518"/>
        <a:ext cx="775157" cy="506270"/>
      </dsp:txXfrm>
    </dsp:sp>
    <dsp:sp modelId="{A4FE0E61-E696-4A18-85A4-738CCE520E4B}">
      <dsp:nvSpPr>
        <dsp:cNvPr id="0" name=""/>
        <dsp:cNvSpPr/>
      </dsp:nvSpPr>
      <dsp:spPr>
        <a:xfrm>
          <a:off x="2612281" y="2720540"/>
          <a:ext cx="524328" cy="215109"/>
        </a:xfrm>
        <a:custGeom>
          <a:avLst/>
          <a:gdLst/>
          <a:ahLst/>
          <a:cxnLst/>
          <a:rect l="0" t="0" r="0" b="0"/>
          <a:pathLst>
            <a:path>
              <a:moveTo>
                <a:pt x="390919" y="0"/>
              </a:moveTo>
              <a:lnTo>
                <a:pt x="390919" y="80188"/>
              </a:lnTo>
              <a:lnTo>
                <a:pt x="0" y="80188"/>
              </a:lnTo>
              <a:lnTo>
                <a:pt x="0" y="16037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03BC07C-2AF3-4843-8EA6-4796B4784D95}">
      <dsp:nvSpPr>
        <dsp:cNvPr id="0" name=""/>
        <dsp:cNvSpPr/>
      </dsp:nvSpPr>
      <dsp:spPr>
        <a:xfrm>
          <a:off x="2208952" y="2935649"/>
          <a:ext cx="806659" cy="537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yes=1</a:t>
          </a:r>
        </a:p>
      </dsp:txBody>
      <dsp:txXfrm>
        <a:off x="2224703" y="2951400"/>
        <a:ext cx="775157" cy="506270"/>
      </dsp:txXfrm>
    </dsp:sp>
    <dsp:sp modelId="{CABB3D4F-C128-445A-A146-9783373BD030}">
      <dsp:nvSpPr>
        <dsp:cNvPr id="0" name=""/>
        <dsp:cNvSpPr/>
      </dsp:nvSpPr>
      <dsp:spPr>
        <a:xfrm>
          <a:off x="3136610" y="2720540"/>
          <a:ext cx="524328" cy="215109"/>
        </a:xfrm>
        <a:custGeom>
          <a:avLst/>
          <a:gdLst/>
          <a:ahLst/>
          <a:cxnLst/>
          <a:rect l="0" t="0" r="0" b="0"/>
          <a:pathLst>
            <a:path>
              <a:moveTo>
                <a:pt x="0" y="0"/>
              </a:moveTo>
              <a:lnTo>
                <a:pt x="0" y="80188"/>
              </a:lnTo>
              <a:lnTo>
                <a:pt x="390919" y="80188"/>
              </a:lnTo>
              <a:lnTo>
                <a:pt x="390919" y="16037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C865E24-4C69-4C31-903C-817EFAC8103D}">
      <dsp:nvSpPr>
        <dsp:cNvPr id="0" name=""/>
        <dsp:cNvSpPr/>
      </dsp:nvSpPr>
      <dsp:spPr>
        <a:xfrm>
          <a:off x="3257609" y="2935649"/>
          <a:ext cx="806659" cy="537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no=2</a:t>
          </a:r>
        </a:p>
      </dsp:txBody>
      <dsp:txXfrm>
        <a:off x="3273360" y="2951400"/>
        <a:ext cx="775157" cy="506270"/>
      </dsp:txXfrm>
    </dsp:sp>
    <dsp:sp modelId="{25F13CFF-CF5A-4548-9E7B-66DA780775AD}">
      <dsp:nvSpPr>
        <dsp:cNvPr id="0" name=""/>
        <dsp:cNvSpPr/>
      </dsp:nvSpPr>
      <dsp:spPr>
        <a:xfrm>
          <a:off x="3660938" y="1967658"/>
          <a:ext cx="524328" cy="215109"/>
        </a:xfrm>
        <a:custGeom>
          <a:avLst/>
          <a:gdLst/>
          <a:ahLst/>
          <a:cxnLst/>
          <a:rect l="0" t="0" r="0" b="0"/>
          <a:pathLst>
            <a:path>
              <a:moveTo>
                <a:pt x="0" y="0"/>
              </a:moveTo>
              <a:lnTo>
                <a:pt x="0" y="80188"/>
              </a:lnTo>
              <a:lnTo>
                <a:pt x="390919" y="80188"/>
              </a:lnTo>
              <a:lnTo>
                <a:pt x="390919" y="16037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A8140A4-8DE9-4648-8208-40B6DAB45D3D}">
      <dsp:nvSpPr>
        <dsp:cNvPr id="0" name=""/>
        <dsp:cNvSpPr/>
      </dsp:nvSpPr>
      <dsp:spPr>
        <a:xfrm>
          <a:off x="3781937" y="2182767"/>
          <a:ext cx="806659" cy="537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no=13</a:t>
          </a:r>
        </a:p>
      </dsp:txBody>
      <dsp:txXfrm>
        <a:off x="3797688" y="2198518"/>
        <a:ext cx="775157" cy="506270"/>
      </dsp:txXfrm>
    </dsp:sp>
    <dsp:sp modelId="{3126D5D7-1956-41CD-AA8A-AA3FEC5AC0BA}">
      <dsp:nvSpPr>
        <dsp:cNvPr id="0" name=""/>
        <dsp:cNvSpPr/>
      </dsp:nvSpPr>
      <dsp:spPr>
        <a:xfrm>
          <a:off x="4971759" y="1214776"/>
          <a:ext cx="1310821" cy="215109"/>
        </a:xfrm>
        <a:custGeom>
          <a:avLst/>
          <a:gdLst/>
          <a:ahLst/>
          <a:cxnLst/>
          <a:rect l="0" t="0" r="0" b="0"/>
          <a:pathLst>
            <a:path>
              <a:moveTo>
                <a:pt x="0" y="0"/>
              </a:moveTo>
              <a:lnTo>
                <a:pt x="0" y="80188"/>
              </a:lnTo>
              <a:lnTo>
                <a:pt x="977298" y="80188"/>
              </a:lnTo>
              <a:lnTo>
                <a:pt x="977298" y="160377"/>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DB9D4E3-F01B-4F4A-A566-2025C0D90B98}">
      <dsp:nvSpPr>
        <dsp:cNvPr id="0" name=""/>
        <dsp:cNvSpPr/>
      </dsp:nvSpPr>
      <dsp:spPr>
        <a:xfrm>
          <a:off x="5879251" y="1429885"/>
          <a:ext cx="806659" cy="537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no=517</a:t>
          </a:r>
        </a:p>
      </dsp:txBody>
      <dsp:txXfrm>
        <a:off x="5895002" y="1445636"/>
        <a:ext cx="775157" cy="506270"/>
      </dsp:txXfrm>
    </dsp:sp>
    <dsp:sp modelId="{11274F85-9F95-4333-AAA2-F295AC1A8453}">
      <dsp:nvSpPr>
        <dsp:cNvPr id="0" name=""/>
        <dsp:cNvSpPr/>
      </dsp:nvSpPr>
      <dsp:spPr>
        <a:xfrm>
          <a:off x="5758252" y="1967658"/>
          <a:ext cx="524328" cy="215109"/>
        </a:xfrm>
        <a:custGeom>
          <a:avLst/>
          <a:gdLst/>
          <a:ahLst/>
          <a:cxnLst/>
          <a:rect l="0" t="0" r="0" b="0"/>
          <a:pathLst>
            <a:path>
              <a:moveTo>
                <a:pt x="390919" y="0"/>
              </a:moveTo>
              <a:lnTo>
                <a:pt x="390919" y="80188"/>
              </a:lnTo>
              <a:lnTo>
                <a:pt x="0" y="80188"/>
              </a:lnTo>
              <a:lnTo>
                <a:pt x="0" y="16037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7B1F726-81F0-4C43-B819-D018A4F0B671}">
      <dsp:nvSpPr>
        <dsp:cNvPr id="0" name=""/>
        <dsp:cNvSpPr/>
      </dsp:nvSpPr>
      <dsp:spPr>
        <a:xfrm>
          <a:off x="5354922" y="2182767"/>
          <a:ext cx="806659" cy="537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yes=65</a:t>
          </a:r>
        </a:p>
      </dsp:txBody>
      <dsp:txXfrm>
        <a:off x="5370673" y="2198518"/>
        <a:ext cx="775157" cy="506270"/>
      </dsp:txXfrm>
    </dsp:sp>
    <dsp:sp modelId="{96A121A6-5599-4ED2-A4B4-C9B00537B09B}">
      <dsp:nvSpPr>
        <dsp:cNvPr id="0" name=""/>
        <dsp:cNvSpPr/>
      </dsp:nvSpPr>
      <dsp:spPr>
        <a:xfrm>
          <a:off x="5233923" y="2720540"/>
          <a:ext cx="524328" cy="215109"/>
        </a:xfrm>
        <a:custGeom>
          <a:avLst/>
          <a:gdLst/>
          <a:ahLst/>
          <a:cxnLst/>
          <a:rect l="0" t="0" r="0" b="0"/>
          <a:pathLst>
            <a:path>
              <a:moveTo>
                <a:pt x="390919" y="0"/>
              </a:moveTo>
              <a:lnTo>
                <a:pt x="390919" y="80188"/>
              </a:lnTo>
              <a:lnTo>
                <a:pt x="0" y="80188"/>
              </a:lnTo>
              <a:lnTo>
                <a:pt x="0" y="16037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A7C01DD-1C54-4498-8FD1-6FFC59F1CEEE}">
      <dsp:nvSpPr>
        <dsp:cNvPr id="0" name=""/>
        <dsp:cNvSpPr/>
      </dsp:nvSpPr>
      <dsp:spPr>
        <a:xfrm>
          <a:off x="4830594" y="2935649"/>
          <a:ext cx="806659" cy="537772"/>
        </a:xfrm>
        <a:prstGeom prst="roundRect">
          <a:avLst>
            <a:gd name="adj" fmla="val 10000"/>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panose="020F0502020204030204"/>
              <a:ea typeface="+mn-ea"/>
              <a:cs typeface="+mn-cs"/>
            </a:rPr>
            <a:t>yes=5</a:t>
          </a:r>
        </a:p>
      </dsp:txBody>
      <dsp:txXfrm>
        <a:off x="4846345" y="2951400"/>
        <a:ext cx="775157" cy="506270"/>
      </dsp:txXfrm>
    </dsp:sp>
    <dsp:sp modelId="{C1E32DA4-BC0F-463D-85B6-115781DA4FF6}">
      <dsp:nvSpPr>
        <dsp:cNvPr id="0" name=""/>
        <dsp:cNvSpPr/>
      </dsp:nvSpPr>
      <dsp:spPr>
        <a:xfrm>
          <a:off x="5758252" y="2720540"/>
          <a:ext cx="524328" cy="215109"/>
        </a:xfrm>
        <a:custGeom>
          <a:avLst/>
          <a:gdLst/>
          <a:ahLst/>
          <a:cxnLst/>
          <a:rect l="0" t="0" r="0" b="0"/>
          <a:pathLst>
            <a:path>
              <a:moveTo>
                <a:pt x="0" y="0"/>
              </a:moveTo>
              <a:lnTo>
                <a:pt x="0" y="80188"/>
              </a:lnTo>
              <a:lnTo>
                <a:pt x="390919" y="80188"/>
              </a:lnTo>
              <a:lnTo>
                <a:pt x="390919" y="16037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0EEC658-4BD7-4D4C-AC21-A3B76D379F3E}">
      <dsp:nvSpPr>
        <dsp:cNvPr id="0" name=""/>
        <dsp:cNvSpPr/>
      </dsp:nvSpPr>
      <dsp:spPr>
        <a:xfrm>
          <a:off x="5879251" y="2935649"/>
          <a:ext cx="806659" cy="537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no=63</a:t>
          </a:r>
        </a:p>
      </dsp:txBody>
      <dsp:txXfrm>
        <a:off x="5895002" y="2951400"/>
        <a:ext cx="775157" cy="506270"/>
      </dsp:txXfrm>
    </dsp:sp>
    <dsp:sp modelId="{8BE00B4E-26D5-40CD-AB50-4591088C0CEC}">
      <dsp:nvSpPr>
        <dsp:cNvPr id="0" name=""/>
        <dsp:cNvSpPr/>
      </dsp:nvSpPr>
      <dsp:spPr>
        <a:xfrm>
          <a:off x="6282580" y="1967658"/>
          <a:ext cx="524328" cy="215109"/>
        </a:xfrm>
        <a:custGeom>
          <a:avLst/>
          <a:gdLst/>
          <a:ahLst/>
          <a:cxnLst/>
          <a:rect l="0" t="0" r="0" b="0"/>
          <a:pathLst>
            <a:path>
              <a:moveTo>
                <a:pt x="0" y="0"/>
              </a:moveTo>
              <a:lnTo>
                <a:pt x="0" y="80188"/>
              </a:lnTo>
              <a:lnTo>
                <a:pt x="390919" y="80188"/>
              </a:lnTo>
              <a:lnTo>
                <a:pt x="390919" y="16037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3A5E005-D66D-4503-A990-0F736E33F477}">
      <dsp:nvSpPr>
        <dsp:cNvPr id="0" name=""/>
        <dsp:cNvSpPr/>
      </dsp:nvSpPr>
      <dsp:spPr>
        <a:xfrm>
          <a:off x="6403579" y="2182767"/>
          <a:ext cx="806659" cy="537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no=452</a:t>
          </a:r>
        </a:p>
      </dsp:txBody>
      <dsp:txXfrm>
        <a:off x="6419330" y="2198518"/>
        <a:ext cx="775157" cy="5062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4AFBB-2C13-425E-8A00-485DA949A306}" type="datetimeFigureOut">
              <a:rPr lang="en-US" smtClean="0"/>
              <a:t>8/8/18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D85D5-EF60-4E6F-80F0-5590445912FC}" type="slidenum">
              <a:rPr lang="en-US" smtClean="0"/>
              <a:t>‹#›</a:t>
            </a:fld>
            <a:endParaRPr lang="en-US"/>
          </a:p>
        </p:txBody>
      </p:sp>
    </p:spTree>
    <p:extLst>
      <p:ext uri="{BB962C8B-B14F-4D97-AF65-F5344CB8AC3E}">
        <p14:creationId xmlns:p14="http://schemas.microsoft.com/office/powerpoint/2010/main" val="78798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00B050"/>
                </a:solidFill>
              </a:rPr>
              <a:t>Introduce self</a:t>
            </a:r>
          </a:p>
          <a:p>
            <a:r>
              <a:rPr lang="en-US" sz="1400" b="1" dirty="0">
                <a:solidFill>
                  <a:srgbClr val="00B050"/>
                </a:solidFill>
              </a:rPr>
              <a:t>CU Denver, Junior, majoring in PBHL, pre med track</a:t>
            </a:r>
          </a:p>
          <a:p>
            <a:r>
              <a:rPr lang="en-US" sz="1400" b="1" dirty="0">
                <a:solidFill>
                  <a:srgbClr val="00B050"/>
                </a:solidFill>
              </a:rPr>
              <a:t>Project CLIMB under Drs. </a:t>
            </a:r>
            <a:r>
              <a:rPr lang="en-US" sz="1400" b="1" dirty="0" err="1">
                <a:solidFill>
                  <a:srgbClr val="00B050"/>
                </a:solidFill>
              </a:rPr>
              <a:t>Talmi</a:t>
            </a:r>
            <a:r>
              <a:rPr lang="en-US" sz="1400" b="1" dirty="0">
                <a:solidFill>
                  <a:srgbClr val="00B050"/>
                </a:solidFill>
              </a:rPr>
              <a:t> and </a:t>
            </a:r>
            <a:r>
              <a:rPr lang="en-US" sz="1400" b="1" dirty="0" err="1">
                <a:solidFill>
                  <a:srgbClr val="00B050"/>
                </a:solidFill>
              </a:rPr>
              <a:t>Asherin</a:t>
            </a:r>
            <a:endParaRPr lang="en-US" sz="1400" b="1" dirty="0">
              <a:solidFill>
                <a:srgbClr val="00B050"/>
              </a:solidFill>
            </a:endParaRPr>
          </a:p>
        </p:txBody>
      </p:sp>
      <p:sp>
        <p:nvSpPr>
          <p:cNvPr id="4" name="Slide Number Placeholder 3"/>
          <p:cNvSpPr>
            <a:spLocks noGrp="1"/>
          </p:cNvSpPr>
          <p:nvPr>
            <p:ph type="sldNum" sz="quarter" idx="10"/>
          </p:nvPr>
        </p:nvSpPr>
        <p:spPr/>
        <p:txBody>
          <a:bodyPr/>
          <a:lstStyle/>
          <a:p>
            <a:fld id="{FF7D85D5-EF60-4E6F-80F0-5590445912FC}" type="slidenum">
              <a:rPr lang="en-US" smtClean="0"/>
              <a:t>1</a:t>
            </a:fld>
            <a:endParaRPr lang="en-US"/>
          </a:p>
        </p:txBody>
      </p:sp>
    </p:spTree>
    <p:extLst>
      <p:ext uri="{BB962C8B-B14F-4D97-AF65-F5344CB8AC3E}">
        <p14:creationId xmlns:p14="http://schemas.microsoft.com/office/powerpoint/2010/main" val="173624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50% had a race of not Hispanic/Latino. </a:t>
            </a:r>
          </a:p>
          <a:p>
            <a:r>
              <a:rPr lang="en-US" dirty="0"/>
              <a:t>Second reported language was Spanish at 9% and third was Burmese at 2%. Somali and Arabic were next. However this dataset  </a:t>
            </a:r>
            <a:r>
              <a:rPr lang="en-US" dirty="0">
                <a:highlight>
                  <a:srgbClr val="FFFF00"/>
                </a:highlight>
              </a:rPr>
              <a:t>included </a:t>
            </a:r>
            <a:r>
              <a:rPr lang="en-US" dirty="0"/>
              <a:t>20 different languages . </a:t>
            </a:r>
          </a:p>
          <a:p>
            <a:r>
              <a:rPr lang="en-US" dirty="0"/>
              <a:t> Insurance: CHC is mainly seeing families with public insurance because of the population that is seen. Ex- low income/SES patients and families</a:t>
            </a:r>
          </a:p>
          <a:p>
            <a:endParaRPr lang="en-US" dirty="0"/>
          </a:p>
          <a:p>
            <a:r>
              <a:rPr lang="en-US" b="1" dirty="0"/>
              <a:t>Animate arrows</a:t>
            </a:r>
          </a:p>
        </p:txBody>
      </p:sp>
      <p:sp>
        <p:nvSpPr>
          <p:cNvPr id="4" name="Slide Number Placeholder 3"/>
          <p:cNvSpPr>
            <a:spLocks noGrp="1"/>
          </p:cNvSpPr>
          <p:nvPr>
            <p:ph type="sldNum" sz="quarter" idx="10"/>
          </p:nvPr>
        </p:nvSpPr>
        <p:spPr/>
        <p:txBody>
          <a:bodyPr/>
          <a:lstStyle/>
          <a:p>
            <a:fld id="{FF7D85D5-EF60-4E6F-80F0-5590445912FC}" type="slidenum">
              <a:rPr lang="en-US" smtClean="0"/>
              <a:t>12</a:t>
            </a:fld>
            <a:endParaRPr lang="en-US"/>
          </a:p>
        </p:txBody>
      </p:sp>
    </p:spTree>
    <p:extLst>
      <p:ext uri="{BB962C8B-B14F-4D97-AF65-F5344CB8AC3E}">
        <p14:creationId xmlns:p14="http://schemas.microsoft.com/office/powerpoint/2010/main" val="401026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Relates to 1</a:t>
            </a:r>
            <a:r>
              <a:rPr lang="en-US" baseline="30000" dirty="0"/>
              <a:t>st</a:t>
            </a:r>
            <a:r>
              <a:rPr lang="en-US" dirty="0"/>
              <a:t> objective of seeing if psychosocial concerns vary by pregnancy related depressive status</a:t>
            </a:r>
          </a:p>
        </p:txBody>
      </p:sp>
      <p:sp>
        <p:nvSpPr>
          <p:cNvPr id="4" name="Slide Number Placeholder 3"/>
          <p:cNvSpPr>
            <a:spLocks noGrp="1"/>
          </p:cNvSpPr>
          <p:nvPr>
            <p:ph type="sldNum" sz="quarter" idx="10"/>
          </p:nvPr>
        </p:nvSpPr>
        <p:spPr/>
        <p:txBody>
          <a:bodyPr/>
          <a:lstStyle/>
          <a:p>
            <a:fld id="{FF7D85D5-EF60-4E6F-80F0-5590445912FC}" type="slidenum">
              <a:rPr lang="en-US" smtClean="0"/>
              <a:t>14</a:t>
            </a:fld>
            <a:endParaRPr lang="en-US"/>
          </a:p>
        </p:txBody>
      </p:sp>
    </p:spTree>
    <p:extLst>
      <p:ext uri="{BB962C8B-B14F-4D97-AF65-F5344CB8AC3E}">
        <p14:creationId xmlns:p14="http://schemas.microsoft.com/office/powerpoint/2010/main" val="166287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Relates to second objective of if adding another screener actually identifies more mothers with depressive symptomology and indeed we found that it does.</a:t>
            </a:r>
          </a:p>
        </p:txBody>
      </p:sp>
      <p:sp>
        <p:nvSpPr>
          <p:cNvPr id="4" name="Slide Number Placeholder 3"/>
          <p:cNvSpPr>
            <a:spLocks noGrp="1"/>
          </p:cNvSpPr>
          <p:nvPr>
            <p:ph type="sldNum" sz="quarter" idx="10"/>
          </p:nvPr>
        </p:nvSpPr>
        <p:spPr/>
        <p:txBody>
          <a:bodyPr/>
          <a:lstStyle/>
          <a:p>
            <a:fld id="{FF7D85D5-EF60-4E6F-80F0-5590445912FC}" type="slidenum">
              <a:rPr lang="en-US" smtClean="0"/>
              <a:t>15</a:t>
            </a:fld>
            <a:endParaRPr lang="en-US"/>
          </a:p>
        </p:txBody>
      </p:sp>
    </p:spTree>
    <p:extLst>
      <p:ext uri="{BB962C8B-B14F-4D97-AF65-F5344CB8AC3E}">
        <p14:creationId xmlns:p14="http://schemas.microsoft.com/office/powerpoint/2010/main" val="402466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7D85D5-EF60-4E6F-80F0-5590445912FC}" type="slidenum">
              <a:rPr lang="en-US" smtClean="0"/>
              <a:t>19</a:t>
            </a:fld>
            <a:endParaRPr lang="en-US"/>
          </a:p>
        </p:txBody>
      </p:sp>
    </p:spTree>
    <p:extLst>
      <p:ext uri="{BB962C8B-B14F-4D97-AF65-F5344CB8AC3E}">
        <p14:creationId xmlns:p14="http://schemas.microsoft.com/office/powerpoint/2010/main" val="163026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Elaborate. </a:t>
            </a:r>
            <a:r>
              <a:rPr lang="en-US" sz="2000" b="1" dirty="0">
                <a:solidFill>
                  <a:schemeClr val="tx1"/>
                </a:solidFill>
              </a:rPr>
              <a:t>integrated mental health services to children and families </a:t>
            </a:r>
            <a:endParaRPr lang="en-US" b="1" dirty="0"/>
          </a:p>
        </p:txBody>
      </p:sp>
      <p:sp>
        <p:nvSpPr>
          <p:cNvPr id="4" name="Slide Number Placeholder 3"/>
          <p:cNvSpPr>
            <a:spLocks noGrp="1"/>
          </p:cNvSpPr>
          <p:nvPr>
            <p:ph type="sldNum" sz="quarter" idx="10"/>
          </p:nvPr>
        </p:nvSpPr>
        <p:spPr/>
        <p:txBody>
          <a:bodyPr/>
          <a:lstStyle/>
          <a:p>
            <a:fld id="{FF7D85D5-EF60-4E6F-80F0-5590445912FC}" type="slidenum">
              <a:rPr lang="en-US" smtClean="0"/>
              <a:t>2</a:t>
            </a:fld>
            <a:endParaRPr lang="en-US"/>
          </a:p>
        </p:txBody>
      </p:sp>
    </p:spTree>
    <p:extLst>
      <p:ext uri="{BB962C8B-B14F-4D97-AF65-F5344CB8AC3E}">
        <p14:creationId xmlns:p14="http://schemas.microsoft.com/office/powerpoint/2010/main" val="81777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spend too much time here. </a:t>
            </a:r>
          </a:p>
          <a:p>
            <a:r>
              <a:rPr lang="en-US" dirty="0"/>
              <a:t>Transition to what they work with…. PRD- next slide. </a:t>
            </a:r>
          </a:p>
        </p:txBody>
      </p:sp>
      <p:sp>
        <p:nvSpPr>
          <p:cNvPr id="4" name="Slide Number Placeholder 3"/>
          <p:cNvSpPr>
            <a:spLocks noGrp="1"/>
          </p:cNvSpPr>
          <p:nvPr>
            <p:ph type="sldNum" sz="quarter" idx="10"/>
          </p:nvPr>
        </p:nvSpPr>
        <p:spPr/>
        <p:txBody>
          <a:bodyPr/>
          <a:lstStyle/>
          <a:p>
            <a:fld id="{FF7D85D5-EF60-4E6F-80F0-5590445912FC}" type="slidenum">
              <a:rPr lang="en-US" smtClean="0"/>
              <a:t>3</a:t>
            </a:fld>
            <a:endParaRPr lang="en-US"/>
          </a:p>
        </p:txBody>
      </p:sp>
    </p:spTree>
    <p:extLst>
      <p:ext uri="{BB962C8B-B14F-4D97-AF65-F5344CB8AC3E}">
        <p14:creationId xmlns:p14="http://schemas.microsoft.com/office/powerpoint/2010/main" val="408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American Pregnancy Association signs of PRD include:</a:t>
            </a:r>
          </a:p>
          <a:p>
            <a:r>
              <a:rPr lang="en-US" b="1" dirty="0"/>
              <a:t>-persistent sadness</a:t>
            </a:r>
          </a:p>
          <a:p>
            <a:r>
              <a:rPr lang="en-US" b="1" dirty="0"/>
              <a:t>-difficulty concentrating</a:t>
            </a:r>
          </a:p>
          <a:p>
            <a:r>
              <a:rPr lang="en-US" b="1" dirty="0"/>
              <a:t>-sleeping too much or too little</a:t>
            </a:r>
          </a:p>
          <a:p>
            <a:r>
              <a:rPr lang="en-US" b="1" dirty="0"/>
              <a:t>-feelings of guilt or worthlessness</a:t>
            </a:r>
          </a:p>
          <a:p>
            <a:r>
              <a:rPr lang="en-US" b="1" dirty="0"/>
              <a:t>-anxiety</a:t>
            </a:r>
          </a:p>
          <a:p>
            <a:r>
              <a:rPr lang="en-US" b="1" dirty="0"/>
              <a:t>-thoughts of death, suicide, and helplessness</a:t>
            </a:r>
          </a:p>
          <a:p>
            <a:r>
              <a:rPr lang="en-US" b="1" dirty="0"/>
              <a:t>-changes in eating habits</a:t>
            </a:r>
          </a:p>
        </p:txBody>
      </p:sp>
      <p:sp>
        <p:nvSpPr>
          <p:cNvPr id="4" name="Slide Number Placeholder 3"/>
          <p:cNvSpPr>
            <a:spLocks noGrp="1"/>
          </p:cNvSpPr>
          <p:nvPr>
            <p:ph type="sldNum" sz="quarter" idx="10"/>
          </p:nvPr>
        </p:nvSpPr>
        <p:spPr/>
        <p:txBody>
          <a:bodyPr/>
          <a:lstStyle/>
          <a:p>
            <a:fld id="{FF7D85D5-EF60-4E6F-80F0-5590445912FC}" type="slidenum">
              <a:rPr lang="en-US" smtClean="0"/>
              <a:t>4</a:t>
            </a:fld>
            <a:endParaRPr lang="en-US"/>
          </a:p>
        </p:txBody>
      </p:sp>
    </p:spTree>
    <p:extLst>
      <p:ext uri="{BB962C8B-B14F-4D97-AF65-F5344CB8AC3E}">
        <p14:creationId xmlns:p14="http://schemas.microsoft.com/office/powerpoint/2010/main" val="1858478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see, this impacts a lot of women, and a population that is raising a very dependent population</a:t>
            </a:r>
          </a:p>
        </p:txBody>
      </p:sp>
      <p:sp>
        <p:nvSpPr>
          <p:cNvPr id="4" name="Slide Number Placeholder 3"/>
          <p:cNvSpPr>
            <a:spLocks noGrp="1"/>
          </p:cNvSpPr>
          <p:nvPr>
            <p:ph type="sldNum" sz="quarter" idx="10"/>
          </p:nvPr>
        </p:nvSpPr>
        <p:spPr/>
        <p:txBody>
          <a:bodyPr/>
          <a:lstStyle/>
          <a:p>
            <a:fld id="{FF7D85D5-EF60-4E6F-80F0-5590445912FC}" type="slidenum">
              <a:rPr lang="en-US" smtClean="0"/>
              <a:t>5</a:t>
            </a:fld>
            <a:endParaRPr lang="en-US"/>
          </a:p>
        </p:txBody>
      </p:sp>
    </p:spTree>
    <p:extLst>
      <p:ext uri="{BB962C8B-B14F-4D97-AF65-F5344CB8AC3E}">
        <p14:creationId xmlns:p14="http://schemas.microsoft.com/office/powerpoint/2010/main" val="101162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this background and past literature led me to the questions and objectives of my research with the PURPLE program</a:t>
            </a:r>
          </a:p>
        </p:txBody>
      </p:sp>
      <p:sp>
        <p:nvSpPr>
          <p:cNvPr id="4" name="Slide Number Placeholder 3"/>
          <p:cNvSpPr>
            <a:spLocks noGrp="1"/>
          </p:cNvSpPr>
          <p:nvPr>
            <p:ph type="sldNum" sz="quarter" idx="10"/>
          </p:nvPr>
        </p:nvSpPr>
        <p:spPr/>
        <p:txBody>
          <a:bodyPr/>
          <a:lstStyle/>
          <a:p>
            <a:fld id="{FF7D85D5-EF60-4E6F-80F0-5590445912FC}" type="slidenum">
              <a:rPr lang="en-US" smtClean="0"/>
              <a:t>6</a:t>
            </a:fld>
            <a:endParaRPr lang="en-US"/>
          </a:p>
        </p:txBody>
      </p:sp>
    </p:spTree>
    <p:extLst>
      <p:ext uri="{BB962C8B-B14F-4D97-AF65-F5344CB8AC3E}">
        <p14:creationId xmlns:p14="http://schemas.microsoft.com/office/powerpoint/2010/main" val="420407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EPDS- </a:t>
            </a:r>
            <a:r>
              <a:rPr lang="en-US" altLang="en-US" dirty="0"/>
              <a:t>used to screen mothers for symptoms of depression during the first 4 months after birth.</a:t>
            </a:r>
          </a:p>
          <a:p>
            <a:r>
              <a:rPr lang="en-US" dirty="0"/>
              <a:t>Psychosocial- </a:t>
            </a:r>
            <a:r>
              <a:rPr lang="en-US" altLang="en-US" dirty="0"/>
              <a:t>used to screen families for psychosocial resource needs, mental health, and adverse or traumatic experiences.</a:t>
            </a:r>
          </a:p>
          <a:p>
            <a:r>
              <a:rPr lang="en-US" dirty="0"/>
              <a:t> </a:t>
            </a:r>
          </a:p>
          <a:p>
            <a:r>
              <a:rPr lang="en-US" dirty="0"/>
              <a:t>The next two slide elaborate on them and I discuss them in detail.,</a:t>
            </a:r>
          </a:p>
        </p:txBody>
      </p:sp>
      <p:sp>
        <p:nvSpPr>
          <p:cNvPr id="4" name="Slide Number Placeholder 3"/>
          <p:cNvSpPr>
            <a:spLocks noGrp="1"/>
          </p:cNvSpPr>
          <p:nvPr>
            <p:ph type="sldNum" sz="quarter" idx="10"/>
          </p:nvPr>
        </p:nvSpPr>
        <p:spPr/>
        <p:txBody>
          <a:bodyPr/>
          <a:lstStyle/>
          <a:p>
            <a:fld id="{FF7D85D5-EF60-4E6F-80F0-5590445912FC}" type="slidenum">
              <a:rPr lang="en-US" smtClean="0"/>
              <a:t>9</a:t>
            </a:fld>
            <a:endParaRPr lang="en-US"/>
          </a:p>
        </p:txBody>
      </p:sp>
    </p:spTree>
    <p:extLst>
      <p:ext uri="{BB962C8B-B14F-4D97-AF65-F5344CB8AC3E}">
        <p14:creationId xmlns:p14="http://schemas.microsoft.com/office/powerpoint/2010/main" val="3147755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 have been anxious or worried for no good reason, </a:t>
            </a:r>
          </a:p>
          <a:p>
            <a:r>
              <a:rPr lang="en-US" i="1" dirty="0"/>
              <a:t>I have been so unhappy that I have been crying, </a:t>
            </a:r>
          </a:p>
          <a:p>
            <a:r>
              <a:rPr lang="en-US" i="1" dirty="0"/>
              <a:t>The thought of harming myself has occurred to me,</a:t>
            </a:r>
          </a:p>
          <a:p>
            <a:r>
              <a:rPr lang="en-US" i="1" dirty="0"/>
              <a:t> I have felt sad or miserable</a:t>
            </a:r>
            <a:endParaRPr lang="en-US" dirty="0"/>
          </a:p>
        </p:txBody>
      </p:sp>
      <p:sp>
        <p:nvSpPr>
          <p:cNvPr id="4" name="Slide Number Placeholder 3"/>
          <p:cNvSpPr>
            <a:spLocks noGrp="1"/>
          </p:cNvSpPr>
          <p:nvPr>
            <p:ph type="sldNum" sz="quarter" idx="10"/>
          </p:nvPr>
        </p:nvSpPr>
        <p:spPr/>
        <p:txBody>
          <a:bodyPr/>
          <a:lstStyle/>
          <a:p>
            <a:fld id="{FF7D85D5-EF60-4E6F-80F0-5590445912FC}" type="slidenum">
              <a:rPr lang="en-US" smtClean="0"/>
              <a:t>10</a:t>
            </a:fld>
            <a:endParaRPr lang="en-US"/>
          </a:p>
        </p:txBody>
      </p:sp>
    </p:spTree>
    <p:extLst>
      <p:ext uri="{BB962C8B-B14F-4D97-AF65-F5344CB8AC3E}">
        <p14:creationId xmlns:p14="http://schemas.microsoft.com/office/powerpoint/2010/main" val="11754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Have you or your child recently been threatened, hit, or touched in any unwanted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b="1" i="1" dirty="0"/>
              <a:t>Do you feel sad, hopeless, or anxious a lot of the time?” 14a</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In the last 12 months, did your food ever not last and you didn’t have the money to get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In the last 12 months, did you ever feel stressed about making ends meet?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F7D85D5-EF60-4E6F-80F0-5590445912FC}" type="slidenum">
              <a:rPr lang="en-US" smtClean="0"/>
              <a:t>11</a:t>
            </a:fld>
            <a:endParaRPr lang="en-US"/>
          </a:p>
        </p:txBody>
      </p:sp>
    </p:spTree>
    <p:extLst>
      <p:ext uri="{BB962C8B-B14F-4D97-AF65-F5344CB8AC3E}">
        <p14:creationId xmlns:p14="http://schemas.microsoft.com/office/powerpoint/2010/main" val="6105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45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0544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262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922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60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68829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375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079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8/8/18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157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8/8/18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97394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020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8/8/18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47904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444" y="0"/>
            <a:ext cx="11257842" cy="2370631"/>
          </a:xfrm>
        </p:spPr>
        <p:txBody>
          <a:bodyPr>
            <a:normAutofit fontScale="90000"/>
          </a:bodyPr>
          <a:lstStyle/>
          <a:p>
            <a:pPr algn="ctr"/>
            <a:r>
              <a:rPr lang="en-US" sz="6000" dirty="0">
                <a:solidFill>
                  <a:schemeClr val="tx1"/>
                </a:solidFill>
              </a:rPr>
              <a:t>Identifying Pregnancy Related Depression and Psychosocial Concerns in Pediatric Primary Care</a:t>
            </a:r>
            <a:endParaRPr lang="en-US" sz="4000" dirty="0">
              <a:solidFill>
                <a:schemeClr val="tx1"/>
              </a:solidFill>
            </a:endParaRPr>
          </a:p>
        </p:txBody>
      </p:sp>
      <p:sp>
        <p:nvSpPr>
          <p:cNvPr id="3" name="Subtitle 2"/>
          <p:cNvSpPr>
            <a:spLocks noGrp="1"/>
          </p:cNvSpPr>
          <p:nvPr>
            <p:ph type="subTitle" idx="1"/>
          </p:nvPr>
        </p:nvSpPr>
        <p:spPr>
          <a:xfrm>
            <a:off x="1229193" y="4371318"/>
            <a:ext cx="10495093" cy="1096899"/>
          </a:xfrm>
        </p:spPr>
        <p:txBody>
          <a:bodyPr>
            <a:normAutofit/>
          </a:bodyPr>
          <a:lstStyle/>
          <a:p>
            <a:pPr algn="r"/>
            <a:r>
              <a:rPr lang="en-US" sz="2000" b="1" dirty="0"/>
              <a:t>Austin Chavez, Ryan </a:t>
            </a:r>
            <a:r>
              <a:rPr lang="en-US" sz="2000" b="1" dirty="0" err="1"/>
              <a:t>Asherin</a:t>
            </a:r>
            <a:r>
              <a:rPr lang="en-US" sz="2000" b="1" dirty="0"/>
              <a:t>, PhD, </a:t>
            </a:r>
            <a:r>
              <a:rPr lang="en-US" sz="2000" b="1" dirty="0" err="1"/>
              <a:t>Shengh</a:t>
            </a:r>
            <a:r>
              <a:rPr lang="en-US" sz="2000" b="1" dirty="0"/>
              <a:t> </a:t>
            </a:r>
            <a:r>
              <a:rPr lang="en-US" sz="2000" b="1" dirty="0" err="1"/>
              <a:t>Xiong</a:t>
            </a:r>
            <a:r>
              <a:rPr lang="en-US" sz="2000" b="1" dirty="0"/>
              <a:t>, B.S.,&amp; Ayelet Talmi, PhD</a:t>
            </a:r>
          </a:p>
          <a:p>
            <a:pPr algn="r"/>
            <a:endParaRPr lang="en-US" dirty="0"/>
          </a:p>
        </p:txBody>
      </p:sp>
      <p:sp>
        <p:nvSpPr>
          <p:cNvPr id="10" name="Subtitle 2"/>
          <p:cNvSpPr txBox="1">
            <a:spLocks/>
          </p:cNvSpPr>
          <p:nvPr/>
        </p:nvSpPr>
        <p:spPr>
          <a:xfrm>
            <a:off x="3494686" y="4802671"/>
            <a:ext cx="8229600" cy="10968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r>
              <a:rPr lang="en-US" sz="1800" dirty="0"/>
              <a:t>Thursday, August 9, 2018</a:t>
            </a:r>
          </a:p>
          <a:p>
            <a:pPr algn="r"/>
            <a:r>
              <a:rPr lang="en-US" sz="1800" dirty="0"/>
              <a:t>Denver Seminar Room| Gary Pavilion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3520"/>
          <a:stretch/>
        </p:blipFill>
        <p:spPr>
          <a:xfrm>
            <a:off x="83887" y="4815271"/>
            <a:ext cx="1905000" cy="15156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014" y="5468217"/>
            <a:ext cx="1847193" cy="805462"/>
          </a:xfrm>
          <a:prstGeom prst="rect">
            <a:avLst/>
          </a:prstGeom>
        </p:spPr>
      </p:pic>
      <p:pic>
        <p:nvPicPr>
          <p:cNvPr id="5" name="Picture 4">
            <a:extLst>
              <a:ext uri="{FF2B5EF4-FFF2-40B4-BE49-F238E27FC236}">
                <a16:creationId xmlns:a16="http://schemas.microsoft.com/office/drawing/2014/main" id="{B1B53801-578C-413E-975B-7D043C894AD9}"/>
              </a:ext>
            </a:extLst>
          </p:cNvPr>
          <p:cNvPicPr>
            <a:picLocks noChangeAspect="1"/>
          </p:cNvPicPr>
          <p:nvPr/>
        </p:nvPicPr>
        <p:blipFill>
          <a:blip r:embed="rId5"/>
          <a:stretch>
            <a:fillRect/>
          </a:stretch>
        </p:blipFill>
        <p:spPr>
          <a:xfrm>
            <a:off x="4290312" y="2363944"/>
            <a:ext cx="3610105" cy="1946625"/>
          </a:xfrm>
          <a:prstGeom prst="rect">
            <a:avLst/>
          </a:prstGeom>
        </p:spPr>
      </p:pic>
    </p:spTree>
    <p:extLst>
      <p:ext uri="{BB962C8B-B14F-4D97-AF65-F5344CB8AC3E}">
        <p14:creationId xmlns:p14="http://schemas.microsoft.com/office/powerpoint/2010/main" val="275980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15" y="405467"/>
            <a:ext cx="12522119" cy="1320800"/>
          </a:xfrm>
        </p:spPr>
        <p:txBody>
          <a:bodyPr>
            <a:normAutofit/>
          </a:bodyPr>
          <a:lstStyle/>
          <a:p>
            <a:r>
              <a:rPr lang="en-US" dirty="0">
                <a:solidFill>
                  <a:schemeClr val="tx1"/>
                </a:solidFill>
              </a:rPr>
              <a:t>Edinburgh Postnatal Depression Scale (EPDS)</a:t>
            </a:r>
          </a:p>
        </p:txBody>
      </p:sp>
      <p:sp>
        <p:nvSpPr>
          <p:cNvPr id="6" name="Content Placeholder 5"/>
          <p:cNvSpPr>
            <a:spLocks noGrp="1"/>
          </p:cNvSpPr>
          <p:nvPr>
            <p:ph idx="1"/>
          </p:nvPr>
        </p:nvSpPr>
        <p:spPr>
          <a:xfrm>
            <a:off x="4483780" y="1955838"/>
            <a:ext cx="6665233" cy="840672"/>
          </a:xfrm>
        </p:spPr>
        <p:txBody>
          <a:bodyPr>
            <a:noAutofit/>
          </a:bodyPr>
          <a:lstStyle/>
          <a:p>
            <a:pPr lvl="1">
              <a:buFont typeface="Arial" panose="020B0604020202020204" pitchFamily="34" charset="0"/>
              <a:buChar char="•"/>
            </a:pPr>
            <a:r>
              <a:rPr lang="en-US" sz="2400" dirty="0">
                <a:solidFill>
                  <a:schemeClr val="tx1"/>
                </a:solidFill>
              </a:rPr>
              <a:t>Given to caregivers of patients between ages 0-4 months</a:t>
            </a:r>
          </a:p>
          <a:p>
            <a:pPr lvl="1">
              <a:buFont typeface="Arial" panose="020B0604020202020204" pitchFamily="34" charset="0"/>
              <a:buChar char="•"/>
            </a:pPr>
            <a:r>
              <a:rPr lang="en-US" sz="2400" dirty="0">
                <a:solidFill>
                  <a:schemeClr val="tx1"/>
                </a:solidFill>
              </a:rPr>
              <a:t>10-item questionnaire screener</a:t>
            </a:r>
          </a:p>
          <a:p>
            <a:pPr lvl="1">
              <a:buFont typeface="Arial" panose="020B0604020202020204" pitchFamily="34" charset="0"/>
              <a:buChar char="•"/>
            </a:pPr>
            <a:r>
              <a:rPr lang="en-US" sz="2400" dirty="0">
                <a:solidFill>
                  <a:schemeClr val="tx1"/>
                </a:solidFill>
              </a:rPr>
              <a:t>Scale score of 0 (min) – 30 (max)</a:t>
            </a:r>
          </a:p>
          <a:p>
            <a:pPr marL="457200" lvl="1" indent="0">
              <a:buNone/>
            </a:pPr>
            <a:endParaRPr lang="en-US" sz="2400" dirty="0">
              <a:sym typeface="Wingdings" panose="05000000000000000000" pitchFamily="2" charset="2"/>
            </a:endParaRPr>
          </a:p>
          <a:p>
            <a:pPr marL="457200" lvl="1" indent="0">
              <a:buNone/>
            </a:pPr>
            <a:endParaRPr lang="en-US" sz="2400" dirty="0"/>
          </a:p>
          <a:p>
            <a:endParaRPr lang="en-US" sz="2400" dirty="0">
              <a:sym typeface="Wingdings" panose="05000000000000000000" pitchFamily="2" charset="2"/>
            </a:endParaRPr>
          </a:p>
          <a:p>
            <a:pPr marL="457200" lvl="1" indent="0">
              <a:buNone/>
            </a:pPr>
            <a:endParaRPr lang="en-US" sz="2400" dirty="0"/>
          </a:p>
          <a:p>
            <a:pPr marL="457200" lvl="1" indent="0">
              <a:buNone/>
            </a:pPr>
            <a:endParaRPr lang="en-US" sz="2400"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24849" y="1849921"/>
            <a:ext cx="3891461" cy="4399044"/>
          </a:xfrm>
          <a:prstGeom prst="rect">
            <a:avLst/>
          </a:prstGeom>
        </p:spPr>
      </p:pic>
      <p:sp>
        <p:nvSpPr>
          <p:cNvPr id="3" name="Oval 2">
            <a:extLst>
              <a:ext uri="{FF2B5EF4-FFF2-40B4-BE49-F238E27FC236}">
                <a16:creationId xmlns:a16="http://schemas.microsoft.com/office/drawing/2014/main" id="{EB316165-2BB9-48D6-955C-6E1621F23C3E}"/>
              </a:ext>
            </a:extLst>
          </p:cNvPr>
          <p:cNvSpPr/>
          <p:nvPr/>
        </p:nvSpPr>
        <p:spPr>
          <a:xfrm>
            <a:off x="4483780" y="3918633"/>
            <a:ext cx="3241963" cy="1425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solidFill>
                  <a:schemeClr val="tx1"/>
                </a:solidFill>
              </a:rPr>
              <a:t>Elevated EPDS Score (≥10) </a:t>
            </a:r>
            <a:r>
              <a:rPr lang="en-US" sz="2000" b="1" dirty="0">
                <a:solidFill>
                  <a:schemeClr val="tx1"/>
                </a:solidFill>
                <a:sym typeface="Wingdings" panose="05000000000000000000" pitchFamily="2" charset="2"/>
              </a:rPr>
              <a:t> High Risk of PRD</a:t>
            </a:r>
            <a:endParaRPr lang="en-US" sz="2000" b="1" dirty="0">
              <a:solidFill>
                <a:schemeClr val="tx1"/>
              </a:solidFill>
            </a:endParaRPr>
          </a:p>
        </p:txBody>
      </p:sp>
      <p:sp>
        <p:nvSpPr>
          <p:cNvPr id="16" name="Oval 15">
            <a:extLst>
              <a:ext uri="{FF2B5EF4-FFF2-40B4-BE49-F238E27FC236}">
                <a16:creationId xmlns:a16="http://schemas.microsoft.com/office/drawing/2014/main" id="{C76DA01B-5909-4BE9-828E-42D445FA8106}"/>
              </a:ext>
            </a:extLst>
          </p:cNvPr>
          <p:cNvSpPr/>
          <p:nvPr/>
        </p:nvSpPr>
        <p:spPr>
          <a:xfrm>
            <a:off x="7993213" y="3918632"/>
            <a:ext cx="3407473" cy="142503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solidFill>
                  <a:schemeClr val="tx1"/>
                </a:solidFill>
              </a:rPr>
              <a:t>Non-Elevated EPDS Score (&lt;10) </a:t>
            </a:r>
            <a:r>
              <a:rPr lang="en-US" sz="2000" b="1" dirty="0">
                <a:solidFill>
                  <a:schemeClr val="tx1"/>
                </a:solidFill>
                <a:sym typeface="Wingdings" panose="05000000000000000000" pitchFamily="2" charset="2"/>
              </a:rPr>
              <a:t> Low Risk of PRD</a:t>
            </a:r>
            <a:endParaRPr lang="en-US" sz="2000" b="1" dirty="0">
              <a:solidFill>
                <a:schemeClr val="tx1"/>
              </a:solidFill>
            </a:endParaRPr>
          </a:p>
        </p:txBody>
      </p:sp>
    </p:spTree>
    <p:extLst>
      <p:ext uri="{BB962C8B-B14F-4D97-AF65-F5344CB8AC3E}">
        <p14:creationId xmlns:p14="http://schemas.microsoft.com/office/powerpoint/2010/main" val="945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485F-FAAB-4F33-820D-A8F263D0779B}"/>
              </a:ext>
            </a:extLst>
          </p:cNvPr>
          <p:cNvSpPr>
            <a:spLocks noGrp="1"/>
          </p:cNvSpPr>
          <p:nvPr>
            <p:ph type="title"/>
          </p:nvPr>
        </p:nvSpPr>
        <p:spPr/>
        <p:txBody>
          <a:bodyPr/>
          <a:lstStyle/>
          <a:p>
            <a:r>
              <a:rPr lang="en-US" dirty="0">
                <a:solidFill>
                  <a:schemeClr val="tx1"/>
                </a:solidFill>
              </a:rPr>
              <a:t>Psychosocial Screener</a:t>
            </a:r>
          </a:p>
        </p:txBody>
      </p:sp>
      <p:pic>
        <p:nvPicPr>
          <p:cNvPr id="4" name="Content Placeholder 3">
            <a:extLst>
              <a:ext uri="{FF2B5EF4-FFF2-40B4-BE49-F238E27FC236}">
                <a16:creationId xmlns:a16="http://schemas.microsoft.com/office/drawing/2014/main" id="{9494DA1A-8766-4BAF-86FA-24B20CAB138B}"/>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5008" y="1955838"/>
            <a:ext cx="3372591" cy="4037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5">
            <a:extLst>
              <a:ext uri="{FF2B5EF4-FFF2-40B4-BE49-F238E27FC236}">
                <a16:creationId xmlns:a16="http://schemas.microsoft.com/office/drawing/2014/main" id="{F3970903-A50C-4BE4-8369-5F1A4C398674}"/>
              </a:ext>
            </a:extLst>
          </p:cNvPr>
          <p:cNvSpPr txBox="1">
            <a:spLocks/>
          </p:cNvSpPr>
          <p:nvPr/>
        </p:nvSpPr>
        <p:spPr>
          <a:xfrm>
            <a:off x="4483780" y="1955838"/>
            <a:ext cx="6665233" cy="84067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sz="2800" dirty="0">
                <a:solidFill>
                  <a:schemeClr val="tx1"/>
                </a:solidFill>
              </a:rPr>
              <a:t>Given to caregivers of patients at every well-child check</a:t>
            </a:r>
          </a:p>
          <a:p>
            <a:pPr lvl="1">
              <a:buFont typeface="Arial" panose="020B0604020202020204" pitchFamily="34" charset="0"/>
              <a:buChar char="•"/>
            </a:pPr>
            <a:r>
              <a:rPr lang="en-US" sz="2800" dirty="0">
                <a:solidFill>
                  <a:schemeClr val="tx1"/>
                </a:solidFill>
              </a:rPr>
              <a:t>14-item questionnaire </a:t>
            </a:r>
            <a:endParaRPr lang="en-US" sz="2800" strike="sngStrike" dirty="0">
              <a:solidFill>
                <a:schemeClr val="tx1"/>
              </a:solidFill>
            </a:endParaRPr>
          </a:p>
          <a:p>
            <a:pPr marL="457200" lvl="1" indent="0">
              <a:buFont typeface="Calibri" pitchFamily="34" charset="0"/>
              <a:buNone/>
            </a:pPr>
            <a:endParaRPr lang="en-US" sz="2800" dirty="0">
              <a:sym typeface="Wingdings" panose="05000000000000000000" pitchFamily="2" charset="2"/>
            </a:endParaRPr>
          </a:p>
          <a:p>
            <a:pPr marL="457200" lvl="1" indent="0">
              <a:buFont typeface="Calibri" pitchFamily="34" charset="0"/>
              <a:buNone/>
            </a:pPr>
            <a:endParaRPr lang="en-US" sz="2800" dirty="0"/>
          </a:p>
          <a:p>
            <a:endParaRPr lang="en-US" sz="2800" dirty="0">
              <a:sym typeface="Wingdings" panose="05000000000000000000" pitchFamily="2" charset="2"/>
            </a:endParaRPr>
          </a:p>
          <a:p>
            <a:pPr marL="457200" lvl="1" indent="0">
              <a:buFont typeface="Calibri" pitchFamily="34" charset="0"/>
              <a:buNone/>
            </a:pPr>
            <a:endParaRPr lang="en-US" sz="2800" dirty="0"/>
          </a:p>
          <a:p>
            <a:pPr marL="457200" lvl="1" indent="0">
              <a:buFont typeface="Calibri" pitchFamily="34" charset="0"/>
              <a:buNone/>
            </a:pPr>
            <a:endParaRPr lang="en-US" sz="2800" dirty="0"/>
          </a:p>
        </p:txBody>
      </p:sp>
      <p:sp>
        <p:nvSpPr>
          <p:cNvPr id="6" name="Oval 5">
            <a:extLst>
              <a:ext uri="{FF2B5EF4-FFF2-40B4-BE49-F238E27FC236}">
                <a16:creationId xmlns:a16="http://schemas.microsoft.com/office/drawing/2014/main" id="{102B9BF0-84BC-4320-8FB5-7107DD8B2DEA}"/>
              </a:ext>
            </a:extLst>
          </p:cNvPr>
          <p:cNvSpPr/>
          <p:nvPr/>
        </p:nvSpPr>
        <p:spPr>
          <a:xfrm>
            <a:off x="5219700" y="3393410"/>
            <a:ext cx="5397499" cy="2308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One answer “yes” </a:t>
            </a:r>
            <a:r>
              <a:rPr lang="en-US" sz="2800" dirty="0">
                <a:solidFill>
                  <a:schemeClr val="tx1"/>
                </a:solidFill>
                <a:sym typeface="Wingdings" panose="05000000000000000000" pitchFamily="2" charset="2"/>
              </a:rPr>
              <a:t> positive psychosocial screener result</a:t>
            </a:r>
            <a:endParaRPr lang="en-US" sz="2800" dirty="0">
              <a:solidFill>
                <a:schemeClr val="tx1"/>
              </a:solidFill>
            </a:endParaRPr>
          </a:p>
        </p:txBody>
      </p:sp>
    </p:spTree>
    <p:extLst>
      <p:ext uri="{BB962C8B-B14F-4D97-AF65-F5344CB8AC3E}">
        <p14:creationId xmlns:p14="http://schemas.microsoft.com/office/powerpoint/2010/main" val="96876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0801A1-040A-4729-A0B8-3A12387B573D}"/>
              </a:ext>
            </a:extLst>
          </p:cNvPr>
          <p:cNvSpPr txBox="1">
            <a:spLocks/>
          </p:cNvSpPr>
          <p:nvPr/>
        </p:nvSpPr>
        <p:spPr>
          <a:xfrm>
            <a:off x="4779424" y="141671"/>
            <a:ext cx="3661851"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Demographics</a:t>
            </a:r>
          </a:p>
        </p:txBody>
      </p:sp>
      <p:sp>
        <p:nvSpPr>
          <p:cNvPr id="5" name="Content Placeholder 2">
            <a:extLst>
              <a:ext uri="{FF2B5EF4-FFF2-40B4-BE49-F238E27FC236}">
                <a16:creationId xmlns:a16="http://schemas.microsoft.com/office/drawing/2014/main" id="{95E85306-F9AF-42A6-BE79-8CCA6C5123E5}"/>
              </a:ext>
            </a:extLst>
          </p:cNvPr>
          <p:cNvSpPr txBox="1">
            <a:spLocks/>
          </p:cNvSpPr>
          <p:nvPr/>
        </p:nvSpPr>
        <p:spPr>
          <a:xfrm>
            <a:off x="4790506" y="1592428"/>
            <a:ext cx="4697413" cy="414337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dirty="0"/>
          </a:p>
        </p:txBody>
      </p:sp>
      <p:graphicFrame>
        <p:nvGraphicFramePr>
          <p:cNvPr id="6" name="Table 5">
            <a:extLst>
              <a:ext uri="{FF2B5EF4-FFF2-40B4-BE49-F238E27FC236}">
                <a16:creationId xmlns:a16="http://schemas.microsoft.com/office/drawing/2014/main" id="{FDC2B57B-0C75-4FCE-91A5-02ACA718C618}"/>
              </a:ext>
            </a:extLst>
          </p:cNvPr>
          <p:cNvGraphicFramePr>
            <a:graphicFrameLocks noGrp="1"/>
          </p:cNvGraphicFramePr>
          <p:nvPr>
            <p:extLst>
              <p:ext uri="{D42A27DB-BD31-4B8C-83A1-F6EECF244321}">
                <p14:modId xmlns:p14="http://schemas.microsoft.com/office/powerpoint/2010/main" val="3412524820"/>
              </p:ext>
            </p:extLst>
          </p:nvPr>
        </p:nvGraphicFramePr>
        <p:xfrm>
          <a:off x="4597003" y="867049"/>
          <a:ext cx="4026692" cy="5067300"/>
        </p:xfrm>
        <a:graphic>
          <a:graphicData uri="http://schemas.openxmlformats.org/drawingml/2006/table">
            <a:tbl>
              <a:tblPr/>
              <a:tblGrid>
                <a:gridCol w="2258822">
                  <a:extLst>
                    <a:ext uri="{9D8B030D-6E8A-4147-A177-3AD203B41FA5}">
                      <a16:colId xmlns:a16="http://schemas.microsoft.com/office/drawing/2014/main" val="4023509027"/>
                    </a:ext>
                  </a:extLst>
                </a:gridCol>
                <a:gridCol w="469940">
                  <a:extLst>
                    <a:ext uri="{9D8B030D-6E8A-4147-A177-3AD203B41FA5}">
                      <a16:colId xmlns:a16="http://schemas.microsoft.com/office/drawing/2014/main" val="1901165238"/>
                    </a:ext>
                  </a:extLst>
                </a:gridCol>
                <a:gridCol w="1297930">
                  <a:extLst>
                    <a:ext uri="{9D8B030D-6E8A-4147-A177-3AD203B41FA5}">
                      <a16:colId xmlns:a16="http://schemas.microsoft.com/office/drawing/2014/main" val="3214219055"/>
                    </a:ext>
                  </a:extLst>
                </a:gridCol>
              </a:tblGrid>
              <a:tr h="246221">
                <a:tc>
                  <a:txBody>
                    <a:bodyPr/>
                    <a:lstStyle/>
                    <a:p>
                      <a:pPr algn="l" fontAlgn="b"/>
                      <a:r>
                        <a:rPr lang="en-US" sz="1600" b="1" i="0" u="none" strike="noStrike">
                          <a:solidFill>
                            <a:srgbClr val="000000"/>
                          </a:solidFill>
                          <a:effectLst/>
                          <a:latin typeface="Calibri" panose="020F0502020204030204" pitchFamily="34" charset="0"/>
                        </a:rPr>
                        <a:t>Gender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r>
                        <a:rPr lang="en-US" sz="16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600" b="0" i="0" u="none" strike="noStrike">
                          <a:solidFill>
                            <a:srgbClr val="000000"/>
                          </a:solidFill>
                          <a:effectLst/>
                          <a:latin typeface="Calibri" panose="020F0502020204030204" pitchFamily="34" charset="0"/>
                        </a:rPr>
                        <a:t>Percentage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036662770"/>
                  </a:ext>
                </a:extLst>
              </a:tr>
              <a:tr h="246221">
                <a:tc>
                  <a:txBody>
                    <a:bodyPr/>
                    <a:lstStyle/>
                    <a:p>
                      <a:pPr algn="l" fontAlgn="b"/>
                      <a:r>
                        <a:rPr lang="en-US" sz="1600" b="0" i="0" u="none" strike="noStrike" dirty="0">
                          <a:solidFill>
                            <a:srgbClr val="000000"/>
                          </a:solidFill>
                          <a:effectLst/>
                          <a:latin typeface="Calibri" panose="020F0502020204030204" pitchFamily="34" charset="0"/>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980523"/>
                  </a:ext>
                </a:extLst>
              </a:tr>
              <a:tr h="246221">
                <a:tc>
                  <a:txBody>
                    <a:bodyPr/>
                    <a:lstStyle/>
                    <a:p>
                      <a:pPr algn="l" fontAlgn="b"/>
                      <a:r>
                        <a:rPr lang="en-US" sz="1600" b="0" i="0" u="none" strike="noStrike">
                          <a:solidFill>
                            <a:srgbClr val="000000"/>
                          </a:solidFill>
                          <a:effectLst/>
                          <a:latin typeface="Calibri" panose="020F0502020204030204" pitchFamily="34" charset="0"/>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240426"/>
                  </a:ext>
                </a:extLst>
              </a:tr>
              <a:tr h="246221">
                <a:tc>
                  <a:txBody>
                    <a:bodyPr/>
                    <a:lstStyle/>
                    <a:p>
                      <a:pPr algn="l" fontAlgn="b"/>
                      <a:r>
                        <a:rPr lang="en-US" sz="1600" b="1" i="0" u="none" strike="noStrike">
                          <a:solidFill>
                            <a:srgbClr val="000000"/>
                          </a:solidFill>
                          <a:effectLst/>
                          <a:latin typeface="Calibri" panose="020F0502020204030204" pitchFamily="34" charset="0"/>
                        </a:rPr>
                        <a:t>Ethnicity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008907191"/>
                  </a:ext>
                </a:extLst>
              </a:tr>
              <a:tr h="246221">
                <a:tc>
                  <a:txBody>
                    <a:bodyPr/>
                    <a:lstStyle/>
                    <a:p>
                      <a:pPr algn="l" fontAlgn="b"/>
                      <a:r>
                        <a:rPr lang="en-US" sz="1600" b="0" i="0" u="none" strike="noStrike">
                          <a:solidFill>
                            <a:srgbClr val="000000"/>
                          </a:solidFill>
                          <a:effectLst/>
                          <a:latin typeface="Calibri" panose="020F0502020204030204" pitchFamily="34" charset="0"/>
                        </a:rPr>
                        <a:t>Hispanic/Latino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472248"/>
                  </a:ext>
                </a:extLst>
              </a:tr>
              <a:tr h="246221">
                <a:tc>
                  <a:txBody>
                    <a:bodyPr/>
                    <a:lstStyle/>
                    <a:p>
                      <a:pPr algn="l" fontAlgn="b"/>
                      <a:r>
                        <a:rPr lang="en-US" sz="1600" b="0" i="0" u="none" strike="noStrike">
                          <a:solidFill>
                            <a:srgbClr val="000000"/>
                          </a:solidFill>
                          <a:effectLst/>
                          <a:latin typeface="Calibri" panose="020F0502020204030204" pitchFamily="34" charset="0"/>
                        </a:rPr>
                        <a:t>Not Hispanic/Latino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36148"/>
                  </a:ext>
                </a:extLst>
              </a:tr>
              <a:tr h="246221">
                <a:tc>
                  <a:txBody>
                    <a:bodyPr/>
                    <a:lstStyle/>
                    <a:p>
                      <a:pPr algn="l" fontAlgn="b"/>
                      <a:r>
                        <a:rPr lang="en-US" sz="1600" b="0" i="0" u="none" strike="noStrike">
                          <a:solidFill>
                            <a:srgbClr val="000000"/>
                          </a:solidFill>
                          <a:effectLst/>
                          <a:latin typeface="Calibri" panose="020F0502020204030204" pitchFamily="34" charset="0"/>
                        </a:rPr>
                        <a:t>Not Reported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663658"/>
                  </a:ext>
                </a:extLst>
              </a:tr>
              <a:tr h="246221">
                <a:tc>
                  <a:txBody>
                    <a:bodyPr/>
                    <a:lstStyle/>
                    <a:p>
                      <a:pPr algn="l" fontAlgn="b"/>
                      <a:r>
                        <a:rPr lang="en-US" sz="1600" b="1" i="0" u="none" strike="noStrike">
                          <a:solidFill>
                            <a:srgbClr val="000000"/>
                          </a:solidFill>
                          <a:effectLst/>
                          <a:latin typeface="Calibri" panose="020F0502020204030204" pitchFamily="34" charset="0"/>
                        </a:rPr>
                        <a:t>Race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492213925"/>
                  </a:ext>
                </a:extLst>
              </a:tr>
              <a:tr h="246221">
                <a:tc>
                  <a:txBody>
                    <a:bodyPr/>
                    <a:lstStyle/>
                    <a:p>
                      <a:pPr algn="l" fontAlgn="b"/>
                      <a:r>
                        <a:rPr lang="en-US" sz="1600" b="0" i="0" u="none" strike="noStrike">
                          <a:solidFill>
                            <a:srgbClr val="000000"/>
                          </a:solidFill>
                          <a:effectLst/>
                          <a:latin typeface="Calibri" panose="020F0502020204030204" pitchFamily="34" charset="0"/>
                        </a:rPr>
                        <a:t>White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704005"/>
                  </a:ext>
                </a:extLst>
              </a:tr>
              <a:tr h="246221">
                <a:tc>
                  <a:txBody>
                    <a:bodyPr/>
                    <a:lstStyle/>
                    <a:p>
                      <a:pPr algn="l" fontAlgn="b"/>
                      <a:r>
                        <a:rPr lang="en-US" sz="1600" b="0" i="0" u="none" strike="noStrike">
                          <a:solidFill>
                            <a:srgbClr val="000000"/>
                          </a:solidFill>
                          <a:effectLst/>
                          <a:latin typeface="Calibri" panose="020F0502020204030204" pitchFamily="34" charset="0"/>
                        </a:rPr>
                        <a:t>Black/African American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616686"/>
                  </a:ext>
                </a:extLst>
              </a:tr>
              <a:tr h="246221">
                <a:tc>
                  <a:txBody>
                    <a:bodyPr/>
                    <a:lstStyle/>
                    <a:p>
                      <a:pPr algn="l" fontAlgn="b"/>
                      <a:r>
                        <a:rPr lang="en-US" sz="1600" b="0" i="0" u="none" strike="noStrike">
                          <a:solidFill>
                            <a:srgbClr val="000000"/>
                          </a:solidFill>
                          <a:effectLst/>
                          <a:latin typeface="Calibri" panose="020F0502020204030204" pitchFamily="34" charset="0"/>
                        </a:rPr>
                        <a:t>Other/Not Reported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62584"/>
                  </a:ext>
                </a:extLst>
              </a:tr>
              <a:tr h="246221">
                <a:tc>
                  <a:txBody>
                    <a:bodyPr/>
                    <a:lstStyle/>
                    <a:p>
                      <a:pPr algn="l" fontAlgn="b"/>
                      <a:r>
                        <a:rPr lang="en-US" sz="1600" b="1" i="0" u="none" strike="noStrike">
                          <a:solidFill>
                            <a:srgbClr val="000000"/>
                          </a:solidFill>
                          <a:effectLst/>
                          <a:latin typeface="Calibri" panose="020F0502020204030204" pitchFamily="34" charset="0"/>
                        </a:rPr>
                        <a:t>Language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471154183"/>
                  </a:ext>
                </a:extLst>
              </a:tr>
              <a:tr h="246221">
                <a:tc>
                  <a:txBody>
                    <a:bodyPr/>
                    <a:lstStyle/>
                    <a:p>
                      <a:pPr algn="l" fontAlgn="b"/>
                      <a:r>
                        <a:rPr lang="en-US" sz="1600" b="0" i="0" u="none" strike="noStrike">
                          <a:solidFill>
                            <a:srgbClr val="000000"/>
                          </a:solidFill>
                          <a:effectLst/>
                          <a:latin typeface="Calibri" panose="020F0502020204030204" pitchFamily="34" charset="0"/>
                        </a:rPr>
                        <a:t>English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413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334525"/>
                  </a:ext>
                </a:extLst>
              </a:tr>
              <a:tr h="246221">
                <a:tc>
                  <a:txBody>
                    <a:bodyPr/>
                    <a:lstStyle/>
                    <a:p>
                      <a:pPr algn="l" fontAlgn="b"/>
                      <a:r>
                        <a:rPr lang="en-US" sz="1600" b="0" i="0" u="none" strike="noStrike">
                          <a:solidFill>
                            <a:srgbClr val="000000"/>
                          </a:solidFill>
                          <a:effectLst/>
                          <a:latin typeface="Calibri" panose="020F0502020204030204" pitchFamily="34" charset="0"/>
                        </a:rPr>
                        <a:t>Spanish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868088"/>
                  </a:ext>
                </a:extLst>
              </a:tr>
              <a:tr h="246221">
                <a:tc>
                  <a:txBody>
                    <a:bodyPr/>
                    <a:lstStyle/>
                    <a:p>
                      <a:pPr algn="l" fontAlgn="b"/>
                      <a:r>
                        <a:rPr lang="en-US" sz="1600" b="0" i="0" u="none" strike="noStrike">
                          <a:solidFill>
                            <a:srgbClr val="000000"/>
                          </a:solidFill>
                          <a:effectLst/>
                          <a:latin typeface="Calibri" panose="020F0502020204030204" pitchFamily="34" charset="0"/>
                        </a:rPr>
                        <a:t>Other/Not Reported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233397"/>
                  </a:ext>
                </a:extLst>
              </a:tr>
              <a:tr h="246221">
                <a:tc>
                  <a:txBody>
                    <a:bodyPr/>
                    <a:lstStyle/>
                    <a:p>
                      <a:pPr algn="l" fontAlgn="b"/>
                      <a:r>
                        <a:rPr lang="en-US" sz="1600" b="1" i="0" u="none" strike="noStrike">
                          <a:solidFill>
                            <a:srgbClr val="000000"/>
                          </a:solidFill>
                          <a:effectLst/>
                          <a:latin typeface="Calibri" panose="020F0502020204030204" pitchFamily="34" charset="0"/>
                        </a:rPr>
                        <a:t>Insurance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986031575"/>
                  </a:ext>
                </a:extLst>
              </a:tr>
              <a:tr h="246221">
                <a:tc>
                  <a:txBody>
                    <a:bodyPr/>
                    <a:lstStyle/>
                    <a:p>
                      <a:pPr algn="l" fontAlgn="b"/>
                      <a:r>
                        <a:rPr lang="en-US" sz="1600" b="0" i="0" u="none" strike="noStrike">
                          <a:solidFill>
                            <a:srgbClr val="000000"/>
                          </a:solidFill>
                          <a:effectLst/>
                          <a:latin typeface="Calibri" panose="020F0502020204030204" pitchFamily="34" charset="0"/>
                        </a:rPr>
                        <a:t>Public (Medicaid, CHP+)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9756653"/>
                  </a:ext>
                </a:extLst>
              </a:tr>
              <a:tr h="246221">
                <a:tc>
                  <a:txBody>
                    <a:bodyPr/>
                    <a:lstStyle/>
                    <a:p>
                      <a:pPr algn="l" fontAlgn="b"/>
                      <a:r>
                        <a:rPr lang="en-US" sz="1600" b="0" i="0" u="none" strike="noStrike">
                          <a:solidFill>
                            <a:srgbClr val="000000"/>
                          </a:solidFill>
                          <a:effectLst/>
                          <a:latin typeface="Calibri" panose="020F0502020204030204" pitchFamily="34" charset="0"/>
                        </a:rPr>
                        <a:t>Private (Contract)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400217"/>
                  </a:ext>
                </a:extLst>
              </a:tr>
              <a:tr h="246221">
                <a:tc>
                  <a:txBody>
                    <a:bodyPr/>
                    <a:lstStyle/>
                    <a:p>
                      <a:pPr algn="l" fontAlgn="b"/>
                      <a:r>
                        <a:rPr lang="en-US" sz="1600" b="0" i="0" u="none" strike="noStrike">
                          <a:solidFill>
                            <a:srgbClr val="000000"/>
                          </a:solidFill>
                          <a:effectLst/>
                          <a:latin typeface="Calibri" panose="020F0502020204030204" pitchFamily="34" charset="0"/>
                        </a:rPr>
                        <a:t>Self-Pay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5348150"/>
                  </a:ext>
                </a:extLst>
              </a:tr>
              <a:tr h="246221">
                <a:tc>
                  <a:txBody>
                    <a:bodyPr/>
                    <a:lstStyle/>
                    <a:p>
                      <a:pPr algn="l" fontAlgn="b"/>
                      <a:r>
                        <a:rPr lang="en-US" sz="1600" b="0" i="0" u="none" strike="noStrike">
                          <a:solidFill>
                            <a:srgbClr val="000000"/>
                          </a:solidFill>
                          <a:effectLst/>
                          <a:latin typeface="Calibri" panose="020F0502020204030204" pitchFamily="34" charset="0"/>
                        </a:rPr>
                        <a:t>Tricare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9918468"/>
                  </a:ext>
                </a:extLst>
              </a:tr>
            </a:tbl>
          </a:graphicData>
        </a:graphic>
      </p:graphicFrame>
      <p:pic>
        <p:nvPicPr>
          <p:cNvPr id="10" name="Graphic 9" descr="Line Arrow: Straight">
            <a:extLst>
              <a:ext uri="{FF2B5EF4-FFF2-40B4-BE49-F238E27FC236}">
                <a16:creationId xmlns:a16="http://schemas.microsoft.com/office/drawing/2014/main" id="{6B0C2976-AA3E-4539-8264-99A7D11E6E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5859" y="1592428"/>
            <a:ext cx="914400" cy="914400"/>
          </a:xfrm>
          <a:prstGeom prst="rect">
            <a:avLst/>
          </a:prstGeom>
        </p:spPr>
      </p:pic>
      <p:pic>
        <p:nvPicPr>
          <p:cNvPr id="11" name="Graphic 10" descr="Line Arrow: Straight">
            <a:extLst>
              <a:ext uri="{FF2B5EF4-FFF2-40B4-BE49-F238E27FC236}">
                <a16:creationId xmlns:a16="http://schemas.microsoft.com/office/drawing/2014/main" id="{03AD1AEE-9CD9-4DA8-8FDB-BADE9F22B7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5859" y="4514688"/>
            <a:ext cx="914400" cy="914400"/>
          </a:xfrm>
          <a:prstGeom prst="rect">
            <a:avLst/>
          </a:prstGeom>
        </p:spPr>
      </p:pic>
      <p:pic>
        <p:nvPicPr>
          <p:cNvPr id="12" name="Graphic 11" descr="Line Arrow: Straight">
            <a:extLst>
              <a:ext uri="{FF2B5EF4-FFF2-40B4-BE49-F238E27FC236}">
                <a16:creationId xmlns:a16="http://schemas.microsoft.com/office/drawing/2014/main" id="{13E23131-DCA5-4008-BF9F-4C564B71AA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4777" y="3780495"/>
            <a:ext cx="914400" cy="914400"/>
          </a:xfrm>
          <a:prstGeom prst="rect">
            <a:avLst/>
          </a:prstGeom>
        </p:spPr>
      </p:pic>
    </p:spTree>
    <p:extLst>
      <p:ext uri="{BB962C8B-B14F-4D97-AF65-F5344CB8AC3E}">
        <p14:creationId xmlns:p14="http://schemas.microsoft.com/office/powerpoint/2010/main" val="425011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Sample</a:t>
            </a:r>
            <a:endParaRPr lang="en-US" strike="sngStrike" dirty="0">
              <a:solidFill>
                <a:schemeClr val="tx1"/>
              </a:solidFill>
            </a:endParaRPr>
          </a:p>
        </p:txBody>
      </p:sp>
      <p:sp>
        <p:nvSpPr>
          <p:cNvPr id="3" name="Content Placeholder 2"/>
          <p:cNvSpPr>
            <a:spLocks noGrp="1"/>
          </p:cNvSpPr>
          <p:nvPr>
            <p:ph idx="1"/>
          </p:nvPr>
        </p:nvSpPr>
        <p:spPr>
          <a:xfrm>
            <a:off x="1097280" y="1845733"/>
            <a:ext cx="10058400" cy="4519207"/>
          </a:xfrm>
        </p:spPr>
        <p:txBody>
          <a:bodyPr>
            <a:normAutofit/>
          </a:bodyPr>
          <a:lstStyle/>
          <a:p>
            <a:pPr lvl="1">
              <a:buFont typeface="Arial" panose="020B0604020202020204" pitchFamily="34" charset="0"/>
              <a:buChar char="•"/>
            </a:pPr>
            <a:r>
              <a:rPr lang="en-US" sz="2000" dirty="0"/>
              <a:t> </a:t>
            </a:r>
            <a:r>
              <a:rPr lang="en-US" sz="2000" dirty="0">
                <a:solidFill>
                  <a:schemeClr val="tx1"/>
                </a:solidFill>
              </a:rPr>
              <a:t>Sample</a:t>
            </a:r>
            <a:endParaRPr lang="en-US" sz="2000" dirty="0">
              <a:solidFill>
                <a:schemeClr val="tx1"/>
              </a:solidFill>
              <a:highlight>
                <a:srgbClr val="FFFF00"/>
              </a:highlight>
            </a:endParaRPr>
          </a:p>
          <a:p>
            <a:pPr lvl="2">
              <a:buFont typeface="Courier New" panose="02070309020205020404" pitchFamily="49" charset="0"/>
              <a:buChar char="o"/>
            </a:pPr>
            <a:r>
              <a:rPr lang="en-US" sz="1800" dirty="0">
                <a:solidFill>
                  <a:schemeClr val="tx1"/>
                </a:solidFill>
              </a:rPr>
              <a:t>945 patient charts from 2-month old Well-Child Check visit in 2017</a:t>
            </a:r>
          </a:p>
          <a:p>
            <a:pPr lvl="2">
              <a:buFont typeface="Courier New" panose="02070309020205020404" pitchFamily="49" charset="0"/>
              <a:buChar char="o"/>
            </a:pPr>
            <a:r>
              <a:rPr lang="en-US" sz="1800" dirty="0">
                <a:solidFill>
                  <a:schemeClr val="tx1"/>
                </a:solidFill>
              </a:rPr>
              <a:t>801 patients charts with a completed EPDS Screener</a:t>
            </a:r>
          </a:p>
          <a:p>
            <a:pPr lvl="2">
              <a:buFont typeface="Courier New" panose="02070309020205020404" pitchFamily="49" charset="0"/>
              <a:buChar char="o"/>
            </a:pPr>
            <a:r>
              <a:rPr lang="en-US" sz="1800" dirty="0">
                <a:solidFill>
                  <a:schemeClr val="tx1"/>
                </a:solidFill>
              </a:rPr>
              <a:t>533 patient charts with a completed EPDS Screener and</a:t>
            </a:r>
            <a:r>
              <a:rPr lang="en-US" sz="1800" b="1" dirty="0">
                <a:solidFill>
                  <a:schemeClr val="tx1"/>
                </a:solidFill>
              </a:rPr>
              <a:t> </a:t>
            </a:r>
            <a:r>
              <a:rPr lang="en-US" sz="1800" dirty="0">
                <a:solidFill>
                  <a:schemeClr val="tx1"/>
                </a:solidFill>
              </a:rPr>
              <a:t>Psychosocial Screener</a:t>
            </a: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sz="2000" dirty="0"/>
          </a:p>
          <a:p>
            <a:pPr marL="201168" lvl="1" indent="0">
              <a:buNone/>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solidFill>
                <a:schemeClr val="tx1"/>
              </a:solidFill>
            </a:endParaRPr>
          </a:p>
          <a:p>
            <a:pPr lvl="1">
              <a:buFont typeface="Arial" panose="020B0604020202020204" pitchFamily="34" charset="0"/>
              <a:buChar char="•"/>
            </a:pPr>
            <a:r>
              <a:rPr lang="en-US" sz="2000" dirty="0">
                <a:solidFill>
                  <a:schemeClr val="tx1"/>
                </a:solidFill>
              </a:rPr>
              <a:t>SPSS was used to conduct Chi-Square </a:t>
            </a:r>
            <a:r>
              <a:rPr lang="en-US" dirty="0">
                <a:solidFill>
                  <a:schemeClr val="tx1"/>
                </a:solidFill>
              </a:rPr>
              <a:t>analyses examining psychosocial concerns among elevated and non-elevated mothers according to the EPDS screener</a:t>
            </a:r>
            <a:endParaRPr lang="en-US" sz="2000" dirty="0">
              <a:solidFill>
                <a:schemeClr val="tx1"/>
              </a:solidFill>
            </a:endParaRPr>
          </a:p>
          <a:p>
            <a:pPr marL="201168" lvl="1" indent="0">
              <a:buNone/>
            </a:pPr>
            <a:endParaRPr lang="en-US" dirty="0"/>
          </a:p>
        </p:txBody>
      </p:sp>
      <p:sp>
        <p:nvSpPr>
          <p:cNvPr id="6" name="Down Arrow 5"/>
          <p:cNvSpPr/>
          <p:nvPr/>
        </p:nvSpPr>
        <p:spPr>
          <a:xfrm>
            <a:off x="2867808" y="3297331"/>
            <a:ext cx="394447" cy="537882"/>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617297" y="3257894"/>
            <a:ext cx="394447" cy="53788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7EC3D65-5545-41EA-8B3F-9A6AC2477D19}"/>
              </a:ext>
            </a:extLst>
          </p:cNvPr>
          <p:cNvSpPr/>
          <p:nvPr/>
        </p:nvSpPr>
        <p:spPr>
          <a:xfrm>
            <a:off x="1678488" y="3943586"/>
            <a:ext cx="2751008" cy="12643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b="1" dirty="0">
                <a:solidFill>
                  <a:schemeClr val="tx1"/>
                </a:solidFill>
              </a:rPr>
              <a:t>Elevated EPDS Score </a:t>
            </a:r>
          </a:p>
          <a:p>
            <a:pPr lvl="1" algn="ctr"/>
            <a:r>
              <a:rPr lang="en-US" b="1" dirty="0">
                <a:solidFill>
                  <a:schemeClr val="tx1"/>
                </a:solidFill>
              </a:rPr>
              <a:t>16 patients </a:t>
            </a:r>
          </a:p>
        </p:txBody>
      </p:sp>
      <p:sp>
        <p:nvSpPr>
          <p:cNvPr id="10" name="Oval 9">
            <a:extLst>
              <a:ext uri="{FF2B5EF4-FFF2-40B4-BE49-F238E27FC236}">
                <a16:creationId xmlns:a16="http://schemas.microsoft.com/office/drawing/2014/main" id="{9588AC6C-340D-40A0-B82A-BC69C81BD712}"/>
              </a:ext>
            </a:extLst>
          </p:cNvPr>
          <p:cNvSpPr/>
          <p:nvPr/>
        </p:nvSpPr>
        <p:spPr>
          <a:xfrm>
            <a:off x="5289000" y="3904149"/>
            <a:ext cx="2833722" cy="130378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b="1" dirty="0">
                <a:solidFill>
                  <a:schemeClr val="tx1"/>
                </a:solidFill>
              </a:rPr>
              <a:t>Non-elevated EPDS Score </a:t>
            </a:r>
          </a:p>
          <a:p>
            <a:pPr lvl="1" algn="ctr"/>
            <a:r>
              <a:rPr lang="en-US" b="1" dirty="0">
                <a:solidFill>
                  <a:schemeClr val="tx1"/>
                </a:solidFill>
              </a:rPr>
              <a:t>517 patients </a:t>
            </a:r>
          </a:p>
        </p:txBody>
      </p:sp>
    </p:spTree>
    <p:extLst>
      <p:ext uri="{BB962C8B-B14F-4D97-AF65-F5344CB8AC3E}">
        <p14:creationId xmlns:p14="http://schemas.microsoft.com/office/powerpoint/2010/main" val="24728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769" y="456564"/>
            <a:ext cx="8596668" cy="1320800"/>
          </a:xfrm>
        </p:spPr>
        <p:txBody>
          <a:bodyPr/>
          <a:lstStyle/>
          <a:p>
            <a:r>
              <a:rPr lang="en-US" dirty="0"/>
              <a:t>Results</a:t>
            </a:r>
          </a:p>
        </p:txBody>
      </p:sp>
      <p:sp>
        <p:nvSpPr>
          <p:cNvPr id="10" name="Content Placeholder 2"/>
          <p:cNvSpPr txBox="1">
            <a:spLocks/>
          </p:cNvSpPr>
          <p:nvPr/>
        </p:nvSpPr>
        <p:spPr>
          <a:xfrm>
            <a:off x="6360320" y="2021694"/>
            <a:ext cx="5684683" cy="52488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00000"/>
              </a:lnSpc>
              <a:buFont typeface="Arial" panose="020B0604020202020204" pitchFamily="34" charset="0"/>
              <a:buChar char="•"/>
            </a:pPr>
            <a:r>
              <a:rPr lang="en-US" dirty="0">
                <a:solidFill>
                  <a:schemeClr val="tx1"/>
                </a:solidFill>
                <a:ea typeface="Calibri" panose="020F0502020204030204" pitchFamily="34" charset="0"/>
                <a:cs typeface="Times New Roman" panose="02020603050405020304" pitchFamily="18" charset="0"/>
              </a:rPr>
              <a:t>533 patients had EPDS scores, completed Psychosocial screeners, and were categorized based on elevated (n=16) or non-elevated (n=517) EPDS scores. </a:t>
            </a:r>
            <a:endParaRPr lang="en-US" dirty="0">
              <a:solidFill>
                <a:schemeClr val="tx1"/>
              </a:solidFill>
            </a:endParaRPr>
          </a:p>
          <a:p>
            <a:pPr lvl="1">
              <a:lnSpc>
                <a:spcPct val="100000"/>
              </a:lnSpc>
              <a:buFont typeface="Arial" panose="020B0604020202020204" pitchFamily="34" charset="0"/>
              <a:buChar char="•"/>
            </a:pPr>
            <a:r>
              <a:rPr lang="en-US" dirty="0">
                <a:solidFill>
                  <a:schemeClr val="tx1"/>
                </a:solidFill>
              </a:rPr>
              <a:t>Compared to patients with non-elevated scores, patients with elevated EPDS scores reported more concerns about:</a:t>
            </a:r>
          </a:p>
          <a:p>
            <a:pPr lvl="2">
              <a:lnSpc>
                <a:spcPct val="100000"/>
              </a:lnSpc>
              <a:spcBef>
                <a:spcPts val="0"/>
              </a:spcBef>
              <a:spcAft>
                <a:spcPts val="0"/>
              </a:spcAft>
              <a:buFont typeface="Courier New" panose="02070309020205020404" pitchFamily="49" charset="0"/>
              <a:buChar char="o"/>
            </a:pPr>
            <a:r>
              <a:rPr lang="en-US" sz="1600" dirty="0">
                <a:solidFill>
                  <a:schemeClr val="tx1"/>
                </a:solidFill>
              </a:rPr>
              <a:t> finding a doctor</a:t>
            </a:r>
          </a:p>
          <a:p>
            <a:pPr lvl="2">
              <a:lnSpc>
                <a:spcPct val="100000"/>
              </a:lnSpc>
              <a:spcBef>
                <a:spcPts val="0"/>
              </a:spcBef>
              <a:spcAft>
                <a:spcPts val="0"/>
              </a:spcAft>
              <a:buFont typeface="Courier New" panose="02070309020205020404" pitchFamily="49" charset="0"/>
              <a:buChar char="o"/>
            </a:pPr>
            <a:r>
              <a:rPr lang="en-US" sz="1600" dirty="0">
                <a:solidFill>
                  <a:schemeClr val="tx1"/>
                </a:solidFill>
              </a:rPr>
              <a:t> making appointments</a:t>
            </a:r>
          </a:p>
          <a:p>
            <a:pPr lvl="2">
              <a:lnSpc>
                <a:spcPct val="100000"/>
              </a:lnSpc>
              <a:spcBef>
                <a:spcPts val="0"/>
              </a:spcBef>
              <a:spcAft>
                <a:spcPts val="0"/>
              </a:spcAft>
              <a:buFont typeface="Courier New" panose="02070309020205020404" pitchFamily="49" charset="0"/>
              <a:buChar char="o"/>
            </a:pPr>
            <a:r>
              <a:rPr lang="en-US" sz="1600" dirty="0">
                <a:solidFill>
                  <a:schemeClr val="tx1"/>
                </a:solidFill>
              </a:rPr>
              <a:t> making ends meet</a:t>
            </a:r>
          </a:p>
          <a:p>
            <a:pPr lvl="2">
              <a:lnSpc>
                <a:spcPct val="100000"/>
              </a:lnSpc>
              <a:spcBef>
                <a:spcPts val="0"/>
              </a:spcBef>
              <a:spcAft>
                <a:spcPts val="0"/>
              </a:spcAft>
              <a:buFont typeface="Courier New" panose="02070309020205020404" pitchFamily="49" charset="0"/>
              <a:buChar char="o"/>
            </a:pPr>
            <a:r>
              <a:rPr lang="en-US" sz="1600" dirty="0">
                <a:solidFill>
                  <a:schemeClr val="tx1"/>
                </a:solidFill>
              </a:rPr>
              <a:t> food insecurity worry</a:t>
            </a:r>
          </a:p>
          <a:p>
            <a:pPr lvl="2">
              <a:lnSpc>
                <a:spcPct val="100000"/>
              </a:lnSpc>
              <a:spcBef>
                <a:spcPts val="0"/>
              </a:spcBef>
              <a:spcAft>
                <a:spcPts val="0"/>
              </a:spcAft>
              <a:buFont typeface="Courier New" panose="02070309020205020404" pitchFamily="49" charset="0"/>
              <a:buChar char="o"/>
            </a:pPr>
            <a:r>
              <a:rPr lang="en-US" sz="1600" dirty="0">
                <a:solidFill>
                  <a:schemeClr val="tx1"/>
                </a:solidFill>
              </a:rPr>
              <a:t> food shortage occurring</a:t>
            </a:r>
          </a:p>
          <a:p>
            <a:pPr lvl="2">
              <a:lnSpc>
                <a:spcPct val="100000"/>
              </a:lnSpc>
              <a:spcBef>
                <a:spcPts val="0"/>
              </a:spcBef>
              <a:spcAft>
                <a:spcPts val="0"/>
              </a:spcAft>
              <a:buFont typeface="Courier New" panose="02070309020205020404" pitchFamily="49" charset="0"/>
              <a:buChar char="o"/>
            </a:pPr>
            <a:r>
              <a:rPr lang="en-US" sz="1600" dirty="0">
                <a:solidFill>
                  <a:schemeClr val="tx1"/>
                </a:solidFill>
              </a:rPr>
              <a:t> worry of benefits</a:t>
            </a:r>
          </a:p>
          <a:p>
            <a:pPr lvl="2">
              <a:lnSpc>
                <a:spcPct val="100000"/>
              </a:lnSpc>
              <a:spcBef>
                <a:spcPts val="0"/>
              </a:spcBef>
              <a:spcAft>
                <a:spcPts val="0"/>
              </a:spcAft>
              <a:buFont typeface="Courier New" panose="02070309020205020404" pitchFamily="49" charset="0"/>
              <a:buChar char="o"/>
            </a:pPr>
            <a:r>
              <a:rPr lang="en-US" sz="1600" dirty="0">
                <a:solidFill>
                  <a:schemeClr val="tx1"/>
                </a:solidFill>
              </a:rPr>
              <a:t>needing support</a:t>
            </a:r>
          </a:p>
          <a:p>
            <a:pPr lvl="2">
              <a:lnSpc>
                <a:spcPct val="100000"/>
              </a:lnSpc>
              <a:spcBef>
                <a:spcPts val="0"/>
              </a:spcBef>
              <a:spcAft>
                <a:spcPts val="0"/>
              </a:spcAft>
              <a:buFont typeface="Courier New" panose="02070309020205020404" pitchFamily="49" charset="0"/>
              <a:buChar char="o"/>
            </a:pPr>
            <a:r>
              <a:rPr lang="en-US" sz="1600" dirty="0">
                <a:solidFill>
                  <a:schemeClr val="tx1"/>
                </a:solidFill>
              </a:rPr>
              <a:t> and feeling sad, hopeless, and anxious a lot of the time</a:t>
            </a:r>
          </a:p>
          <a:p>
            <a:pPr marL="201168" lvl="1" indent="0">
              <a:lnSpc>
                <a:spcPct val="100000"/>
              </a:lnSpc>
              <a:buNone/>
            </a:pPr>
            <a:r>
              <a:rPr lang="en-US" dirty="0">
                <a:solidFill>
                  <a:schemeClr val="tx1"/>
                </a:solidFill>
              </a:rPr>
              <a:t>None of the differences were statistically significant.</a:t>
            </a:r>
          </a:p>
          <a:p>
            <a:pPr lvl="3">
              <a:lnSpc>
                <a:spcPct val="100000"/>
              </a:lnSpc>
              <a:buFont typeface="Courier New" panose="02070309020205020404" pitchFamily="49" charset="0"/>
              <a:buChar char="o"/>
            </a:pPr>
            <a:endParaRPr lang="en-US" sz="600" dirty="0"/>
          </a:p>
          <a:p>
            <a:pPr>
              <a:lnSpc>
                <a:spcPct val="100000"/>
              </a:lnSpc>
            </a:pPr>
            <a:endParaRPr lang="en-US" sz="900" dirty="0"/>
          </a:p>
          <a:p>
            <a:pPr>
              <a:lnSpc>
                <a:spcPct val="100000"/>
              </a:lnSpc>
            </a:pPr>
            <a:endParaRPr lang="en-US" sz="900" dirty="0"/>
          </a:p>
        </p:txBody>
      </p:sp>
      <p:graphicFrame>
        <p:nvGraphicFramePr>
          <p:cNvPr id="3" name="Object 2">
            <a:extLst>
              <a:ext uri="{FF2B5EF4-FFF2-40B4-BE49-F238E27FC236}">
                <a16:creationId xmlns:a16="http://schemas.microsoft.com/office/drawing/2014/main" id="{CE23E53A-73DA-439E-A6E5-948EC894E5CB}"/>
              </a:ext>
            </a:extLst>
          </p:cNvPr>
          <p:cNvGraphicFramePr>
            <a:graphicFrameLocks noChangeAspect="1"/>
          </p:cNvGraphicFramePr>
          <p:nvPr>
            <p:extLst>
              <p:ext uri="{D42A27DB-BD31-4B8C-83A1-F6EECF244321}">
                <p14:modId xmlns:p14="http://schemas.microsoft.com/office/powerpoint/2010/main" val="781266538"/>
              </p:ext>
            </p:extLst>
          </p:nvPr>
        </p:nvGraphicFramePr>
        <p:xfrm>
          <a:off x="1118769" y="1914401"/>
          <a:ext cx="6528940" cy="4747655"/>
        </p:xfrm>
        <a:graphic>
          <a:graphicData uri="http://schemas.openxmlformats.org/presentationml/2006/ole">
            <mc:AlternateContent xmlns:mc="http://schemas.openxmlformats.org/markup-compatibility/2006">
              <mc:Choice xmlns:v="urn:schemas-microsoft-com:vml" Requires="v">
                <p:oleObj spid="_x0000_s4175" name="Document" r:id="rId4" imgW="5943600" imgH="4305300" progId="Word.Document.12">
                  <p:embed/>
                </p:oleObj>
              </mc:Choice>
              <mc:Fallback>
                <p:oleObj name="Document" r:id="rId4" imgW="5943600" imgH="4305300" progId="Word.Document.12">
                  <p:embed/>
                  <p:pic>
                    <p:nvPicPr>
                      <p:cNvPr id="0" name=""/>
                      <p:cNvPicPr/>
                      <p:nvPr/>
                    </p:nvPicPr>
                    <p:blipFill>
                      <a:blip r:embed="rId5"/>
                      <a:stretch>
                        <a:fillRect/>
                      </a:stretch>
                    </p:blipFill>
                    <p:spPr>
                      <a:xfrm>
                        <a:off x="1118769" y="1914401"/>
                        <a:ext cx="6528940" cy="4747655"/>
                      </a:xfrm>
                      <a:prstGeom prst="rect">
                        <a:avLst/>
                      </a:prstGeom>
                    </p:spPr>
                  </p:pic>
                </p:oleObj>
              </mc:Fallback>
            </mc:AlternateContent>
          </a:graphicData>
        </a:graphic>
      </p:graphicFrame>
    </p:spTree>
    <p:extLst>
      <p:ext uri="{BB962C8B-B14F-4D97-AF65-F5344CB8AC3E}">
        <p14:creationId xmlns:p14="http://schemas.microsoft.com/office/powerpoint/2010/main" val="11447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anim calcmode="lin" valueType="num">
                                      <p:cBhvr>
                                        <p:cTn id="2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000"/>
                                        <p:tgtEl>
                                          <p:spTgt spid="10">
                                            <p:txEl>
                                              <p:pRg st="5" end="5"/>
                                            </p:txEl>
                                          </p:spTgt>
                                        </p:tgtEl>
                                      </p:cBhvr>
                                    </p:animEffect>
                                    <p:anim calcmode="lin" valueType="num">
                                      <p:cBhvr>
                                        <p:cTn id="3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000"/>
                                        <p:tgtEl>
                                          <p:spTgt spid="10">
                                            <p:txEl>
                                              <p:pRg st="6" end="6"/>
                                            </p:txEl>
                                          </p:spTgt>
                                        </p:tgtEl>
                                      </p:cBhvr>
                                    </p:animEffect>
                                    <p:anim calcmode="lin" valueType="num">
                                      <p:cBhvr>
                                        <p:cTn id="3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1000"/>
                                        <p:tgtEl>
                                          <p:spTgt spid="10">
                                            <p:txEl>
                                              <p:pRg st="7" end="7"/>
                                            </p:txEl>
                                          </p:spTgt>
                                        </p:tgtEl>
                                      </p:cBhvr>
                                    </p:animEffect>
                                    <p:anim calcmode="lin" valueType="num">
                                      <p:cBhvr>
                                        <p:cTn id="4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fade">
                                      <p:cBhvr>
                                        <p:cTn id="47" dur="1000"/>
                                        <p:tgtEl>
                                          <p:spTgt spid="10">
                                            <p:txEl>
                                              <p:pRg st="8" end="8"/>
                                            </p:txEl>
                                          </p:spTgt>
                                        </p:tgtEl>
                                      </p:cBhvr>
                                    </p:animEffect>
                                    <p:anim calcmode="lin" valueType="num">
                                      <p:cBhvr>
                                        <p:cTn id="48"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
                                            <p:txEl>
                                              <p:pRg st="9" end="9"/>
                                            </p:txEl>
                                          </p:spTgt>
                                        </p:tgtEl>
                                        <p:attrNameLst>
                                          <p:attrName>style.visibility</p:attrName>
                                        </p:attrNameLst>
                                      </p:cBhvr>
                                      <p:to>
                                        <p:strVal val="visible"/>
                                      </p:to>
                                    </p:set>
                                    <p:animEffect transition="in" filter="fade">
                                      <p:cBhvr>
                                        <p:cTn id="52" dur="1000"/>
                                        <p:tgtEl>
                                          <p:spTgt spid="10">
                                            <p:txEl>
                                              <p:pRg st="9" end="9"/>
                                            </p:txEl>
                                          </p:spTgt>
                                        </p:tgtEl>
                                      </p:cBhvr>
                                    </p:animEffect>
                                    <p:anim calcmode="lin" valueType="num">
                                      <p:cBhvr>
                                        <p:cTn id="53"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
                                            <p:txEl>
                                              <p:pRg st="10" end="10"/>
                                            </p:txEl>
                                          </p:spTgt>
                                        </p:tgtEl>
                                        <p:attrNameLst>
                                          <p:attrName>style.visibility</p:attrName>
                                        </p:attrNameLst>
                                      </p:cBhvr>
                                      <p:to>
                                        <p:strVal val="visible"/>
                                      </p:to>
                                    </p:set>
                                    <p:animEffect transition="in" filter="fade">
                                      <p:cBhvr>
                                        <p:cTn id="57" dur="1000"/>
                                        <p:tgtEl>
                                          <p:spTgt spid="10">
                                            <p:txEl>
                                              <p:pRg st="10" end="10"/>
                                            </p:txEl>
                                          </p:spTgt>
                                        </p:tgtEl>
                                      </p:cBhvr>
                                    </p:animEffect>
                                    <p:anim calcmode="lin" valueType="num">
                                      <p:cBhvr>
                                        <p:cTn id="58"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5EB7-B05F-4901-8B24-5EB53C41F9E9}"/>
              </a:ext>
            </a:extLst>
          </p:cNvPr>
          <p:cNvSpPr>
            <a:spLocks noGrp="1"/>
          </p:cNvSpPr>
          <p:nvPr>
            <p:ph type="title"/>
          </p:nvPr>
        </p:nvSpPr>
        <p:spPr/>
        <p:txBody>
          <a:bodyPr/>
          <a:lstStyle/>
          <a:p>
            <a:r>
              <a:rPr lang="en-US" dirty="0">
                <a:solidFill>
                  <a:schemeClr val="tx1"/>
                </a:solidFill>
              </a:rPr>
              <a:t>Results continued</a:t>
            </a:r>
          </a:p>
        </p:txBody>
      </p:sp>
      <p:graphicFrame>
        <p:nvGraphicFramePr>
          <p:cNvPr id="4" name="Diagram 3">
            <a:extLst>
              <a:ext uri="{FF2B5EF4-FFF2-40B4-BE49-F238E27FC236}">
                <a16:creationId xmlns:a16="http://schemas.microsoft.com/office/drawing/2014/main" id="{3B9DFBC5-6723-4BD1-A320-4A2BDF9C6DDF}"/>
              </a:ext>
            </a:extLst>
          </p:cNvPr>
          <p:cNvGraphicFramePr/>
          <p:nvPr>
            <p:extLst>
              <p:ext uri="{D42A27DB-BD31-4B8C-83A1-F6EECF244321}">
                <p14:modId xmlns:p14="http://schemas.microsoft.com/office/powerpoint/2010/main" val="1140664984"/>
              </p:ext>
            </p:extLst>
          </p:nvPr>
        </p:nvGraphicFramePr>
        <p:xfrm>
          <a:off x="253339" y="1737360"/>
          <a:ext cx="7358743" cy="4150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BABD036-1DF2-4166-8AF2-798AA0D7AF6F}"/>
              </a:ext>
            </a:extLst>
          </p:cNvPr>
          <p:cNvSpPr txBox="1"/>
          <p:nvPr/>
        </p:nvSpPr>
        <p:spPr>
          <a:xfrm>
            <a:off x="8015844" y="2351314"/>
            <a:ext cx="3906982" cy="2841034"/>
          </a:xfrm>
          <a:prstGeom prst="rect">
            <a:avLst/>
          </a:prstGeom>
          <a:noFill/>
        </p:spPr>
        <p:txBody>
          <a:bodyPr wrap="square" rtlCol="0">
            <a:spAutoFit/>
          </a:bodyPr>
          <a:lstStyle/>
          <a:p>
            <a:pPr marL="342900" marR="0" lvl="0" indent="-342900">
              <a:lnSpc>
                <a:spcPct val="107000"/>
              </a:lnSpc>
              <a:spcBef>
                <a:spcPts val="0"/>
              </a:spcBef>
              <a:spcAft>
                <a:spcPts val="8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The Psychosocial Screener (item 14a) identified an </a:t>
            </a:r>
            <a:r>
              <a:rPr lang="en-US" sz="2400" b="1" dirty="0">
                <a:ea typeface="Calibri" panose="020F0502020204030204" pitchFamily="34" charset="0"/>
                <a:cs typeface="Times New Roman" panose="02020603050405020304" pitchFamily="18" charset="0"/>
              </a:rPr>
              <a:t>additional five women </a:t>
            </a:r>
            <a:r>
              <a:rPr lang="en-US" sz="2400" dirty="0">
                <a:ea typeface="Calibri" panose="020F0502020204030204" pitchFamily="34" charset="0"/>
                <a:cs typeface="Times New Roman" panose="02020603050405020304" pitchFamily="18" charset="0"/>
              </a:rPr>
              <a:t>with depressive symptomology who did not report elevated scores on the EPDS.</a:t>
            </a:r>
          </a:p>
        </p:txBody>
      </p:sp>
      <p:sp>
        <p:nvSpPr>
          <p:cNvPr id="3" name="Rectangle 2">
            <a:extLst>
              <a:ext uri="{FF2B5EF4-FFF2-40B4-BE49-F238E27FC236}">
                <a16:creationId xmlns:a16="http://schemas.microsoft.com/office/drawing/2014/main" id="{7473FE75-EB60-EC4E-9314-AE56F26E761E}"/>
              </a:ext>
            </a:extLst>
          </p:cNvPr>
          <p:cNvSpPr/>
          <p:nvPr/>
        </p:nvSpPr>
        <p:spPr>
          <a:xfrm>
            <a:off x="253339" y="5656953"/>
            <a:ext cx="7825027" cy="461665"/>
          </a:xfrm>
          <a:prstGeom prst="rect">
            <a:avLst/>
          </a:prstGeom>
        </p:spPr>
        <p:txBody>
          <a:bodyPr wrap="none">
            <a:spAutoFit/>
          </a:bodyPr>
          <a:lstStyle/>
          <a:p>
            <a:r>
              <a:rPr lang="en-US" sz="2400" dirty="0"/>
              <a:t>14a: “</a:t>
            </a:r>
            <a:r>
              <a:rPr lang="en-US" sz="2400" i="1" dirty="0"/>
              <a:t>Do you feel sad, hopeless, or anxious a lot of the time?”</a:t>
            </a:r>
            <a:endParaRPr lang="en-US" sz="2400" dirty="0"/>
          </a:p>
        </p:txBody>
      </p:sp>
    </p:spTree>
    <p:extLst>
      <p:ext uri="{BB962C8B-B14F-4D97-AF65-F5344CB8AC3E}">
        <p14:creationId xmlns:p14="http://schemas.microsoft.com/office/powerpoint/2010/main" val="406350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3E74-1D3A-4386-BD1D-D4C05D21B63C}"/>
              </a:ext>
            </a:extLst>
          </p:cNvPr>
          <p:cNvSpPr>
            <a:spLocks noGrp="1"/>
          </p:cNvSpPr>
          <p:nvPr>
            <p:ph type="title"/>
          </p:nvPr>
        </p:nvSpPr>
        <p:spPr/>
        <p:txBody>
          <a:bodyPr/>
          <a:lstStyle/>
          <a:p>
            <a:r>
              <a:rPr lang="en-US" dirty="0">
                <a:solidFill>
                  <a:schemeClr val="tx1"/>
                </a:solidFill>
              </a:rPr>
              <a:t>Discussion</a:t>
            </a:r>
          </a:p>
        </p:txBody>
      </p:sp>
      <p:sp>
        <p:nvSpPr>
          <p:cNvPr id="3" name="TextBox 2">
            <a:extLst>
              <a:ext uri="{FF2B5EF4-FFF2-40B4-BE49-F238E27FC236}">
                <a16:creationId xmlns:a16="http://schemas.microsoft.com/office/drawing/2014/main" id="{72D15DC8-4D6F-4A0F-955B-87A89F3E0441}"/>
              </a:ext>
            </a:extLst>
          </p:cNvPr>
          <p:cNvSpPr txBox="1"/>
          <p:nvPr/>
        </p:nvSpPr>
        <p:spPr>
          <a:xfrm>
            <a:off x="1097280" y="2100775"/>
            <a:ext cx="9254197" cy="3096489"/>
          </a:xfrm>
          <a:prstGeom prst="rect">
            <a:avLst/>
          </a:prstGeom>
          <a:noFill/>
        </p:spPr>
        <p:txBody>
          <a:bodyPr wrap="square" rtlCol="0">
            <a:spAutoFit/>
          </a:bodyPr>
          <a:lstStyle/>
          <a:p>
            <a:pPr>
              <a:buFontTx/>
              <a:buChar char="•"/>
            </a:pPr>
            <a:r>
              <a:rPr lang="en-US" altLang="en-US" sz="2800" dirty="0">
                <a:cs typeface="Arial" panose="020B0604020202020204" pitchFamily="34" charset="0"/>
              </a:rPr>
              <a:t> Women with an elevated EPDS score did not report significantly more psychosocial concerns than women who did not have elevated EPDS scores.</a:t>
            </a:r>
          </a:p>
          <a:p>
            <a:endParaRPr lang="en-US" altLang="en-US" sz="2800" dirty="0">
              <a:cs typeface="Arial" panose="020B0604020202020204" pitchFamily="34" charset="0"/>
            </a:endParaRPr>
          </a:p>
          <a:p>
            <a:pPr>
              <a:buFontTx/>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5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9E483E3-DBF8-3842-A4E6-F8DB6CD283AB}"/>
              </a:ext>
            </a:extLst>
          </p:cNvPr>
          <p:cNvSpPr/>
          <p:nvPr/>
        </p:nvSpPr>
        <p:spPr>
          <a:xfrm>
            <a:off x="1097279" y="3535271"/>
            <a:ext cx="9934135" cy="1231106"/>
          </a:xfrm>
          <a:prstGeom prst="rect">
            <a:avLst/>
          </a:prstGeom>
        </p:spPr>
        <p:txBody>
          <a:bodyPr wrap="square">
            <a:spAutoFit/>
          </a:bodyPr>
          <a:lstStyle/>
          <a:p>
            <a:pPr indent="-285750">
              <a:buFontTx/>
              <a:buChar char="•"/>
            </a:pPr>
            <a:r>
              <a:rPr lang="en-US" altLang="en-US" sz="2800" dirty="0">
                <a:cs typeface="Arial" panose="020B0604020202020204" pitchFamily="34" charset="0"/>
              </a:rPr>
              <a:t>However, percentage trends illustrated higher psychosocial needs being identified by those with depressive symptoms.</a:t>
            </a:r>
          </a:p>
          <a:p>
            <a:endParaRPr lang="en-US" altLang="en-US" dirty="0">
              <a:cs typeface="Arial" panose="020B0604020202020204" pitchFamily="34" charset="0"/>
            </a:endParaRPr>
          </a:p>
        </p:txBody>
      </p:sp>
      <p:sp>
        <p:nvSpPr>
          <p:cNvPr id="5" name="Rectangle 4">
            <a:extLst>
              <a:ext uri="{FF2B5EF4-FFF2-40B4-BE49-F238E27FC236}">
                <a16:creationId xmlns:a16="http://schemas.microsoft.com/office/drawing/2014/main" id="{29061CE8-6C0B-804B-801A-4851650BE3BC}"/>
              </a:ext>
            </a:extLst>
          </p:cNvPr>
          <p:cNvSpPr/>
          <p:nvPr/>
        </p:nvSpPr>
        <p:spPr>
          <a:xfrm>
            <a:off x="1097279" y="4720210"/>
            <a:ext cx="10316307" cy="954107"/>
          </a:xfrm>
          <a:prstGeom prst="rect">
            <a:avLst/>
          </a:prstGeom>
        </p:spPr>
        <p:txBody>
          <a:bodyPr wrap="square">
            <a:spAutoFit/>
          </a:bodyPr>
          <a:lstStyle/>
          <a:p>
            <a:pPr indent="-285750">
              <a:buFontTx/>
              <a:buChar char="•"/>
            </a:pPr>
            <a:r>
              <a:rPr lang="en-US" altLang="en-US" sz="2800" dirty="0">
                <a:cs typeface="Arial" panose="020B0604020202020204" pitchFamily="34" charset="0"/>
              </a:rPr>
              <a:t> Using a second measure with questions about depression, an additional five mothers were identified in primary care.</a:t>
            </a:r>
          </a:p>
        </p:txBody>
      </p:sp>
    </p:spTree>
    <p:extLst>
      <p:ext uri="{BB962C8B-B14F-4D97-AF65-F5344CB8AC3E}">
        <p14:creationId xmlns:p14="http://schemas.microsoft.com/office/powerpoint/2010/main" val="23877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32B6-10A3-C340-8C30-FD87D3160AAB}"/>
              </a:ext>
            </a:extLst>
          </p:cNvPr>
          <p:cNvSpPr>
            <a:spLocks noGrp="1"/>
          </p:cNvSpPr>
          <p:nvPr>
            <p:ph type="title"/>
          </p:nvPr>
        </p:nvSpPr>
        <p:spPr/>
        <p:txBody>
          <a:bodyPr/>
          <a:lstStyle/>
          <a:p>
            <a:r>
              <a:rPr lang="en-US" dirty="0">
                <a:solidFill>
                  <a:schemeClr val="tx1"/>
                </a:solidFill>
                <a:ea typeface="Calibri" panose="020F0502020204030204" pitchFamily="34" charset="0"/>
                <a:cs typeface="Times New Roman" panose="02020603050405020304" pitchFamily="18" charset="0"/>
              </a:rPr>
              <a:t>Limitations/Future Directions</a:t>
            </a:r>
            <a:endParaRPr lang="en-US" dirty="0">
              <a:solidFill>
                <a:schemeClr val="tx1"/>
              </a:solidFill>
            </a:endParaRPr>
          </a:p>
        </p:txBody>
      </p:sp>
      <p:sp>
        <p:nvSpPr>
          <p:cNvPr id="3" name="Rectangle 2">
            <a:extLst>
              <a:ext uri="{FF2B5EF4-FFF2-40B4-BE49-F238E27FC236}">
                <a16:creationId xmlns:a16="http://schemas.microsoft.com/office/drawing/2014/main" id="{5C8FF0FD-EFB6-7244-A914-55A8370D781E}"/>
              </a:ext>
            </a:extLst>
          </p:cNvPr>
          <p:cNvSpPr/>
          <p:nvPr/>
        </p:nvSpPr>
        <p:spPr>
          <a:xfrm>
            <a:off x="1097279" y="2118420"/>
            <a:ext cx="10320997" cy="126034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The current study used electronic medical record abstraction that relies on the correct documentation of screening results.</a:t>
            </a:r>
          </a:p>
          <a:p>
            <a:pPr marR="0" lvl="0">
              <a:lnSpc>
                <a:spcPct val="107000"/>
              </a:lnSpc>
              <a:spcBef>
                <a:spcPts val="0"/>
              </a:spcBef>
              <a:spcAft>
                <a:spcPts val="0"/>
              </a:spcAft>
            </a:pPr>
            <a:endParaRPr lang="en-US" sz="2400" dirty="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4E07EAE-58E1-9146-974D-6B889C37C56D}"/>
              </a:ext>
            </a:extLst>
          </p:cNvPr>
          <p:cNvSpPr/>
          <p:nvPr/>
        </p:nvSpPr>
        <p:spPr>
          <a:xfrm>
            <a:off x="1097278" y="3101417"/>
            <a:ext cx="10320998" cy="1561068"/>
          </a:xfrm>
          <a:prstGeom prst="rect">
            <a:avLst/>
          </a:prstGeom>
        </p:spPr>
        <p:txBody>
          <a:bodyPr wrap="square">
            <a:spAutoFit/>
          </a:bodyPr>
          <a:lstStyle/>
          <a:p>
            <a:pPr marL="342900" indent="-342900">
              <a:lnSpc>
                <a:spcPct val="107000"/>
              </a:lnSpc>
              <a:buFont typeface="Symbol" panose="05050102010706020507" pitchFamily="18" charset="2"/>
              <a:buChar char=""/>
            </a:pPr>
            <a:r>
              <a:rPr lang="en-US" sz="2400" dirty="0">
                <a:cs typeface="Times New Roman" panose="02020603050405020304" pitchFamily="18" charset="0"/>
              </a:rPr>
              <a:t>The sample size for mothers with an elevated EPDS and a positive psychosocial screener was small (n=3), which made finding differences between the two groups difficult. </a:t>
            </a:r>
          </a:p>
          <a:p>
            <a:pPr marR="0" lvl="0">
              <a:lnSpc>
                <a:spcPct val="107000"/>
              </a:lnSpc>
              <a:spcBef>
                <a:spcPts val="0"/>
              </a:spcBef>
              <a:spcAft>
                <a:spcPts val="800"/>
              </a:spcAft>
            </a:pPr>
            <a:endParaRPr lang="en-US" dirty="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FFBF180-B431-D345-87ED-96A3C741228D}"/>
              </a:ext>
            </a:extLst>
          </p:cNvPr>
          <p:cNvSpPr/>
          <p:nvPr/>
        </p:nvSpPr>
        <p:spPr>
          <a:xfrm>
            <a:off x="1097278" y="4662485"/>
            <a:ext cx="10058401" cy="1260345"/>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400" dirty="0">
                <a:cs typeface="Times New Roman" panose="02020603050405020304" pitchFamily="18" charset="0"/>
              </a:rPr>
              <a:t>Future research could examine a larger sample size for relationships between PRD and psychosocial concerns. Additionally, these findings could be compared to primary care settings that only use one screener. </a:t>
            </a:r>
          </a:p>
        </p:txBody>
      </p:sp>
    </p:spTree>
    <p:extLst>
      <p:ext uri="{BB962C8B-B14F-4D97-AF65-F5344CB8AC3E}">
        <p14:creationId xmlns:p14="http://schemas.microsoft.com/office/powerpoint/2010/main" val="237026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B1BE-B5F2-4B33-8BB2-D38FE57AECEE}"/>
              </a:ext>
            </a:extLst>
          </p:cNvPr>
          <p:cNvSpPr>
            <a:spLocks noGrp="1"/>
          </p:cNvSpPr>
          <p:nvPr>
            <p:ph type="title"/>
          </p:nvPr>
        </p:nvSpPr>
        <p:spPr/>
        <p:txBody>
          <a:bodyPr/>
          <a:lstStyle/>
          <a:p>
            <a:r>
              <a:rPr lang="en-US" dirty="0"/>
              <a:t>References</a:t>
            </a:r>
          </a:p>
        </p:txBody>
      </p:sp>
      <p:sp>
        <p:nvSpPr>
          <p:cNvPr id="4" name="TextBox 3">
            <a:extLst>
              <a:ext uri="{FF2B5EF4-FFF2-40B4-BE49-F238E27FC236}">
                <a16:creationId xmlns:a16="http://schemas.microsoft.com/office/drawing/2014/main" id="{610A13A0-9F12-4451-9953-0E7AECBD6318}"/>
              </a:ext>
            </a:extLst>
          </p:cNvPr>
          <p:cNvSpPr txBox="1"/>
          <p:nvPr/>
        </p:nvSpPr>
        <p:spPr>
          <a:xfrm>
            <a:off x="1246909" y="2006930"/>
            <a:ext cx="9809018" cy="5259838"/>
          </a:xfrm>
          <a:prstGeom prst="rect">
            <a:avLst/>
          </a:prstGeom>
          <a:noFill/>
        </p:spPr>
        <p:txBody>
          <a:bodyPr wrap="square" rtlCol="0">
            <a:spAutoFit/>
          </a:bodyPr>
          <a:lstStyle/>
          <a:p>
            <a:pPr>
              <a:lnSpc>
                <a:spcPct val="107000"/>
              </a:lnSpc>
              <a:spcAft>
                <a:spcPts val="800"/>
              </a:spcAft>
            </a:pPr>
            <a:r>
              <a:rPr lang="en-US" sz="1400" dirty="0" err="1"/>
              <a:t>Chaudron</a:t>
            </a:r>
            <a:r>
              <a:rPr lang="en-US" sz="1400" dirty="0"/>
              <a:t>, L. H., </a:t>
            </a:r>
            <a:r>
              <a:rPr lang="en-US" sz="1400" dirty="0" err="1"/>
              <a:t>Szilagyi</a:t>
            </a:r>
            <a:r>
              <a:rPr lang="en-US" sz="1400" dirty="0"/>
              <a:t>, P. G., Tang, W., Anson, E., Talbot, N. L., </a:t>
            </a:r>
            <a:r>
              <a:rPr lang="en-US" sz="1400" dirty="0" err="1"/>
              <a:t>Wadkins</a:t>
            </a:r>
            <a:r>
              <a:rPr lang="en-US" sz="1400" dirty="0"/>
              <a:t>, H. I., . . . Wisner, K. L. (2010, March 01). Accuracy of Depression Screening Tools for Identifying Postpartum Depression Among Urban Mothers. Retrieved June 4, 2018, from http://pediatrics.aappublications.org/content/125/3/e609</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Burnett, B. (2017) It’s Complicated! Social Determinants of Health, Patient Complexity Tiering, and Behavioral Health Integration in Pediatric Primary Care. Retrieved June 2018. Pediatric Academic Societies Annual Meeting, San Francisco, CA.</a:t>
            </a:r>
          </a:p>
          <a:p>
            <a:pPr>
              <a:lnSpc>
                <a:spcPct val="107000"/>
              </a:lnSpc>
              <a:spcAft>
                <a:spcPts val="800"/>
              </a:spcAft>
            </a:pPr>
            <a:r>
              <a:rPr lang="en-US" sz="1400" dirty="0" err="1">
                <a:latin typeface="Calibri" panose="020F0502020204030204" pitchFamily="34" charset="0"/>
                <a:ea typeface="Calibri" panose="020F0502020204030204" pitchFamily="34" charset="0"/>
                <a:cs typeface="Times New Roman" panose="02020603050405020304" pitchFamily="18" charset="0"/>
              </a:rPr>
              <a:t>Kerker</a:t>
            </a:r>
            <a:r>
              <a:rPr lang="en-US" sz="1400" dirty="0">
                <a:latin typeface="Calibri" panose="020F0502020204030204" pitchFamily="34" charset="0"/>
                <a:ea typeface="Calibri" panose="020F0502020204030204" pitchFamily="34" charset="0"/>
                <a:cs typeface="Times New Roman" panose="02020603050405020304" pitchFamily="18" charset="0"/>
              </a:rPr>
              <a:t>, B. D. (2016). Identifying maternal depression in Pediatric Primary Care: Changes Over a Decade. Journal of Developmental and Behavioral Pediatrics, </a:t>
            </a:r>
            <a:r>
              <a:rPr lang="en-US" sz="1400" i="1" dirty="0">
                <a:latin typeface="Calibri" panose="020F0502020204030204" pitchFamily="34" charset="0"/>
                <a:ea typeface="Calibri" panose="020F0502020204030204" pitchFamily="34" charset="0"/>
                <a:cs typeface="Times New Roman" panose="02020603050405020304" pitchFamily="18" charset="0"/>
              </a:rPr>
              <a:t>37(2), 113-120.</a:t>
            </a:r>
            <a:r>
              <a:rPr lang="en-US" sz="1400" dirty="0">
                <a:latin typeface="Calibri" panose="020F0502020204030204" pitchFamily="34" charset="0"/>
                <a:ea typeface="Calibri" panose="020F0502020204030204" pitchFamily="34" charset="0"/>
                <a:cs typeface="Times New Roman" panose="02020603050405020304" pitchFamily="18" charset="0"/>
              </a:rPr>
              <a:t> Retrieved June, 2018, from https://www.ncbi.nlm.nih.gov/pmc/articles/PMC5545806/.</a:t>
            </a:r>
          </a:p>
          <a:p>
            <a:pPr>
              <a:lnSpc>
                <a:spcPct val="107000"/>
              </a:lnSpc>
              <a:spcAft>
                <a:spcPts val="800"/>
              </a:spcAft>
            </a:pPr>
            <a:r>
              <a:rPr lang="en-US" sz="1400" dirty="0" err="1">
                <a:latin typeface="Calibri" panose="020F0502020204030204" pitchFamily="34" charset="0"/>
                <a:ea typeface="Calibri" panose="020F0502020204030204" pitchFamily="34" charset="0"/>
                <a:cs typeface="Times New Roman" panose="02020603050405020304" pitchFamily="18" charset="0"/>
              </a:rPr>
              <a:t>Mundorf</a:t>
            </a:r>
            <a:r>
              <a:rPr lang="en-US" sz="1400" dirty="0">
                <a:latin typeface="Calibri" panose="020F0502020204030204" pitchFamily="34" charset="0"/>
                <a:ea typeface="Calibri" panose="020F0502020204030204" pitchFamily="34" charset="0"/>
                <a:cs typeface="Times New Roman" panose="02020603050405020304" pitchFamily="18" charset="0"/>
              </a:rPr>
              <a:t>, C. (2017) Reducing the risk of Postpartum Depression in Low-Income Community Through a Community Health Worker Intervention. </a:t>
            </a:r>
            <a:r>
              <a:rPr lang="en-US" sz="1400" i="1" dirty="0">
                <a:latin typeface="Calibri" panose="020F0502020204030204" pitchFamily="34" charset="0"/>
                <a:ea typeface="Calibri" panose="020F0502020204030204" pitchFamily="34" charset="0"/>
                <a:cs typeface="Times New Roman" panose="02020603050405020304" pitchFamily="18" charset="0"/>
              </a:rPr>
              <a:t>Maternal and Child Health Journal,</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i="1" dirty="0">
                <a:latin typeface="Calibri" panose="020F0502020204030204" pitchFamily="34" charset="0"/>
                <a:ea typeface="Calibri" panose="020F0502020204030204" pitchFamily="34" charset="0"/>
                <a:cs typeface="Times New Roman" panose="02020603050405020304" pitchFamily="18" charset="0"/>
              </a:rPr>
              <a:t>22(4), 520-528</a:t>
            </a:r>
            <a:r>
              <a:rPr lang="en-US" sz="1400" dirty="0">
                <a:latin typeface="Calibri" panose="020F0502020204030204" pitchFamily="34" charset="0"/>
                <a:ea typeface="Calibri" panose="020F0502020204030204" pitchFamily="34" charset="0"/>
                <a:cs typeface="Times New Roman" panose="02020603050405020304" pitchFamily="18" charset="0"/>
              </a:rPr>
              <a:t>.  Retrieved June, 2018, from https://link.springer.com/article/10.1007/s10995-017-2419-4</a:t>
            </a:r>
          </a:p>
          <a:p>
            <a:pPr>
              <a:lnSpc>
                <a:spcPct val="107000"/>
              </a:lnSpc>
              <a:spcAft>
                <a:spcPts val="800"/>
              </a:spcAft>
            </a:pPr>
            <a:r>
              <a:rPr lang="en-US" sz="1400" dirty="0">
                <a:latin typeface="Calibri" panose="020F0502020204030204" pitchFamily="34" charset="0"/>
                <a:ea typeface="Calibri" panose="020F0502020204030204" pitchFamily="34" charset="0"/>
                <a:cs typeface="Arial" panose="020B0604020202020204" pitchFamily="34" charset="0"/>
              </a:rPr>
              <a:t>Robertson, E., Grace, S., Wallington, T, &amp; Stewart, D.E. (2004). Antenatal risk factors for postpartum depression: A synthesis of recent literature.</a:t>
            </a:r>
            <a:r>
              <a:rPr lang="en-US" sz="1400" i="1" dirty="0">
                <a:latin typeface="Calibri" panose="020F0502020204030204" pitchFamily="34" charset="0"/>
                <a:ea typeface="Calibri" panose="020F0502020204030204" pitchFamily="34" charset="0"/>
                <a:cs typeface="Arial" panose="020B0604020202020204" pitchFamily="34" charset="0"/>
              </a:rPr>
              <a:t> General Hospital Psychiatry, 26(4), 289-295. </a:t>
            </a:r>
            <a:r>
              <a:rPr lang="en-US" sz="1400" dirty="0">
                <a:latin typeface="Calibri" panose="020F0502020204030204" pitchFamily="34" charset="0"/>
                <a:ea typeface="Calibri" panose="020F0502020204030204" pitchFamily="34" charset="0"/>
                <a:cs typeface="Arial" panose="020B0604020202020204" pitchFamily="34" charset="0"/>
              </a:rPr>
              <a:t>Retrieved June, 2018, from https://www.sciencedirect.com/science/article/pii/S0163834304000398.</a:t>
            </a:r>
          </a:p>
          <a:p>
            <a:pPr>
              <a:lnSpc>
                <a:spcPct val="107000"/>
              </a:lnSpc>
              <a:spcAft>
                <a:spcPts val="800"/>
              </a:spcAft>
            </a:pPr>
            <a:r>
              <a:rPr lang="en-US" sz="1400" dirty="0" err="1">
                <a:latin typeface="Calibri" panose="020F0502020204030204" pitchFamily="34" charset="0"/>
                <a:ea typeface="Calibri" panose="020F0502020204030204" pitchFamily="34" charset="0"/>
                <a:cs typeface="Times New Roman" panose="02020603050405020304" pitchFamily="18" charset="0"/>
              </a:rPr>
              <a:t>Rogathi</a:t>
            </a:r>
            <a:r>
              <a:rPr lang="en-US" sz="1400" dirty="0">
                <a:latin typeface="Calibri" panose="020F0502020204030204" pitchFamily="34" charset="0"/>
                <a:ea typeface="Calibri" panose="020F0502020204030204" pitchFamily="34" charset="0"/>
                <a:cs typeface="Times New Roman" panose="02020603050405020304" pitchFamily="18" charset="0"/>
              </a:rPr>
              <a:t>, J. J. (2017). Postpartum depression among women who have experienced intimate partner violence.</a:t>
            </a:r>
            <a:r>
              <a:rPr lang="en-US" sz="1400" i="1" dirty="0">
                <a:latin typeface="Calibri" panose="020F0502020204030204" pitchFamily="34" charset="0"/>
                <a:ea typeface="Calibri" panose="020F0502020204030204" pitchFamily="34" charset="0"/>
                <a:cs typeface="Times New Roman" panose="02020603050405020304" pitchFamily="18" charset="0"/>
              </a:rPr>
              <a:t> Journal of Affective Disorders, 218, 238-245.</a:t>
            </a:r>
            <a:r>
              <a:rPr lang="en-US" sz="1400" dirty="0">
                <a:latin typeface="Calibri" panose="020F0502020204030204" pitchFamily="34" charset="0"/>
                <a:ea typeface="Calibri" panose="020F0502020204030204" pitchFamily="34" charset="0"/>
                <a:cs typeface="Times New Roman" panose="02020603050405020304" pitchFamily="18" charset="0"/>
              </a:rPr>
              <a:t> Retrieved June, 2018, from https://www.sciencedirect.com/science/article/pii/S0165032716322650.</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69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thank you">
            <a:extLst>
              <a:ext uri="{FF2B5EF4-FFF2-40B4-BE49-F238E27FC236}">
                <a16:creationId xmlns:a16="http://schemas.microsoft.com/office/drawing/2014/main" id="{E540ECC0-4FF5-4938-AB7B-987A07D63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028" y="3722358"/>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76574" y="268790"/>
            <a:ext cx="10058400" cy="1450757"/>
          </a:xfrm>
        </p:spPr>
        <p:txBody>
          <a:bodyPr/>
          <a:lstStyle/>
          <a:p>
            <a:r>
              <a:rPr lang="en-US" dirty="0">
                <a:solidFill>
                  <a:schemeClr val="tx1"/>
                </a:solidFill>
              </a:rPr>
              <a:t>Acknowledgements</a:t>
            </a:r>
          </a:p>
        </p:txBody>
      </p:sp>
      <p:sp>
        <p:nvSpPr>
          <p:cNvPr id="3" name="Content Placeholder 2"/>
          <p:cNvSpPr>
            <a:spLocks noGrp="1"/>
          </p:cNvSpPr>
          <p:nvPr>
            <p:ph idx="1"/>
          </p:nvPr>
        </p:nvSpPr>
        <p:spPr>
          <a:xfrm>
            <a:off x="1472539" y="1912470"/>
            <a:ext cx="5830644" cy="4413624"/>
          </a:xfrm>
        </p:spPr>
        <p:txBody>
          <a:bodyPr>
            <a:normAutofit fontScale="77500" lnSpcReduction="20000"/>
          </a:bodyPr>
          <a:lstStyle/>
          <a:p>
            <a:pPr>
              <a:buFont typeface="Arial" panose="020B0604020202020204" pitchFamily="34" charset="0"/>
              <a:buChar char="•"/>
            </a:pPr>
            <a:r>
              <a:rPr lang="en-US" b="1" dirty="0">
                <a:solidFill>
                  <a:schemeClr val="tx1"/>
                </a:solidFill>
              </a:rPr>
              <a:t>PMHI Mentors</a:t>
            </a:r>
          </a:p>
          <a:p>
            <a:pPr lvl="1">
              <a:buFont typeface="Courier New" panose="02070309020205020404" pitchFamily="49" charset="0"/>
              <a:buChar char="o"/>
            </a:pPr>
            <a:r>
              <a:rPr lang="en-US" dirty="0">
                <a:solidFill>
                  <a:schemeClr val="tx1"/>
                </a:solidFill>
              </a:rPr>
              <a:t>Ayelet Talmi, PhD  and Ryan </a:t>
            </a:r>
            <a:r>
              <a:rPr lang="en-US" dirty="0" err="1">
                <a:solidFill>
                  <a:schemeClr val="tx1"/>
                </a:solidFill>
              </a:rPr>
              <a:t>Asherin</a:t>
            </a:r>
            <a:r>
              <a:rPr lang="en-US" dirty="0">
                <a:solidFill>
                  <a:schemeClr val="tx1"/>
                </a:solidFill>
              </a:rPr>
              <a:t>, PhD</a:t>
            </a:r>
          </a:p>
          <a:p>
            <a:pPr>
              <a:buFont typeface="Arial" panose="020B0604020202020204" pitchFamily="34" charset="0"/>
              <a:buChar char="•"/>
            </a:pPr>
            <a:r>
              <a:rPr lang="en-US" b="1" dirty="0">
                <a:solidFill>
                  <a:schemeClr val="tx1"/>
                </a:solidFill>
              </a:rPr>
              <a:t>Pediatric Mental Health Institute (PMHI)</a:t>
            </a:r>
          </a:p>
          <a:p>
            <a:pPr lvl="1">
              <a:buFont typeface="Courier New" panose="02070309020205020404" pitchFamily="49" charset="0"/>
              <a:buChar char="o"/>
            </a:pPr>
            <a:r>
              <a:rPr lang="en-US" dirty="0">
                <a:solidFill>
                  <a:schemeClr val="tx1"/>
                </a:solidFill>
              </a:rPr>
              <a:t>Merlin Ariefdjohan, PhD, MPH</a:t>
            </a:r>
          </a:p>
          <a:p>
            <a:pPr lvl="1">
              <a:buFont typeface="Courier New" panose="02070309020205020404" pitchFamily="49" charset="0"/>
              <a:buChar char="o"/>
            </a:pPr>
            <a:r>
              <a:rPr lang="en-US" dirty="0" err="1">
                <a:solidFill>
                  <a:schemeClr val="tx1"/>
                </a:solidFill>
              </a:rPr>
              <a:t>Emmaly</a:t>
            </a:r>
            <a:r>
              <a:rPr lang="en-US" dirty="0">
                <a:solidFill>
                  <a:schemeClr val="tx1"/>
                </a:solidFill>
              </a:rPr>
              <a:t> Perks, MA</a:t>
            </a:r>
          </a:p>
          <a:p>
            <a:pPr lvl="1">
              <a:buFont typeface="Courier New" panose="02070309020205020404" pitchFamily="49" charset="0"/>
              <a:buChar char="o"/>
            </a:pPr>
            <a:r>
              <a:rPr lang="en-US" dirty="0">
                <a:solidFill>
                  <a:schemeClr val="tx1"/>
                </a:solidFill>
              </a:rPr>
              <a:t>Douglas </a:t>
            </a:r>
            <a:r>
              <a:rPr lang="en-US" dirty="0" err="1">
                <a:solidFill>
                  <a:schemeClr val="tx1"/>
                </a:solidFill>
              </a:rPr>
              <a:t>Novins</a:t>
            </a:r>
            <a:r>
              <a:rPr lang="en-US" dirty="0">
                <a:solidFill>
                  <a:schemeClr val="tx1"/>
                </a:solidFill>
              </a:rPr>
              <a:t>, MD</a:t>
            </a:r>
          </a:p>
          <a:p>
            <a:pPr lvl="1">
              <a:buFont typeface="Courier New" panose="02070309020205020404" pitchFamily="49" charset="0"/>
              <a:buChar char="o"/>
            </a:pPr>
            <a:r>
              <a:rPr lang="en-US" dirty="0">
                <a:solidFill>
                  <a:schemeClr val="tx1"/>
                </a:solidFill>
              </a:rPr>
              <a:t>Dominic Martinez, Office of Diversity and Inclusion, CCTSI, UCD</a:t>
            </a:r>
          </a:p>
          <a:p>
            <a:pPr lvl="1">
              <a:buFont typeface="Courier New" panose="02070309020205020404" pitchFamily="49" charset="0"/>
              <a:buChar char="o"/>
            </a:pPr>
            <a:r>
              <a:rPr lang="en-US" dirty="0">
                <a:solidFill>
                  <a:schemeClr val="tx1"/>
                </a:solidFill>
              </a:rPr>
              <a:t>Jennifer Hagman, MD</a:t>
            </a:r>
          </a:p>
          <a:p>
            <a:pPr>
              <a:buFont typeface="Arial" panose="020B0604020202020204" pitchFamily="34" charset="0"/>
              <a:buChar char="•"/>
            </a:pPr>
            <a:r>
              <a:rPr lang="en-US" b="1" dirty="0">
                <a:solidFill>
                  <a:schemeClr val="tx1"/>
                </a:solidFill>
              </a:rPr>
              <a:t>Research Team</a:t>
            </a:r>
          </a:p>
          <a:p>
            <a:pPr lvl="1">
              <a:buFont typeface="Courier New" panose="02070309020205020404" pitchFamily="49" charset="0"/>
              <a:buChar char="o"/>
            </a:pPr>
            <a:r>
              <a:rPr lang="en-US" dirty="0">
                <a:solidFill>
                  <a:schemeClr val="tx1"/>
                </a:solidFill>
              </a:rPr>
              <a:t>Amanda Millar B.A.</a:t>
            </a:r>
          </a:p>
          <a:p>
            <a:pPr lvl="1">
              <a:buFont typeface="Courier New" panose="02070309020205020404" pitchFamily="49" charset="0"/>
              <a:buChar char="o"/>
            </a:pPr>
            <a:r>
              <a:rPr lang="en-US" dirty="0" err="1">
                <a:solidFill>
                  <a:schemeClr val="tx1"/>
                </a:solidFill>
              </a:rPr>
              <a:t>Shengh</a:t>
            </a:r>
            <a:r>
              <a:rPr lang="en-US" dirty="0">
                <a:solidFill>
                  <a:schemeClr val="tx1"/>
                </a:solidFill>
              </a:rPr>
              <a:t> </a:t>
            </a:r>
            <a:r>
              <a:rPr lang="en-US" dirty="0" err="1">
                <a:solidFill>
                  <a:schemeClr val="tx1"/>
                </a:solidFill>
              </a:rPr>
              <a:t>Xiong</a:t>
            </a:r>
            <a:r>
              <a:rPr lang="en-US" dirty="0">
                <a:solidFill>
                  <a:schemeClr val="tx1"/>
                </a:solidFill>
              </a:rPr>
              <a:t> B.S.</a:t>
            </a:r>
          </a:p>
          <a:p>
            <a:pPr>
              <a:buFont typeface="Arial" panose="020B0604020202020204" pitchFamily="34" charset="0"/>
              <a:buChar char="•"/>
            </a:pPr>
            <a:r>
              <a:rPr lang="en-US" b="1" dirty="0">
                <a:solidFill>
                  <a:schemeClr val="tx1"/>
                </a:solidFill>
              </a:rPr>
              <a:t>PURPLE Interns</a:t>
            </a:r>
          </a:p>
          <a:p>
            <a:pPr lvl="1">
              <a:buFont typeface="Courier New" panose="02070309020205020404" pitchFamily="49" charset="0"/>
              <a:buChar char="o"/>
            </a:pPr>
            <a:r>
              <a:rPr lang="en-US" dirty="0">
                <a:solidFill>
                  <a:schemeClr val="tx1"/>
                </a:solidFill>
              </a:rPr>
              <a:t>Maria Torres</a:t>
            </a:r>
          </a:p>
          <a:p>
            <a:pPr lvl="1">
              <a:buFont typeface="Courier New" panose="02070309020205020404" pitchFamily="49" charset="0"/>
              <a:buChar char="o"/>
            </a:pPr>
            <a:r>
              <a:rPr lang="en-US" dirty="0">
                <a:solidFill>
                  <a:schemeClr val="tx1"/>
                </a:solidFill>
              </a:rPr>
              <a:t>Kristen Torres</a:t>
            </a:r>
          </a:p>
          <a:p>
            <a:pPr lvl="1">
              <a:buFont typeface="Courier New" panose="02070309020205020404" pitchFamily="49" charset="0"/>
              <a:buChar char="o"/>
            </a:pPr>
            <a:r>
              <a:rPr lang="en-US" dirty="0">
                <a:solidFill>
                  <a:schemeClr val="tx1"/>
                </a:solidFill>
              </a:rPr>
              <a:t>Eve </a:t>
            </a:r>
            <a:r>
              <a:rPr lang="en-US" dirty="0" err="1">
                <a:solidFill>
                  <a:schemeClr val="tx1"/>
                </a:solidFill>
              </a:rPr>
              <a:t>Delao</a:t>
            </a:r>
            <a:endParaRPr lang="en-US" dirty="0">
              <a:solidFill>
                <a:schemeClr val="tx1"/>
              </a:solidFill>
            </a:endParaRPr>
          </a:p>
          <a:p>
            <a:pPr lvl="1">
              <a:buFont typeface="Courier New" panose="02070309020205020404" pitchFamily="49" charset="0"/>
              <a:buChar char="o"/>
            </a:pPr>
            <a:r>
              <a:rPr lang="en-US" dirty="0">
                <a:solidFill>
                  <a:schemeClr val="tx1"/>
                </a:solidFill>
              </a:rPr>
              <a:t>Greer Dellinger</a:t>
            </a:r>
          </a:p>
          <a:p>
            <a:pPr lvl="1">
              <a:buFont typeface="Courier New" panose="02070309020205020404" pitchFamily="49" charset="0"/>
              <a:buChar char="o"/>
            </a:pPr>
            <a:r>
              <a:rPr lang="en-US" dirty="0" err="1">
                <a:solidFill>
                  <a:schemeClr val="tx1"/>
                </a:solidFill>
              </a:rPr>
              <a:t>Bri</a:t>
            </a:r>
            <a:r>
              <a:rPr lang="en-US" dirty="0">
                <a:solidFill>
                  <a:schemeClr val="tx1"/>
                </a:solidFill>
              </a:rPr>
              <a:t> </a:t>
            </a:r>
            <a:r>
              <a:rPr lang="en-US" dirty="0" err="1">
                <a:solidFill>
                  <a:schemeClr val="tx1"/>
                </a:solidFill>
              </a:rPr>
              <a:t>Barkocy</a:t>
            </a:r>
            <a:endParaRPr lang="en-US" dirty="0">
              <a:solidFill>
                <a:schemeClr val="tx1"/>
              </a:solidFill>
            </a:endParaRPr>
          </a:p>
          <a:p>
            <a:endParaRPr lang="en-US" dirty="0"/>
          </a:p>
        </p:txBody>
      </p:sp>
      <p:sp>
        <p:nvSpPr>
          <p:cNvPr id="8" name="Content Placeholder 2"/>
          <p:cNvSpPr txBox="1">
            <a:spLocks/>
          </p:cNvSpPr>
          <p:nvPr/>
        </p:nvSpPr>
        <p:spPr>
          <a:xfrm>
            <a:off x="7303183" y="1933388"/>
            <a:ext cx="4031791" cy="388077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1600" b="1" dirty="0">
                <a:solidFill>
                  <a:schemeClr val="tx1"/>
                </a:solidFill>
              </a:rPr>
              <a:t>Project CLIMB Team</a:t>
            </a:r>
            <a:endParaRPr lang="en-US" sz="1600" dirty="0">
              <a:solidFill>
                <a:schemeClr val="tx1"/>
              </a:solidFill>
            </a:endParaRPr>
          </a:p>
          <a:p>
            <a:pPr lvl="2">
              <a:buFont typeface="Courier New" panose="02070309020205020404" pitchFamily="49" charset="0"/>
              <a:buChar char="o"/>
            </a:pPr>
            <a:r>
              <a:rPr lang="en-US" dirty="0">
                <a:solidFill>
                  <a:schemeClr val="tx1"/>
                </a:solidFill>
              </a:rPr>
              <a:t>Melissa Buchholz, </a:t>
            </a:r>
            <a:r>
              <a:rPr lang="en-US" dirty="0" err="1">
                <a:solidFill>
                  <a:schemeClr val="tx1"/>
                </a:solidFill>
              </a:rPr>
              <a:t>PsyD</a:t>
            </a:r>
            <a:endParaRPr lang="en-US" dirty="0">
              <a:solidFill>
                <a:schemeClr val="tx1"/>
              </a:solidFill>
            </a:endParaRPr>
          </a:p>
          <a:p>
            <a:pPr lvl="2">
              <a:buFont typeface="Courier New" panose="02070309020205020404" pitchFamily="49" charset="0"/>
              <a:buChar char="o"/>
            </a:pPr>
            <a:r>
              <a:rPr lang="en-US" dirty="0">
                <a:solidFill>
                  <a:schemeClr val="tx1"/>
                </a:solidFill>
              </a:rPr>
              <a:t>Bridget Burnett, </a:t>
            </a:r>
            <a:r>
              <a:rPr lang="en-US" dirty="0" err="1">
                <a:solidFill>
                  <a:schemeClr val="tx1"/>
                </a:solidFill>
              </a:rPr>
              <a:t>PsyD</a:t>
            </a:r>
            <a:endParaRPr lang="en-US" dirty="0">
              <a:solidFill>
                <a:schemeClr val="tx1"/>
              </a:solidFill>
            </a:endParaRPr>
          </a:p>
          <a:p>
            <a:pPr lvl="2">
              <a:buFont typeface="Courier New" panose="02070309020205020404" pitchFamily="49" charset="0"/>
              <a:buChar char="o"/>
            </a:pPr>
            <a:r>
              <a:rPr lang="en-US" dirty="0">
                <a:solidFill>
                  <a:schemeClr val="tx1"/>
                </a:solidFill>
              </a:rPr>
              <a:t>Lisa Costello PhD</a:t>
            </a:r>
          </a:p>
          <a:p>
            <a:pPr lvl="2">
              <a:buFont typeface="Courier New" panose="02070309020205020404" pitchFamily="49" charset="0"/>
              <a:buChar char="o"/>
            </a:pPr>
            <a:r>
              <a:rPr lang="en-US" dirty="0">
                <a:solidFill>
                  <a:schemeClr val="tx1"/>
                </a:solidFill>
              </a:rPr>
              <a:t>Kim Kelsey, MD</a:t>
            </a:r>
          </a:p>
          <a:p>
            <a:pPr lvl="2">
              <a:buFont typeface="Courier New" panose="02070309020205020404" pitchFamily="49" charset="0"/>
              <a:buChar char="o"/>
            </a:pPr>
            <a:r>
              <a:rPr lang="en-US" dirty="0" err="1">
                <a:solidFill>
                  <a:schemeClr val="tx1"/>
                </a:solidFill>
              </a:rPr>
              <a:t>Tamarah</a:t>
            </a:r>
            <a:r>
              <a:rPr lang="en-US" dirty="0">
                <a:solidFill>
                  <a:schemeClr val="tx1"/>
                </a:solidFill>
              </a:rPr>
              <a:t> Rodriguez, MD, LPC</a:t>
            </a:r>
          </a:p>
          <a:p>
            <a:pPr lvl="2">
              <a:buFont typeface="Courier New" panose="02070309020205020404" pitchFamily="49" charset="0"/>
              <a:buChar char="o"/>
            </a:pPr>
            <a:r>
              <a:rPr lang="en-US" dirty="0">
                <a:solidFill>
                  <a:schemeClr val="tx1"/>
                </a:solidFill>
              </a:rPr>
              <a:t>Celeste St. John Larkin, MD</a:t>
            </a:r>
          </a:p>
          <a:p>
            <a:pPr lvl="2">
              <a:buFont typeface="Courier New" panose="02070309020205020404" pitchFamily="49" charset="0"/>
              <a:buChar char="o"/>
            </a:pPr>
            <a:r>
              <a:rPr lang="en-US" dirty="0">
                <a:solidFill>
                  <a:schemeClr val="tx1"/>
                </a:solidFill>
              </a:rPr>
              <a:t>Catherine Wolcott, PhD</a:t>
            </a:r>
          </a:p>
          <a:p>
            <a:pPr lvl="2">
              <a:buFont typeface="Courier New" panose="02070309020205020404" pitchFamily="49" charset="0"/>
              <a:buChar char="o"/>
            </a:pPr>
            <a:r>
              <a:rPr lang="en-US" dirty="0">
                <a:solidFill>
                  <a:schemeClr val="tx1"/>
                </a:solidFill>
              </a:rPr>
              <a:t>Sadie Hasbrouck, PhD</a:t>
            </a:r>
          </a:p>
          <a:p>
            <a:endParaRPr lang="en-US" dirty="0"/>
          </a:p>
        </p:txBody>
      </p:sp>
    </p:spTree>
    <p:extLst>
      <p:ext uri="{BB962C8B-B14F-4D97-AF65-F5344CB8AC3E}">
        <p14:creationId xmlns:p14="http://schemas.microsoft.com/office/powerpoint/2010/main" val="262526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Project CLIMB</a:t>
            </a:r>
          </a:p>
        </p:txBody>
      </p:sp>
      <p:sp>
        <p:nvSpPr>
          <p:cNvPr id="3" name="Content Placeholder 2"/>
          <p:cNvSpPr>
            <a:spLocks noGrp="1"/>
          </p:cNvSpPr>
          <p:nvPr>
            <p:ph idx="1"/>
          </p:nvPr>
        </p:nvSpPr>
        <p:spPr>
          <a:xfrm>
            <a:off x="1234547" y="1926107"/>
            <a:ext cx="8596668" cy="3880773"/>
          </a:xfrm>
        </p:spPr>
        <p:txBody>
          <a:bodyPr>
            <a:normAutofit/>
          </a:bodyPr>
          <a:lstStyle/>
          <a:p>
            <a:pPr marL="0" indent="0">
              <a:buNone/>
            </a:pPr>
            <a:r>
              <a:rPr lang="en-US" sz="2800" b="1" u="sng" dirty="0">
                <a:solidFill>
                  <a:schemeClr val="tx1"/>
                </a:solidFill>
              </a:rPr>
              <a:t>C</a:t>
            </a:r>
            <a:r>
              <a:rPr lang="en-US" sz="2800" dirty="0">
                <a:solidFill>
                  <a:schemeClr val="tx1"/>
                </a:solidFill>
              </a:rPr>
              <a:t>onsultation </a:t>
            </a:r>
            <a:r>
              <a:rPr lang="en-US" sz="2800" b="1" u="sng" dirty="0">
                <a:solidFill>
                  <a:schemeClr val="tx1"/>
                </a:solidFill>
              </a:rPr>
              <a:t>L</a:t>
            </a:r>
            <a:r>
              <a:rPr lang="en-US" sz="2800" dirty="0">
                <a:solidFill>
                  <a:schemeClr val="tx1"/>
                </a:solidFill>
              </a:rPr>
              <a:t>iaison in </a:t>
            </a:r>
            <a:r>
              <a:rPr lang="en-US" sz="2800" b="1" u="sng" dirty="0">
                <a:solidFill>
                  <a:schemeClr val="tx1"/>
                </a:solidFill>
              </a:rPr>
              <a:t>M</a:t>
            </a:r>
            <a:r>
              <a:rPr lang="en-US" sz="2800" dirty="0">
                <a:solidFill>
                  <a:schemeClr val="tx1"/>
                </a:solidFill>
              </a:rPr>
              <a:t>ental Health and </a:t>
            </a:r>
            <a:r>
              <a:rPr lang="en-US" sz="2800" b="1" u="sng" dirty="0">
                <a:solidFill>
                  <a:schemeClr val="tx1"/>
                </a:solidFill>
              </a:rPr>
              <a:t>B</a:t>
            </a:r>
            <a:r>
              <a:rPr lang="en-US" sz="2800" dirty="0">
                <a:solidFill>
                  <a:schemeClr val="tx1"/>
                </a:solidFill>
              </a:rPr>
              <a:t>ehavior</a:t>
            </a:r>
          </a:p>
          <a:p>
            <a:r>
              <a:rPr lang="en-US" sz="2800" dirty="0">
                <a:solidFill>
                  <a:schemeClr val="tx1"/>
                </a:solidFill>
              </a:rPr>
              <a:t>Provides comprehensive, integrated mental health services to children and families seen in an urban academic pediatric primary care clinic.  </a:t>
            </a:r>
          </a:p>
          <a:p>
            <a:r>
              <a:rPr lang="en-US" sz="2800" dirty="0">
                <a:solidFill>
                  <a:schemeClr val="tx1"/>
                </a:solidFill>
              </a:rPr>
              <a:t>The team provides consultation, screening, and treatment as well as triage, refer, and coordinate behavioral health care with the primary care team as well as community-based resources. </a:t>
            </a:r>
          </a:p>
          <a:p>
            <a:endParaRPr lang="en-US" sz="2800" dirty="0"/>
          </a:p>
          <a:p>
            <a:pPr>
              <a:buFont typeface="Arial" panose="020B0604020202020204" pitchFamily="34" charset="0"/>
              <a:buChar char="•"/>
            </a:pP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215" y="3578998"/>
            <a:ext cx="2320984" cy="2416629"/>
          </a:xfrm>
          <a:prstGeom prst="rect">
            <a:avLst/>
          </a:prstGeom>
        </p:spPr>
      </p:pic>
    </p:spTree>
    <p:extLst>
      <p:ext uri="{BB962C8B-B14F-4D97-AF65-F5344CB8AC3E}">
        <p14:creationId xmlns:p14="http://schemas.microsoft.com/office/powerpoint/2010/main" val="134316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465B-57DE-448A-B6B4-EC8E736DAE10}"/>
              </a:ext>
            </a:extLst>
          </p:cNvPr>
          <p:cNvSpPr>
            <a:spLocks noGrp="1"/>
          </p:cNvSpPr>
          <p:nvPr>
            <p:ph type="title"/>
          </p:nvPr>
        </p:nvSpPr>
        <p:spPr/>
        <p:txBody>
          <a:bodyPr/>
          <a:lstStyle/>
          <a:p>
            <a:r>
              <a:rPr lang="en-US" dirty="0">
                <a:solidFill>
                  <a:schemeClr val="tx1"/>
                </a:solidFill>
              </a:rPr>
              <a:t>The Team</a:t>
            </a:r>
          </a:p>
        </p:txBody>
      </p:sp>
      <p:sp>
        <p:nvSpPr>
          <p:cNvPr id="3" name="Content Placeholder 2">
            <a:extLst>
              <a:ext uri="{FF2B5EF4-FFF2-40B4-BE49-F238E27FC236}">
                <a16:creationId xmlns:a16="http://schemas.microsoft.com/office/drawing/2014/main" id="{0380A737-AB08-4283-B307-E8785C55374F}"/>
              </a:ext>
            </a:extLst>
          </p:cNvPr>
          <p:cNvSpPr txBox="1">
            <a:spLocks/>
          </p:cNvSpPr>
          <p:nvPr/>
        </p:nvSpPr>
        <p:spPr>
          <a:xfrm>
            <a:off x="1097280" y="2027889"/>
            <a:ext cx="7315200" cy="512064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800" dirty="0">
                <a:cs typeface="Al Tarikh" pitchFamily="2" charset="-78"/>
              </a:rPr>
              <a:t> </a:t>
            </a:r>
            <a:r>
              <a:rPr lang="en-US" sz="2800" dirty="0">
                <a:solidFill>
                  <a:schemeClr val="tx1"/>
                </a:solidFill>
                <a:cs typeface="Al Tarikh" pitchFamily="2" charset="-78"/>
              </a:rPr>
              <a:t>Supervising psychologists</a:t>
            </a:r>
          </a:p>
          <a:p>
            <a:pPr>
              <a:buFont typeface="Arial" panose="020B0604020202020204" pitchFamily="34" charset="0"/>
              <a:buChar char="•"/>
            </a:pPr>
            <a:r>
              <a:rPr lang="en-US" sz="2800" dirty="0">
                <a:solidFill>
                  <a:schemeClr val="tx1"/>
                </a:solidFill>
                <a:cs typeface="Al Tarikh" pitchFamily="2" charset="-78"/>
              </a:rPr>
              <a:t> Part time psychiatrists</a:t>
            </a:r>
          </a:p>
          <a:p>
            <a:pPr>
              <a:buFont typeface="Arial" panose="020B0604020202020204" pitchFamily="34" charset="0"/>
              <a:buChar char="•"/>
            </a:pPr>
            <a:r>
              <a:rPr lang="en-US" sz="2800" dirty="0">
                <a:solidFill>
                  <a:schemeClr val="tx1"/>
                </a:solidFill>
                <a:cs typeface="Al Tarikh" pitchFamily="2" charset="-78"/>
              </a:rPr>
              <a:t> Psychology trainees</a:t>
            </a:r>
          </a:p>
          <a:p>
            <a:pPr>
              <a:buFont typeface="Arial" panose="020B0604020202020204" pitchFamily="34" charset="0"/>
              <a:buChar char="•"/>
            </a:pPr>
            <a:r>
              <a:rPr lang="en-US" sz="2800" dirty="0">
                <a:solidFill>
                  <a:schemeClr val="tx1"/>
                </a:solidFill>
                <a:cs typeface="Al Tarikh" pitchFamily="2" charset="-78"/>
              </a:rPr>
              <a:t> Psychology fellows</a:t>
            </a:r>
          </a:p>
          <a:p>
            <a:pPr>
              <a:buFont typeface="Arial" panose="020B0604020202020204" pitchFamily="34" charset="0"/>
              <a:buChar char="•"/>
            </a:pPr>
            <a:r>
              <a:rPr lang="en-US" sz="2800" dirty="0">
                <a:solidFill>
                  <a:schemeClr val="tx1"/>
                </a:solidFill>
                <a:cs typeface="Al Tarikh" pitchFamily="2" charset="-78"/>
              </a:rPr>
              <a:t> Psychology interns</a:t>
            </a:r>
          </a:p>
          <a:p>
            <a:pPr>
              <a:buFont typeface="Arial" panose="020B0604020202020204" pitchFamily="34" charset="0"/>
              <a:buChar char="•"/>
            </a:pPr>
            <a:r>
              <a:rPr lang="en-US" sz="2800" dirty="0">
                <a:solidFill>
                  <a:schemeClr val="tx1"/>
                </a:solidFill>
                <a:cs typeface="Al Tarikh" pitchFamily="2" charset="-78"/>
              </a:rPr>
              <a:t> Psychiatry trainees</a:t>
            </a:r>
          </a:p>
          <a:p>
            <a:pPr>
              <a:buFont typeface="Arial" panose="020B0604020202020204" pitchFamily="34" charset="0"/>
              <a:buChar char="•"/>
            </a:pPr>
            <a:r>
              <a:rPr lang="en-US" sz="2800" dirty="0">
                <a:solidFill>
                  <a:schemeClr val="tx1"/>
                </a:solidFill>
                <a:cs typeface="Al Tarikh" pitchFamily="2" charset="-78"/>
              </a:rPr>
              <a:t> Part time Developmental Pediatrician </a:t>
            </a:r>
          </a:p>
        </p:txBody>
      </p:sp>
      <p:pic>
        <p:nvPicPr>
          <p:cNvPr id="4" name="Picture 3">
            <a:extLst>
              <a:ext uri="{FF2B5EF4-FFF2-40B4-BE49-F238E27FC236}">
                <a16:creationId xmlns:a16="http://schemas.microsoft.com/office/drawing/2014/main" id="{A19AAA2C-55D9-43DE-B441-C2425C0D8B5F}"/>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864638" y="2470067"/>
            <a:ext cx="5430394" cy="3054054"/>
          </a:xfrm>
          <a:prstGeom prst="rect">
            <a:avLst/>
          </a:prstGeom>
        </p:spPr>
      </p:pic>
    </p:spTree>
    <p:extLst>
      <p:ext uri="{BB962C8B-B14F-4D97-AF65-F5344CB8AC3E}">
        <p14:creationId xmlns:p14="http://schemas.microsoft.com/office/powerpoint/2010/main" val="405243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108" y="927942"/>
            <a:ext cx="9916569" cy="815788"/>
          </a:xfrm>
        </p:spPr>
        <p:txBody>
          <a:bodyPr>
            <a:normAutofit fontScale="90000"/>
          </a:bodyPr>
          <a:lstStyle/>
          <a:p>
            <a:pPr algn="ctr"/>
            <a:r>
              <a:rPr lang="en-US" dirty="0">
                <a:solidFill>
                  <a:schemeClr val="tx1"/>
                </a:solidFill>
              </a:rPr>
              <a:t>What is Pregnancy Related Depression (PRD)?</a:t>
            </a:r>
          </a:p>
        </p:txBody>
      </p:sp>
      <p:sp>
        <p:nvSpPr>
          <p:cNvPr id="3" name="Content Placeholder 2"/>
          <p:cNvSpPr>
            <a:spLocks noGrp="1"/>
          </p:cNvSpPr>
          <p:nvPr>
            <p:ph idx="1"/>
          </p:nvPr>
        </p:nvSpPr>
        <p:spPr>
          <a:xfrm>
            <a:off x="1163109" y="2029480"/>
            <a:ext cx="10204138" cy="2499657"/>
          </a:xfrm>
        </p:spPr>
        <p:txBody>
          <a:bodyPr>
            <a:noAutofit/>
          </a:bodyPr>
          <a:lstStyle/>
          <a:p>
            <a:pPr>
              <a:buFont typeface="Arial" panose="020B0604020202020204" pitchFamily="34" charset="0"/>
              <a:buChar char="•"/>
            </a:pPr>
            <a:r>
              <a:rPr lang="en-US" sz="2400" dirty="0">
                <a:solidFill>
                  <a:schemeClr val="tx1"/>
                </a:solidFill>
                <a:cs typeface="Al Tarikh" pitchFamily="2" charset="-78"/>
              </a:rPr>
              <a:t> Major depressive episodes likely due to major biopsychosocial changes.</a:t>
            </a:r>
          </a:p>
          <a:p>
            <a:pPr>
              <a:buFont typeface="Arial" panose="020B0604020202020204" pitchFamily="34" charset="0"/>
              <a:buChar char="•"/>
            </a:pPr>
            <a:r>
              <a:rPr lang="en-US" sz="2400" dirty="0">
                <a:solidFill>
                  <a:schemeClr val="tx1"/>
                </a:solidFill>
                <a:cs typeface="Al Tarikh" pitchFamily="2" charset="-78"/>
              </a:rPr>
              <a:t> Mothers might feel unconnected to their baby, as if they are not the child’s mother, or may not love or care for the baby. </a:t>
            </a:r>
          </a:p>
          <a:p>
            <a:pPr>
              <a:buFont typeface="Arial" panose="020B0604020202020204" pitchFamily="34" charset="0"/>
              <a:buChar char="•"/>
            </a:pPr>
            <a:r>
              <a:rPr lang="en-US" sz="2400" dirty="0">
                <a:solidFill>
                  <a:schemeClr val="tx1"/>
                </a:solidFill>
                <a:cs typeface="Al Tarikh" pitchFamily="2" charset="-78"/>
              </a:rPr>
              <a:t> Different than the “baby blues”.</a:t>
            </a:r>
          </a:p>
          <a:p>
            <a:pPr>
              <a:buFont typeface="Arial" panose="020B0604020202020204" pitchFamily="34" charset="0"/>
              <a:buChar char="•"/>
            </a:pPr>
            <a:r>
              <a:rPr lang="en-US" sz="2400" dirty="0">
                <a:solidFill>
                  <a:schemeClr val="tx1"/>
                </a:solidFill>
                <a:cs typeface="Al Tarikh" pitchFamily="2" charset="-78"/>
              </a:rPr>
              <a:t> Symptoms of PRD are much more serious and are more chronic, which can last up to a year.</a:t>
            </a:r>
          </a:p>
          <a:p>
            <a:pPr>
              <a:buFont typeface="Arial" panose="020B0604020202020204" pitchFamily="34" charset="0"/>
              <a:buChar char="•"/>
            </a:pPr>
            <a:r>
              <a:rPr lang="en-US" sz="2400" dirty="0">
                <a:solidFill>
                  <a:schemeClr val="tx1"/>
                </a:solidFill>
                <a:cs typeface="Al Tarikh" pitchFamily="2" charset="-78"/>
              </a:rPr>
              <a:t> Lasts longer than the baby blues.</a:t>
            </a:r>
          </a:p>
          <a:p>
            <a:pPr lvl="1">
              <a:buFont typeface="Arial" panose="020B0604020202020204" pitchFamily="34" charset="0"/>
              <a:buChar char="•"/>
            </a:pPr>
            <a:endParaRPr lang="en-US" sz="2000" dirty="0"/>
          </a:p>
        </p:txBody>
      </p:sp>
      <p:sp>
        <p:nvSpPr>
          <p:cNvPr id="4" name="AutoShape 2" descr="Image result for depressed mother with baby">
            <a:extLst>
              <a:ext uri="{FF2B5EF4-FFF2-40B4-BE49-F238E27FC236}">
                <a16:creationId xmlns:a16="http://schemas.microsoft.com/office/drawing/2014/main" id="{97287368-157F-4288-951D-3FF0E58F0398}"/>
              </a:ext>
            </a:extLst>
          </p:cNvPr>
          <p:cNvSpPr>
            <a:spLocks noChangeAspect="1" noChangeArrowheads="1"/>
          </p:cNvSpPr>
          <p:nvPr/>
        </p:nvSpPr>
        <p:spPr bwMode="auto">
          <a:xfrm flipH="1" flipV="1">
            <a:off x="4394860" y="3581400"/>
            <a:ext cx="1548740" cy="15487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depressed mother with baby">
            <a:extLst>
              <a:ext uri="{FF2B5EF4-FFF2-40B4-BE49-F238E27FC236}">
                <a16:creationId xmlns:a16="http://schemas.microsoft.com/office/drawing/2014/main" id="{02FA8264-039C-4670-A6E6-28E0CAC4CA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9F6927B-3891-4F61-825D-0AFF49836F4B}"/>
              </a:ext>
            </a:extLst>
          </p:cNvPr>
          <p:cNvPicPr>
            <a:picLocks noChangeAspect="1"/>
          </p:cNvPicPr>
          <p:nvPr/>
        </p:nvPicPr>
        <p:blipFill>
          <a:blip r:embed="rId3"/>
          <a:stretch>
            <a:fillRect/>
          </a:stretch>
        </p:blipFill>
        <p:spPr>
          <a:xfrm>
            <a:off x="5943600" y="4653890"/>
            <a:ext cx="2933700" cy="1562100"/>
          </a:xfrm>
          <a:prstGeom prst="rect">
            <a:avLst/>
          </a:prstGeom>
        </p:spPr>
      </p:pic>
    </p:spTree>
    <p:extLst>
      <p:ext uri="{BB962C8B-B14F-4D97-AF65-F5344CB8AC3E}">
        <p14:creationId xmlns:p14="http://schemas.microsoft.com/office/powerpoint/2010/main" val="352572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396BD-38A9-4C21-9518-6B702C9947C8}"/>
              </a:ext>
            </a:extLst>
          </p:cNvPr>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8286475" y="1737360"/>
            <a:ext cx="3575619" cy="2053565"/>
          </a:xfrm>
          <a:prstGeom prst="rect">
            <a:avLst/>
          </a:prstGeom>
        </p:spPr>
      </p:pic>
      <p:sp>
        <p:nvSpPr>
          <p:cNvPr id="2" name="Title 1">
            <a:extLst>
              <a:ext uri="{FF2B5EF4-FFF2-40B4-BE49-F238E27FC236}">
                <a16:creationId xmlns:a16="http://schemas.microsoft.com/office/drawing/2014/main" id="{FF3B87E6-85BF-40BD-94AF-C80C0EF623E6}"/>
              </a:ext>
            </a:extLst>
          </p:cNvPr>
          <p:cNvSpPr>
            <a:spLocks noGrp="1"/>
          </p:cNvSpPr>
          <p:nvPr>
            <p:ph type="title"/>
          </p:nvPr>
        </p:nvSpPr>
        <p:spPr/>
        <p:txBody>
          <a:bodyPr/>
          <a:lstStyle/>
          <a:p>
            <a:r>
              <a:rPr lang="en-US" dirty="0">
                <a:solidFill>
                  <a:schemeClr val="tx1"/>
                </a:solidFill>
              </a:rPr>
              <a:t>Why is PRD important?</a:t>
            </a:r>
          </a:p>
        </p:txBody>
      </p:sp>
      <p:sp>
        <p:nvSpPr>
          <p:cNvPr id="3" name="Content Placeholder 2">
            <a:extLst>
              <a:ext uri="{FF2B5EF4-FFF2-40B4-BE49-F238E27FC236}">
                <a16:creationId xmlns:a16="http://schemas.microsoft.com/office/drawing/2014/main" id="{E19CB0EF-F2B3-4657-87D6-7C4A49208304}"/>
              </a:ext>
            </a:extLst>
          </p:cNvPr>
          <p:cNvSpPr txBox="1">
            <a:spLocks/>
          </p:cNvSpPr>
          <p:nvPr/>
        </p:nvSpPr>
        <p:spPr>
          <a:xfrm>
            <a:off x="1034278" y="2265247"/>
            <a:ext cx="7315200" cy="3585932"/>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dirty="0">
                <a:solidFill>
                  <a:schemeClr val="tx1"/>
                </a:solidFill>
                <a:cs typeface="Al Tarikh"/>
              </a:rPr>
              <a:t>With a prevalence rate of 10% - 15%, PRD is a global health problem (</a:t>
            </a:r>
            <a:r>
              <a:rPr lang="en-US" sz="2400" dirty="0" err="1">
                <a:solidFill>
                  <a:schemeClr val="tx1"/>
                </a:solidFill>
                <a:cs typeface="Al Tarikh"/>
              </a:rPr>
              <a:t>Rogathi</a:t>
            </a:r>
            <a:r>
              <a:rPr lang="en-US" sz="2400" dirty="0">
                <a:solidFill>
                  <a:schemeClr val="tx1"/>
                </a:solidFill>
                <a:cs typeface="Al Tarikh"/>
              </a:rPr>
              <a:t> et al., 2017).</a:t>
            </a:r>
          </a:p>
          <a:p>
            <a:r>
              <a:rPr lang="en-US" sz="2400" dirty="0">
                <a:solidFill>
                  <a:schemeClr val="tx1"/>
                </a:solidFill>
                <a:cs typeface="Al Tarikh"/>
              </a:rPr>
              <a:t>PRD is the </a:t>
            </a:r>
            <a:r>
              <a:rPr lang="en-US" sz="2400" b="1" dirty="0">
                <a:solidFill>
                  <a:schemeClr val="tx1"/>
                </a:solidFill>
                <a:cs typeface="Al Tarikh"/>
              </a:rPr>
              <a:t>most common </a:t>
            </a:r>
            <a:r>
              <a:rPr lang="en-US" sz="2400" dirty="0">
                <a:solidFill>
                  <a:schemeClr val="tx1"/>
                </a:solidFill>
                <a:cs typeface="Al Tarikh"/>
              </a:rPr>
              <a:t>complication when it comes to childbearing (Robertson et al., 2004).</a:t>
            </a:r>
          </a:p>
          <a:p>
            <a:r>
              <a:rPr lang="en-US" sz="2400" dirty="0">
                <a:solidFill>
                  <a:schemeClr val="tx1"/>
                </a:solidFill>
                <a:cs typeface="Al Tarikh"/>
              </a:rPr>
              <a:t>Nearly 14% of women in the U.S. experience PRD within the first year following the birth of their child (</a:t>
            </a:r>
            <a:r>
              <a:rPr lang="en-US" sz="2400" dirty="0" err="1">
                <a:solidFill>
                  <a:schemeClr val="tx1"/>
                </a:solidFill>
                <a:cs typeface="Al Tarikh"/>
              </a:rPr>
              <a:t>Chaudron</a:t>
            </a:r>
            <a:r>
              <a:rPr lang="en-US" sz="2400" dirty="0">
                <a:solidFill>
                  <a:schemeClr val="tx1"/>
                </a:solidFill>
                <a:cs typeface="Al Tarikh"/>
              </a:rPr>
              <a:t> et al., 2010)</a:t>
            </a:r>
          </a:p>
          <a:p>
            <a:r>
              <a:rPr lang="en-US" sz="2400" dirty="0">
                <a:solidFill>
                  <a:schemeClr val="tx1"/>
                </a:solidFill>
                <a:cs typeface="Al Tarikh"/>
              </a:rPr>
              <a:t>The prevalence rate in the Child Health Clinic at Children’s Hospital Colorado is </a:t>
            </a:r>
            <a:r>
              <a:rPr lang="en-US" sz="2400" b="1" dirty="0">
                <a:solidFill>
                  <a:schemeClr val="tx1"/>
                </a:solidFill>
                <a:cs typeface="Al Tarikh"/>
              </a:rPr>
              <a:t>11%.</a:t>
            </a:r>
            <a:endParaRPr lang="en-US" sz="2400" b="1" strike="sngStrike" dirty="0">
              <a:solidFill>
                <a:schemeClr val="tx1"/>
              </a:solidFill>
              <a:highlight>
                <a:srgbClr val="FFFF00"/>
              </a:highlight>
              <a:cs typeface="Al Tarikh"/>
            </a:endParaRPr>
          </a:p>
          <a:p>
            <a:r>
              <a:rPr lang="en-US" sz="2400" dirty="0">
                <a:solidFill>
                  <a:schemeClr val="tx1"/>
                </a:solidFill>
                <a:cs typeface="Al Tarikh"/>
              </a:rPr>
              <a:t>Maternal mental health affects child health and development (</a:t>
            </a:r>
            <a:r>
              <a:rPr lang="en-US" sz="2400" dirty="0" err="1">
                <a:solidFill>
                  <a:schemeClr val="tx1"/>
                </a:solidFill>
                <a:cs typeface="Al Tarikh"/>
              </a:rPr>
              <a:t>Kerker</a:t>
            </a:r>
            <a:r>
              <a:rPr lang="en-US" sz="2400" dirty="0">
                <a:solidFill>
                  <a:schemeClr val="tx1"/>
                </a:solidFill>
                <a:cs typeface="Al Tarikh"/>
              </a:rPr>
              <a:t> et al., 2016).</a:t>
            </a:r>
          </a:p>
        </p:txBody>
      </p:sp>
    </p:spTree>
    <p:extLst>
      <p:ext uri="{BB962C8B-B14F-4D97-AF65-F5344CB8AC3E}">
        <p14:creationId xmlns:p14="http://schemas.microsoft.com/office/powerpoint/2010/main" val="32842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4E3B-9A39-4AB4-91ED-A221E441998C}"/>
              </a:ext>
            </a:extLst>
          </p:cNvPr>
          <p:cNvSpPr>
            <a:spLocks noGrp="1"/>
          </p:cNvSpPr>
          <p:nvPr>
            <p:ph type="title"/>
          </p:nvPr>
        </p:nvSpPr>
        <p:spPr/>
        <p:txBody>
          <a:bodyPr/>
          <a:lstStyle/>
          <a:p>
            <a:r>
              <a:rPr lang="en-US" dirty="0">
                <a:solidFill>
                  <a:schemeClr val="tx1"/>
                </a:solidFill>
              </a:rPr>
              <a:t>How are Psychosocial Factors Related to PRD? </a:t>
            </a:r>
          </a:p>
        </p:txBody>
      </p:sp>
      <p:sp>
        <p:nvSpPr>
          <p:cNvPr id="3" name="TextBox 2">
            <a:extLst>
              <a:ext uri="{FF2B5EF4-FFF2-40B4-BE49-F238E27FC236}">
                <a16:creationId xmlns:a16="http://schemas.microsoft.com/office/drawing/2014/main" id="{E1581F99-6395-4ED1-B555-C781BF2FA06C}"/>
              </a:ext>
            </a:extLst>
          </p:cNvPr>
          <p:cNvSpPr txBox="1"/>
          <p:nvPr/>
        </p:nvSpPr>
        <p:spPr>
          <a:xfrm>
            <a:off x="1394163" y="1737360"/>
            <a:ext cx="9464634" cy="4893647"/>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400" dirty="0">
                <a:ea typeface="Calibri" panose="020F0502020204030204" pitchFamily="34" charset="0"/>
              </a:rPr>
              <a:t>Socioeconomic status, low levels of social support, </a:t>
            </a:r>
            <a:r>
              <a:rPr lang="en-US" sz="2400" dirty="0"/>
              <a:t>all forms of Intimate Partner Violence (IPV), fewer years of schooling, unemployment, </a:t>
            </a:r>
            <a:r>
              <a:rPr lang="en-US" sz="2400" dirty="0">
                <a:ea typeface="Calibri" panose="020F0502020204030204" pitchFamily="34" charset="0"/>
              </a:rPr>
              <a:t>low income, financial strain, lower social status, or experiencing a stressful life event have been associated with PRD symptomology. (Robertson et al., 2004; </a:t>
            </a:r>
            <a:r>
              <a:rPr lang="en-US" sz="2400" dirty="0" err="1">
                <a:ea typeface="Calibri" panose="020F0502020204030204" pitchFamily="34" charset="0"/>
              </a:rPr>
              <a:t>Rogathi</a:t>
            </a:r>
            <a:r>
              <a:rPr lang="en-US" sz="2400" dirty="0">
                <a:ea typeface="Calibri" panose="020F0502020204030204" pitchFamily="34" charset="0"/>
              </a:rPr>
              <a:t> et al., 2017; </a:t>
            </a:r>
            <a:r>
              <a:rPr lang="en-US" sz="2400" dirty="0" err="1">
                <a:ea typeface="Calibri" panose="020F0502020204030204" pitchFamily="34" charset="0"/>
              </a:rPr>
              <a:t>Mundorf</a:t>
            </a:r>
            <a:r>
              <a:rPr lang="en-US" sz="2400" dirty="0">
                <a:ea typeface="Calibri" panose="020F0502020204030204" pitchFamily="34" charset="0"/>
              </a:rPr>
              <a:t> et al., 2017).</a:t>
            </a:r>
          </a:p>
          <a:p>
            <a:pPr marL="342900" indent="-342900">
              <a:buClr>
                <a:schemeClr val="accent1"/>
              </a:buClr>
              <a:buFont typeface="Arial" panose="020B0604020202020204" pitchFamily="34" charset="0"/>
              <a:buChar char="•"/>
            </a:pPr>
            <a:endParaRPr lang="en-US" sz="2400" dirty="0"/>
          </a:p>
          <a:p>
            <a:pPr marL="342900" lvl="0" indent="-342900">
              <a:buClr>
                <a:srgbClr val="4E67C8"/>
              </a:buClr>
              <a:buFont typeface="Arial" panose="020B0604020202020204" pitchFamily="34" charset="0"/>
              <a:buChar char="•"/>
            </a:pPr>
            <a:r>
              <a:rPr lang="en-US" sz="2400" dirty="0"/>
              <a:t>Strongest predictors of PRD include stressful life events and low levels of social support </a:t>
            </a:r>
            <a:r>
              <a:rPr lang="en-US" sz="2400" dirty="0">
                <a:solidFill>
                  <a:prstClr val="black"/>
                </a:solidFill>
              </a:rPr>
              <a:t>(Robertson et al., 2004).</a:t>
            </a:r>
          </a:p>
          <a:p>
            <a:pPr marL="342900" lvl="0" indent="-342900">
              <a:buClr>
                <a:schemeClr val="accent1"/>
              </a:buClr>
              <a:buFont typeface="Arial" panose="020B0604020202020204" pitchFamily="34" charset="0"/>
              <a:buChar char="•"/>
            </a:pPr>
            <a:endParaRPr lang="en-US" sz="2400" dirty="0"/>
          </a:p>
          <a:p>
            <a:pPr marL="342900" lvl="0" indent="-342900">
              <a:buClr>
                <a:srgbClr val="4E67C8"/>
              </a:buClr>
              <a:buFont typeface="Arial" panose="020B0604020202020204" pitchFamily="34" charset="0"/>
              <a:buChar char="•"/>
            </a:pPr>
            <a:r>
              <a:rPr lang="en-US" sz="2400" dirty="0"/>
              <a:t>Moderate predictors include marital status of mother (closely linked to social support) and SES (</a:t>
            </a:r>
            <a:r>
              <a:rPr lang="en-US" sz="2400" dirty="0">
                <a:solidFill>
                  <a:prstClr val="black"/>
                </a:solidFill>
              </a:rPr>
              <a:t>Robertson et al., 2004).</a:t>
            </a:r>
          </a:p>
          <a:p>
            <a:pPr>
              <a:buClr>
                <a:schemeClr val="accent1"/>
              </a:buClr>
            </a:pPr>
            <a:endParaRPr lang="en-US" sz="2400" dirty="0"/>
          </a:p>
          <a:p>
            <a:endParaRPr lang="en-US" sz="2400" dirty="0"/>
          </a:p>
        </p:txBody>
      </p:sp>
    </p:spTree>
    <p:extLst>
      <p:ext uri="{BB962C8B-B14F-4D97-AF65-F5344CB8AC3E}">
        <p14:creationId xmlns:p14="http://schemas.microsoft.com/office/powerpoint/2010/main" val="5145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971" y="1098631"/>
            <a:ext cx="8596668" cy="667871"/>
          </a:xfrm>
        </p:spPr>
        <p:txBody>
          <a:bodyPr>
            <a:normAutofit fontScale="90000"/>
          </a:bodyPr>
          <a:lstStyle/>
          <a:p>
            <a:r>
              <a:rPr lang="en-US" dirty="0">
                <a:solidFill>
                  <a:schemeClr val="tx1"/>
                </a:solidFill>
              </a:rPr>
              <a:t>Objectives </a:t>
            </a:r>
          </a:p>
        </p:txBody>
      </p:sp>
      <p:sp>
        <p:nvSpPr>
          <p:cNvPr id="3" name="Content Placeholder 2"/>
          <p:cNvSpPr>
            <a:spLocks noGrp="1"/>
          </p:cNvSpPr>
          <p:nvPr>
            <p:ph idx="1"/>
          </p:nvPr>
        </p:nvSpPr>
        <p:spPr>
          <a:xfrm>
            <a:off x="1420284" y="1933471"/>
            <a:ext cx="8596668" cy="1680146"/>
          </a:xfrm>
        </p:spPr>
        <p:txBody>
          <a:bodyPr>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dirty="0">
                <a:solidFill>
                  <a:schemeClr val="tx1"/>
                </a:solidFill>
                <a:ea typeface="Calibri" panose="020F0502020204030204" pitchFamily="34" charset="0"/>
                <a:cs typeface="Times New Roman" panose="02020603050405020304" pitchFamily="18" charset="0"/>
              </a:rPr>
              <a:t>Determine if psychosocial concerns vary by pregnancy related depression status (elevated or not elevated) at two months postpartum as measured by the Edinburgh Postnatal Depression Scale (EPDS) and Psychosocial Screener.</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dirty="0">
                <a:solidFill>
                  <a:schemeClr val="tx1"/>
                </a:solidFill>
                <a:ea typeface="Calibri" panose="020F0502020204030204" pitchFamily="34" charset="0"/>
                <a:cs typeface="Times New Roman" panose="02020603050405020304" pitchFamily="18" charset="0"/>
              </a:rPr>
              <a:t>Determine if additional screening for depression using a Psychosocial Screener increases the number of patients identified with depressive symptomology when compared with identification using only the EPDS.</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64043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993A-C6C9-4E99-939B-810E36BFAE4D}"/>
              </a:ext>
            </a:extLst>
          </p:cNvPr>
          <p:cNvSpPr>
            <a:spLocks noGrp="1"/>
          </p:cNvSpPr>
          <p:nvPr>
            <p:ph type="title"/>
          </p:nvPr>
        </p:nvSpPr>
        <p:spPr/>
        <p:txBody>
          <a:bodyPr/>
          <a:lstStyle/>
          <a:p>
            <a:r>
              <a:rPr lang="en-US" dirty="0">
                <a:solidFill>
                  <a:schemeClr val="tx1"/>
                </a:solidFill>
              </a:rPr>
              <a:t>Hypotheses</a:t>
            </a:r>
          </a:p>
        </p:txBody>
      </p:sp>
      <p:sp>
        <p:nvSpPr>
          <p:cNvPr id="3" name="Content Placeholder 2">
            <a:extLst>
              <a:ext uri="{FF2B5EF4-FFF2-40B4-BE49-F238E27FC236}">
                <a16:creationId xmlns:a16="http://schemas.microsoft.com/office/drawing/2014/main" id="{7078871C-4DC9-4870-B989-A22C3754048D}"/>
              </a:ext>
            </a:extLst>
          </p:cNvPr>
          <p:cNvSpPr txBox="1">
            <a:spLocks/>
          </p:cNvSpPr>
          <p:nvPr/>
        </p:nvSpPr>
        <p:spPr>
          <a:xfrm>
            <a:off x="1097280" y="2131080"/>
            <a:ext cx="8596668" cy="315809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Arial" panose="020B0604020202020204" pitchFamily="34" charset="0"/>
              <a:buChar char="•"/>
            </a:pPr>
            <a:r>
              <a:rPr lang="en-US" sz="2800" dirty="0">
                <a:solidFill>
                  <a:schemeClr val="tx1"/>
                </a:solidFill>
              </a:rPr>
              <a:t> Among women with elevated EPDS scores, their responses on the psychosocial screener will be more likely to identify concerns about  social support, low income, food insecurity, financial strain, intimate partner violence, and experiencing a stressful life event. </a:t>
            </a:r>
          </a:p>
          <a:p>
            <a:pPr>
              <a:lnSpc>
                <a:spcPct val="100000"/>
              </a:lnSpc>
              <a:buFont typeface="Arial" panose="020B0604020202020204" pitchFamily="34" charset="0"/>
              <a:buChar char="•"/>
            </a:pPr>
            <a:r>
              <a:rPr lang="en-US" sz="2800" dirty="0">
                <a:solidFill>
                  <a:schemeClr val="tx1"/>
                </a:solidFill>
              </a:rPr>
              <a:t> Using two depression screeners, the EPDS and the Psychosocial Screener, will capture postpartum women with depressive symptoms who may have been missed if they only completed one screener.</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77400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Methods</a:t>
            </a:r>
          </a:p>
        </p:txBody>
      </p:sp>
      <p:sp>
        <p:nvSpPr>
          <p:cNvPr id="3" name="Content Placeholder 2"/>
          <p:cNvSpPr>
            <a:spLocks noGrp="1"/>
          </p:cNvSpPr>
          <p:nvPr>
            <p:ph idx="1"/>
          </p:nvPr>
        </p:nvSpPr>
        <p:spPr>
          <a:xfrm>
            <a:off x="1248834" y="1931149"/>
            <a:ext cx="8596668" cy="3880773"/>
          </a:xfrm>
        </p:spPr>
        <p:txBody>
          <a:bodyPr>
            <a:normAutofit fontScale="55000" lnSpcReduction="20000"/>
          </a:bodyPr>
          <a:lstStyle/>
          <a:p>
            <a:pPr marL="0" marR="0" indent="0">
              <a:lnSpc>
                <a:spcPct val="107000"/>
              </a:lnSpc>
              <a:spcBef>
                <a:spcPts val="0"/>
              </a:spcBef>
              <a:spcAft>
                <a:spcPts val="800"/>
              </a:spcAft>
              <a:buNone/>
            </a:pPr>
            <a:r>
              <a:rPr lang="en-US" sz="4500" dirty="0">
                <a:solidFill>
                  <a:schemeClr val="tx1"/>
                </a:solidFill>
                <a:ea typeface="Calibri" panose="020F0502020204030204" pitchFamily="34" charset="0"/>
                <a:cs typeface="Times New Roman" panose="02020603050405020304" pitchFamily="18" charset="0"/>
              </a:rPr>
              <a:t>Electronic Medical Records (EMRs) from 1/17/17-12/20/17 of patients were abstracted for demographics, EPDS score, and psychosocial screener responses. </a:t>
            </a:r>
          </a:p>
          <a:p>
            <a:pPr marL="0" marR="0">
              <a:lnSpc>
                <a:spcPct val="107000"/>
              </a:lnSpc>
              <a:spcBef>
                <a:spcPts val="0"/>
              </a:spcBef>
              <a:spcAft>
                <a:spcPts val="800"/>
              </a:spcAft>
            </a:pPr>
            <a:r>
              <a:rPr lang="en-US" sz="4500" dirty="0">
                <a:solidFill>
                  <a:schemeClr val="tx1"/>
                </a:solidFill>
                <a:ea typeface="Calibri" panose="020F0502020204030204" pitchFamily="34" charset="0"/>
                <a:cs typeface="Times New Roman" panose="02020603050405020304" pitchFamily="18" charset="0"/>
              </a:rPr>
              <a:t>Measures: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4500" dirty="0">
                <a:solidFill>
                  <a:schemeClr val="tx1"/>
                </a:solidFill>
                <a:ea typeface="Calibri" panose="020F0502020204030204" pitchFamily="34" charset="0"/>
                <a:cs typeface="Times New Roman" panose="02020603050405020304" pitchFamily="18" charset="0"/>
              </a:rPr>
              <a:t>Edinburgh Postnatal Depression Scale (EPDS): 10-item questionnaire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4500" dirty="0">
                <a:solidFill>
                  <a:schemeClr val="tx1"/>
                </a:solidFill>
                <a:ea typeface="Calibri" panose="020F0502020204030204" pitchFamily="34" charset="0"/>
                <a:cs typeface="Times New Roman" panose="02020603050405020304" pitchFamily="18" charset="0"/>
              </a:rPr>
              <a:t>The psychosocial screener:  14-item questionnaire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4500" dirty="0">
                <a:solidFill>
                  <a:schemeClr val="tx1"/>
                </a:solidFill>
                <a:ea typeface="Calibri" panose="020F0502020204030204" pitchFamily="34" charset="0"/>
                <a:cs typeface="Times New Roman" panose="02020603050405020304" pitchFamily="18" charset="0"/>
              </a:rPr>
              <a:t>SPSS was used to conduct Chi-Square analyses exam</a:t>
            </a:r>
            <a:r>
              <a:rPr lang="en-US" sz="4500" dirty="0">
                <a:solidFill>
                  <a:schemeClr val="tx1"/>
                </a:solidFill>
                <a:cs typeface="Times New Roman" panose="02020603050405020304" pitchFamily="18" charset="0"/>
              </a:rPr>
              <a:t>ine </a:t>
            </a:r>
            <a:r>
              <a:rPr lang="en-US" sz="4500" dirty="0">
                <a:solidFill>
                  <a:schemeClr val="tx1"/>
                </a:solidFill>
                <a:ea typeface="Calibri" panose="020F0502020204030204" pitchFamily="34" charset="0"/>
                <a:cs typeface="Times New Roman" panose="02020603050405020304" pitchFamily="18" charset="0"/>
              </a:rPr>
              <a:t>psychosocial concerns among mothers with elevated and non-elevated EPDS screener.</a:t>
            </a:r>
          </a:p>
          <a:p>
            <a:pPr marL="0" marR="0">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buFont typeface="Arial" panose="020B0604020202020204" pitchFamily="34" charset="0"/>
              <a:buChar char="•"/>
            </a:pPr>
            <a:endParaRPr lang="en-US" sz="2800" dirty="0"/>
          </a:p>
          <a:p>
            <a:pPr lvl="2">
              <a:buFont typeface="Arial" panose="020B0604020202020204" pitchFamily="34" charset="0"/>
              <a:buChar char="•"/>
            </a:pPr>
            <a:endParaRPr lang="en-US" sz="2800" dirty="0"/>
          </a:p>
          <a:p>
            <a:pPr lvl="2">
              <a:buFont typeface="Arial" panose="020B0604020202020204" pitchFamily="34" charset="0"/>
              <a:buChar char="•"/>
            </a:pPr>
            <a:endParaRPr lang="en-US" sz="2800" dirty="0"/>
          </a:p>
          <a:p>
            <a:pPr lvl="2">
              <a:buFont typeface="Arial" panose="020B0604020202020204" pitchFamily="34" charset="0"/>
              <a:buChar char="•"/>
            </a:pPr>
            <a:endParaRPr lang="en-US" sz="2800" dirty="0"/>
          </a:p>
        </p:txBody>
      </p:sp>
    </p:spTree>
    <p:extLst>
      <p:ext uri="{BB962C8B-B14F-4D97-AF65-F5344CB8AC3E}">
        <p14:creationId xmlns:p14="http://schemas.microsoft.com/office/powerpoint/2010/main" val="2793299063"/>
      </p:ext>
    </p:extLst>
  </p:cSld>
  <p:clrMapOvr>
    <a:masterClrMapping/>
  </p:clrMapOvr>
</p:sld>
</file>

<file path=ppt/theme/theme1.xml><?xml version="1.0" encoding="utf-8"?>
<a:theme xmlns:a="http://schemas.openxmlformats.org/drawingml/2006/main" name="Retrospec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2739</TotalTime>
  <Words>2097</Words>
  <Application>Microsoft Macintosh PowerPoint</Application>
  <PresentationFormat>Widescreen</PresentationFormat>
  <Paragraphs>268</Paragraphs>
  <Slides>19</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Al Tarikh</vt:lpstr>
      <vt:lpstr>Arial</vt:lpstr>
      <vt:lpstr>Calibri</vt:lpstr>
      <vt:lpstr>Calibri Light</vt:lpstr>
      <vt:lpstr>Courier New</vt:lpstr>
      <vt:lpstr>Symbol</vt:lpstr>
      <vt:lpstr>Times New Roman</vt:lpstr>
      <vt:lpstr>Wingdings</vt:lpstr>
      <vt:lpstr>Wingdings 2</vt:lpstr>
      <vt:lpstr>Retrospect</vt:lpstr>
      <vt:lpstr>Document</vt:lpstr>
      <vt:lpstr>Identifying Pregnancy Related Depression and Psychosocial Concerns in Pediatric Primary Care</vt:lpstr>
      <vt:lpstr>Project CLIMB</vt:lpstr>
      <vt:lpstr>The Team</vt:lpstr>
      <vt:lpstr>What is Pregnancy Related Depression (PRD)?</vt:lpstr>
      <vt:lpstr>Why is PRD important?</vt:lpstr>
      <vt:lpstr>How are Psychosocial Factors Related to PRD? </vt:lpstr>
      <vt:lpstr>Objectives </vt:lpstr>
      <vt:lpstr>Hypotheses</vt:lpstr>
      <vt:lpstr>Methods</vt:lpstr>
      <vt:lpstr>Edinburgh Postnatal Depression Scale (EPDS)</vt:lpstr>
      <vt:lpstr>Psychosocial Screener</vt:lpstr>
      <vt:lpstr>PowerPoint Presentation</vt:lpstr>
      <vt:lpstr>Sample</vt:lpstr>
      <vt:lpstr>Results</vt:lpstr>
      <vt:lpstr>Results continued</vt:lpstr>
      <vt:lpstr>Discussion</vt:lpstr>
      <vt:lpstr>Limitations/Future Directions</vt:lpstr>
      <vt:lpstr>References</vt:lpstr>
      <vt:lpstr>Acknowledgements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Invisible Present: Examining Pregnancy-Related Depression Consultations During Well-Child Care</dc:title>
  <dc:creator>Shengh Xiong</dc:creator>
  <cp:lastModifiedBy>austin chavez</cp:lastModifiedBy>
  <cp:revision>160</cp:revision>
  <dcterms:created xsi:type="dcterms:W3CDTF">2016-08-04T15:58:21Z</dcterms:created>
  <dcterms:modified xsi:type="dcterms:W3CDTF">2018-08-09T04:05:45Z</dcterms:modified>
</cp:coreProperties>
</file>