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716" r:id="rId2"/>
    <p:sldMasterId id="2147483704" r:id="rId3"/>
    <p:sldMasterId id="2147483692" r:id="rId4"/>
  </p:sldMasterIdLst>
  <p:notesMasterIdLst>
    <p:notesMasterId r:id="rId23"/>
  </p:notesMasterIdLst>
  <p:handoutMasterIdLst>
    <p:handoutMasterId r:id="rId24"/>
  </p:handoutMasterIdLst>
  <p:sldIdLst>
    <p:sldId id="324" r:id="rId5"/>
    <p:sldId id="325" r:id="rId6"/>
    <p:sldId id="337" r:id="rId7"/>
    <p:sldId id="309" r:id="rId8"/>
    <p:sldId id="326" r:id="rId9"/>
    <p:sldId id="327" r:id="rId10"/>
    <p:sldId id="294" r:id="rId11"/>
    <p:sldId id="328" r:id="rId12"/>
    <p:sldId id="299" r:id="rId13"/>
    <p:sldId id="285" r:id="rId14"/>
    <p:sldId id="334" r:id="rId15"/>
    <p:sldId id="335" r:id="rId16"/>
    <p:sldId id="332" r:id="rId17"/>
    <p:sldId id="336" r:id="rId18"/>
    <p:sldId id="333" r:id="rId19"/>
    <p:sldId id="308" r:id="rId20"/>
    <p:sldId id="301" r:id="rId21"/>
    <p:sldId id="259" r:id="rId22"/>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60B5"/>
    <a:srgbClr val="00C2DF"/>
    <a:srgbClr val="696158"/>
    <a:srgbClr val="76BD23"/>
    <a:srgbClr val="0061AB"/>
    <a:srgbClr val="E57C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65" autoAdjust="0"/>
  </p:normalViewPr>
  <p:slideViewPr>
    <p:cSldViewPr snapToGrid="0" snapToObjects="1">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C79062B4-6F42-6C40-97FD-CC342F744960}" type="datetimeFigureOut">
              <a:rPr lang="en-US" smtClean="0"/>
              <a:pPr/>
              <a:t>8/11/2017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86EE9757-B330-3848-9E5C-AA438ED4598F}" type="slidenum">
              <a:rPr lang="en-US" smtClean="0"/>
              <a:pPr/>
              <a:t>‹#›</a:t>
            </a:fld>
            <a:endParaRPr lang="en-US" dirty="0"/>
          </a:p>
        </p:txBody>
      </p:sp>
    </p:spTree>
    <p:extLst>
      <p:ext uri="{BB962C8B-B14F-4D97-AF65-F5344CB8AC3E}">
        <p14:creationId xmlns:p14="http://schemas.microsoft.com/office/powerpoint/2010/main" val="2987691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17852D5-CB60-9342-8AFA-E3D65AFFF372}" type="datetimeFigureOut">
              <a:rPr lang="en-US" smtClean="0"/>
              <a:pPr/>
              <a:t>8/11/2017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79A4498-2A8D-3745-9864-06552E124247}" type="slidenum">
              <a:rPr lang="en-US" smtClean="0"/>
              <a:pPr/>
              <a:t>‹#›</a:t>
            </a:fld>
            <a:endParaRPr lang="en-US" dirty="0"/>
          </a:p>
        </p:txBody>
      </p:sp>
    </p:spTree>
    <p:extLst>
      <p:ext uri="{BB962C8B-B14F-4D97-AF65-F5344CB8AC3E}">
        <p14:creationId xmlns:p14="http://schemas.microsoft.com/office/powerpoint/2010/main" val="4261214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a:t>
            </a:r>
            <a:r>
              <a:rPr lang="en-US" baseline="0" dirty="0" smtClean="0"/>
              <a:t> is something we value as a society. We hope that all children are able to attend school because it is an important part of their development. However, chronic illness during childhood can cause children to miss a lot of school or not be able to attend school at all. This can negatively impact their academic development and psychosocial functioning</a:t>
            </a:r>
            <a:endParaRPr lang="en-US" dirty="0"/>
          </a:p>
        </p:txBody>
      </p:sp>
      <p:sp>
        <p:nvSpPr>
          <p:cNvPr id="4" name="Slide Number Placeholder 3"/>
          <p:cNvSpPr>
            <a:spLocks noGrp="1"/>
          </p:cNvSpPr>
          <p:nvPr>
            <p:ph type="sldNum" sz="quarter" idx="10"/>
          </p:nvPr>
        </p:nvSpPr>
        <p:spPr/>
        <p:txBody>
          <a:bodyPr/>
          <a:lstStyle/>
          <a:p>
            <a:fld id="{F79A4498-2A8D-3745-9864-06552E124247}" type="slidenum">
              <a:rPr lang="en-US" smtClean="0"/>
              <a:pPr/>
              <a:t>2</a:t>
            </a:fld>
            <a:endParaRPr lang="en-US" dirty="0"/>
          </a:p>
        </p:txBody>
      </p:sp>
    </p:spTree>
    <p:extLst>
      <p:ext uri="{BB962C8B-B14F-4D97-AF65-F5344CB8AC3E}">
        <p14:creationId xmlns:p14="http://schemas.microsoft.com/office/powerpoint/2010/main" val="274193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MDT is a hospital</a:t>
            </a:r>
            <a:r>
              <a:rPr lang="en-US" baseline="0" dirty="0" smtClean="0"/>
              <a:t> school where children affected by conditions such as diabetes, cancer, epilepsy, blood disorders, and organ transplants come every day to learn.</a:t>
            </a:r>
          </a:p>
          <a:p>
            <a:r>
              <a:rPr lang="en-US" baseline="0" dirty="0" smtClean="0"/>
              <a:t>MDT provides these children with the medical and psychological support they need so they can continue their education despite their illness</a:t>
            </a:r>
          </a:p>
          <a:p>
            <a:r>
              <a:rPr lang="en-US" baseline="0" dirty="0" smtClean="0"/>
              <a:t>They also teach them about their disease and help them learn to manage it</a:t>
            </a:r>
          </a:p>
          <a:p>
            <a:r>
              <a:rPr lang="en-US" baseline="0" dirty="0" smtClean="0"/>
              <a:t>I had the opportunity to spend a lot of time at MDT this summer and my mentor Dr. </a:t>
            </a:r>
            <a:r>
              <a:rPr lang="en-US" baseline="0" dirty="0" err="1" smtClean="0"/>
              <a:t>Lindwall</a:t>
            </a:r>
            <a:r>
              <a:rPr lang="en-US" baseline="0" dirty="0" smtClean="0"/>
              <a:t> is the director</a:t>
            </a:r>
            <a:endParaRPr lang="en-US" dirty="0"/>
          </a:p>
        </p:txBody>
      </p:sp>
      <p:sp>
        <p:nvSpPr>
          <p:cNvPr id="4" name="Slide Number Placeholder 3"/>
          <p:cNvSpPr>
            <a:spLocks noGrp="1"/>
          </p:cNvSpPr>
          <p:nvPr>
            <p:ph type="sldNum" sz="quarter" idx="10"/>
          </p:nvPr>
        </p:nvSpPr>
        <p:spPr/>
        <p:txBody>
          <a:bodyPr/>
          <a:lstStyle/>
          <a:p>
            <a:fld id="{F79A4498-2A8D-3745-9864-06552E124247}" type="slidenum">
              <a:rPr lang="en-US" smtClean="0"/>
              <a:pPr/>
              <a:t>3</a:t>
            </a:fld>
            <a:endParaRPr lang="en-US" dirty="0"/>
          </a:p>
        </p:txBody>
      </p:sp>
    </p:spTree>
    <p:extLst>
      <p:ext uri="{BB962C8B-B14F-4D97-AF65-F5344CB8AC3E}">
        <p14:creationId xmlns:p14="http://schemas.microsoft.com/office/powerpoint/2010/main" val="185088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t>
            </a:r>
            <a:r>
              <a:rPr lang="en-US" dirty="0" err="1" smtClean="0"/>
              <a:t>likert</a:t>
            </a:r>
            <a:r>
              <a:rPr lang="en-US" dirty="0" smtClean="0"/>
              <a:t> responses we computed</a:t>
            </a:r>
            <a:r>
              <a:rPr lang="en-US" baseline="0" dirty="0" smtClean="0"/>
              <a:t> the means and SD for each question, For the open-ended questions we used the CQR-M method. We reviewed all the responses as a team and developed initial categories. Then we coded each response into the category it best fit into. Each response could belong to more than one category. Then we found the frequencies for each category and sub category</a:t>
            </a:r>
            <a:endParaRPr lang="en-US" dirty="0"/>
          </a:p>
        </p:txBody>
      </p:sp>
      <p:sp>
        <p:nvSpPr>
          <p:cNvPr id="4" name="Slide Number Placeholder 3"/>
          <p:cNvSpPr>
            <a:spLocks noGrp="1"/>
          </p:cNvSpPr>
          <p:nvPr>
            <p:ph type="sldNum" sz="quarter" idx="10"/>
          </p:nvPr>
        </p:nvSpPr>
        <p:spPr/>
        <p:txBody>
          <a:bodyPr/>
          <a:lstStyle/>
          <a:p>
            <a:fld id="{F79A4498-2A8D-3745-9864-06552E124247}" type="slidenum">
              <a:rPr lang="en-US" smtClean="0"/>
              <a:pPr/>
              <a:t>7</a:t>
            </a:fld>
            <a:endParaRPr lang="en-US" dirty="0"/>
          </a:p>
        </p:txBody>
      </p:sp>
    </p:spTree>
    <p:extLst>
      <p:ext uri="{BB962C8B-B14F-4D97-AF65-F5344CB8AC3E}">
        <p14:creationId xmlns:p14="http://schemas.microsoft.com/office/powerpoint/2010/main" val="382907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9A4498-2A8D-3745-9864-06552E124247}" type="slidenum">
              <a:rPr lang="en-US" smtClean="0"/>
              <a:pPr/>
              <a:t>8</a:t>
            </a:fld>
            <a:endParaRPr lang="en-US" dirty="0"/>
          </a:p>
        </p:txBody>
      </p:sp>
    </p:spTree>
    <p:extLst>
      <p:ext uri="{BB962C8B-B14F-4D97-AF65-F5344CB8AC3E}">
        <p14:creationId xmlns:p14="http://schemas.microsoft.com/office/powerpoint/2010/main" val="360744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Psychosocial: caregivers</a:t>
            </a:r>
            <a:r>
              <a:rPr lang="en-US" baseline="0" dirty="0" smtClean="0"/>
              <a:t> noticed things such as their children learning better coping skills, having greater self esteem, were making friends, and seemed happier</a:t>
            </a:r>
          </a:p>
          <a:p>
            <a:r>
              <a:rPr lang="en-US" baseline="0" dirty="0" smtClean="0"/>
              <a:t>Overall support for children &amp; parents, also identified medical and educational benefits of the program</a:t>
            </a:r>
          </a:p>
          <a:p>
            <a:r>
              <a:rPr lang="en-US" baseline="0" dirty="0" smtClean="0"/>
              <a:t>Other: more family events, more variety in food choices, more interactive activities for older children, more anxiety support</a:t>
            </a:r>
          </a:p>
          <a:p>
            <a:r>
              <a:rPr lang="en-US" baseline="0" dirty="0" smtClean="0"/>
              <a:t>Quote is a good example because it captures multiple themes and describes MDT’s mission through the words of a parent</a:t>
            </a:r>
            <a:endParaRPr lang="en-US" dirty="0"/>
          </a:p>
        </p:txBody>
      </p:sp>
      <p:sp>
        <p:nvSpPr>
          <p:cNvPr id="4" name="Slide Number Placeholder 3"/>
          <p:cNvSpPr>
            <a:spLocks noGrp="1"/>
          </p:cNvSpPr>
          <p:nvPr>
            <p:ph type="sldNum" sz="quarter" idx="10"/>
          </p:nvPr>
        </p:nvSpPr>
        <p:spPr/>
        <p:txBody>
          <a:bodyPr/>
          <a:lstStyle/>
          <a:p>
            <a:fld id="{F79A4498-2A8D-3745-9864-06552E124247}" type="slidenum">
              <a:rPr lang="en-US" smtClean="0"/>
              <a:pPr/>
              <a:t>10</a:t>
            </a:fld>
            <a:endParaRPr lang="en-US" dirty="0"/>
          </a:p>
        </p:txBody>
      </p:sp>
    </p:spTree>
    <p:extLst>
      <p:ext uri="{BB962C8B-B14F-4D97-AF65-F5344CB8AC3E}">
        <p14:creationId xmlns:p14="http://schemas.microsoft.com/office/powerpoint/2010/main" val="122786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Benefits providers mentioned things such as increased adherence, better consistency of care, increased academic engagement, better school attendance, and more normalization. These nicely fit into Medical, Educational, and Psychosocial categories. </a:t>
            </a:r>
            <a:endParaRPr lang="en-US" dirty="0"/>
          </a:p>
        </p:txBody>
      </p:sp>
      <p:sp>
        <p:nvSpPr>
          <p:cNvPr id="4" name="Slide Number Placeholder 3"/>
          <p:cNvSpPr>
            <a:spLocks noGrp="1"/>
          </p:cNvSpPr>
          <p:nvPr>
            <p:ph type="sldNum" sz="quarter" idx="10"/>
          </p:nvPr>
        </p:nvSpPr>
        <p:spPr/>
        <p:txBody>
          <a:bodyPr/>
          <a:lstStyle/>
          <a:p>
            <a:fld id="{F79A4498-2A8D-3745-9864-06552E124247}" type="slidenum">
              <a:rPr lang="en-US" smtClean="0"/>
              <a:pPr/>
              <a:t>13</a:t>
            </a:fld>
            <a:endParaRPr lang="en-US" dirty="0"/>
          </a:p>
        </p:txBody>
      </p:sp>
    </p:spTree>
    <p:extLst>
      <p:ext uri="{BB962C8B-B14F-4D97-AF65-F5344CB8AC3E}">
        <p14:creationId xmlns:p14="http://schemas.microsoft.com/office/powerpoint/2010/main" val="29304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the feedback</a:t>
            </a:r>
            <a:r>
              <a:rPr lang="en-US" baseline="0" dirty="0" smtClean="0"/>
              <a:t> was </a:t>
            </a:r>
            <a:r>
              <a:rPr lang="en-US" dirty="0" smtClean="0"/>
              <a:t>positive</a:t>
            </a:r>
            <a:r>
              <a:rPr lang="en-US" baseline="0" dirty="0" smtClean="0"/>
              <a:t> which was encouraging for the program to receive, however, nothing is perfect and some areas that MDT can look to improve in the future is in communication, education, and transportation. They can also work on changing some of the more specific things Providers mentioned</a:t>
            </a:r>
            <a:endParaRPr lang="en-US" dirty="0"/>
          </a:p>
        </p:txBody>
      </p:sp>
      <p:sp>
        <p:nvSpPr>
          <p:cNvPr id="4" name="Slide Number Placeholder 3"/>
          <p:cNvSpPr>
            <a:spLocks noGrp="1"/>
          </p:cNvSpPr>
          <p:nvPr>
            <p:ph type="sldNum" sz="quarter" idx="10"/>
          </p:nvPr>
        </p:nvSpPr>
        <p:spPr/>
        <p:txBody>
          <a:bodyPr/>
          <a:lstStyle/>
          <a:p>
            <a:fld id="{F79A4498-2A8D-3745-9864-06552E124247}" type="slidenum">
              <a:rPr lang="en-US" smtClean="0"/>
              <a:pPr/>
              <a:t>14</a:t>
            </a:fld>
            <a:endParaRPr lang="en-US" dirty="0"/>
          </a:p>
        </p:txBody>
      </p:sp>
    </p:spTree>
    <p:extLst>
      <p:ext uri="{BB962C8B-B14F-4D97-AF65-F5344CB8AC3E}">
        <p14:creationId xmlns:p14="http://schemas.microsoft.com/office/powerpoint/2010/main" val="329633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MDT will continue to use this feedback to improve the program so that it can be the best that it can be. All the way from the referral process to discharge. </a:t>
            </a:r>
            <a:endParaRPr lang="en-US" dirty="0"/>
          </a:p>
        </p:txBody>
      </p:sp>
      <p:sp>
        <p:nvSpPr>
          <p:cNvPr id="4" name="Slide Number Placeholder 3"/>
          <p:cNvSpPr>
            <a:spLocks noGrp="1"/>
          </p:cNvSpPr>
          <p:nvPr>
            <p:ph type="sldNum" sz="quarter" idx="10"/>
          </p:nvPr>
        </p:nvSpPr>
        <p:spPr/>
        <p:txBody>
          <a:bodyPr/>
          <a:lstStyle/>
          <a:p>
            <a:fld id="{F79A4498-2A8D-3745-9864-06552E124247}" type="slidenum">
              <a:rPr lang="en-US" smtClean="0"/>
              <a:pPr/>
              <a:t>16</a:t>
            </a:fld>
            <a:endParaRPr lang="en-US" dirty="0"/>
          </a:p>
        </p:txBody>
      </p:sp>
    </p:spTree>
    <p:extLst>
      <p:ext uri="{BB962C8B-B14F-4D97-AF65-F5344CB8AC3E}">
        <p14:creationId xmlns:p14="http://schemas.microsoft.com/office/powerpoint/2010/main" val="330599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22300" y="2476501"/>
            <a:ext cx="3987799" cy="828860"/>
          </a:xfrm>
        </p:spPr>
        <p:txBody>
          <a:bodyPr>
            <a:normAutofit/>
          </a:bodyPr>
          <a:lstStyle/>
          <a:p>
            <a:r>
              <a:rPr lang="en-US" sz="4000" dirty="0" smtClean="0"/>
              <a:t>Title in lowercase</a:t>
            </a:r>
            <a:endParaRPr lang="en-US" sz="4000" dirty="0"/>
          </a:p>
        </p:txBody>
      </p:sp>
      <p:sp>
        <p:nvSpPr>
          <p:cNvPr id="10" name="Subtitle 2"/>
          <p:cNvSpPr>
            <a:spLocks noGrp="1"/>
          </p:cNvSpPr>
          <p:nvPr>
            <p:ph type="subTitle" idx="1"/>
          </p:nvPr>
        </p:nvSpPr>
        <p:spPr>
          <a:xfrm>
            <a:off x="622300" y="3305360"/>
            <a:ext cx="2458166" cy="597169"/>
          </a:xfrm>
        </p:spPr>
        <p:txBody>
          <a:bodyPr>
            <a:normAutofit/>
          </a:bodyPr>
          <a:lstStyle/>
          <a:p>
            <a:r>
              <a:rPr lang="en-US" sz="1600" b="1" dirty="0" smtClean="0"/>
              <a:t>Subtitle goes here</a:t>
            </a:r>
            <a:endParaRPr lang="en-US" sz="1600" b="1" dirty="0"/>
          </a:p>
        </p:txBody>
      </p:sp>
    </p:spTree>
    <p:extLst>
      <p:ext uri="{BB962C8B-B14F-4D97-AF65-F5344CB8AC3E}">
        <p14:creationId xmlns:p14="http://schemas.microsoft.com/office/powerpoint/2010/main" val="228732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A61425-179D-084E-901F-8962303886FE}" type="datetime1">
              <a:rPr lang="en-US" smtClean="0"/>
              <a:pPr/>
              <a:t>8/11/2017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7254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4A62E7-6382-DC43-AB43-DBE90D6940DE}" type="datetime1">
              <a:rPr lang="en-US" smtClean="0"/>
              <a:pPr/>
              <a:t>8/11/2017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31506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B865A362-DF89-654D-AB33-83474A783D1E}" type="datetime1">
              <a:rPr lang="en-US" smtClean="0"/>
              <a:pPr/>
              <a:t>8/11/2017</a:t>
            </a:fld>
            <a:endParaRPr lang="en-US" dirty="0"/>
          </a:p>
        </p:txBody>
      </p:sp>
      <p:sp>
        <p:nvSpPr>
          <p:cNvPr id="8"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88031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953C3F6A-9AB9-E542-967B-979A6AA9B113}" type="datetime1">
              <a:rPr lang="en-US" smtClean="0"/>
              <a:pPr/>
              <a:t>8/11/2017</a:t>
            </a:fld>
            <a:endParaRPr lang="en-US" dirty="0"/>
          </a:p>
        </p:txBody>
      </p:sp>
      <p:sp>
        <p:nvSpPr>
          <p:cNvPr id="8"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95873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146B60A8-913D-5A40-ABAB-1DDABB7BD2F0}" type="datetime1">
              <a:rPr lang="en-US" smtClean="0"/>
              <a:pPr/>
              <a:t>8/11/2017</a:t>
            </a:fld>
            <a:endParaRPr lang="en-US" dirty="0"/>
          </a:p>
        </p:txBody>
      </p:sp>
      <p:sp>
        <p:nvSpPr>
          <p:cNvPr id="8"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72503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9FFD25CA-A170-5244-84D5-364AF25762CC}" type="datetime1">
              <a:rPr lang="en-US" smtClean="0"/>
              <a:pPr/>
              <a:t>8/11/2017</a:t>
            </a:fld>
            <a:endParaRPr lang="en-US" dirty="0"/>
          </a:p>
        </p:txBody>
      </p:sp>
      <p:sp>
        <p:nvSpPr>
          <p:cNvPr id="9"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10"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83131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5947F968-2EF0-5246-82BA-E3CD473E51F6}" type="datetime1">
              <a:rPr lang="en-US" smtClean="0"/>
              <a:pPr/>
              <a:t>8/11/2017</a:t>
            </a:fld>
            <a:endParaRPr lang="en-US" dirty="0"/>
          </a:p>
        </p:txBody>
      </p:sp>
      <p:sp>
        <p:nvSpPr>
          <p:cNvPr id="11" name="Footer Placeholder 4"/>
          <p:cNvSpPr>
            <a:spLocks noGrp="1"/>
          </p:cNvSpPr>
          <p:nvPr>
            <p:ph type="ftr" sz="quarter" idx="11"/>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12" name="Slide Number Placeholder 5"/>
          <p:cNvSpPr>
            <a:spLocks noGrp="1"/>
          </p:cNvSpPr>
          <p:nvPr>
            <p:ph type="sldNum" sz="quarter" idx="12"/>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89221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742402DC-3BB8-FC45-83B3-50D8BA0732AC}" type="datetime1">
              <a:rPr lang="en-US" smtClean="0"/>
              <a:pPr/>
              <a:t>8/11/2017</a:t>
            </a:fld>
            <a:endParaRPr lang="en-US" dirty="0"/>
          </a:p>
        </p:txBody>
      </p:sp>
      <p:sp>
        <p:nvSpPr>
          <p:cNvPr id="7"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63919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FB27BB20-EC8E-1347-B7F5-8C1F47B86524}" type="datetime1">
              <a:rPr lang="en-US" smtClean="0"/>
              <a:pPr/>
              <a:t>8/11/2017</a:t>
            </a:fld>
            <a:endParaRPr lang="en-US" dirty="0"/>
          </a:p>
        </p:txBody>
      </p:sp>
      <p:sp>
        <p:nvSpPr>
          <p:cNvPr id="6"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7"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967789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DE949E8B-2A13-EF48-8829-026F72887DFA}" type="datetime1">
              <a:rPr lang="en-US" smtClean="0"/>
              <a:pPr/>
              <a:t>8/11/2017</a:t>
            </a:fld>
            <a:endParaRPr lang="en-US" dirty="0"/>
          </a:p>
        </p:txBody>
      </p:sp>
      <p:sp>
        <p:nvSpPr>
          <p:cNvPr id="9"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10"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82609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518D7D-106C-A04E-BC5E-5B0F1C5AECD9}" type="datetime1">
              <a:rPr lang="en-US" smtClean="0"/>
              <a:pPr/>
              <a:t>8/11/2017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94364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42321131-5D19-A24A-B99D-407B9154CC04}" type="datetime1">
              <a:rPr lang="en-US" smtClean="0"/>
              <a:pPr/>
              <a:t>8/11/2017</a:t>
            </a:fld>
            <a:endParaRPr lang="en-US" dirty="0"/>
          </a:p>
        </p:txBody>
      </p:sp>
      <p:sp>
        <p:nvSpPr>
          <p:cNvPr id="9"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10"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77287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51BBE3A0-54A6-DD43-BB80-1556582A1B90}" type="datetime1">
              <a:rPr lang="en-US" smtClean="0"/>
              <a:pPr/>
              <a:t>8/11/2017</a:t>
            </a:fld>
            <a:endParaRPr lang="en-US" dirty="0"/>
          </a:p>
        </p:txBody>
      </p:sp>
      <p:sp>
        <p:nvSpPr>
          <p:cNvPr id="8"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572865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C934DD0D-57E9-CA4C-8241-B5F398305572}" type="datetime1">
              <a:rPr lang="en-US" smtClean="0"/>
              <a:pPr/>
              <a:t>8/11/2017</a:t>
            </a:fld>
            <a:endParaRPr lang="en-US" dirty="0"/>
          </a:p>
        </p:txBody>
      </p:sp>
      <p:sp>
        <p:nvSpPr>
          <p:cNvPr id="8"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735044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ECE2CC10-6CBF-9B43-8794-F6955969450F}" type="datetime1">
              <a:rPr lang="en-US" smtClean="0"/>
              <a:pPr/>
              <a:t>8/11/2017</a:t>
            </a:fld>
            <a:endParaRPr lang="en-US" dirty="0"/>
          </a:p>
        </p:txBody>
      </p:sp>
      <p:sp>
        <p:nvSpPr>
          <p:cNvPr id="7"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475698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795338"/>
            <a:ext cx="8229600" cy="106802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9900" y="2120901"/>
            <a:ext cx="8229600" cy="37972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FCC749B0-9630-064F-92C0-427626589255}" type="datetime1">
              <a:rPr lang="en-US" smtClean="0"/>
              <a:pPr/>
              <a:t>8/11/2017</a:t>
            </a:fld>
            <a:endParaRPr lang="en-US" dirty="0"/>
          </a:p>
        </p:txBody>
      </p:sp>
      <p:sp>
        <p:nvSpPr>
          <p:cNvPr id="7"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38715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7DD36842-3F3B-B84B-8CD6-0208023F1357}" type="datetime1">
              <a:rPr lang="en-US" smtClean="0"/>
              <a:pPr/>
              <a:t>8/11/2017</a:t>
            </a:fld>
            <a:endParaRPr lang="en-US" dirty="0"/>
          </a:p>
        </p:txBody>
      </p:sp>
      <p:sp>
        <p:nvSpPr>
          <p:cNvPr id="7"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4212577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89100"/>
            <a:ext cx="4038600" cy="424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89100"/>
            <a:ext cx="4038600" cy="424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AEC20CC1-A82D-5B43-B8EA-4F27F01CE8CC}" type="datetime1">
              <a:rPr lang="en-US" smtClean="0"/>
              <a:pPr/>
              <a:t>8/11/2017</a:t>
            </a:fld>
            <a:endParaRPr lang="en-US" dirty="0"/>
          </a:p>
        </p:txBody>
      </p:sp>
      <p:sp>
        <p:nvSpPr>
          <p:cNvPr id="10"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11"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614981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A0A5FF6F-6418-2B4D-9133-E63EF2163535}" type="datetime1">
              <a:rPr lang="en-US" smtClean="0"/>
              <a:pPr/>
              <a:t>8/11/2017</a:t>
            </a:fld>
            <a:endParaRPr lang="en-US" dirty="0"/>
          </a:p>
        </p:txBody>
      </p:sp>
      <p:sp>
        <p:nvSpPr>
          <p:cNvPr id="10" name="Footer Placeholder 4"/>
          <p:cNvSpPr>
            <a:spLocks noGrp="1"/>
          </p:cNvSpPr>
          <p:nvPr>
            <p:ph type="ftr" sz="quarter" idx="11"/>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11" name="Slide Number Placeholder 5"/>
          <p:cNvSpPr>
            <a:spLocks noGrp="1"/>
          </p:cNvSpPr>
          <p:nvPr>
            <p:ph type="sldNum" sz="quarter" idx="12"/>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9381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E2D96DF3-4BCE-3D44-A892-CEA1E75175BE}" type="datetime1">
              <a:rPr lang="en-US" smtClean="0"/>
              <a:pPr/>
              <a:t>8/11/2017</a:t>
            </a:fld>
            <a:endParaRPr lang="en-US" dirty="0"/>
          </a:p>
        </p:txBody>
      </p:sp>
      <p:sp>
        <p:nvSpPr>
          <p:cNvPr id="6"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7"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64193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74FE179D-D39B-D04D-B140-47DB97843A50}" type="datetime1">
              <a:rPr lang="en-US" smtClean="0"/>
              <a:pPr/>
              <a:t>8/11/2017</a:t>
            </a:fld>
            <a:endParaRPr lang="en-US" dirty="0"/>
          </a:p>
        </p:txBody>
      </p:sp>
      <p:sp>
        <p:nvSpPr>
          <p:cNvPr id="5"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6"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5182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7438DC-C9C0-E449-AE92-DD92FF0C856E}" type="datetime1">
              <a:rPr lang="en-US" smtClean="0"/>
              <a:pPr/>
              <a:t>8/11/2017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55741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7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27051"/>
            <a:ext cx="5111750" cy="5467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89101"/>
            <a:ext cx="3008313" cy="4305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59B24811-A978-4F4A-861F-3E8A98507541}" type="datetime1">
              <a:rPr lang="en-US" smtClean="0"/>
              <a:pPr/>
              <a:t>8/11/2017</a:t>
            </a:fld>
            <a:endParaRPr lang="en-US" dirty="0"/>
          </a:p>
        </p:txBody>
      </p:sp>
      <p:sp>
        <p:nvSpPr>
          <p:cNvPr id="8"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727158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A059CA9B-D371-3942-9363-EF824BE68022}" type="datetime1">
              <a:rPr lang="en-US" smtClean="0"/>
              <a:pPr/>
              <a:t>8/11/2017</a:t>
            </a:fld>
            <a:endParaRPr lang="en-US" dirty="0"/>
          </a:p>
        </p:txBody>
      </p:sp>
      <p:sp>
        <p:nvSpPr>
          <p:cNvPr id="8"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676781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20738"/>
            <a:ext cx="7924800" cy="1068029"/>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146301"/>
            <a:ext cx="7924800" cy="374649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AF9A7B8A-69E4-474C-B78C-B3DA44D7C78B}" type="datetime1">
              <a:rPr lang="en-US" smtClean="0"/>
              <a:pPr/>
              <a:t>8/11/2017</a:t>
            </a:fld>
            <a:endParaRPr lang="en-US" dirty="0"/>
          </a:p>
        </p:txBody>
      </p:sp>
      <p:sp>
        <p:nvSpPr>
          <p:cNvPr id="7"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986886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1999"/>
            <a:ext cx="2057400" cy="5232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1999"/>
            <a:ext cx="6019800" cy="5232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D769FBAB-4E77-684F-B0D6-9A3EC0D2B066}" type="datetime1">
              <a:rPr lang="en-US" smtClean="0"/>
              <a:pPr/>
              <a:t>8/11/2017</a:t>
            </a:fld>
            <a:endParaRPr lang="en-US" dirty="0"/>
          </a:p>
        </p:txBody>
      </p:sp>
      <p:sp>
        <p:nvSpPr>
          <p:cNvPr id="7"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407670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100" y="86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054100" y="2489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DDFAEA89-2226-7948-9BEE-DA6B9A14A372}" type="datetime1">
              <a:rPr lang="en-US" smtClean="0"/>
              <a:pPr/>
              <a:t>8/11/2017</a:t>
            </a:fld>
            <a:endParaRPr lang="en-US" dirty="0"/>
          </a:p>
        </p:txBody>
      </p:sp>
      <p:sp>
        <p:nvSpPr>
          <p:cNvPr id="7"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235655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D84150F9-13E7-D443-89F1-9A5205580AE7}" type="datetime1">
              <a:rPr lang="en-US" smtClean="0"/>
              <a:pPr/>
              <a:t>8/11/2017</a:t>
            </a:fld>
            <a:endParaRPr lang="en-US" dirty="0"/>
          </a:p>
        </p:txBody>
      </p:sp>
      <p:sp>
        <p:nvSpPr>
          <p:cNvPr id="7"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4250513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628B7F9B-0104-244D-99AE-D41DC744A069}" type="datetime1">
              <a:rPr lang="en-US" smtClean="0"/>
              <a:pPr/>
              <a:t>8/11/2017</a:t>
            </a:fld>
            <a:endParaRPr lang="en-US" dirty="0"/>
          </a:p>
        </p:txBody>
      </p:sp>
      <p:sp>
        <p:nvSpPr>
          <p:cNvPr id="7"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447362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1100" y="1600201"/>
            <a:ext cx="3619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0000" y="1600201"/>
            <a:ext cx="36957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B0A7B24A-B778-854E-950B-373AF5225422}" type="datetime1">
              <a:rPr lang="en-US" smtClean="0"/>
              <a:pPr/>
              <a:t>8/11/2017</a:t>
            </a:fld>
            <a:endParaRPr lang="en-US" dirty="0"/>
          </a:p>
        </p:txBody>
      </p:sp>
      <p:sp>
        <p:nvSpPr>
          <p:cNvPr id="8"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809535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535113"/>
            <a:ext cx="36195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81100" y="2174875"/>
            <a:ext cx="3619500"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41901" y="1535113"/>
            <a:ext cx="36449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41901" y="2174875"/>
            <a:ext cx="3644900"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A1CAEA89-D378-BE43-9749-B30EDAE6772E}" type="datetime1">
              <a:rPr lang="en-US" smtClean="0"/>
              <a:pPr/>
              <a:t>8/11/2017</a:t>
            </a:fld>
            <a:endParaRPr lang="en-US" dirty="0"/>
          </a:p>
        </p:txBody>
      </p:sp>
      <p:sp>
        <p:nvSpPr>
          <p:cNvPr id="10" name="Footer Placeholder 4"/>
          <p:cNvSpPr>
            <a:spLocks noGrp="1"/>
          </p:cNvSpPr>
          <p:nvPr>
            <p:ph type="ftr" sz="quarter" idx="11"/>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11" name="Slide Number Placeholder 5"/>
          <p:cNvSpPr>
            <a:spLocks noGrp="1"/>
          </p:cNvSpPr>
          <p:nvPr>
            <p:ph type="sldNum" sz="quarter" idx="12"/>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878201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1100" y="363538"/>
            <a:ext cx="7594600" cy="1096895"/>
          </a:xfrm>
        </p:spPr>
        <p:txBody>
          <a:bodyPr/>
          <a:lstStyle/>
          <a:p>
            <a:r>
              <a:rPr lang="en-US" dirty="0" smtClean="0"/>
              <a:t>Click to edit Master title style</a:t>
            </a:r>
            <a:endParaRPr lang="en-US" dirty="0"/>
          </a:p>
        </p:txBody>
      </p:sp>
      <p:sp>
        <p:nvSpPr>
          <p:cNvPr id="5"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7D021A92-396E-BA48-88A8-64291792FE6D}" type="datetime1">
              <a:rPr lang="en-US" smtClean="0"/>
              <a:pPr/>
              <a:t>8/11/2017</a:t>
            </a:fld>
            <a:endParaRPr lang="en-US" dirty="0"/>
          </a:p>
        </p:txBody>
      </p:sp>
      <p:sp>
        <p:nvSpPr>
          <p:cNvPr id="6"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7"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2191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114A555-C6D7-2A4D-83D1-B6B1C9A03AA7}" type="datetime1">
              <a:rPr lang="en-US" smtClean="0"/>
              <a:pPr/>
              <a:t>8/11/2017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508040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B96AB923-6C9B-1C41-A756-284830ED98DD}" type="datetime1">
              <a:rPr lang="en-US" smtClean="0"/>
              <a:pPr/>
              <a:t>8/11/2017</a:t>
            </a:fld>
            <a:endParaRPr lang="en-US" dirty="0"/>
          </a:p>
        </p:txBody>
      </p:sp>
      <p:sp>
        <p:nvSpPr>
          <p:cNvPr id="5"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6"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715887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25400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46500" y="273051"/>
            <a:ext cx="4940299" cy="5695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1435101"/>
            <a:ext cx="2540000" cy="45651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A2C7BDC9-18AC-B24D-BD7C-0D911137E8E1}" type="datetime1">
              <a:rPr lang="en-US" smtClean="0"/>
              <a:pPr/>
              <a:t>8/11/2017</a:t>
            </a:fld>
            <a:endParaRPr lang="en-US" dirty="0"/>
          </a:p>
        </p:txBody>
      </p:sp>
      <p:sp>
        <p:nvSpPr>
          <p:cNvPr id="8"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821053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673100" y="6356350"/>
            <a:ext cx="1917700" cy="365125"/>
          </a:xfrm>
          <a:prstGeom prst="rect">
            <a:avLst/>
          </a:prstGeom>
        </p:spPr>
        <p:txBody>
          <a:bodyPr/>
          <a:lstStyle>
            <a:lvl1pPr>
              <a:defRPr sz="1000">
                <a:solidFill>
                  <a:srgbClr val="696158"/>
                </a:solidFill>
              </a:defRPr>
            </a:lvl1pPr>
          </a:lstStyle>
          <a:p>
            <a:fld id="{E8ACCF3E-573B-064D-98ED-81E563651858}" type="datetime1">
              <a:rPr lang="en-US" smtClean="0"/>
              <a:pPr/>
              <a:t>8/11/2017</a:t>
            </a:fld>
            <a:endParaRPr lang="en-US" dirty="0"/>
          </a:p>
        </p:txBody>
      </p:sp>
      <p:sp>
        <p:nvSpPr>
          <p:cNvPr id="8"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348496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143B0710-C975-7541-931D-5C65E1E91CF4}" type="datetime1">
              <a:rPr lang="en-US" smtClean="0"/>
              <a:pPr/>
              <a:t>8/11/2017</a:t>
            </a:fld>
            <a:endParaRPr lang="en-US" dirty="0"/>
          </a:p>
        </p:txBody>
      </p:sp>
      <p:sp>
        <p:nvSpPr>
          <p:cNvPr id="7"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577925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7324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48D2A45B-7A48-D34C-A54F-7C0C4351CADC}" type="datetime1">
              <a:rPr lang="en-US" smtClean="0"/>
              <a:pPr/>
              <a:t>8/11/2017</a:t>
            </a:fld>
            <a:endParaRPr lang="en-US" dirty="0"/>
          </a:p>
        </p:txBody>
      </p:sp>
      <p:sp>
        <p:nvSpPr>
          <p:cNvPr id="7"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77827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F92EB7F-0736-A548-9FF9-81A063685EA5}" type="datetime1">
              <a:rPr lang="en-US" smtClean="0"/>
              <a:pPr/>
              <a:t>8/11/2017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6122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9DC41AD-58A1-C64B-9D0E-F8D021D8B800}" type="datetime1">
              <a:rPr lang="en-US" smtClean="0"/>
              <a:pPr/>
              <a:t>8/11/2017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20031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E4D1231-41B3-2040-B9F7-9DFABE1F0FD9}" type="datetime1">
              <a:rPr lang="en-US" smtClean="0"/>
              <a:pPr/>
              <a:t>8/11/2017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27822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208A8F-F447-194E-84CC-2F443FA9CDB9}" type="datetime1">
              <a:rPr lang="en-US" smtClean="0"/>
              <a:pPr/>
              <a:t>8/11/2017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48599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8BA55C-3F81-BD47-B046-D4975DA56C24}" type="datetime1">
              <a:rPr lang="en-US" smtClean="0"/>
              <a:pPr/>
              <a:t>8/11/2017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19160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PPT_2_Cove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84200" y="655638"/>
            <a:ext cx="53213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4200" y="1981201"/>
            <a:ext cx="53213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72922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457200" rtl="0" eaLnBrk="1" latinLnBrk="0" hangingPunct="1">
        <a:spcBef>
          <a:spcPct val="0"/>
        </a:spcBef>
        <a:buNone/>
        <a:defRPr sz="3600" kern="1200">
          <a:solidFill>
            <a:srgbClr val="9F60B5"/>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6E260-94CA-0044-9F5D-3C8BE511DC06}" type="datetime1">
              <a:rPr lang="en-US" smtClean="0"/>
              <a:pPr/>
              <a:t>8/11/2017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0ED3B-748A-2A4D-9D95-3C84F10AB7C4}" type="slidenum">
              <a:rPr lang="en-US" smtClean="0"/>
              <a:pPr/>
              <a:t>‹#›</a:t>
            </a:fld>
            <a:endParaRPr lang="en-US" dirty="0"/>
          </a:p>
        </p:txBody>
      </p:sp>
      <p:pic>
        <p:nvPicPr>
          <p:cNvPr id="8" name="Picture 7" descr="PPT_2_Question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71350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6223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49400"/>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C1182D9E-ED74-4B4D-B4B3-F39CCEB862A5}" type="datetime1">
              <a:rPr lang="en-US" smtClean="0"/>
              <a:pPr/>
              <a:t>8/11/2017</a:t>
            </a:fld>
            <a:endParaRPr lang="en-US" dirty="0"/>
          </a:p>
        </p:txBody>
      </p:sp>
      <p:sp>
        <p:nvSpPr>
          <p:cNvPr id="7" name="Footer Placeholder 4"/>
          <p:cNvSpPr>
            <a:spLocks noGrp="1"/>
          </p:cNvSpPr>
          <p:nvPr>
            <p:ph type="ftr" sz="quarter" idx="3"/>
          </p:nvPr>
        </p:nvSpPr>
        <p:spPr>
          <a:xfrm>
            <a:off x="3124200" y="6356350"/>
            <a:ext cx="41148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6853267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r" defTabSz="457200" rtl="0" eaLnBrk="1" latinLnBrk="0" hangingPunct="1">
        <a:spcBef>
          <a:spcPct val="0"/>
        </a:spcBef>
        <a:buNone/>
        <a:defRPr sz="3600" kern="1200">
          <a:solidFill>
            <a:srgbClr val="9F60B5"/>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81100" y="274638"/>
            <a:ext cx="7594600" cy="109689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81100" y="1600201"/>
            <a:ext cx="7594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673100" y="6356350"/>
            <a:ext cx="1917700" cy="365125"/>
          </a:xfrm>
          <a:prstGeom prst="rect">
            <a:avLst/>
          </a:prstGeom>
        </p:spPr>
        <p:txBody>
          <a:bodyPr/>
          <a:lstStyle>
            <a:lvl1pPr>
              <a:defRPr sz="1000">
                <a:solidFill>
                  <a:srgbClr val="696158"/>
                </a:solidFill>
              </a:defRPr>
            </a:lvl1pPr>
          </a:lstStyle>
          <a:p>
            <a:fld id="{629BD382-4E14-8E47-A5BD-F76730E008FB}" type="datetime1">
              <a:rPr lang="en-US" smtClean="0"/>
              <a:pPr/>
              <a:t>8/11/2017</a:t>
            </a:fld>
            <a:endParaRPr lang="en-US" dirty="0"/>
          </a:p>
        </p:txBody>
      </p:sp>
      <p:sp>
        <p:nvSpPr>
          <p:cNvPr id="7" name="Footer Placeholder 4"/>
          <p:cNvSpPr>
            <a:spLocks noGrp="1"/>
          </p:cNvSpPr>
          <p:nvPr>
            <p:ph type="ftr" sz="quarter" idx="3"/>
          </p:nvPr>
        </p:nvSpPr>
        <p:spPr>
          <a:xfrm>
            <a:off x="3124200" y="6356350"/>
            <a:ext cx="52070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509000" y="6356350"/>
            <a:ext cx="5461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4804491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457200" rtl="0" eaLnBrk="1" latinLnBrk="0" hangingPunct="1">
        <a:spcBef>
          <a:spcPct val="0"/>
        </a:spcBef>
        <a:buNone/>
        <a:defRPr sz="3600" kern="1200">
          <a:solidFill>
            <a:srgbClr val="9F60B5"/>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hyperlink" Target="mailto:Jennifer.Lindwall@childrenscolorado.org"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21" y="513825"/>
            <a:ext cx="6733309" cy="2562225"/>
          </a:xfrm>
        </p:spPr>
        <p:txBody>
          <a:bodyPr>
            <a:normAutofit/>
          </a:bodyPr>
          <a:lstStyle/>
          <a:p>
            <a:pPr algn="ctr"/>
            <a:r>
              <a:rPr lang="en-US" b="1" dirty="0" smtClean="0"/>
              <a:t>Lessons Learned:</a:t>
            </a:r>
            <a:br>
              <a:rPr lang="en-US" b="1" dirty="0" smtClean="0"/>
            </a:br>
            <a:r>
              <a:rPr lang="en-US" b="1" dirty="0" smtClean="0"/>
              <a:t>Family and Provider Satisfaction with Medical Day Treatment</a:t>
            </a:r>
            <a:endParaRPr lang="en-US" b="1" dirty="0"/>
          </a:p>
        </p:txBody>
      </p:sp>
      <p:sp>
        <p:nvSpPr>
          <p:cNvPr id="3" name="Subtitle 2"/>
          <p:cNvSpPr>
            <a:spLocks noGrp="1"/>
          </p:cNvSpPr>
          <p:nvPr>
            <p:ph type="subTitle" idx="4294967295"/>
          </p:nvPr>
        </p:nvSpPr>
        <p:spPr>
          <a:xfrm>
            <a:off x="428334" y="3123978"/>
            <a:ext cx="5162864" cy="3582792"/>
          </a:xfrm>
        </p:spPr>
        <p:txBody>
          <a:bodyPr>
            <a:normAutofit fontScale="32500" lnSpcReduction="20000"/>
          </a:bodyPr>
          <a:lstStyle/>
          <a:p>
            <a:pPr algn="ctr"/>
            <a:r>
              <a:rPr lang="en-US" sz="5200" b="1" dirty="0" smtClean="0"/>
              <a:t>Cassandra </a:t>
            </a:r>
            <a:r>
              <a:rPr lang="en-US" sz="5200" b="1" dirty="0" err="1" smtClean="0"/>
              <a:t>LeFebre</a:t>
            </a:r>
            <a:endParaRPr lang="en-US" sz="5200" b="1" dirty="0"/>
          </a:p>
          <a:p>
            <a:pPr algn="ctr"/>
            <a:r>
              <a:rPr lang="en-US" sz="5200" b="1" dirty="0" smtClean="0"/>
              <a:t>Jennifer Lindwall, PhD</a:t>
            </a:r>
          </a:p>
          <a:p>
            <a:pPr algn="ctr"/>
            <a:r>
              <a:rPr lang="en-US" sz="5200" b="1" dirty="0"/>
              <a:t>	</a:t>
            </a:r>
            <a:endParaRPr lang="en-US" sz="5200" b="1" dirty="0" smtClean="0"/>
          </a:p>
          <a:p>
            <a:pPr algn="ctr"/>
            <a:endParaRPr lang="en-US" sz="5200" b="1" dirty="0"/>
          </a:p>
          <a:p>
            <a:pPr algn="ctr"/>
            <a:r>
              <a:rPr lang="en-US" sz="5200" b="1" dirty="0" smtClean="0"/>
              <a:t>University of Colorado</a:t>
            </a:r>
          </a:p>
          <a:p>
            <a:pPr algn="ctr"/>
            <a:r>
              <a:rPr lang="en-US" sz="5200" b="1" dirty="0" smtClean="0"/>
              <a:t>Children’s Hospital Colorado</a:t>
            </a:r>
          </a:p>
          <a:p>
            <a:pPr algn="ctr"/>
            <a:endParaRPr lang="en-US" sz="5200" b="1" dirty="0" smtClean="0"/>
          </a:p>
          <a:p>
            <a:pPr algn="ctr"/>
            <a:endParaRPr lang="en-US" sz="5200" b="1" dirty="0" smtClean="0"/>
          </a:p>
          <a:p>
            <a:pPr algn="ctr"/>
            <a:endParaRPr lang="en-US" sz="5200" b="1" dirty="0"/>
          </a:p>
          <a:p>
            <a:pPr algn="ctr"/>
            <a:r>
              <a:rPr lang="en-US" sz="4300" b="1" dirty="0" smtClean="0"/>
              <a:t>2017 Summer Research Program for Undergraduate Students at the PMHI</a:t>
            </a:r>
            <a:endParaRPr lang="en-US" sz="4300" b="1" dirty="0"/>
          </a:p>
          <a:p>
            <a:pPr algn="ctr"/>
            <a:r>
              <a:rPr lang="en-US" sz="4300" b="1" dirty="0"/>
              <a:t>August </a:t>
            </a:r>
            <a:r>
              <a:rPr lang="en-US" sz="4300" b="1" dirty="0" smtClean="0"/>
              <a:t>14, 2017</a:t>
            </a:r>
            <a:endParaRPr lang="en-US" sz="4300" b="1" dirty="0"/>
          </a:p>
          <a:p>
            <a:pPr algn="ctr"/>
            <a:r>
              <a:rPr lang="en-US" sz="4300" b="1" dirty="0"/>
              <a:t>Denver, CO</a:t>
            </a:r>
          </a:p>
          <a:p>
            <a:pPr algn="ctr"/>
            <a:endParaRPr lang="en-US" sz="5200" b="1" dirty="0" smtClean="0"/>
          </a:p>
          <a:p>
            <a:pPr algn="ctr"/>
            <a:endParaRPr lang="en-US" sz="1600" b="1" dirty="0" smtClean="0"/>
          </a:p>
          <a:p>
            <a:pPr algn="ctr"/>
            <a:endParaRPr lang="en-US" sz="1600" b="1" dirty="0" smtClean="0"/>
          </a:p>
          <a:p>
            <a:pPr algn="ctr"/>
            <a:endParaRPr lang="en-US" sz="1600" b="1" dirty="0" smtClean="0"/>
          </a:p>
          <a:p>
            <a:pPr algn="ctr"/>
            <a:endParaRPr lang="en-US" sz="1600" b="1" dirty="0"/>
          </a:p>
          <a:p>
            <a:pPr algn="ctr"/>
            <a:endParaRPr lang="en-US" sz="1600" b="1" dirty="0"/>
          </a:p>
        </p:txBody>
      </p:sp>
    </p:spTree>
    <p:extLst>
      <p:ext uri="{BB962C8B-B14F-4D97-AF65-F5344CB8AC3E}">
        <p14:creationId xmlns:p14="http://schemas.microsoft.com/office/powerpoint/2010/main" val="279979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9900" y="1678898"/>
            <a:ext cx="8229600" cy="4736891"/>
          </a:xfrm>
        </p:spPr>
        <p:txBody>
          <a:bodyPr>
            <a:normAutofit/>
          </a:bodyPr>
          <a:lstStyle/>
          <a:p>
            <a:pPr marL="457200" indent="-457200">
              <a:buFont typeface="Arial" panose="020B0604020202020204" pitchFamily="34" charset="0"/>
              <a:buChar char="•"/>
            </a:pPr>
            <a:endParaRPr lang="en-US" dirty="0" smtClean="0"/>
          </a:p>
          <a:p>
            <a:endParaRPr lang="en-US" dirty="0" smtClean="0"/>
          </a:p>
          <a:p>
            <a:endParaRPr lang="en-US" dirty="0"/>
          </a:p>
        </p:txBody>
      </p:sp>
      <p:sp>
        <p:nvSpPr>
          <p:cNvPr id="5" name="TextBox 4"/>
          <p:cNvSpPr txBox="1"/>
          <p:nvPr/>
        </p:nvSpPr>
        <p:spPr>
          <a:xfrm>
            <a:off x="628038" y="4564914"/>
            <a:ext cx="8229600" cy="1569660"/>
          </a:xfrm>
          <a:prstGeom prst="rect">
            <a:avLst/>
          </a:prstGeom>
          <a:noFill/>
        </p:spPr>
        <p:txBody>
          <a:bodyPr wrap="square" rtlCol="0">
            <a:spAutoFit/>
          </a:bodyPr>
          <a:lstStyle/>
          <a:p>
            <a:r>
              <a:rPr lang="en-US" sz="2400" b="1" i="1" dirty="0" smtClean="0"/>
              <a:t>“The </a:t>
            </a:r>
            <a:r>
              <a:rPr lang="en-US" sz="2400" b="1" i="1" dirty="0" smtClean="0">
                <a:solidFill>
                  <a:srgbClr val="7030A0"/>
                </a:solidFill>
              </a:rPr>
              <a:t>collaboration</a:t>
            </a:r>
            <a:r>
              <a:rPr lang="en-US" sz="2400" b="1" i="1" dirty="0" smtClean="0"/>
              <a:t> [between] all the aspects of care a special needs child needs was so helpful in making our child’s </a:t>
            </a:r>
            <a:r>
              <a:rPr lang="en-US" sz="2400" b="1" i="1" dirty="0" smtClean="0">
                <a:solidFill>
                  <a:srgbClr val="7030A0"/>
                </a:solidFill>
              </a:rPr>
              <a:t>life well rounded </a:t>
            </a:r>
            <a:r>
              <a:rPr lang="en-US" sz="2400" b="1" i="1" dirty="0" smtClean="0"/>
              <a:t>without things falling through the cracks. MDT got him back on track so </a:t>
            </a:r>
            <a:r>
              <a:rPr lang="en-US" sz="2400" b="1" i="1" dirty="0" smtClean="0">
                <a:solidFill>
                  <a:srgbClr val="7030A0"/>
                </a:solidFill>
              </a:rPr>
              <a:t>he can lead a full life</a:t>
            </a:r>
            <a:r>
              <a:rPr lang="en-US" sz="2400" b="1" i="1" dirty="0" smtClean="0"/>
              <a:t>…”</a:t>
            </a:r>
            <a:endParaRPr lang="en-US" sz="2400" b="1" i="1" dirty="0"/>
          </a:p>
        </p:txBody>
      </p:sp>
      <p:sp>
        <p:nvSpPr>
          <p:cNvPr id="6" name="Rounded Rectangle 5"/>
          <p:cNvSpPr/>
          <p:nvPr/>
        </p:nvSpPr>
        <p:spPr>
          <a:xfrm>
            <a:off x="150020" y="1678898"/>
            <a:ext cx="2038918" cy="264766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114300" indent="-114300" defTabSz="171450">
              <a:buFont typeface="Arial" panose="020B0604020202020204" pitchFamily="34" charset="0"/>
              <a:buChar char="•"/>
            </a:pPr>
            <a:r>
              <a:rPr lang="en-US" dirty="0" smtClean="0">
                <a:solidFill>
                  <a:schemeClr val="tx1"/>
                </a:solidFill>
              </a:rPr>
              <a:t>Psychosocial 39%</a:t>
            </a:r>
          </a:p>
          <a:p>
            <a:pPr marL="114300" indent="-114300" defTabSz="171450">
              <a:buFont typeface="Arial" panose="020B0604020202020204" pitchFamily="34" charset="0"/>
              <a:buChar char="•"/>
            </a:pPr>
            <a:r>
              <a:rPr lang="en-US" dirty="0" smtClean="0">
                <a:solidFill>
                  <a:schemeClr val="tx1"/>
                </a:solidFill>
              </a:rPr>
              <a:t>Overall Support 27%</a:t>
            </a:r>
          </a:p>
          <a:p>
            <a:pPr marL="114300" indent="-114300" defTabSz="171450">
              <a:buFont typeface="Arial" panose="020B0604020202020204" pitchFamily="34" charset="0"/>
              <a:buChar char="•"/>
            </a:pPr>
            <a:r>
              <a:rPr lang="en-US" dirty="0" smtClean="0">
                <a:solidFill>
                  <a:schemeClr val="tx1"/>
                </a:solidFill>
              </a:rPr>
              <a:t>Educational 18%</a:t>
            </a:r>
          </a:p>
          <a:p>
            <a:pPr marL="114300" indent="-114300" defTabSz="171450">
              <a:buFont typeface="Arial" panose="020B0604020202020204" pitchFamily="34" charset="0"/>
              <a:buChar char="•"/>
            </a:pPr>
            <a:r>
              <a:rPr lang="en-US" dirty="0" smtClean="0">
                <a:solidFill>
                  <a:schemeClr val="tx1"/>
                </a:solidFill>
              </a:rPr>
              <a:t>Medical 16</a:t>
            </a:r>
            <a:r>
              <a:rPr lang="en-US" b="1" dirty="0" smtClean="0">
                <a:solidFill>
                  <a:schemeClr val="tx1"/>
                </a:solidFill>
              </a:rPr>
              <a:t>%</a:t>
            </a:r>
            <a:endParaRPr lang="en-US" b="1" dirty="0">
              <a:solidFill>
                <a:schemeClr val="tx1"/>
              </a:solidFill>
            </a:endParaRPr>
          </a:p>
        </p:txBody>
      </p:sp>
      <p:sp>
        <p:nvSpPr>
          <p:cNvPr id="7" name="Rounded Rectangle 6"/>
          <p:cNvSpPr/>
          <p:nvPr/>
        </p:nvSpPr>
        <p:spPr>
          <a:xfrm>
            <a:off x="2357953" y="1678897"/>
            <a:ext cx="2038919" cy="264766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tx1"/>
                </a:solidFill>
              </a:rPr>
              <a:t>“We are so thankful for MDT and all it has meant for our child’s quality of life”</a:t>
            </a:r>
            <a:endParaRPr lang="en-US" dirty="0">
              <a:solidFill>
                <a:schemeClr val="tx1"/>
              </a:solidFill>
            </a:endParaRPr>
          </a:p>
        </p:txBody>
      </p:sp>
      <p:sp>
        <p:nvSpPr>
          <p:cNvPr id="8" name="Rounded Rectangle 7"/>
          <p:cNvSpPr/>
          <p:nvPr/>
        </p:nvSpPr>
        <p:spPr>
          <a:xfrm>
            <a:off x="4544988" y="1721759"/>
            <a:ext cx="2097111" cy="264766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114300" indent="-114300">
              <a:buFont typeface="Arial" panose="020B0604020202020204" pitchFamily="34" charset="0"/>
              <a:buChar char="•"/>
            </a:pPr>
            <a:r>
              <a:rPr lang="en-US" dirty="0" smtClean="0">
                <a:solidFill>
                  <a:schemeClr val="tx1"/>
                </a:solidFill>
              </a:rPr>
              <a:t>Other 50%</a:t>
            </a:r>
          </a:p>
          <a:p>
            <a:pPr marL="114300" indent="-114300">
              <a:buFont typeface="Arial" panose="020B0604020202020204" pitchFamily="34" charset="0"/>
              <a:buChar char="•"/>
            </a:pPr>
            <a:r>
              <a:rPr lang="en-US" dirty="0" smtClean="0">
                <a:solidFill>
                  <a:schemeClr val="tx1"/>
                </a:solidFill>
              </a:rPr>
              <a:t>Communication 28%</a:t>
            </a:r>
          </a:p>
          <a:p>
            <a:pPr marL="114300" indent="-114300">
              <a:buFont typeface="Arial" panose="020B0604020202020204" pitchFamily="34" charset="0"/>
              <a:buChar char="•"/>
            </a:pPr>
            <a:r>
              <a:rPr lang="en-US" dirty="0" smtClean="0">
                <a:solidFill>
                  <a:schemeClr val="tx1"/>
                </a:solidFill>
              </a:rPr>
              <a:t>Transportation 13%</a:t>
            </a:r>
          </a:p>
          <a:p>
            <a:pPr marL="114300" indent="-114300">
              <a:buFont typeface="Arial" panose="020B0604020202020204" pitchFamily="34" charset="0"/>
              <a:buChar char="•"/>
            </a:pPr>
            <a:r>
              <a:rPr lang="en-US" dirty="0" smtClean="0">
                <a:solidFill>
                  <a:schemeClr val="tx1"/>
                </a:solidFill>
              </a:rPr>
              <a:t>Education 9%</a:t>
            </a:r>
            <a:endParaRPr lang="en-US" dirty="0">
              <a:solidFill>
                <a:schemeClr val="tx1"/>
              </a:solidFill>
            </a:endParaRPr>
          </a:p>
        </p:txBody>
      </p:sp>
      <p:sp>
        <p:nvSpPr>
          <p:cNvPr id="9" name="Rounded Rectangle 8"/>
          <p:cNvSpPr/>
          <p:nvPr/>
        </p:nvSpPr>
        <p:spPr>
          <a:xfrm>
            <a:off x="6856015" y="1721759"/>
            <a:ext cx="2001623" cy="2647665"/>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57150">
              <a:buFont typeface="Arial" panose="020B0604020202020204" pitchFamily="34" charset="0"/>
              <a:buChar char="•"/>
            </a:pPr>
            <a:r>
              <a:rPr lang="en-US" dirty="0" smtClean="0">
                <a:solidFill>
                  <a:schemeClr val="tx1"/>
                </a:solidFill>
              </a:rPr>
              <a:t>Communication 60%</a:t>
            </a:r>
          </a:p>
          <a:p>
            <a:pPr marL="57150">
              <a:buFont typeface="Arial" panose="020B0604020202020204" pitchFamily="34" charset="0"/>
              <a:buChar char="•"/>
            </a:pPr>
            <a:r>
              <a:rPr lang="en-US" dirty="0" smtClean="0">
                <a:solidFill>
                  <a:schemeClr val="tx1"/>
                </a:solidFill>
              </a:rPr>
              <a:t>Collaboration 40%</a:t>
            </a:r>
          </a:p>
          <a:p>
            <a:pPr marL="57150">
              <a:buFont typeface="Arial" panose="020B0604020202020204" pitchFamily="34" charset="0"/>
              <a:buChar char="•"/>
            </a:pPr>
            <a:endParaRPr lang="en-US" dirty="0">
              <a:solidFill>
                <a:schemeClr val="tx1"/>
              </a:solidFill>
            </a:endParaRPr>
          </a:p>
        </p:txBody>
      </p:sp>
      <p:sp>
        <p:nvSpPr>
          <p:cNvPr id="11" name="Rounded Rectangle 10"/>
          <p:cNvSpPr/>
          <p:nvPr/>
        </p:nvSpPr>
        <p:spPr>
          <a:xfrm>
            <a:off x="245672" y="1410948"/>
            <a:ext cx="1847613" cy="621623"/>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Benefits 48%</a:t>
            </a:r>
            <a:endParaRPr lang="en-US" sz="2000" b="1" dirty="0">
              <a:solidFill>
                <a:schemeClr val="bg1"/>
              </a:solidFill>
            </a:endParaRPr>
          </a:p>
        </p:txBody>
      </p:sp>
      <p:sp>
        <p:nvSpPr>
          <p:cNvPr id="12" name="Rounded Rectangle 11"/>
          <p:cNvSpPr/>
          <p:nvPr/>
        </p:nvSpPr>
        <p:spPr>
          <a:xfrm>
            <a:off x="2492638" y="1410948"/>
            <a:ext cx="1847613" cy="621623"/>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Gratitude 41%</a:t>
            </a:r>
            <a:endParaRPr lang="en-US" sz="2000" b="1" dirty="0"/>
          </a:p>
        </p:txBody>
      </p:sp>
      <p:sp>
        <p:nvSpPr>
          <p:cNvPr id="13" name="Rounded Rectangle 12"/>
          <p:cNvSpPr/>
          <p:nvPr/>
        </p:nvSpPr>
        <p:spPr>
          <a:xfrm>
            <a:off x="4694105" y="1408290"/>
            <a:ext cx="1847613" cy="621623"/>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Suggested Changes 30%</a:t>
            </a:r>
            <a:endParaRPr lang="en-US" sz="2000" b="1" dirty="0">
              <a:solidFill>
                <a:schemeClr val="bg1"/>
              </a:solidFill>
            </a:endParaRPr>
          </a:p>
        </p:txBody>
      </p:sp>
      <p:sp>
        <p:nvSpPr>
          <p:cNvPr id="14" name="Rounded Rectangle 13"/>
          <p:cNvSpPr/>
          <p:nvPr/>
        </p:nvSpPr>
        <p:spPr>
          <a:xfrm>
            <a:off x="6958845" y="1410948"/>
            <a:ext cx="1847613" cy="621623"/>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Program Strengths 5%</a:t>
            </a:r>
            <a:endParaRPr lang="en-US" sz="2000" b="1" dirty="0">
              <a:solidFill>
                <a:schemeClr val="bg1"/>
              </a:solidFill>
            </a:endParaRPr>
          </a:p>
        </p:txBody>
      </p:sp>
    </p:spTree>
    <p:extLst>
      <p:ext uri="{BB962C8B-B14F-4D97-AF65-F5344CB8AC3E}">
        <p14:creationId xmlns:p14="http://schemas.microsoft.com/office/powerpoint/2010/main" val="6254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Provider Feedback About MDT</a:t>
            </a:r>
            <a:endParaRPr lang="en-US" b="1" dirty="0"/>
          </a:p>
        </p:txBody>
      </p:sp>
      <p:sp>
        <p:nvSpPr>
          <p:cNvPr id="3" name="TextBox 2"/>
          <p:cNvSpPr txBox="1"/>
          <p:nvPr/>
        </p:nvSpPr>
        <p:spPr>
          <a:xfrm>
            <a:off x="7854846" y="3732551"/>
            <a:ext cx="844654" cy="369332"/>
          </a:xfrm>
          <a:prstGeom prst="rect">
            <a:avLst/>
          </a:prstGeom>
          <a:noFill/>
        </p:spPr>
        <p:txBody>
          <a:bodyPr wrap="square" rtlCol="0">
            <a:spAutoFit/>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0505443"/>
              </p:ext>
            </p:extLst>
          </p:nvPr>
        </p:nvGraphicFramePr>
        <p:xfrm>
          <a:off x="469900" y="1863367"/>
          <a:ext cx="8229600" cy="348488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dirty="0" smtClean="0">
                          <a:solidFill>
                            <a:schemeClr val="bg1"/>
                          </a:solidFill>
                        </a:rPr>
                        <a:t>Slider Scale Questions</a:t>
                      </a:r>
                      <a:endParaRPr lang="en-US" dirty="0">
                        <a:solidFill>
                          <a:schemeClr val="bg1"/>
                        </a:solidFill>
                      </a:endParaRPr>
                    </a:p>
                  </a:txBody>
                  <a:tcPr/>
                </a:tc>
                <a:tc>
                  <a:txBody>
                    <a:bodyPr/>
                    <a:lstStyle/>
                    <a:p>
                      <a:pPr algn="ctr"/>
                      <a:r>
                        <a:rPr lang="en-US" dirty="0" smtClean="0"/>
                        <a:t>Mean </a:t>
                      </a:r>
                      <a:r>
                        <a:rPr lang="en-US" sz="1800" dirty="0" smtClean="0"/>
                        <a:t>± SD</a:t>
                      </a:r>
                      <a:endParaRPr lang="en-US" dirty="0"/>
                    </a:p>
                  </a:txBody>
                  <a:tcPr/>
                </a:tc>
                <a:extLst>
                  <a:ext uri="{0D108BD9-81ED-4DB2-BD59-A6C34878D82A}">
                    <a16:rowId xmlns:a16="http://schemas.microsoft.com/office/drawing/2014/main" xmlns="" val="10000"/>
                  </a:ext>
                </a:extLst>
              </a:tr>
              <a:tr h="370840">
                <a:tc>
                  <a:txBody>
                    <a:bodyPr/>
                    <a:lstStyle/>
                    <a:p>
                      <a:pPr marL="0" indent="0">
                        <a:buNone/>
                      </a:pPr>
                      <a:r>
                        <a:rPr lang="en-US" dirty="0" smtClean="0">
                          <a:solidFill>
                            <a:schemeClr val="bg1"/>
                          </a:solidFill>
                        </a:rPr>
                        <a:t>1. Satisfaction with </a:t>
                      </a:r>
                      <a:r>
                        <a:rPr lang="en-US" b="1" u="sng" dirty="0" smtClean="0">
                          <a:solidFill>
                            <a:schemeClr val="bg1"/>
                          </a:solidFill>
                        </a:rPr>
                        <a:t>referral process</a:t>
                      </a:r>
                      <a:endParaRPr lang="en-US" b="1" u="sng" baseline="0" dirty="0" smtClean="0">
                        <a:solidFill>
                          <a:schemeClr val="bg1"/>
                        </a:solidFill>
                      </a:endParaRPr>
                    </a:p>
                  </a:txBody>
                  <a:tcPr>
                    <a:solidFill>
                      <a:schemeClr val="accent3"/>
                    </a:solidFill>
                  </a:tcPr>
                </a:tc>
                <a:tc>
                  <a:txBody>
                    <a:bodyPr/>
                    <a:lstStyle/>
                    <a:p>
                      <a:pPr algn="ctr"/>
                      <a:r>
                        <a:rPr lang="en-US" dirty="0" smtClean="0"/>
                        <a:t>84.1 </a:t>
                      </a:r>
                      <a:r>
                        <a:rPr lang="en-US" sz="1800" dirty="0" smtClean="0"/>
                        <a:t>± 23</a:t>
                      </a:r>
                      <a:endParaRPr lang="en-US" dirty="0"/>
                    </a:p>
                  </a:txBody>
                  <a:tcPr/>
                </a:tc>
                <a:extLst>
                  <a:ext uri="{0D108BD9-81ED-4DB2-BD59-A6C34878D82A}">
                    <a16:rowId xmlns:a16="http://schemas.microsoft.com/office/drawing/2014/main" xmlns="" val="10001"/>
                  </a:ext>
                </a:extLst>
              </a:tr>
              <a:tr h="984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 Satisfaction with </a:t>
                      </a:r>
                      <a:r>
                        <a:rPr lang="en-US" b="1" u="sng" dirty="0" smtClean="0">
                          <a:solidFill>
                            <a:schemeClr val="bg1"/>
                          </a:solidFill>
                        </a:rPr>
                        <a:t>collaboration and communication</a:t>
                      </a:r>
                      <a:r>
                        <a:rPr lang="en-US" dirty="0" smtClean="0">
                          <a:solidFill>
                            <a:schemeClr val="bg1"/>
                          </a:solidFill>
                        </a:rPr>
                        <a:t> between MDT and your</a:t>
                      </a:r>
                      <a:r>
                        <a:rPr lang="en-US" baseline="0" dirty="0" smtClean="0">
                          <a:solidFill>
                            <a:schemeClr val="bg1"/>
                          </a:solidFill>
                        </a:rPr>
                        <a:t> team</a:t>
                      </a:r>
                    </a:p>
                    <a:p>
                      <a:endParaRPr lang="en-US" dirty="0">
                        <a:solidFill>
                          <a:schemeClr val="bg1"/>
                        </a:solidFill>
                      </a:endParaRPr>
                    </a:p>
                  </a:txBody>
                  <a:tcPr>
                    <a:solidFill>
                      <a:schemeClr val="accent3"/>
                    </a:solidFill>
                  </a:tcPr>
                </a:tc>
                <a:tc>
                  <a:txBody>
                    <a:bodyPr/>
                    <a:lstStyle/>
                    <a:p>
                      <a:pPr algn="ctr"/>
                      <a:r>
                        <a:rPr lang="en-US" dirty="0" smtClean="0"/>
                        <a:t>84.3 </a:t>
                      </a:r>
                      <a:r>
                        <a:rPr lang="en-US" sz="1800" dirty="0" smtClean="0"/>
                        <a:t>± 22.9</a:t>
                      </a:r>
                      <a:endParaRPr lang="en-US" dirty="0"/>
                    </a:p>
                  </a:txBody>
                  <a:tcPr/>
                </a:tc>
                <a:extLst>
                  <a:ext uri="{0D108BD9-81ED-4DB2-BD59-A6C34878D82A}">
                    <a16:rowId xmlns:a16="http://schemas.microsoft.com/office/drawing/2014/main" xmlns=""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3. Satisfaction with </a:t>
                      </a:r>
                      <a:r>
                        <a:rPr lang="en-US" b="1" u="sng" baseline="0" dirty="0" smtClean="0">
                          <a:solidFill>
                            <a:schemeClr val="bg1"/>
                          </a:solidFill>
                        </a:rPr>
                        <a:t>overall care</a:t>
                      </a:r>
                      <a:r>
                        <a:rPr lang="en-US" baseline="0" dirty="0" smtClean="0">
                          <a:solidFill>
                            <a:schemeClr val="bg1"/>
                          </a:solidFill>
                        </a:rPr>
                        <a:t> patients received</a:t>
                      </a:r>
                    </a:p>
                    <a:p>
                      <a:endParaRPr lang="en-US" dirty="0">
                        <a:solidFill>
                          <a:schemeClr val="bg1"/>
                        </a:solidFill>
                      </a:endParaRPr>
                    </a:p>
                  </a:txBody>
                  <a:tcPr>
                    <a:solidFill>
                      <a:schemeClr val="accent3"/>
                    </a:solidFill>
                  </a:tcPr>
                </a:tc>
                <a:tc>
                  <a:txBody>
                    <a:bodyPr/>
                    <a:lstStyle/>
                    <a:p>
                      <a:pPr algn="ctr"/>
                      <a:r>
                        <a:rPr lang="en-US" dirty="0" smtClean="0"/>
                        <a:t>89.4 </a:t>
                      </a:r>
                      <a:r>
                        <a:rPr lang="en-US" sz="1800" dirty="0" smtClean="0"/>
                        <a:t>± 19.2</a:t>
                      </a:r>
                      <a:endParaRPr lang="en-US" dirty="0"/>
                    </a:p>
                  </a:txBody>
                  <a:tcPr/>
                </a:tc>
                <a:extLst>
                  <a:ext uri="{0D108BD9-81ED-4DB2-BD59-A6C34878D82A}">
                    <a16:rowId xmlns:a16="http://schemas.microsoft.com/office/drawing/2014/main" xmlns="" val="10003"/>
                  </a:ext>
                </a:extLst>
              </a:tr>
              <a:tr h="370840">
                <a:tc>
                  <a:txBody>
                    <a:bodyPr/>
                    <a:lstStyle/>
                    <a:p>
                      <a:r>
                        <a:rPr lang="en-US" dirty="0" smtClean="0">
                          <a:solidFill>
                            <a:schemeClr val="bg1"/>
                          </a:solidFill>
                        </a:rPr>
                        <a:t>4.Likelihood of referring a patient within</a:t>
                      </a:r>
                      <a:r>
                        <a:rPr lang="en-US" baseline="0" dirty="0" smtClean="0">
                          <a:solidFill>
                            <a:schemeClr val="bg1"/>
                          </a:solidFill>
                        </a:rPr>
                        <a:t> the next year</a:t>
                      </a:r>
                      <a:endParaRPr lang="en-US" dirty="0">
                        <a:solidFill>
                          <a:schemeClr val="bg1"/>
                        </a:solidFill>
                      </a:endParaRPr>
                    </a:p>
                  </a:txBody>
                  <a:tcPr>
                    <a:solidFill>
                      <a:schemeClr val="accent3"/>
                    </a:solidFill>
                  </a:tcPr>
                </a:tc>
                <a:tc>
                  <a:txBody>
                    <a:bodyPr/>
                    <a:lstStyle/>
                    <a:p>
                      <a:pPr algn="ctr"/>
                      <a:r>
                        <a:rPr lang="en-US" dirty="0" smtClean="0"/>
                        <a:t>85.7 </a:t>
                      </a:r>
                      <a:r>
                        <a:rPr lang="en-US" sz="1800" dirty="0" smtClean="0"/>
                        <a:t>± 19.2</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845527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Major Provider Categories</a:t>
            </a:r>
            <a:endParaRPr lang="en-US" b="1" dirty="0"/>
          </a:p>
        </p:txBody>
      </p:sp>
      <p:sp>
        <p:nvSpPr>
          <p:cNvPr id="7" name="Oval 6"/>
          <p:cNvSpPr/>
          <p:nvPr/>
        </p:nvSpPr>
        <p:spPr>
          <a:xfrm>
            <a:off x="3023361" y="4126216"/>
            <a:ext cx="2144825" cy="2045223"/>
          </a:xfrm>
          <a:prstGeom prst="ellipse">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t>Provider Categories</a:t>
            </a:r>
            <a:endParaRPr lang="en-US" sz="2400" b="1" dirty="0"/>
          </a:p>
        </p:txBody>
      </p:sp>
      <p:sp>
        <p:nvSpPr>
          <p:cNvPr id="8" name="Right Arrow 7"/>
          <p:cNvSpPr/>
          <p:nvPr/>
        </p:nvSpPr>
        <p:spPr>
          <a:xfrm rot="1154220">
            <a:off x="2464822" y="4125330"/>
            <a:ext cx="753462" cy="303952"/>
          </a:xfrm>
          <a:prstGeom prst="rightArrow">
            <a:avLst/>
          </a:prstGeom>
          <a:solidFill>
            <a:srgbClr val="696158"/>
          </a:solidFill>
          <a:ln>
            <a:solidFill>
              <a:srgbClr val="6961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3752357" y="3496408"/>
            <a:ext cx="753462" cy="303952"/>
          </a:xfrm>
          <a:prstGeom prst="rightArrow">
            <a:avLst/>
          </a:prstGeom>
          <a:solidFill>
            <a:srgbClr val="696158"/>
          </a:solidFill>
          <a:ln>
            <a:solidFill>
              <a:srgbClr val="6961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9745296">
            <a:off x="5039400" y="4158978"/>
            <a:ext cx="753462" cy="303952"/>
          </a:xfrm>
          <a:prstGeom prst="rightArrow">
            <a:avLst/>
          </a:prstGeom>
          <a:solidFill>
            <a:srgbClr val="696158"/>
          </a:solidFill>
          <a:ln>
            <a:solidFill>
              <a:srgbClr val="6961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60341" y="3543300"/>
            <a:ext cx="1871662" cy="1243013"/>
          </a:xfrm>
          <a:prstGeom prst="round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Benefits of the Program 90%</a:t>
            </a:r>
            <a:endParaRPr lang="en-US" sz="2000" dirty="0"/>
          </a:p>
        </p:txBody>
      </p:sp>
      <p:sp>
        <p:nvSpPr>
          <p:cNvPr id="12" name="Rounded Rectangle 11"/>
          <p:cNvSpPr/>
          <p:nvPr/>
        </p:nvSpPr>
        <p:spPr>
          <a:xfrm>
            <a:off x="3184525" y="1864804"/>
            <a:ext cx="1871662" cy="1243013"/>
          </a:xfrm>
          <a:prstGeom prst="round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Barriers to the Referral Process 27%</a:t>
            </a:r>
            <a:endParaRPr lang="en-US" dirty="0"/>
          </a:p>
        </p:txBody>
      </p:sp>
      <p:sp>
        <p:nvSpPr>
          <p:cNvPr id="13" name="Rounded Rectangle 12"/>
          <p:cNvSpPr/>
          <p:nvPr/>
        </p:nvSpPr>
        <p:spPr>
          <a:xfrm>
            <a:off x="5925188" y="3544738"/>
            <a:ext cx="1871662" cy="1243013"/>
          </a:xfrm>
          <a:prstGeom prst="round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Positive Feedback 25%</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679749323"/>
              </p:ext>
            </p:extLst>
          </p:nvPr>
        </p:nvGraphicFramePr>
        <p:xfrm>
          <a:off x="5643748" y="412973"/>
          <a:ext cx="3322831" cy="2291080"/>
        </p:xfrm>
        <a:graphic>
          <a:graphicData uri="http://schemas.openxmlformats.org/drawingml/2006/table">
            <a:tbl>
              <a:tblPr firstRow="1" bandRow="1">
                <a:tableStyleId>{F5AB1C69-6EDB-4FF4-983F-18BD219EF322}</a:tableStyleId>
              </a:tblPr>
              <a:tblGrid>
                <a:gridCol w="3322831">
                  <a:extLst>
                    <a:ext uri="{9D8B030D-6E8A-4147-A177-3AD203B41FA5}">
                      <a16:colId xmlns:a16="http://schemas.microsoft.com/office/drawing/2014/main" xmlns="" val="20000"/>
                    </a:ext>
                  </a:extLst>
                </a:gridCol>
              </a:tblGrid>
              <a:tr h="370840">
                <a:tc>
                  <a:txBody>
                    <a:bodyPr/>
                    <a:lstStyle/>
                    <a:p>
                      <a:r>
                        <a:rPr lang="en-US" dirty="0" smtClean="0"/>
                        <a:t>Open-ended Provider Satisfaction Survey Questions</a:t>
                      </a:r>
                      <a:endParaRPr lang="en-US" dirty="0"/>
                    </a:p>
                  </a:txBody>
                  <a:tcPr/>
                </a:tc>
                <a:extLst>
                  <a:ext uri="{0D108BD9-81ED-4DB2-BD59-A6C34878D82A}">
                    <a16:rowId xmlns:a16="http://schemas.microsoft.com/office/drawing/2014/main" xmlns="" val="10000"/>
                  </a:ext>
                </a:extLst>
              </a:tr>
              <a:tr h="370840">
                <a:tc>
                  <a:txBody>
                    <a:bodyPr/>
                    <a:lstStyle/>
                    <a:p>
                      <a:r>
                        <a:rPr lang="en-US" b="0" dirty="0" smtClean="0"/>
                        <a:t>1. Suggestions for improving</a:t>
                      </a:r>
                      <a:r>
                        <a:rPr lang="en-US" b="0" baseline="0" dirty="0" smtClean="0"/>
                        <a:t> the referral process</a:t>
                      </a:r>
                      <a:endParaRPr lang="en-US" b="0" dirty="0"/>
                    </a:p>
                  </a:txBody>
                  <a:tcPr/>
                </a:tc>
                <a:extLst>
                  <a:ext uri="{0D108BD9-81ED-4DB2-BD59-A6C34878D82A}">
                    <a16:rowId xmlns:a16="http://schemas.microsoft.com/office/drawing/2014/main" xmlns="" val="10001"/>
                  </a:ext>
                </a:extLst>
              </a:tr>
              <a:tr h="370840">
                <a:tc>
                  <a:txBody>
                    <a:bodyPr/>
                    <a:lstStyle/>
                    <a:p>
                      <a:r>
                        <a:rPr lang="en-US" b="0" dirty="0" smtClean="0"/>
                        <a:t>2. Ways my patients have benefitted from MDT</a:t>
                      </a:r>
                      <a:endParaRPr lang="en-US" b="0" dirty="0"/>
                    </a:p>
                  </a:txBody>
                  <a:tcPr/>
                </a:tc>
                <a:extLst>
                  <a:ext uri="{0D108BD9-81ED-4DB2-BD59-A6C34878D82A}">
                    <a16:rowId xmlns:a16="http://schemas.microsoft.com/office/drawing/2014/main" xmlns="" val="10002"/>
                  </a:ext>
                </a:extLst>
              </a:tr>
              <a:tr h="370840">
                <a:tc>
                  <a:txBody>
                    <a:bodyPr/>
                    <a:lstStyle/>
                    <a:p>
                      <a:r>
                        <a:rPr lang="en-US" b="0" dirty="0" smtClean="0"/>
                        <a:t>3. Other feedback</a:t>
                      </a:r>
                      <a:endParaRPr lang="en-US" b="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176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62084" y="1765110"/>
            <a:ext cx="2333767" cy="2997959"/>
          </a:xfrm>
          <a:prstGeom prst="roundRect">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Medical 37%</a:t>
            </a:r>
          </a:p>
          <a:p>
            <a:pPr marL="285750" indent="-285750">
              <a:buFont typeface="Arial" panose="020B0604020202020204" pitchFamily="34" charset="0"/>
              <a:buChar char="•"/>
            </a:pPr>
            <a:r>
              <a:rPr lang="en-US" dirty="0" smtClean="0">
                <a:solidFill>
                  <a:schemeClr val="tx1"/>
                </a:solidFill>
              </a:rPr>
              <a:t>Educational 33%</a:t>
            </a:r>
          </a:p>
          <a:p>
            <a:pPr marL="285750" indent="-285750">
              <a:buFont typeface="Arial" panose="020B0604020202020204" pitchFamily="34" charset="0"/>
              <a:buChar char="•"/>
            </a:pPr>
            <a:r>
              <a:rPr lang="en-US" dirty="0" smtClean="0">
                <a:solidFill>
                  <a:schemeClr val="tx1"/>
                </a:solidFill>
              </a:rPr>
              <a:t>Psychosocial 30%</a:t>
            </a:r>
          </a:p>
          <a:p>
            <a:endParaRPr lang="en-US" dirty="0">
              <a:solidFill>
                <a:schemeClr val="tx1"/>
              </a:solidFill>
            </a:endParaRPr>
          </a:p>
        </p:txBody>
      </p:sp>
      <p:sp>
        <p:nvSpPr>
          <p:cNvPr id="11" name="Rounded Rectangle 10"/>
          <p:cNvSpPr/>
          <p:nvPr/>
        </p:nvSpPr>
        <p:spPr>
          <a:xfrm>
            <a:off x="3543869" y="1749188"/>
            <a:ext cx="2333767" cy="3013881"/>
          </a:xfrm>
          <a:prstGeom prst="roundRect">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Admission Criteria 23%</a:t>
            </a:r>
          </a:p>
          <a:p>
            <a:pPr marL="285750" indent="-285750">
              <a:buFont typeface="Arial" panose="020B0604020202020204" pitchFamily="34" charset="0"/>
              <a:buChar char="•"/>
            </a:pPr>
            <a:r>
              <a:rPr lang="en-US" dirty="0" smtClean="0">
                <a:solidFill>
                  <a:schemeClr val="tx1"/>
                </a:solidFill>
              </a:rPr>
              <a:t>Program Related Factors 77%</a:t>
            </a:r>
          </a:p>
          <a:p>
            <a:endParaRPr lang="en-US" dirty="0">
              <a:solidFill>
                <a:schemeClr val="tx1"/>
              </a:solidFill>
            </a:endParaRPr>
          </a:p>
        </p:txBody>
      </p:sp>
      <p:sp>
        <p:nvSpPr>
          <p:cNvPr id="12" name="Rounded Rectangle 11"/>
          <p:cNvSpPr/>
          <p:nvPr/>
        </p:nvSpPr>
        <p:spPr>
          <a:xfrm>
            <a:off x="6268872" y="1765110"/>
            <a:ext cx="2333767" cy="2997959"/>
          </a:xfrm>
          <a:prstGeom prst="roundRect">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“I love referring to MDT because I know it is a great program that will provide comprehensive and quality care”</a:t>
            </a:r>
            <a:endParaRPr lang="en-US" dirty="0">
              <a:solidFill>
                <a:schemeClr val="tx1"/>
              </a:solidFill>
            </a:endParaRPr>
          </a:p>
        </p:txBody>
      </p:sp>
      <p:sp>
        <p:nvSpPr>
          <p:cNvPr id="13" name="Rounded Rectangle 12"/>
          <p:cNvSpPr/>
          <p:nvPr/>
        </p:nvSpPr>
        <p:spPr>
          <a:xfrm>
            <a:off x="948519" y="1596788"/>
            <a:ext cx="2074460" cy="723331"/>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Benefits 90%</a:t>
            </a:r>
            <a:endParaRPr lang="en-US" b="1" dirty="0"/>
          </a:p>
        </p:txBody>
      </p:sp>
      <p:sp>
        <p:nvSpPr>
          <p:cNvPr id="14" name="Rounded Rectangle 13"/>
          <p:cNvSpPr/>
          <p:nvPr/>
        </p:nvSpPr>
        <p:spPr>
          <a:xfrm>
            <a:off x="3696268" y="1539922"/>
            <a:ext cx="2028967" cy="723331"/>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Barriers 27%</a:t>
            </a:r>
            <a:endParaRPr lang="en-US" b="1" dirty="0"/>
          </a:p>
        </p:txBody>
      </p:sp>
      <p:sp>
        <p:nvSpPr>
          <p:cNvPr id="15" name="Rounded Rectangle 14"/>
          <p:cNvSpPr/>
          <p:nvPr/>
        </p:nvSpPr>
        <p:spPr>
          <a:xfrm>
            <a:off x="6421271" y="1539922"/>
            <a:ext cx="2051713" cy="723331"/>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Positive Feedback 25%</a:t>
            </a:r>
            <a:endParaRPr lang="en-US" b="1" dirty="0"/>
          </a:p>
        </p:txBody>
      </p:sp>
    </p:spTree>
    <p:extLst>
      <p:ext uri="{BB962C8B-B14F-4D97-AF65-F5344CB8AC3E}">
        <p14:creationId xmlns:p14="http://schemas.microsoft.com/office/powerpoint/2010/main" val="86155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Lessons Learned</a:t>
            </a:r>
            <a:endParaRPr lang="en-US" sz="3200" b="1"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Majority of responses were </a:t>
            </a:r>
            <a:r>
              <a:rPr lang="en-US" dirty="0" smtClean="0"/>
              <a:t>positive</a:t>
            </a:r>
            <a:endParaRPr lang="en-US" dirty="0"/>
          </a:p>
          <a:p>
            <a:pPr marL="457200" indent="-457200">
              <a:buFont typeface="Arial" panose="020B0604020202020204" pitchFamily="34" charset="0"/>
              <a:buChar char="•"/>
            </a:pPr>
            <a:r>
              <a:rPr lang="en-US" dirty="0"/>
              <a:t>Family </a:t>
            </a:r>
            <a:r>
              <a:rPr lang="en-US" dirty="0" smtClean="0"/>
              <a:t>survey suggested improving:</a:t>
            </a:r>
          </a:p>
          <a:p>
            <a:pPr marL="914400" lvl="1" indent="-457200">
              <a:buFont typeface="Arial" panose="020B0604020202020204" pitchFamily="34" charset="0"/>
              <a:buChar char="•"/>
            </a:pPr>
            <a:r>
              <a:rPr lang="en-US" dirty="0" smtClean="0"/>
              <a:t>Communication</a:t>
            </a:r>
          </a:p>
          <a:p>
            <a:pPr marL="914400" lvl="1" indent="-457200">
              <a:buFont typeface="Arial" panose="020B0604020202020204" pitchFamily="34" charset="0"/>
              <a:buChar char="•"/>
            </a:pPr>
            <a:r>
              <a:rPr lang="en-US" dirty="0" smtClean="0"/>
              <a:t>Education</a:t>
            </a:r>
          </a:p>
          <a:p>
            <a:pPr marL="914400" lvl="1" indent="-457200">
              <a:buFont typeface="Arial" panose="020B0604020202020204" pitchFamily="34" charset="0"/>
              <a:buChar char="•"/>
            </a:pPr>
            <a:r>
              <a:rPr lang="en-US" dirty="0"/>
              <a:t>T</a:t>
            </a:r>
            <a:r>
              <a:rPr lang="en-US" dirty="0" smtClean="0"/>
              <a:t>ransportation</a:t>
            </a:r>
            <a:endParaRPr lang="en-US" dirty="0"/>
          </a:p>
          <a:p>
            <a:pPr marL="457200" indent="-457200">
              <a:buFont typeface="Arial" panose="020B0604020202020204" pitchFamily="34" charset="0"/>
              <a:buChar char="•"/>
            </a:pPr>
            <a:r>
              <a:rPr lang="en-US" dirty="0"/>
              <a:t>Provider surveys: offered more specific feedback about barriers to the referral process</a:t>
            </a:r>
          </a:p>
          <a:p>
            <a:endParaRPr lang="en-US" dirty="0"/>
          </a:p>
        </p:txBody>
      </p:sp>
    </p:spTree>
    <p:extLst>
      <p:ext uri="{BB962C8B-B14F-4D97-AF65-F5344CB8AC3E}">
        <p14:creationId xmlns:p14="http://schemas.microsoft.com/office/powerpoint/2010/main" val="55539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Limitations</a:t>
            </a:r>
            <a:endParaRPr lang="en-US" dirty="0"/>
          </a:p>
        </p:txBody>
      </p:sp>
      <p:sp>
        <p:nvSpPr>
          <p:cNvPr id="18" name="TextBox 17"/>
          <p:cNvSpPr txBox="1"/>
          <p:nvPr/>
        </p:nvSpPr>
        <p:spPr>
          <a:xfrm>
            <a:off x="469900" y="3562066"/>
            <a:ext cx="4940490" cy="655092"/>
          </a:xfrm>
          <a:prstGeom prst="rect">
            <a:avLst/>
          </a:prstGeom>
          <a:noFill/>
        </p:spPr>
        <p:txBody>
          <a:bodyPr wrap="square" rtlCol="0">
            <a:spAutoFit/>
          </a:bodyPr>
          <a:lstStyle/>
          <a:p>
            <a:r>
              <a:rPr lang="en-US" sz="3600" b="1" dirty="0" smtClean="0">
                <a:solidFill>
                  <a:srgbClr val="9F60B5"/>
                </a:solidFill>
                <a:latin typeface="+mj-lt"/>
              </a:rPr>
              <a:t>Future Directions</a:t>
            </a:r>
            <a:endParaRPr lang="en-US" sz="3600" b="1" dirty="0">
              <a:solidFill>
                <a:srgbClr val="9F60B5"/>
              </a:solidFill>
              <a:latin typeface="+mj-lt"/>
            </a:endParaRPr>
          </a:p>
        </p:txBody>
      </p:sp>
      <p:sp>
        <p:nvSpPr>
          <p:cNvPr id="20" name="TextBox 19"/>
          <p:cNvSpPr txBox="1"/>
          <p:nvPr/>
        </p:nvSpPr>
        <p:spPr>
          <a:xfrm>
            <a:off x="469900" y="1691058"/>
            <a:ext cx="8134066" cy="2246769"/>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696158"/>
                </a:solidFill>
              </a:rPr>
              <a:t>Responses were voluntary</a:t>
            </a:r>
          </a:p>
          <a:p>
            <a:pPr marL="571500" indent="-571500">
              <a:buFont typeface="Arial" panose="020B0604020202020204" pitchFamily="34" charset="0"/>
              <a:buChar char="•"/>
            </a:pPr>
            <a:r>
              <a:rPr lang="en-US" sz="2800" dirty="0">
                <a:solidFill>
                  <a:srgbClr val="696158"/>
                </a:solidFill>
              </a:rPr>
              <a:t>Surveys were anonymous</a:t>
            </a:r>
          </a:p>
          <a:p>
            <a:pPr marL="571500" indent="-571500">
              <a:buFont typeface="Arial" panose="020B0604020202020204" pitchFamily="34" charset="0"/>
              <a:buChar char="•"/>
            </a:pPr>
            <a:r>
              <a:rPr lang="en-US" sz="2800" dirty="0">
                <a:solidFill>
                  <a:srgbClr val="696158"/>
                </a:solidFill>
              </a:rPr>
              <a:t>Provider surveys were not given immediately after referral</a:t>
            </a:r>
          </a:p>
          <a:p>
            <a:endParaRPr lang="en-US" sz="2800" dirty="0">
              <a:solidFill>
                <a:srgbClr val="696158"/>
              </a:solidFill>
            </a:endParaRPr>
          </a:p>
        </p:txBody>
      </p:sp>
      <p:sp>
        <p:nvSpPr>
          <p:cNvPr id="22" name="TextBox 21"/>
          <p:cNvSpPr txBox="1"/>
          <p:nvPr/>
        </p:nvSpPr>
        <p:spPr>
          <a:xfrm>
            <a:off x="469900" y="4070180"/>
            <a:ext cx="7997588"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96158"/>
                </a:solidFill>
              </a:rPr>
              <a:t>Administer provider survey shortly after patient is admitted </a:t>
            </a:r>
          </a:p>
          <a:p>
            <a:pPr marL="457200" indent="-457200">
              <a:buFont typeface="Arial" panose="020B0604020202020204" pitchFamily="34" charset="0"/>
              <a:buChar char="•"/>
            </a:pPr>
            <a:r>
              <a:rPr lang="en-US" sz="2800" dirty="0">
                <a:solidFill>
                  <a:srgbClr val="696158"/>
                </a:solidFill>
              </a:rPr>
              <a:t>Ask more specific questions about family satisfaction and child functioning</a:t>
            </a:r>
          </a:p>
          <a:p>
            <a:pPr marL="457200" indent="-457200">
              <a:buFont typeface="Arial" panose="020B0604020202020204" pitchFamily="34" charset="0"/>
              <a:buChar char="•"/>
            </a:pPr>
            <a:r>
              <a:rPr lang="en-US" sz="2800" dirty="0">
                <a:solidFill>
                  <a:srgbClr val="696158"/>
                </a:solidFill>
              </a:rPr>
              <a:t>Include a patient satisfaction survey </a:t>
            </a:r>
          </a:p>
          <a:p>
            <a:pPr marL="457200" indent="-457200">
              <a:buFont typeface="Arial" panose="020B0604020202020204" pitchFamily="34" charset="0"/>
              <a:buChar char="•"/>
            </a:pPr>
            <a:endParaRPr lang="en-US" sz="2800" dirty="0">
              <a:solidFill>
                <a:srgbClr val="696158"/>
              </a:solidFill>
            </a:endParaRPr>
          </a:p>
        </p:txBody>
      </p:sp>
    </p:spTree>
    <p:extLst>
      <p:ext uri="{BB962C8B-B14F-4D97-AF65-F5344CB8AC3E}">
        <p14:creationId xmlns:p14="http://schemas.microsoft.com/office/powerpoint/2010/main" val="81597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 calcmode="lin" valueType="num">
                                      <p:cBhvr additive="base">
                                        <p:cTn id="1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 calcmode="lin" valueType="num">
                                      <p:cBhvr additive="base">
                                        <p:cTn id="21"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Feedback is informing change</a:t>
            </a:r>
          </a:p>
        </p:txBody>
      </p:sp>
      <p:sp>
        <p:nvSpPr>
          <p:cNvPr id="3" name="Content Placeholder 2"/>
          <p:cNvSpPr>
            <a:spLocks noGrp="1"/>
          </p:cNvSpPr>
          <p:nvPr>
            <p:ph idx="1"/>
          </p:nvPr>
        </p:nvSpPr>
        <p:spPr>
          <a:xfrm>
            <a:off x="157655" y="1937349"/>
            <a:ext cx="8734097" cy="4646951"/>
          </a:xfrm>
        </p:spPr>
        <p:txBody>
          <a:bodyPr>
            <a:normAutofit/>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4" name="Rectangle 3"/>
          <p:cNvSpPr/>
          <p:nvPr/>
        </p:nvSpPr>
        <p:spPr>
          <a:xfrm>
            <a:off x="286603" y="1737927"/>
            <a:ext cx="8605149" cy="3539430"/>
          </a:xfrm>
          <a:prstGeom prst="rect">
            <a:avLst/>
          </a:prstGeom>
        </p:spPr>
        <p:txBody>
          <a:bodyPr wrap="square">
            <a:spAutoFit/>
          </a:bodyPr>
          <a:lstStyle/>
          <a:p>
            <a:pPr marL="285750" indent="-285750">
              <a:buFont typeface="Arial" panose="020B0604020202020204" pitchFamily="34" charset="0"/>
              <a:buChar char="•"/>
            </a:pPr>
            <a:r>
              <a:rPr lang="en-US" sz="2800" dirty="0">
                <a:solidFill>
                  <a:srgbClr val="696158"/>
                </a:solidFill>
              </a:rPr>
              <a:t>MDT staff attend medical team meetings </a:t>
            </a:r>
            <a:r>
              <a:rPr lang="en-US" sz="2800" dirty="0" smtClean="0">
                <a:solidFill>
                  <a:srgbClr val="696158"/>
                </a:solidFill>
              </a:rPr>
              <a:t>with CHCO</a:t>
            </a:r>
            <a:endParaRPr lang="en-US" sz="2800" dirty="0">
              <a:solidFill>
                <a:srgbClr val="696158"/>
              </a:solidFill>
            </a:endParaRPr>
          </a:p>
          <a:p>
            <a:pPr marL="285750" indent="-285750">
              <a:buFont typeface="Arial" panose="020B0604020202020204" pitchFamily="34" charset="0"/>
              <a:buChar char="•"/>
            </a:pPr>
            <a:r>
              <a:rPr lang="en-US" sz="2800" dirty="0" smtClean="0">
                <a:solidFill>
                  <a:srgbClr val="696158"/>
                </a:solidFill>
              </a:rPr>
              <a:t>Referral process has improved </a:t>
            </a:r>
          </a:p>
          <a:p>
            <a:pPr marL="285750" indent="-285750">
              <a:buFont typeface="Arial" panose="020B0604020202020204" pitchFamily="34" charset="0"/>
              <a:buChar char="•"/>
            </a:pPr>
            <a:r>
              <a:rPr lang="en-US" sz="2800" dirty="0" smtClean="0">
                <a:solidFill>
                  <a:srgbClr val="696158"/>
                </a:solidFill>
              </a:rPr>
              <a:t>Monthly Family </a:t>
            </a:r>
            <a:r>
              <a:rPr lang="en-US" sz="2800" dirty="0">
                <a:solidFill>
                  <a:srgbClr val="696158"/>
                </a:solidFill>
              </a:rPr>
              <a:t>treatment meetings </a:t>
            </a:r>
            <a:r>
              <a:rPr lang="en-US" sz="2800" dirty="0" smtClean="0">
                <a:solidFill>
                  <a:srgbClr val="696158"/>
                </a:solidFill>
              </a:rPr>
              <a:t>established </a:t>
            </a:r>
          </a:p>
          <a:p>
            <a:pPr marL="285750" indent="-285750">
              <a:buFont typeface="Arial" panose="020B0604020202020204" pitchFamily="34" charset="0"/>
              <a:buChar char="•"/>
            </a:pPr>
            <a:endParaRPr lang="en-US" sz="2800" b="1" i="1" dirty="0">
              <a:solidFill>
                <a:srgbClr val="696158"/>
              </a:solidFill>
            </a:endParaRPr>
          </a:p>
          <a:p>
            <a:pPr algn="ctr"/>
            <a:r>
              <a:rPr lang="en-US" sz="2800" b="1" i="1" dirty="0" smtClean="0">
                <a:solidFill>
                  <a:srgbClr val="696158"/>
                </a:solidFill>
              </a:rPr>
              <a:t>Overall</a:t>
            </a:r>
            <a:r>
              <a:rPr lang="en-US" sz="2800" b="1" i="1" dirty="0">
                <a:solidFill>
                  <a:srgbClr val="696158"/>
                </a:solidFill>
              </a:rPr>
              <a:t>, MDT will utilize the feedback to identify additional strategies for improving the program and </a:t>
            </a:r>
            <a:r>
              <a:rPr lang="en-US" sz="2800" b="1" i="1" dirty="0">
                <a:solidFill>
                  <a:srgbClr val="9F60B5"/>
                </a:solidFill>
              </a:rPr>
              <a:t>strengthening patient care</a:t>
            </a:r>
          </a:p>
          <a:p>
            <a:pPr marL="285750" indent="-285750">
              <a:buFont typeface="Arial" panose="020B0604020202020204" pitchFamily="34" charset="0"/>
              <a:buChar char="•"/>
            </a:pPr>
            <a:endParaRPr lang="en-US" sz="2800" dirty="0">
              <a:solidFill>
                <a:srgbClr val="696158"/>
              </a:solidFill>
            </a:endParaRPr>
          </a:p>
        </p:txBody>
      </p:sp>
    </p:spTree>
    <p:extLst>
      <p:ext uri="{BB962C8B-B14F-4D97-AF65-F5344CB8AC3E}">
        <p14:creationId xmlns:p14="http://schemas.microsoft.com/office/powerpoint/2010/main" val="15761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74618"/>
            <a:ext cx="8229600" cy="1068029"/>
          </a:xfrm>
        </p:spPr>
        <p:txBody>
          <a:bodyPr/>
          <a:lstStyle/>
          <a:p>
            <a:pPr algn="l"/>
            <a:r>
              <a:rPr lang="en-US" b="1" dirty="0" smtClean="0"/>
              <a:t>Acknowledgements</a:t>
            </a:r>
            <a:endParaRPr lang="en-US" b="1" dirty="0"/>
          </a:p>
        </p:txBody>
      </p:sp>
      <p:sp>
        <p:nvSpPr>
          <p:cNvPr id="3" name="Content Placeholder 2"/>
          <p:cNvSpPr>
            <a:spLocks noGrp="1"/>
          </p:cNvSpPr>
          <p:nvPr>
            <p:ph idx="1"/>
          </p:nvPr>
        </p:nvSpPr>
        <p:spPr>
          <a:xfrm>
            <a:off x="157655" y="1444285"/>
            <a:ext cx="8812924" cy="4663563"/>
          </a:xfrm>
        </p:spPr>
        <p:txBody>
          <a:bodyPr>
            <a:normAutofit lnSpcReduction="10000"/>
          </a:bodyPr>
          <a:lstStyle/>
          <a:p>
            <a:pPr algn="ctr"/>
            <a:r>
              <a:rPr lang="en-US" sz="4000" dirty="0"/>
              <a:t> </a:t>
            </a:r>
            <a:r>
              <a:rPr lang="en-US" sz="2400" dirty="0"/>
              <a:t>Dr. Dominique Martinez (CCTSI), </a:t>
            </a:r>
          </a:p>
          <a:p>
            <a:pPr algn="ctr"/>
            <a:r>
              <a:rPr lang="en-US" sz="2400" dirty="0"/>
              <a:t>Dr. Douglas </a:t>
            </a:r>
            <a:r>
              <a:rPr lang="en-US" sz="2400" dirty="0" err="1"/>
              <a:t>Novins</a:t>
            </a:r>
            <a:r>
              <a:rPr lang="en-US" sz="2400" dirty="0"/>
              <a:t> and Dr. Jennifer Hagman (PMHI) </a:t>
            </a:r>
          </a:p>
          <a:p>
            <a:pPr algn="ctr"/>
            <a:r>
              <a:rPr lang="en-US" sz="2400" dirty="0"/>
              <a:t>for their generosity in allocating funds to support the </a:t>
            </a:r>
            <a:r>
              <a:rPr lang="en-US" sz="2400" dirty="0" smtClean="0"/>
              <a:t>program</a:t>
            </a:r>
          </a:p>
          <a:p>
            <a:pPr algn="ctr"/>
            <a:endParaRPr lang="en-US" sz="2400" dirty="0"/>
          </a:p>
          <a:p>
            <a:pPr algn="ctr"/>
            <a:r>
              <a:rPr lang="en-US" sz="2400" dirty="0" smtClean="0"/>
              <a:t>Dr. Jennifer </a:t>
            </a:r>
            <a:r>
              <a:rPr lang="en-US" sz="2400" dirty="0" err="1" smtClean="0"/>
              <a:t>Lindwall</a:t>
            </a:r>
            <a:r>
              <a:rPr lang="en-US" sz="2400" dirty="0" smtClean="0"/>
              <a:t> for her mentorship and support </a:t>
            </a:r>
          </a:p>
          <a:p>
            <a:pPr algn="ctr"/>
            <a:endParaRPr lang="en-US" sz="2400" dirty="0"/>
          </a:p>
          <a:p>
            <a:pPr algn="ctr"/>
            <a:r>
              <a:rPr lang="en-US" sz="2400" dirty="0" smtClean="0"/>
              <a:t>Merlin, </a:t>
            </a:r>
            <a:r>
              <a:rPr lang="en-US" sz="2400" dirty="0" err="1" smtClean="0"/>
              <a:t>Emmaly</a:t>
            </a:r>
            <a:r>
              <a:rPr lang="en-US" sz="2400" dirty="0" smtClean="0"/>
              <a:t>, and Marisa for sharing their knowledge and their support throughout the program </a:t>
            </a:r>
          </a:p>
          <a:p>
            <a:pPr algn="ctr"/>
            <a:endParaRPr lang="en-US" sz="2400" dirty="0"/>
          </a:p>
          <a:p>
            <a:pPr algn="ctr"/>
            <a:r>
              <a:rPr lang="en-US" sz="2400" dirty="0" smtClean="0"/>
              <a:t>2017 Summer Research Program for Undergraduate Students at the Pediatric Mental Health Institute</a:t>
            </a:r>
            <a:endParaRPr lang="en-US" sz="2400" dirty="0"/>
          </a:p>
          <a:p>
            <a:pPr algn="ctr"/>
            <a:endParaRPr lang="en-US" sz="4000" dirty="0">
              <a:latin typeface="Calibri" pitchFamily="34" charset="0"/>
            </a:endParaRPr>
          </a:p>
          <a:p>
            <a:endParaRPr lang="en-US" sz="4000" dirty="0" smtClean="0"/>
          </a:p>
        </p:txBody>
      </p:sp>
    </p:spTree>
    <p:extLst>
      <p:ext uri="{BB962C8B-B14F-4D97-AF65-F5344CB8AC3E}">
        <p14:creationId xmlns:p14="http://schemas.microsoft.com/office/powerpoint/2010/main" val="4240412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483" y="5549470"/>
            <a:ext cx="8686800" cy="1477328"/>
          </a:xfrm>
          <a:prstGeom prst="rect">
            <a:avLst/>
          </a:prstGeom>
          <a:noFill/>
        </p:spPr>
        <p:txBody>
          <a:bodyPr wrap="square" rtlCol="0">
            <a:spAutoFit/>
          </a:bodyPr>
          <a:lstStyle/>
          <a:p>
            <a:r>
              <a:rPr lang="en-US" dirty="0" smtClean="0"/>
              <a:t>Jennifer Lindwall, </a:t>
            </a:r>
            <a:r>
              <a:rPr lang="en-US" dirty="0" err="1" smtClean="0"/>
              <a:t>Phd</a:t>
            </a:r>
            <a:r>
              <a:rPr lang="en-US" dirty="0" smtClean="0"/>
              <a:t>						Cassandra </a:t>
            </a:r>
            <a:r>
              <a:rPr lang="en-US" dirty="0" err="1" smtClean="0"/>
              <a:t>LeFebre</a:t>
            </a:r>
            <a:endParaRPr lang="en-US" dirty="0" smtClean="0"/>
          </a:p>
          <a:p>
            <a:r>
              <a:rPr lang="en-US" dirty="0" smtClean="0">
                <a:solidFill>
                  <a:srgbClr val="002060"/>
                </a:solidFill>
                <a:hlinkClick r:id="rId2"/>
              </a:rPr>
              <a:t>Jennifer.Lindwall@childrenscolorado.org</a:t>
            </a:r>
            <a:r>
              <a:rPr lang="en-US" dirty="0" smtClean="0"/>
              <a:t>		</a:t>
            </a:r>
            <a:r>
              <a:rPr lang="en-US" u="sng" dirty="0" smtClean="0">
                <a:solidFill>
                  <a:srgbClr val="0070C0"/>
                </a:solidFill>
              </a:rPr>
              <a:t>Cassandra.lefebre@ucdenver.edu</a:t>
            </a:r>
          </a:p>
          <a:p>
            <a:endParaRPr lang="en-US" u="sng" dirty="0" smtClean="0">
              <a:solidFill>
                <a:schemeClr val="tx2"/>
              </a:solidFill>
            </a:endParaRPr>
          </a:p>
          <a:p>
            <a:endParaRPr lang="en-US" dirty="0"/>
          </a:p>
          <a:p>
            <a:endParaRPr lang="en-US" dirty="0"/>
          </a:p>
        </p:txBody>
      </p:sp>
    </p:spTree>
    <p:extLst>
      <p:ext uri="{BB962C8B-B14F-4D97-AF65-F5344CB8AC3E}">
        <p14:creationId xmlns:p14="http://schemas.microsoft.com/office/powerpoint/2010/main" val="317072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857414"/>
            <a:ext cx="8229600" cy="1068029"/>
          </a:xfrm>
        </p:spPr>
        <p:txBody>
          <a:bodyPr>
            <a:normAutofit/>
          </a:bodyPr>
          <a:lstStyle/>
          <a:p>
            <a:pPr algn="l"/>
            <a:r>
              <a:rPr lang="en-US" b="1" dirty="0" smtClean="0"/>
              <a:t>Childhood Chronic Illness </a:t>
            </a:r>
            <a:endParaRPr lang="en-US" b="1" dirty="0"/>
          </a:p>
        </p:txBody>
      </p:sp>
      <p:sp>
        <p:nvSpPr>
          <p:cNvPr id="3" name="Content Placeholder 2"/>
          <p:cNvSpPr>
            <a:spLocks noGrp="1"/>
          </p:cNvSpPr>
          <p:nvPr>
            <p:ph idx="1"/>
          </p:nvPr>
        </p:nvSpPr>
        <p:spPr>
          <a:xfrm>
            <a:off x="469900" y="1744592"/>
            <a:ext cx="7188092" cy="2886884"/>
          </a:xfrm>
        </p:spPr>
        <p:txBody>
          <a:bodyPr>
            <a:normAutofit/>
          </a:bodyPr>
          <a:lstStyle/>
          <a:p>
            <a:pPr marL="228600" indent="-228600">
              <a:buFont typeface="Arial" panose="020B0604020202020204" pitchFamily="34" charset="0"/>
              <a:buChar char="•"/>
            </a:pPr>
            <a:r>
              <a:rPr lang="en-US" dirty="0"/>
              <a:t>Chronic illness </a:t>
            </a:r>
            <a:r>
              <a:rPr lang="en-US" dirty="0" smtClean="0"/>
              <a:t>can </a:t>
            </a:r>
            <a:r>
              <a:rPr lang="en-US" dirty="0"/>
              <a:t>significantly impact a child’s </a:t>
            </a:r>
            <a:endParaRPr lang="en-US" dirty="0" smtClean="0"/>
          </a:p>
          <a:p>
            <a:pPr marL="685800" lvl="1" indent="-228600">
              <a:buFont typeface="Arial" panose="020B0604020202020204" pitchFamily="34" charset="0"/>
              <a:buChar char="•"/>
            </a:pPr>
            <a:r>
              <a:rPr lang="en-US" dirty="0" smtClean="0"/>
              <a:t>Academic development</a:t>
            </a:r>
          </a:p>
          <a:p>
            <a:pPr marL="685800" lvl="1" indent="-228600">
              <a:buFont typeface="Arial" panose="020B0604020202020204" pitchFamily="34" charset="0"/>
              <a:buChar char="•"/>
            </a:pPr>
            <a:r>
              <a:rPr lang="en-US" dirty="0" smtClean="0"/>
              <a:t>Psychosocial </a:t>
            </a:r>
            <a:r>
              <a:rPr lang="en-US" dirty="0"/>
              <a:t>functioning</a:t>
            </a:r>
          </a:p>
          <a:p>
            <a:endParaRPr lang="en-US" dirty="0"/>
          </a:p>
          <a:p>
            <a:pPr marL="342900" indent="-342900">
              <a:buFont typeface="Arial" panose="020B0604020202020204" pitchFamily="34" charset="0"/>
              <a:buChar char="•"/>
            </a:pPr>
            <a:endParaRPr lang="en-US" dirty="0" smtClean="0"/>
          </a:p>
          <a:p>
            <a:endParaRPr lang="en-US" dirty="0" smtClean="0"/>
          </a:p>
          <a:p>
            <a:pPr>
              <a:spcBef>
                <a:spcPts val="0"/>
              </a:spcBef>
            </a:pPr>
            <a:endParaRPr lang="en-US" sz="2200" dirty="0" smtClean="0"/>
          </a:p>
          <a:p>
            <a:pPr>
              <a:spcBef>
                <a:spcPts val="0"/>
              </a:spcBef>
            </a:pPr>
            <a:endParaRPr lang="en-US" dirty="0" smtClean="0"/>
          </a:p>
        </p:txBody>
      </p:sp>
      <p:pic>
        <p:nvPicPr>
          <p:cNvPr id="2050" name="Picture 2" descr="http://alyssadver.com/wp-content/uploads/2013/12/school-bus-shutterstock_146755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756" y="3742812"/>
            <a:ext cx="4217157" cy="2811789"/>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82374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659024"/>
            <a:ext cx="8229600" cy="1068029"/>
          </a:xfrm>
        </p:spPr>
        <p:txBody>
          <a:bodyPr/>
          <a:lstStyle/>
          <a:p>
            <a:pPr algn="l"/>
            <a:r>
              <a:rPr lang="en-US" b="1" dirty="0" smtClean="0"/>
              <a:t>A Day at MDT</a:t>
            </a:r>
            <a:endParaRPr lang="en-US" b="1" dirty="0"/>
          </a:p>
        </p:txBody>
      </p:sp>
      <p:sp>
        <p:nvSpPr>
          <p:cNvPr id="3" name="Content Placeholder 2"/>
          <p:cNvSpPr>
            <a:spLocks noGrp="1"/>
          </p:cNvSpPr>
          <p:nvPr>
            <p:ph idx="1"/>
          </p:nvPr>
        </p:nvSpPr>
        <p:spPr>
          <a:xfrm>
            <a:off x="192536" y="1576928"/>
            <a:ext cx="8676042" cy="3797299"/>
          </a:xfrm>
        </p:spPr>
        <p:txBody>
          <a:bodyPr/>
          <a:lstStyle/>
          <a:p>
            <a:pPr marL="457200" indent="-457200">
              <a:buFont typeface="Arial" panose="020B0604020202020204" pitchFamily="34" charset="0"/>
              <a:buChar char="•"/>
            </a:pPr>
            <a:r>
              <a:rPr lang="en-US" dirty="0"/>
              <a:t>Medical Day Treatment (MDT): a unique hospital school that provides </a:t>
            </a:r>
            <a:r>
              <a:rPr lang="en-US" b="1" dirty="0"/>
              <a:t>medical, educational, and psycho-social </a:t>
            </a:r>
            <a:r>
              <a:rPr lang="en-US" dirty="0"/>
              <a:t>support to children (ages 7-21) with chronic medical </a:t>
            </a:r>
            <a:r>
              <a:rPr lang="en-US" dirty="0" smtClean="0"/>
              <a:t>diagnosis</a:t>
            </a:r>
          </a:p>
          <a:p>
            <a:pPr marL="457200" indent="-457200">
              <a:buFont typeface="Arial" panose="020B0604020202020204" pitchFamily="34" charset="0"/>
              <a:buChar char="•"/>
            </a:pPr>
            <a:r>
              <a:rPr lang="en-US" dirty="0" smtClean="0"/>
              <a:t>Collaboration between CHCO and Aurora Public Schools</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33" y="4130405"/>
            <a:ext cx="3569067" cy="2011086"/>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www.denverpost.com/wp-content/uploads/2017/03/childrens_hospital_school_02072017_rj_12476.jpg?w=6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669" y="4130405"/>
            <a:ext cx="2770497" cy="2055531"/>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11032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Project Goals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Evaluate </a:t>
            </a:r>
            <a:r>
              <a:rPr lang="en-US" dirty="0" smtClean="0"/>
              <a:t>family </a:t>
            </a:r>
            <a:r>
              <a:rPr lang="en-US" dirty="0" smtClean="0"/>
              <a:t>and </a:t>
            </a:r>
            <a:r>
              <a:rPr lang="en-US" dirty="0" smtClean="0"/>
              <a:t>provider experiences with MDT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Identify strengths and areas for improvement</a:t>
            </a:r>
          </a:p>
        </p:txBody>
      </p:sp>
    </p:spTree>
    <p:extLst>
      <p:ext uri="{BB962C8B-B14F-4D97-AF65-F5344CB8AC3E}">
        <p14:creationId xmlns:p14="http://schemas.microsoft.com/office/powerpoint/2010/main" val="423425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b="1" dirty="0"/>
              <a:t>Gathering Data from the Families </a:t>
            </a:r>
          </a:p>
        </p:txBody>
      </p:sp>
      <p:sp>
        <p:nvSpPr>
          <p:cNvPr id="4" name="Content Placeholder 3"/>
          <p:cNvSpPr>
            <a:spLocks noGrp="1"/>
          </p:cNvSpPr>
          <p:nvPr>
            <p:ph idx="1"/>
          </p:nvPr>
        </p:nvSpPr>
        <p:spPr>
          <a:xfrm>
            <a:off x="76483" y="1710823"/>
            <a:ext cx="8663434" cy="4817358"/>
          </a:xfrm>
        </p:spPr>
        <p:txBody>
          <a:bodyPr>
            <a:normAutofit/>
          </a:bodyPr>
          <a:lstStyle/>
          <a:p>
            <a:pPr marL="457200" indent="-457200">
              <a:buFont typeface="Arial" panose="020B0604020202020204" pitchFamily="34" charset="0"/>
              <a:buChar char="•"/>
            </a:pPr>
            <a:r>
              <a:rPr lang="en-US" b="1" dirty="0"/>
              <a:t>Family Satisfaction </a:t>
            </a:r>
            <a:r>
              <a:rPr lang="en-US" b="1" dirty="0" smtClean="0"/>
              <a:t>Survey</a:t>
            </a:r>
          </a:p>
          <a:p>
            <a:pPr marL="914400" lvl="1" indent="-457200">
              <a:buFont typeface="Arial" panose="020B0604020202020204" pitchFamily="34" charset="0"/>
              <a:buChar char="•"/>
            </a:pPr>
            <a:r>
              <a:rPr lang="en-US" dirty="0" smtClean="0"/>
              <a:t>Likert type scale with 8 </a:t>
            </a:r>
            <a:r>
              <a:rPr lang="en-US" dirty="0"/>
              <a:t>questions </a:t>
            </a:r>
            <a:r>
              <a:rPr lang="en-US" dirty="0" smtClean="0"/>
              <a:t>(0=extremely dissatisfied </a:t>
            </a:r>
            <a:r>
              <a:rPr lang="en-US" dirty="0"/>
              <a:t>to </a:t>
            </a:r>
            <a:r>
              <a:rPr lang="en-US" dirty="0" smtClean="0"/>
              <a:t>4=extremely satisfied)</a:t>
            </a:r>
          </a:p>
          <a:p>
            <a:pPr marL="914400" lvl="1" indent="-457200">
              <a:buFont typeface="Arial" panose="020B0604020202020204" pitchFamily="34" charset="0"/>
              <a:buChar char="•"/>
            </a:pPr>
            <a:r>
              <a:rPr lang="en-US" dirty="0" smtClean="0"/>
              <a:t>2 </a:t>
            </a:r>
            <a:r>
              <a:rPr lang="en-US" dirty="0"/>
              <a:t>open-ended questions </a:t>
            </a:r>
            <a:endParaRPr lang="en-US" dirty="0" smtClean="0"/>
          </a:p>
          <a:p>
            <a:pPr marL="914400" lvl="1" indent="-457200">
              <a:buFont typeface="Arial" panose="020B0604020202020204" pitchFamily="34" charset="0"/>
              <a:buChar char="•"/>
            </a:pPr>
            <a:r>
              <a:rPr lang="en-US" dirty="0" smtClean="0"/>
              <a:t>Completed </a:t>
            </a:r>
            <a:r>
              <a:rPr lang="en-US" dirty="0"/>
              <a:t>at mid-year and at </a:t>
            </a:r>
            <a:r>
              <a:rPr lang="en-US" dirty="0" smtClean="0"/>
              <a:t>discharge</a:t>
            </a:r>
          </a:p>
          <a:p>
            <a:pPr marL="914400" lvl="1" indent="-457200">
              <a:buFont typeface="Arial" panose="020B0604020202020204" pitchFamily="34" charset="0"/>
              <a:buChar char="•"/>
            </a:pPr>
            <a:r>
              <a:rPr lang="en-US" dirty="0" smtClean="0"/>
              <a:t>126 </a:t>
            </a:r>
            <a:r>
              <a:rPr lang="en-US" dirty="0"/>
              <a:t>caregivers of current patients responded to the survey (2013 – 2017)</a:t>
            </a:r>
          </a:p>
          <a:p>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82851392"/>
              </p:ext>
            </p:extLst>
          </p:nvPr>
        </p:nvGraphicFramePr>
        <p:xfrm>
          <a:off x="1903863" y="4251656"/>
          <a:ext cx="4149970" cy="1958216"/>
        </p:xfrm>
        <a:graphic>
          <a:graphicData uri="http://schemas.openxmlformats.org/drawingml/2006/table">
            <a:tbl>
              <a:tblPr firstRow="1" bandRow="1">
                <a:tableStyleId>{5C22544A-7EE6-4342-B048-85BDC9FD1C3A}</a:tableStyleId>
              </a:tblPr>
              <a:tblGrid>
                <a:gridCol w="4149970">
                  <a:extLst>
                    <a:ext uri="{9D8B030D-6E8A-4147-A177-3AD203B41FA5}">
                      <a16:colId xmlns:a16="http://schemas.microsoft.com/office/drawing/2014/main" xmlns="" val="20000"/>
                    </a:ext>
                  </a:extLst>
                </a:gridCol>
              </a:tblGrid>
              <a:tr h="381841">
                <a:tc>
                  <a:txBody>
                    <a:bodyPr/>
                    <a:lstStyle/>
                    <a:p>
                      <a:r>
                        <a:rPr lang="en-US" dirty="0" smtClean="0"/>
                        <a:t>Open-ended</a:t>
                      </a:r>
                      <a:r>
                        <a:rPr lang="en-US" baseline="0" dirty="0" smtClean="0"/>
                        <a:t> Family Satisfaction Survey Questions</a:t>
                      </a:r>
                      <a:endParaRPr lang="en-US" dirty="0"/>
                    </a:p>
                  </a:txBody>
                  <a:tcPr>
                    <a:solidFill>
                      <a:schemeClr val="accent5"/>
                    </a:solidFill>
                  </a:tcPr>
                </a:tc>
                <a:extLst>
                  <a:ext uri="{0D108BD9-81ED-4DB2-BD59-A6C34878D82A}">
                    <a16:rowId xmlns:a16="http://schemas.microsoft.com/office/drawing/2014/main" xmlns="" val="10000"/>
                  </a:ext>
                </a:extLst>
              </a:tr>
              <a:tr h="659068">
                <a:tc>
                  <a:txBody>
                    <a:bodyPr/>
                    <a:lstStyle/>
                    <a:p>
                      <a:r>
                        <a:rPr lang="en-US" dirty="0" smtClean="0"/>
                        <a:t>1.</a:t>
                      </a:r>
                      <a:r>
                        <a:rPr lang="en-US" baseline="0" dirty="0" smtClean="0"/>
                        <a:t> </a:t>
                      </a:r>
                      <a:r>
                        <a:rPr lang="en-US" b="0" baseline="0" dirty="0" smtClean="0"/>
                        <a:t>Please share any suggestions you have for MDT to improve in the future</a:t>
                      </a:r>
                      <a:endParaRPr lang="en-US" b="0" dirty="0"/>
                    </a:p>
                  </a:txBody>
                  <a:tcPr/>
                </a:tc>
                <a:extLst>
                  <a:ext uri="{0D108BD9-81ED-4DB2-BD59-A6C34878D82A}">
                    <a16:rowId xmlns:a16="http://schemas.microsoft.com/office/drawing/2014/main" xmlns="" val="10001"/>
                  </a:ext>
                </a:extLst>
              </a:tr>
              <a:tr h="659068">
                <a:tc>
                  <a:txBody>
                    <a:bodyPr/>
                    <a:lstStyle/>
                    <a:p>
                      <a:r>
                        <a:rPr lang="en-US" dirty="0" smtClean="0"/>
                        <a:t>2. </a:t>
                      </a:r>
                      <a:r>
                        <a:rPr lang="en-US" b="0" dirty="0" smtClean="0"/>
                        <a:t>Please</a:t>
                      </a:r>
                      <a:r>
                        <a:rPr lang="en-US" b="0" baseline="0" dirty="0" smtClean="0"/>
                        <a:t> share any other general feedback you have for the MDT program</a:t>
                      </a:r>
                      <a:endParaRPr lang="en-US" b="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55390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5" y="721030"/>
            <a:ext cx="8229600" cy="1068029"/>
          </a:xfrm>
        </p:spPr>
        <p:txBody>
          <a:bodyPr>
            <a:noAutofit/>
          </a:bodyPr>
          <a:lstStyle/>
          <a:p>
            <a:pPr algn="l"/>
            <a:r>
              <a:rPr lang="en-US" sz="3500" b="1" dirty="0" smtClean="0"/>
              <a:t>Gathering Data from Providers</a:t>
            </a:r>
            <a:endParaRPr lang="en-US" sz="3500" b="1" dirty="0"/>
          </a:p>
        </p:txBody>
      </p:sp>
      <p:sp>
        <p:nvSpPr>
          <p:cNvPr id="3" name="Content Placeholder 2"/>
          <p:cNvSpPr>
            <a:spLocks noGrp="1"/>
          </p:cNvSpPr>
          <p:nvPr>
            <p:ph idx="1"/>
          </p:nvPr>
        </p:nvSpPr>
        <p:spPr>
          <a:xfrm>
            <a:off x="469900" y="1789059"/>
            <a:ext cx="8229600" cy="3797299"/>
          </a:xfrm>
        </p:spPr>
        <p:txBody>
          <a:bodyPr/>
          <a:lstStyle/>
          <a:p>
            <a:pPr marL="457200" indent="-457200">
              <a:buFont typeface="Arial" panose="020B0604020202020204" pitchFamily="34" charset="0"/>
              <a:buChar char="•"/>
            </a:pPr>
            <a:r>
              <a:rPr lang="en-US" b="1" dirty="0" smtClean="0"/>
              <a:t>Provider Satisfaction Survey</a:t>
            </a:r>
          </a:p>
          <a:p>
            <a:pPr marL="914400" lvl="1" indent="-457200">
              <a:buFont typeface="Arial" panose="020B0604020202020204" pitchFamily="34" charset="0"/>
              <a:buChar char="•"/>
            </a:pPr>
            <a:r>
              <a:rPr lang="en-US" dirty="0" smtClean="0"/>
              <a:t>Likert-type scale with 4 questions (0=highly dissatisfied to 100=highly satisfied)</a:t>
            </a:r>
          </a:p>
          <a:p>
            <a:pPr marL="914400" lvl="1" indent="-457200">
              <a:buFont typeface="Arial" panose="020B0604020202020204" pitchFamily="34" charset="0"/>
              <a:buChar char="•"/>
            </a:pPr>
            <a:r>
              <a:rPr lang="en-US" dirty="0" smtClean="0"/>
              <a:t>3 open-ended questions</a:t>
            </a:r>
          </a:p>
          <a:p>
            <a:pPr marL="914400" lvl="1" indent="-457200">
              <a:buFont typeface="Arial" panose="020B0604020202020204" pitchFamily="34" charset="0"/>
              <a:buChar char="•"/>
            </a:pPr>
            <a:r>
              <a:rPr lang="en-US" dirty="0" smtClean="0"/>
              <a:t>Completed in </a:t>
            </a:r>
            <a:r>
              <a:rPr lang="en-US" dirty="0" err="1" smtClean="0"/>
              <a:t>REDCap</a:t>
            </a:r>
            <a:r>
              <a:rPr lang="en-US" dirty="0" smtClean="0"/>
              <a:t>, sent via email</a:t>
            </a:r>
          </a:p>
          <a:p>
            <a:pPr marL="914400" lvl="1" indent="-457200">
              <a:buFont typeface="Arial" panose="020B0604020202020204" pitchFamily="34" charset="0"/>
              <a:buChar char="•"/>
            </a:pPr>
            <a:r>
              <a:rPr lang="en-US" dirty="0" smtClean="0"/>
              <a:t>37 frequently referring providers, surveys completed in 2016</a:t>
            </a:r>
          </a:p>
          <a:p>
            <a:pPr marL="914400" lvl="1" indent="-457200">
              <a:buFont typeface="Arial" panose="020B0604020202020204" pitchFamily="34" charset="0"/>
              <a:buChar char="•"/>
            </a:pPr>
            <a:endParaRPr lang="en-US" dirty="0" smtClean="0"/>
          </a:p>
          <a:p>
            <a:pPr marL="914400" lvl="1" indent="-457200">
              <a:buFont typeface="Arial" panose="020B0604020202020204" pitchFamily="34" charset="0"/>
              <a:buChar char="•"/>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395613669"/>
              </p:ext>
            </p:extLst>
          </p:nvPr>
        </p:nvGraphicFramePr>
        <p:xfrm>
          <a:off x="2179945" y="4222087"/>
          <a:ext cx="4643935" cy="2021840"/>
        </p:xfrm>
        <a:graphic>
          <a:graphicData uri="http://schemas.openxmlformats.org/drawingml/2006/table">
            <a:tbl>
              <a:tblPr firstRow="1" bandRow="1">
                <a:tableStyleId>{F5AB1C69-6EDB-4FF4-983F-18BD219EF322}</a:tableStyleId>
              </a:tblPr>
              <a:tblGrid>
                <a:gridCol w="4643935">
                  <a:extLst>
                    <a:ext uri="{9D8B030D-6E8A-4147-A177-3AD203B41FA5}">
                      <a16:colId xmlns:a16="http://schemas.microsoft.com/office/drawing/2014/main" xmlns="" val="20000"/>
                    </a:ext>
                  </a:extLst>
                </a:gridCol>
              </a:tblGrid>
              <a:tr h="370840">
                <a:tc>
                  <a:txBody>
                    <a:bodyPr/>
                    <a:lstStyle/>
                    <a:p>
                      <a:r>
                        <a:rPr lang="en-US" dirty="0" smtClean="0"/>
                        <a:t>Open-ended Provider Satisfaction Survey Questions</a:t>
                      </a:r>
                      <a:endParaRPr lang="en-US" dirty="0"/>
                    </a:p>
                  </a:txBody>
                  <a:tcPr/>
                </a:tc>
                <a:extLst>
                  <a:ext uri="{0D108BD9-81ED-4DB2-BD59-A6C34878D82A}">
                    <a16:rowId xmlns:a16="http://schemas.microsoft.com/office/drawing/2014/main" xmlns="" val="10000"/>
                  </a:ext>
                </a:extLst>
              </a:tr>
              <a:tr h="370840">
                <a:tc>
                  <a:txBody>
                    <a:bodyPr/>
                    <a:lstStyle/>
                    <a:p>
                      <a:r>
                        <a:rPr lang="en-US" b="0" dirty="0" smtClean="0"/>
                        <a:t>1. Suggestions for improving</a:t>
                      </a:r>
                      <a:r>
                        <a:rPr lang="en-US" b="0" baseline="0" dirty="0" smtClean="0"/>
                        <a:t> the referral process</a:t>
                      </a:r>
                      <a:endParaRPr lang="en-US" b="0" dirty="0"/>
                    </a:p>
                  </a:txBody>
                  <a:tcPr/>
                </a:tc>
                <a:extLst>
                  <a:ext uri="{0D108BD9-81ED-4DB2-BD59-A6C34878D82A}">
                    <a16:rowId xmlns:a16="http://schemas.microsoft.com/office/drawing/2014/main" xmlns="" val="10001"/>
                  </a:ext>
                </a:extLst>
              </a:tr>
              <a:tr h="370840">
                <a:tc>
                  <a:txBody>
                    <a:bodyPr/>
                    <a:lstStyle/>
                    <a:p>
                      <a:r>
                        <a:rPr lang="en-US" b="0" dirty="0" smtClean="0"/>
                        <a:t>2. Ways my patients have benefitted from MDT</a:t>
                      </a:r>
                      <a:endParaRPr lang="en-US" b="0" dirty="0"/>
                    </a:p>
                  </a:txBody>
                  <a:tcPr/>
                </a:tc>
                <a:extLst>
                  <a:ext uri="{0D108BD9-81ED-4DB2-BD59-A6C34878D82A}">
                    <a16:rowId xmlns:a16="http://schemas.microsoft.com/office/drawing/2014/main" xmlns="" val="10002"/>
                  </a:ext>
                </a:extLst>
              </a:tr>
              <a:tr h="370840">
                <a:tc>
                  <a:txBody>
                    <a:bodyPr/>
                    <a:lstStyle/>
                    <a:p>
                      <a:r>
                        <a:rPr lang="en-US" b="0" dirty="0" smtClean="0"/>
                        <a:t>3. Other feedback</a:t>
                      </a:r>
                      <a:endParaRPr lang="en-US" b="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19348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Data Analysis: Mixed Methods</a:t>
            </a:r>
            <a:endParaRPr lang="en-US" b="1" dirty="0"/>
          </a:p>
        </p:txBody>
      </p:sp>
      <p:sp>
        <p:nvSpPr>
          <p:cNvPr id="3" name="Content Placeholder 2"/>
          <p:cNvSpPr>
            <a:spLocks noGrp="1"/>
          </p:cNvSpPr>
          <p:nvPr>
            <p:ph idx="1"/>
          </p:nvPr>
        </p:nvSpPr>
        <p:spPr>
          <a:xfrm>
            <a:off x="469900" y="1882744"/>
            <a:ext cx="8229600" cy="3797299"/>
          </a:xfrm>
        </p:spPr>
        <p:txBody>
          <a:bodyPr>
            <a:normAutofit/>
          </a:bodyPr>
          <a:lstStyle/>
          <a:p>
            <a:pPr marL="457200" indent="-457200">
              <a:buFont typeface="Arial" panose="020B0604020202020204" pitchFamily="34" charset="0"/>
              <a:buChar char="•"/>
            </a:pPr>
            <a:r>
              <a:rPr lang="en-US" dirty="0" smtClean="0"/>
              <a:t>Quantitative data: computed means and standard deviations</a:t>
            </a:r>
          </a:p>
          <a:p>
            <a:pPr lvl="1"/>
            <a:endParaRPr lang="en-US" dirty="0" smtClean="0"/>
          </a:p>
          <a:p>
            <a:pPr marL="457200" indent="-457200">
              <a:buFont typeface="Arial" panose="020B0604020202020204" pitchFamily="34" charset="0"/>
              <a:buChar char="•"/>
            </a:pPr>
            <a:r>
              <a:rPr lang="en-US" dirty="0" smtClean="0"/>
              <a:t>Qualitative data:</a:t>
            </a:r>
          </a:p>
          <a:p>
            <a:pPr marL="1600200" lvl="2" indent="-457200">
              <a:buFont typeface="Arial" panose="020B0604020202020204" pitchFamily="34" charset="0"/>
              <a:buChar char="•"/>
            </a:pPr>
            <a:r>
              <a:rPr lang="en-US" dirty="0" smtClean="0"/>
              <a:t>Used guiding principles of the Consensual Qualitative Research-Modified (CQR-M) framework </a:t>
            </a:r>
          </a:p>
          <a:p>
            <a:pPr marL="1600200" lvl="2" indent="-457200">
              <a:buFont typeface="Arial" panose="020B0604020202020204" pitchFamily="34" charset="0"/>
              <a:buChar char="•"/>
            </a:pPr>
            <a:r>
              <a:rPr lang="en-US" dirty="0" smtClean="0"/>
              <a:t>Identified categories and subcategories</a:t>
            </a:r>
          </a:p>
          <a:p>
            <a:pPr marL="1600200" lvl="2" indent="-457200">
              <a:buFont typeface="Arial" panose="020B0604020202020204" pitchFamily="34" charset="0"/>
              <a:buChar char="•"/>
            </a:pPr>
            <a:r>
              <a:rPr lang="en-US" dirty="0" smtClean="0"/>
              <a:t>Frequencies for each category and subcategory were computed</a:t>
            </a:r>
          </a:p>
          <a:p>
            <a:endParaRPr lang="en-US" dirty="0"/>
          </a:p>
        </p:txBody>
      </p:sp>
    </p:spTree>
    <p:extLst>
      <p:ext uri="{BB962C8B-B14F-4D97-AF65-F5344CB8AC3E}">
        <p14:creationId xmlns:p14="http://schemas.microsoft.com/office/powerpoint/2010/main" val="49721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Family Feedback About MDT</a:t>
            </a:r>
            <a:endParaRPr lang="en-US" b="1" dirty="0"/>
          </a:p>
        </p:txBody>
      </p:sp>
      <p:sp>
        <p:nvSpPr>
          <p:cNvPr id="3" name="Content Placeholder 2"/>
          <p:cNvSpPr>
            <a:spLocks noGrp="1"/>
          </p:cNvSpPr>
          <p:nvPr>
            <p:ph idx="1"/>
          </p:nvPr>
        </p:nvSpPr>
        <p:spPr>
          <a:xfrm>
            <a:off x="628493" y="1863367"/>
            <a:ext cx="7594600" cy="4520380"/>
          </a:xfrm>
        </p:spPr>
        <p:txBody>
          <a:bodyPr>
            <a:normAutofit/>
          </a:bodyPr>
          <a:lstStyle/>
          <a:p>
            <a:pPr lvl="1"/>
            <a:endParaRPr lang="en-US" dirty="0" smtClean="0"/>
          </a:p>
          <a:p>
            <a:pPr lvl="1"/>
            <a:endParaRPr lang="en-US" dirty="0" smtClean="0"/>
          </a:p>
          <a:p>
            <a:pPr lvl="1"/>
            <a:endParaRPr lang="en-US" dirty="0" smtClean="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09863991"/>
              </p:ext>
            </p:extLst>
          </p:nvPr>
        </p:nvGraphicFramePr>
        <p:xfrm>
          <a:off x="996286" y="1680198"/>
          <a:ext cx="6523630" cy="4724400"/>
        </p:xfrm>
        <a:graphic>
          <a:graphicData uri="http://schemas.openxmlformats.org/drawingml/2006/table">
            <a:tbl>
              <a:tblPr firstRow="1" bandRow="1">
                <a:tableStyleId>{5C22544A-7EE6-4342-B048-85BDC9FD1C3A}</a:tableStyleId>
              </a:tblPr>
              <a:tblGrid>
                <a:gridCol w="3261815">
                  <a:extLst>
                    <a:ext uri="{9D8B030D-6E8A-4147-A177-3AD203B41FA5}">
                      <a16:colId xmlns:a16="http://schemas.microsoft.com/office/drawing/2014/main" xmlns="" val="20000"/>
                    </a:ext>
                  </a:extLst>
                </a:gridCol>
                <a:gridCol w="3261815">
                  <a:extLst>
                    <a:ext uri="{9D8B030D-6E8A-4147-A177-3AD203B41FA5}">
                      <a16:colId xmlns:a16="http://schemas.microsoft.com/office/drawing/2014/main" xmlns="" val="20001"/>
                    </a:ext>
                  </a:extLst>
                </a:gridCol>
              </a:tblGrid>
              <a:tr h="330422">
                <a:tc>
                  <a:txBody>
                    <a:bodyPr/>
                    <a:lstStyle/>
                    <a:p>
                      <a:r>
                        <a:rPr lang="en-US" sz="1600" dirty="0" smtClean="0">
                          <a:solidFill>
                            <a:schemeClr val="bg1"/>
                          </a:solidFill>
                        </a:rPr>
                        <a:t>Likert Scale Question</a:t>
                      </a:r>
                      <a:endParaRPr lang="en-US" sz="1600" dirty="0">
                        <a:solidFill>
                          <a:schemeClr val="bg1"/>
                        </a:solidFill>
                      </a:endParaRPr>
                    </a:p>
                  </a:txBody>
                  <a:tcPr>
                    <a:solidFill>
                      <a:schemeClr val="accent5"/>
                    </a:solidFill>
                  </a:tcPr>
                </a:tc>
                <a:tc>
                  <a:txBody>
                    <a:bodyPr/>
                    <a:lstStyle/>
                    <a:p>
                      <a:pPr algn="ctr"/>
                      <a:r>
                        <a:rPr lang="en-US" sz="1600" dirty="0" smtClean="0"/>
                        <a:t>Mean</a:t>
                      </a:r>
                      <a:r>
                        <a:rPr lang="en-US" sz="1600" baseline="0" dirty="0" smtClean="0"/>
                        <a:t> </a:t>
                      </a:r>
                      <a:r>
                        <a:rPr lang="en-US" sz="1600" dirty="0" smtClean="0"/>
                        <a:t>± SD</a:t>
                      </a:r>
                      <a:endParaRPr lang="en-US" sz="1600" baseline="0" dirty="0" smtClean="0"/>
                    </a:p>
                  </a:txBody>
                  <a:tcPr>
                    <a:solidFill>
                      <a:schemeClr val="accent5"/>
                    </a:solidFill>
                  </a:tcPr>
                </a:tc>
                <a:extLst>
                  <a:ext uri="{0D108BD9-81ED-4DB2-BD59-A6C34878D82A}">
                    <a16:rowId xmlns:a16="http://schemas.microsoft.com/office/drawing/2014/main" xmlns="" val="10000"/>
                  </a:ext>
                </a:extLst>
              </a:tr>
              <a:tr h="330422">
                <a:tc>
                  <a:txBody>
                    <a:bodyPr/>
                    <a:lstStyle/>
                    <a:p>
                      <a:r>
                        <a:rPr lang="en-US" sz="1600" dirty="0" smtClean="0">
                          <a:solidFill>
                            <a:schemeClr val="bg1"/>
                          </a:solidFill>
                        </a:rPr>
                        <a:t>1. </a:t>
                      </a:r>
                      <a:r>
                        <a:rPr lang="en-US" sz="1600" b="1" i="0" u="none" dirty="0" smtClean="0">
                          <a:solidFill>
                            <a:srgbClr val="9F60B5"/>
                          </a:solidFill>
                        </a:rPr>
                        <a:t>Overall satisfaction </a:t>
                      </a:r>
                      <a:r>
                        <a:rPr lang="en-US" sz="1600" dirty="0" smtClean="0">
                          <a:solidFill>
                            <a:schemeClr val="bg1"/>
                          </a:solidFill>
                        </a:rPr>
                        <a:t>with MDT:</a:t>
                      </a:r>
                      <a:endParaRPr lang="en-US" sz="1600" dirty="0">
                        <a:solidFill>
                          <a:schemeClr val="bg1"/>
                        </a:solidFill>
                      </a:endParaRPr>
                    </a:p>
                  </a:txBody>
                  <a:tcPr>
                    <a:solidFill>
                      <a:schemeClr val="accent5"/>
                    </a:solidFill>
                  </a:tcPr>
                </a:tc>
                <a:tc>
                  <a:txBody>
                    <a:bodyPr/>
                    <a:lstStyle/>
                    <a:p>
                      <a:pPr algn="ctr"/>
                      <a:r>
                        <a:rPr lang="en-US" sz="1600" b="1" dirty="0" smtClean="0"/>
                        <a:t>3.7 </a:t>
                      </a:r>
                      <a:r>
                        <a:rPr lang="en-US" sz="1600" dirty="0" smtClean="0"/>
                        <a:t>± </a:t>
                      </a:r>
                      <a:r>
                        <a:rPr lang="en-US" sz="1600" b="1" dirty="0" smtClean="0"/>
                        <a:t>0.6</a:t>
                      </a:r>
                      <a:endParaRPr lang="en-US" sz="1600" b="1" dirty="0"/>
                    </a:p>
                  </a:txBody>
                  <a:tcPr/>
                </a:tc>
                <a:extLst>
                  <a:ext uri="{0D108BD9-81ED-4DB2-BD59-A6C34878D82A}">
                    <a16:rowId xmlns:a16="http://schemas.microsoft.com/office/drawing/2014/main" xmlns="" val="10001"/>
                  </a:ext>
                </a:extLst>
              </a:tr>
              <a:tr h="445463">
                <a:tc>
                  <a:txBody>
                    <a:bodyPr/>
                    <a:lstStyle/>
                    <a:p>
                      <a:r>
                        <a:rPr lang="en-US" sz="1600" dirty="0" smtClean="0">
                          <a:solidFill>
                            <a:schemeClr val="bg1"/>
                          </a:solidFill>
                        </a:rPr>
                        <a:t>2. Satisfaction with</a:t>
                      </a:r>
                      <a:r>
                        <a:rPr lang="en-US" sz="1600" b="1" u="none" dirty="0" smtClean="0">
                          <a:solidFill>
                            <a:srgbClr val="9F60B5"/>
                          </a:solidFill>
                        </a:rPr>
                        <a:t> nursing </a:t>
                      </a:r>
                      <a:r>
                        <a:rPr lang="en-US" sz="1600" dirty="0" smtClean="0">
                          <a:solidFill>
                            <a:schemeClr val="bg1"/>
                          </a:solidFill>
                        </a:rPr>
                        <a:t>and medical care:</a:t>
                      </a:r>
                    </a:p>
                  </a:txBody>
                  <a:tcPr>
                    <a:solidFill>
                      <a:schemeClr val="accent5"/>
                    </a:solidFill>
                  </a:tcPr>
                </a:tc>
                <a:tc>
                  <a:txBody>
                    <a:bodyPr/>
                    <a:lstStyle/>
                    <a:p>
                      <a:pPr algn="ctr"/>
                      <a:r>
                        <a:rPr lang="en-US" sz="1600" b="1" dirty="0" smtClean="0"/>
                        <a:t>3.8 </a:t>
                      </a:r>
                      <a:r>
                        <a:rPr lang="en-US" sz="1600" dirty="0" smtClean="0"/>
                        <a:t>±</a:t>
                      </a:r>
                      <a:r>
                        <a:rPr lang="en-US" sz="1600" b="1" baseline="0" dirty="0" smtClean="0"/>
                        <a:t> </a:t>
                      </a:r>
                      <a:r>
                        <a:rPr lang="en-US" sz="1600" b="1" dirty="0" smtClean="0"/>
                        <a:t>0.5</a:t>
                      </a:r>
                      <a:endParaRPr lang="en-US" sz="1600" b="1" dirty="0"/>
                    </a:p>
                  </a:txBody>
                  <a:tcPr/>
                </a:tc>
                <a:extLst>
                  <a:ext uri="{0D108BD9-81ED-4DB2-BD59-A6C34878D82A}">
                    <a16:rowId xmlns:a16="http://schemas.microsoft.com/office/drawing/2014/main" xmlns="" val="10002"/>
                  </a:ext>
                </a:extLst>
              </a:tr>
              <a:tr h="445463">
                <a:tc>
                  <a:txBody>
                    <a:bodyPr/>
                    <a:lstStyle/>
                    <a:p>
                      <a:r>
                        <a:rPr lang="en-US" sz="1600" dirty="0" smtClean="0">
                          <a:solidFill>
                            <a:schemeClr val="bg1"/>
                          </a:solidFill>
                        </a:rPr>
                        <a:t>3. Satisfaction with </a:t>
                      </a:r>
                      <a:r>
                        <a:rPr lang="en-US" sz="1600" b="1" u="none" dirty="0" smtClean="0">
                          <a:solidFill>
                            <a:srgbClr val="9F60B5"/>
                          </a:solidFill>
                        </a:rPr>
                        <a:t>teachers and educational</a:t>
                      </a:r>
                      <a:r>
                        <a:rPr lang="en-US" sz="1600" u="none" dirty="0" smtClean="0">
                          <a:solidFill>
                            <a:srgbClr val="9F60B5"/>
                          </a:solidFill>
                        </a:rPr>
                        <a:t> </a:t>
                      </a:r>
                      <a:r>
                        <a:rPr lang="en-US" sz="1600" dirty="0" smtClean="0">
                          <a:solidFill>
                            <a:schemeClr val="bg1"/>
                          </a:solidFill>
                        </a:rPr>
                        <a:t>support:</a:t>
                      </a:r>
                      <a:endParaRPr lang="en-US" sz="1600" dirty="0">
                        <a:solidFill>
                          <a:schemeClr val="bg1"/>
                        </a:solidFill>
                      </a:endParaRPr>
                    </a:p>
                  </a:txBody>
                  <a:tcPr>
                    <a:solidFill>
                      <a:schemeClr val="accent5"/>
                    </a:solidFill>
                  </a:tcPr>
                </a:tc>
                <a:tc>
                  <a:txBody>
                    <a:bodyPr/>
                    <a:lstStyle/>
                    <a:p>
                      <a:pPr algn="ctr"/>
                      <a:r>
                        <a:rPr lang="en-US" sz="1600" b="1" dirty="0" smtClean="0"/>
                        <a:t>3.7 </a:t>
                      </a:r>
                      <a:r>
                        <a:rPr lang="en-US" sz="1600" dirty="0" smtClean="0"/>
                        <a:t>± </a:t>
                      </a:r>
                      <a:r>
                        <a:rPr lang="en-US" sz="1600" b="1" dirty="0" smtClean="0"/>
                        <a:t>0.6</a:t>
                      </a:r>
                      <a:endParaRPr lang="en-US" sz="1600" b="1" dirty="0"/>
                    </a:p>
                  </a:txBody>
                  <a:tcPr/>
                </a:tc>
                <a:extLst>
                  <a:ext uri="{0D108BD9-81ED-4DB2-BD59-A6C34878D82A}">
                    <a16:rowId xmlns:a16="http://schemas.microsoft.com/office/drawing/2014/main" xmlns="" val="10003"/>
                  </a:ext>
                </a:extLst>
              </a:tr>
              <a:tr h="330422">
                <a:tc>
                  <a:txBody>
                    <a:bodyPr/>
                    <a:lstStyle/>
                    <a:p>
                      <a:r>
                        <a:rPr lang="en-US" sz="1600" dirty="0" smtClean="0">
                          <a:solidFill>
                            <a:schemeClr val="bg1"/>
                          </a:solidFill>
                        </a:rPr>
                        <a:t>4. Satisfaction with </a:t>
                      </a:r>
                      <a:r>
                        <a:rPr lang="en-US" sz="1600" b="1" u="none" dirty="0" smtClean="0">
                          <a:solidFill>
                            <a:srgbClr val="9F60B5"/>
                          </a:solidFill>
                        </a:rPr>
                        <a:t>mental health services:</a:t>
                      </a:r>
                      <a:endParaRPr lang="en-US" sz="1600" b="1" u="none" dirty="0">
                        <a:solidFill>
                          <a:srgbClr val="9F60B5"/>
                        </a:solidFill>
                      </a:endParaRPr>
                    </a:p>
                  </a:txBody>
                  <a:tcPr>
                    <a:solidFill>
                      <a:schemeClr val="accent5"/>
                    </a:solidFill>
                  </a:tcPr>
                </a:tc>
                <a:tc>
                  <a:txBody>
                    <a:bodyPr/>
                    <a:lstStyle/>
                    <a:p>
                      <a:pPr algn="ctr"/>
                      <a:r>
                        <a:rPr lang="en-US" sz="1600" b="1" dirty="0" smtClean="0"/>
                        <a:t>3.7 </a:t>
                      </a:r>
                      <a:r>
                        <a:rPr lang="en-US" sz="1600" dirty="0" smtClean="0"/>
                        <a:t>± </a:t>
                      </a:r>
                      <a:r>
                        <a:rPr lang="en-US" sz="1600" b="1" dirty="0" smtClean="0"/>
                        <a:t>0.6</a:t>
                      </a:r>
                      <a:endParaRPr lang="en-US" sz="1600" b="1" dirty="0"/>
                    </a:p>
                  </a:txBody>
                  <a:tcPr/>
                </a:tc>
                <a:extLst>
                  <a:ext uri="{0D108BD9-81ED-4DB2-BD59-A6C34878D82A}">
                    <a16:rowId xmlns:a16="http://schemas.microsoft.com/office/drawing/2014/main" xmlns="" val="10004"/>
                  </a:ext>
                </a:extLst>
              </a:tr>
              <a:tr h="445463">
                <a:tc>
                  <a:txBody>
                    <a:bodyPr/>
                    <a:lstStyle/>
                    <a:p>
                      <a:r>
                        <a:rPr lang="en-US" sz="1600" dirty="0" smtClean="0">
                          <a:solidFill>
                            <a:schemeClr val="bg1"/>
                          </a:solidFill>
                        </a:rPr>
                        <a:t>5. Child’s </a:t>
                      </a:r>
                      <a:r>
                        <a:rPr lang="en-US" sz="1600" b="1" u="none" dirty="0" smtClean="0">
                          <a:solidFill>
                            <a:srgbClr val="9F60B5"/>
                          </a:solidFill>
                        </a:rPr>
                        <a:t>overall functioning</a:t>
                      </a:r>
                      <a:r>
                        <a:rPr lang="en-US" sz="1600" u="none" dirty="0" smtClean="0">
                          <a:solidFill>
                            <a:srgbClr val="9F60B5"/>
                          </a:solidFill>
                        </a:rPr>
                        <a:t> </a:t>
                      </a:r>
                      <a:r>
                        <a:rPr lang="en-US" sz="1600" dirty="0" smtClean="0">
                          <a:solidFill>
                            <a:schemeClr val="bg1"/>
                          </a:solidFill>
                        </a:rPr>
                        <a:t>since attending MDT:</a:t>
                      </a:r>
                      <a:endParaRPr lang="en-US" sz="1600" dirty="0">
                        <a:solidFill>
                          <a:schemeClr val="bg1"/>
                        </a:solidFill>
                      </a:endParaRPr>
                    </a:p>
                  </a:txBody>
                  <a:tcPr>
                    <a:solidFill>
                      <a:schemeClr val="accent5"/>
                    </a:solidFill>
                  </a:tcPr>
                </a:tc>
                <a:tc>
                  <a:txBody>
                    <a:bodyPr/>
                    <a:lstStyle/>
                    <a:p>
                      <a:pPr algn="ctr"/>
                      <a:r>
                        <a:rPr lang="en-US" sz="1600" b="1" dirty="0" smtClean="0"/>
                        <a:t>3.5 </a:t>
                      </a:r>
                      <a:r>
                        <a:rPr lang="en-US" sz="1600" dirty="0" smtClean="0"/>
                        <a:t>± </a:t>
                      </a:r>
                      <a:r>
                        <a:rPr lang="en-US" sz="1600" b="1" dirty="0" smtClean="0"/>
                        <a:t>0.7</a:t>
                      </a:r>
                      <a:endParaRPr lang="en-US" sz="1600" b="1" dirty="0"/>
                    </a:p>
                  </a:txBody>
                  <a:tcPr/>
                </a:tc>
                <a:extLst>
                  <a:ext uri="{0D108BD9-81ED-4DB2-BD59-A6C34878D82A}">
                    <a16:rowId xmlns:a16="http://schemas.microsoft.com/office/drawing/2014/main" xmlns="" val="10005"/>
                  </a:ext>
                </a:extLst>
              </a:tr>
              <a:tr h="445463">
                <a:tc>
                  <a:txBody>
                    <a:bodyPr/>
                    <a:lstStyle/>
                    <a:p>
                      <a:r>
                        <a:rPr lang="en-US" sz="1600" dirty="0" smtClean="0">
                          <a:solidFill>
                            <a:schemeClr val="bg1"/>
                          </a:solidFill>
                        </a:rPr>
                        <a:t>6. Child’s </a:t>
                      </a:r>
                      <a:r>
                        <a:rPr lang="en-US" sz="1600" b="1" u="none" dirty="0" smtClean="0">
                          <a:solidFill>
                            <a:srgbClr val="9F60B5"/>
                          </a:solidFill>
                        </a:rPr>
                        <a:t>health and physical functioning</a:t>
                      </a:r>
                      <a:r>
                        <a:rPr lang="en-US" sz="1600" b="1" u="sng" dirty="0" smtClean="0">
                          <a:solidFill>
                            <a:schemeClr val="bg1"/>
                          </a:solidFill>
                        </a:rPr>
                        <a:t> </a:t>
                      </a:r>
                      <a:r>
                        <a:rPr lang="en-US" sz="1600" dirty="0" smtClean="0">
                          <a:solidFill>
                            <a:schemeClr val="bg1"/>
                          </a:solidFill>
                        </a:rPr>
                        <a:t>since attending MDT:</a:t>
                      </a:r>
                      <a:endParaRPr lang="en-US" sz="1600" dirty="0">
                        <a:solidFill>
                          <a:schemeClr val="bg1"/>
                        </a:solidFill>
                      </a:endParaRPr>
                    </a:p>
                  </a:txBody>
                  <a:tcPr>
                    <a:solidFill>
                      <a:schemeClr val="accent5"/>
                    </a:solidFill>
                  </a:tcPr>
                </a:tc>
                <a:tc>
                  <a:txBody>
                    <a:bodyPr/>
                    <a:lstStyle/>
                    <a:p>
                      <a:pPr algn="ctr"/>
                      <a:r>
                        <a:rPr lang="en-US" sz="1600" b="1" dirty="0" smtClean="0"/>
                        <a:t>3.4 </a:t>
                      </a:r>
                      <a:r>
                        <a:rPr lang="en-US" sz="1600" dirty="0" smtClean="0"/>
                        <a:t>± </a:t>
                      </a:r>
                      <a:r>
                        <a:rPr lang="en-US" sz="1600" b="1" dirty="0" smtClean="0"/>
                        <a:t>0.8</a:t>
                      </a:r>
                      <a:endParaRPr lang="en-US" sz="1600" b="1" dirty="0"/>
                    </a:p>
                  </a:txBody>
                  <a:tcPr/>
                </a:tc>
                <a:extLst>
                  <a:ext uri="{0D108BD9-81ED-4DB2-BD59-A6C34878D82A}">
                    <a16:rowId xmlns:a16="http://schemas.microsoft.com/office/drawing/2014/main" xmlns="" val="10006"/>
                  </a:ext>
                </a:extLst>
              </a:tr>
              <a:tr h="445463">
                <a:tc>
                  <a:txBody>
                    <a:bodyPr/>
                    <a:lstStyle/>
                    <a:p>
                      <a:r>
                        <a:rPr lang="en-US" sz="1600" dirty="0" smtClean="0">
                          <a:solidFill>
                            <a:schemeClr val="bg1"/>
                          </a:solidFill>
                        </a:rPr>
                        <a:t>7. Child’s </a:t>
                      </a:r>
                      <a:r>
                        <a:rPr lang="en-US" sz="1600" b="1" u="none" dirty="0" smtClean="0">
                          <a:solidFill>
                            <a:srgbClr val="9F60B5"/>
                          </a:solidFill>
                        </a:rPr>
                        <a:t>academic/educational functioning</a:t>
                      </a:r>
                      <a:r>
                        <a:rPr lang="en-US" sz="1600" u="none" dirty="0" smtClean="0">
                          <a:solidFill>
                            <a:srgbClr val="9F60B5"/>
                          </a:solidFill>
                        </a:rPr>
                        <a:t> </a:t>
                      </a:r>
                      <a:r>
                        <a:rPr lang="en-US" sz="1600" dirty="0" smtClean="0">
                          <a:solidFill>
                            <a:schemeClr val="bg1"/>
                          </a:solidFill>
                        </a:rPr>
                        <a:t>since attending</a:t>
                      </a:r>
                      <a:r>
                        <a:rPr lang="en-US" sz="1600" baseline="0" dirty="0" smtClean="0">
                          <a:solidFill>
                            <a:schemeClr val="bg1"/>
                          </a:solidFill>
                        </a:rPr>
                        <a:t> MDT:</a:t>
                      </a:r>
                      <a:endParaRPr lang="en-US" sz="1600" dirty="0">
                        <a:solidFill>
                          <a:schemeClr val="bg1"/>
                        </a:solidFill>
                      </a:endParaRPr>
                    </a:p>
                  </a:txBody>
                  <a:tcPr>
                    <a:solidFill>
                      <a:schemeClr val="accent5"/>
                    </a:solidFill>
                  </a:tcPr>
                </a:tc>
                <a:tc>
                  <a:txBody>
                    <a:bodyPr/>
                    <a:lstStyle/>
                    <a:p>
                      <a:pPr algn="ctr"/>
                      <a:r>
                        <a:rPr lang="en-US" sz="1600" b="1" dirty="0" smtClean="0"/>
                        <a:t>3.4 </a:t>
                      </a:r>
                      <a:r>
                        <a:rPr lang="en-US" sz="1600" dirty="0" smtClean="0"/>
                        <a:t>± </a:t>
                      </a:r>
                      <a:r>
                        <a:rPr lang="en-US" sz="1600" b="1" dirty="0" smtClean="0"/>
                        <a:t>0.7</a:t>
                      </a:r>
                      <a:endParaRPr lang="en-US" sz="1600" b="1" dirty="0"/>
                    </a:p>
                  </a:txBody>
                  <a:tcPr/>
                </a:tc>
                <a:extLst>
                  <a:ext uri="{0D108BD9-81ED-4DB2-BD59-A6C34878D82A}">
                    <a16:rowId xmlns:a16="http://schemas.microsoft.com/office/drawing/2014/main" xmlns="" val="10007"/>
                  </a:ext>
                </a:extLst>
              </a:tr>
              <a:tr h="445463">
                <a:tc>
                  <a:txBody>
                    <a:bodyPr/>
                    <a:lstStyle/>
                    <a:p>
                      <a:r>
                        <a:rPr lang="en-US" sz="1600" dirty="0" smtClean="0">
                          <a:solidFill>
                            <a:schemeClr val="bg1"/>
                          </a:solidFill>
                        </a:rPr>
                        <a:t>8. Child’s </a:t>
                      </a:r>
                      <a:r>
                        <a:rPr lang="en-US" sz="1600" b="1" u="none" dirty="0" smtClean="0">
                          <a:solidFill>
                            <a:srgbClr val="9F60B5"/>
                          </a:solidFill>
                        </a:rPr>
                        <a:t>emotional</a:t>
                      </a:r>
                      <a:r>
                        <a:rPr lang="en-US" sz="1600" b="1" u="none" baseline="0" dirty="0" smtClean="0">
                          <a:solidFill>
                            <a:srgbClr val="9F60B5"/>
                          </a:solidFill>
                        </a:rPr>
                        <a:t> and social functioning</a:t>
                      </a:r>
                      <a:r>
                        <a:rPr lang="en-US" sz="1600" u="none" baseline="0" dirty="0" smtClean="0">
                          <a:solidFill>
                            <a:srgbClr val="9F60B5"/>
                          </a:solidFill>
                        </a:rPr>
                        <a:t> </a:t>
                      </a:r>
                      <a:r>
                        <a:rPr lang="en-US" sz="1600" baseline="0" dirty="0" smtClean="0">
                          <a:solidFill>
                            <a:schemeClr val="bg1"/>
                          </a:solidFill>
                        </a:rPr>
                        <a:t>since attending MDT:</a:t>
                      </a:r>
                      <a:endParaRPr lang="en-US" sz="1600" dirty="0">
                        <a:solidFill>
                          <a:schemeClr val="bg1"/>
                        </a:solidFill>
                      </a:endParaRPr>
                    </a:p>
                  </a:txBody>
                  <a:tcPr>
                    <a:solidFill>
                      <a:schemeClr val="accent5"/>
                    </a:solidFill>
                  </a:tcPr>
                </a:tc>
                <a:tc>
                  <a:txBody>
                    <a:bodyPr/>
                    <a:lstStyle/>
                    <a:p>
                      <a:pPr algn="ctr"/>
                      <a:r>
                        <a:rPr lang="en-US" sz="1600" b="1" dirty="0" smtClean="0"/>
                        <a:t>3.4 </a:t>
                      </a:r>
                      <a:r>
                        <a:rPr lang="en-US" sz="1600" dirty="0" smtClean="0"/>
                        <a:t>± </a:t>
                      </a:r>
                      <a:r>
                        <a:rPr lang="en-US" sz="1600" b="1" dirty="0" smtClean="0"/>
                        <a:t>0.8</a:t>
                      </a:r>
                      <a:endParaRPr lang="en-US" sz="1600" b="1" dirty="0"/>
                    </a:p>
                  </a:txBody>
                  <a:tcPr/>
                </a:tc>
                <a:extLst>
                  <a:ext uri="{0D108BD9-81ED-4DB2-BD59-A6C34878D82A}">
                    <a16:rowId xmlns:a16="http://schemas.microsoft.com/office/drawing/2014/main" xmlns="" val="10008"/>
                  </a:ext>
                </a:extLst>
              </a:tr>
            </a:tbl>
          </a:graphicData>
        </a:graphic>
      </p:graphicFrame>
      <p:sp>
        <p:nvSpPr>
          <p:cNvPr id="9" name="Rectangle 8"/>
          <p:cNvSpPr/>
          <p:nvPr/>
        </p:nvSpPr>
        <p:spPr>
          <a:xfrm>
            <a:off x="812041" y="2046536"/>
            <a:ext cx="6892119" cy="2033516"/>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12041" y="4131322"/>
            <a:ext cx="6892119" cy="2273275"/>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1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Major Family Categories</a:t>
            </a:r>
            <a:endParaRPr lang="en-US" dirty="0"/>
          </a:p>
        </p:txBody>
      </p:sp>
      <p:sp>
        <p:nvSpPr>
          <p:cNvPr id="3" name="Content Placeholder 2"/>
          <p:cNvSpPr>
            <a:spLocks noGrp="1"/>
          </p:cNvSpPr>
          <p:nvPr>
            <p:ph idx="1"/>
          </p:nvPr>
        </p:nvSpPr>
        <p:spPr/>
        <p:txBody>
          <a:bodyPr>
            <a:normAutofit/>
          </a:bodyPr>
          <a:lstStyle/>
          <a:p>
            <a:endParaRPr lang="en-US" dirty="0" smtClean="0"/>
          </a:p>
          <a:p>
            <a:pPr marL="342900" indent="-342900">
              <a:buFont typeface="Arial" panose="020B0604020202020204" pitchFamily="34" charset="0"/>
              <a:buChar char="•"/>
            </a:pPr>
            <a:endParaRPr lang="en-US" dirty="0" smtClean="0"/>
          </a:p>
          <a:p>
            <a:endParaRPr lang="en-US" dirty="0"/>
          </a:p>
        </p:txBody>
      </p:sp>
      <p:sp>
        <p:nvSpPr>
          <p:cNvPr id="6" name="Oval 5"/>
          <p:cNvSpPr/>
          <p:nvPr/>
        </p:nvSpPr>
        <p:spPr>
          <a:xfrm>
            <a:off x="3083904" y="4592105"/>
            <a:ext cx="2129051" cy="2129051"/>
          </a:xfrm>
          <a:prstGeom prst="ellipse">
            <a:avLst/>
          </a:prstGeom>
          <a:solidFill>
            <a:schemeClr val="accent5"/>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300" b="1" dirty="0" smtClean="0"/>
              <a:t>Family Categories</a:t>
            </a:r>
            <a:endParaRPr lang="en-US" sz="2300" b="1" dirty="0"/>
          </a:p>
        </p:txBody>
      </p:sp>
      <p:sp>
        <p:nvSpPr>
          <p:cNvPr id="7" name="Right Arrow 6"/>
          <p:cNvSpPr/>
          <p:nvPr/>
        </p:nvSpPr>
        <p:spPr>
          <a:xfrm>
            <a:off x="2276430" y="5504654"/>
            <a:ext cx="753462" cy="303952"/>
          </a:xfrm>
          <a:prstGeom prst="rightArrow">
            <a:avLst/>
          </a:prstGeom>
          <a:solidFill>
            <a:srgbClr val="696158"/>
          </a:solidFill>
          <a:ln>
            <a:solidFill>
              <a:srgbClr val="6961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3455026">
            <a:off x="3056068" y="4218517"/>
            <a:ext cx="753462" cy="303952"/>
          </a:xfrm>
          <a:prstGeom prst="rightArrow">
            <a:avLst/>
          </a:prstGeom>
          <a:solidFill>
            <a:srgbClr val="696158"/>
          </a:solidFill>
          <a:ln>
            <a:solidFill>
              <a:srgbClr val="6961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7597949">
            <a:off x="4550723" y="4228453"/>
            <a:ext cx="753462" cy="303952"/>
          </a:xfrm>
          <a:prstGeom prst="rightArrow">
            <a:avLst/>
          </a:prstGeom>
          <a:solidFill>
            <a:srgbClr val="696158"/>
          </a:solidFill>
          <a:ln>
            <a:solidFill>
              <a:srgbClr val="6961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5266967" y="5504654"/>
            <a:ext cx="753462" cy="303952"/>
          </a:xfrm>
          <a:prstGeom prst="rightArrow">
            <a:avLst/>
          </a:prstGeom>
          <a:solidFill>
            <a:srgbClr val="696158"/>
          </a:solidFill>
          <a:ln>
            <a:solidFill>
              <a:srgbClr val="6961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12911" y="5036023"/>
            <a:ext cx="1609018" cy="1170041"/>
          </a:xfrm>
          <a:prstGeom prst="roundRect">
            <a:avLst/>
          </a:prstGeom>
          <a:solidFill>
            <a:schemeClr val="accent5"/>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t>Perceived Benefits to Child/Family 48%</a:t>
            </a:r>
            <a:endParaRPr lang="en-US" b="1" dirty="0"/>
          </a:p>
        </p:txBody>
      </p:sp>
      <p:sp>
        <p:nvSpPr>
          <p:cNvPr id="16" name="Rounded Rectangle 15"/>
          <p:cNvSpPr/>
          <p:nvPr/>
        </p:nvSpPr>
        <p:spPr>
          <a:xfrm>
            <a:off x="6103913" y="5036023"/>
            <a:ext cx="1609018" cy="1170041"/>
          </a:xfrm>
          <a:prstGeom prst="roundRect">
            <a:avLst/>
          </a:prstGeom>
          <a:solidFill>
            <a:schemeClr val="accent5"/>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t>Program Strengths 5%</a:t>
            </a:r>
            <a:endParaRPr lang="en-US" b="1" dirty="0"/>
          </a:p>
        </p:txBody>
      </p:sp>
      <p:sp>
        <p:nvSpPr>
          <p:cNvPr id="17" name="Rounded Rectangle 16"/>
          <p:cNvSpPr/>
          <p:nvPr/>
        </p:nvSpPr>
        <p:spPr>
          <a:xfrm>
            <a:off x="5161986" y="3057908"/>
            <a:ext cx="1609018" cy="1013579"/>
          </a:xfrm>
          <a:prstGeom prst="roundRect">
            <a:avLst/>
          </a:prstGeom>
          <a:solidFill>
            <a:schemeClr val="accent5"/>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t>Suggested Changes 30%</a:t>
            </a:r>
            <a:endParaRPr lang="en-US" b="1" dirty="0"/>
          </a:p>
        </p:txBody>
      </p:sp>
      <p:sp>
        <p:nvSpPr>
          <p:cNvPr id="18" name="Rounded Rectangle 17"/>
          <p:cNvSpPr/>
          <p:nvPr/>
        </p:nvSpPr>
        <p:spPr>
          <a:xfrm>
            <a:off x="1652307" y="2963848"/>
            <a:ext cx="1609018" cy="1026108"/>
          </a:xfrm>
          <a:prstGeom prst="roundRect">
            <a:avLst/>
          </a:prstGeom>
          <a:solidFill>
            <a:schemeClr val="accent5"/>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t>General Gratitude 41%</a:t>
            </a:r>
            <a:endParaRPr lang="en-US" b="1" dirty="0"/>
          </a:p>
        </p:txBody>
      </p:sp>
      <p:graphicFrame>
        <p:nvGraphicFramePr>
          <p:cNvPr id="19" name="Table 18"/>
          <p:cNvGraphicFramePr>
            <a:graphicFrameLocks noGrp="1"/>
          </p:cNvGraphicFramePr>
          <p:nvPr>
            <p:extLst>
              <p:ext uri="{D42A27DB-BD31-4B8C-83A1-F6EECF244321}">
                <p14:modId xmlns:p14="http://schemas.microsoft.com/office/powerpoint/2010/main" val="2177417209"/>
              </p:ext>
            </p:extLst>
          </p:nvPr>
        </p:nvGraphicFramePr>
        <p:xfrm>
          <a:off x="1333053" y="1620764"/>
          <a:ext cx="5630752" cy="1023126"/>
        </p:xfrm>
        <a:graphic>
          <a:graphicData uri="http://schemas.openxmlformats.org/drawingml/2006/table">
            <a:tbl>
              <a:tblPr firstRow="1" bandRow="1">
                <a:tableStyleId>{5C22544A-7EE6-4342-B048-85BDC9FD1C3A}</a:tableStyleId>
              </a:tblPr>
              <a:tblGrid>
                <a:gridCol w="5630752">
                  <a:extLst>
                    <a:ext uri="{9D8B030D-6E8A-4147-A177-3AD203B41FA5}">
                      <a16:colId xmlns:a16="http://schemas.microsoft.com/office/drawing/2014/main" xmlns="" val="20000"/>
                    </a:ext>
                  </a:extLst>
                </a:gridCol>
              </a:tblGrid>
              <a:tr h="190427">
                <a:tc>
                  <a:txBody>
                    <a:bodyPr/>
                    <a:lstStyle/>
                    <a:p>
                      <a:r>
                        <a:rPr lang="en-US" dirty="0" smtClean="0"/>
                        <a:t>Open-ended</a:t>
                      </a:r>
                      <a:r>
                        <a:rPr lang="en-US" baseline="0" dirty="0" smtClean="0"/>
                        <a:t> Family Satisfaction Survey Questions</a:t>
                      </a:r>
                      <a:endParaRPr lang="en-US" dirty="0"/>
                    </a:p>
                  </a:txBody>
                  <a:tcPr>
                    <a:solidFill>
                      <a:schemeClr val="accent5"/>
                    </a:solidFill>
                  </a:tcPr>
                </a:tc>
                <a:extLst>
                  <a:ext uri="{0D108BD9-81ED-4DB2-BD59-A6C34878D82A}">
                    <a16:rowId xmlns:a16="http://schemas.microsoft.com/office/drawing/2014/main" xmlns="" val="10000"/>
                  </a:ext>
                </a:extLst>
              </a:tr>
              <a:tr h="328683">
                <a:tc>
                  <a:txBody>
                    <a:bodyPr/>
                    <a:lstStyle/>
                    <a:p>
                      <a:r>
                        <a:rPr lang="en-US" sz="1400" dirty="0" smtClean="0"/>
                        <a:t>1.</a:t>
                      </a:r>
                      <a:r>
                        <a:rPr lang="en-US" sz="1400" baseline="0" dirty="0" smtClean="0"/>
                        <a:t> </a:t>
                      </a:r>
                      <a:r>
                        <a:rPr lang="en-US" sz="1400" b="0" baseline="0" dirty="0" smtClean="0"/>
                        <a:t>Please share any suggestions you have for MDT to improve in the future</a:t>
                      </a:r>
                      <a:endParaRPr lang="en-US" sz="1400" b="0" dirty="0"/>
                    </a:p>
                  </a:txBody>
                  <a:tcPr/>
                </a:tc>
                <a:extLst>
                  <a:ext uri="{0D108BD9-81ED-4DB2-BD59-A6C34878D82A}">
                    <a16:rowId xmlns:a16="http://schemas.microsoft.com/office/drawing/2014/main" xmlns="" val="10001"/>
                  </a:ext>
                </a:extLst>
              </a:tr>
              <a:tr h="328683">
                <a:tc>
                  <a:txBody>
                    <a:bodyPr/>
                    <a:lstStyle/>
                    <a:p>
                      <a:r>
                        <a:rPr lang="en-US" sz="1400" dirty="0" smtClean="0"/>
                        <a:t>2. </a:t>
                      </a:r>
                      <a:r>
                        <a:rPr lang="en-US" sz="1400" b="0" dirty="0" smtClean="0"/>
                        <a:t>Please</a:t>
                      </a:r>
                      <a:r>
                        <a:rPr lang="en-US" sz="1400" b="0" baseline="0" dirty="0" smtClean="0"/>
                        <a:t> share any other general feedback you have for the MDT program</a:t>
                      </a:r>
                      <a:endParaRPr lang="en-US" sz="1400" b="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746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11759</TotalTime>
  <Words>1315</Words>
  <Application>Microsoft Office PowerPoint</Application>
  <PresentationFormat>On-screen Show (4:3)</PresentationFormat>
  <Paragraphs>192</Paragraphs>
  <Slides>18</Slides>
  <Notes>8</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18</vt:i4>
      </vt:variant>
    </vt:vector>
  </HeadingPairs>
  <TitlesOfParts>
    <vt:vector size="24" baseType="lpstr">
      <vt:lpstr>Arial</vt:lpstr>
      <vt:lpstr>Calibri</vt:lpstr>
      <vt:lpstr>Custom Design</vt:lpstr>
      <vt:lpstr>3_Custom Design</vt:lpstr>
      <vt:lpstr>2_Custom Design</vt:lpstr>
      <vt:lpstr>1_Custom Design</vt:lpstr>
      <vt:lpstr>Lessons Learned: Family and Provider Satisfaction with Medical Day Treatment</vt:lpstr>
      <vt:lpstr>Childhood Chronic Illness </vt:lpstr>
      <vt:lpstr>A Day at MDT</vt:lpstr>
      <vt:lpstr>Project Goals</vt:lpstr>
      <vt:lpstr>Gathering Data from the Families </vt:lpstr>
      <vt:lpstr>Gathering Data from Providers</vt:lpstr>
      <vt:lpstr>Data Analysis: Mixed Methods</vt:lpstr>
      <vt:lpstr>Family Feedback About MDT</vt:lpstr>
      <vt:lpstr>Major Family Categories</vt:lpstr>
      <vt:lpstr>PowerPoint Presentation</vt:lpstr>
      <vt:lpstr>Provider Feedback About MDT</vt:lpstr>
      <vt:lpstr>Major Provider Categories</vt:lpstr>
      <vt:lpstr>PowerPoint Presentation</vt:lpstr>
      <vt:lpstr>Lessons Learned</vt:lpstr>
      <vt:lpstr>Limitations</vt:lpstr>
      <vt:lpstr>Feedback is informing change</vt:lpstr>
      <vt:lpstr>Acknowledgements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ALL CAPS</dc:title>
  <dc:creator>Elizabeth Fowler</dc:creator>
  <cp:lastModifiedBy>Cassie LeFebre</cp:lastModifiedBy>
  <cp:revision>275</cp:revision>
  <cp:lastPrinted>2017-08-11T13:19:41Z</cp:lastPrinted>
  <dcterms:created xsi:type="dcterms:W3CDTF">2015-04-02T03:42:55Z</dcterms:created>
  <dcterms:modified xsi:type="dcterms:W3CDTF">2017-08-14T01:34:33Z</dcterms:modified>
</cp:coreProperties>
</file>