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  <p:sldMasterId id="2147483648" r:id="rId5"/>
  </p:sldMasterIdLst>
  <p:notesMasterIdLst>
    <p:notesMasterId r:id="rId20"/>
  </p:notesMasterIdLst>
  <p:sldIdLst>
    <p:sldId id="257" r:id="rId6"/>
    <p:sldId id="258" r:id="rId7"/>
    <p:sldId id="259" r:id="rId8"/>
    <p:sldId id="274" r:id="rId9"/>
    <p:sldId id="271" r:id="rId10"/>
    <p:sldId id="263" r:id="rId11"/>
    <p:sldId id="262" r:id="rId12"/>
    <p:sldId id="264" r:id="rId13"/>
    <p:sldId id="260" r:id="rId14"/>
    <p:sldId id="266" r:id="rId15"/>
    <p:sldId id="272" r:id="rId16"/>
    <p:sldId id="267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EB3B08-363E-B2B0-4CC3-04930562327C}" name="Andereas, Keinada" initials="AK" userId="S::keinada.andereas@ucdenver.edu::664fc0b2-7124-472e-b8d8-20b5354051eb" providerId="AD"/>
  <p188:author id="{16CCA2F7-F97F-9F9F-490B-DF65A17884C8}" name="Olsavsky, Aviva K" initials="OAK" userId="S::aviva.olsavsky@cuanschutz.edu::ee4030dd-5fa6-471f-85a6-cf4edfbc62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  <a:srgbClr val="7BACA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78581" autoAdjust="0"/>
  </p:normalViewPr>
  <p:slideViewPr>
    <p:cSldViewPr snapToGrid="0">
      <p:cViewPr varScale="1">
        <p:scale>
          <a:sx n="65" d="100"/>
          <a:sy n="65" d="100"/>
        </p:scale>
        <p:origin x="1205" y="58"/>
      </p:cViewPr>
      <p:guideLst/>
    </p:cSldViewPr>
  </p:slideViewPr>
  <p:outlineViewPr>
    <p:cViewPr>
      <p:scale>
        <a:sx n="33" d="100"/>
        <a:sy n="33" d="100"/>
      </p:scale>
      <p:origin x="0" y="-1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 Legalization of Cannabis </a:t>
            </a:r>
          </a:p>
        </c:rich>
      </c:tx>
      <c:layout>
        <c:manualLayout>
          <c:xMode val="edge"/>
          <c:yMode val="edge"/>
          <c:x val="0.19817609416354368"/>
          <c:y val="1.8228531239683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'[keinada extracted data 07252023.xlsx]graphs'!$B$1</c:f>
              <c:strCache>
                <c:ptCount val="1"/>
                <c:pt idx="0">
                  <c:v># of studies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7B8-4361-97FF-D3C07B223C4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B8-4361-97FF-D3C07B223C4C}"/>
              </c:ext>
            </c:extLst>
          </c:dPt>
          <c:cat>
            <c:strRef>
              <c:f>'[keinada extracted data 07252023.xlsx]graphs'!$A$2:$A$3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'[keinada extracted data 07252023.xlsx]graphs'!$B$2:$B$3</c:f>
              <c:numCache>
                <c:formatCode>General</c:formatCode>
                <c:ptCount val="2"/>
                <c:pt idx="0">
                  <c:v>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B8-4361-97FF-D3C07B223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6277280"/>
        <c:axId val="2056277760"/>
      </c:barChart>
      <c:catAx>
        <c:axId val="20562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277760"/>
        <c:crosses val="autoZero"/>
        <c:auto val="1"/>
        <c:lblAlgn val="ctr"/>
        <c:lblOffset val="100"/>
        <c:noMultiLvlLbl val="0"/>
      </c:catAx>
      <c:valAx>
        <c:axId val="205627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Number of Studies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2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Number of Studies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by Year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8256780402449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'[keinada extracted data 07252023.xlsx]graphs'!$J$38</c:f>
              <c:strCache>
                <c:ptCount val="1"/>
                <c:pt idx="0">
                  <c:v># of Studies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'[keinada extracted data 07252023.xlsx]graphs'!$I$39:$I$68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'[keinada extracted data 07252023.xlsx]graphs'!$J$39:$J$68</c:f>
              <c:numCache>
                <c:formatCode>General</c:formatCode>
                <c:ptCount val="3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2</c:v>
                </c:pt>
                <c:pt idx="28">
                  <c:v>5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B-4CEA-97D8-5B2BCAAF3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529711"/>
        <c:axId val="1242530671"/>
      </c:barChart>
      <c:catAx>
        <c:axId val="124252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530671"/>
        <c:crosses val="autoZero"/>
        <c:auto val="1"/>
        <c:lblAlgn val="ctr"/>
        <c:lblOffset val="100"/>
        <c:noMultiLvlLbl val="0"/>
      </c:catAx>
      <c:valAx>
        <c:axId val="124253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52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</a:rPr>
              <a:t>Type of Study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'[keinada extracted data 07252023.xlsx]graphs'!$K$1</c:f>
              <c:strCache>
                <c:ptCount val="1"/>
                <c:pt idx="0">
                  <c:v># of Studies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53A-4B97-A650-F8E2BBD5092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53A-4B97-A650-F8E2BBD5092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53A-4B97-A650-F8E2BBD5092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53A-4B97-A650-F8E2BBD5092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53A-4B97-A650-F8E2BBD5092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23CD9B7-822D-4117-98DC-09AEF586FE8A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3A-4B97-A650-F8E2BBD509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44A544-C43B-4278-B05E-A98A1477DA79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3A-4B97-A650-F8E2BBD50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69023B-7888-45B1-8A73-20DC409A5760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53A-4B97-A650-F8E2BBD509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EBF042-0562-4985-B22E-26CA3DD5A864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53A-4B97-A650-F8E2BBD509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B77C68-FB4E-4606-B97C-D850C92F1C8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53A-4B97-A650-F8E2BBD5092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'[keinada extracted data 07252023.xlsx]graphs'!$J$2:$J$7</c:f>
              <c:strCache>
                <c:ptCount val="5"/>
                <c:pt idx="0">
                  <c:v>Cross sectional study</c:v>
                </c:pt>
                <c:pt idx="1">
                  <c:v>Lab test methods study</c:v>
                </c:pt>
                <c:pt idx="2">
                  <c:v>Longitudinal cohort study</c:v>
                </c:pt>
                <c:pt idx="3">
                  <c:v>Policy statements</c:v>
                </c:pt>
                <c:pt idx="4">
                  <c:v>Qualitative research</c:v>
                </c:pt>
              </c:strCache>
              <c:extLst/>
            </c:strRef>
          </c:cat>
          <c:val>
            <c:numRef>
              <c:f>'[keinada extracted data 07252023.xlsx]graphs'!$K$2:$K$8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B53A-4B97-A650-F8E2BBD5092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7EFDA-E12C-4C6A-BC1D-62E7E9FB58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98676-BEB2-4EAE-BBAE-7E4DD4DB375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200" dirty="0"/>
            <a:t>Women in reproductive years at highest risk for developing a substance use disorder</a:t>
          </a:r>
        </a:p>
      </dgm:t>
    </dgm:pt>
    <dgm:pt modelId="{CF787960-9925-4802-A6EC-9EC4FF3C5B67}" type="parTrans" cxnId="{71FCE159-EF60-4EEE-9B00-3E3908182657}">
      <dgm:prSet/>
      <dgm:spPr/>
      <dgm:t>
        <a:bodyPr/>
        <a:lstStyle/>
        <a:p>
          <a:endParaRPr lang="en-US"/>
        </a:p>
      </dgm:t>
    </dgm:pt>
    <dgm:pt modelId="{0DF2C142-E68E-4663-A267-9458953E4621}" type="sibTrans" cxnId="{71FCE159-EF60-4EEE-9B00-3E3908182657}">
      <dgm:prSet/>
      <dgm:spPr/>
      <dgm:t>
        <a:bodyPr/>
        <a:lstStyle/>
        <a:p>
          <a:endParaRPr lang="en-US"/>
        </a:p>
      </dgm:t>
    </dgm:pt>
    <dgm:pt modelId="{2CF01268-E438-4775-9335-6F95A258F94C}">
      <dgm:prSet custT="1"/>
      <dgm:spPr/>
      <dgm:t>
        <a:bodyPr/>
        <a:lstStyle/>
        <a:p>
          <a:r>
            <a:rPr lang="en-US" sz="1800" dirty="0"/>
            <a:t>Early interventions to protect infants</a:t>
          </a:r>
        </a:p>
      </dgm:t>
    </dgm:pt>
    <dgm:pt modelId="{267EF0C3-7FBC-4A3A-B417-6B4860F39EED}" type="parTrans" cxnId="{8C66D4BA-A2CB-43C2-AC87-28313A6CEB45}">
      <dgm:prSet/>
      <dgm:spPr/>
      <dgm:t>
        <a:bodyPr/>
        <a:lstStyle/>
        <a:p>
          <a:endParaRPr lang="en-US"/>
        </a:p>
      </dgm:t>
    </dgm:pt>
    <dgm:pt modelId="{6C67A6B9-E16C-4C77-BC28-22D721EFFFF4}" type="sibTrans" cxnId="{8C66D4BA-A2CB-43C2-AC87-28313A6CEB45}">
      <dgm:prSet/>
      <dgm:spPr/>
      <dgm:t>
        <a:bodyPr/>
        <a:lstStyle/>
        <a:p>
          <a:endParaRPr lang="en-US"/>
        </a:p>
      </dgm:t>
    </dgm:pt>
    <dgm:pt modelId="{8E66C2DC-1A4B-48FF-A739-2BDC3D5F087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200" dirty="0"/>
            <a:t>Inequities in mandated reporting</a:t>
          </a:r>
        </a:p>
      </dgm:t>
    </dgm:pt>
    <dgm:pt modelId="{BFE61B3A-F375-4782-A03C-A02C7884E2EC}" type="parTrans" cxnId="{21A349B4-B9B3-4FEC-AD3B-A9A86CA9D49C}">
      <dgm:prSet/>
      <dgm:spPr/>
      <dgm:t>
        <a:bodyPr/>
        <a:lstStyle/>
        <a:p>
          <a:endParaRPr lang="en-US"/>
        </a:p>
      </dgm:t>
    </dgm:pt>
    <dgm:pt modelId="{6B9EBC88-9A27-42D8-AC63-951D5051516D}" type="sibTrans" cxnId="{21A349B4-B9B3-4FEC-AD3B-A9A86CA9D49C}">
      <dgm:prSet/>
      <dgm:spPr/>
      <dgm:t>
        <a:bodyPr/>
        <a:lstStyle/>
        <a:p>
          <a:endParaRPr lang="en-US"/>
        </a:p>
      </dgm:t>
    </dgm:pt>
    <dgm:pt modelId="{2CBFC711-31DE-4554-9805-C8C79FE6F080}">
      <dgm:prSet custT="1"/>
      <dgm:spPr/>
      <dgm:t>
        <a:bodyPr/>
        <a:lstStyle/>
        <a:p>
          <a:r>
            <a:rPr lang="en-US" sz="1800" dirty="0"/>
            <a:t>Race, ethnicity, SES</a:t>
          </a:r>
          <a:endParaRPr lang="en-US" sz="1600" dirty="0"/>
        </a:p>
      </dgm:t>
    </dgm:pt>
    <dgm:pt modelId="{62EF37F1-FF5C-474A-AE59-12E3C57C63B5}" type="parTrans" cxnId="{34AA69AD-9DBF-421C-BFA2-2F538C7BCF0D}">
      <dgm:prSet/>
      <dgm:spPr/>
      <dgm:t>
        <a:bodyPr/>
        <a:lstStyle/>
        <a:p>
          <a:endParaRPr lang="en-US"/>
        </a:p>
      </dgm:t>
    </dgm:pt>
    <dgm:pt modelId="{32645278-F970-48AF-822C-9CD999317D81}" type="sibTrans" cxnId="{34AA69AD-9DBF-421C-BFA2-2F538C7BCF0D}">
      <dgm:prSet/>
      <dgm:spPr/>
      <dgm:t>
        <a:bodyPr/>
        <a:lstStyle/>
        <a:p>
          <a:endParaRPr lang="en-US"/>
        </a:p>
      </dgm:t>
    </dgm:pt>
    <dgm:pt modelId="{352DDEBF-CC0A-4438-B253-9810D272DF9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200" dirty="0"/>
            <a:t>Mandated Reporting is a significant tool in hospitals</a:t>
          </a:r>
        </a:p>
      </dgm:t>
    </dgm:pt>
    <dgm:pt modelId="{8C7124A6-195E-4B14-B0EC-C19465544ED1}" type="parTrans" cxnId="{E2C50B11-BA76-4737-ABD9-1D6C5D74FB82}">
      <dgm:prSet/>
      <dgm:spPr/>
      <dgm:t>
        <a:bodyPr/>
        <a:lstStyle/>
        <a:p>
          <a:endParaRPr lang="en-US"/>
        </a:p>
      </dgm:t>
    </dgm:pt>
    <dgm:pt modelId="{A7CB5486-BCC0-4BD3-B20D-69B677DE3BF5}" type="sibTrans" cxnId="{E2C50B11-BA76-4737-ABD9-1D6C5D74FB82}">
      <dgm:prSet/>
      <dgm:spPr/>
      <dgm:t>
        <a:bodyPr/>
        <a:lstStyle/>
        <a:p>
          <a:endParaRPr lang="en-US"/>
        </a:p>
      </dgm:t>
    </dgm:pt>
    <dgm:pt modelId="{1069938F-83A1-4F1C-93A3-7FE581086A01}">
      <dgm:prSet custT="1"/>
      <dgm:spPr/>
      <dgm:t>
        <a:bodyPr/>
        <a:lstStyle/>
        <a:p>
          <a:r>
            <a:rPr lang="en-US" sz="1800" dirty="0"/>
            <a:t>~5 and 10% of pregnant people use alcohol or other substances (</a:t>
          </a:r>
          <a:r>
            <a:rPr lang="en-US" sz="1800" i="1" dirty="0"/>
            <a:t>NIDA/NIAAA</a:t>
          </a:r>
          <a:r>
            <a:rPr lang="en-US" sz="1800" dirty="0"/>
            <a:t>)</a:t>
          </a:r>
        </a:p>
      </dgm:t>
    </dgm:pt>
    <dgm:pt modelId="{7E367DA6-6AD3-44CB-B300-01D6B12026FC}" type="parTrans" cxnId="{1F9A899E-DD85-499B-B809-B44C79A00364}">
      <dgm:prSet/>
      <dgm:spPr/>
      <dgm:t>
        <a:bodyPr/>
        <a:lstStyle/>
        <a:p>
          <a:endParaRPr lang="en-US"/>
        </a:p>
      </dgm:t>
    </dgm:pt>
    <dgm:pt modelId="{997B66F1-3911-4EEE-A6FC-10F4FFF2B2E7}" type="sibTrans" cxnId="{1F9A899E-DD85-499B-B809-B44C79A00364}">
      <dgm:prSet/>
      <dgm:spPr/>
      <dgm:t>
        <a:bodyPr/>
        <a:lstStyle/>
        <a:p>
          <a:endParaRPr lang="en-US"/>
        </a:p>
      </dgm:t>
    </dgm:pt>
    <dgm:pt modelId="{5B1EE805-8538-1B41-85B1-60ABE5A14D25}">
      <dgm:prSet custT="1"/>
      <dgm:spPr/>
      <dgm:t>
        <a:bodyPr/>
        <a:lstStyle/>
        <a:p>
          <a:r>
            <a:rPr lang="en-US" sz="1800" dirty="0"/>
            <a:t>Policies vary by state</a:t>
          </a:r>
        </a:p>
      </dgm:t>
    </dgm:pt>
    <dgm:pt modelId="{06A6583A-5BA3-DB42-8182-986F1FA90E2B}" type="parTrans" cxnId="{AE611EDC-7974-5947-A410-865262B80BCB}">
      <dgm:prSet/>
      <dgm:spPr/>
      <dgm:t>
        <a:bodyPr/>
        <a:lstStyle/>
        <a:p>
          <a:endParaRPr lang="en-US"/>
        </a:p>
      </dgm:t>
    </dgm:pt>
    <dgm:pt modelId="{70436EEA-6DFA-1245-80D4-3EA6D5DF7306}" type="sibTrans" cxnId="{AE611EDC-7974-5947-A410-865262B80BCB}">
      <dgm:prSet/>
      <dgm:spPr/>
      <dgm:t>
        <a:bodyPr/>
        <a:lstStyle/>
        <a:p>
          <a:endParaRPr lang="en-US"/>
        </a:p>
      </dgm:t>
    </dgm:pt>
    <dgm:pt modelId="{D6E6EEDA-1188-A54A-97A9-E4FD963B0A85}">
      <dgm:prSet custT="1"/>
      <dgm:spPr/>
      <dgm:t>
        <a:bodyPr/>
        <a:lstStyle/>
        <a:p>
          <a:r>
            <a:rPr lang="en-US" sz="1800" dirty="0"/>
            <a:t>In 2017, greater than one-third of children entering </a:t>
          </a:r>
          <a:r>
            <a:rPr lang="en-US" sz="1800" u="sng" dirty="0"/>
            <a:t>foster care </a:t>
          </a:r>
          <a:r>
            <a:rPr lang="en-US" sz="1800" dirty="0"/>
            <a:t>due to parental substance use</a:t>
          </a:r>
        </a:p>
      </dgm:t>
    </dgm:pt>
    <dgm:pt modelId="{3D17D261-6999-D646-95DA-EBD785174EB7}" type="parTrans" cxnId="{AB79BCBD-A0EF-AF4E-AF0F-6F226B44239F}">
      <dgm:prSet/>
      <dgm:spPr/>
      <dgm:t>
        <a:bodyPr/>
        <a:lstStyle/>
        <a:p>
          <a:endParaRPr lang="en-US"/>
        </a:p>
      </dgm:t>
    </dgm:pt>
    <dgm:pt modelId="{0E52A61B-3FBB-FA44-8563-53C47BF957F0}" type="sibTrans" cxnId="{AB79BCBD-A0EF-AF4E-AF0F-6F226B44239F}">
      <dgm:prSet/>
      <dgm:spPr/>
      <dgm:t>
        <a:bodyPr/>
        <a:lstStyle/>
        <a:p>
          <a:endParaRPr lang="en-US"/>
        </a:p>
      </dgm:t>
    </dgm:pt>
    <dgm:pt modelId="{B096E4B3-BDC3-471D-ABC0-4AEE09FA5AB3}" type="pres">
      <dgm:prSet presAssocID="{0967EFDA-E12C-4C6A-BC1D-62E7E9FB58E0}" presName="linear" presStyleCnt="0">
        <dgm:presLayoutVars>
          <dgm:animLvl val="lvl"/>
          <dgm:resizeHandles val="exact"/>
        </dgm:presLayoutVars>
      </dgm:prSet>
      <dgm:spPr/>
    </dgm:pt>
    <dgm:pt modelId="{02E163F6-9FBF-4ACC-B921-256D0785A859}" type="pres">
      <dgm:prSet presAssocID="{77A98676-BEB2-4EAE-BBAE-7E4DD4DB37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4CB0FA-9E10-4638-8AAA-FB2F8A0E0089}" type="pres">
      <dgm:prSet presAssocID="{77A98676-BEB2-4EAE-BBAE-7E4DD4DB3751}" presName="childText" presStyleLbl="revTx" presStyleIdx="0" presStyleCnt="3">
        <dgm:presLayoutVars>
          <dgm:bulletEnabled val="1"/>
        </dgm:presLayoutVars>
      </dgm:prSet>
      <dgm:spPr/>
    </dgm:pt>
    <dgm:pt modelId="{DA6ED4EF-CCAA-4B70-A643-A335E8394AED}" type="pres">
      <dgm:prSet presAssocID="{352DDEBF-CC0A-4438-B253-9810D272DF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14B5CD-0FA1-46C2-ACE1-4D27EA420198}" type="pres">
      <dgm:prSet presAssocID="{352DDEBF-CC0A-4438-B253-9810D272DF95}" presName="childText" presStyleLbl="revTx" presStyleIdx="1" presStyleCnt="3" custLinFactNeighborY="3835">
        <dgm:presLayoutVars>
          <dgm:bulletEnabled val="1"/>
        </dgm:presLayoutVars>
      </dgm:prSet>
      <dgm:spPr/>
    </dgm:pt>
    <dgm:pt modelId="{36A72B3F-C85C-4AF4-8C2A-E083E96DB5A6}" type="pres">
      <dgm:prSet presAssocID="{8E66C2DC-1A4B-48FF-A739-2BDC3D5F08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B0B33-0737-4A56-B65C-048A6DE3E716}" type="pres">
      <dgm:prSet presAssocID="{8E66C2DC-1A4B-48FF-A739-2BDC3D5F087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7B64D00-4CE2-4F76-8C74-118468E95523}" type="presOf" srcId="{77A98676-BEB2-4EAE-BBAE-7E4DD4DB3751}" destId="{02E163F6-9FBF-4ACC-B921-256D0785A859}" srcOrd="0" destOrd="0" presId="urn:microsoft.com/office/officeart/2005/8/layout/vList2"/>
    <dgm:cxn modelId="{E2C50B11-BA76-4737-ABD9-1D6C5D74FB82}" srcId="{0967EFDA-E12C-4C6A-BC1D-62E7E9FB58E0}" destId="{352DDEBF-CC0A-4438-B253-9810D272DF95}" srcOrd="1" destOrd="0" parTransId="{8C7124A6-195E-4B14-B0EC-C19465544ED1}" sibTransId="{A7CB5486-BCC0-4BD3-B20D-69B677DE3BF5}"/>
    <dgm:cxn modelId="{C80BE73F-34E1-4386-A1B2-58C48EDD9B2B}" type="presOf" srcId="{2CF01268-E438-4775-9335-6F95A258F94C}" destId="{4014B5CD-0FA1-46C2-ACE1-4D27EA420198}" srcOrd="0" destOrd="0" presId="urn:microsoft.com/office/officeart/2005/8/layout/vList2"/>
    <dgm:cxn modelId="{6D7F4C5B-C0E3-2942-A7B5-75ED41763337}" type="presOf" srcId="{D6E6EEDA-1188-A54A-97A9-E4FD963B0A85}" destId="{A24CB0FA-9E10-4638-8AAA-FB2F8A0E0089}" srcOrd="0" destOrd="1" presId="urn:microsoft.com/office/officeart/2005/8/layout/vList2"/>
    <dgm:cxn modelId="{71FCE159-EF60-4EEE-9B00-3E3908182657}" srcId="{0967EFDA-E12C-4C6A-BC1D-62E7E9FB58E0}" destId="{77A98676-BEB2-4EAE-BBAE-7E4DD4DB3751}" srcOrd="0" destOrd="0" parTransId="{CF787960-9925-4802-A6EC-9EC4FF3C5B67}" sibTransId="{0DF2C142-E68E-4663-A267-9458953E4621}"/>
    <dgm:cxn modelId="{E69E3C80-EF6E-4FF5-A8A0-F4DB6BFE4A81}" type="presOf" srcId="{2CBFC711-31DE-4554-9805-C8C79FE6F080}" destId="{1B8B0B33-0737-4A56-B65C-048A6DE3E716}" srcOrd="0" destOrd="0" presId="urn:microsoft.com/office/officeart/2005/8/layout/vList2"/>
    <dgm:cxn modelId="{CB0F398A-8EA5-4EC7-AD80-87CB00A8261A}" type="presOf" srcId="{1069938F-83A1-4F1C-93A3-7FE581086A01}" destId="{A24CB0FA-9E10-4638-8AAA-FB2F8A0E0089}" srcOrd="0" destOrd="0" presId="urn:microsoft.com/office/officeart/2005/8/layout/vList2"/>
    <dgm:cxn modelId="{2867809C-3B80-453F-8C4B-FFC64D724D5F}" type="presOf" srcId="{352DDEBF-CC0A-4438-B253-9810D272DF95}" destId="{DA6ED4EF-CCAA-4B70-A643-A335E8394AED}" srcOrd="0" destOrd="0" presId="urn:microsoft.com/office/officeart/2005/8/layout/vList2"/>
    <dgm:cxn modelId="{1F9A899E-DD85-499B-B809-B44C79A00364}" srcId="{77A98676-BEB2-4EAE-BBAE-7E4DD4DB3751}" destId="{1069938F-83A1-4F1C-93A3-7FE581086A01}" srcOrd="0" destOrd="0" parTransId="{7E367DA6-6AD3-44CB-B300-01D6B12026FC}" sibTransId="{997B66F1-3911-4EEE-A6FC-10F4FFF2B2E7}"/>
    <dgm:cxn modelId="{205AD8A4-DAD2-3D43-B4C0-7C7A6365190D}" type="presOf" srcId="{5B1EE805-8538-1B41-85B1-60ABE5A14D25}" destId="{4014B5CD-0FA1-46C2-ACE1-4D27EA420198}" srcOrd="0" destOrd="1" presId="urn:microsoft.com/office/officeart/2005/8/layout/vList2"/>
    <dgm:cxn modelId="{34AA69AD-9DBF-421C-BFA2-2F538C7BCF0D}" srcId="{8E66C2DC-1A4B-48FF-A739-2BDC3D5F087C}" destId="{2CBFC711-31DE-4554-9805-C8C79FE6F080}" srcOrd="0" destOrd="0" parTransId="{62EF37F1-FF5C-474A-AE59-12E3C57C63B5}" sibTransId="{32645278-F970-48AF-822C-9CD999317D81}"/>
    <dgm:cxn modelId="{21A349B4-B9B3-4FEC-AD3B-A9A86CA9D49C}" srcId="{0967EFDA-E12C-4C6A-BC1D-62E7E9FB58E0}" destId="{8E66C2DC-1A4B-48FF-A739-2BDC3D5F087C}" srcOrd="2" destOrd="0" parTransId="{BFE61B3A-F375-4782-A03C-A02C7884E2EC}" sibTransId="{6B9EBC88-9A27-42D8-AC63-951D5051516D}"/>
    <dgm:cxn modelId="{8C66D4BA-A2CB-43C2-AC87-28313A6CEB45}" srcId="{352DDEBF-CC0A-4438-B253-9810D272DF95}" destId="{2CF01268-E438-4775-9335-6F95A258F94C}" srcOrd="0" destOrd="0" parTransId="{267EF0C3-7FBC-4A3A-B417-6B4860F39EED}" sibTransId="{6C67A6B9-E16C-4C77-BC28-22D721EFFFF4}"/>
    <dgm:cxn modelId="{AB79BCBD-A0EF-AF4E-AF0F-6F226B44239F}" srcId="{77A98676-BEB2-4EAE-BBAE-7E4DD4DB3751}" destId="{D6E6EEDA-1188-A54A-97A9-E4FD963B0A85}" srcOrd="1" destOrd="0" parTransId="{3D17D261-6999-D646-95DA-EBD785174EB7}" sibTransId="{0E52A61B-3FBB-FA44-8563-53C47BF957F0}"/>
    <dgm:cxn modelId="{36EAC0CD-8AC5-45C1-9620-E18B0F7388BC}" type="presOf" srcId="{0967EFDA-E12C-4C6A-BC1D-62E7E9FB58E0}" destId="{B096E4B3-BDC3-471D-ABC0-4AEE09FA5AB3}" srcOrd="0" destOrd="0" presId="urn:microsoft.com/office/officeart/2005/8/layout/vList2"/>
    <dgm:cxn modelId="{8DC80FDA-C84B-401B-AD71-EA05F6BB60F7}" type="presOf" srcId="{8E66C2DC-1A4B-48FF-A739-2BDC3D5F087C}" destId="{36A72B3F-C85C-4AF4-8C2A-E083E96DB5A6}" srcOrd="0" destOrd="0" presId="urn:microsoft.com/office/officeart/2005/8/layout/vList2"/>
    <dgm:cxn modelId="{AE611EDC-7974-5947-A410-865262B80BCB}" srcId="{352DDEBF-CC0A-4438-B253-9810D272DF95}" destId="{5B1EE805-8538-1B41-85B1-60ABE5A14D25}" srcOrd="1" destOrd="0" parTransId="{06A6583A-5BA3-DB42-8182-986F1FA90E2B}" sibTransId="{70436EEA-6DFA-1245-80D4-3EA6D5DF7306}"/>
    <dgm:cxn modelId="{B570DBE1-D3DA-4E0A-A4B3-057D8D03737F}" type="presParOf" srcId="{B096E4B3-BDC3-471D-ABC0-4AEE09FA5AB3}" destId="{02E163F6-9FBF-4ACC-B921-256D0785A859}" srcOrd="0" destOrd="0" presId="urn:microsoft.com/office/officeart/2005/8/layout/vList2"/>
    <dgm:cxn modelId="{94B302F0-56BD-4ADE-B2C0-560C6DF4F1A7}" type="presParOf" srcId="{B096E4B3-BDC3-471D-ABC0-4AEE09FA5AB3}" destId="{A24CB0FA-9E10-4638-8AAA-FB2F8A0E0089}" srcOrd="1" destOrd="0" presId="urn:microsoft.com/office/officeart/2005/8/layout/vList2"/>
    <dgm:cxn modelId="{F0C5EF57-7325-47DF-8C69-69666AAE6C9E}" type="presParOf" srcId="{B096E4B3-BDC3-471D-ABC0-4AEE09FA5AB3}" destId="{DA6ED4EF-CCAA-4B70-A643-A335E8394AED}" srcOrd="2" destOrd="0" presId="urn:microsoft.com/office/officeart/2005/8/layout/vList2"/>
    <dgm:cxn modelId="{E040ABDD-26D3-4D25-9583-2157BAC740BC}" type="presParOf" srcId="{B096E4B3-BDC3-471D-ABC0-4AEE09FA5AB3}" destId="{4014B5CD-0FA1-46C2-ACE1-4D27EA420198}" srcOrd="3" destOrd="0" presId="urn:microsoft.com/office/officeart/2005/8/layout/vList2"/>
    <dgm:cxn modelId="{6D9D2F82-9B08-4794-9D83-52FBD1F3F35D}" type="presParOf" srcId="{B096E4B3-BDC3-471D-ABC0-4AEE09FA5AB3}" destId="{36A72B3F-C85C-4AF4-8C2A-E083E96DB5A6}" srcOrd="4" destOrd="0" presId="urn:microsoft.com/office/officeart/2005/8/layout/vList2"/>
    <dgm:cxn modelId="{B4E90808-FFB2-4E41-89BD-96F93E80F3EA}" type="presParOf" srcId="{B096E4B3-BDC3-471D-ABC0-4AEE09FA5AB3}" destId="{1B8B0B33-0737-4A56-B65C-048A6DE3E71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7EFDA-E12C-4C6A-BC1D-62E7E9FB58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6E4B3-BDC3-471D-ABC0-4AEE09FA5AB3}" type="pres">
      <dgm:prSet presAssocID="{0967EFDA-E12C-4C6A-BC1D-62E7E9FB58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36EAC0CD-8AC5-45C1-9620-E18B0F7388BC}" type="presOf" srcId="{0967EFDA-E12C-4C6A-BC1D-62E7E9FB58E0}" destId="{B096E4B3-BDC3-471D-ABC0-4AEE09FA5A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9861B-1207-4724-A3FC-836944806545}" type="doc">
      <dgm:prSet loTypeId="urn:microsoft.com/office/officeart/2005/8/layout/venn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42E8E0-A014-474E-AA4D-33109CD6567E}">
      <dgm:prSet custT="1"/>
      <dgm:spPr/>
      <dgm:t>
        <a:bodyPr/>
        <a:lstStyle/>
        <a:p>
          <a:r>
            <a:rPr lang="en-US" sz="2400" i="1" dirty="0">
              <a:solidFill>
                <a:schemeClr val="tx1"/>
              </a:solidFill>
            </a:rPr>
            <a:t>In utero</a:t>
          </a:r>
          <a:r>
            <a:rPr lang="en-US" sz="2400" dirty="0">
              <a:solidFill>
                <a:schemeClr val="tx1"/>
              </a:solidFill>
            </a:rPr>
            <a:t> exposure</a:t>
          </a:r>
        </a:p>
      </dgm:t>
    </dgm:pt>
    <dgm:pt modelId="{2C34404F-5390-40A8-BC48-4BF07663B1A8}" type="parTrans" cxnId="{139C0CEA-EA95-48BA-AF0B-B2A48FB3A94E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EAB7121E-F81C-4537-AD05-AD868D661F90}" type="sibTrans" cxnId="{139C0CEA-EA95-48BA-AF0B-B2A48FB3A94E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653E026D-FC8B-41E5-B691-1DD759BC9516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Perinatal and infant health</a:t>
          </a:r>
        </a:p>
      </dgm:t>
    </dgm:pt>
    <dgm:pt modelId="{D21E38C7-D336-4E2A-9BDB-6CB34BEDF189}" type="parTrans" cxnId="{6678E065-C39A-4C8D-ADE7-9A00CF34B273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D7E1DD41-9546-438E-AAE2-0B015A1E343A}" type="sibTrans" cxnId="{6678E065-C39A-4C8D-ADE7-9A00CF34B273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43BF8D8A-BEC5-4A1D-9D51-9CA2592148CD}">
      <dgm:prSet custT="1"/>
      <dgm:spPr/>
      <dgm:t>
        <a:bodyPr/>
        <a:lstStyle/>
        <a:p>
          <a:r>
            <a:rPr lang="en-US" sz="2400" b="0" dirty="0">
              <a:solidFill>
                <a:srgbClr val="FF0000"/>
              </a:solidFill>
            </a:rPr>
            <a:t>Mandated Reporting </a:t>
          </a:r>
        </a:p>
      </dgm:t>
    </dgm:pt>
    <dgm:pt modelId="{CEC65698-88DD-460A-9F42-B55A8D557647}" type="parTrans" cxnId="{928CBF3C-B7CE-46FB-9848-E1D2455AE71D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7A1C5932-18F8-49B5-AB49-165401CF6D81}" type="sibTrans" cxnId="{928CBF3C-B7CE-46FB-9848-E1D2455AE71D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A5B4C621-1C82-41F9-BB2C-2E523C3E6DC4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Inequities</a:t>
          </a:r>
        </a:p>
      </dgm:t>
    </dgm:pt>
    <dgm:pt modelId="{5530B330-5616-47A7-B88A-68795D65BA93}" type="parTrans" cxnId="{B8ED1685-30B2-4E9A-9A4D-E191405D7E9E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A1962451-DD0D-4734-A884-3FADC1BC1B5D}" type="sibTrans" cxnId="{B8ED1685-30B2-4E9A-9A4D-E191405D7E9E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9C326343-3ED4-492D-BF89-8D200E922D41}">
      <dgm:prSet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Policies vary</a:t>
          </a:r>
        </a:p>
      </dgm:t>
    </dgm:pt>
    <dgm:pt modelId="{65B42326-8956-4F25-B821-2DA9D71C6EB7}" type="parTrans" cxnId="{68B86334-CC67-4AEB-A544-76B37124ED47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F1FF863D-BBA2-4B27-AE33-2C392634371E}" type="sibTrans" cxnId="{68B86334-CC67-4AEB-A544-76B37124ED47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F4BD0B9E-0551-6046-8059-7BB67422EA9F}" type="pres">
      <dgm:prSet presAssocID="{4DC9861B-1207-4724-A3FC-836944806545}" presName="Name0" presStyleCnt="0">
        <dgm:presLayoutVars>
          <dgm:dir/>
          <dgm:resizeHandles val="exact"/>
        </dgm:presLayoutVars>
      </dgm:prSet>
      <dgm:spPr/>
    </dgm:pt>
    <dgm:pt modelId="{ADFA5307-5C61-D546-8DAD-9DC81F1968D0}" type="pres">
      <dgm:prSet presAssocID="{F842E8E0-A014-474E-AA4D-33109CD6567E}" presName="Name5" presStyleLbl="vennNode1" presStyleIdx="0" presStyleCnt="5">
        <dgm:presLayoutVars>
          <dgm:bulletEnabled val="1"/>
        </dgm:presLayoutVars>
      </dgm:prSet>
      <dgm:spPr/>
    </dgm:pt>
    <dgm:pt modelId="{5E5EA06D-18B4-FB46-A41C-02D5067EDF80}" type="pres">
      <dgm:prSet presAssocID="{EAB7121E-F81C-4537-AD05-AD868D661F90}" presName="space" presStyleCnt="0"/>
      <dgm:spPr/>
    </dgm:pt>
    <dgm:pt modelId="{079051AD-274C-AE44-92A9-539D9B7FFBA7}" type="pres">
      <dgm:prSet presAssocID="{653E026D-FC8B-41E5-B691-1DD759BC9516}" presName="Name5" presStyleLbl="vennNode1" presStyleIdx="1" presStyleCnt="5">
        <dgm:presLayoutVars>
          <dgm:bulletEnabled val="1"/>
        </dgm:presLayoutVars>
      </dgm:prSet>
      <dgm:spPr/>
    </dgm:pt>
    <dgm:pt modelId="{752E84D2-1E67-BD4B-8680-432C69D04259}" type="pres">
      <dgm:prSet presAssocID="{D7E1DD41-9546-438E-AAE2-0B015A1E343A}" presName="space" presStyleCnt="0"/>
      <dgm:spPr/>
    </dgm:pt>
    <dgm:pt modelId="{1C7A3DCF-3756-B643-B7BB-F9A9F4D72170}" type="pres">
      <dgm:prSet presAssocID="{43BF8D8A-BEC5-4A1D-9D51-9CA2592148CD}" presName="Name5" presStyleLbl="vennNode1" presStyleIdx="2" presStyleCnt="5">
        <dgm:presLayoutVars>
          <dgm:bulletEnabled val="1"/>
        </dgm:presLayoutVars>
      </dgm:prSet>
      <dgm:spPr/>
    </dgm:pt>
    <dgm:pt modelId="{AA854726-9CBD-4849-B94A-B60BDF32BB06}" type="pres">
      <dgm:prSet presAssocID="{7A1C5932-18F8-49B5-AB49-165401CF6D81}" presName="space" presStyleCnt="0"/>
      <dgm:spPr/>
    </dgm:pt>
    <dgm:pt modelId="{59321383-342C-8441-9239-B455A9032FBC}" type="pres">
      <dgm:prSet presAssocID="{A5B4C621-1C82-41F9-BB2C-2E523C3E6DC4}" presName="Name5" presStyleLbl="vennNode1" presStyleIdx="3" presStyleCnt="5">
        <dgm:presLayoutVars>
          <dgm:bulletEnabled val="1"/>
        </dgm:presLayoutVars>
      </dgm:prSet>
      <dgm:spPr/>
    </dgm:pt>
    <dgm:pt modelId="{065424D2-F743-C944-BB8A-B3AD527B719B}" type="pres">
      <dgm:prSet presAssocID="{A1962451-DD0D-4734-A884-3FADC1BC1B5D}" presName="space" presStyleCnt="0"/>
      <dgm:spPr/>
    </dgm:pt>
    <dgm:pt modelId="{61A98666-AB29-0844-83E5-BFBD33B94E63}" type="pres">
      <dgm:prSet presAssocID="{9C326343-3ED4-492D-BF89-8D200E922D41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49284430-A8BC-6749-B797-22E5062EAFAE}" type="presOf" srcId="{F842E8E0-A014-474E-AA4D-33109CD6567E}" destId="{ADFA5307-5C61-D546-8DAD-9DC81F1968D0}" srcOrd="0" destOrd="0" presId="urn:microsoft.com/office/officeart/2005/8/layout/venn3"/>
    <dgm:cxn modelId="{68B86334-CC67-4AEB-A544-76B37124ED47}" srcId="{4DC9861B-1207-4724-A3FC-836944806545}" destId="{9C326343-3ED4-492D-BF89-8D200E922D41}" srcOrd="4" destOrd="0" parTransId="{65B42326-8956-4F25-B821-2DA9D71C6EB7}" sibTransId="{F1FF863D-BBA2-4B27-AE33-2C392634371E}"/>
    <dgm:cxn modelId="{928CBF3C-B7CE-46FB-9848-E1D2455AE71D}" srcId="{4DC9861B-1207-4724-A3FC-836944806545}" destId="{43BF8D8A-BEC5-4A1D-9D51-9CA2592148CD}" srcOrd="2" destOrd="0" parTransId="{CEC65698-88DD-460A-9F42-B55A8D557647}" sibTransId="{7A1C5932-18F8-49B5-AB49-165401CF6D81}"/>
    <dgm:cxn modelId="{6678E065-C39A-4C8D-ADE7-9A00CF34B273}" srcId="{4DC9861B-1207-4724-A3FC-836944806545}" destId="{653E026D-FC8B-41E5-B691-1DD759BC9516}" srcOrd="1" destOrd="0" parTransId="{D21E38C7-D336-4E2A-9BDB-6CB34BEDF189}" sibTransId="{D7E1DD41-9546-438E-AAE2-0B015A1E343A}"/>
    <dgm:cxn modelId="{5A72CB4F-5C2B-7647-BAE4-6B05B5FC7DB5}" type="presOf" srcId="{A5B4C621-1C82-41F9-BB2C-2E523C3E6DC4}" destId="{59321383-342C-8441-9239-B455A9032FBC}" srcOrd="0" destOrd="0" presId="urn:microsoft.com/office/officeart/2005/8/layout/venn3"/>
    <dgm:cxn modelId="{1A77F07D-594E-3240-A058-8E4BB2897700}" type="presOf" srcId="{4DC9861B-1207-4724-A3FC-836944806545}" destId="{F4BD0B9E-0551-6046-8059-7BB67422EA9F}" srcOrd="0" destOrd="0" presId="urn:microsoft.com/office/officeart/2005/8/layout/venn3"/>
    <dgm:cxn modelId="{3431637F-6EFD-724F-8A27-19E7E0D5DF1D}" type="presOf" srcId="{653E026D-FC8B-41E5-B691-1DD759BC9516}" destId="{079051AD-274C-AE44-92A9-539D9B7FFBA7}" srcOrd="0" destOrd="0" presId="urn:microsoft.com/office/officeart/2005/8/layout/venn3"/>
    <dgm:cxn modelId="{B8ED1685-30B2-4E9A-9A4D-E191405D7E9E}" srcId="{4DC9861B-1207-4724-A3FC-836944806545}" destId="{A5B4C621-1C82-41F9-BB2C-2E523C3E6DC4}" srcOrd="3" destOrd="0" parTransId="{5530B330-5616-47A7-B88A-68795D65BA93}" sibTransId="{A1962451-DD0D-4734-A884-3FADC1BC1B5D}"/>
    <dgm:cxn modelId="{01EF2AAF-D35C-B144-B06C-2AB484A10D3C}" type="presOf" srcId="{43BF8D8A-BEC5-4A1D-9D51-9CA2592148CD}" destId="{1C7A3DCF-3756-B643-B7BB-F9A9F4D72170}" srcOrd="0" destOrd="0" presId="urn:microsoft.com/office/officeart/2005/8/layout/venn3"/>
    <dgm:cxn modelId="{89B695DC-6EC1-0E49-9DD7-46AE3C307B9C}" type="presOf" srcId="{9C326343-3ED4-492D-BF89-8D200E922D41}" destId="{61A98666-AB29-0844-83E5-BFBD33B94E63}" srcOrd="0" destOrd="0" presId="urn:microsoft.com/office/officeart/2005/8/layout/venn3"/>
    <dgm:cxn modelId="{139C0CEA-EA95-48BA-AF0B-B2A48FB3A94E}" srcId="{4DC9861B-1207-4724-A3FC-836944806545}" destId="{F842E8E0-A014-474E-AA4D-33109CD6567E}" srcOrd="0" destOrd="0" parTransId="{2C34404F-5390-40A8-BC48-4BF07663B1A8}" sibTransId="{EAB7121E-F81C-4537-AD05-AD868D661F90}"/>
    <dgm:cxn modelId="{06EE344F-F038-2241-994E-67D9AFD7A754}" type="presParOf" srcId="{F4BD0B9E-0551-6046-8059-7BB67422EA9F}" destId="{ADFA5307-5C61-D546-8DAD-9DC81F1968D0}" srcOrd="0" destOrd="0" presId="urn:microsoft.com/office/officeart/2005/8/layout/venn3"/>
    <dgm:cxn modelId="{CF94CDE4-3343-5347-B776-724520FCB899}" type="presParOf" srcId="{F4BD0B9E-0551-6046-8059-7BB67422EA9F}" destId="{5E5EA06D-18B4-FB46-A41C-02D5067EDF80}" srcOrd="1" destOrd="0" presId="urn:microsoft.com/office/officeart/2005/8/layout/venn3"/>
    <dgm:cxn modelId="{47CA852E-59F4-5244-A068-A8CA4FED0BC0}" type="presParOf" srcId="{F4BD0B9E-0551-6046-8059-7BB67422EA9F}" destId="{079051AD-274C-AE44-92A9-539D9B7FFBA7}" srcOrd="2" destOrd="0" presId="urn:microsoft.com/office/officeart/2005/8/layout/venn3"/>
    <dgm:cxn modelId="{394019B0-402A-6942-8AAF-47D7CB63A09C}" type="presParOf" srcId="{F4BD0B9E-0551-6046-8059-7BB67422EA9F}" destId="{752E84D2-1E67-BD4B-8680-432C69D04259}" srcOrd="3" destOrd="0" presId="urn:microsoft.com/office/officeart/2005/8/layout/venn3"/>
    <dgm:cxn modelId="{487F1BD8-74F1-CF47-9293-1AF8F1A54D9D}" type="presParOf" srcId="{F4BD0B9E-0551-6046-8059-7BB67422EA9F}" destId="{1C7A3DCF-3756-B643-B7BB-F9A9F4D72170}" srcOrd="4" destOrd="0" presId="urn:microsoft.com/office/officeart/2005/8/layout/venn3"/>
    <dgm:cxn modelId="{C62CC8F8-3021-E645-B4D5-01F0D494A7BE}" type="presParOf" srcId="{F4BD0B9E-0551-6046-8059-7BB67422EA9F}" destId="{AA854726-9CBD-4849-B94A-B60BDF32BB06}" srcOrd="5" destOrd="0" presId="urn:microsoft.com/office/officeart/2005/8/layout/venn3"/>
    <dgm:cxn modelId="{E62F10FD-CD8C-D74D-8A86-FC7022853A5D}" type="presParOf" srcId="{F4BD0B9E-0551-6046-8059-7BB67422EA9F}" destId="{59321383-342C-8441-9239-B455A9032FBC}" srcOrd="6" destOrd="0" presId="urn:microsoft.com/office/officeart/2005/8/layout/venn3"/>
    <dgm:cxn modelId="{DB5072B9-7478-8342-911B-45A58298A4F4}" type="presParOf" srcId="{F4BD0B9E-0551-6046-8059-7BB67422EA9F}" destId="{065424D2-F743-C944-BB8A-B3AD527B719B}" srcOrd="7" destOrd="0" presId="urn:microsoft.com/office/officeart/2005/8/layout/venn3"/>
    <dgm:cxn modelId="{5D0C72E1-4BF8-8543-83D6-5F375B976A18}" type="presParOf" srcId="{F4BD0B9E-0551-6046-8059-7BB67422EA9F}" destId="{61A98666-AB29-0844-83E5-BFBD33B94E63}" srcOrd="8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6A61B-C59B-44D9-8300-3E8D606D6B5A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AB428-9986-4464-86D5-2605257BBD9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Prospective longitudinal studies</a:t>
          </a:r>
        </a:p>
      </dgm:t>
    </dgm:pt>
    <dgm:pt modelId="{2D2AA873-3409-4E0B-9ABF-FBE240906E06}" type="parTrans" cxnId="{9D8C11C6-03F1-4257-A99F-6747CE9AA8FE}">
      <dgm:prSet/>
      <dgm:spPr/>
      <dgm:t>
        <a:bodyPr/>
        <a:lstStyle/>
        <a:p>
          <a:endParaRPr lang="en-US"/>
        </a:p>
      </dgm:t>
    </dgm:pt>
    <dgm:pt modelId="{04C80EDD-3B47-4888-857A-F859959619FD}" type="sibTrans" cxnId="{9D8C11C6-03F1-4257-A99F-6747CE9AA8FE}">
      <dgm:prSet/>
      <dgm:spPr/>
      <dgm:t>
        <a:bodyPr/>
        <a:lstStyle/>
        <a:p>
          <a:endParaRPr lang="en-US"/>
        </a:p>
      </dgm:t>
    </dgm:pt>
    <dgm:pt modelId="{733E517F-BF60-46CF-B81A-FC059A7A69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Clinical trials of perinatal </a:t>
          </a:r>
          <a:r>
            <a:rPr lang="en-US" sz="1800" b="0" dirty="0"/>
            <a:t>MI </a:t>
          </a:r>
          <a:r>
            <a:rPr lang="en-US" sz="1800" dirty="0"/>
            <a:t>and harm reduction</a:t>
          </a:r>
        </a:p>
      </dgm:t>
    </dgm:pt>
    <dgm:pt modelId="{5F8E6EC6-1063-4FE8-8E14-13B3CB9D04CE}" type="parTrans" cxnId="{03EF72EF-03A5-44C3-8511-D57AE1B9359A}">
      <dgm:prSet/>
      <dgm:spPr/>
      <dgm:t>
        <a:bodyPr/>
        <a:lstStyle/>
        <a:p>
          <a:endParaRPr lang="en-US"/>
        </a:p>
      </dgm:t>
    </dgm:pt>
    <dgm:pt modelId="{B3A7F906-EF7B-4E4B-BF3B-A5EB719B3EF6}" type="sibTrans" cxnId="{03EF72EF-03A5-44C3-8511-D57AE1B9359A}">
      <dgm:prSet/>
      <dgm:spPr/>
      <dgm:t>
        <a:bodyPr/>
        <a:lstStyle/>
        <a:p>
          <a:endParaRPr lang="en-US"/>
        </a:p>
      </dgm:t>
    </dgm:pt>
    <dgm:pt modelId="{3621AF25-D039-448E-8582-F8569747F5F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Studies on reporting inequities</a:t>
          </a:r>
        </a:p>
      </dgm:t>
    </dgm:pt>
    <dgm:pt modelId="{64E621FB-A598-40DE-9C40-1AB5B199A68B}" type="parTrans" cxnId="{8F58E478-3759-4944-A1CB-DDB63A03477D}">
      <dgm:prSet/>
      <dgm:spPr/>
      <dgm:t>
        <a:bodyPr/>
        <a:lstStyle/>
        <a:p>
          <a:endParaRPr lang="en-US"/>
        </a:p>
      </dgm:t>
    </dgm:pt>
    <dgm:pt modelId="{3A1D50A9-4AFD-4472-BBD3-C74F76CEC8DA}" type="sibTrans" cxnId="{8F58E478-3759-4944-A1CB-DDB63A03477D}">
      <dgm:prSet/>
      <dgm:spPr/>
      <dgm:t>
        <a:bodyPr/>
        <a:lstStyle/>
        <a:p>
          <a:endParaRPr lang="en-US"/>
        </a:p>
      </dgm:t>
    </dgm:pt>
    <dgm:pt modelId="{91442EE8-F986-4B8C-A409-6AE8283FC3C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Advocacy for access to care and decreasing stigma</a:t>
          </a:r>
        </a:p>
      </dgm:t>
    </dgm:pt>
    <dgm:pt modelId="{A2EFB4CD-F224-45C4-9198-79FAB7787AA7}" type="parTrans" cxnId="{C47DF062-15F6-467F-BD18-D333B6AAEA4D}">
      <dgm:prSet/>
      <dgm:spPr/>
      <dgm:t>
        <a:bodyPr/>
        <a:lstStyle/>
        <a:p>
          <a:endParaRPr lang="en-US"/>
        </a:p>
      </dgm:t>
    </dgm:pt>
    <dgm:pt modelId="{99613B9F-2B8E-46AD-9223-52E684E137FE}" type="sibTrans" cxnId="{C47DF062-15F6-467F-BD18-D333B6AAEA4D}">
      <dgm:prSet/>
      <dgm:spPr/>
      <dgm:t>
        <a:bodyPr/>
        <a:lstStyle/>
        <a:p>
          <a:endParaRPr lang="en-US"/>
        </a:p>
      </dgm:t>
    </dgm:pt>
    <dgm:pt modelId="{705A2AB8-3920-494E-A35C-397F69CF953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Culturally, sex-, and gender-specific care</a:t>
          </a:r>
        </a:p>
      </dgm:t>
    </dgm:pt>
    <dgm:pt modelId="{7B6CCE88-3C60-42FF-965A-45C8F50CEC2C}" type="parTrans" cxnId="{6946C03E-1646-4422-9EB4-27FD0BBB724C}">
      <dgm:prSet/>
      <dgm:spPr/>
      <dgm:t>
        <a:bodyPr/>
        <a:lstStyle/>
        <a:p>
          <a:endParaRPr lang="en-US"/>
        </a:p>
      </dgm:t>
    </dgm:pt>
    <dgm:pt modelId="{6EECB9B0-E58A-4082-A94C-6B9501710088}" type="sibTrans" cxnId="{6946C03E-1646-4422-9EB4-27FD0BBB724C}">
      <dgm:prSet/>
      <dgm:spPr/>
      <dgm:t>
        <a:bodyPr/>
        <a:lstStyle/>
        <a:p>
          <a:endParaRPr lang="en-US"/>
        </a:p>
      </dgm:t>
    </dgm:pt>
    <dgm:pt modelId="{494F2BC0-0FD9-48A7-B631-58DBB10C825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Culture of safety in obstetric and pediatric clinics</a:t>
          </a:r>
        </a:p>
      </dgm:t>
    </dgm:pt>
    <dgm:pt modelId="{37D162FE-7C60-4E27-8E5B-C1230B2F3825}" type="parTrans" cxnId="{83ADF2E9-E80A-4BA7-842B-7B2751ED7B09}">
      <dgm:prSet/>
      <dgm:spPr/>
      <dgm:t>
        <a:bodyPr/>
        <a:lstStyle/>
        <a:p>
          <a:endParaRPr lang="en-US"/>
        </a:p>
      </dgm:t>
    </dgm:pt>
    <dgm:pt modelId="{BCBAEF7A-447D-4A19-8FF8-7E1E2322D4DD}" type="sibTrans" cxnId="{83ADF2E9-E80A-4BA7-842B-7B2751ED7B09}">
      <dgm:prSet/>
      <dgm:spPr/>
      <dgm:t>
        <a:bodyPr/>
        <a:lstStyle/>
        <a:p>
          <a:endParaRPr lang="en-US"/>
        </a:p>
      </dgm:t>
    </dgm:pt>
    <dgm:pt modelId="{D0E8BCD6-1895-4108-8796-AF24A4461F01}" type="pres">
      <dgm:prSet presAssocID="{E046A61B-C59B-44D9-8300-3E8D606D6B5A}" presName="diagram" presStyleCnt="0">
        <dgm:presLayoutVars>
          <dgm:dir/>
          <dgm:resizeHandles val="exact"/>
        </dgm:presLayoutVars>
      </dgm:prSet>
      <dgm:spPr/>
    </dgm:pt>
    <dgm:pt modelId="{4FE231BF-664F-4600-B75F-03A2717499C6}" type="pres">
      <dgm:prSet presAssocID="{9C6AB428-9986-4464-86D5-2605257BBD96}" presName="node" presStyleLbl="node1" presStyleIdx="0" presStyleCnt="6" custLinFactNeighborX="-1054" custLinFactNeighborY="-17">
        <dgm:presLayoutVars>
          <dgm:bulletEnabled val="1"/>
        </dgm:presLayoutVars>
      </dgm:prSet>
      <dgm:spPr/>
    </dgm:pt>
    <dgm:pt modelId="{00D65313-A3DE-42FF-9FF6-924BA03F6395}" type="pres">
      <dgm:prSet presAssocID="{04C80EDD-3B47-4888-857A-F859959619FD}" presName="sibTrans" presStyleCnt="0"/>
      <dgm:spPr/>
    </dgm:pt>
    <dgm:pt modelId="{DA483960-00A8-4692-AFCC-68537F3D0075}" type="pres">
      <dgm:prSet presAssocID="{733E517F-BF60-46CF-B81A-FC059A7A69D6}" presName="node" presStyleLbl="node1" presStyleIdx="1" presStyleCnt="6" custLinFactNeighborX="-1054" custLinFactNeighborY="-17">
        <dgm:presLayoutVars>
          <dgm:bulletEnabled val="1"/>
        </dgm:presLayoutVars>
      </dgm:prSet>
      <dgm:spPr/>
    </dgm:pt>
    <dgm:pt modelId="{39327A5C-AEA5-48F5-89E8-06423BE89C68}" type="pres">
      <dgm:prSet presAssocID="{B3A7F906-EF7B-4E4B-BF3B-A5EB719B3EF6}" presName="sibTrans" presStyleCnt="0"/>
      <dgm:spPr/>
    </dgm:pt>
    <dgm:pt modelId="{0E439D09-6DE9-478D-93A3-DCF0B4C04FD6}" type="pres">
      <dgm:prSet presAssocID="{3621AF25-D039-448E-8582-F8569747F5F0}" presName="node" presStyleLbl="node1" presStyleIdx="2" presStyleCnt="6" custLinFactNeighborY="-8">
        <dgm:presLayoutVars>
          <dgm:bulletEnabled val="1"/>
        </dgm:presLayoutVars>
      </dgm:prSet>
      <dgm:spPr/>
    </dgm:pt>
    <dgm:pt modelId="{DB6A0487-9810-4158-B7CD-F731777BEA6E}" type="pres">
      <dgm:prSet presAssocID="{3A1D50A9-4AFD-4472-BBD3-C74F76CEC8DA}" presName="sibTrans" presStyleCnt="0"/>
      <dgm:spPr/>
    </dgm:pt>
    <dgm:pt modelId="{A282A4F8-A49D-42F2-A15E-79839058640B}" type="pres">
      <dgm:prSet presAssocID="{91442EE8-F986-4B8C-A409-6AE8283FC3CC}" presName="node" presStyleLbl="node1" presStyleIdx="3" presStyleCnt="6" custLinFactNeighborX="-1054" custLinFactNeighborY="-1604">
        <dgm:presLayoutVars>
          <dgm:bulletEnabled val="1"/>
        </dgm:presLayoutVars>
      </dgm:prSet>
      <dgm:spPr/>
    </dgm:pt>
    <dgm:pt modelId="{8533AF1C-E7E3-4CD2-89AE-B98C9ABF0495}" type="pres">
      <dgm:prSet presAssocID="{99613B9F-2B8E-46AD-9223-52E684E137FE}" presName="sibTrans" presStyleCnt="0"/>
      <dgm:spPr/>
    </dgm:pt>
    <dgm:pt modelId="{74DD25FF-444B-409B-A9E3-A4B8B0FBE22A}" type="pres">
      <dgm:prSet presAssocID="{705A2AB8-3920-494E-A35C-397F69CF9530}" presName="node" presStyleLbl="node1" presStyleIdx="4" presStyleCnt="6" custLinFactNeighborX="-1054" custLinFactNeighborY="-1604">
        <dgm:presLayoutVars>
          <dgm:bulletEnabled val="1"/>
        </dgm:presLayoutVars>
      </dgm:prSet>
      <dgm:spPr/>
    </dgm:pt>
    <dgm:pt modelId="{F2F61859-FD04-4D1C-AA6A-F1770B2B6AC9}" type="pres">
      <dgm:prSet presAssocID="{6EECB9B0-E58A-4082-A94C-6B9501710088}" presName="sibTrans" presStyleCnt="0"/>
      <dgm:spPr/>
    </dgm:pt>
    <dgm:pt modelId="{97F20136-ECE2-46CE-8FB7-D9ECDEBE8E96}" type="pres">
      <dgm:prSet presAssocID="{494F2BC0-0FD9-48A7-B631-58DBB10C825A}" presName="node" presStyleLbl="node1" presStyleIdx="5" presStyleCnt="6" custLinFactNeighborY="-8">
        <dgm:presLayoutVars>
          <dgm:bulletEnabled val="1"/>
        </dgm:presLayoutVars>
      </dgm:prSet>
      <dgm:spPr/>
    </dgm:pt>
  </dgm:ptLst>
  <dgm:cxnLst>
    <dgm:cxn modelId="{29E50624-21BD-42C2-90E6-7966752D3885}" type="presOf" srcId="{9C6AB428-9986-4464-86D5-2605257BBD96}" destId="{4FE231BF-664F-4600-B75F-03A2717499C6}" srcOrd="0" destOrd="0" presId="urn:microsoft.com/office/officeart/2005/8/layout/default"/>
    <dgm:cxn modelId="{9EF1A533-DB41-49B8-B90B-7E3375E2E449}" type="presOf" srcId="{3621AF25-D039-448E-8582-F8569747F5F0}" destId="{0E439D09-6DE9-478D-93A3-DCF0B4C04FD6}" srcOrd="0" destOrd="0" presId="urn:microsoft.com/office/officeart/2005/8/layout/default"/>
    <dgm:cxn modelId="{6946C03E-1646-4422-9EB4-27FD0BBB724C}" srcId="{E046A61B-C59B-44D9-8300-3E8D606D6B5A}" destId="{705A2AB8-3920-494E-A35C-397F69CF9530}" srcOrd="4" destOrd="0" parTransId="{7B6CCE88-3C60-42FF-965A-45C8F50CEC2C}" sibTransId="{6EECB9B0-E58A-4082-A94C-6B9501710088}"/>
    <dgm:cxn modelId="{AF0F2A40-A925-4D8F-BAD4-FD03E613A399}" type="presOf" srcId="{91442EE8-F986-4B8C-A409-6AE8283FC3CC}" destId="{A282A4F8-A49D-42F2-A15E-79839058640B}" srcOrd="0" destOrd="0" presId="urn:microsoft.com/office/officeart/2005/8/layout/default"/>
    <dgm:cxn modelId="{834C7260-5774-47FB-AF5D-60D75ACB3A36}" type="presOf" srcId="{E046A61B-C59B-44D9-8300-3E8D606D6B5A}" destId="{D0E8BCD6-1895-4108-8796-AF24A4461F01}" srcOrd="0" destOrd="0" presId="urn:microsoft.com/office/officeart/2005/8/layout/default"/>
    <dgm:cxn modelId="{C47DF062-15F6-467F-BD18-D333B6AAEA4D}" srcId="{E046A61B-C59B-44D9-8300-3E8D606D6B5A}" destId="{91442EE8-F986-4B8C-A409-6AE8283FC3CC}" srcOrd="3" destOrd="0" parTransId="{A2EFB4CD-F224-45C4-9198-79FAB7787AA7}" sibTransId="{99613B9F-2B8E-46AD-9223-52E684E137FE}"/>
    <dgm:cxn modelId="{0E30D048-6B73-4FD4-AB71-F1484B1A80EE}" type="presOf" srcId="{705A2AB8-3920-494E-A35C-397F69CF9530}" destId="{74DD25FF-444B-409B-A9E3-A4B8B0FBE22A}" srcOrd="0" destOrd="0" presId="urn:microsoft.com/office/officeart/2005/8/layout/default"/>
    <dgm:cxn modelId="{8F58E478-3759-4944-A1CB-DDB63A03477D}" srcId="{E046A61B-C59B-44D9-8300-3E8D606D6B5A}" destId="{3621AF25-D039-448E-8582-F8569747F5F0}" srcOrd="2" destOrd="0" parTransId="{64E621FB-A598-40DE-9C40-1AB5B199A68B}" sibTransId="{3A1D50A9-4AFD-4472-BBD3-C74F76CEC8DA}"/>
    <dgm:cxn modelId="{C888647D-90AE-48D3-8CEC-3C90108A1DF8}" type="presOf" srcId="{733E517F-BF60-46CF-B81A-FC059A7A69D6}" destId="{DA483960-00A8-4692-AFCC-68537F3D0075}" srcOrd="0" destOrd="0" presId="urn:microsoft.com/office/officeart/2005/8/layout/default"/>
    <dgm:cxn modelId="{9D8C11C6-03F1-4257-A99F-6747CE9AA8FE}" srcId="{E046A61B-C59B-44D9-8300-3E8D606D6B5A}" destId="{9C6AB428-9986-4464-86D5-2605257BBD96}" srcOrd="0" destOrd="0" parTransId="{2D2AA873-3409-4E0B-9ABF-FBE240906E06}" sibTransId="{04C80EDD-3B47-4888-857A-F859959619FD}"/>
    <dgm:cxn modelId="{83ADF2E9-E80A-4BA7-842B-7B2751ED7B09}" srcId="{E046A61B-C59B-44D9-8300-3E8D606D6B5A}" destId="{494F2BC0-0FD9-48A7-B631-58DBB10C825A}" srcOrd="5" destOrd="0" parTransId="{37D162FE-7C60-4E27-8E5B-C1230B2F3825}" sibTransId="{BCBAEF7A-447D-4A19-8FF8-7E1E2322D4DD}"/>
    <dgm:cxn modelId="{F2A8CBEE-0263-4093-95AF-AF2F3EDA1991}" type="presOf" srcId="{494F2BC0-0FD9-48A7-B631-58DBB10C825A}" destId="{97F20136-ECE2-46CE-8FB7-D9ECDEBE8E96}" srcOrd="0" destOrd="0" presId="urn:microsoft.com/office/officeart/2005/8/layout/default"/>
    <dgm:cxn modelId="{03EF72EF-03A5-44C3-8511-D57AE1B9359A}" srcId="{E046A61B-C59B-44D9-8300-3E8D606D6B5A}" destId="{733E517F-BF60-46CF-B81A-FC059A7A69D6}" srcOrd="1" destOrd="0" parTransId="{5F8E6EC6-1063-4FE8-8E14-13B3CB9D04CE}" sibTransId="{B3A7F906-EF7B-4E4B-BF3B-A5EB719B3EF6}"/>
    <dgm:cxn modelId="{D1B9A981-F210-4016-AC96-580B6EE8F6E0}" type="presParOf" srcId="{D0E8BCD6-1895-4108-8796-AF24A4461F01}" destId="{4FE231BF-664F-4600-B75F-03A2717499C6}" srcOrd="0" destOrd="0" presId="urn:microsoft.com/office/officeart/2005/8/layout/default"/>
    <dgm:cxn modelId="{8AA5BDB4-3F86-4722-B48D-B98FE16CA336}" type="presParOf" srcId="{D0E8BCD6-1895-4108-8796-AF24A4461F01}" destId="{00D65313-A3DE-42FF-9FF6-924BA03F6395}" srcOrd="1" destOrd="0" presId="urn:microsoft.com/office/officeart/2005/8/layout/default"/>
    <dgm:cxn modelId="{DD27BB9D-85EC-44FE-B3BC-6BDE448AB6AB}" type="presParOf" srcId="{D0E8BCD6-1895-4108-8796-AF24A4461F01}" destId="{DA483960-00A8-4692-AFCC-68537F3D0075}" srcOrd="2" destOrd="0" presId="urn:microsoft.com/office/officeart/2005/8/layout/default"/>
    <dgm:cxn modelId="{3EC539EC-86FE-495A-BAB6-B0380464CD1D}" type="presParOf" srcId="{D0E8BCD6-1895-4108-8796-AF24A4461F01}" destId="{39327A5C-AEA5-48F5-89E8-06423BE89C68}" srcOrd="3" destOrd="0" presId="urn:microsoft.com/office/officeart/2005/8/layout/default"/>
    <dgm:cxn modelId="{BA3876EC-3B3F-4998-AE67-249DE4444A25}" type="presParOf" srcId="{D0E8BCD6-1895-4108-8796-AF24A4461F01}" destId="{0E439D09-6DE9-478D-93A3-DCF0B4C04FD6}" srcOrd="4" destOrd="0" presId="urn:microsoft.com/office/officeart/2005/8/layout/default"/>
    <dgm:cxn modelId="{DD682737-C7F4-45B2-9283-080DCFA44153}" type="presParOf" srcId="{D0E8BCD6-1895-4108-8796-AF24A4461F01}" destId="{DB6A0487-9810-4158-B7CD-F731777BEA6E}" srcOrd="5" destOrd="0" presId="urn:microsoft.com/office/officeart/2005/8/layout/default"/>
    <dgm:cxn modelId="{6D51C868-86AB-44D4-8254-D76B6464E556}" type="presParOf" srcId="{D0E8BCD6-1895-4108-8796-AF24A4461F01}" destId="{A282A4F8-A49D-42F2-A15E-79839058640B}" srcOrd="6" destOrd="0" presId="urn:microsoft.com/office/officeart/2005/8/layout/default"/>
    <dgm:cxn modelId="{9255EBC8-6397-403D-AB16-2842AD575FD7}" type="presParOf" srcId="{D0E8BCD6-1895-4108-8796-AF24A4461F01}" destId="{8533AF1C-E7E3-4CD2-89AE-B98C9ABF0495}" srcOrd="7" destOrd="0" presId="urn:microsoft.com/office/officeart/2005/8/layout/default"/>
    <dgm:cxn modelId="{4E8A590A-4EF5-45AC-8B0A-4651FCF79DDF}" type="presParOf" srcId="{D0E8BCD6-1895-4108-8796-AF24A4461F01}" destId="{74DD25FF-444B-409B-A9E3-A4B8B0FBE22A}" srcOrd="8" destOrd="0" presId="urn:microsoft.com/office/officeart/2005/8/layout/default"/>
    <dgm:cxn modelId="{1F370798-AA1F-4046-8EB2-49C4C7BE20E6}" type="presParOf" srcId="{D0E8BCD6-1895-4108-8796-AF24A4461F01}" destId="{F2F61859-FD04-4D1C-AA6A-F1770B2B6AC9}" srcOrd="9" destOrd="0" presId="urn:microsoft.com/office/officeart/2005/8/layout/default"/>
    <dgm:cxn modelId="{C413AFC9-0216-4205-867A-A3877051DA61}" type="presParOf" srcId="{D0E8BCD6-1895-4108-8796-AF24A4461F01}" destId="{97F20136-ECE2-46CE-8FB7-D9ECDEBE8E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163F6-9FBF-4ACC-B921-256D0785A859}">
      <dsp:nvSpPr>
        <dsp:cNvPr id="0" name=""/>
        <dsp:cNvSpPr/>
      </dsp:nvSpPr>
      <dsp:spPr>
        <a:xfrm>
          <a:off x="0" y="2652"/>
          <a:ext cx="8272881" cy="82251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Women in reproductive years at highest risk for developing a substance use disorder</a:t>
          </a:r>
        </a:p>
      </dsp:txBody>
      <dsp:txXfrm>
        <a:off x="40152" y="42804"/>
        <a:ext cx="8192577" cy="742206"/>
      </dsp:txXfrm>
    </dsp:sp>
    <dsp:sp modelId="{A24CB0FA-9E10-4638-8AAA-FB2F8A0E0089}">
      <dsp:nvSpPr>
        <dsp:cNvPr id="0" name=""/>
        <dsp:cNvSpPr/>
      </dsp:nvSpPr>
      <dsp:spPr>
        <a:xfrm>
          <a:off x="0" y="825162"/>
          <a:ext cx="8272881" cy="80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6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~5 and 10% of pregnant people use alcohol or other substances (</a:t>
          </a:r>
          <a:r>
            <a:rPr lang="en-US" sz="1800" i="1" kern="1200" dirty="0"/>
            <a:t>NIDA/NIAAA</a:t>
          </a:r>
          <a:r>
            <a:rPr lang="en-US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In 2017, greater than one-third of children entering </a:t>
          </a:r>
          <a:r>
            <a:rPr lang="en-US" sz="1800" u="sng" kern="1200" dirty="0"/>
            <a:t>foster care </a:t>
          </a:r>
          <a:r>
            <a:rPr lang="en-US" sz="1800" kern="1200" dirty="0"/>
            <a:t>due to parental substance use</a:t>
          </a:r>
        </a:p>
      </dsp:txBody>
      <dsp:txXfrm>
        <a:off x="0" y="825162"/>
        <a:ext cx="8272881" cy="806264"/>
      </dsp:txXfrm>
    </dsp:sp>
    <dsp:sp modelId="{DA6ED4EF-CCAA-4B70-A643-A335E8394AED}">
      <dsp:nvSpPr>
        <dsp:cNvPr id="0" name=""/>
        <dsp:cNvSpPr/>
      </dsp:nvSpPr>
      <dsp:spPr>
        <a:xfrm>
          <a:off x="0" y="1631427"/>
          <a:ext cx="8272881" cy="82251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Mandated Reporting is a significant tool in hospitals</a:t>
          </a:r>
        </a:p>
      </dsp:txBody>
      <dsp:txXfrm>
        <a:off x="40152" y="1671579"/>
        <a:ext cx="8192577" cy="742206"/>
      </dsp:txXfrm>
    </dsp:sp>
    <dsp:sp modelId="{4014B5CD-0FA1-46C2-ACE1-4D27EA420198}">
      <dsp:nvSpPr>
        <dsp:cNvPr id="0" name=""/>
        <dsp:cNvSpPr/>
      </dsp:nvSpPr>
      <dsp:spPr>
        <a:xfrm>
          <a:off x="0" y="2485480"/>
          <a:ext cx="8272881" cy="57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6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Early interventions to protect infants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Policies vary by state</a:t>
          </a:r>
        </a:p>
      </dsp:txBody>
      <dsp:txXfrm>
        <a:off x="0" y="2485480"/>
        <a:ext cx="8272881" cy="570285"/>
      </dsp:txXfrm>
    </dsp:sp>
    <dsp:sp modelId="{36A72B3F-C85C-4AF4-8C2A-E083E96DB5A6}">
      <dsp:nvSpPr>
        <dsp:cNvPr id="0" name=""/>
        <dsp:cNvSpPr/>
      </dsp:nvSpPr>
      <dsp:spPr>
        <a:xfrm>
          <a:off x="0" y="3024222"/>
          <a:ext cx="8272881" cy="82251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Inequities in mandated reporting</a:t>
          </a:r>
        </a:p>
      </dsp:txBody>
      <dsp:txXfrm>
        <a:off x="40152" y="3064374"/>
        <a:ext cx="8192577" cy="742206"/>
      </dsp:txXfrm>
    </dsp:sp>
    <dsp:sp modelId="{1B8B0B33-0737-4A56-B65C-048A6DE3E716}">
      <dsp:nvSpPr>
        <dsp:cNvPr id="0" name=""/>
        <dsp:cNvSpPr/>
      </dsp:nvSpPr>
      <dsp:spPr>
        <a:xfrm>
          <a:off x="0" y="3846732"/>
          <a:ext cx="8272881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6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Race, ethnicity, SES</a:t>
          </a:r>
          <a:endParaRPr lang="en-US" sz="1600" kern="1200" dirty="0"/>
        </a:p>
      </dsp:txBody>
      <dsp:txXfrm>
        <a:off x="0" y="3846732"/>
        <a:ext cx="8272881" cy="31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A5307-5C61-D546-8DAD-9DC81F1968D0}">
      <dsp:nvSpPr>
        <dsp:cNvPr id="0" name=""/>
        <dsp:cNvSpPr/>
      </dsp:nvSpPr>
      <dsp:spPr>
        <a:xfrm>
          <a:off x="1488" y="251829"/>
          <a:ext cx="2902148" cy="29021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9715" tIns="30480" rIns="15971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chemeClr val="tx1"/>
              </a:solidFill>
            </a:rPr>
            <a:t>In utero</a:t>
          </a:r>
          <a:r>
            <a:rPr lang="en-US" sz="2400" kern="1200" dirty="0">
              <a:solidFill>
                <a:schemeClr val="tx1"/>
              </a:solidFill>
            </a:rPr>
            <a:t> exposure</a:t>
          </a:r>
        </a:p>
      </dsp:txBody>
      <dsp:txXfrm>
        <a:off x="426498" y="676839"/>
        <a:ext cx="2052128" cy="2052128"/>
      </dsp:txXfrm>
    </dsp:sp>
    <dsp:sp modelId="{079051AD-274C-AE44-92A9-539D9B7FFBA7}">
      <dsp:nvSpPr>
        <dsp:cNvPr id="0" name=""/>
        <dsp:cNvSpPr/>
      </dsp:nvSpPr>
      <dsp:spPr>
        <a:xfrm>
          <a:off x="2323207" y="251829"/>
          <a:ext cx="2902148" cy="29021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9715" tIns="30480" rIns="15971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Perinatal and infant health</a:t>
          </a:r>
        </a:p>
      </dsp:txBody>
      <dsp:txXfrm>
        <a:off x="2748217" y="676839"/>
        <a:ext cx="2052128" cy="2052128"/>
      </dsp:txXfrm>
    </dsp:sp>
    <dsp:sp modelId="{1C7A3DCF-3756-B643-B7BB-F9A9F4D72170}">
      <dsp:nvSpPr>
        <dsp:cNvPr id="0" name=""/>
        <dsp:cNvSpPr/>
      </dsp:nvSpPr>
      <dsp:spPr>
        <a:xfrm>
          <a:off x="4644925" y="251829"/>
          <a:ext cx="2902148" cy="29021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9715" tIns="30480" rIns="15971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FF0000"/>
              </a:solidFill>
            </a:rPr>
            <a:t>Mandated Reporting </a:t>
          </a:r>
        </a:p>
      </dsp:txBody>
      <dsp:txXfrm>
        <a:off x="5069935" y="676839"/>
        <a:ext cx="2052128" cy="2052128"/>
      </dsp:txXfrm>
    </dsp:sp>
    <dsp:sp modelId="{59321383-342C-8441-9239-B455A9032FBC}">
      <dsp:nvSpPr>
        <dsp:cNvPr id="0" name=""/>
        <dsp:cNvSpPr/>
      </dsp:nvSpPr>
      <dsp:spPr>
        <a:xfrm>
          <a:off x="6966644" y="251829"/>
          <a:ext cx="2902148" cy="29021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9715" tIns="30480" rIns="15971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Inequities</a:t>
          </a:r>
        </a:p>
      </dsp:txBody>
      <dsp:txXfrm>
        <a:off x="7391654" y="676839"/>
        <a:ext cx="2052128" cy="2052128"/>
      </dsp:txXfrm>
    </dsp:sp>
    <dsp:sp modelId="{61A98666-AB29-0844-83E5-BFBD33B94E63}">
      <dsp:nvSpPr>
        <dsp:cNvPr id="0" name=""/>
        <dsp:cNvSpPr/>
      </dsp:nvSpPr>
      <dsp:spPr>
        <a:xfrm>
          <a:off x="9288363" y="251829"/>
          <a:ext cx="2902148" cy="29021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9715" tIns="30480" rIns="15971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Policies vary</a:t>
          </a:r>
        </a:p>
      </dsp:txBody>
      <dsp:txXfrm>
        <a:off x="9713373" y="676839"/>
        <a:ext cx="2052128" cy="2052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231BF-664F-4600-B75F-03A2717499C6}">
      <dsp:nvSpPr>
        <dsp:cNvPr id="0" name=""/>
        <dsp:cNvSpPr/>
      </dsp:nvSpPr>
      <dsp:spPr>
        <a:xfrm>
          <a:off x="370274" y="0"/>
          <a:ext cx="2892772" cy="173566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Prospective longitudinal studies</a:t>
          </a:r>
        </a:p>
      </dsp:txBody>
      <dsp:txXfrm>
        <a:off x="370274" y="0"/>
        <a:ext cx="2892772" cy="1735663"/>
      </dsp:txXfrm>
    </dsp:sp>
    <dsp:sp modelId="{DA483960-00A8-4692-AFCC-68537F3D0075}">
      <dsp:nvSpPr>
        <dsp:cNvPr id="0" name=""/>
        <dsp:cNvSpPr/>
      </dsp:nvSpPr>
      <dsp:spPr>
        <a:xfrm>
          <a:off x="3552324" y="0"/>
          <a:ext cx="2892772" cy="173566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Clinical trials of perinatal </a:t>
          </a:r>
          <a:r>
            <a:rPr lang="en-US" sz="1800" b="0" kern="1200" dirty="0"/>
            <a:t>MI </a:t>
          </a:r>
          <a:r>
            <a:rPr lang="en-US" sz="1800" kern="1200" dirty="0"/>
            <a:t>and harm reduction</a:t>
          </a:r>
        </a:p>
      </dsp:txBody>
      <dsp:txXfrm>
        <a:off x="3552324" y="0"/>
        <a:ext cx="2892772" cy="1735663"/>
      </dsp:txXfrm>
    </dsp:sp>
    <dsp:sp modelId="{0E439D09-6DE9-478D-93A3-DCF0B4C04FD6}">
      <dsp:nvSpPr>
        <dsp:cNvPr id="0" name=""/>
        <dsp:cNvSpPr/>
      </dsp:nvSpPr>
      <dsp:spPr>
        <a:xfrm>
          <a:off x="6764863" y="4"/>
          <a:ext cx="2892772" cy="173566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Studies on reporting inequities</a:t>
          </a:r>
        </a:p>
      </dsp:txBody>
      <dsp:txXfrm>
        <a:off x="6764863" y="4"/>
        <a:ext cx="2892772" cy="1735663"/>
      </dsp:txXfrm>
    </dsp:sp>
    <dsp:sp modelId="{A282A4F8-A49D-42F2-A15E-79839058640B}">
      <dsp:nvSpPr>
        <dsp:cNvPr id="0" name=""/>
        <dsp:cNvSpPr/>
      </dsp:nvSpPr>
      <dsp:spPr>
        <a:xfrm>
          <a:off x="370274" y="1997244"/>
          <a:ext cx="2892772" cy="173566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Advocacy for access to care and decreasing stigma</a:t>
          </a:r>
        </a:p>
      </dsp:txBody>
      <dsp:txXfrm>
        <a:off x="370274" y="1997244"/>
        <a:ext cx="2892772" cy="1735663"/>
      </dsp:txXfrm>
    </dsp:sp>
    <dsp:sp modelId="{74DD25FF-444B-409B-A9E3-A4B8B0FBE22A}">
      <dsp:nvSpPr>
        <dsp:cNvPr id="0" name=""/>
        <dsp:cNvSpPr/>
      </dsp:nvSpPr>
      <dsp:spPr>
        <a:xfrm>
          <a:off x="3552324" y="1997244"/>
          <a:ext cx="2892772" cy="173566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Culturally, sex-, and gender-specific care</a:t>
          </a:r>
        </a:p>
      </dsp:txBody>
      <dsp:txXfrm>
        <a:off x="3552324" y="1997244"/>
        <a:ext cx="2892772" cy="1735663"/>
      </dsp:txXfrm>
    </dsp:sp>
    <dsp:sp modelId="{97F20136-ECE2-46CE-8FB7-D9ECDEBE8E96}">
      <dsp:nvSpPr>
        <dsp:cNvPr id="0" name=""/>
        <dsp:cNvSpPr/>
      </dsp:nvSpPr>
      <dsp:spPr>
        <a:xfrm>
          <a:off x="6764863" y="2024945"/>
          <a:ext cx="2892772" cy="173566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Culture of safety in obstetric and pediatric clinics</a:t>
          </a:r>
        </a:p>
      </dsp:txBody>
      <dsp:txXfrm>
        <a:off x="6764863" y="2024945"/>
        <a:ext cx="2892772" cy="1735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D327A-5485-4ACC-9DBE-832DF0DC0537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7FE01-9EE9-44AD-8950-BEBE2C1D7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7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-Need to integrate evidence into 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Reporting to CPS could be done in a more or less therapeutic way  (ex. Motivational interviewing)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harm reduction model over abstinence only approach (ex. Clean needles)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49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Overall = Culture of safety in obstetric and pediatric clinics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want people to feel safe = clear recommendations and guidelines from physicians/clinicians regarding the impact of substance use (</a:t>
            </a:r>
            <a:r>
              <a:rPr lang="en-US" dirty="0" err="1"/>
              <a:t>esp</a:t>
            </a:r>
            <a:r>
              <a:rPr lang="en-US" dirty="0"/>
              <a:t> MJ) during pregnancy 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Earlier interventions/education about impacts of substance use in pregnancy, starting as early as adolescence.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Further training/education for CPS workers regarding substance use and state policies (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with the goal of reducing stigma and hopefully to avoid comments like - methadone being “liquid heroin”)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9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0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listening!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56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9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-Imagine a scenario: you are a pregnant individual in your early 20s, who originally started using opioids to cope with your anxiety and depression, and now you escalated to using fentanyl (synthetic opioid with a higher overdose risk)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live in a low-income neighborhood with barriers to mental health resources/treatment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start using methadone (doctor prescribed, a </a:t>
            </a:r>
            <a:r>
              <a:rPr lang="en-US" b="1" dirty="0"/>
              <a:t>medication assisted treatment for opioid use disorder)</a:t>
            </a:r>
            <a:r>
              <a:rPr lang="en-US" dirty="0"/>
              <a:t> because you want to keep you and the baby safe and healthy by avoiding a fatal overdose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you don’t want to modify your life to support ongoing use (i.e. – obtaining money to use, having difficulty with holding a job, use limiting your relationships with your extended family.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(</a:t>
            </a:r>
            <a:r>
              <a:rPr lang="en-US" dirty="0"/>
              <a:t>depending on the state where you live) </a:t>
            </a:r>
            <a:r>
              <a:rPr lang="en-US" b="1" dirty="0"/>
              <a:t>But now you’re at a higher risk of being reported to child protective services for your use of this life-saving treatment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 Avoid</a:t>
            </a:r>
            <a:r>
              <a:rPr lang="en-US" dirty="0"/>
              <a:t> seeking prenatal care by your doctor or healthcare provider = increases your exposure to the unintended consequences of mandated reporting for substance use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are some quotes from a qualitative study which examined lived experiences of people in </a:t>
            </a:r>
            <a:r>
              <a:rPr lang="en-US" b="1" dirty="0"/>
              <a:t>medication assisted treatment for opioid use disorder </a:t>
            </a:r>
            <a:r>
              <a:rPr lang="en-US" dirty="0"/>
              <a:t>in the state of Massachusetts.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6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-It’s important to reflect on these lived experiences throughout this presentation</a:t>
            </a:r>
          </a:p>
          <a:p>
            <a:r>
              <a:rPr lang="en-US" dirty="0"/>
              <a:t>-approach the data with a lens of empathy and kindness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Mandated Reporting = legally enforceable duty for healthcare providers and other trusted people who work with kids to report abuse/neglect (KEEP KIDS SAFE)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substance use; not use disorder..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Mandated reporting is an area with a high risk of </a:t>
            </a:r>
            <a:r>
              <a:rPr lang="en-US" b="1" dirty="0"/>
              <a:t>unintended </a:t>
            </a:r>
            <a:r>
              <a:rPr lang="en-US" b="1" dirty="0" err="1"/>
              <a:t>conseuqences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I report you, are you actually seeking care or do you actually feel alienated from treatment/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actually happening in response to mandated reporting? Is it effective? How can we improve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8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ym typeface="Wingdings" panose="05000000000000000000" pitchFamily="2" charset="2"/>
              </a:rPr>
              <a:t>“Ecosystem”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-Factors that orbit around mandated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-we don’t know how they are related to one another but we do know there is a relationship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-So we performed a review to see how thy related and where some of the gaps existed 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Prenatal care is critical during earlier stages of pregnancy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Barriers to prenatal care include lack of accessibility, stigma, structural barriers (i.e racism, discrimination based on SES, immigration status)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Substance use is comorbid with other psychiatric disorders (ex. Depression, anxiety, etc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to cope)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Less mental health treatment = higher risk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Long history of removing children from minoritized communities from their families, CPS context (ex. Native American population)  misunderstanding of supervision of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Criminalization of substances; we don’t treat SUD like mental health issues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3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terms were iteratively developed in a </a:t>
            </a:r>
            <a:r>
              <a:rPr lang="en-US" b="1" dirty="0"/>
              <a:t>collaborative manner by multiple team members in order to maximize the sensitivity of our search terms.</a:t>
            </a:r>
            <a:r>
              <a:rPr lang="en-US" dirty="0"/>
              <a:t> </a:t>
            </a:r>
            <a:r>
              <a:rPr lang="en-US" b="1" dirty="0"/>
              <a:t>And to make sure we are capturing all of the articles</a:t>
            </a:r>
            <a:r>
              <a:rPr lang="en-US" dirty="0"/>
              <a:t>. We also are in the process of examining review papers to be certain our search does not omit publications which would be helpful for understanding mandated reporting policies.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9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PRISMA = </a:t>
            </a:r>
            <a:r>
              <a:rPr lang="en-US" b="1" dirty="0"/>
              <a:t>Preferred Reporting Items for Systematic Reviews and Meta-analyses</a:t>
            </a:r>
            <a:r>
              <a:rPr lang="en-US" dirty="0"/>
              <a:t> – akin to </a:t>
            </a:r>
            <a:r>
              <a:rPr lang="en-US" u="sng" dirty="0"/>
              <a:t>CONSORT diagram in clinical trials </a:t>
            </a:r>
            <a:r>
              <a:rPr lang="en-US" dirty="0"/>
              <a:t>which shows flow of potential participants through study. This methodology </a:t>
            </a:r>
            <a:r>
              <a:rPr lang="en-US" b="1" dirty="0"/>
              <a:t>allows for transparency </a:t>
            </a:r>
            <a:r>
              <a:rPr lang="en-US" dirty="0"/>
              <a:t>in why articles are/are not included and </a:t>
            </a:r>
            <a:r>
              <a:rPr lang="en-US" b="1" dirty="0"/>
              <a:t>make a reproducible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screened 757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Ended up with 25 included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0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-Still in the process of making it comprehensive; reviewing state by state policies </a:t>
            </a:r>
          </a:p>
          <a:p>
            <a:r>
              <a:rPr lang="en-US" dirty="0"/>
              <a:t>-Important themes from each study that was included and reviewed</a:t>
            </a:r>
          </a:p>
          <a:p>
            <a:r>
              <a:rPr lang="en-US" dirty="0"/>
              <a:t>-Cannabis is treated differently from alcohol likely due to prior criminalization of cannabis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Ex: cannabis use will screen as a positive result but simply alcohol use will not be considered positive unless it’s a chronic alcohol use disorder (both are not good perinatally; but there are disparities that exist between the two).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20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can see the results by (a) type of study and (b) by year.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I’d like you to notice about the pie chart here is that the majority of studies are </a:t>
            </a:r>
            <a:r>
              <a:rPr lang="en-US" b="1" dirty="0"/>
              <a:t>not</a:t>
            </a:r>
            <a:r>
              <a:rPr lang="en-US" dirty="0"/>
              <a:t> longitudinal. Let’s think about this together—what are the benefits of a longitudinal study which follows people across time compared to a cross-sectional study, which examines the experiences/characteristics of people at one time-point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[PAUSE – you’re looking for a volunteer to say—</a:t>
            </a:r>
            <a:r>
              <a:rPr lang="en-US" b="1" u="none" dirty="0"/>
              <a:t>you can track outcomes over time or potentially think about “causality” or actual impact of reporting</a:t>
            </a:r>
            <a:r>
              <a:rPr lang="en-US" dirty="0"/>
              <a:t>]. It is only through longitudinal studies that we will be able to ascertain the true impact of reporting.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Does reporting actually improve outcomes? Are perinatal people more likely to access care for problematic substance use? What are the outcomes of children across time?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Now, as we look at the number of studies by year, you can see that although this issue impacts perinatal people, partners, and offspring significantly, this issue has not been well-studied. Referring to a prior slide, </a:t>
            </a:r>
            <a:r>
              <a:rPr lang="en-US" u="sng" dirty="0"/>
              <a:t>over 1/3 of kids entering in foster care are due to parental substance use </a:t>
            </a:r>
            <a:r>
              <a:rPr lang="en-US" b="1" u="none" dirty="0"/>
              <a:t>(this is something </a:t>
            </a:r>
            <a:r>
              <a:rPr lang="en-US" b="1" u="none" dirty="0" err="1"/>
              <a:t>tht</a:t>
            </a:r>
            <a:r>
              <a:rPr lang="en-US" b="1" u="none" dirty="0"/>
              <a:t> really needs to be studied)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FE01-9EE9-44AD-8950-BEBE2C1D7A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7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36C-2201-FD30-6CE4-7F6CE436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BAB8-14BE-5FD4-CD37-0745B982B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F1190-5D19-0EEA-1633-FFE4A10D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E059-1E12-984E-A08A-DC45B2FB4C47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21AC0-59A2-0699-D39B-1A9C4AB9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2F0B-964E-95F5-E577-100AD9CD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EC42-A4C7-E640-B6EA-F9E70095B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16C62-7D63-8AFA-FD53-9AA71C49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A4A37-B9F2-7B61-735B-5902B0D6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823D-155A-A20B-C9F3-88EE2A1D5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E059-1E12-984E-A08A-DC45B2FB4C47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470F-84F5-058C-73C0-FCA3ADA8A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520A-C341-0A32-0E05-A26811E7E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EC42-A4C7-E640-B6EA-F9E70095B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126" y="600187"/>
            <a:ext cx="6902246" cy="3686015"/>
          </a:xfrm>
        </p:spPr>
        <p:txBody>
          <a:bodyPr>
            <a:noAutofit/>
          </a:bodyPr>
          <a:lstStyle/>
          <a:p>
            <a:pPr algn="ctr"/>
            <a: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Mandated Reporting Policies for Perinatal Substance Use</a:t>
            </a:r>
            <a:r>
              <a:rPr lang="en-US" sz="4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: </a:t>
            </a:r>
            <a:r>
              <a:rPr lang="en-US" sz="3600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A Systematic Review of the Literature</a:t>
            </a:r>
            <a:endParaRPr lang="en-US" sz="44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332" y="4672738"/>
            <a:ext cx="6813001" cy="14293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1300" b="1" dirty="0"/>
              <a:t>Keinada Andereas, BS</a:t>
            </a:r>
          </a:p>
          <a:p>
            <a:pPr>
              <a:lnSpc>
                <a:spcPct val="120000"/>
              </a:lnSpc>
            </a:pPr>
            <a:r>
              <a:rPr lang="en-US" sz="1300" dirty="0"/>
              <a:t>Sandra A. Appiah, BA; Christina Bodison, MD; Aviva K. OlsavSky, MD</a:t>
            </a:r>
          </a:p>
          <a:p>
            <a:r>
              <a:rPr lang="en-US" sz="1100" cap="none" dirty="0"/>
              <a:t>The Psychiatry Undergraduate Research Program And Learning Experience (PURPLE)</a:t>
            </a:r>
            <a:endParaRPr lang="en-US" sz="1100" cap="none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8D9E09E-BF9F-A7BD-16F7-87303524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1" y="765134"/>
            <a:ext cx="4668830" cy="53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8A03C3-EB16-DBA0-0539-58CD06849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5974" y="3015574"/>
            <a:ext cx="6126579" cy="227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06A6B-D6DC-0937-C2E2-59BB512E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sz="4000" dirty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449B6-C225-4C45-95E2-901BB1C7DA9C}"/>
              </a:ext>
            </a:extLst>
          </p:cNvPr>
          <p:cNvSpPr txBox="1"/>
          <p:nvPr/>
        </p:nvSpPr>
        <p:spPr>
          <a:xfrm>
            <a:off x="5851679" y="2003193"/>
            <a:ext cx="57587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Not </a:t>
            </a:r>
            <a:r>
              <a:rPr lang="en-US" sz="1600" b="1" i="1" u="sng" dirty="0">
                <a:solidFill>
                  <a:schemeClr val="tx1"/>
                </a:solidFill>
              </a:rPr>
              <a:t>all</a:t>
            </a:r>
            <a:r>
              <a:rPr lang="en-US" sz="1600" dirty="0">
                <a:solidFill>
                  <a:schemeClr val="tx1"/>
                </a:solidFill>
              </a:rPr>
              <a:t> substance use is necessarily neglect – nuanced and evidence-based approaches will likely increase access to care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</a:rPr>
              <a:t>Insufficient</a:t>
            </a:r>
            <a:r>
              <a:rPr lang="en-US" sz="1600" dirty="0">
                <a:solidFill>
                  <a:schemeClr val="tx1"/>
                </a:solidFill>
              </a:rPr>
              <a:t> access to high-quality </a:t>
            </a:r>
            <a:r>
              <a:rPr lang="en-US" sz="1600" dirty="0"/>
              <a:t>substance use disorder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treatment </a:t>
            </a:r>
            <a:r>
              <a:rPr lang="en-US" sz="1600" dirty="0">
                <a:solidFill>
                  <a:schemeClr val="tx1"/>
                </a:solidFill>
              </a:rPr>
              <a:t>following reporting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Prior </a:t>
            </a:r>
            <a:r>
              <a:rPr lang="en-US" sz="1600" b="1" dirty="0"/>
              <a:t>c</a:t>
            </a:r>
            <a:r>
              <a:rPr lang="en-US" sz="1600" b="1" dirty="0">
                <a:solidFill>
                  <a:schemeClr val="tx1"/>
                </a:solidFill>
              </a:rPr>
              <a:t>riminalization of substance use </a:t>
            </a:r>
            <a:r>
              <a:rPr lang="en-US" sz="1600" dirty="0">
                <a:solidFill>
                  <a:schemeClr val="tx1"/>
                </a:solidFill>
              </a:rPr>
              <a:t>perpetuates stigma and makes pregnant and postpartum people less likely to engage with care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Promote </a:t>
            </a:r>
            <a:r>
              <a:rPr lang="en-US" sz="1600" b="1" dirty="0"/>
              <a:t>earlier substance use screening during pregnancy </a:t>
            </a:r>
            <a:r>
              <a:rPr lang="en-US" sz="1600" dirty="0"/>
              <a:t>(first trimester) to prevent increased substance use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There is a </a:t>
            </a:r>
            <a:r>
              <a:rPr lang="en-US" sz="1600" dirty="0">
                <a:solidFill>
                  <a:schemeClr val="tx1"/>
                </a:solidFill>
              </a:rPr>
              <a:t>need </a:t>
            </a:r>
            <a:r>
              <a:rPr lang="en-US" sz="1600" dirty="0"/>
              <a:t>to </a:t>
            </a:r>
            <a:r>
              <a:rPr lang="en-US" sz="1600" b="1" dirty="0"/>
              <a:t>integrate </a:t>
            </a:r>
            <a:r>
              <a:rPr lang="en-US" sz="1600" dirty="0"/>
              <a:t>our </a:t>
            </a:r>
            <a:r>
              <a:rPr lang="en-US" sz="1600" b="1" dirty="0">
                <a:solidFill>
                  <a:schemeClr val="tx1"/>
                </a:solidFill>
              </a:rPr>
              <a:t>evidence</a:t>
            </a:r>
            <a:r>
              <a:rPr lang="en-US" sz="1600" dirty="0">
                <a:solidFill>
                  <a:schemeClr val="tx1"/>
                </a:solidFill>
              </a:rPr>
              <a:t> into screening, referral, and treatment processes</a:t>
            </a:r>
            <a:endParaRPr lang="en-US" sz="1600" b="1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cs typeface="Hadassah Friedlaender" panose="02020603050405020304" pitchFamily="18" charset="-79"/>
              </a:rPr>
              <a:t>Motivational interviewing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cs typeface="Hadassah Friedlaender" panose="02020603050405020304" pitchFamily="18" charset="-79"/>
              </a:rPr>
              <a:t>Abstinence only approach vs. </a:t>
            </a:r>
            <a:r>
              <a:rPr lang="en-US" sz="1600" b="1" dirty="0">
                <a:cs typeface="Hadassah Friedlaender" panose="02020603050405020304" pitchFamily="18" charset="-79"/>
              </a:rPr>
              <a:t>harm reduction model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217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B48F73B5-3409-2D66-1162-040F7FB84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17233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40AA1202-8EA5-647C-D5CB-624EC4AB5012}"/>
              </a:ext>
            </a:extLst>
          </p:cNvPr>
          <p:cNvSpPr txBox="1">
            <a:spLocks/>
          </p:cNvSpPr>
          <p:nvPr/>
        </p:nvSpPr>
        <p:spPr>
          <a:xfrm>
            <a:off x="0" y="263529"/>
            <a:ext cx="12192000" cy="1450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FUTURE DIRECTIONS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7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7703-364A-D104-1E53-797FCF46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3630"/>
            <a:ext cx="12191999" cy="14107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  </a:t>
            </a:r>
            <a:r>
              <a:rPr lang="en-US" sz="4000" u="sng" dirty="0">
                <a:latin typeface="Bookman Old Style" panose="02050604050505020204" pitchFamily="18" charset="0"/>
              </a:rPr>
              <a:t>Research Team, </a:t>
            </a:r>
            <a:r>
              <a:rPr lang="en-US" sz="4000" b="1" u="sng" dirty="0">
                <a:latin typeface="Bookman Old Style" panose="02050604050505020204" pitchFamily="18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ABAB6-B5B2-9A2E-0B83-FC9DFE740261}"/>
              </a:ext>
            </a:extLst>
          </p:cNvPr>
          <p:cNvSpPr txBox="1"/>
          <p:nvPr/>
        </p:nvSpPr>
        <p:spPr>
          <a:xfrm>
            <a:off x="438706" y="1876984"/>
            <a:ext cx="3538331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>
                <a:latin typeface="Bookman Old Style" panose="02050604050505020204" pitchFamily="18" charset="0"/>
              </a:rPr>
              <a:t>Aviva K. Olsavsky, MD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DEC90-8ECF-989E-E498-6653206E72AB}"/>
              </a:ext>
            </a:extLst>
          </p:cNvPr>
          <p:cNvSpPr txBox="1"/>
          <p:nvPr/>
        </p:nvSpPr>
        <p:spPr>
          <a:xfrm>
            <a:off x="4326833" y="1876984"/>
            <a:ext cx="3538331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>
                <a:latin typeface="Bookman Old Style" panose="02050604050505020204" pitchFamily="18" charset="0"/>
              </a:rPr>
              <a:t>Sandra A. Appiah, 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FBC8A-7919-CD02-457B-5AAC4DCB024A}"/>
              </a:ext>
            </a:extLst>
          </p:cNvPr>
          <p:cNvSpPr txBox="1"/>
          <p:nvPr/>
        </p:nvSpPr>
        <p:spPr>
          <a:xfrm>
            <a:off x="8214960" y="1876984"/>
            <a:ext cx="3730606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>
                <a:latin typeface="Bookman Old Style" panose="02050604050505020204" pitchFamily="18" charset="0"/>
              </a:rPr>
              <a:t>Christina Bodison, MD</a:t>
            </a:r>
          </a:p>
        </p:txBody>
      </p:sp>
      <p:pic>
        <p:nvPicPr>
          <p:cNvPr id="7" name="Picture 6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48E2B3CD-6FAE-B09B-029F-F24073ADA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8" y="2066364"/>
            <a:ext cx="2872579" cy="3322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03B3C-3EF5-C5C0-625C-B39ADA9A85BC}"/>
              </a:ext>
            </a:extLst>
          </p:cNvPr>
          <p:cNvSpPr txBox="1"/>
          <p:nvPr/>
        </p:nvSpPr>
        <p:spPr>
          <a:xfrm>
            <a:off x="611785" y="6098971"/>
            <a:ext cx="760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SIMBA </a:t>
            </a:r>
            <a:r>
              <a:rPr lang="en-US" sz="1600" dirty="0"/>
              <a:t>(Stress in Moms and Babies) Lab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PURPLE </a:t>
            </a:r>
            <a:r>
              <a:rPr lang="en-US" sz="1600" dirty="0"/>
              <a:t>Mentors and colleagues</a:t>
            </a:r>
          </a:p>
        </p:txBody>
      </p:sp>
      <p:pic>
        <p:nvPicPr>
          <p:cNvPr id="9" name="Picture 8" descr="A person wearing glasses and a black sweater&#10;&#10;Description automatically generated">
            <a:extLst>
              <a:ext uri="{FF2B5EF4-FFF2-40B4-BE49-F238E27FC236}">
                <a16:creationId xmlns:a16="http://schemas.microsoft.com/office/drawing/2014/main" id="{C792CE49-FEC5-D3A7-C75F-F8F8ECA41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5" y="2037179"/>
            <a:ext cx="3209160" cy="3322759"/>
          </a:xfrm>
          <a:prstGeom prst="rect">
            <a:avLst/>
          </a:prstGeom>
        </p:spPr>
      </p:pic>
      <p:pic>
        <p:nvPicPr>
          <p:cNvPr id="10" name="Picture 9" descr="A person with dreadlocks smiling&#10;&#10;Description automatically generated">
            <a:extLst>
              <a:ext uri="{FF2B5EF4-FFF2-40B4-BE49-F238E27FC236}">
                <a16:creationId xmlns:a16="http://schemas.microsoft.com/office/drawing/2014/main" id="{F916D293-538F-92DB-2678-4F22B96B1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65" y="1939949"/>
            <a:ext cx="2647124" cy="3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109" y="5283303"/>
            <a:ext cx="11010670" cy="1143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QUESTIONS?</a:t>
            </a:r>
          </a:p>
          <a:p>
            <a:r>
              <a:rPr lang="en-US" dirty="0">
                <a:solidFill>
                  <a:srgbClr val="FFFFFF"/>
                </a:solidFill>
              </a:rPr>
              <a:t>                                                                    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EA2CB83-C122-10D3-4A3E-A2C75DE4C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7"/>
          <a:stretch/>
        </p:blipFill>
        <p:spPr>
          <a:xfrm>
            <a:off x="3418725" y="715154"/>
            <a:ext cx="5041438" cy="33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5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99E4-E400-C23F-A85E-29F39C07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4AA6B-A9A2-C76A-80E8-96C7A2EC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26" y="2033081"/>
            <a:ext cx="10513654" cy="383601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Forray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A. Substance use during pregnancy. F1000Res. 2016 May 13;5:F1000 Faculty Rev-887.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10.12688/f1000research.7645.1. PMID: 27239283; PMCID: PMC4870985.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Mathews, B., &amp; Kenny, M. C. (2008). Mandatory Reporting Legislation in the United States, Canada, and Australia: A Cross-Jurisdictional Review of Key Features, Differences, and Issues. Child Maltreatment, 13(1), 50–63. https://doi.org/10.1177/1077559507310613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spc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Meinhofer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A,</a:t>
            </a:r>
            <a:r>
              <a:rPr lang="en-US" sz="1800" spc="-2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Anglero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-Diaz</a:t>
            </a:r>
            <a:r>
              <a:rPr lang="en-US" sz="1800" spc="-2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Y.</a:t>
            </a:r>
            <a:r>
              <a:rPr lang="en-US" sz="1800" spc="-2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Trends</a:t>
            </a:r>
            <a:r>
              <a:rPr lang="en-US" sz="1800" spc="-2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in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Foster</a:t>
            </a:r>
            <a:r>
              <a:rPr lang="en-US" sz="1800" spc="-3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Care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Entry</a:t>
            </a:r>
            <a:r>
              <a:rPr lang="en-US" sz="1800" spc="-2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Among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Children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Removed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From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Their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Homes Because of Parental Drug Use, 2000 to 2017. JAMA </a:t>
            </a:r>
            <a:r>
              <a:rPr lang="en-US" sz="1800" spc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Pediatr</a:t>
            </a:r>
            <a:r>
              <a:rPr lang="en-US" sz="180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anose="020B0604020202020204" pitchFamily="34" charset="0"/>
              </a:rPr>
              <a:t>. 2019;173:881-883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Nguemeni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Tiako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 J., &amp; Sweeney, L. (2022). The government’s involvement in prenatal drug testing may be toxic. Maternal and child health journal, 26(4), 761-763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Schiff, D. M., Work, E. C.,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Muftu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S., Partridge, S., MacMillan, K. D. L., Gray, J. R., ... &amp; Bernstein, J. (2022). “You have to take this medication, but then you get punished for taking it:” lack of agency, choice, and fear of medications to treat opioid use disorder across the perinatal period. Journal of substance abuse treatment, 139, 108765</a:t>
            </a:r>
          </a:p>
        </p:txBody>
      </p:sp>
    </p:spTree>
    <p:extLst>
      <p:ext uri="{BB962C8B-B14F-4D97-AF65-F5344CB8AC3E}">
        <p14:creationId xmlns:p14="http://schemas.microsoft.com/office/powerpoint/2010/main" val="185810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109" y="5283303"/>
            <a:ext cx="1101067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Qualitative Quotes</a:t>
            </a:r>
          </a:p>
          <a:p>
            <a:r>
              <a:rPr lang="en-US" dirty="0">
                <a:solidFill>
                  <a:srgbClr val="FFFFFF"/>
                </a:solidFill>
              </a:rPr>
              <a:t>                                                                         </a:t>
            </a:r>
            <a:r>
              <a:rPr lang="en-US" sz="2000" b="1" dirty="0">
                <a:solidFill>
                  <a:schemeClr val="bg1"/>
                </a:solidFill>
              </a:rPr>
              <a:t>- Schiff et al, 2022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940ED-3CB6-0297-0FDA-4C54E026DB45}"/>
              </a:ext>
            </a:extLst>
          </p:cNvPr>
          <p:cNvSpPr txBox="1"/>
          <p:nvPr/>
        </p:nvSpPr>
        <p:spPr>
          <a:xfrm>
            <a:off x="2235201" y="368307"/>
            <a:ext cx="5745018" cy="13388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</a:rPr>
              <a:t>“The first thing [the caseworker] said to me was, ‘So I noticed you were on </a:t>
            </a:r>
            <a:r>
              <a:rPr lang="en-US" sz="2000" b="1" i="1" dirty="0">
                <a:solidFill>
                  <a:schemeClr val="bg1"/>
                </a:solidFill>
              </a:rPr>
              <a:t>methadone</a:t>
            </a:r>
            <a:r>
              <a:rPr lang="en-US" sz="2000" i="1" dirty="0">
                <a:solidFill>
                  <a:schemeClr val="bg1"/>
                </a:solidFill>
              </a:rPr>
              <a:t>. You realize that's liquid heroin, correct?’” 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bg1"/>
                </a:solidFill>
              </a:rPr>
              <a:t>                                           (31-year-old Black/mixed race mother)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F3B68-62CC-8643-DC54-3A85F62A7EB0}"/>
              </a:ext>
            </a:extLst>
          </p:cNvPr>
          <p:cNvSpPr txBox="1"/>
          <p:nvPr/>
        </p:nvSpPr>
        <p:spPr>
          <a:xfrm>
            <a:off x="652087" y="2052749"/>
            <a:ext cx="5301673" cy="22929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</a:rPr>
              <a:t>“It [methadone] allowed me to have a life. It allowed me to start to </a:t>
            </a:r>
            <a:r>
              <a:rPr lang="en-US" sz="2000" b="1" i="1" dirty="0">
                <a:solidFill>
                  <a:schemeClr val="bg1"/>
                </a:solidFill>
              </a:rPr>
              <a:t>work on myself </a:t>
            </a:r>
            <a:r>
              <a:rPr lang="en-US" sz="2000" i="1" dirty="0">
                <a:solidFill>
                  <a:schemeClr val="bg1"/>
                </a:solidFill>
              </a:rPr>
              <a:t>without having to have the daily waking up not well every day and starting my day off like that... It gave me the </a:t>
            </a:r>
            <a:r>
              <a:rPr lang="en-US" sz="2000" b="1" i="1" dirty="0">
                <a:solidFill>
                  <a:schemeClr val="bg1"/>
                </a:solidFill>
              </a:rPr>
              <a:t>opportunity</a:t>
            </a:r>
            <a:r>
              <a:rPr lang="en-US" sz="2000" i="1" dirty="0">
                <a:solidFill>
                  <a:schemeClr val="bg1"/>
                </a:solidFill>
              </a:rPr>
              <a:t>. That's what it does. It gives you the opportunity.”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solidFill>
                  <a:schemeClr val="bg1"/>
                </a:solidFill>
              </a:rPr>
              <a:t>                                      </a:t>
            </a:r>
            <a:r>
              <a:rPr lang="en-US" sz="1600" i="1" dirty="0">
                <a:solidFill>
                  <a:schemeClr val="bg1"/>
                </a:solidFill>
              </a:rPr>
              <a:t>(33-year-old White mother)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1A4E8-0F7E-9E2C-DC5E-96BE01D83982}"/>
              </a:ext>
            </a:extLst>
          </p:cNvPr>
          <p:cNvSpPr txBox="1"/>
          <p:nvPr/>
        </p:nvSpPr>
        <p:spPr>
          <a:xfrm>
            <a:off x="6751783" y="2276146"/>
            <a:ext cx="5209310" cy="256993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</a:rPr>
              <a:t>“Just because I'm on methadone and taking meds, it seemed like everything that happens is always because it's methadone fault… I was tired, so that must be—not the baby getting up every night, but it must be my methadone. </a:t>
            </a:r>
            <a:r>
              <a:rPr lang="en-US" sz="2000" b="1" i="1" dirty="0">
                <a:solidFill>
                  <a:schemeClr val="bg1"/>
                </a:solidFill>
              </a:rPr>
              <a:t>Everything had to do with my meds</a:t>
            </a:r>
            <a:r>
              <a:rPr lang="en-US" sz="2000" i="1" dirty="0">
                <a:solidFill>
                  <a:schemeClr val="bg1"/>
                </a:solidFill>
              </a:rPr>
              <a:t>. That’s how they viewed it.” 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bg1"/>
                </a:solidFill>
              </a:rPr>
              <a:t>                                          (35-year-old White mother)</a:t>
            </a:r>
          </a:p>
        </p:txBody>
      </p:sp>
      <p:pic>
        <p:nvPicPr>
          <p:cNvPr id="1026" name="Picture 2" descr="imagine Icon - Free PNG &amp; SVG 1189826 - Noun Project">
            <a:extLst>
              <a:ext uri="{FF2B5EF4-FFF2-40B4-BE49-F238E27FC236}">
                <a16:creationId xmlns:a16="http://schemas.microsoft.com/office/drawing/2014/main" id="{A7C3F5A5-9B7F-5E16-8504-6E500D83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47" y="940795"/>
            <a:ext cx="3847054" cy="38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4C798F-B437-B52D-86AE-8A8661AF9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9" t="1343" r="25567" b="4658"/>
          <a:stretch/>
        </p:blipFill>
        <p:spPr>
          <a:xfrm rot="1000931">
            <a:off x="191510" y="245364"/>
            <a:ext cx="1833061" cy="1603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CD85F-E4C7-CCE4-442B-8EEE2802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637" y="4483362"/>
            <a:ext cx="3369013" cy="1895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4DEC-CD08-C83A-3724-477507D2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486" y="2084549"/>
            <a:ext cx="10058400" cy="3760891"/>
          </a:xfrm>
        </p:spPr>
        <p:txBody>
          <a:bodyPr>
            <a:normAutofit/>
          </a:bodyPr>
          <a:lstStyle/>
          <a:p>
            <a:pPr defTabSz="773125">
              <a:lnSpc>
                <a:spcPct val="100000"/>
              </a:lnSpc>
              <a:spcAft>
                <a:spcPts val="534"/>
              </a:spcAft>
              <a:buFont typeface="Wingdings" panose="05000000000000000000" pitchFamily="2" charset="2"/>
              <a:buChar char="v"/>
            </a:pP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Legally enforceable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duty 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for those who have contact with vulnerable populations to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report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to authorities when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mistreatment or abuse 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of those populations is suspected or confirmed</a:t>
            </a:r>
          </a:p>
          <a:p>
            <a:pPr marL="0" indent="0" defTabSz="773125">
              <a:lnSpc>
                <a:spcPct val="100000"/>
              </a:lnSpc>
              <a:spcAft>
                <a:spcPts val="534"/>
              </a:spcAft>
              <a:buNone/>
            </a:pPr>
            <a:endParaRPr lang="en-US" sz="24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defTabSz="773125">
              <a:lnSpc>
                <a:spcPct val="100000"/>
              </a:lnSpc>
              <a:spcAft>
                <a:spcPts val="534"/>
              </a:spcAft>
              <a:buFont typeface="Wingdings" panose="05000000000000000000" pitchFamily="2" charset="2"/>
              <a:buChar char="v"/>
            </a:pP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Identifying and Reporting </a:t>
            </a: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Child Abuse and Maltreatment/Neglect</a:t>
            </a:r>
          </a:p>
          <a:p>
            <a:pPr marL="406908" indent="-406908" defTabSz="773125">
              <a:lnSpc>
                <a:spcPct val="100000"/>
              </a:lnSpc>
              <a:spcAft>
                <a:spcPts val="534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First enacted in the U.S between 1963-1967</a:t>
            </a:r>
          </a:p>
          <a:p>
            <a:pPr marL="406908" indent="-406908" defTabSz="773125">
              <a:lnSpc>
                <a:spcPct val="100000"/>
              </a:lnSpc>
              <a:spcAft>
                <a:spcPts val="534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Some laws include </a:t>
            </a:r>
            <a:r>
              <a:rPr lang="en-US" sz="1800" b="1" i="1" kern="1200" dirty="0">
                <a:solidFill>
                  <a:srgbClr val="FF0000"/>
                </a:solidFill>
                <a:ea typeface="+mn-ea"/>
                <a:cs typeface="+mn-cs"/>
              </a:rPr>
              <a:t>any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substance </a:t>
            </a:r>
            <a:r>
              <a:rPr lang="en-US" sz="1800" u="sng" kern="1200" dirty="0">
                <a:solidFill>
                  <a:srgbClr val="FF0000"/>
                </a:solidFill>
                <a:ea typeface="+mn-ea"/>
                <a:cs typeface="+mn-cs"/>
              </a:rPr>
              <a:t>use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as reportable neglect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063D3-C984-F504-F902-69EE7E82904D}"/>
              </a:ext>
            </a:extLst>
          </p:cNvPr>
          <p:cNvSpPr txBox="1"/>
          <p:nvPr/>
        </p:nvSpPr>
        <p:spPr>
          <a:xfrm>
            <a:off x="8466477" y="6550223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13816">
              <a:spcAft>
                <a:spcPts val="600"/>
              </a:spcAft>
            </a:pPr>
            <a:r>
              <a:rPr lang="en-US" sz="14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Mathews, B. et al (2008). Child maltreatment.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25EF9A1-AD93-1376-6D92-4636D00DFC10}"/>
              </a:ext>
            </a:extLst>
          </p:cNvPr>
          <p:cNvSpPr/>
          <p:nvPr/>
        </p:nvSpPr>
        <p:spPr>
          <a:xfrm>
            <a:off x="1371599" y="927229"/>
            <a:ext cx="5291848" cy="82596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Mandated Reporting</a:t>
            </a:r>
          </a:p>
        </p:txBody>
      </p:sp>
    </p:spTree>
    <p:extLst>
      <p:ext uri="{BB962C8B-B14F-4D97-AF65-F5344CB8AC3E}">
        <p14:creationId xmlns:p14="http://schemas.microsoft.com/office/powerpoint/2010/main" val="401513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7492-3674-A6E2-897C-CE9563DD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735"/>
            <a:ext cx="12192000" cy="15136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TextBox 7">
            <a:extLst>
              <a:ext uri="{FF2B5EF4-FFF2-40B4-BE49-F238E27FC236}">
                <a16:creationId xmlns:a16="http://schemas.microsoft.com/office/drawing/2014/main" id="{E7B33231-8A74-794C-564A-DEE673101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593250"/>
              </p:ext>
            </p:extLst>
          </p:nvPr>
        </p:nvGraphicFramePr>
        <p:xfrm>
          <a:off x="363118" y="2042811"/>
          <a:ext cx="8272881" cy="41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5FC6E65-B008-CC6F-A4C8-8390C582B4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505" r="39301"/>
          <a:stretch/>
        </p:blipFill>
        <p:spPr>
          <a:xfrm>
            <a:off x="9068464" y="2825659"/>
            <a:ext cx="2926671" cy="2102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B14BD-58A6-54B6-C338-0E71790BB4E5}"/>
              </a:ext>
            </a:extLst>
          </p:cNvPr>
          <p:cNvSpPr txBox="1"/>
          <p:nvPr/>
        </p:nvSpPr>
        <p:spPr>
          <a:xfrm>
            <a:off x="7285391" y="6480376"/>
            <a:ext cx="8272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effectLst/>
              </a:rPr>
              <a:t>Forray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b="0" i="1" dirty="0">
                <a:solidFill>
                  <a:schemeClr val="bg1"/>
                </a:solidFill>
                <a:effectLst/>
              </a:rPr>
              <a:t>2016; </a:t>
            </a:r>
            <a:r>
              <a:rPr lang="en-US" sz="1400" i="1" dirty="0">
                <a:solidFill>
                  <a:schemeClr val="bg1"/>
                </a:solidFill>
              </a:rPr>
              <a:t>Nguemeni Tiako MJ, et al 2022; </a:t>
            </a:r>
            <a:r>
              <a:rPr lang="en-US" sz="1400" i="1" dirty="0" err="1">
                <a:solidFill>
                  <a:schemeClr val="bg1"/>
                </a:solidFill>
              </a:rPr>
              <a:t>Meinhofer</a:t>
            </a:r>
            <a:r>
              <a:rPr lang="en-US" sz="1400" i="1" dirty="0">
                <a:solidFill>
                  <a:schemeClr val="bg1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8244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163F6-9FBF-4ACC-B921-256D0785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2E163F6-9FBF-4ACC-B921-256D0785A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4CB0FA-9E10-4638-8AAA-FB2F8A0E0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24CB0FA-9E10-4638-8AAA-FB2F8A0E0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6ED4EF-CCAA-4B70-A643-A335E839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DA6ED4EF-CCAA-4B70-A643-A335E8394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4B5CD-0FA1-46C2-ACE1-4D27EA420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014B5CD-0FA1-46C2-ACE1-4D27EA420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A72B3F-C85C-4AF4-8C2A-E083E96D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6A72B3F-C85C-4AF4-8C2A-E083E96DB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8B0B33-0737-4A56-B65C-048A6DE3E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1B8B0B33-0737-4A56-B65C-048A6DE3E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7">
            <a:extLst>
              <a:ext uri="{FF2B5EF4-FFF2-40B4-BE49-F238E27FC236}">
                <a16:creationId xmlns:a16="http://schemas.microsoft.com/office/drawing/2014/main" id="{E7B33231-8A74-794C-564A-DEE673101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04693"/>
              </p:ext>
            </p:extLst>
          </p:nvPr>
        </p:nvGraphicFramePr>
        <p:xfrm>
          <a:off x="270755" y="2266545"/>
          <a:ext cx="7694578" cy="366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467D69-1E41-8A4D-F714-F9F2D710C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731080"/>
              </p:ext>
            </p:extLst>
          </p:nvPr>
        </p:nvGraphicFramePr>
        <p:xfrm>
          <a:off x="7541" y="2811661"/>
          <a:ext cx="12192000" cy="340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6FBAFA-6C15-D82F-85DA-8A6672A13532}"/>
              </a:ext>
            </a:extLst>
          </p:cNvPr>
          <p:cNvSpPr txBox="1"/>
          <p:nvPr/>
        </p:nvSpPr>
        <p:spPr>
          <a:xfrm>
            <a:off x="816417" y="2072999"/>
            <a:ext cx="10559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cs typeface="Hadassah Friedlaender" panose="02020603050405020304" pitchFamily="18" charset="-79"/>
              </a:rPr>
              <a:t>To perform a systematic r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adassah Friedlaender" panose="02020603050405020304" pitchFamily="18" charset="-79"/>
              </a:rPr>
              <a:t>eview of U.S. mandated reporting literature </a:t>
            </a:r>
            <a:r>
              <a:rPr lang="en-US" sz="2400" dirty="0">
                <a:cs typeface="Hadassah Friedlaender" panose="02020603050405020304" pitchFamily="18" charset="-79"/>
              </a:rPr>
              <a:t>for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adassah Friedlaender" panose="02020603050405020304" pitchFamily="18" charset="-79"/>
              </a:rPr>
              <a:t>perinatal substance use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6BBBFB-A383-1537-B527-A9FA4525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" y="287338"/>
            <a:ext cx="12191999" cy="14493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128C-8A6D-03CF-8D12-001B31E2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>
                <a:solidFill>
                  <a:srgbClr val="002060"/>
                </a:solidFill>
              </a:rPr>
              <a:t>      </a:t>
            </a:r>
            <a:r>
              <a:rPr lang="en-US" sz="4000">
                <a:solidFill>
                  <a:schemeClr val="tx1"/>
                </a:solidFill>
              </a:rPr>
              <a:t>METHODS –</a:t>
            </a:r>
            <a:r>
              <a:rPr lang="en-US"/>
              <a:t> </a:t>
            </a:r>
            <a:r>
              <a:rPr lang="en-US" sz="3200">
                <a:solidFill>
                  <a:schemeClr val="tx1"/>
                </a:solidFill>
              </a:rPr>
              <a:t>Search Terms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7BDC1-0F30-E2B1-5263-8FA167710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4"/>
          <a:stretch/>
        </p:blipFill>
        <p:spPr>
          <a:xfrm>
            <a:off x="919915" y="2002057"/>
            <a:ext cx="6170387" cy="3470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3E971-F359-EB02-278C-C8EE2FE4D75D}"/>
              </a:ext>
            </a:extLst>
          </p:cNvPr>
          <p:cNvSpPr txBox="1"/>
          <p:nvPr/>
        </p:nvSpPr>
        <p:spPr>
          <a:xfrm>
            <a:off x="810952" y="5472279"/>
            <a:ext cx="9866284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154">
              <a:spcBef>
                <a:spcPts val="748"/>
              </a:spcBef>
            </a:pPr>
            <a:r>
              <a:rPr lang="en-US" sz="1800" u="sng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Databases</a:t>
            </a:r>
            <a:r>
              <a:rPr lang="en-US"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PubMed, CINAHL, PsycINFO, Cochrane</a:t>
            </a:r>
            <a:endParaRPr lang="en-US" sz="1800" u="sng" kern="12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684154">
              <a:spcBef>
                <a:spcPts val="748"/>
              </a:spcBef>
              <a:buNone/>
            </a:pPr>
            <a:r>
              <a:rPr lang="en-US" sz="1800" u="sng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Search Strategy</a:t>
            </a:r>
            <a:r>
              <a:rPr lang="en-US"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[PARENTAL + {(CANNABIS OR ALCOHOL) + USE}] + REPORTING</a:t>
            </a:r>
          </a:p>
          <a:p>
            <a:pPr marL="0" indent="0" defTabSz="684154">
              <a:spcBef>
                <a:spcPts val="748"/>
              </a:spcBef>
              <a:buNone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3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128C-8A6D-03CF-8D12-001B31E2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sz="4000" dirty="0">
                <a:solidFill>
                  <a:schemeClr val="tx1"/>
                </a:solidFill>
              </a:rPr>
              <a:t>METHODS –</a:t>
            </a:r>
            <a:r>
              <a:rPr lang="en-US" dirty="0"/>
              <a:t> </a:t>
            </a:r>
            <a:r>
              <a:rPr lang="en-US" sz="3200" dirty="0">
                <a:solidFill>
                  <a:schemeClr val="tx1"/>
                </a:solidFill>
              </a:rPr>
              <a:t>PRISMA Flow Diagram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14932-BF33-0AA5-BEEE-A0BDC24C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52" y="2231935"/>
            <a:ext cx="8577695" cy="39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5FB3-E370-1B22-4FCE-62EDCD0D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 (Preliminary)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69A32C3-6A5C-1924-EF54-7D8E6C796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397497"/>
              </p:ext>
            </p:extLst>
          </p:nvPr>
        </p:nvGraphicFramePr>
        <p:xfrm>
          <a:off x="725523" y="2004336"/>
          <a:ext cx="4250987" cy="41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D7FFFD6-AF67-3BDB-96D0-E711D8F26F9C}"/>
              </a:ext>
            </a:extLst>
          </p:cNvPr>
          <p:cNvSpPr txBox="1"/>
          <p:nvPr/>
        </p:nvSpPr>
        <p:spPr>
          <a:xfrm>
            <a:off x="5333187" y="2149375"/>
            <a:ext cx="66999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 hangingPunct="0">
              <a:buFont typeface="Wingdings" panose="05000000000000000000" pitchFamily="2" charset="2"/>
              <a:buChar char="Ø"/>
            </a:pPr>
            <a:r>
              <a:rPr lang="en-US" dirty="0">
                <a:cs typeface="Hadassah Friedlaender" panose="02020603050405020304" pitchFamily="18" charset="-79"/>
              </a:rPr>
              <a:t>Policies of mandated reporting vary by </a:t>
            </a:r>
            <a:r>
              <a:rPr lang="en-US" sz="1800" dirty="0">
                <a:cs typeface="Hadassah Friedlaender" panose="02020603050405020304" pitchFamily="18" charset="-79"/>
              </a:rPr>
              <a:t>state</a:t>
            </a:r>
          </a:p>
          <a:p>
            <a:pPr marL="1143000" indent="-1143000" hangingPunct="0">
              <a:buFont typeface="Wingdings" panose="05000000000000000000" pitchFamily="2" charset="2"/>
              <a:buChar char="Ø"/>
            </a:pPr>
            <a:endParaRPr lang="en-US" dirty="0">
              <a:cs typeface="Hadassah Friedlaender" panose="02020603050405020304" pitchFamily="18" charset="-79"/>
            </a:endParaRPr>
          </a:p>
          <a:p>
            <a:pPr marL="1143000" indent="-1143000" hangingPunct="0">
              <a:buFont typeface="Wingdings" panose="05000000000000000000" pitchFamily="2" charset="2"/>
              <a:buChar char="Ø"/>
            </a:pPr>
            <a:r>
              <a:rPr lang="en-US" dirty="0">
                <a:cs typeface="Hadassah Friedlaender" panose="02020603050405020304" pitchFamily="18" charset="-79"/>
              </a:rPr>
              <a:t>In some states, any use of substance is automatically interpreted as </a:t>
            </a:r>
            <a:r>
              <a:rPr lang="en-US" b="1" dirty="0">
                <a:cs typeface="Hadassah Friedlaender" panose="02020603050405020304" pitchFamily="18" charset="-79"/>
              </a:rPr>
              <a:t>neglect</a:t>
            </a:r>
            <a:endParaRPr lang="en-US" sz="1600" b="1" dirty="0">
              <a:cs typeface="Hadassah Friedlaender" panose="02020603050405020304" pitchFamily="18" charset="-79"/>
            </a:endParaRP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endParaRPr lang="en-US" sz="1800" dirty="0">
              <a:cs typeface="Hadassah Friedlaender" panose="02020603050405020304" pitchFamily="18" charset="-79"/>
            </a:endParaRPr>
          </a:p>
          <a:p>
            <a:pPr marL="1143000" indent="-1143000" hangingPunct="0">
              <a:buFont typeface="Wingdings" panose="05000000000000000000" pitchFamily="2" charset="2"/>
              <a:buChar char="Ø"/>
            </a:pPr>
            <a:r>
              <a:rPr lang="en-US" sz="1800" dirty="0">
                <a:cs typeface="Hadassah Friedlaender" panose="02020603050405020304" pitchFamily="18" charset="-79"/>
              </a:rPr>
              <a:t>Treatment engagement not addressed</a:t>
            </a: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endParaRPr lang="en-US" sz="1800" dirty="0">
              <a:cs typeface="Hadassah Friedlaender" panose="02020603050405020304" pitchFamily="18" charset="-79"/>
            </a:endParaRPr>
          </a:p>
          <a:p>
            <a:pPr marL="1143000" indent="-1143000" hangingPunct="0">
              <a:buFont typeface="Wingdings" panose="05000000000000000000" pitchFamily="2" charset="2"/>
              <a:buChar char="Ø"/>
            </a:pPr>
            <a:r>
              <a:rPr lang="en-US" sz="1800" b="1" dirty="0">
                <a:cs typeface="Hadassah Friedlaender" panose="02020603050405020304" pitchFamily="18" charset="-79"/>
              </a:rPr>
              <a:t>Racial/ethnic/SES disparities </a:t>
            </a:r>
            <a:r>
              <a:rPr lang="en-US" sz="1800" dirty="0">
                <a:cs typeface="Hadassah Friedlaender" panose="02020603050405020304" pitchFamily="18" charset="-79"/>
              </a:rPr>
              <a:t>in screening and reporting</a:t>
            </a: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endParaRPr lang="en-US" sz="1800" dirty="0">
              <a:cs typeface="Hadassah Friedlaender" panose="02020603050405020304" pitchFamily="18" charset="-79"/>
            </a:endParaRPr>
          </a:p>
          <a:p>
            <a:pPr marL="1143000" indent="-1143000" hangingPunct="0">
              <a:buFont typeface="Wingdings" panose="05000000000000000000" pitchFamily="2" charset="2"/>
              <a:buChar char="Ø"/>
            </a:pPr>
            <a:r>
              <a:rPr lang="en-US" sz="1800" dirty="0">
                <a:cs typeface="Hadassah Friedlaender" panose="02020603050405020304" pitchFamily="18" charset="-79"/>
              </a:rPr>
              <a:t>Most frequently detected: cannabis, cigarettes, and cocaine</a:t>
            </a: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endParaRPr lang="en-US" sz="1800" dirty="0">
              <a:cs typeface="Hadassah Friedlaender" panose="02020603050405020304" pitchFamily="18" charset="-79"/>
            </a:endParaRPr>
          </a:p>
          <a:p>
            <a:pPr marL="457200" indent="-1143000" hangingPunct="0">
              <a:buFont typeface="Wingdings" panose="05000000000000000000" pitchFamily="2" charset="2"/>
              <a:buChar char="Ø"/>
            </a:pPr>
            <a:r>
              <a:rPr lang="en-US" sz="1800" dirty="0">
                <a:cs typeface="Hadassah Friedlaender" panose="02020603050405020304" pitchFamily="18" charset="-79"/>
              </a:rPr>
              <a:t>Cannabis vs. alcohol treated differently when reporting</a:t>
            </a:r>
          </a:p>
        </p:txBody>
      </p:sp>
    </p:spTree>
    <p:extLst>
      <p:ext uri="{BB962C8B-B14F-4D97-AF65-F5344CB8AC3E}">
        <p14:creationId xmlns:p14="http://schemas.microsoft.com/office/powerpoint/2010/main" val="68439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3038DAF-9C5F-C58B-A403-7BE02754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sz="4000" dirty="0">
                <a:solidFill>
                  <a:schemeClr val="tx1"/>
                </a:solidFill>
              </a:rPr>
              <a:t>RESULTS (Preliminary)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3CA1C02-65F8-90DE-4C7A-32C8E8750A2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28628350"/>
              </p:ext>
            </p:extLst>
          </p:nvPr>
        </p:nvGraphicFramePr>
        <p:xfrm>
          <a:off x="6096000" y="2122626"/>
          <a:ext cx="5353878" cy="398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9B76DBC1-8D39-3B07-CF08-F342FC9EAF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2872733"/>
              </p:ext>
            </p:extLst>
          </p:nvPr>
        </p:nvGraphicFramePr>
        <p:xfrm>
          <a:off x="309470" y="2122625"/>
          <a:ext cx="5667259" cy="398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30030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25D7C9D529941B6DB174EBBF263A9" ma:contentTypeVersion="9" ma:contentTypeDescription="Create a new document." ma:contentTypeScope="" ma:versionID="246255567981f132fc4b2491fa3eaf61">
  <xsd:schema xmlns:xsd="http://www.w3.org/2001/XMLSchema" xmlns:xs="http://www.w3.org/2001/XMLSchema" xmlns:p="http://schemas.microsoft.com/office/2006/metadata/properties" xmlns:ns3="89dc05de-54e8-4c9c-867c-327d66983fe2" xmlns:ns4="cfc15081-90e6-45ba-a648-ccf3b8f219a0" targetNamespace="http://schemas.microsoft.com/office/2006/metadata/properties" ma:root="true" ma:fieldsID="c8765776f2ad703174f0316a92ece94a" ns3:_="" ns4:_="">
    <xsd:import namespace="89dc05de-54e8-4c9c-867c-327d66983fe2"/>
    <xsd:import namespace="cfc15081-90e6-45ba-a648-ccf3b8f219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c05de-54e8-4c9c-867c-327d66983f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15081-90e6-45ba-a648-ccf3b8f219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9dc05de-54e8-4c9c-867c-327d66983fe2" xsi:nil="true"/>
    <_activity xmlns="89dc05de-54e8-4c9c-867c-327d66983fe2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FAF602-3AE0-4C2D-A0AF-BBFEC20BB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c05de-54e8-4c9c-867c-327d66983fe2"/>
    <ds:schemaRef ds:uri="cfc15081-90e6-45ba-a648-ccf3b8f21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fc15081-90e6-45ba-a648-ccf3b8f219a0"/>
    <ds:schemaRef ds:uri="http://schemas.microsoft.com/office/2006/metadata/properties"/>
    <ds:schemaRef ds:uri="89dc05de-54e8-4c9c-867c-327d66983fe2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546</TotalTime>
  <Words>2000</Words>
  <Application>Microsoft Office PowerPoint</Application>
  <PresentationFormat>Widescreen</PresentationFormat>
  <Paragraphs>195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Franklin Gothic Book</vt:lpstr>
      <vt:lpstr>inherit</vt:lpstr>
      <vt:lpstr>Wingdings</vt:lpstr>
      <vt:lpstr>Custom</vt:lpstr>
      <vt:lpstr>Office Theme</vt:lpstr>
      <vt:lpstr>Mandated Reporting Policies for Perinatal Substance Use: A Systematic Review of the Literature</vt:lpstr>
      <vt:lpstr>PowerPoint Presentation</vt:lpstr>
      <vt:lpstr>PowerPoint Presentation</vt:lpstr>
      <vt:lpstr>      BACKGROUND</vt:lpstr>
      <vt:lpstr>      OBJECTIVE</vt:lpstr>
      <vt:lpstr>      METHODS – Search Terms</vt:lpstr>
      <vt:lpstr>      METHODS – PRISMA Flow Diagram</vt:lpstr>
      <vt:lpstr>      RESULTS (Preliminary)</vt:lpstr>
      <vt:lpstr>      RESULTS (Preliminary)</vt:lpstr>
      <vt:lpstr>      CONCLUSIONS</vt:lpstr>
      <vt:lpstr>PowerPoint Presentation</vt:lpstr>
      <vt:lpstr>  Research Team, THANK YOU!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Mandated Reporting Policies for Perinatal Substance Use: A Systematic Review of the Literature</dc:title>
  <dc:creator>Andereas, Keinada</dc:creator>
  <cp:lastModifiedBy>Andereas, Keinada</cp:lastModifiedBy>
  <cp:revision>12</cp:revision>
  <dcterms:created xsi:type="dcterms:W3CDTF">2023-08-03T02:59:07Z</dcterms:created>
  <dcterms:modified xsi:type="dcterms:W3CDTF">2023-08-10T00:44:58Z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0x0101000E325D7C9D529941B6DB174EBBF263A9</vt:lpwstr>
  </property>
</Properties>
</file>