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00_4B92D01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5B_CE5AF99.xml" ContentType="application/vnd.ms-powerpoint.comments+xml"/>
  <Override PartName="/ppt/notesSlides/notesSlide9.xml" ContentType="application/vnd.openxmlformats-officedocument.presentationml.notesSlide+xml"/>
  <Override PartName="/ppt/comments/modernComment_15F_1BC1D229.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61_A9735407.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66_8A99C083.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699" r:id="rId6"/>
  </p:sldMasterIdLst>
  <p:notesMasterIdLst>
    <p:notesMasterId r:id="rId27"/>
  </p:notesMasterIdLst>
  <p:handoutMasterIdLst>
    <p:handoutMasterId r:id="rId28"/>
  </p:handoutMasterIdLst>
  <p:sldIdLst>
    <p:sldId id="256" r:id="rId7"/>
    <p:sldId id="359" r:id="rId8"/>
    <p:sldId id="321" r:id="rId9"/>
    <p:sldId id="345" r:id="rId10"/>
    <p:sldId id="342" r:id="rId11"/>
    <p:sldId id="344" r:id="rId12"/>
    <p:sldId id="346" r:id="rId13"/>
    <p:sldId id="322" r:id="rId14"/>
    <p:sldId id="347" r:id="rId15"/>
    <p:sldId id="351" r:id="rId16"/>
    <p:sldId id="352" r:id="rId17"/>
    <p:sldId id="348" r:id="rId18"/>
    <p:sldId id="350" r:id="rId19"/>
    <p:sldId id="349" r:id="rId20"/>
    <p:sldId id="353" r:id="rId21"/>
    <p:sldId id="358" r:id="rId22"/>
    <p:sldId id="357" r:id="rId23"/>
    <p:sldId id="354" r:id="rId24"/>
    <p:sldId id="361" r:id="rId25"/>
    <p:sldId id="3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72A908-BFA1-219A-94D7-639029FDD299}" name="Jessica Kenny" initials="JK" userId="efeca6631bf76d65" providerId="Windows Live"/>
  <p188:author id="{0C5D2B7F-05D5-54F1-9431-B0F46F51D9DF}" name="Almeida, Haley" initials="AH" userId="S::haley.almeida@ucdenver.edu::8be87468-9507-482e-ac18-4f08d1d6aceb" providerId="AD"/>
  <p188:author id="{939B1B9C-C82C-45C3-38E1-A530957251B3}" name="Haley Almeida" initials="HA" userId="23b52e4dee9b716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692"/>
    <a:srgbClr val="2F5597"/>
    <a:srgbClr val="CBB379"/>
    <a:srgbClr val="4170BA"/>
    <a:srgbClr val="E6E6E6"/>
    <a:srgbClr val="A9B8DE"/>
    <a:srgbClr val="F2F2F2"/>
    <a:srgbClr val="262625"/>
    <a:srgbClr val="9BBF71"/>
    <a:srgbClr val="7DE5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6858E-97B8-4200-ACB1-90995D2BE1BA}" v="58" dt="2023-08-09T21:38:11.4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2" autoAdjust="0"/>
    <p:restoredTop sz="81804"/>
  </p:normalViewPr>
  <p:slideViewPr>
    <p:cSldViewPr snapToGrid="0">
      <p:cViewPr varScale="1">
        <p:scale>
          <a:sx n="89" d="100"/>
          <a:sy n="89" d="100"/>
        </p:scale>
        <p:origin x="1722" y="66"/>
      </p:cViewPr>
      <p:guideLst/>
    </p:cSldViewPr>
  </p:slideViewPr>
  <p:notesTextViewPr>
    <p:cViewPr>
      <p:scale>
        <a:sx n="1" d="1"/>
        <a:sy n="1" d="1"/>
      </p:scale>
      <p:origin x="0" y="0"/>
    </p:cViewPr>
  </p:notesTextViewPr>
  <p:notesViewPr>
    <p:cSldViewPr snapToGrid="0">
      <p:cViewPr varScale="1">
        <p:scale>
          <a:sx n="82" d="100"/>
          <a:sy n="82" d="100"/>
        </p:scale>
        <p:origin x="395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comments/modernComment_100_4B92D01E.xml><?xml version="1.0" encoding="utf-8"?>
<p188:cmLst xmlns:a="http://schemas.openxmlformats.org/drawingml/2006/main" xmlns:r="http://schemas.openxmlformats.org/officeDocument/2006/relationships" xmlns:p188="http://schemas.microsoft.com/office/powerpoint/2018/8/main">
  <p188:cm id="{F5735409-DD33-4549-8B58-28AC78135ECD}" authorId="{939B1B9C-C82C-45C3-38E1-A530957251B3}" created="2023-08-03T04:30:43.081">
    <ac:deMkLst xmlns:ac="http://schemas.microsoft.com/office/drawing/2013/main/command">
      <pc:docMk xmlns:pc="http://schemas.microsoft.com/office/powerpoint/2013/main/command"/>
      <pc:sldMk xmlns:pc="http://schemas.microsoft.com/office/powerpoint/2013/main/command" cId="1267912734" sldId="256"/>
      <ac:picMk id="17" creationId="{61BA0C49-94AF-6348-A500-6FFC79924F57}"/>
    </ac:deMkLst>
    <p188:txBody>
      <a:bodyPr/>
      <a:lstStyle/>
      <a:p>
        <a:r>
          <a:rPr lang="en-US"/>
          <a:t>Experimenting with colors I don't like this</a:t>
        </a:r>
      </a:p>
    </p188:txBody>
  </p188:cm>
</p188:cmLst>
</file>

<file path=ppt/comments/modernComment_15B_CE5AF99.xml><?xml version="1.0" encoding="utf-8"?>
<p188:cmLst xmlns:a="http://schemas.openxmlformats.org/drawingml/2006/main" xmlns:r="http://schemas.openxmlformats.org/officeDocument/2006/relationships" xmlns:p188="http://schemas.microsoft.com/office/powerpoint/2018/8/main">
  <p188:cm id="{B48303CE-0B00-614F-B29D-C8FB11F993A5}" authorId="{6A72A908-BFA1-219A-94D7-639029FDD299}" created="2023-08-03T19:15:46.286">
    <pc:sldMkLst xmlns:pc="http://schemas.microsoft.com/office/powerpoint/2013/main/command">
      <pc:docMk/>
      <pc:sldMk cId="216379289" sldId="347"/>
    </pc:sldMkLst>
    <p188:txBody>
      <a:bodyPr/>
      <a:lstStyle/>
      <a:p>
        <a:r>
          <a:rPr lang="en-US"/>
          <a:t>I pasted in the full methods of the coding in your notes. Read thru and familiarize yourself with the methods so that you can say a little more about the conventional content analyses, including (very briefly) the total number of codes and that we achieved reliability.</a:t>
        </a:r>
      </a:p>
    </p188:txBody>
  </p188:cm>
</p188:cmLst>
</file>

<file path=ppt/comments/modernComment_15F_1BC1D229.xml><?xml version="1.0" encoding="utf-8"?>
<p188:cmLst xmlns:a="http://schemas.openxmlformats.org/drawingml/2006/main" xmlns:r="http://schemas.openxmlformats.org/officeDocument/2006/relationships" xmlns:p188="http://schemas.microsoft.com/office/powerpoint/2018/8/main">
  <p188:cm id="{16DB3798-47BB-44A5-9722-C72620D993FE}" authorId="{939B1B9C-C82C-45C3-38E1-A530957251B3}" created="2023-08-02T22:40:11.430">
    <ac:txMkLst xmlns:ac="http://schemas.microsoft.com/office/drawing/2013/main/command">
      <pc:docMk xmlns:pc="http://schemas.microsoft.com/office/powerpoint/2013/main/command"/>
      <pc:sldMk xmlns:pc="http://schemas.microsoft.com/office/powerpoint/2013/main/command" cId="465687081" sldId="351"/>
      <ac:graphicFrameMk id="8" creationId="{80B865EF-ACD6-F636-0F27-3F65235DD8A1}"/>
      <ac:tblMk/>
      <ac:tcMk rowId="1646235234" colId="2778475476"/>
      <ac:txMk cp="0" len="199">
        <ac:context len="200" hash="1175398771"/>
      </ac:txMk>
    </ac:txMkLst>
    <p188:pos x="9744503" y="1649663"/>
    <p188:replyLst>
      <p188:reply id="{1C0FB1D5-DB6F-3049-B5C3-CC0B0758E10E}" authorId="{6A72A908-BFA1-219A-94D7-639029FDD299}" created="2023-08-03T19:04:01.452">
        <p188:txBody>
          <a:bodyPr/>
          <a:lstStyle/>
          <a:p>
            <a:r>
              <a:rPr lang="en-US"/>
              <a:t>I think its fine to have all of them as examples of the codes but then really say out loud and out out to the audience the ones you will be highlighting in your results </a:t>
            </a:r>
          </a:p>
        </p188:txBody>
      </p188:reply>
    </p188:replyLst>
    <p188:txBody>
      <a:bodyPr/>
      <a:lstStyle/>
      <a:p>
        <a:r>
          <a:rPr lang="en-US"/>
          <a:t>Is this too long?</a:t>
        </a:r>
      </a:p>
    </p188:txBody>
  </p188:cm>
</p188:cmLst>
</file>

<file path=ppt/comments/modernComment_161_A9735407.xml><?xml version="1.0" encoding="utf-8"?>
<p188:cmLst xmlns:a="http://schemas.openxmlformats.org/drawingml/2006/main" xmlns:r="http://schemas.openxmlformats.org/officeDocument/2006/relationships" xmlns:p188="http://schemas.microsoft.com/office/powerpoint/2018/8/main">
  <p188:cm id="{4A428588-1205-4062-A129-03F8259391FA}" authorId="{939B1B9C-C82C-45C3-38E1-A530957251B3}" created="2023-08-03T03:27:23.050">
    <ac:deMkLst xmlns:ac="http://schemas.microsoft.com/office/drawing/2013/main/command">
      <pc:docMk xmlns:pc="http://schemas.microsoft.com/office/powerpoint/2013/main/command"/>
      <pc:sldMk xmlns:pc="http://schemas.microsoft.com/office/powerpoint/2013/main/command" cId="2842907655" sldId="353"/>
      <ac:graphicFrameMk id="11" creationId="{43F96BD3-4505-97FC-3082-23466F1FC9B3}"/>
    </ac:deMkLst>
    <p188:txBody>
      <a:bodyPr/>
      <a:lstStyle/>
      <a:p>
        <a:r>
          <a:rPr lang="en-US"/>
          <a:t>Going to get feedback on colors/if this lay out is okay</a:t>
        </a:r>
      </a:p>
    </p188:txBody>
  </p188:cm>
  <p188:cm id="{7C66F6FA-D48A-4781-A901-EF8A50CAA8F4}" authorId="{939B1B9C-C82C-45C3-38E1-A530957251B3}" created="2023-08-03T03:41:19.929">
    <ac:deMkLst xmlns:ac="http://schemas.microsoft.com/office/drawing/2013/main/command">
      <pc:docMk xmlns:pc="http://schemas.microsoft.com/office/powerpoint/2013/main/command"/>
      <pc:sldMk xmlns:pc="http://schemas.microsoft.com/office/powerpoint/2013/main/command" cId="2842907655" sldId="353"/>
      <ac:graphicFrameMk id="11" creationId="{43F96BD3-4505-97FC-3082-23466F1FC9B3}"/>
    </ac:deMkLst>
    <p188:replyLst>
      <p188:reply id="{CDCCC718-69F8-F848-8AF5-55CD8A91A7C3}" authorId="{6A72A908-BFA1-219A-94D7-639029FDD299}" created="2023-08-03T19:16:20.920">
        <p188:txBody>
          <a:bodyPr/>
          <a:lstStyle/>
          <a:p>
            <a:r>
              <a:rPr lang="en-US"/>
              <a:t>Yes, would be great to have citations here.</a:t>
            </a:r>
          </a:p>
        </p188:txBody>
      </p188:reply>
      <p188:reply id="{5B8886A6-E79E-4762-8998-12736C45FB51}" authorId="{0C5D2B7F-05D5-54F1-9431-B0F46F51D9DF}" created="2023-08-07T02:34:05.790">
        <p188:txBody>
          <a:bodyPr/>
          <a:lstStyle/>
          <a:p>
            <a:r>
              <a:rPr lang="en-US"/>
              <a:t>I added in a citation for the middle one. The other 2 points were ideas I had. Is it always better to have citations to support your discussion ideas?</a:t>
            </a:r>
          </a:p>
        </p188:txBody>
      </p188:reply>
    </p188:replyLst>
    <p188:txBody>
      <a:bodyPr/>
      <a:lstStyle/>
      <a:p>
        <a:r>
          <a:rPr lang="en-US"/>
          <a:t>Would these be better with citations?</a:t>
        </a:r>
      </a:p>
    </p188:txBody>
  </p188:cm>
  <p188:cm id="{4D20448D-CE9B-D54B-85C1-F23A21166598}" authorId="{6A72A908-BFA1-219A-94D7-639029FDD299}" created="2023-08-03T19:34:30.380">
    <pc:sldMkLst xmlns:pc="http://schemas.microsoft.com/office/powerpoint/2013/main/command">
      <pc:docMk/>
      <pc:sldMk cId="2842907655" sldId="353"/>
    </pc:sldMkLst>
    <p188:txBody>
      <a:bodyPr/>
      <a:lstStyle/>
      <a:p>
        <a:r>
          <a:rPr lang="en-US"/>
          <a:t>In general for discussion, good to talk very generally like “this may help to explain” or “a possible explanation” due to your citations/research that has already been published.</a:t>
        </a:r>
      </a:p>
    </p188:txBody>
  </p188:cm>
</p188:cmLst>
</file>

<file path=ppt/comments/modernComment_166_8A99C083.xml><?xml version="1.0" encoding="utf-8"?>
<p188:cmLst xmlns:a="http://schemas.openxmlformats.org/drawingml/2006/main" xmlns:r="http://schemas.openxmlformats.org/officeDocument/2006/relationships" xmlns:p188="http://schemas.microsoft.com/office/powerpoint/2018/8/main">
  <p188:cm id="{7D809CA2-0D71-4C0A-BB5C-479F519DF8EC}" authorId="{939B1B9C-C82C-45C3-38E1-A530957251B3}" created="2023-08-03T03:40:52.657">
    <ac:deMkLst xmlns:ac="http://schemas.microsoft.com/office/drawing/2013/main/command">
      <pc:docMk xmlns:pc="http://schemas.microsoft.com/office/powerpoint/2013/main/command"/>
      <pc:sldMk xmlns:pc="http://schemas.microsoft.com/office/powerpoint/2013/main/command" cId="2325332099" sldId="358"/>
      <ac:graphicFrameMk id="11" creationId="{418517C8-7278-FDFB-F08D-D943E14977A4}"/>
    </ac:deMkLst>
    <p188:txBody>
      <a:bodyPr/>
      <a:lstStyle/>
      <a:p>
        <a:r>
          <a:rPr lang="en-US"/>
          <a:t>Will choose one color</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B57D5-34DE-4C6D-8B12-22DD83A7FB9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92D8FDA-DD22-4458-8E0A-547C871D3933}">
      <dgm:prSet/>
      <dgm:spPr>
        <a:ln>
          <a:solidFill>
            <a:srgbClr val="CBB379"/>
          </a:solidFill>
        </a:ln>
      </dgm:spPr>
      <dgm:t>
        <a:bodyPr/>
        <a:lstStyle/>
        <a:p>
          <a:r>
            <a:rPr lang="en-US" dirty="0"/>
            <a:t>Acculturation or differences in how mental health and mental health interventions are viewed between successive generations. </a:t>
          </a:r>
        </a:p>
      </dgm:t>
    </dgm:pt>
    <dgm:pt modelId="{B9A35136-E36A-4AD6-A05B-292C6A1D86C2}" type="parTrans" cxnId="{23413337-5544-4FC3-BAE9-43004F6043B1}">
      <dgm:prSet/>
      <dgm:spPr/>
      <dgm:t>
        <a:bodyPr/>
        <a:lstStyle/>
        <a:p>
          <a:endParaRPr lang="en-US"/>
        </a:p>
      </dgm:t>
    </dgm:pt>
    <dgm:pt modelId="{D21FB9E8-43A6-4549-942F-E04630601391}" type="sibTrans" cxnId="{23413337-5544-4FC3-BAE9-43004F6043B1}">
      <dgm:prSet/>
      <dgm:spPr/>
      <dgm:t>
        <a:bodyPr/>
        <a:lstStyle/>
        <a:p>
          <a:endParaRPr lang="en-US"/>
        </a:p>
      </dgm:t>
    </dgm:pt>
    <dgm:pt modelId="{AE8AAF1B-A871-4316-A98A-F1DC126C05DA}">
      <dgm:prSet custT="1"/>
      <dgm:spPr>
        <a:ln>
          <a:solidFill>
            <a:schemeClr val="tx1"/>
          </a:solidFill>
        </a:ln>
      </dgm:spPr>
      <dgm:t>
        <a:bodyPr/>
        <a:lstStyle/>
        <a:p>
          <a:r>
            <a:rPr lang="en-US" sz="1900" dirty="0"/>
            <a:t>Heterogenous sample of youth </a:t>
          </a:r>
          <a:r>
            <a:rPr lang="en-US" sz="1200" dirty="0"/>
            <a:t>(</a:t>
          </a:r>
          <a:r>
            <a:rPr lang="en-US" sz="1200" dirty="0" err="1"/>
            <a:t>Wassertheil</a:t>
          </a:r>
          <a:r>
            <a:rPr lang="en-US" sz="1200" dirty="0"/>
            <a:t>-Smoller et al., 2014).</a:t>
          </a:r>
        </a:p>
      </dgm:t>
    </dgm:pt>
    <dgm:pt modelId="{F6C2C0C3-D777-4132-A81B-17E69A6704CC}" type="parTrans" cxnId="{B79BC91B-0320-4BC4-AED0-D4D2C7238747}">
      <dgm:prSet/>
      <dgm:spPr/>
      <dgm:t>
        <a:bodyPr/>
        <a:lstStyle/>
        <a:p>
          <a:endParaRPr lang="en-US"/>
        </a:p>
      </dgm:t>
    </dgm:pt>
    <dgm:pt modelId="{22E7D9C8-ED0E-4A28-A627-2BE74076A262}" type="sibTrans" cxnId="{B79BC91B-0320-4BC4-AED0-D4D2C7238747}">
      <dgm:prSet/>
      <dgm:spPr/>
      <dgm:t>
        <a:bodyPr/>
        <a:lstStyle/>
        <a:p>
          <a:endParaRPr lang="en-US"/>
        </a:p>
      </dgm:t>
    </dgm:pt>
    <dgm:pt modelId="{B82EFC66-CB6B-4DB8-8A7F-7B700394D955}">
      <dgm:prSet/>
      <dgm:spPr>
        <a:ln>
          <a:solidFill>
            <a:srgbClr val="CBB379"/>
          </a:solidFill>
        </a:ln>
      </dgm:spPr>
      <dgm:t>
        <a:bodyPr/>
        <a:lstStyle/>
        <a:p>
          <a:r>
            <a:rPr lang="en-US" dirty="0"/>
            <a:t>Medical homes may provide comfort and improve access to care.</a:t>
          </a:r>
        </a:p>
      </dgm:t>
    </dgm:pt>
    <dgm:pt modelId="{216CDB0F-FBB3-4201-A12C-7E9CCDFBACF1}" type="parTrans" cxnId="{A20B1E37-7FC7-45FE-AC76-98B0017C265C}">
      <dgm:prSet/>
      <dgm:spPr/>
      <dgm:t>
        <a:bodyPr/>
        <a:lstStyle/>
        <a:p>
          <a:endParaRPr lang="en-US"/>
        </a:p>
      </dgm:t>
    </dgm:pt>
    <dgm:pt modelId="{B8FA4E6B-AF18-4373-920F-7D3C16DD7F64}" type="sibTrans" cxnId="{A20B1E37-7FC7-45FE-AC76-98B0017C265C}">
      <dgm:prSet/>
      <dgm:spPr/>
      <dgm:t>
        <a:bodyPr/>
        <a:lstStyle/>
        <a:p>
          <a:endParaRPr lang="en-US"/>
        </a:p>
      </dgm:t>
    </dgm:pt>
    <dgm:pt modelId="{1C74D22E-6729-4721-A183-2DFF59A51122}" type="pres">
      <dgm:prSet presAssocID="{BE6B57D5-34DE-4C6D-8B12-22DD83A7FB98}" presName="hierChild1" presStyleCnt="0">
        <dgm:presLayoutVars>
          <dgm:chPref val="1"/>
          <dgm:dir/>
          <dgm:animOne val="branch"/>
          <dgm:animLvl val="lvl"/>
          <dgm:resizeHandles/>
        </dgm:presLayoutVars>
      </dgm:prSet>
      <dgm:spPr/>
    </dgm:pt>
    <dgm:pt modelId="{67C488B8-786D-40AC-B7B0-7FE8F440B388}" type="pres">
      <dgm:prSet presAssocID="{492D8FDA-DD22-4458-8E0A-547C871D3933}" presName="hierRoot1" presStyleCnt="0"/>
      <dgm:spPr/>
    </dgm:pt>
    <dgm:pt modelId="{863D80B7-33ED-4D2E-964B-D59E705F9A5F}" type="pres">
      <dgm:prSet presAssocID="{492D8FDA-DD22-4458-8E0A-547C871D3933}" presName="composite" presStyleCnt="0"/>
      <dgm:spPr/>
    </dgm:pt>
    <dgm:pt modelId="{C44C1D4D-50D2-4469-9DD9-89C947CE7B37}" type="pres">
      <dgm:prSet presAssocID="{492D8FDA-DD22-4458-8E0A-547C871D3933}" presName="background" presStyleLbl="node0" presStyleIdx="0" presStyleCnt="3"/>
      <dgm:spPr>
        <a:solidFill>
          <a:schemeClr val="tx1"/>
        </a:solidFill>
      </dgm:spPr>
    </dgm:pt>
    <dgm:pt modelId="{F3B36334-8D23-46BF-960A-EDFAD3C695A1}" type="pres">
      <dgm:prSet presAssocID="{492D8FDA-DD22-4458-8E0A-547C871D3933}" presName="text" presStyleLbl="fgAcc0" presStyleIdx="0" presStyleCnt="3">
        <dgm:presLayoutVars>
          <dgm:chPref val="3"/>
        </dgm:presLayoutVars>
      </dgm:prSet>
      <dgm:spPr/>
    </dgm:pt>
    <dgm:pt modelId="{FBE29AD5-7F4F-481B-A2E5-1382E940C879}" type="pres">
      <dgm:prSet presAssocID="{492D8FDA-DD22-4458-8E0A-547C871D3933}" presName="hierChild2" presStyleCnt="0"/>
      <dgm:spPr/>
    </dgm:pt>
    <dgm:pt modelId="{A47A50B5-4E3A-4E4F-B964-714D7E860132}" type="pres">
      <dgm:prSet presAssocID="{AE8AAF1B-A871-4316-A98A-F1DC126C05DA}" presName="hierRoot1" presStyleCnt="0"/>
      <dgm:spPr/>
    </dgm:pt>
    <dgm:pt modelId="{CC3C00BC-B89B-40D8-BE9D-0A181C2E0FB6}" type="pres">
      <dgm:prSet presAssocID="{AE8AAF1B-A871-4316-A98A-F1DC126C05DA}" presName="composite" presStyleCnt="0"/>
      <dgm:spPr/>
    </dgm:pt>
    <dgm:pt modelId="{916DF0A6-E33D-4A60-BA30-F3F51E0CF5A0}" type="pres">
      <dgm:prSet presAssocID="{AE8AAF1B-A871-4316-A98A-F1DC126C05DA}" presName="background" presStyleLbl="node0" presStyleIdx="1" presStyleCnt="3"/>
      <dgm:spPr>
        <a:solidFill>
          <a:srgbClr val="CBB379"/>
        </a:solidFill>
      </dgm:spPr>
    </dgm:pt>
    <dgm:pt modelId="{86D973D2-EB2D-4265-8739-1A778B103E08}" type="pres">
      <dgm:prSet presAssocID="{AE8AAF1B-A871-4316-A98A-F1DC126C05DA}" presName="text" presStyleLbl="fgAcc0" presStyleIdx="1" presStyleCnt="3">
        <dgm:presLayoutVars>
          <dgm:chPref val="3"/>
        </dgm:presLayoutVars>
      </dgm:prSet>
      <dgm:spPr/>
    </dgm:pt>
    <dgm:pt modelId="{72465342-9706-4AF6-B1A5-9C84C9768106}" type="pres">
      <dgm:prSet presAssocID="{AE8AAF1B-A871-4316-A98A-F1DC126C05DA}" presName="hierChild2" presStyleCnt="0"/>
      <dgm:spPr/>
    </dgm:pt>
    <dgm:pt modelId="{285A55AF-5020-4450-8376-4851558A54FB}" type="pres">
      <dgm:prSet presAssocID="{B82EFC66-CB6B-4DB8-8A7F-7B700394D955}" presName="hierRoot1" presStyleCnt="0"/>
      <dgm:spPr/>
    </dgm:pt>
    <dgm:pt modelId="{C930E97F-9821-419A-ADEF-A82E18ED96C8}" type="pres">
      <dgm:prSet presAssocID="{B82EFC66-CB6B-4DB8-8A7F-7B700394D955}" presName="composite" presStyleCnt="0"/>
      <dgm:spPr/>
    </dgm:pt>
    <dgm:pt modelId="{DDE1B49B-EAB6-4CDA-84C7-A83232B4A680}" type="pres">
      <dgm:prSet presAssocID="{B82EFC66-CB6B-4DB8-8A7F-7B700394D955}" presName="background" presStyleLbl="node0" presStyleIdx="2" presStyleCnt="3"/>
      <dgm:spPr>
        <a:solidFill>
          <a:schemeClr val="tx1"/>
        </a:solidFill>
      </dgm:spPr>
    </dgm:pt>
    <dgm:pt modelId="{9B7EEAD0-E789-4308-963E-3B82B6039EFB}" type="pres">
      <dgm:prSet presAssocID="{B82EFC66-CB6B-4DB8-8A7F-7B700394D955}" presName="text" presStyleLbl="fgAcc0" presStyleIdx="2" presStyleCnt="3">
        <dgm:presLayoutVars>
          <dgm:chPref val="3"/>
        </dgm:presLayoutVars>
      </dgm:prSet>
      <dgm:spPr/>
    </dgm:pt>
    <dgm:pt modelId="{FD28057C-B45E-4FF6-AA9B-8CFD0EE4E9EA}" type="pres">
      <dgm:prSet presAssocID="{B82EFC66-CB6B-4DB8-8A7F-7B700394D955}" presName="hierChild2" presStyleCnt="0"/>
      <dgm:spPr/>
    </dgm:pt>
  </dgm:ptLst>
  <dgm:cxnLst>
    <dgm:cxn modelId="{B79BC91B-0320-4BC4-AED0-D4D2C7238747}" srcId="{BE6B57D5-34DE-4C6D-8B12-22DD83A7FB98}" destId="{AE8AAF1B-A871-4316-A98A-F1DC126C05DA}" srcOrd="1" destOrd="0" parTransId="{F6C2C0C3-D777-4132-A81B-17E69A6704CC}" sibTransId="{22E7D9C8-ED0E-4A28-A627-2BE74076A262}"/>
    <dgm:cxn modelId="{A20B1E37-7FC7-45FE-AC76-98B0017C265C}" srcId="{BE6B57D5-34DE-4C6D-8B12-22DD83A7FB98}" destId="{B82EFC66-CB6B-4DB8-8A7F-7B700394D955}" srcOrd="2" destOrd="0" parTransId="{216CDB0F-FBB3-4201-A12C-7E9CCDFBACF1}" sibTransId="{B8FA4E6B-AF18-4373-920F-7D3C16DD7F64}"/>
    <dgm:cxn modelId="{23413337-5544-4FC3-BAE9-43004F6043B1}" srcId="{BE6B57D5-34DE-4C6D-8B12-22DD83A7FB98}" destId="{492D8FDA-DD22-4458-8E0A-547C871D3933}" srcOrd="0" destOrd="0" parTransId="{B9A35136-E36A-4AD6-A05B-292C6A1D86C2}" sibTransId="{D21FB9E8-43A6-4549-942F-E04630601391}"/>
    <dgm:cxn modelId="{1D446774-CDF0-4B39-AA54-E2280529270C}" type="presOf" srcId="{492D8FDA-DD22-4458-8E0A-547C871D3933}" destId="{F3B36334-8D23-46BF-960A-EDFAD3C695A1}" srcOrd="0" destOrd="0" presId="urn:microsoft.com/office/officeart/2005/8/layout/hierarchy1"/>
    <dgm:cxn modelId="{82B48B99-5F3B-4DCF-9EC5-53A9F01B76A3}" type="presOf" srcId="{B82EFC66-CB6B-4DB8-8A7F-7B700394D955}" destId="{9B7EEAD0-E789-4308-963E-3B82B6039EFB}" srcOrd="0" destOrd="0" presId="urn:microsoft.com/office/officeart/2005/8/layout/hierarchy1"/>
    <dgm:cxn modelId="{F2382BD1-DA59-4188-AD22-F47158C0D145}" type="presOf" srcId="{BE6B57D5-34DE-4C6D-8B12-22DD83A7FB98}" destId="{1C74D22E-6729-4721-A183-2DFF59A51122}" srcOrd="0" destOrd="0" presId="urn:microsoft.com/office/officeart/2005/8/layout/hierarchy1"/>
    <dgm:cxn modelId="{42BADBDE-E58F-4B28-86C1-5535E28B3AC3}" type="presOf" srcId="{AE8AAF1B-A871-4316-A98A-F1DC126C05DA}" destId="{86D973D2-EB2D-4265-8739-1A778B103E08}" srcOrd="0" destOrd="0" presId="urn:microsoft.com/office/officeart/2005/8/layout/hierarchy1"/>
    <dgm:cxn modelId="{01389189-4097-45CE-8708-FE33B8A92E84}" type="presParOf" srcId="{1C74D22E-6729-4721-A183-2DFF59A51122}" destId="{67C488B8-786D-40AC-B7B0-7FE8F440B388}" srcOrd="0" destOrd="0" presId="urn:microsoft.com/office/officeart/2005/8/layout/hierarchy1"/>
    <dgm:cxn modelId="{0B46CB9E-4C2F-4192-B2E5-48C1CB7F144E}" type="presParOf" srcId="{67C488B8-786D-40AC-B7B0-7FE8F440B388}" destId="{863D80B7-33ED-4D2E-964B-D59E705F9A5F}" srcOrd="0" destOrd="0" presId="urn:microsoft.com/office/officeart/2005/8/layout/hierarchy1"/>
    <dgm:cxn modelId="{E689E7CD-B9A3-4B43-9012-3C3A4B3638BF}" type="presParOf" srcId="{863D80B7-33ED-4D2E-964B-D59E705F9A5F}" destId="{C44C1D4D-50D2-4469-9DD9-89C947CE7B37}" srcOrd="0" destOrd="0" presId="urn:microsoft.com/office/officeart/2005/8/layout/hierarchy1"/>
    <dgm:cxn modelId="{6B79DE7B-0DC3-481B-85CA-E6CDAA0A74CA}" type="presParOf" srcId="{863D80B7-33ED-4D2E-964B-D59E705F9A5F}" destId="{F3B36334-8D23-46BF-960A-EDFAD3C695A1}" srcOrd="1" destOrd="0" presId="urn:microsoft.com/office/officeart/2005/8/layout/hierarchy1"/>
    <dgm:cxn modelId="{22DB5AF0-4326-4347-80D8-8ABCF00839E4}" type="presParOf" srcId="{67C488B8-786D-40AC-B7B0-7FE8F440B388}" destId="{FBE29AD5-7F4F-481B-A2E5-1382E940C879}" srcOrd="1" destOrd="0" presId="urn:microsoft.com/office/officeart/2005/8/layout/hierarchy1"/>
    <dgm:cxn modelId="{F1865CFA-7971-4CDF-9763-3EE624264326}" type="presParOf" srcId="{1C74D22E-6729-4721-A183-2DFF59A51122}" destId="{A47A50B5-4E3A-4E4F-B964-714D7E860132}" srcOrd="1" destOrd="0" presId="urn:microsoft.com/office/officeart/2005/8/layout/hierarchy1"/>
    <dgm:cxn modelId="{B4D50242-B72C-46E1-8DF7-E749D436AA8E}" type="presParOf" srcId="{A47A50B5-4E3A-4E4F-B964-714D7E860132}" destId="{CC3C00BC-B89B-40D8-BE9D-0A181C2E0FB6}" srcOrd="0" destOrd="0" presId="urn:microsoft.com/office/officeart/2005/8/layout/hierarchy1"/>
    <dgm:cxn modelId="{EE5B2DC5-21D6-47E5-8B09-C9CB1B16E30C}" type="presParOf" srcId="{CC3C00BC-B89B-40D8-BE9D-0A181C2E0FB6}" destId="{916DF0A6-E33D-4A60-BA30-F3F51E0CF5A0}" srcOrd="0" destOrd="0" presId="urn:microsoft.com/office/officeart/2005/8/layout/hierarchy1"/>
    <dgm:cxn modelId="{682FA11C-7F60-4DFA-86D0-CCDA2700FF27}" type="presParOf" srcId="{CC3C00BC-B89B-40D8-BE9D-0A181C2E0FB6}" destId="{86D973D2-EB2D-4265-8739-1A778B103E08}" srcOrd="1" destOrd="0" presId="urn:microsoft.com/office/officeart/2005/8/layout/hierarchy1"/>
    <dgm:cxn modelId="{403EA894-E87B-449D-8046-C37AFF1750E9}" type="presParOf" srcId="{A47A50B5-4E3A-4E4F-B964-714D7E860132}" destId="{72465342-9706-4AF6-B1A5-9C84C9768106}" srcOrd="1" destOrd="0" presId="urn:microsoft.com/office/officeart/2005/8/layout/hierarchy1"/>
    <dgm:cxn modelId="{FA14EFDE-668F-4534-A0B1-B19251EC27D3}" type="presParOf" srcId="{1C74D22E-6729-4721-A183-2DFF59A51122}" destId="{285A55AF-5020-4450-8376-4851558A54FB}" srcOrd="2" destOrd="0" presId="urn:microsoft.com/office/officeart/2005/8/layout/hierarchy1"/>
    <dgm:cxn modelId="{0FF9C208-0D42-47A4-9458-D97559B53F47}" type="presParOf" srcId="{285A55AF-5020-4450-8376-4851558A54FB}" destId="{C930E97F-9821-419A-ADEF-A82E18ED96C8}" srcOrd="0" destOrd="0" presId="urn:microsoft.com/office/officeart/2005/8/layout/hierarchy1"/>
    <dgm:cxn modelId="{C66267E3-EA54-435E-A838-62372E7DA67F}" type="presParOf" srcId="{C930E97F-9821-419A-ADEF-A82E18ED96C8}" destId="{DDE1B49B-EAB6-4CDA-84C7-A83232B4A680}" srcOrd="0" destOrd="0" presId="urn:microsoft.com/office/officeart/2005/8/layout/hierarchy1"/>
    <dgm:cxn modelId="{0651B2C9-C18A-4125-B0F4-FB7126DA38DC}" type="presParOf" srcId="{C930E97F-9821-419A-ADEF-A82E18ED96C8}" destId="{9B7EEAD0-E789-4308-963E-3B82B6039EFB}" srcOrd="1" destOrd="0" presId="urn:microsoft.com/office/officeart/2005/8/layout/hierarchy1"/>
    <dgm:cxn modelId="{37DE44CB-577F-4E6B-BC91-E7A8FA42C0B4}" type="presParOf" srcId="{285A55AF-5020-4450-8376-4851558A54FB}" destId="{FD28057C-B45E-4FF6-AA9B-8CFD0EE4E9EA}"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816D24-987A-4B50-A30B-DD7996F367D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1BE31F1-C441-41A4-A06D-AE631716EEB9}">
      <dgm:prSet custT="1"/>
      <dgm:spPr>
        <a:ln>
          <a:solidFill>
            <a:schemeClr val="tx1"/>
          </a:solidFill>
        </a:ln>
      </dgm:spPr>
      <dgm:t>
        <a:bodyPr/>
        <a:lstStyle/>
        <a:p>
          <a:r>
            <a:rPr lang="en-US" sz="2600" dirty="0"/>
            <a:t>Maintenance of an overall positive attitude and hope </a:t>
          </a:r>
          <a:r>
            <a:rPr lang="en-US" sz="1200" dirty="0"/>
            <a:t>(</a:t>
          </a:r>
          <a:r>
            <a:rPr lang="en-US" sz="1200" dirty="0" err="1"/>
            <a:t>Assari</a:t>
          </a:r>
          <a:r>
            <a:rPr lang="en-US" sz="1200" dirty="0"/>
            <a:t> &amp; </a:t>
          </a:r>
          <a:r>
            <a:rPr lang="en-US" sz="1200" dirty="0" err="1"/>
            <a:t>Lankarani</a:t>
          </a:r>
          <a:r>
            <a:rPr lang="en-US" sz="1200" dirty="0"/>
            <a:t>, 2016).</a:t>
          </a:r>
        </a:p>
      </dgm:t>
    </dgm:pt>
    <dgm:pt modelId="{9DD6CCAB-4EBD-47F5-BC60-9FCC792DB40B}" type="parTrans" cxnId="{B3873F2F-904A-4A30-B8E6-91C8BA2F07F5}">
      <dgm:prSet/>
      <dgm:spPr/>
      <dgm:t>
        <a:bodyPr/>
        <a:lstStyle/>
        <a:p>
          <a:endParaRPr lang="en-US"/>
        </a:p>
      </dgm:t>
    </dgm:pt>
    <dgm:pt modelId="{584FEBD4-435D-42C1-B1A2-664231DBCBFC}" type="sibTrans" cxnId="{B3873F2F-904A-4A30-B8E6-91C8BA2F07F5}">
      <dgm:prSet/>
      <dgm:spPr/>
      <dgm:t>
        <a:bodyPr/>
        <a:lstStyle/>
        <a:p>
          <a:endParaRPr lang="en-US"/>
        </a:p>
      </dgm:t>
    </dgm:pt>
    <dgm:pt modelId="{8CD41FD5-D5F4-4B29-B45F-11C715E91903}">
      <dgm:prSet custT="1"/>
      <dgm:spPr>
        <a:ln>
          <a:solidFill>
            <a:srgbClr val="CBB379"/>
          </a:solidFill>
        </a:ln>
      </dgm:spPr>
      <dgm:t>
        <a:bodyPr/>
        <a:lstStyle/>
        <a:p>
          <a:r>
            <a:rPr lang="en-US" sz="2600" dirty="0"/>
            <a:t>Endorsing physical symptoms more than emotional symptoms of depression due to stigma </a:t>
          </a:r>
          <a:r>
            <a:rPr lang="en-US" sz="1200" dirty="0"/>
            <a:t>(National Alliance on Mental Illness, 2023). </a:t>
          </a:r>
        </a:p>
      </dgm:t>
    </dgm:pt>
    <dgm:pt modelId="{893F5E38-9D2E-4875-9A93-5C7D867B8378}" type="parTrans" cxnId="{90CFE17E-7414-4B38-9BE0-112D1B68CA75}">
      <dgm:prSet/>
      <dgm:spPr/>
      <dgm:t>
        <a:bodyPr/>
        <a:lstStyle/>
        <a:p>
          <a:endParaRPr lang="en-US"/>
        </a:p>
      </dgm:t>
    </dgm:pt>
    <dgm:pt modelId="{FE112465-FCE8-4BD9-B40F-EBDCEBFF5C69}" type="sibTrans" cxnId="{90CFE17E-7414-4B38-9BE0-112D1B68CA75}">
      <dgm:prSet/>
      <dgm:spPr/>
      <dgm:t>
        <a:bodyPr/>
        <a:lstStyle/>
        <a:p>
          <a:endParaRPr lang="en-US"/>
        </a:p>
      </dgm:t>
    </dgm:pt>
    <dgm:pt modelId="{4E04573E-13A6-4857-98CE-6CD72674C6D0}" type="pres">
      <dgm:prSet presAssocID="{31816D24-987A-4B50-A30B-DD7996F367D6}" presName="hierChild1" presStyleCnt="0">
        <dgm:presLayoutVars>
          <dgm:chPref val="1"/>
          <dgm:dir/>
          <dgm:animOne val="branch"/>
          <dgm:animLvl val="lvl"/>
          <dgm:resizeHandles/>
        </dgm:presLayoutVars>
      </dgm:prSet>
      <dgm:spPr/>
    </dgm:pt>
    <dgm:pt modelId="{2A462625-4A93-4C2B-B51E-863414075F97}" type="pres">
      <dgm:prSet presAssocID="{E1BE31F1-C441-41A4-A06D-AE631716EEB9}" presName="hierRoot1" presStyleCnt="0"/>
      <dgm:spPr/>
    </dgm:pt>
    <dgm:pt modelId="{3730E8C6-8129-45DE-AD57-FAE29E3BFE58}" type="pres">
      <dgm:prSet presAssocID="{E1BE31F1-C441-41A4-A06D-AE631716EEB9}" presName="composite" presStyleCnt="0"/>
      <dgm:spPr/>
    </dgm:pt>
    <dgm:pt modelId="{19EABD35-53F0-4785-B0EF-5DFC073F4490}" type="pres">
      <dgm:prSet presAssocID="{E1BE31F1-C441-41A4-A06D-AE631716EEB9}" presName="background" presStyleLbl="node0" presStyleIdx="0" presStyleCnt="2"/>
      <dgm:spPr>
        <a:solidFill>
          <a:srgbClr val="CBB379"/>
        </a:solidFill>
      </dgm:spPr>
    </dgm:pt>
    <dgm:pt modelId="{35DD22B9-0C64-4F40-81B6-5CFB696E8E74}" type="pres">
      <dgm:prSet presAssocID="{E1BE31F1-C441-41A4-A06D-AE631716EEB9}" presName="text" presStyleLbl="fgAcc0" presStyleIdx="0" presStyleCnt="2">
        <dgm:presLayoutVars>
          <dgm:chPref val="3"/>
        </dgm:presLayoutVars>
      </dgm:prSet>
      <dgm:spPr/>
    </dgm:pt>
    <dgm:pt modelId="{05548817-87E0-4771-BC1E-31EDC8933688}" type="pres">
      <dgm:prSet presAssocID="{E1BE31F1-C441-41A4-A06D-AE631716EEB9}" presName="hierChild2" presStyleCnt="0"/>
      <dgm:spPr/>
    </dgm:pt>
    <dgm:pt modelId="{A0419B77-7F3C-4B65-804E-1060AC98D678}" type="pres">
      <dgm:prSet presAssocID="{8CD41FD5-D5F4-4B29-B45F-11C715E91903}" presName="hierRoot1" presStyleCnt="0"/>
      <dgm:spPr/>
    </dgm:pt>
    <dgm:pt modelId="{BFE3741A-9CDC-4C48-8021-C2C99FD43CDB}" type="pres">
      <dgm:prSet presAssocID="{8CD41FD5-D5F4-4B29-B45F-11C715E91903}" presName="composite" presStyleCnt="0"/>
      <dgm:spPr/>
    </dgm:pt>
    <dgm:pt modelId="{19018587-7FE0-4320-A72A-571DC566C43C}" type="pres">
      <dgm:prSet presAssocID="{8CD41FD5-D5F4-4B29-B45F-11C715E91903}" presName="background" presStyleLbl="node0" presStyleIdx="1" presStyleCnt="2"/>
      <dgm:spPr>
        <a:solidFill>
          <a:schemeClr val="tx1"/>
        </a:solidFill>
      </dgm:spPr>
    </dgm:pt>
    <dgm:pt modelId="{F9133787-80BE-448A-A13F-5E849E9D6508}" type="pres">
      <dgm:prSet presAssocID="{8CD41FD5-D5F4-4B29-B45F-11C715E91903}" presName="text" presStyleLbl="fgAcc0" presStyleIdx="1" presStyleCnt="2" custLinFactNeighborX="-2362" custLinFactNeighborY="38224">
        <dgm:presLayoutVars>
          <dgm:chPref val="3"/>
        </dgm:presLayoutVars>
      </dgm:prSet>
      <dgm:spPr/>
    </dgm:pt>
    <dgm:pt modelId="{A711D328-2569-43A6-9530-83B89DC9211A}" type="pres">
      <dgm:prSet presAssocID="{8CD41FD5-D5F4-4B29-B45F-11C715E91903}" presName="hierChild2" presStyleCnt="0"/>
      <dgm:spPr/>
    </dgm:pt>
  </dgm:ptLst>
  <dgm:cxnLst>
    <dgm:cxn modelId="{B3873F2F-904A-4A30-B8E6-91C8BA2F07F5}" srcId="{31816D24-987A-4B50-A30B-DD7996F367D6}" destId="{E1BE31F1-C441-41A4-A06D-AE631716EEB9}" srcOrd="0" destOrd="0" parTransId="{9DD6CCAB-4EBD-47F5-BC60-9FCC792DB40B}" sibTransId="{584FEBD4-435D-42C1-B1A2-664231DBCBFC}"/>
    <dgm:cxn modelId="{3874902F-638D-4EDD-9FD5-B3B512E35D06}" type="presOf" srcId="{31816D24-987A-4B50-A30B-DD7996F367D6}" destId="{4E04573E-13A6-4857-98CE-6CD72674C6D0}" srcOrd="0" destOrd="0" presId="urn:microsoft.com/office/officeart/2005/8/layout/hierarchy1"/>
    <dgm:cxn modelId="{0BAE834A-BB82-42D3-AD47-BA29FF8B3C15}" type="presOf" srcId="{8CD41FD5-D5F4-4B29-B45F-11C715E91903}" destId="{F9133787-80BE-448A-A13F-5E849E9D6508}" srcOrd="0" destOrd="0" presId="urn:microsoft.com/office/officeart/2005/8/layout/hierarchy1"/>
    <dgm:cxn modelId="{90CFE17E-7414-4B38-9BE0-112D1B68CA75}" srcId="{31816D24-987A-4B50-A30B-DD7996F367D6}" destId="{8CD41FD5-D5F4-4B29-B45F-11C715E91903}" srcOrd="1" destOrd="0" parTransId="{893F5E38-9D2E-4875-9A93-5C7D867B8378}" sibTransId="{FE112465-FCE8-4BD9-B40F-EBDCEBFF5C69}"/>
    <dgm:cxn modelId="{C6F36AF4-A86F-40CA-ADC3-9B27E0D0D352}" type="presOf" srcId="{E1BE31F1-C441-41A4-A06D-AE631716EEB9}" destId="{35DD22B9-0C64-4F40-81B6-5CFB696E8E74}" srcOrd="0" destOrd="0" presId="urn:microsoft.com/office/officeart/2005/8/layout/hierarchy1"/>
    <dgm:cxn modelId="{676DB917-986B-4BAC-89C8-A59AD9EADB4E}" type="presParOf" srcId="{4E04573E-13A6-4857-98CE-6CD72674C6D0}" destId="{2A462625-4A93-4C2B-B51E-863414075F97}" srcOrd="0" destOrd="0" presId="urn:microsoft.com/office/officeart/2005/8/layout/hierarchy1"/>
    <dgm:cxn modelId="{ED93A741-9F9A-4D15-B367-13A452AC8350}" type="presParOf" srcId="{2A462625-4A93-4C2B-B51E-863414075F97}" destId="{3730E8C6-8129-45DE-AD57-FAE29E3BFE58}" srcOrd="0" destOrd="0" presId="urn:microsoft.com/office/officeart/2005/8/layout/hierarchy1"/>
    <dgm:cxn modelId="{210E511F-4050-4290-9EB8-EB50E9882823}" type="presParOf" srcId="{3730E8C6-8129-45DE-AD57-FAE29E3BFE58}" destId="{19EABD35-53F0-4785-B0EF-5DFC073F4490}" srcOrd="0" destOrd="0" presId="urn:microsoft.com/office/officeart/2005/8/layout/hierarchy1"/>
    <dgm:cxn modelId="{0F91E8B0-A2A3-41C2-B691-5B11C943A575}" type="presParOf" srcId="{3730E8C6-8129-45DE-AD57-FAE29E3BFE58}" destId="{35DD22B9-0C64-4F40-81B6-5CFB696E8E74}" srcOrd="1" destOrd="0" presId="urn:microsoft.com/office/officeart/2005/8/layout/hierarchy1"/>
    <dgm:cxn modelId="{97F0F481-E1BA-49C3-BFF1-B8C4BD5C3D28}" type="presParOf" srcId="{2A462625-4A93-4C2B-B51E-863414075F97}" destId="{05548817-87E0-4771-BC1E-31EDC8933688}" srcOrd="1" destOrd="0" presId="urn:microsoft.com/office/officeart/2005/8/layout/hierarchy1"/>
    <dgm:cxn modelId="{2FD3367C-DEFA-4FE1-9134-862B91C37AA7}" type="presParOf" srcId="{4E04573E-13A6-4857-98CE-6CD72674C6D0}" destId="{A0419B77-7F3C-4B65-804E-1060AC98D678}" srcOrd="1" destOrd="0" presId="urn:microsoft.com/office/officeart/2005/8/layout/hierarchy1"/>
    <dgm:cxn modelId="{54C0A658-BB77-4820-8B47-DF7DCAEAA8E2}" type="presParOf" srcId="{A0419B77-7F3C-4B65-804E-1060AC98D678}" destId="{BFE3741A-9CDC-4C48-8021-C2C99FD43CDB}" srcOrd="0" destOrd="0" presId="urn:microsoft.com/office/officeart/2005/8/layout/hierarchy1"/>
    <dgm:cxn modelId="{36FC0637-5CAA-4EF9-9DFE-77D544F4032E}" type="presParOf" srcId="{BFE3741A-9CDC-4C48-8021-C2C99FD43CDB}" destId="{19018587-7FE0-4320-A72A-571DC566C43C}" srcOrd="0" destOrd="0" presId="urn:microsoft.com/office/officeart/2005/8/layout/hierarchy1"/>
    <dgm:cxn modelId="{E1338FD2-B3D6-4638-8002-16E9E8C6F73E}" type="presParOf" srcId="{BFE3741A-9CDC-4C48-8021-C2C99FD43CDB}" destId="{F9133787-80BE-448A-A13F-5E849E9D6508}" srcOrd="1" destOrd="0" presId="urn:microsoft.com/office/officeart/2005/8/layout/hierarchy1"/>
    <dgm:cxn modelId="{C47D1000-9B7A-4B32-ACFF-E31037F788A6}" type="presParOf" srcId="{A0419B77-7F3C-4B65-804E-1060AC98D678}" destId="{A711D328-2569-43A6-9530-83B89DC9211A}"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E93C93-7507-4985-937D-5B5C4959397E}"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399B49C5-222C-4EA4-A502-BFA74F9016DB}">
      <dgm:prSet/>
      <dgm:spPr/>
      <dgm:t>
        <a:bodyPr/>
        <a:lstStyle/>
        <a:p>
          <a:pPr>
            <a:lnSpc>
              <a:spcPct val="100000"/>
            </a:lnSpc>
          </a:pPr>
          <a:r>
            <a:rPr lang="en-US" dirty="0"/>
            <a:t>Investigate depression symptom presentation among adolescents from different countries of origin, particularly different subgroups of Latinos.</a:t>
          </a:r>
        </a:p>
      </dgm:t>
    </dgm:pt>
    <dgm:pt modelId="{2DED0895-A85E-4775-80EE-1D8393876E40}" type="parTrans" cxnId="{73714152-ADE7-4B4A-B755-CE9DBB3A7471}">
      <dgm:prSet/>
      <dgm:spPr/>
      <dgm:t>
        <a:bodyPr/>
        <a:lstStyle/>
        <a:p>
          <a:endParaRPr lang="en-US"/>
        </a:p>
      </dgm:t>
    </dgm:pt>
    <dgm:pt modelId="{4F52A384-A859-408F-91A6-B09B9679EA15}" type="sibTrans" cxnId="{73714152-ADE7-4B4A-B755-CE9DBB3A7471}">
      <dgm:prSet/>
      <dgm:spPr/>
      <dgm:t>
        <a:bodyPr/>
        <a:lstStyle/>
        <a:p>
          <a:endParaRPr lang="en-US"/>
        </a:p>
      </dgm:t>
    </dgm:pt>
    <dgm:pt modelId="{6BEE59CC-CBB9-457E-9A95-8E565C52F459}">
      <dgm:prSet/>
      <dgm:spPr/>
      <dgm:t>
        <a:bodyPr/>
        <a:lstStyle/>
        <a:p>
          <a:pPr>
            <a:lnSpc>
              <a:spcPct val="100000"/>
            </a:lnSpc>
          </a:pPr>
          <a:r>
            <a:rPr lang="en-US" dirty="0"/>
            <a:t>Future studies might investigate how interventions correlate with PHQ-9A scores at subsequent visits.</a:t>
          </a:r>
        </a:p>
      </dgm:t>
    </dgm:pt>
    <dgm:pt modelId="{55DC9E55-55DF-4131-98B1-67E3B9C9465D}" type="parTrans" cxnId="{356E5E39-71B6-4D4D-8873-15C3D79D01B6}">
      <dgm:prSet/>
      <dgm:spPr/>
      <dgm:t>
        <a:bodyPr/>
        <a:lstStyle/>
        <a:p>
          <a:endParaRPr lang="en-US"/>
        </a:p>
      </dgm:t>
    </dgm:pt>
    <dgm:pt modelId="{488BEB9D-2EF1-4046-80CD-52DD14E159D6}" type="sibTrans" cxnId="{356E5E39-71B6-4D4D-8873-15C3D79D01B6}">
      <dgm:prSet/>
      <dgm:spPr/>
      <dgm:t>
        <a:bodyPr/>
        <a:lstStyle/>
        <a:p>
          <a:endParaRPr lang="en-US"/>
        </a:p>
      </dgm:t>
    </dgm:pt>
    <dgm:pt modelId="{F74DC791-4950-4CF1-93D0-10AF91B23114}">
      <dgm:prSet/>
      <dgm:spPr/>
      <dgm:t>
        <a:bodyPr/>
        <a:lstStyle/>
        <a:p>
          <a:pPr>
            <a:lnSpc>
              <a:spcPct val="100000"/>
            </a:lnSpc>
          </a:pPr>
          <a:r>
            <a:rPr lang="en-US" dirty="0"/>
            <a:t>Different groups of individuals present depression with different symptoms (e.g., feeling down, feeling tired). Therefore, </a:t>
          </a:r>
          <a:r>
            <a:rPr lang="en-US" b="1" dirty="0"/>
            <a:t>PCPs and BHCs should be aware and employ equitable and effective interventions </a:t>
          </a:r>
          <a:r>
            <a:rPr lang="en-US" dirty="0"/>
            <a:t>(e.g., discuss trauma, discuss medications, etc.).</a:t>
          </a:r>
        </a:p>
      </dgm:t>
    </dgm:pt>
    <dgm:pt modelId="{FB68A825-7757-426C-BE0B-B5E4BE622377}" type="parTrans" cxnId="{3F9FCE81-5D26-4E82-8CCD-D9B9EDEDDF8F}">
      <dgm:prSet/>
      <dgm:spPr/>
      <dgm:t>
        <a:bodyPr/>
        <a:lstStyle/>
        <a:p>
          <a:endParaRPr lang="en-US"/>
        </a:p>
      </dgm:t>
    </dgm:pt>
    <dgm:pt modelId="{3137CEA1-F667-438D-AD99-0A55AD134794}" type="sibTrans" cxnId="{3F9FCE81-5D26-4E82-8CCD-D9B9EDEDDF8F}">
      <dgm:prSet/>
      <dgm:spPr/>
      <dgm:t>
        <a:bodyPr/>
        <a:lstStyle/>
        <a:p>
          <a:endParaRPr lang="en-US"/>
        </a:p>
      </dgm:t>
    </dgm:pt>
    <dgm:pt modelId="{E21AEC9B-7F3F-4320-BF2A-A89265F9BC09}" type="pres">
      <dgm:prSet presAssocID="{5EE93C93-7507-4985-937D-5B5C4959397E}" presName="root" presStyleCnt="0">
        <dgm:presLayoutVars>
          <dgm:dir/>
          <dgm:resizeHandles val="exact"/>
        </dgm:presLayoutVars>
      </dgm:prSet>
      <dgm:spPr/>
    </dgm:pt>
    <dgm:pt modelId="{F1E14D12-D825-40D7-BED8-3F54536672C4}" type="pres">
      <dgm:prSet presAssocID="{399B49C5-222C-4EA4-A502-BFA74F9016DB}" presName="compNode" presStyleCnt="0"/>
      <dgm:spPr/>
    </dgm:pt>
    <dgm:pt modelId="{A5C7E4EE-52CC-4F40-94D4-628630E8231D}" type="pres">
      <dgm:prSet presAssocID="{399B49C5-222C-4EA4-A502-BFA74F9016DB}" presName="bgRect" presStyleLbl="bgShp" presStyleIdx="0" presStyleCnt="3"/>
      <dgm:spPr/>
    </dgm:pt>
    <dgm:pt modelId="{3E4BEA79-A0EA-4C5F-9BC5-27319DEA7DDA}" type="pres">
      <dgm:prSet presAssocID="{399B49C5-222C-4EA4-A502-BFA74F9016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A14DEA3E-778D-461E-8157-BEAF5991A435}" type="pres">
      <dgm:prSet presAssocID="{399B49C5-222C-4EA4-A502-BFA74F9016DB}" presName="spaceRect" presStyleCnt="0"/>
      <dgm:spPr/>
    </dgm:pt>
    <dgm:pt modelId="{78BAEF2F-5826-46B6-8BE2-39143716052E}" type="pres">
      <dgm:prSet presAssocID="{399B49C5-222C-4EA4-A502-BFA74F9016DB}" presName="parTx" presStyleLbl="revTx" presStyleIdx="0" presStyleCnt="3">
        <dgm:presLayoutVars>
          <dgm:chMax val="0"/>
          <dgm:chPref val="0"/>
        </dgm:presLayoutVars>
      </dgm:prSet>
      <dgm:spPr/>
    </dgm:pt>
    <dgm:pt modelId="{234B470F-A278-4E75-8C24-377AE2976918}" type="pres">
      <dgm:prSet presAssocID="{4F52A384-A859-408F-91A6-B09B9679EA15}" presName="sibTrans" presStyleCnt="0"/>
      <dgm:spPr/>
    </dgm:pt>
    <dgm:pt modelId="{C9B23CED-6CFF-4152-BBF5-46646AF77ED9}" type="pres">
      <dgm:prSet presAssocID="{6BEE59CC-CBB9-457E-9A95-8E565C52F459}" presName="compNode" presStyleCnt="0"/>
      <dgm:spPr/>
    </dgm:pt>
    <dgm:pt modelId="{0C4E235A-C262-4490-B310-D0D8A53EF3BC}" type="pres">
      <dgm:prSet presAssocID="{6BEE59CC-CBB9-457E-9A95-8E565C52F459}" presName="bgRect" presStyleLbl="bgShp" presStyleIdx="1" presStyleCnt="3"/>
      <dgm:spPr/>
    </dgm:pt>
    <dgm:pt modelId="{6D22DE5F-827C-4C11-850C-AD253157CF04}" type="pres">
      <dgm:prSet presAssocID="{6BEE59CC-CBB9-457E-9A95-8E565C52F4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8ED44235-2A95-4EDA-A68C-56D33298D828}" type="pres">
      <dgm:prSet presAssocID="{6BEE59CC-CBB9-457E-9A95-8E565C52F459}" presName="spaceRect" presStyleCnt="0"/>
      <dgm:spPr/>
    </dgm:pt>
    <dgm:pt modelId="{551AC429-13E2-40CD-BD7B-CC8C245FF32A}" type="pres">
      <dgm:prSet presAssocID="{6BEE59CC-CBB9-457E-9A95-8E565C52F459}" presName="parTx" presStyleLbl="revTx" presStyleIdx="1" presStyleCnt="3">
        <dgm:presLayoutVars>
          <dgm:chMax val="0"/>
          <dgm:chPref val="0"/>
        </dgm:presLayoutVars>
      </dgm:prSet>
      <dgm:spPr/>
    </dgm:pt>
    <dgm:pt modelId="{CBF468F7-F07D-479E-8E2F-60EDDE23783D}" type="pres">
      <dgm:prSet presAssocID="{488BEB9D-2EF1-4046-80CD-52DD14E159D6}" presName="sibTrans" presStyleCnt="0"/>
      <dgm:spPr/>
    </dgm:pt>
    <dgm:pt modelId="{D92C8200-4229-4009-9E7E-A0628E4570EA}" type="pres">
      <dgm:prSet presAssocID="{F74DC791-4950-4CF1-93D0-10AF91B23114}" presName="compNode" presStyleCnt="0"/>
      <dgm:spPr/>
    </dgm:pt>
    <dgm:pt modelId="{427CD258-585E-492D-8D7A-4ADEB39A11E9}" type="pres">
      <dgm:prSet presAssocID="{F74DC791-4950-4CF1-93D0-10AF91B23114}" presName="bgRect" presStyleLbl="bgShp" presStyleIdx="2" presStyleCnt="3"/>
      <dgm:spPr/>
    </dgm:pt>
    <dgm:pt modelId="{1C86DC8E-3387-4D99-BF42-3469070EF2F3}" type="pres">
      <dgm:prSet presAssocID="{F74DC791-4950-4CF1-93D0-10AF91B2311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tor female with solid fill"/>
        </a:ext>
      </dgm:extLst>
    </dgm:pt>
    <dgm:pt modelId="{7CABC93A-03B5-4BEA-BE9F-3E3512501EEB}" type="pres">
      <dgm:prSet presAssocID="{F74DC791-4950-4CF1-93D0-10AF91B23114}" presName="spaceRect" presStyleCnt="0"/>
      <dgm:spPr/>
    </dgm:pt>
    <dgm:pt modelId="{4D092C90-22A8-4036-948D-1B8A973081B4}" type="pres">
      <dgm:prSet presAssocID="{F74DC791-4950-4CF1-93D0-10AF91B23114}" presName="parTx" presStyleLbl="revTx" presStyleIdx="2" presStyleCnt="3">
        <dgm:presLayoutVars>
          <dgm:chMax val="0"/>
          <dgm:chPref val="0"/>
        </dgm:presLayoutVars>
      </dgm:prSet>
      <dgm:spPr/>
    </dgm:pt>
  </dgm:ptLst>
  <dgm:cxnLst>
    <dgm:cxn modelId="{356E5E39-71B6-4D4D-8873-15C3D79D01B6}" srcId="{5EE93C93-7507-4985-937D-5B5C4959397E}" destId="{6BEE59CC-CBB9-457E-9A95-8E565C52F459}" srcOrd="1" destOrd="0" parTransId="{55DC9E55-55DF-4131-98B1-67E3B9C9465D}" sibTransId="{488BEB9D-2EF1-4046-80CD-52DD14E159D6}"/>
    <dgm:cxn modelId="{E75A163A-5582-4BD0-9E6E-93798F44ABE4}" type="presOf" srcId="{6BEE59CC-CBB9-457E-9A95-8E565C52F459}" destId="{551AC429-13E2-40CD-BD7B-CC8C245FF32A}" srcOrd="0" destOrd="0" presId="urn:microsoft.com/office/officeart/2018/2/layout/IconVerticalSolidList"/>
    <dgm:cxn modelId="{73714152-ADE7-4B4A-B755-CE9DBB3A7471}" srcId="{5EE93C93-7507-4985-937D-5B5C4959397E}" destId="{399B49C5-222C-4EA4-A502-BFA74F9016DB}" srcOrd="0" destOrd="0" parTransId="{2DED0895-A85E-4775-80EE-1D8393876E40}" sibTransId="{4F52A384-A859-408F-91A6-B09B9679EA15}"/>
    <dgm:cxn modelId="{3F9FCE81-5D26-4E82-8CCD-D9B9EDEDDF8F}" srcId="{5EE93C93-7507-4985-937D-5B5C4959397E}" destId="{F74DC791-4950-4CF1-93D0-10AF91B23114}" srcOrd="2" destOrd="0" parTransId="{FB68A825-7757-426C-BE0B-B5E4BE622377}" sibTransId="{3137CEA1-F667-438D-AD99-0A55AD134794}"/>
    <dgm:cxn modelId="{809A8EAA-45CC-423D-BA5C-8DA4B6A8DE44}" type="presOf" srcId="{399B49C5-222C-4EA4-A502-BFA74F9016DB}" destId="{78BAEF2F-5826-46B6-8BE2-39143716052E}" srcOrd="0" destOrd="0" presId="urn:microsoft.com/office/officeart/2018/2/layout/IconVerticalSolidList"/>
    <dgm:cxn modelId="{217ECEDC-9687-4D41-904D-6F4B2DDFFB5C}" type="presOf" srcId="{F74DC791-4950-4CF1-93D0-10AF91B23114}" destId="{4D092C90-22A8-4036-948D-1B8A973081B4}" srcOrd="0" destOrd="0" presId="urn:microsoft.com/office/officeart/2018/2/layout/IconVerticalSolidList"/>
    <dgm:cxn modelId="{1CC2F1DD-CB35-4304-8269-BE845EFD87EA}" type="presOf" srcId="{5EE93C93-7507-4985-937D-5B5C4959397E}" destId="{E21AEC9B-7F3F-4320-BF2A-A89265F9BC09}" srcOrd="0" destOrd="0" presId="urn:microsoft.com/office/officeart/2018/2/layout/IconVerticalSolidList"/>
    <dgm:cxn modelId="{51CCFEB9-EBF1-49CB-8819-3D9F73E527CA}" type="presParOf" srcId="{E21AEC9B-7F3F-4320-BF2A-A89265F9BC09}" destId="{F1E14D12-D825-40D7-BED8-3F54536672C4}" srcOrd="0" destOrd="0" presId="urn:microsoft.com/office/officeart/2018/2/layout/IconVerticalSolidList"/>
    <dgm:cxn modelId="{B2052748-1413-4EDD-90D2-B1F978290C9E}" type="presParOf" srcId="{F1E14D12-D825-40D7-BED8-3F54536672C4}" destId="{A5C7E4EE-52CC-4F40-94D4-628630E8231D}" srcOrd="0" destOrd="0" presId="urn:microsoft.com/office/officeart/2018/2/layout/IconVerticalSolidList"/>
    <dgm:cxn modelId="{92FCBE20-9E9B-4013-BD0B-78B8B4BD8EF0}" type="presParOf" srcId="{F1E14D12-D825-40D7-BED8-3F54536672C4}" destId="{3E4BEA79-A0EA-4C5F-9BC5-27319DEA7DDA}" srcOrd="1" destOrd="0" presId="urn:microsoft.com/office/officeart/2018/2/layout/IconVerticalSolidList"/>
    <dgm:cxn modelId="{22CF815F-974C-4F0D-8404-C74CB25B3CED}" type="presParOf" srcId="{F1E14D12-D825-40D7-BED8-3F54536672C4}" destId="{A14DEA3E-778D-461E-8157-BEAF5991A435}" srcOrd="2" destOrd="0" presId="urn:microsoft.com/office/officeart/2018/2/layout/IconVerticalSolidList"/>
    <dgm:cxn modelId="{24B77763-D830-4DA8-B9AF-A744DC70BD54}" type="presParOf" srcId="{F1E14D12-D825-40D7-BED8-3F54536672C4}" destId="{78BAEF2F-5826-46B6-8BE2-39143716052E}" srcOrd="3" destOrd="0" presId="urn:microsoft.com/office/officeart/2018/2/layout/IconVerticalSolidList"/>
    <dgm:cxn modelId="{15EA8ADD-5DA4-4FED-80DA-4B930F0B25AE}" type="presParOf" srcId="{E21AEC9B-7F3F-4320-BF2A-A89265F9BC09}" destId="{234B470F-A278-4E75-8C24-377AE2976918}" srcOrd="1" destOrd="0" presId="urn:microsoft.com/office/officeart/2018/2/layout/IconVerticalSolidList"/>
    <dgm:cxn modelId="{7D4A459F-E099-4D20-B3C0-909E242961CD}" type="presParOf" srcId="{E21AEC9B-7F3F-4320-BF2A-A89265F9BC09}" destId="{C9B23CED-6CFF-4152-BBF5-46646AF77ED9}" srcOrd="2" destOrd="0" presId="urn:microsoft.com/office/officeart/2018/2/layout/IconVerticalSolidList"/>
    <dgm:cxn modelId="{9067FA8A-B189-4EAF-96B4-A8006FDF7C68}" type="presParOf" srcId="{C9B23CED-6CFF-4152-BBF5-46646AF77ED9}" destId="{0C4E235A-C262-4490-B310-D0D8A53EF3BC}" srcOrd="0" destOrd="0" presId="urn:microsoft.com/office/officeart/2018/2/layout/IconVerticalSolidList"/>
    <dgm:cxn modelId="{D7DDEEA7-D0AD-4AD8-9CC5-3C679A238534}" type="presParOf" srcId="{C9B23CED-6CFF-4152-BBF5-46646AF77ED9}" destId="{6D22DE5F-827C-4C11-850C-AD253157CF04}" srcOrd="1" destOrd="0" presId="urn:microsoft.com/office/officeart/2018/2/layout/IconVerticalSolidList"/>
    <dgm:cxn modelId="{3BF1E869-B712-4685-9D6D-D421EF6A267E}" type="presParOf" srcId="{C9B23CED-6CFF-4152-BBF5-46646AF77ED9}" destId="{8ED44235-2A95-4EDA-A68C-56D33298D828}" srcOrd="2" destOrd="0" presId="urn:microsoft.com/office/officeart/2018/2/layout/IconVerticalSolidList"/>
    <dgm:cxn modelId="{5561CD3A-DAAF-4C07-B919-B94746C2A9A8}" type="presParOf" srcId="{C9B23CED-6CFF-4152-BBF5-46646AF77ED9}" destId="{551AC429-13E2-40CD-BD7B-CC8C245FF32A}" srcOrd="3" destOrd="0" presId="urn:microsoft.com/office/officeart/2018/2/layout/IconVerticalSolidList"/>
    <dgm:cxn modelId="{AFD19D93-B423-484F-B522-06421AB1E0D3}" type="presParOf" srcId="{E21AEC9B-7F3F-4320-BF2A-A89265F9BC09}" destId="{CBF468F7-F07D-479E-8E2F-60EDDE23783D}" srcOrd="3" destOrd="0" presId="urn:microsoft.com/office/officeart/2018/2/layout/IconVerticalSolidList"/>
    <dgm:cxn modelId="{F4FE7D40-DDD9-4455-804B-C2D89799E727}" type="presParOf" srcId="{E21AEC9B-7F3F-4320-BF2A-A89265F9BC09}" destId="{D92C8200-4229-4009-9E7E-A0628E4570EA}" srcOrd="4" destOrd="0" presId="urn:microsoft.com/office/officeart/2018/2/layout/IconVerticalSolidList"/>
    <dgm:cxn modelId="{FB4141BE-2472-4A44-A8B1-5E808F97F697}" type="presParOf" srcId="{D92C8200-4229-4009-9E7E-A0628E4570EA}" destId="{427CD258-585E-492D-8D7A-4ADEB39A11E9}" srcOrd="0" destOrd="0" presId="urn:microsoft.com/office/officeart/2018/2/layout/IconVerticalSolidList"/>
    <dgm:cxn modelId="{DA318C68-9EFF-491F-B8B7-86A9ADE79980}" type="presParOf" srcId="{D92C8200-4229-4009-9E7E-A0628E4570EA}" destId="{1C86DC8E-3387-4D99-BF42-3469070EF2F3}" srcOrd="1" destOrd="0" presId="urn:microsoft.com/office/officeart/2018/2/layout/IconVerticalSolidList"/>
    <dgm:cxn modelId="{A99DD925-683C-4508-8C40-AE196FA451F6}" type="presParOf" srcId="{D92C8200-4229-4009-9E7E-A0628E4570EA}" destId="{7CABC93A-03B5-4BEA-BE9F-3E3512501EEB}" srcOrd="2" destOrd="0" presId="urn:microsoft.com/office/officeart/2018/2/layout/IconVerticalSolidList"/>
    <dgm:cxn modelId="{96DE1D7C-974C-4EDE-A1CD-9C047DAF2552}" type="presParOf" srcId="{D92C8200-4229-4009-9E7E-A0628E4570EA}" destId="{4D092C90-22A8-4036-948D-1B8A973081B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C1D4D-50D2-4469-9DD9-89C947CE7B37}">
      <dsp:nvSpPr>
        <dsp:cNvPr id="0" name=""/>
        <dsp:cNvSpPr/>
      </dsp:nvSpPr>
      <dsp:spPr>
        <a:xfrm>
          <a:off x="0" y="550821"/>
          <a:ext cx="3101665" cy="1969557"/>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36334-8D23-46BF-960A-EDFAD3C695A1}">
      <dsp:nvSpPr>
        <dsp:cNvPr id="0" name=""/>
        <dsp:cNvSpPr/>
      </dsp:nvSpPr>
      <dsp:spPr>
        <a:xfrm>
          <a:off x="344629" y="878219"/>
          <a:ext cx="3101665" cy="1969557"/>
        </a:xfrm>
        <a:prstGeom prst="roundRect">
          <a:avLst>
            <a:gd name="adj" fmla="val 10000"/>
          </a:avLst>
        </a:prstGeom>
        <a:solidFill>
          <a:schemeClr val="lt1">
            <a:alpha val="90000"/>
            <a:hueOff val="0"/>
            <a:satOff val="0"/>
            <a:lumOff val="0"/>
            <a:alphaOff val="0"/>
          </a:schemeClr>
        </a:solidFill>
        <a:ln w="12700" cap="flat" cmpd="sng" algn="ctr">
          <a:solidFill>
            <a:srgbClr val="CBB3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Acculturation or differences in how mental health and mental health interventions are viewed between successive generations. </a:t>
          </a:r>
        </a:p>
      </dsp:txBody>
      <dsp:txXfrm>
        <a:off x="402315" y="935905"/>
        <a:ext cx="2986293" cy="1854185"/>
      </dsp:txXfrm>
    </dsp:sp>
    <dsp:sp modelId="{916DF0A6-E33D-4A60-BA30-F3F51E0CF5A0}">
      <dsp:nvSpPr>
        <dsp:cNvPr id="0" name=""/>
        <dsp:cNvSpPr/>
      </dsp:nvSpPr>
      <dsp:spPr>
        <a:xfrm>
          <a:off x="3790924" y="550821"/>
          <a:ext cx="3101665" cy="1969557"/>
        </a:xfrm>
        <a:prstGeom prst="roundRect">
          <a:avLst>
            <a:gd name="adj" fmla="val 10000"/>
          </a:avLst>
        </a:prstGeom>
        <a:solidFill>
          <a:srgbClr val="CBB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973D2-EB2D-4265-8739-1A778B103E08}">
      <dsp:nvSpPr>
        <dsp:cNvPr id="0" name=""/>
        <dsp:cNvSpPr/>
      </dsp:nvSpPr>
      <dsp:spPr>
        <a:xfrm>
          <a:off x="4135554" y="878219"/>
          <a:ext cx="3101665" cy="1969557"/>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Heterogenous sample of youth </a:t>
          </a:r>
          <a:r>
            <a:rPr lang="en-US" sz="1200" kern="1200" dirty="0"/>
            <a:t>(</a:t>
          </a:r>
          <a:r>
            <a:rPr lang="en-US" sz="1200" kern="1200" dirty="0" err="1"/>
            <a:t>Wassertheil</a:t>
          </a:r>
          <a:r>
            <a:rPr lang="en-US" sz="1200" kern="1200" dirty="0"/>
            <a:t>-Smoller et al., 2014).</a:t>
          </a:r>
        </a:p>
      </dsp:txBody>
      <dsp:txXfrm>
        <a:off x="4193240" y="935905"/>
        <a:ext cx="2986293" cy="1854185"/>
      </dsp:txXfrm>
    </dsp:sp>
    <dsp:sp modelId="{DDE1B49B-EAB6-4CDA-84C7-A83232B4A680}">
      <dsp:nvSpPr>
        <dsp:cNvPr id="0" name=""/>
        <dsp:cNvSpPr/>
      </dsp:nvSpPr>
      <dsp:spPr>
        <a:xfrm>
          <a:off x="7581849" y="550821"/>
          <a:ext cx="3101665" cy="1969557"/>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7EEAD0-E789-4308-963E-3B82B6039EFB}">
      <dsp:nvSpPr>
        <dsp:cNvPr id="0" name=""/>
        <dsp:cNvSpPr/>
      </dsp:nvSpPr>
      <dsp:spPr>
        <a:xfrm>
          <a:off x="7926479" y="878219"/>
          <a:ext cx="3101665" cy="1969557"/>
        </a:xfrm>
        <a:prstGeom prst="roundRect">
          <a:avLst>
            <a:gd name="adj" fmla="val 10000"/>
          </a:avLst>
        </a:prstGeom>
        <a:solidFill>
          <a:schemeClr val="lt1">
            <a:alpha val="90000"/>
            <a:hueOff val="0"/>
            <a:satOff val="0"/>
            <a:lumOff val="0"/>
            <a:alphaOff val="0"/>
          </a:schemeClr>
        </a:solidFill>
        <a:ln w="12700" cap="flat" cmpd="sng" algn="ctr">
          <a:solidFill>
            <a:srgbClr val="CBB3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Medical homes may provide comfort and improve access to care.</a:t>
          </a:r>
        </a:p>
      </dsp:txBody>
      <dsp:txXfrm>
        <a:off x="7984165" y="935905"/>
        <a:ext cx="2986293" cy="1854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ABD35-53F0-4785-B0EF-5DFC073F4490}">
      <dsp:nvSpPr>
        <dsp:cNvPr id="0" name=""/>
        <dsp:cNvSpPr/>
      </dsp:nvSpPr>
      <dsp:spPr>
        <a:xfrm>
          <a:off x="526527" y="632"/>
          <a:ext cx="4075043" cy="2587652"/>
        </a:xfrm>
        <a:prstGeom prst="roundRect">
          <a:avLst>
            <a:gd name="adj" fmla="val 10000"/>
          </a:avLst>
        </a:prstGeom>
        <a:solidFill>
          <a:srgbClr val="CBB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D22B9-0C64-4F40-81B6-5CFB696E8E74}">
      <dsp:nvSpPr>
        <dsp:cNvPr id="0" name=""/>
        <dsp:cNvSpPr/>
      </dsp:nvSpPr>
      <dsp:spPr>
        <a:xfrm>
          <a:off x="979309" y="430775"/>
          <a:ext cx="4075043" cy="2587652"/>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Maintenance of an overall positive attitude and hope </a:t>
          </a:r>
          <a:r>
            <a:rPr lang="en-US" sz="1200" kern="1200" dirty="0"/>
            <a:t>(</a:t>
          </a:r>
          <a:r>
            <a:rPr lang="en-US" sz="1200" kern="1200" dirty="0" err="1"/>
            <a:t>Assari</a:t>
          </a:r>
          <a:r>
            <a:rPr lang="en-US" sz="1200" kern="1200" dirty="0"/>
            <a:t> &amp; </a:t>
          </a:r>
          <a:r>
            <a:rPr lang="en-US" sz="1200" kern="1200" dirty="0" err="1"/>
            <a:t>Lankarani</a:t>
          </a:r>
          <a:r>
            <a:rPr lang="en-US" sz="1200" kern="1200" dirty="0"/>
            <a:t>, 2016).</a:t>
          </a:r>
        </a:p>
      </dsp:txBody>
      <dsp:txXfrm>
        <a:off x="1055099" y="506565"/>
        <a:ext cx="3923463" cy="2436072"/>
      </dsp:txXfrm>
    </dsp:sp>
    <dsp:sp modelId="{19018587-7FE0-4320-A72A-571DC566C43C}">
      <dsp:nvSpPr>
        <dsp:cNvPr id="0" name=""/>
        <dsp:cNvSpPr/>
      </dsp:nvSpPr>
      <dsp:spPr>
        <a:xfrm>
          <a:off x="5410883" y="1265"/>
          <a:ext cx="4075043" cy="2587652"/>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33787-80BE-448A-A13F-5E849E9D6508}">
      <dsp:nvSpPr>
        <dsp:cNvPr id="0" name=""/>
        <dsp:cNvSpPr/>
      </dsp:nvSpPr>
      <dsp:spPr>
        <a:xfrm>
          <a:off x="5863665" y="431408"/>
          <a:ext cx="4075043" cy="2587652"/>
        </a:xfrm>
        <a:prstGeom prst="roundRect">
          <a:avLst>
            <a:gd name="adj" fmla="val 10000"/>
          </a:avLst>
        </a:prstGeom>
        <a:solidFill>
          <a:schemeClr val="lt1">
            <a:alpha val="90000"/>
            <a:hueOff val="0"/>
            <a:satOff val="0"/>
            <a:lumOff val="0"/>
            <a:alphaOff val="0"/>
          </a:schemeClr>
        </a:solidFill>
        <a:ln w="12700" cap="flat" cmpd="sng" algn="ctr">
          <a:solidFill>
            <a:srgbClr val="CBB3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Endorsing physical symptoms more than emotional symptoms of depression due to stigma </a:t>
          </a:r>
          <a:r>
            <a:rPr lang="en-US" sz="1200" kern="1200" dirty="0"/>
            <a:t>(National Alliance on Mental Illness, 2023). </a:t>
          </a:r>
        </a:p>
      </dsp:txBody>
      <dsp:txXfrm>
        <a:off x="5939455" y="507198"/>
        <a:ext cx="3923463" cy="24360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7E4EE-52CC-4F40-94D4-628630E8231D}">
      <dsp:nvSpPr>
        <dsp:cNvPr id="0" name=""/>
        <dsp:cNvSpPr/>
      </dsp:nvSpPr>
      <dsp:spPr>
        <a:xfrm>
          <a:off x="0" y="437"/>
          <a:ext cx="11261558" cy="102433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BEA79-A0EA-4C5F-9BC5-27319DEA7DDA}">
      <dsp:nvSpPr>
        <dsp:cNvPr id="0" name=""/>
        <dsp:cNvSpPr/>
      </dsp:nvSpPr>
      <dsp:spPr>
        <a:xfrm>
          <a:off x="309860" y="230912"/>
          <a:ext cx="563382" cy="563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AEF2F-5826-46B6-8BE2-39143716052E}">
      <dsp:nvSpPr>
        <dsp:cNvPr id="0" name=""/>
        <dsp:cNvSpPr/>
      </dsp:nvSpPr>
      <dsp:spPr>
        <a:xfrm>
          <a:off x="1183104" y="437"/>
          <a:ext cx="10078453" cy="1024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09" tIns="108409" rIns="108409" bIns="108409" numCol="1" spcCol="1270" anchor="ctr" anchorCtr="0">
          <a:noAutofit/>
        </a:bodyPr>
        <a:lstStyle/>
        <a:p>
          <a:pPr marL="0" lvl="0" indent="0" algn="l" defTabSz="800100">
            <a:lnSpc>
              <a:spcPct val="100000"/>
            </a:lnSpc>
            <a:spcBef>
              <a:spcPct val="0"/>
            </a:spcBef>
            <a:spcAft>
              <a:spcPct val="35000"/>
            </a:spcAft>
            <a:buNone/>
          </a:pPr>
          <a:r>
            <a:rPr lang="en-US" sz="1800" kern="1200" dirty="0"/>
            <a:t>Investigate depression symptom presentation among adolescents from different countries of origin, particularly different subgroups of Latinos.</a:t>
          </a:r>
        </a:p>
      </dsp:txBody>
      <dsp:txXfrm>
        <a:off x="1183104" y="437"/>
        <a:ext cx="10078453" cy="1024332"/>
      </dsp:txXfrm>
    </dsp:sp>
    <dsp:sp modelId="{0C4E235A-C262-4490-B310-D0D8A53EF3BC}">
      <dsp:nvSpPr>
        <dsp:cNvPr id="0" name=""/>
        <dsp:cNvSpPr/>
      </dsp:nvSpPr>
      <dsp:spPr>
        <a:xfrm>
          <a:off x="0" y="1280853"/>
          <a:ext cx="11261558" cy="102433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2DE5F-827C-4C11-850C-AD253157CF04}">
      <dsp:nvSpPr>
        <dsp:cNvPr id="0" name=""/>
        <dsp:cNvSpPr/>
      </dsp:nvSpPr>
      <dsp:spPr>
        <a:xfrm>
          <a:off x="309860" y="1511328"/>
          <a:ext cx="563382" cy="563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1AC429-13E2-40CD-BD7B-CC8C245FF32A}">
      <dsp:nvSpPr>
        <dsp:cNvPr id="0" name=""/>
        <dsp:cNvSpPr/>
      </dsp:nvSpPr>
      <dsp:spPr>
        <a:xfrm>
          <a:off x="1183104" y="1280853"/>
          <a:ext cx="10078453" cy="1024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09" tIns="108409" rIns="108409" bIns="108409" numCol="1" spcCol="1270" anchor="ctr" anchorCtr="0">
          <a:noAutofit/>
        </a:bodyPr>
        <a:lstStyle/>
        <a:p>
          <a:pPr marL="0" lvl="0" indent="0" algn="l" defTabSz="800100">
            <a:lnSpc>
              <a:spcPct val="100000"/>
            </a:lnSpc>
            <a:spcBef>
              <a:spcPct val="0"/>
            </a:spcBef>
            <a:spcAft>
              <a:spcPct val="35000"/>
            </a:spcAft>
            <a:buNone/>
          </a:pPr>
          <a:r>
            <a:rPr lang="en-US" sz="1800" kern="1200" dirty="0"/>
            <a:t>Future studies might investigate how interventions correlate with PHQ-9A scores at subsequent visits.</a:t>
          </a:r>
        </a:p>
      </dsp:txBody>
      <dsp:txXfrm>
        <a:off x="1183104" y="1280853"/>
        <a:ext cx="10078453" cy="1024332"/>
      </dsp:txXfrm>
    </dsp:sp>
    <dsp:sp modelId="{427CD258-585E-492D-8D7A-4ADEB39A11E9}">
      <dsp:nvSpPr>
        <dsp:cNvPr id="0" name=""/>
        <dsp:cNvSpPr/>
      </dsp:nvSpPr>
      <dsp:spPr>
        <a:xfrm>
          <a:off x="0" y="2561269"/>
          <a:ext cx="11261558" cy="102433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86DC8E-3387-4D99-BF42-3469070EF2F3}">
      <dsp:nvSpPr>
        <dsp:cNvPr id="0" name=""/>
        <dsp:cNvSpPr/>
      </dsp:nvSpPr>
      <dsp:spPr>
        <a:xfrm>
          <a:off x="309860" y="2791744"/>
          <a:ext cx="563382" cy="563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092C90-22A8-4036-948D-1B8A973081B4}">
      <dsp:nvSpPr>
        <dsp:cNvPr id="0" name=""/>
        <dsp:cNvSpPr/>
      </dsp:nvSpPr>
      <dsp:spPr>
        <a:xfrm>
          <a:off x="1183104" y="2561269"/>
          <a:ext cx="10078453" cy="1024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09" tIns="108409" rIns="108409" bIns="108409" numCol="1" spcCol="1270" anchor="ctr" anchorCtr="0">
          <a:noAutofit/>
        </a:bodyPr>
        <a:lstStyle/>
        <a:p>
          <a:pPr marL="0" lvl="0" indent="0" algn="l" defTabSz="800100">
            <a:lnSpc>
              <a:spcPct val="100000"/>
            </a:lnSpc>
            <a:spcBef>
              <a:spcPct val="0"/>
            </a:spcBef>
            <a:spcAft>
              <a:spcPct val="35000"/>
            </a:spcAft>
            <a:buNone/>
          </a:pPr>
          <a:r>
            <a:rPr lang="en-US" sz="1800" kern="1200" dirty="0"/>
            <a:t>Different groups of individuals present depression with different symptoms (e.g., feeling down, feeling tired). Therefore, </a:t>
          </a:r>
          <a:r>
            <a:rPr lang="en-US" sz="1800" b="1" kern="1200" dirty="0"/>
            <a:t>PCPs and BHCs should be aware and employ equitable and effective interventions </a:t>
          </a:r>
          <a:r>
            <a:rPr lang="en-US" sz="1800" kern="1200" dirty="0"/>
            <a:t>(e.g., discuss trauma, discuss medications, etc.).</a:t>
          </a:r>
        </a:p>
      </dsp:txBody>
      <dsp:txXfrm>
        <a:off x="1183104" y="2561269"/>
        <a:ext cx="10078453" cy="10243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53EBD-2868-854D-B7E4-FEB3D2B729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0E9156-2865-E34D-B5BE-6030F5B648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49C0C-E19E-2A41-9ADF-2987DE64CDD3}" type="datetimeFigureOut">
              <a:rPr lang="en-US" smtClean="0"/>
              <a:t>8/9/2023</a:t>
            </a:fld>
            <a:endParaRPr lang="en-US"/>
          </a:p>
        </p:txBody>
      </p:sp>
      <p:sp>
        <p:nvSpPr>
          <p:cNvPr id="4" name="Footer Placeholder 3">
            <a:extLst>
              <a:ext uri="{FF2B5EF4-FFF2-40B4-BE49-F238E27FC236}">
                <a16:creationId xmlns:a16="http://schemas.microsoft.com/office/drawing/2014/main" id="{A4F48FF2-80CA-5040-A76B-E7E8773EE7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6E9548-A76A-A44A-B5A6-B38389EF44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6A50A9-82D1-EE42-A9BF-9F5047B5286C}" type="slidenum">
              <a:rPr lang="en-US" smtClean="0"/>
              <a:t>‹#›</a:t>
            </a:fld>
            <a:endParaRPr lang="en-US"/>
          </a:p>
        </p:txBody>
      </p:sp>
    </p:spTree>
    <p:extLst>
      <p:ext uri="{BB962C8B-B14F-4D97-AF65-F5344CB8AC3E}">
        <p14:creationId xmlns:p14="http://schemas.microsoft.com/office/powerpoint/2010/main" val="2911884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E1E33-D903-42F5-918E-4EEA31BDA9DA}" type="datetimeFigureOut">
              <a:rPr lang="en-US" smtClean="0"/>
              <a:t>8/9/2023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9F632-0407-4C0A-BE8F-CDAC807460C6}" type="slidenum">
              <a:rPr lang="en-US" smtClean="0"/>
              <a:t>‹#›</a:t>
            </a:fld>
            <a:endParaRPr lang="en-US" dirty="0"/>
          </a:p>
        </p:txBody>
      </p:sp>
    </p:spTree>
    <p:extLst>
      <p:ext uri="{BB962C8B-B14F-4D97-AF65-F5344CB8AC3E}">
        <p14:creationId xmlns:p14="http://schemas.microsoft.com/office/powerpoint/2010/main" val="126706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1</a:t>
            </a:fld>
            <a:endParaRPr lang="en-US" dirty="0"/>
          </a:p>
        </p:txBody>
      </p:sp>
    </p:spTree>
    <p:extLst>
      <p:ext uri="{BB962C8B-B14F-4D97-AF65-F5344CB8AC3E}">
        <p14:creationId xmlns:p14="http://schemas.microsoft.com/office/powerpoint/2010/main" val="15420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Will discuss the data we looked at for this presentation was from the 277 adolescents with elevated scores</a:t>
            </a:r>
          </a:p>
        </p:txBody>
      </p:sp>
      <p:sp>
        <p:nvSpPr>
          <p:cNvPr id="4" name="Slide Number Placeholder 3"/>
          <p:cNvSpPr>
            <a:spLocks noGrp="1"/>
          </p:cNvSpPr>
          <p:nvPr>
            <p:ph type="sldNum" sz="quarter" idx="5"/>
          </p:nvPr>
        </p:nvSpPr>
        <p:spPr/>
        <p:txBody>
          <a:bodyPr/>
          <a:lstStyle/>
          <a:p>
            <a:fld id="{6A39F632-0407-4C0A-BE8F-CDAC807460C6}" type="slidenum">
              <a:rPr lang="en-US" smtClean="0"/>
              <a:t>12</a:t>
            </a:fld>
            <a:endParaRPr lang="en-US" dirty="0"/>
          </a:p>
        </p:txBody>
      </p:sp>
    </p:spTree>
    <p:extLst>
      <p:ext uri="{BB962C8B-B14F-4D97-AF65-F5344CB8AC3E}">
        <p14:creationId xmlns:p14="http://schemas.microsoft.com/office/powerpoint/2010/main" val="2009728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13</a:t>
            </a:fld>
            <a:endParaRPr lang="en-US" dirty="0"/>
          </a:p>
        </p:txBody>
      </p:sp>
    </p:spTree>
    <p:extLst>
      <p:ext uri="{BB962C8B-B14F-4D97-AF65-F5344CB8AC3E}">
        <p14:creationId xmlns:p14="http://schemas.microsoft.com/office/powerpoint/2010/main" val="1992975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14</a:t>
            </a:fld>
            <a:endParaRPr lang="en-US" dirty="0"/>
          </a:p>
        </p:txBody>
      </p:sp>
    </p:spTree>
    <p:extLst>
      <p:ext uri="{BB962C8B-B14F-4D97-AF65-F5344CB8AC3E}">
        <p14:creationId xmlns:p14="http://schemas.microsoft.com/office/powerpoint/2010/main" val="377704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15</a:t>
            </a:fld>
            <a:endParaRPr lang="en-US" dirty="0"/>
          </a:p>
        </p:txBody>
      </p:sp>
    </p:spTree>
    <p:extLst>
      <p:ext uri="{BB962C8B-B14F-4D97-AF65-F5344CB8AC3E}">
        <p14:creationId xmlns:p14="http://schemas.microsoft.com/office/powerpoint/2010/main" val="263842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UNDERSTANDING OF RECS/INTERVENTIONS IS ENTIRELY BASED ON AND LIMITED BY WHAT WAS DOCUMENTED IN EMR; WE ARE UNABLE TO CAPTURE BOTH IN VISIT AND OUT OF VISIT FACTORS THAT ARE NOT DOCUMENTED</a:t>
            </a:r>
          </a:p>
        </p:txBody>
      </p:sp>
      <p:sp>
        <p:nvSpPr>
          <p:cNvPr id="4" name="Slide Number Placeholder 3"/>
          <p:cNvSpPr>
            <a:spLocks noGrp="1"/>
          </p:cNvSpPr>
          <p:nvPr>
            <p:ph type="sldNum" sz="quarter" idx="5"/>
          </p:nvPr>
        </p:nvSpPr>
        <p:spPr/>
        <p:txBody>
          <a:bodyPr/>
          <a:lstStyle/>
          <a:p>
            <a:fld id="{6A39F632-0407-4C0A-BE8F-CDAC807460C6}" type="slidenum">
              <a:rPr lang="en-US" smtClean="0"/>
              <a:t>17</a:t>
            </a:fld>
            <a:endParaRPr lang="en-US" dirty="0"/>
          </a:p>
        </p:txBody>
      </p:sp>
    </p:spTree>
    <p:extLst>
      <p:ext uri="{BB962C8B-B14F-4D97-AF65-F5344CB8AC3E}">
        <p14:creationId xmlns:p14="http://schemas.microsoft.com/office/powerpoint/2010/main" val="348098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19</a:t>
            </a:fld>
            <a:endParaRPr lang="en-US" dirty="0"/>
          </a:p>
        </p:txBody>
      </p:sp>
    </p:spTree>
    <p:extLst>
      <p:ext uri="{BB962C8B-B14F-4D97-AF65-F5344CB8AC3E}">
        <p14:creationId xmlns:p14="http://schemas.microsoft.com/office/powerpoint/2010/main" val="385056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3</a:t>
            </a:fld>
            <a:endParaRPr lang="en-US" dirty="0"/>
          </a:p>
        </p:txBody>
      </p:sp>
    </p:spTree>
    <p:extLst>
      <p:ext uri="{BB962C8B-B14F-4D97-AF65-F5344CB8AC3E}">
        <p14:creationId xmlns:p14="http://schemas.microsoft.com/office/powerpoint/2010/main" val="106401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4</a:t>
            </a:fld>
            <a:endParaRPr lang="en-US" dirty="0"/>
          </a:p>
        </p:txBody>
      </p:sp>
    </p:spTree>
    <p:extLst>
      <p:ext uri="{BB962C8B-B14F-4D97-AF65-F5344CB8AC3E}">
        <p14:creationId xmlns:p14="http://schemas.microsoft.com/office/powerpoint/2010/main" val="2591272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5</a:t>
            </a:fld>
            <a:endParaRPr lang="en-US" dirty="0"/>
          </a:p>
        </p:txBody>
      </p:sp>
    </p:spTree>
    <p:extLst>
      <p:ext uri="{BB962C8B-B14F-4D97-AF65-F5344CB8AC3E}">
        <p14:creationId xmlns:p14="http://schemas.microsoft.com/office/powerpoint/2010/main" val="384316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6</a:t>
            </a:fld>
            <a:endParaRPr lang="en-US" dirty="0"/>
          </a:p>
        </p:txBody>
      </p:sp>
    </p:spTree>
    <p:extLst>
      <p:ext uri="{BB962C8B-B14F-4D97-AF65-F5344CB8AC3E}">
        <p14:creationId xmlns:p14="http://schemas.microsoft.com/office/powerpoint/2010/main" val="4046343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will talk about CHC being a pediatric primary clinic and the population it serves – introduce CLIMB and the PHQ9A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low-income, diverse population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~80-90% publicly insured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One-third monolingual Spanish-speaking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Integrated model of care – Project CLIMB is an integrated behavioral health program that provides service for ages 0-18; includes psychologists, child and adolescent psychiatrists, developmental pediatricians, master’s level clinicians, child psychiatry fellows, psychology postdoctoral fellows, and psychology interns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“behavioral health visits occur in the context of primary care”</a:t>
            </a:r>
          </a:p>
        </p:txBody>
      </p:sp>
      <p:sp>
        <p:nvSpPr>
          <p:cNvPr id="4" name="Slide Number Placeholder 3"/>
          <p:cNvSpPr>
            <a:spLocks noGrp="1"/>
          </p:cNvSpPr>
          <p:nvPr>
            <p:ph type="sldNum" sz="quarter" idx="5"/>
          </p:nvPr>
        </p:nvSpPr>
        <p:spPr/>
        <p:txBody>
          <a:bodyPr/>
          <a:lstStyle/>
          <a:p>
            <a:fld id="{6A39F632-0407-4C0A-BE8F-CDAC807460C6}" type="slidenum">
              <a:rPr lang="en-US" smtClean="0"/>
              <a:t>7</a:t>
            </a:fld>
            <a:endParaRPr lang="en-US" dirty="0"/>
          </a:p>
        </p:txBody>
      </p:sp>
    </p:spTree>
    <p:extLst>
      <p:ext uri="{BB962C8B-B14F-4D97-AF65-F5344CB8AC3E}">
        <p14:creationId xmlns:p14="http://schemas.microsoft.com/office/powerpoint/2010/main" val="363214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PHQ-9A is used to identify elevated depressive symptoms in adolescents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Modified from the original PHQ-9 to be appropriate for adolescents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Elevated score = 10+ and/or a positive item 9 score regardless of overall score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Clinic providers responsible for giving the PHQ-9A during visits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Given to all adolescents 11-18 </a:t>
            </a:r>
            <a:r>
              <a:rPr lang="en-US" dirty="0" err="1"/>
              <a:t>yo</a:t>
            </a:r>
            <a:r>
              <a:rPr lang="en-US" dirty="0"/>
              <a:t>, except for those with ASD or an intellectual disability (excluded due to questionable validity of PHQ-9A)</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8</a:t>
            </a:fld>
            <a:endParaRPr lang="en-US" dirty="0"/>
          </a:p>
        </p:txBody>
      </p:sp>
    </p:spTree>
    <p:extLst>
      <p:ext uri="{BB962C8B-B14F-4D97-AF65-F5344CB8AC3E}">
        <p14:creationId xmlns:p14="http://schemas.microsoft.com/office/powerpoint/2010/main" val="266757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i="0" dirty="0">
                <a:effectLst/>
                <a:latin typeface="Times"/>
              </a:rPr>
              <a:t>All EMR encounter notes were coded for 277 adolescents with an elevated PHQ-9A using </a:t>
            </a:r>
            <a:r>
              <a:rPr lang="en-US" i="0" dirty="0" err="1">
                <a:effectLst/>
                <a:latin typeface="Times"/>
              </a:rPr>
              <a:t>ATLAS.ti</a:t>
            </a:r>
            <a:r>
              <a:rPr lang="en-US" i="0" dirty="0">
                <a:effectLst/>
                <a:latin typeface="Times"/>
              </a:rPr>
              <a:t> software (version 8). This process involved developing a code book with definitions and key words/phrases that exemplified the codes for PCP and CLIMB interventions, recommendations, or topics discussed in response to the elevated PHQ-9A. An iterative process of refining and further developing the codes with a multidisciplinary, research team at weekly meetings was used. The final code book included 40 codes, 17 specific to PCPs, and 23 specific to BHCs. To achieve reliability, 46 notes were randomly selected. A team of 3 coders (one main and two</a:t>
            </a:r>
          </a:p>
          <a:p>
            <a:r>
              <a:rPr lang="en-US" i="0" dirty="0">
                <a:effectLst/>
                <a:latin typeface="Times"/>
              </a:rPr>
              <a:t>independent coders) coded all 46 notes. Each independent coder was compared with the main coder, resulting in an average agreement of 83% for the 46 notes.</a:t>
            </a:r>
          </a:p>
          <a:p>
            <a:r>
              <a:rPr lang="en-US" i="0" dirty="0">
                <a:effectLst/>
                <a:latin typeface="Times"/>
              </a:rPr>
              <a:t>For the 17% disagreement, the coding team met to discuss the responses and come to consensus on a code that was used in the final analysis.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9</a:t>
            </a:fld>
            <a:endParaRPr lang="en-US" dirty="0"/>
          </a:p>
        </p:txBody>
      </p:sp>
    </p:spTree>
    <p:extLst>
      <p:ext uri="{BB962C8B-B14F-4D97-AF65-F5344CB8AC3E}">
        <p14:creationId xmlns:p14="http://schemas.microsoft.com/office/powerpoint/2010/main" val="88021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10</a:t>
            </a:fld>
            <a:endParaRPr lang="en-US" dirty="0"/>
          </a:p>
        </p:txBody>
      </p:sp>
    </p:spTree>
    <p:extLst>
      <p:ext uri="{BB962C8B-B14F-4D97-AF65-F5344CB8AC3E}">
        <p14:creationId xmlns:p14="http://schemas.microsoft.com/office/powerpoint/2010/main" val="1629438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694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Break Slide2">
    <p:spTree>
      <p:nvGrpSpPr>
        <p:cNvPr id="1" name=""/>
        <p:cNvGrpSpPr/>
        <p:nvPr/>
      </p:nvGrpSpPr>
      <p:grpSpPr>
        <a:xfrm>
          <a:off x="0" y="0"/>
          <a:ext cx="0" cy="0"/>
          <a:chOff x="0" y="0"/>
          <a:chExt cx="0" cy="0"/>
        </a:xfrm>
      </p:grpSpPr>
      <p:pic>
        <p:nvPicPr>
          <p:cNvPr id="5" name="Picture 4" descr="A tall building in a city&#10;&#10;Description automatically generated">
            <a:extLst>
              <a:ext uri="{FF2B5EF4-FFF2-40B4-BE49-F238E27FC236}">
                <a16:creationId xmlns:a16="http://schemas.microsoft.com/office/drawing/2014/main" id="{DF83CFDB-866D-584A-BB61-1DD61C588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
          <a:stretch/>
        </p:blipFill>
        <p:spPr>
          <a:xfrm>
            <a:off x="131848" y="0"/>
            <a:ext cx="12060151" cy="6858000"/>
          </a:xfrm>
          <a:prstGeom prst="rect">
            <a:avLst/>
          </a:prstGeom>
        </p:spPr>
      </p:pic>
      <p:sp>
        <p:nvSpPr>
          <p:cNvPr id="12" name="Rectangle 11">
            <a:extLst>
              <a:ext uri="{FF2B5EF4-FFF2-40B4-BE49-F238E27FC236}">
                <a16:creationId xmlns:a16="http://schemas.microsoft.com/office/drawing/2014/main" id="{48C1C290-7C3A-DF40-ACF5-3AA105F0844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675139" y="456830"/>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9" name="Picture 8" descr="A close up of a logo&#10;&#10;Description automatically generated">
            <a:extLst>
              <a:ext uri="{FF2B5EF4-FFF2-40B4-BE49-F238E27FC236}">
                <a16:creationId xmlns:a16="http://schemas.microsoft.com/office/drawing/2014/main" id="{A92E7E29-3EA7-F04E-BFA2-AD7947BCF6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873" y="6064223"/>
            <a:ext cx="2613718" cy="475769"/>
          </a:xfrm>
          <a:prstGeom prst="rect">
            <a:avLst/>
          </a:prstGeom>
        </p:spPr>
      </p:pic>
    </p:spTree>
    <p:extLst>
      <p:ext uri="{BB962C8B-B14F-4D97-AF65-F5344CB8AC3E}">
        <p14:creationId xmlns:p14="http://schemas.microsoft.com/office/powerpoint/2010/main" val="95155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Break Slide3">
    <p:spTree>
      <p:nvGrpSpPr>
        <p:cNvPr id="1" name=""/>
        <p:cNvGrpSpPr/>
        <p:nvPr/>
      </p:nvGrpSpPr>
      <p:grpSpPr>
        <a:xfrm>
          <a:off x="0" y="0"/>
          <a:ext cx="0" cy="0"/>
          <a:chOff x="0" y="0"/>
          <a:chExt cx="0" cy="0"/>
        </a:xfrm>
      </p:grpSpPr>
      <p:pic>
        <p:nvPicPr>
          <p:cNvPr id="28" name="Picture 27" descr="A large building&#10;&#10;Description automatically generated">
            <a:extLst>
              <a:ext uri="{FF2B5EF4-FFF2-40B4-BE49-F238E27FC236}">
                <a16:creationId xmlns:a16="http://schemas.microsoft.com/office/drawing/2014/main" id="{3762F0A7-6FD3-E14B-A3CA-A2AFC5F41A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092" y="0"/>
            <a:ext cx="12056908" cy="6858000"/>
          </a:xfrm>
          <a:prstGeom prst="rect">
            <a:avLst/>
          </a:prstGeom>
        </p:spPr>
      </p:pic>
      <p:sp>
        <p:nvSpPr>
          <p:cNvPr id="34" name="Text Placeholder 12">
            <a:extLst>
              <a:ext uri="{FF2B5EF4-FFF2-40B4-BE49-F238E27FC236}">
                <a16:creationId xmlns:a16="http://schemas.microsoft.com/office/drawing/2014/main" id="{66A599F1-992C-6646-91DC-715705FA16C2}"/>
              </a:ext>
            </a:extLst>
          </p:cNvPr>
          <p:cNvSpPr>
            <a:spLocks noGrp="1"/>
          </p:cNvSpPr>
          <p:nvPr>
            <p:ph type="body" sz="quarter" idx="10" hasCustomPrompt="1"/>
          </p:nvPr>
        </p:nvSpPr>
        <p:spPr>
          <a:xfrm>
            <a:off x="5893901" y="3611916"/>
            <a:ext cx="5997575" cy="1236663"/>
          </a:xfrm>
          <a:prstGeom prst="rect">
            <a:avLst/>
          </a:prstGeom>
        </p:spPr>
        <p:txBody>
          <a:bodyPr/>
          <a:lstStyle>
            <a:lvl1pPr marL="0" indent="0">
              <a:buNone/>
              <a:defRPr sz="4000" b="1">
                <a:solidFill>
                  <a:schemeClr val="bg1"/>
                </a:solidFill>
                <a:effectLst>
                  <a:outerShdw blurRad="50800" dist="38100" dir="2700000" algn="tl" rotWithShape="0">
                    <a:prstClr val="black">
                      <a:alpha val="40000"/>
                    </a:prstClr>
                  </a:outerShdw>
                </a:effectLst>
                <a:latin typeface="Helvetica" pitchFamily="2" charset="0"/>
              </a:defRPr>
            </a:lvl1pPr>
          </a:lstStyle>
          <a:p>
            <a:pPr lvl="0"/>
            <a:r>
              <a:rPr lang="en-US" dirty="0"/>
              <a:t>SECTION BREAK/ TRANSITION SLIDE</a:t>
            </a:r>
          </a:p>
        </p:txBody>
      </p:sp>
      <p:pic>
        <p:nvPicPr>
          <p:cNvPr id="5" name="Picture 4" descr="A close up of a logo&#10;&#10;Description automatically generated">
            <a:extLst>
              <a:ext uri="{FF2B5EF4-FFF2-40B4-BE49-F238E27FC236}">
                <a16:creationId xmlns:a16="http://schemas.microsoft.com/office/drawing/2014/main" id="{73D31933-7D67-D54C-8048-59AD4560A6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873" y="6064223"/>
            <a:ext cx="2613718" cy="475769"/>
          </a:xfrm>
          <a:prstGeom prst="rect">
            <a:avLst/>
          </a:prstGeom>
        </p:spPr>
      </p:pic>
    </p:spTree>
    <p:extLst>
      <p:ext uri="{BB962C8B-B14F-4D97-AF65-F5344CB8AC3E}">
        <p14:creationId xmlns:p14="http://schemas.microsoft.com/office/powerpoint/2010/main" val="3979098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Break Slide4">
    <p:spTree>
      <p:nvGrpSpPr>
        <p:cNvPr id="1" name=""/>
        <p:cNvGrpSpPr/>
        <p:nvPr/>
      </p:nvGrpSpPr>
      <p:grpSpPr>
        <a:xfrm>
          <a:off x="0" y="0"/>
          <a:ext cx="0" cy="0"/>
          <a:chOff x="0" y="0"/>
          <a:chExt cx="0" cy="0"/>
        </a:xfrm>
      </p:grpSpPr>
      <p:pic>
        <p:nvPicPr>
          <p:cNvPr id="8" name="Picture 7" descr="A sign in front of a building&#10;&#10;Description automatically generated">
            <a:extLst>
              <a:ext uri="{FF2B5EF4-FFF2-40B4-BE49-F238E27FC236}">
                <a16:creationId xmlns:a16="http://schemas.microsoft.com/office/drawing/2014/main" id="{488A7EE0-3EE9-1B41-B9FF-7373BABDD7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202" y="0"/>
            <a:ext cx="1204604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F2346E69-E968-314F-865C-5B7DFCB7E6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873" y="6064223"/>
            <a:ext cx="2613718" cy="475769"/>
          </a:xfrm>
          <a:prstGeom prst="rect">
            <a:avLst/>
          </a:prstGeom>
        </p:spPr>
      </p:pic>
      <p:sp>
        <p:nvSpPr>
          <p:cNvPr id="14" name="Text Placeholder 12">
            <a:extLst>
              <a:ext uri="{FF2B5EF4-FFF2-40B4-BE49-F238E27FC236}">
                <a16:creationId xmlns:a16="http://schemas.microsoft.com/office/drawing/2014/main" id="{8427CB90-B1AF-F346-BC89-EC44BBEC3DE1}"/>
              </a:ext>
            </a:extLst>
          </p:cNvPr>
          <p:cNvSpPr>
            <a:spLocks noGrp="1"/>
          </p:cNvSpPr>
          <p:nvPr>
            <p:ph type="body" sz="quarter" idx="10" hasCustomPrompt="1"/>
          </p:nvPr>
        </p:nvSpPr>
        <p:spPr>
          <a:xfrm>
            <a:off x="900613" y="53287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spTree>
    <p:extLst>
      <p:ext uri="{BB962C8B-B14F-4D97-AF65-F5344CB8AC3E}">
        <p14:creationId xmlns:p14="http://schemas.microsoft.com/office/powerpoint/2010/main" val="205734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5">
    <p:spTree>
      <p:nvGrpSpPr>
        <p:cNvPr id="1" name=""/>
        <p:cNvGrpSpPr/>
        <p:nvPr/>
      </p:nvGrpSpPr>
      <p:grpSpPr>
        <a:xfrm>
          <a:off x="0" y="0"/>
          <a:ext cx="0" cy="0"/>
          <a:chOff x="0" y="0"/>
          <a:chExt cx="0" cy="0"/>
        </a:xfrm>
      </p:grpSpPr>
      <p:pic>
        <p:nvPicPr>
          <p:cNvPr id="3" name="Picture 2" descr="A close up of a cluttered desk&#10;&#10;Description automatically generated">
            <a:extLst>
              <a:ext uri="{FF2B5EF4-FFF2-40B4-BE49-F238E27FC236}">
                <a16:creationId xmlns:a16="http://schemas.microsoft.com/office/drawing/2014/main" id="{1CF682F6-C293-6A4D-9B1E-DF7CC929D3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115" y="-1"/>
            <a:ext cx="12056885" cy="6858001"/>
          </a:xfrm>
          <a:prstGeom prst="rect">
            <a:avLst/>
          </a:prstGeom>
        </p:spPr>
      </p:pic>
      <p:sp>
        <p:nvSpPr>
          <p:cNvPr id="7" name="Text Placeholder 12">
            <a:extLst>
              <a:ext uri="{FF2B5EF4-FFF2-40B4-BE49-F238E27FC236}">
                <a16:creationId xmlns:a16="http://schemas.microsoft.com/office/drawing/2014/main" id="{5510073B-537B-0D49-B4E1-5AC772D5D151}"/>
              </a:ext>
            </a:extLst>
          </p:cNvPr>
          <p:cNvSpPr>
            <a:spLocks noGrp="1"/>
          </p:cNvSpPr>
          <p:nvPr>
            <p:ph type="body" sz="quarter" idx="10" hasCustomPrompt="1"/>
          </p:nvPr>
        </p:nvSpPr>
        <p:spPr>
          <a:xfrm>
            <a:off x="6096000" y="2810667"/>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8" name="Picture 7">
            <a:extLst>
              <a:ext uri="{FF2B5EF4-FFF2-40B4-BE49-F238E27FC236}">
                <a16:creationId xmlns:a16="http://schemas.microsoft.com/office/drawing/2014/main" id="{6A9CE911-8C0F-D644-9594-86E95F21AB2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873" y="6054291"/>
            <a:ext cx="2613718" cy="475768"/>
          </a:xfrm>
          <a:prstGeom prst="rect">
            <a:avLst/>
          </a:prstGeom>
        </p:spPr>
      </p:pic>
    </p:spTree>
    <p:extLst>
      <p:ext uri="{BB962C8B-B14F-4D97-AF65-F5344CB8AC3E}">
        <p14:creationId xmlns:p14="http://schemas.microsoft.com/office/powerpoint/2010/main" val="113177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AE3A9CA1-3A58-114E-BACF-9ED266B041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146" y="0"/>
            <a:ext cx="12041463" cy="6858000"/>
          </a:xfrm>
          <a:prstGeom prst="rect">
            <a:avLst/>
          </a:prstGeom>
        </p:spPr>
      </p:pic>
      <p:sp>
        <p:nvSpPr>
          <p:cNvPr id="6" name="Text Placeholder 12">
            <a:extLst>
              <a:ext uri="{FF2B5EF4-FFF2-40B4-BE49-F238E27FC236}">
                <a16:creationId xmlns:a16="http://schemas.microsoft.com/office/drawing/2014/main" id="{FCFFE94B-123E-C04C-82CB-EE0C2A59F643}"/>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11" name="Picture 10" descr="A close up of a logo&#10;&#10;Description automatically generated">
            <a:extLst>
              <a:ext uri="{FF2B5EF4-FFF2-40B4-BE49-F238E27FC236}">
                <a16:creationId xmlns:a16="http://schemas.microsoft.com/office/drawing/2014/main" id="{A87BEBE7-662D-334D-B3DD-14531AD2BA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873" y="6064223"/>
            <a:ext cx="2613718" cy="475769"/>
          </a:xfrm>
          <a:prstGeom prst="rect">
            <a:avLst/>
          </a:prstGeom>
        </p:spPr>
      </p:pic>
    </p:spTree>
    <p:extLst>
      <p:ext uri="{BB962C8B-B14F-4D97-AF65-F5344CB8AC3E}">
        <p14:creationId xmlns:p14="http://schemas.microsoft.com/office/powerpoint/2010/main" val="3600629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7">
    <p:spTree>
      <p:nvGrpSpPr>
        <p:cNvPr id="1" name=""/>
        <p:cNvGrpSpPr/>
        <p:nvPr/>
      </p:nvGrpSpPr>
      <p:grpSpPr>
        <a:xfrm>
          <a:off x="0" y="0"/>
          <a:ext cx="0" cy="0"/>
          <a:chOff x="0" y="0"/>
          <a:chExt cx="0" cy="0"/>
        </a:xfrm>
      </p:grpSpPr>
      <p:pic>
        <p:nvPicPr>
          <p:cNvPr id="4" name="Picture 3" descr="A view of a city at night&#10;&#10;Description automatically generated">
            <a:extLst>
              <a:ext uri="{FF2B5EF4-FFF2-40B4-BE49-F238E27FC236}">
                <a16:creationId xmlns:a16="http://schemas.microsoft.com/office/drawing/2014/main" id="{3C3AEF05-C58F-7B4F-A88C-D5659D3A5F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a:off x="140147" y="-1"/>
            <a:ext cx="12041462" cy="6858001"/>
          </a:xfrm>
          <a:prstGeom prst="rect">
            <a:avLst/>
          </a:prstGeom>
        </p:spPr>
      </p:pic>
      <p:sp>
        <p:nvSpPr>
          <p:cNvPr id="5" name="Text Placeholder 12">
            <a:extLst>
              <a:ext uri="{FF2B5EF4-FFF2-40B4-BE49-F238E27FC236}">
                <a16:creationId xmlns:a16="http://schemas.microsoft.com/office/drawing/2014/main" id="{6747931A-6D7B-6240-AF8E-480710257079}"/>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6" name="Picture 5" descr="A close up of a logo&#10;&#10;Description automatically generated">
            <a:extLst>
              <a:ext uri="{FF2B5EF4-FFF2-40B4-BE49-F238E27FC236}">
                <a16:creationId xmlns:a16="http://schemas.microsoft.com/office/drawing/2014/main" id="{072352A9-751F-A14B-A030-D47E30C63B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873" y="6064223"/>
            <a:ext cx="2613718" cy="475769"/>
          </a:xfrm>
          <a:prstGeom prst="rect">
            <a:avLst/>
          </a:prstGeom>
        </p:spPr>
      </p:pic>
    </p:spTree>
    <p:extLst>
      <p:ext uri="{BB962C8B-B14F-4D97-AF65-F5344CB8AC3E}">
        <p14:creationId xmlns:p14="http://schemas.microsoft.com/office/powerpoint/2010/main" val="90425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762785" y="620440"/>
            <a:ext cx="4992556" cy="1325563"/>
          </a:xfrm>
          <a:prstGeom prst="rect">
            <a:avLst/>
          </a:prstGeom>
        </p:spPr>
        <p:txBody>
          <a:bodyPr/>
          <a:lstStyle/>
          <a:p>
            <a:r>
              <a:rPr lang="en-US" dirty="0"/>
              <a:t>HEADING TEXT</a:t>
            </a:r>
            <a:br>
              <a:rPr lang="en-US" dirty="0"/>
            </a:br>
            <a:r>
              <a:rPr lang="en-US" dirty="0"/>
              <a:t>GOES HERE</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762785" y="224484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762802" y="3610038"/>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762785" y="3256878"/>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28" name="Rectangle 27">
            <a:extLst>
              <a:ext uri="{FF2B5EF4-FFF2-40B4-BE49-F238E27FC236}">
                <a16:creationId xmlns:a16="http://schemas.microsoft.com/office/drawing/2014/main" id="{B24D301D-51D2-7B49-B36F-2D3B066FD32F}"/>
              </a:ext>
            </a:extLst>
          </p:cNvPr>
          <p:cNvSpPr/>
          <p:nvPr userDrawn="1"/>
        </p:nvSpPr>
        <p:spPr>
          <a:xfrm>
            <a:off x="0" y="555892"/>
            <a:ext cx="416859" cy="1219120"/>
          </a:xfrm>
          <a:prstGeom prst="rect">
            <a:avLst/>
          </a:prstGeom>
          <a:solidFill>
            <a:srgbClr val="CBB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175061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mall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A6B9E0-8BB5-5A4E-B3FD-96457F7267FA}"/>
              </a:ext>
            </a:extLst>
          </p:cNvPr>
          <p:cNvSpPr/>
          <p:nvPr userDrawn="1"/>
        </p:nvSpPr>
        <p:spPr>
          <a:xfrm>
            <a:off x="0" y="555892"/>
            <a:ext cx="416859" cy="707886"/>
          </a:xfrm>
          <a:prstGeom prst="rect">
            <a:avLst/>
          </a:prstGeom>
          <a:solidFill>
            <a:srgbClr val="CBB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762784" y="620441"/>
            <a:ext cx="9143215" cy="643338"/>
          </a:xfrm>
          <a:prstGeom prst="rect">
            <a:avLst/>
          </a:prstGeom>
        </p:spPr>
        <p:txBody>
          <a:bodyPr/>
          <a:lstStyle/>
          <a:p>
            <a:r>
              <a:rPr lang="en-US" dirty="0"/>
              <a:t>HEADING TEXT GOES HERE</a:t>
            </a:r>
          </a:p>
        </p:txBody>
      </p:sp>
      <p:sp>
        <p:nvSpPr>
          <p:cNvPr id="13" name="Text Placeholder 17">
            <a:extLst>
              <a:ext uri="{FF2B5EF4-FFF2-40B4-BE49-F238E27FC236}">
                <a16:creationId xmlns:a16="http://schemas.microsoft.com/office/drawing/2014/main" id="{0F974FB2-8D75-DA41-B324-DD4C53B0A3C7}"/>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6104724" y="1922114"/>
            <a:ext cx="5324475" cy="3916866"/>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807106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inical Car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646B38-2DA4-0D4B-ADBF-652AA90F5193}"/>
              </a:ext>
            </a:extLst>
          </p:cNvPr>
          <p:cNvGrpSpPr/>
          <p:nvPr userDrawn="1"/>
        </p:nvGrpSpPr>
        <p:grpSpPr>
          <a:xfrm>
            <a:off x="600622" y="494100"/>
            <a:ext cx="946988" cy="946988"/>
            <a:chOff x="3693446" y="2806995"/>
            <a:chExt cx="946988" cy="946988"/>
          </a:xfrm>
        </p:grpSpPr>
        <p:sp>
          <p:nvSpPr>
            <p:cNvPr id="8" name="Oval 7">
              <a:extLst>
                <a:ext uri="{FF2B5EF4-FFF2-40B4-BE49-F238E27FC236}">
                  <a16:creationId xmlns:a16="http://schemas.microsoft.com/office/drawing/2014/main" id="{79BCEFF0-634C-2141-9CAA-A4B41968BB86}"/>
                </a:ext>
              </a:extLst>
            </p:cNvPr>
            <p:cNvSpPr/>
            <p:nvPr/>
          </p:nvSpPr>
          <p:spPr>
            <a:xfrm>
              <a:off x="3693446" y="2806995"/>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FB0DEC4-6C7E-2D41-86D8-E0D0C3DBA7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9665" y="2909785"/>
              <a:ext cx="720601" cy="720601"/>
            </a:xfrm>
            <a:prstGeom prst="rect">
              <a:avLst/>
            </a:prstGeom>
          </p:spPr>
        </p:pic>
      </p:grpSp>
      <p:sp>
        <p:nvSpPr>
          <p:cNvPr id="10" name="Title 1">
            <a:extLst>
              <a:ext uri="{FF2B5EF4-FFF2-40B4-BE49-F238E27FC236}">
                <a16:creationId xmlns:a16="http://schemas.microsoft.com/office/drawing/2014/main" id="{1DF9BF6F-5BE5-A949-A2BE-FEB6D3DE7380}"/>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CLINICAL CARE HEADLINE</a:t>
            </a:r>
          </a:p>
        </p:txBody>
      </p:sp>
      <p:sp>
        <p:nvSpPr>
          <p:cNvPr id="12" name="Text Placeholder 17">
            <a:extLst>
              <a:ext uri="{FF2B5EF4-FFF2-40B4-BE49-F238E27FC236}">
                <a16:creationId xmlns:a16="http://schemas.microsoft.com/office/drawing/2014/main" id="{632BF96A-B5EB-CE4D-B28C-D3E503A4302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3" name="Text Placeholder 19">
            <a:extLst>
              <a:ext uri="{FF2B5EF4-FFF2-40B4-BE49-F238E27FC236}">
                <a16:creationId xmlns:a16="http://schemas.microsoft.com/office/drawing/2014/main" id="{B78C0FC2-AC0D-294F-9B31-E0C4B664BC3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4" name="Text Placeholder 21">
            <a:extLst>
              <a:ext uri="{FF2B5EF4-FFF2-40B4-BE49-F238E27FC236}">
                <a16:creationId xmlns:a16="http://schemas.microsoft.com/office/drawing/2014/main" id="{97048F38-8868-E245-9A6A-ACE7B8690CFC}"/>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9" name="Picture Placeholder 15">
            <a:extLst>
              <a:ext uri="{FF2B5EF4-FFF2-40B4-BE49-F238E27FC236}">
                <a16:creationId xmlns:a16="http://schemas.microsoft.com/office/drawing/2014/main" id="{2C5BB342-F305-7C4A-AB1C-2B52530AFB7C}"/>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57225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ovation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797ACA-64C8-7D40-89A6-029F81442CA3}"/>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F4B835-26A5-6446-8C81-08408FEF2E79}"/>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close up of a logo&#10;&#10;Description automatically generated">
              <a:extLst>
                <a:ext uri="{FF2B5EF4-FFF2-40B4-BE49-F238E27FC236}">
                  <a16:creationId xmlns:a16="http://schemas.microsoft.com/office/drawing/2014/main" id="{C1B9D8A2-E10E-C240-BB52-98F8170767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483" y="658960"/>
              <a:ext cx="617266" cy="617266"/>
            </a:xfrm>
            <a:prstGeom prst="rect">
              <a:avLst/>
            </a:prstGeom>
          </p:spPr>
        </p:pic>
      </p:grpSp>
      <p:sp>
        <p:nvSpPr>
          <p:cNvPr id="6" name="Title 1">
            <a:extLst>
              <a:ext uri="{FF2B5EF4-FFF2-40B4-BE49-F238E27FC236}">
                <a16:creationId xmlns:a16="http://schemas.microsoft.com/office/drawing/2014/main" id="{725F7162-D169-464C-AC28-508EBE3089B6}"/>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INNOVATION HEADLINE</a:t>
            </a:r>
          </a:p>
        </p:txBody>
      </p:sp>
      <p:sp>
        <p:nvSpPr>
          <p:cNvPr id="7" name="Text Placeholder 17">
            <a:extLst>
              <a:ext uri="{FF2B5EF4-FFF2-40B4-BE49-F238E27FC236}">
                <a16:creationId xmlns:a16="http://schemas.microsoft.com/office/drawing/2014/main" id="{0A904540-C743-F240-9D83-88C35256DDFD}"/>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C27EDD35-7F0C-4E41-A6AF-912CBA83E02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62B64F62-B39C-884B-AA09-8D7E8B40FDA4}"/>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56B375AC-58B2-7345-BDF1-578A007A55CA}"/>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64678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search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5AD0B6-2B6C-FA4D-ABA4-26B7B50E3F8B}"/>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3A379D-1320-A64A-8C76-30C9FE7FC1BD}"/>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A7CB0C8-EBE5-7748-8915-FC6D08E1C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972" y="615449"/>
              <a:ext cx="704288" cy="704288"/>
            </a:xfrm>
            <a:prstGeom prst="rect">
              <a:avLst/>
            </a:prstGeom>
          </p:spPr>
        </p:pic>
      </p:grpSp>
      <p:sp>
        <p:nvSpPr>
          <p:cNvPr id="6" name="Title 1">
            <a:extLst>
              <a:ext uri="{FF2B5EF4-FFF2-40B4-BE49-F238E27FC236}">
                <a16:creationId xmlns:a16="http://schemas.microsoft.com/office/drawing/2014/main" id="{751C049B-037A-E74B-943B-377837A7AA4B}"/>
              </a:ext>
            </a:extLst>
          </p:cNvPr>
          <p:cNvSpPr>
            <a:spLocks noGrp="1"/>
          </p:cNvSpPr>
          <p:nvPr>
            <p:ph type="title" hasCustomPrompt="1"/>
          </p:nvPr>
        </p:nvSpPr>
        <p:spPr>
          <a:xfrm>
            <a:off x="1663829" y="811650"/>
            <a:ext cx="4581107" cy="311888"/>
          </a:xfrm>
          <a:prstGeom prst="rect">
            <a:avLst/>
          </a:prstGeom>
        </p:spPr>
        <p:txBody>
          <a:bodyPr/>
          <a:lstStyle>
            <a:lvl1pPr>
              <a:defRPr sz="2000"/>
            </a:lvl1pPr>
          </a:lstStyle>
          <a:p>
            <a:r>
              <a:rPr lang="en-US" dirty="0"/>
              <a:t>RESEARCH HEADLINE</a:t>
            </a:r>
          </a:p>
        </p:txBody>
      </p:sp>
      <p:sp>
        <p:nvSpPr>
          <p:cNvPr id="7" name="Text Placeholder 17">
            <a:extLst>
              <a:ext uri="{FF2B5EF4-FFF2-40B4-BE49-F238E27FC236}">
                <a16:creationId xmlns:a16="http://schemas.microsoft.com/office/drawing/2014/main" id="{97AAA9A8-1C75-6440-999B-00827C6CC01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94B577A8-CF1D-3142-A816-011F969413F2}"/>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8FF370A9-2602-D74B-AE49-0AC661AFF67E}"/>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453BF050-CD13-C94C-B9CE-B2E72A1FA25D}"/>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389786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ducation Slide">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5F57E-86A8-8144-8038-AEFA51EB9EED}"/>
              </a:ext>
            </a:extLst>
          </p:cNvPr>
          <p:cNvSpPr/>
          <p:nvPr userDrawn="1"/>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8A53CE1-7B8D-F74E-9A10-561D816A71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579" y="598495"/>
            <a:ext cx="765089" cy="765089"/>
          </a:xfrm>
          <a:prstGeom prst="rect">
            <a:avLst/>
          </a:prstGeom>
        </p:spPr>
      </p:pic>
      <p:sp>
        <p:nvSpPr>
          <p:cNvPr id="5" name="Title 1">
            <a:extLst>
              <a:ext uri="{FF2B5EF4-FFF2-40B4-BE49-F238E27FC236}">
                <a16:creationId xmlns:a16="http://schemas.microsoft.com/office/drawing/2014/main" id="{FFCD0229-8FEF-1A41-9E88-9ED0CD2C6673}"/>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EDUCATION HEADLINE</a:t>
            </a:r>
          </a:p>
        </p:txBody>
      </p:sp>
      <p:sp>
        <p:nvSpPr>
          <p:cNvPr id="6" name="Text Placeholder 17">
            <a:extLst>
              <a:ext uri="{FF2B5EF4-FFF2-40B4-BE49-F238E27FC236}">
                <a16:creationId xmlns:a16="http://schemas.microsoft.com/office/drawing/2014/main" id="{34875887-C26C-EF4B-9E8B-B815DE9A0D56}"/>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7" name="Text Placeholder 19">
            <a:extLst>
              <a:ext uri="{FF2B5EF4-FFF2-40B4-BE49-F238E27FC236}">
                <a16:creationId xmlns:a16="http://schemas.microsoft.com/office/drawing/2014/main" id="{2DD5ABC8-4DA4-B141-AA0E-20711C2626D1}"/>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8" name="Text Placeholder 21">
            <a:extLst>
              <a:ext uri="{FF2B5EF4-FFF2-40B4-BE49-F238E27FC236}">
                <a16:creationId xmlns:a16="http://schemas.microsoft.com/office/drawing/2014/main" id="{3CF7DBDE-C516-2645-9102-1B4C37B249CD}"/>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0" name="Picture Placeholder 15">
            <a:extLst>
              <a:ext uri="{FF2B5EF4-FFF2-40B4-BE49-F238E27FC236}">
                <a16:creationId xmlns:a16="http://schemas.microsoft.com/office/drawing/2014/main" id="{987A6143-9BFB-0640-8A56-E6D2AFCAE105}"/>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448915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 Text no Header">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9AFDB238-CE84-D341-B157-1AA523A75A01}"/>
              </a:ext>
            </a:extLst>
          </p:cNvPr>
          <p:cNvSpPr>
            <a:spLocks noGrp="1"/>
          </p:cNvSpPr>
          <p:nvPr>
            <p:ph type="body" sz="quarter" idx="11" hasCustomPrompt="1"/>
          </p:nvPr>
        </p:nvSpPr>
        <p:spPr>
          <a:xfrm>
            <a:off x="6562966" y="2543238"/>
            <a:ext cx="4660900" cy="2560637"/>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rgbClr val="CBB379"/>
              </a:buClr>
              <a:buSzPct val="110000"/>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0" name="Text Placeholder 21">
            <a:extLst>
              <a:ext uri="{FF2B5EF4-FFF2-40B4-BE49-F238E27FC236}">
                <a16:creationId xmlns:a16="http://schemas.microsoft.com/office/drawing/2014/main" id="{0EAD4234-EBED-FC4C-AC38-CEE9D5873544}"/>
              </a:ext>
            </a:extLst>
          </p:cNvPr>
          <p:cNvSpPr>
            <a:spLocks noGrp="1"/>
          </p:cNvSpPr>
          <p:nvPr>
            <p:ph type="body" sz="quarter" idx="12" hasCustomPrompt="1"/>
          </p:nvPr>
        </p:nvSpPr>
        <p:spPr>
          <a:xfrm>
            <a:off x="6562949" y="2100430"/>
            <a:ext cx="2700338" cy="330530"/>
          </a:xfrm>
          <a:prstGeom prst="rect">
            <a:avLst/>
          </a:prstGeom>
        </p:spPr>
        <p:txBody>
          <a:bodyPr/>
          <a:lstStyle>
            <a:lvl1pPr marL="0" indent="0">
              <a:buNone/>
              <a:defRPr sz="2000" b="1">
                <a:solidFill>
                  <a:schemeClr val="tx1"/>
                </a:solidFill>
              </a:defRPr>
            </a:lvl1pPr>
          </a:lstStyle>
          <a:p>
            <a:pPr lvl="0"/>
            <a:r>
              <a:rPr lang="en-US" dirty="0"/>
              <a:t>SUBHEADER TEXT</a:t>
            </a:r>
          </a:p>
        </p:txBody>
      </p:sp>
      <p:sp>
        <p:nvSpPr>
          <p:cNvPr id="16" name="Picture Placeholder 15">
            <a:extLst>
              <a:ext uri="{FF2B5EF4-FFF2-40B4-BE49-F238E27FC236}">
                <a16:creationId xmlns:a16="http://schemas.microsoft.com/office/drawing/2014/main" id="{E9F6BA08-429D-4C46-A161-74FD957782A6}"/>
              </a:ext>
            </a:extLst>
          </p:cNvPr>
          <p:cNvSpPr>
            <a:spLocks noGrp="1"/>
          </p:cNvSpPr>
          <p:nvPr>
            <p:ph type="pic" sz="quarter" idx="13" hasCustomPrompt="1"/>
          </p:nvPr>
        </p:nvSpPr>
        <p:spPr>
          <a:xfrm>
            <a:off x="1012825" y="1389063"/>
            <a:ext cx="5324475" cy="3998912"/>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366850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Break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B5AF314-6C09-934D-BDD2-4D265D3A7B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7785" y="0"/>
            <a:ext cx="12054215"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B9B43E3F-9CDB-1941-90CE-D4A6CAA346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873" y="6064223"/>
            <a:ext cx="2613718" cy="475769"/>
          </a:xfrm>
          <a:prstGeom prst="rect">
            <a:avLst/>
          </a:prstGeom>
        </p:spPr>
      </p:pic>
      <p:sp>
        <p:nvSpPr>
          <p:cNvPr id="9" name="Rectangle 8">
            <a:extLst>
              <a:ext uri="{FF2B5EF4-FFF2-40B4-BE49-F238E27FC236}">
                <a16:creationId xmlns:a16="http://schemas.microsoft.com/office/drawing/2014/main" id="{E7062460-7156-124C-8F95-CF83C8A652D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512994B7-EBE5-5547-9B7C-94C22155B6EF}"/>
              </a:ext>
            </a:extLst>
          </p:cNvPr>
          <p:cNvSpPr>
            <a:spLocks noGrp="1"/>
          </p:cNvSpPr>
          <p:nvPr>
            <p:ph type="body" sz="quarter" idx="10" hasCustomPrompt="1"/>
          </p:nvPr>
        </p:nvSpPr>
        <p:spPr>
          <a:xfrm>
            <a:off x="6106068" y="2876656"/>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spTree>
    <p:extLst>
      <p:ext uri="{BB962C8B-B14F-4D97-AF65-F5344CB8AC3E}">
        <p14:creationId xmlns:p14="http://schemas.microsoft.com/office/powerpoint/2010/main" val="39562592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theme" Target="../theme/theme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theme" Target="../theme/theme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4000">
              <a:schemeClr val="bg1">
                <a:lumMod val="97000"/>
              </a:schemeClr>
            </a:gs>
            <a:gs pos="100000">
              <a:schemeClr val="bg1">
                <a:lumMod val="9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0C6E7D-0691-E845-A7E5-00631560AC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94001"/>
            <a:ext cx="12191999" cy="7052001"/>
          </a:xfrm>
          <a:prstGeom prst="rect">
            <a:avLst/>
          </a:prstGeom>
        </p:spPr>
      </p:pic>
      <p:sp>
        <p:nvSpPr>
          <p:cNvPr id="9" name="Rectangle 8">
            <a:extLst>
              <a:ext uri="{FF2B5EF4-FFF2-40B4-BE49-F238E27FC236}">
                <a16:creationId xmlns:a16="http://schemas.microsoft.com/office/drawing/2014/main" id="{6190085F-B6F6-BB4C-AFE0-865C96C35AB6}"/>
              </a:ext>
            </a:extLst>
          </p:cNvPr>
          <p:cNvSpPr/>
          <p:nvPr userDrawn="1"/>
        </p:nvSpPr>
        <p:spPr>
          <a:xfrm>
            <a:off x="2" y="2017795"/>
            <a:ext cx="8525434" cy="894007"/>
          </a:xfrm>
          <a:prstGeom prst="rect">
            <a:avLst/>
          </a:prstGeom>
          <a:solidFill>
            <a:srgbClr val="CFB87C">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B4F23775-81D2-0941-971E-8BD0B8611163}"/>
              </a:ext>
            </a:extLst>
          </p:cNvPr>
          <p:cNvSpPr txBox="1">
            <a:spLocks/>
          </p:cNvSpPr>
          <p:nvPr userDrawn="1"/>
        </p:nvSpPr>
        <p:spPr>
          <a:xfrm>
            <a:off x="241433" y="2117487"/>
            <a:ext cx="9144000" cy="894008"/>
          </a:xfrm>
          <a:prstGeom prst="rect">
            <a:avLst/>
          </a:prstGeom>
          <a:effectLst/>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lumMod val="95000"/>
                  </a:schemeClr>
                </a:solidFill>
                <a:latin typeface="Helvetica" pitchFamily="2" charset="0"/>
              </a:rPr>
              <a:t>POWERPOINT TITLE	</a:t>
            </a:r>
          </a:p>
        </p:txBody>
      </p:sp>
      <p:pic>
        <p:nvPicPr>
          <p:cNvPr id="11" name="Picture 10">
            <a:extLst>
              <a:ext uri="{FF2B5EF4-FFF2-40B4-BE49-F238E27FC236}">
                <a16:creationId xmlns:a16="http://schemas.microsoft.com/office/drawing/2014/main" id="{8A9E7E00-36E3-3542-B275-5CBA869A6B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90" y="1176983"/>
            <a:ext cx="6401094" cy="614842"/>
          </a:xfrm>
          <a:prstGeom prst="rect">
            <a:avLst/>
          </a:prstGeom>
        </p:spPr>
      </p:pic>
      <p:sp>
        <p:nvSpPr>
          <p:cNvPr id="12" name="Title 1">
            <a:extLst>
              <a:ext uri="{FF2B5EF4-FFF2-40B4-BE49-F238E27FC236}">
                <a16:creationId xmlns:a16="http://schemas.microsoft.com/office/drawing/2014/main" id="{DF865A41-D263-7E44-AD86-0DD07B34166B}"/>
              </a:ext>
            </a:extLst>
          </p:cNvPr>
          <p:cNvSpPr txBox="1">
            <a:spLocks/>
          </p:cNvSpPr>
          <p:nvPr userDrawn="1"/>
        </p:nvSpPr>
        <p:spPr>
          <a:xfrm>
            <a:off x="1225519" y="2911802"/>
            <a:ext cx="7299917" cy="638486"/>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800" dirty="0">
                <a:latin typeface="Helvetica Light" panose="020B0403020202020204" pitchFamily="34" charset="0"/>
              </a:rPr>
              <a:t>Insert Subtitle</a:t>
            </a:r>
          </a:p>
        </p:txBody>
      </p:sp>
    </p:spTree>
    <p:extLst>
      <p:ext uri="{BB962C8B-B14F-4D97-AF65-F5344CB8AC3E}">
        <p14:creationId xmlns:p14="http://schemas.microsoft.com/office/powerpoint/2010/main" val="1661049006"/>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spcBef>
          <a:spcPct val="0"/>
        </a:spcBef>
        <a:buNone/>
        <a:defRPr sz="4000" kern="1200">
          <a:solidFill>
            <a:schemeClr val="tx1"/>
          </a:solidFill>
          <a:latin typeface="Helvetica" charset="0"/>
          <a:ea typeface="Helvetica" charset="0"/>
          <a:cs typeface="Helvetica" charset="0"/>
        </a:defRPr>
      </a:lvl1pPr>
    </p:titleStyle>
    <p:bodyStyle>
      <a:lvl1pPr marL="342900" indent="-3429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1pPr>
      <a:lvl2pPr marL="742950" indent="-285750" algn="l" defTabSz="457200" rtl="0" eaLnBrk="1" latinLnBrk="0" hangingPunct="1">
        <a:spcBef>
          <a:spcPct val="20000"/>
        </a:spcBef>
        <a:buClr>
          <a:srgbClr val="A49566"/>
        </a:buClr>
        <a:buSzPct val="90000"/>
        <a:buFont typeface="Wingdings" charset="2"/>
        <a:buChar char="§"/>
        <a:defRPr sz="3200" kern="1200">
          <a:solidFill>
            <a:schemeClr val="tx1"/>
          </a:solidFill>
          <a:latin typeface="Helvetica" charset="0"/>
          <a:ea typeface="Helvetica" charset="0"/>
          <a:cs typeface="Helvetica" charset="0"/>
        </a:defRPr>
      </a:lvl2pPr>
      <a:lvl3pPr marL="1143000" indent="-2286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3pPr>
      <a:lvl4pPr marL="1600200" indent="-228600" algn="l" defTabSz="457200" rtl="0" eaLnBrk="1" latinLnBrk="0" hangingPunct="1">
        <a:spcBef>
          <a:spcPct val="20000"/>
        </a:spcBef>
        <a:buClr>
          <a:srgbClr val="A49566"/>
        </a:buClr>
        <a:buSzPct val="90000"/>
        <a:buFont typeface="Wingdings" charset="2"/>
        <a:buChar char="§"/>
        <a:defRPr sz="3200" kern="1200">
          <a:solidFill>
            <a:schemeClr val="tx1"/>
          </a:solidFill>
          <a:latin typeface="Helvetica" charset="0"/>
          <a:ea typeface="Helvetica" charset="0"/>
          <a:cs typeface="Helvetica" charset="0"/>
        </a:defRPr>
      </a:lvl4pPr>
      <a:lvl5pPr marL="2057400" indent="-2286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889B16-B69F-144B-9575-31ACC7D7EEBD}"/>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45873" y="6054291"/>
            <a:ext cx="2613718" cy="475768"/>
          </a:xfrm>
          <a:prstGeom prst="rect">
            <a:avLst/>
          </a:prstGeom>
        </p:spPr>
      </p:pic>
      <p:sp>
        <p:nvSpPr>
          <p:cNvPr id="8" name="Rectangle 7">
            <a:extLst>
              <a:ext uri="{FF2B5EF4-FFF2-40B4-BE49-F238E27FC236}">
                <a16:creationId xmlns:a16="http://schemas.microsoft.com/office/drawing/2014/main" id="{A29D82DB-C54A-DD48-ACC9-321C5E21CB24}"/>
              </a:ext>
            </a:extLst>
          </p:cNvPr>
          <p:cNvSpPr/>
          <p:nvPr userDrawn="1"/>
        </p:nvSpPr>
        <p:spPr>
          <a:xfrm>
            <a:off x="9917332" y="6314615"/>
            <a:ext cx="2298675" cy="430887"/>
          </a:xfrm>
          <a:prstGeom prst="rect">
            <a:avLst/>
          </a:prstGeom>
        </p:spPr>
        <p:txBody>
          <a:bodyPr wrap="square">
            <a:spAutoFit/>
          </a:bodyPr>
          <a:lstStyle/>
          <a:p>
            <a:pPr algn="ctr"/>
            <a:r>
              <a:rPr lang="en-US" sz="1100" dirty="0">
                <a:solidFill>
                  <a:schemeClr val="tx1">
                    <a:lumMod val="50000"/>
                    <a:lumOff val="50000"/>
                  </a:schemeClr>
                </a:solidFill>
                <a:latin typeface="Helvetica Light" panose="020B0403020202020204" pitchFamily="34" charset="0"/>
              </a:rPr>
              <a:t>Demographic Differences in Adolescent Depressive Symptoms</a:t>
            </a:r>
          </a:p>
        </p:txBody>
      </p:sp>
      <p:cxnSp>
        <p:nvCxnSpPr>
          <p:cNvPr id="9" name="Straight Connector 8">
            <a:extLst>
              <a:ext uri="{FF2B5EF4-FFF2-40B4-BE49-F238E27FC236}">
                <a16:creationId xmlns:a16="http://schemas.microsoft.com/office/drawing/2014/main" id="{0E4A15A6-10A8-0C48-9D7A-94270C27E8FC}"/>
              </a:ext>
            </a:extLst>
          </p:cNvPr>
          <p:cNvCxnSpPr>
            <a:cxnSpLocks/>
          </p:cNvCxnSpPr>
          <p:nvPr userDrawn="1"/>
        </p:nvCxnSpPr>
        <p:spPr>
          <a:xfrm>
            <a:off x="10324990" y="6266539"/>
            <a:ext cx="148336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D1A38E3-D28F-1C42-BDF8-EC581A238458}"/>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1212120"/>
      </p:ext>
    </p:extLst>
  </p:cSld>
  <p:clrMap bg1="lt1" tx1="dk1" bg2="lt2" tx2="dk2" accent1="accent1" accent2="accent2" accent3="accent3" accent4="accent4" accent5="accent5" accent6="accent6" hlink="hlink" folHlink="folHlink"/>
  <p:sldLayoutIdLst>
    <p:sldLayoutId id="2147483686" r:id="rId1"/>
    <p:sldLayoutId id="2147483691" r:id="rId2"/>
    <p:sldLayoutId id="2147483687" r:id="rId3"/>
    <p:sldLayoutId id="2147483688" r:id="rId4"/>
    <p:sldLayoutId id="2147483696" r:id="rId5"/>
    <p:sldLayoutId id="2147483697" r:id="rId6"/>
    <p:sldLayoutId id="2147483698" r:id="rId7"/>
    <p:sldLayoutId id="2147483689" r:id="rId8"/>
    <p:sldLayoutId id="2147483692" r:id="rId9"/>
    <p:sldLayoutId id="2147483693" r:id="rId10"/>
    <p:sldLayoutId id="2147483694" r:id="rId11"/>
    <p:sldLayoutId id="2147483695" r:id="rId12"/>
    <p:sldLayoutId id="2147483700" r:id="rId13"/>
    <p:sldLayoutId id="2147483701" r:id="rId14"/>
    <p:sldLayoutId id="2147483702" r:id="rId15"/>
  </p:sldLayoutIdLst>
  <p:txStyles>
    <p:titleStyle>
      <a:lvl1pPr algn="l" defTabSz="914400" rtl="0" eaLnBrk="1" latinLnBrk="0" hangingPunct="1">
        <a:lnSpc>
          <a:spcPct val="90000"/>
        </a:lnSpc>
        <a:spcBef>
          <a:spcPct val="0"/>
        </a:spcBef>
        <a:buNone/>
        <a:defRPr sz="44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CB55F-7018-8045-A62A-AFC80237ACA4}"/>
              </a:ext>
            </a:extLst>
          </p:cNvPr>
          <p:cNvPicPr>
            <a:picLocks noChangeAspect="1"/>
          </p:cNvPicPr>
          <p:nvPr userDrawn="1"/>
        </p:nvPicPr>
        <p:blipFill rotWithShape="1">
          <a:blip r:embed="rId2" cstate="email">
            <a:alphaModFix amt="85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66261"/>
            <a:ext cx="12191999" cy="6950765"/>
          </a:xfrm>
          <a:prstGeom prst="rect">
            <a:avLst/>
          </a:prstGeom>
        </p:spPr>
      </p:pic>
      <p:sp>
        <p:nvSpPr>
          <p:cNvPr id="8" name="Rectangle 7">
            <a:extLst>
              <a:ext uri="{FF2B5EF4-FFF2-40B4-BE49-F238E27FC236}">
                <a16:creationId xmlns:a16="http://schemas.microsoft.com/office/drawing/2014/main" id="{C5999311-31A2-5445-A802-17D1F02724AC}"/>
              </a:ext>
            </a:extLst>
          </p:cNvPr>
          <p:cNvSpPr/>
          <p:nvPr userDrawn="1"/>
        </p:nvSpPr>
        <p:spPr>
          <a:xfrm>
            <a:off x="1" y="2025525"/>
            <a:ext cx="7858584" cy="894007"/>
          </a:xfrm>
          <a:prstGeom prst="rect">
            <a:avLst/>
          </a:prstGeom>
          <a:solidFill>
            <a:srgbClr val="CFB87C">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993065C-C879-5E46-9E43-F2AA0068548C}"/>
              </a:ext>
            </a:extLst>
          </p:cNvPr>
          <p:cNvSpPr txBox="1">
            <a:spLocks/>
          </p:cNvSpPr>
          <p:nvPr userDrawn="1"/>
        </p:nvSpPr>
        <p:spPr>
          <a:xfrm>
            <a:off x="1457490" y="1929783"/>
            <a:ext cx="9144000" cy="1085490"/>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lumMod val="95000"/>
                  </a:schemeClr>
                </a:solidFill>
                <a:latin typeface="Helvetica" pitchFamily="2" charset="0"/>
              </a:rPr>
              <a:t>THANK YOU</a:t>
            </a:r>
          </a:p>
        </p:txBody>
      </p:sp>
      <p:pic>
        <p:nvPicPr>
          <p:cNvPr id="10" name="Picture 9">
            <a:extLst>
              <a:ext uri="{FF2B5EF4-FFF2-40B4-BE49-F238E27FC236}">
                <a16:creationId xmlns:a16="http://schemas.microsoft.com/office/drawing/2014/main" id="{1F56A806-CA4D-C646-9E64-B6D7EDF6E1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57490" y="1219201"/>
            <a:ext cx="6401094" cy="614841"/>
          </a:xfrm>
          <a:prstGeom prst="rect">
            <a:avLst/>
          </a:prstGeom>
        </p:spPr>
      </p:pic>
    </p:spTree>
    <p:extLst>
      <p:ext uri="{BB962C8B-B14F-4D97-AF65-F5344CB8AC3E}">
        <p14:creationId xmlns:p14="http://schemas.microsoft.com/office/powerpoint/2010/main" val="258506580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4B92D01E.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5F_1BC1D229.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18/10/relationships/comments" Target="../comments/modernComment_161_A9735407.xml"/><Relationship Id="rId7" Type="http://schemas.openxmlformats.org/officeDocument/2006/relationships/diagramLayout" Target="../diagrams/layout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7.svg"/><Relationship Id="rId10" Type="http://schemas.microsoft.com/office/2007/relationships/diagramDrawing" Target="../diagrams/drawing1.xml"/><Relationship Id="rId4" Type="http://schemas.openxmlformats.org/officeDocument/2006/relationships/image" Target="../media/image36.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6.png"/><Relationship Id="rId7" Type="http://schemas.openxmlformats.org/officeDocument/2006/relationships/diagramQuickStyle" Target="../diagrams/quickStyle2.xml"/><Relationship Id="rId2" Type="http://schemas.microsoft.com/office/2018/10/relationships/comments" Target="../comments/modernComment_166_8A99C08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7.sv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9.svg"/><Relationship Id="rId7" Type="http://schemas.openxmlformats.org/officeDocument/2006/relationships/diagramColors" Target="../diagrams/colors3.xml"/><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HRSA.gov"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5B_CE5AF99.xm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ight Triangle 25">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B4D204A-4FCA-0344-A580-1895CAC5DF14}"/>
              </a:ext>
            </a:extLst>
          </p:cNvPr>
          <p:cNvSpPr txBox="1">
            <a:spLocks/>
          </p:cNvSpPr>
          <p:nvPr/>
        </p:nvSpPr>
        <p:spPr>
          <a:xfrm>
            <a:off x="1137954" y="2204371"/>
            <a:ext cx="9914384" cy="2133847"/>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595274">
              <a:spcAft>
                <a:spcPts val="420"/>
              </a:spcAft>
            </a:pPr>
            <a:r>
              <a:rPr lang="en-US" sz="3000" b="1" kern="1200" dirty="0">
                <a:solidFill>
                  <a:schemeClr val="tx1"/>
                </a:solidFill>
                <a:latin typeface="+mj-lt"/>
                <a:ea typeface="+mj-ea"/>
                <a:cs typeface="+mj-cs"/>
              </a:rPr>
              <a:t>Express yourself: </a:t>
            </a:r>
          </a:p>
          <a:p>
            <a:pPr defTabSz="595274">
              <a:spcAft>
                <a:spcPts val="420"/>
              </a:spcAft>
            </a:pPr>
            <a:r>
              <a:rPr lang="en-US" sz="3000" b="1" kern="1200" dirty="0">
                <a:solidFill>
                  <a:schemeClr val="tx1"/>
                </a:solidFill>
                <a:latin typeface="+mj-lt"/>
                <a:ea typeface="+mj-ea"/>
                <a:cs typeface="+mj-cs"/>
              </a:rPr>
              <a:t>Demographic differences among physical and emotional manifestations of depression </a:t>
            </a:r>
          </a:p>
          <a:p>
            <a:pPr defTabSz="595274">
              <a:spcAft>
                <a:spcPts val="420"/>
              </a:spcAft>
            </a:pPr>
            <a:r>
              <a:rPr lang="en-US" sz="3000" b="1" kern="1200" dirty="0">
                <a:solidFill>
                  <a:schemeClr val="tx1"/>
                </a:solidFill>
                <a:latin typeface="+mj-lt"/>
                <a:ea typeface="+mj-ea"/>
                <a:cs typeface="+mj-cs"/>
              </a:rPr>
              <a:t>and associated interventions </a:t>
            </a:r>
          </a:p>
          <a:p>
            <a:pPr defTabSz="595274">
              <a:spcAft>
                <a:spcPts val="420"/>
              </a:spcAft>
            </a:pPr>
            <a:r>
              <a:rPr lang="en-US" sz="3000" b="1" kern="1200" dirty="0">
                <a:solidFill>
                  <a:schemeClr val="tx1"/>
                </a:solidFill>
                <a:latin typeface="+mj-lt"/>
                <a:ea typeface="+mj-ea"/>
                <a:cs typeface="+mj-cs"/>
              </a:rPr>
              <a:t>in pediatric primary care	</a:t>
            </a:r>
            <a:endParaRPr lang="en-US" sz="3000" b="1" dirty="0"/>
          </a:p>
        </p:txBody>
      </p:sp>
      <p:pic>
        <p:nvPicPr>
          <p:cNvPr id="17" name="Picture 16">
            <a:extLst>
              <a:ext uri="{FF2B5EF4-FFF2-40B4-BE49-F238E27FC236}">
                <a16:creationId xmlns:a16="http://schemas.microsoft.com/office/drawing/2014/main" id="{61BA0C49-94AF-6348-A500-6FFC79924F5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03190" y="874330"/>
            <a:ext cx="6105120" cy="607379"/>
          </a:xfrm>
          <a:prstGeom prst="rect">
            <a:avLst/>
          </a:prstGeom>
        </p:spPr>
      </p:pic>
      <p:sp>
        <p:nvSpPr>
          <p:cNvPr id="6" name="Title 1">
            <a:extLst>
              <a:ext uri="{FF2B5EF4-FFF2-40B4-BE49-F238E27FC236}">
                <a16:creationId xmlns:a16="http://schemas.microsoft.com/office/drawing/2014/main" id="{A3C19C29-F206-A74F-A2B5-7A04A5F61F07}"/>
              </a:ext>
            </a:extLst>
          </p:cNvPr>
          <p:cNvSpPr txBox="1">
            <a:spLocks/>
          </p:cNvSpPr>
          <p:nvPr/>
        </p:nvSpPr>
        <p:spPr>
          <a:xfrm>
            <a:off x="1137954" y="4826119"/>
            <a:ext cx="7345816" cy="902036"/>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595274">
              <a:spcAft>
                <a:spcPts val="420"/>
              </a:spcAft>
            </a:pPr>
            <a:r>
              <a:rPr lang="en-US" sz="1200" dirty="0">
                <a:latin typeface="+mn-lt"/>
              </a:rPr>
              <a:t>The Psychiatry Undergraduate Research Program and Learning Experience (PURPLE)</a:t>
            </a:r>
            <a:endParaRPr lang="en-US" sz="1200" kern="1200" dirty="0">
              <a:solidFill>
                <a:schemeClr val="tx1"/>
              </a:solidFill>
              <a:latin typeface="+mn-lt"/>
            </a:endParaRPr>
          </a:p>
          <a:p>
            <a:pPr algn="l" defTabSz="595274">
              <a:spcAft>
                <a:spcPts val="420"/>
              </a:spcAft>
            </a:pPr>
            <a:r>
              <a:rPr lang="en-US" sz="1200" kern="1200" dirty="0">
                <a:solidFill>
                  <a:schemeClr val="tx1"/>
                </a:solidFill>
                <a:latin typeface="+mn-lt"/>
              </a:rPr>
              <a:t>Haley Almeida</a:t>
            </a:r>
          </a:p>
          <a:p>
            <a:pPr algn="l" defTabSz="595274">
              <a:spcAft>
                <a:spcPts val="420"/>
              </a:spcAft>
            </a:pPr>
            <a:r>
              <a:rPr lang="en-US" sz="1200" kern="1200" dirty="0">
                <a:solidFill>
                  <a:schemeClr val="tx1"/>
                </a:solidFill>
                <a:latin typeface="+mn-lt"/>
              </a:rPr>
              <a:t>Dr. Kenny &amp; Dr. Talmi</a:t>
            </a:r>
            <a:endParaRPr lang="en-US" sz="1200" dirty="0">
              <a:latin typeface="+mn-lt"/>
            </a:endParaRPr>
          </a:p>
        </p:txBody>
      </p:sp>
      <p:pic>
        <p:nvPicPr>
          <p:cNvPr id="2" name="Picture 23" descr="children's_affiliate_white.png">
            <a:extLst>
              <a:ext uri="{FF2B5EF4-FFF2-40B4-BE49-F238E27FC236}">
                <a16:creationId xmlns:a16="http://schemas.microsoft.com/office/drawing/2014/main" id="{D8FD0EEA-F32B-C3E7-1B7E-D1A04DC23E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3614" y="5125453"/>
            <a:ext cx="1437017" cy="1205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67912734"/>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E626-059E-B0A3-51B4-F32A21EC8BF3}"/>
              </a:ext>
            </a:extLst>
          </p:cNvPr>
          <p:cNvSpPr>
            <a:spLocks noGrp="1"/>
          </p:cNvSpPr>
          <p:nvPr>
            <p:ph type="title"/>
          </p:nvPr>
        </p:nvSpPr>
        <p:spPr>
          <a:xfrm>
            <a:off x="762784" y="620441"/>
            <a:ext cx="10301786" cy="643338"/>
          </a:xfrm>
        </p:spPr>
        <p:txBody>
          <a:bodyPr/>
          <a:lstStyle/>
          <a:p>
            <a:r>
              <a:rPr lang="en-US" dirty="0">
                <a:latin typeface="+mj-lt"/>
              </a:rPr>
              <a:t>CLIMB Intervention Definitions</a:t>
            </a:r>
          </a:p>
        </p:txBody>
      </p:sp>
      <p:graphicFrame>
        <p:nvGraphicFramePr>
          <p:cNvPr id="8" name="Table 8">
            <a:extLst>
              <a:ext uri="{FF2B5EF4-FFF2-40B4-BE49-F238E27FC236}">
                <a16:creationId xmlns:a16="http://schemas.microsoft.com/office/drawing/2014/main" id="{80B865EF-ACD6-F636-0F27-3F65235DD8A1}"/>
              </a:ext>
            </a:extLst>
          </p:cNvPr>
          <p:cNvGraphicFramePr>
            <a:graphicFrameLocks noGrp="1"/>
          </p:cNvGraphicFramePr>
          <p:nvPr>
            <p:extLst>
              <p:ext uri="{D42A27DB-BD31-4B8C-83A1-F6EECF244321}">
                <p14:modId xmlns:p14="http://schemas.microsoft.com/office/powerpoint/2010/main" val="2347081914"/>
              </p:ext>
            </p:extLst>
          </p:nvPr>
        </p:nvGraphicFramePr>
        <p:xfrm>
          <a:off x="945107" y="1503331"/>
          <a:ext cx="10301786" cy="4545788"/>
        </p:xfrm>
        <a:graphic>
          <a:graphicData uri="http://schemas.openxmlformats.org/drawingml/2006/table">
            <a:tbl>
              <a:tblPr firstRow="1" bandRow="1">
                <a:tableStyleId>{5C22544A-7EE6-4342-B048-85BDC9FD1C3A}</a:tableStyleId>
              </a:tblPr>
              <a:tblGrid>
                <a:gridCol w="5061764">
                  <a:extLst>
                    <a:ext uri="{9D8B030D-6E8A-4147-A177-3AD203B41FA5}">
                      <a16:colId xmlns:a16="http://schemas.microsoft.com/office/drawing/2014/main" val="1385729477"/>
                    </a:ext>
                  </a:extLst>
                </a:gridCol>
                <a:gridCol w="5240022">
                  <a:extLst>
                    <a:ext uri="{9D8B030D-6E8A-4147-A177-3AD203B41FA5}">
                      <a16:colId xmlns:a16="http://schemas.microsoft.com/office/drawing/2014/main" val="2778475476"/>
                    </a:ext>
                  </a:extLst>
                </a:gridCol>
              </a:tblGrid>
              <a:tr h="323447">
                <a:tc>
                  <a:txBody>
                    <a:bodyPr/>
                    <a:lstStyle/>
                    <a:p>
                      <a:pPr algn="ctr"/>
                      <a:r>
                        <a:rPr lang="en-US" sz="1500" dirty="0"/>
                        <a:t>CODE</a:t>
                      </a:r>
                    </a:p>
                  </a:txBody>
                  <a:tcPr>
                    <a:solidFill>
                      <a:srgbClr val="4170BA"/>
                    </a:solidFill>
                  </a:tcPr>
                </a:tc>
                <a:tc>
                  <a:txBody>
                    <a:bodyPr/>
                    <a:lstStyle/>
                    <a:p>
                      <a:pPr algn="ctr"/>
                      <a:r>
                        <a:rPr lang="en-US" sz="1500" dirty="0"/>
                        <a:t>CODE DEFINITION</a:t>
                      </a:r>
                    </a:p>
                  </a:txBody>
                  <a:tcPr>
                    <a:solidFill>
                      <a:srgbClr val="4170BA"/>
                    </a:solidFill>
                  </a:tcPr>
                </a:tc>
                <a:extLst>
                  <a:ext uri="{0D108BD9-81ED-4DB2-BD59-A6C34878D82A}">
                    <a16:rowId xmlns:a16="http://schemas.microsoft.com/office/drawing/2014/main" val="3387070190"/>
                  </a:ext>
                </a:extLst>
              </a:tr>
              <a:tr h="765444">
                <a:tc>
                  <a:txBody>
                    <a:bodyPr/>
                    <a:lstStyle/>
                    <a:p>
                      <a:pPr algn="ctr"/>
                      <a:r>
                        <a:rPr lang="en-US" sz="1500" dirty="0"/>
                        <a:t>CLIMB: Discuss Trauma</a:t>
                      </a:r>
                    </a:p>
                  </a:txBody>
                  <a:tcPr>
                    <a:solidFill>
                      <a:srgbClr val="A9B8DE"/>
                    </a:solidFill>
                  </a:tcPr>
                </a:tc>
                <a:tc>
                  <a:txBody>
                    <a:bodyPr/>
                    <a:lstStyle/>
                    <a:p>
                      <a:pPr algn="ctr"/>
                      <a:r>
                        <a:rPr lang="en-US" sz="1500" dirty="0"/>
                        <a:t>Current or history of </a:t>
                      </a:r>
                      <a:r>
                        <a:rPr lang="en-US" sz="1500"/>
                        <a:t>"scary event</a:t>
                      </a:r>
                      <a:r>
                        <a:rPr lang="en-US" sz="1500" dirty="0"/>
                        <a:t>" "abuse", "death," resource needs (e.g., homelessness), provider mentioned</a:t>
                      </a:r>
                    </a:p>
                  </a:txBody>
                  <a:tcPr>
                    <a:solidFill>
                      <a:srgbClr val="A9B8DE"/>
                    </a:solidFill>
                  </a:tcPr>
                </a:tc>
                <a:extLst>
                  <a:ext uri="{0D108BD9-81ED-4DB2-BD59-A6C34878D82A}">
                    <a16:rowId xmlns:a16="http://schemas.microsoft.com/office/drawing/2014/main" val="846696396"/>
                  </a:ext>
                </a:extLst>
              </a:tr>
              <a:tr h="10165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CLIMB: Caregiver Involvement</a:t>
                      </a:r>
                    </a:p>
                  </a:txBody>
                  <a:tcPr>
                    <a:solidFill>
                      <a:srgbClr val="F2F2F2"/>
                    </a:solidFill>
                  </a:tcPr>
                </a:tc>
                <a:tc>
                  <a:txBody>
                    <a:bodyPr/>
                    <a:lstStyle/>
                    <a:p>
                      <a:pPr algn="ctr"/>
                      <a:r>
                        <a:rPr lang="en-US" sz="1500" dirty="0"/>
                        <a:t>Helping parents/caregiver understand level of depressive symptoms, discussing plan to improve depressive symptoms, or encouraging parents and child to talk more about child's mood/depressive symptoms</a:t>
                      </a:r>
                    </a:p>
                  </a:txBody>
                  <a:tcPr>
                    <a:solidFill>
                      <a:srgbClr val="F2F2F2"/>
                    </a:solidFill>
                  </a:tcPr>
                </a:tc>
                <a:extLst>
                  <a:ext uri="{0D108BD9-81ED-4DB2-BD59-A6C34878D82A}">
                    <a16:rowId xmlns:a16="http://schemas.microsoft.com/office/drawing/2014/main" val="1646235234"/>
                  </a:ext>
                </a:extLst>
              </a:tr>
              <a:tr h="7855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CLIMB: Safety Plan</a:t>
                      </a:r>
                    </a:p>
                  </a:txBody>
                  <a:tcPr>
                    <a:solidFill>
                      <a:srgbClr val="A9B8DE"/>
                    </a:solidFill>
                  </a:tcPr>
                </a:tc>
                <a:tc>
                  <a:txBody>
                    <a:bodyPr/>
                    <a:lstStyle/>
                    <a:p>
                      <a:pPr algn="ctr"/>
                      <a:r>
                        <a:rPr lang="en-US" sz="1500" dirty="0"/>
                        <a:t>Created a plan specifically addressing safety or if symptoms get worse (e.g., locking up sharps/medications/guns at home)</a:t>
                      </a:r>
                    </a:p>
                  </a:txBody>
                  <a:tcPr>
                    <a:solidFill>
                      <a:srgbClr val="A9B8DE"/>
                    </a:solidFill>
                  </a:tcPr>
                </a:tc>
                <a:extLst>
                  <a:ext uri="{0D108BD9-81ED-4DB2-BD59-A6C34878D82A}">
                    <a16:rowId xmlns:a16="http://schemas.microsoft.com/office/drawing/2014/main" val="275989332"/>
                  </a:ext>
                </a:extLst>
              </a:tr>
              <a:tr h="554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CLIMB: Risk Assessment</a:t>
                      </a:r>
                    </a:p>
                  </a:txBody>
                  <a:tcPr>
                    <a:solidFill>
                      <a:srgbClr val="F2F2F2"/>
                    </a:solidFill>
                  </a:tcPr>
                </a:tc>
                <a:tc>
                  <a:txBody>
                    <a:bodyPr/>
                    <a:lstStyle/>
                    <a:p>
                      <a:pPr algn="ctr"/>
                      <a:r>
                        <a:rPr lang="en-US" sz="1500" dirty="0"/>
                        <a:t>Conducted risk assessment (related to suicidal ideation, self-harm, or other safety concern). </a:t>
                      </a:r>
                    </a:p>
                  </a:txBody>
                  <a:tcPr>
                    <a:solidFill>
                      <a:srgbClr val="F2F2F2"/>
                    </a:solidFill>
                  </a:tcPr>
                </a:tc>
                <a:extLst>
                  <a:ext uri="{0D108BD9-81ED-4DB2-BD59-A6C34878D82A}">
                    <a16:rowId xmlns:a16="http://schemas.microsoft.com/office/drawing/2014/main" val="2457188159"/>
                  </a:ext>
                </a:extLst>
              </a:tr>
              <a:tr h="554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CLIMB: Follow-up in Clinic</a:t>
                      </a:r>
                    </a:p>
                  </a:txBody>
                  <a:tcPr>
                    <a:solidFill>
                      <a:srgbClr val="A9B8DE"/>
                    </a:solidFill>
                  </a:tcPr>
                </a:tc>
                <a:tc>
                  <a:txBody>
                    <a:bodyPr/>
                    <a:lstStyle/>
                    <a:p>
                      <a:pPr algn="ctr"/>
                      <a:r>
                        <a:rPr lang="en-US" sz="1500" dirty="0"/>
                        <a:t>Family should return for a follow-up visit to see CLIMB to monitor mood</a:t>
                      </a:r>
                    </a:p>
                  </a:txBody>
                  <a:tcPr>
                    <a:solidFill>
                      <a:srgbClr val="A9B8DE"/>
                    </a:solidFill>
                  </a:tcPr>
                </a:tc>
                <a:extLst>
                  <a:ext uri="{0D108BD9-81ED-4DB2-BD59-A6C34878D82A}">
                    <a16:rowId xmlns:a16="http://schemas.microsoft.com/office/drawing/2014/main" val="417518374"/>
                  </a:ext>
                </a:extLst>
              </a:tr>
              <a:tr h="5458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CLIMB: Refer to Outside Mental Health</a:t>
                      </a:r>
                    </a:p>
                  </a:txBody>
                  <a:tcPr>
                    <a:solidFill>
                      <a:srgbClr val="F2F2F2"/>
                    </a:solidFill>
                  </a:tcPr>
                </a:tc>
                <a:tc>
                  <a:txBody>
                    <a:bodyPr/>
                    <a:lstStyle/>
                    <a:p>
                      <a:pPr algn="ctr"/>
                      <a:r>
                        <a:rPr lang="en-US" sz="1500" dirty="0"/>
                        <a:t>Referred to therapy outside of CHC to help with mood</a:t>
                      </a:r>
                    </a:p>
                  </a:txBody>
                  <a:tcPr>
                    <a:solidFill>
                      <a:srgbClr val="F2F2F2"/>
                    </a:solidFill>
                  </a:tcPr>
                </a:tc>
                <a:extLst>
                  <a:ext uri="{0D108BD9-81ED-4DB2-BD59-A6C34878D82A}">
                    <a16:rowId xmlns:a16="http://schemas.microsoft.com/office/drawing/2014/main" val="1718053440"/>
                  </a:ext>
                </a:extLst>
              </a:tr>
            </a:tbl>
          </a:graphicData>
        </a:graphic>
      </p:graphicFrame>
      <p:sp>
        <p:nvSpPr>
          <p:cNvPr id="3" name="Oval 2">
            <a:extLst>
              <a:ext uri="{FF2B5EF4-FFF2-40B4-BE49-F238E27FC236}">
                <a16:creationId xmlns:a16="http://schemas.microsoft.com/office/drawing/2014/main" id="{8096199F-FC38-ADF9-D6B8-D349A352F7AF}"/>
              </a:ext>
            </a:extLst>
          </p:cNvPr>
          <p:cNvSpPr/>
          <p:nvPr/>
        </p:nvSpPr>
        <p:spPr>
          <a:xfrm>
            <a:off x="2259106" y="1796527"/>
            <a:ext cx="2431228" cy="344245"/>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3D5DF6F5-68B1-E703-D090-DF97EC4A3C77}"/>
              </a:ext>
            </a:extLst>
          </p:cNvPr>
          <p:cNvSpPr/>
          <p:nvPr/>
        </p:nvSpPr>
        <p:spPr>
          <a:xfrm>
            <a:off x="1914861" y="2592593"/>
            <a:ext cx="3173506" cy="344245"/>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6568708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1C50-0893-FB16-A673-78B922C1E1FE}"/>
              </a:ext>
            </a:extLst>
          </p:cNvPr>
          <p:cNvSpPr>
            <a:spLocks noGrp="1"/>
          </p:cNvSpPr>
          <p:nvPr>
            <p:ph type="title"/>
          </p:nvPr>
        </p:nvSpPr>
        <p:spPr/>
        <p:txBody>
          <a:bodyPr/>
          <a:lstStyle/>
          <a:p>
            <a:r>
              <a:rPr lang="en-US" dirty="0">
                <a:latin typeface="+mj-lt"/>
              </a:rPr>
              <a:t>PCP Intervention Definitions</a:t>
            </a:r>
          </a:p>
        </p:txBody>
      </p:sp>
      <p:graphicFrame>
        <p:nvGraphicFramePr>
          <p:cNvPr id="7" name="Table 6">
            <a:extLst>
              <a:ext uri="{FF2B5EF4-FFF2-40B4-BE49-F238E27FC236}">
                <a16:creationId xmlns:a16="http://schemas.microsoft.com/office/drawing/2014/main" id="{0297DF92-9972-1EF4-D659-3DD596641A40}"/>
              </a:ext>
            </a:extLst>
          </p:cNvPr>
          <p:cNvGraphicFramePr>
            <a:graphicFrameLocks noGrp="1"/>
          </p:cNvGraphicFramePr>
          <p:nvPr>
            <p:extLst>
              <p:ext uri="{D42A27DB-BD31-4B8C-83A1-F6EECF244321}">
                <p14:modId xmlns:p14="http://schemas.microsoft.com/office/powerpoint/2010/main" val="487893487"/>
              </p:ext>
            </p:extLst>
          </p:nvPr>
        </p:nvGraphicFramePr>
        <p:xfrm>
          <a:off x="677653" y="1450361"/>
          <a:ext cx="10836694" cy="4553792"/>
        </p:xfrm>
        <a:graphic>
          <a:graphicData uri="http://schemas.openxmlformats.org/drawingml/2006/table">
            <a:tbl>
              <a:tblPr firstRow="1" bandRow="1">
                <a:tableStyleId>{5C22544A-7EE6-4342-B048-85BDC9FD1C3A}</a:tableStyleId>
              </a:tblPr>
              <a:tblGrid>
                <a:gridCol w="5324589">
                  <a:extLst>
                    <a:ext uri="{9D8B030D-6E8A-4147-A177-3AD203B41FA5}">
                      <a16:colId xmlns:a16="http://schemas.microsoft.com/office/drawing/2014/main" val="2494915809"/>
                    </a:ext>
                  </a:extLst>
                </a:gridCol>
                <a:gridCol w="5512105">
                  <a:extLst>
                    <a:ext uri="{9D8B030D-6E8A-4147-A177-3AD203B41FA5}">
                      <a16:colId xmlns:a16="http://schemas.microsoft.com/office/drawing/2014/main" val="3322038976"/>
                    </a:ext>
                  </a:extLst>
                </a:gridCol>
              </a:tblGrid>
              <a:tr h="326722">
                <a:tc>
                  <a:txBody>
                    <a:bodyPr/>
                    <a:lstStyle/>
                    <a:p>
                      <a:pPr algn="ctr"/>
                      <a:r>
                        <a:rPr lang="en-US" sz="1500" dirty="0"/>
                        <a:t>CODE</a:t>
                      </a:r>
                    </a:p>
                  </a:txBody>
                  <a:tcPr>
                    <a:solidFill>
                      <a:srgbClr val="4170BA"/>
                    </a:solidFill>
                  </a:tcPr>
                </a:tc>
                <a:tc>
                  <a:txBody>
                    <a:bodyPr/>
                    <a:lstStyle/>
                    <a:p>
                      <a:pPr algn="ctr"/>
                      <a:r>
                        <a:rPr lang="en-US" sz="1500" dirty="0"/>
                        <a:t>CODE DEFINITION</a:t>
                      </a:r>
                    </a:p>
                  </a:txBody>
                  <a:tcPr>
                    <a:solidFill>
                      <a:srgbClr val="4170BA"/>
                    </a:solidFill>
                  </a:tcPr>
                </a:tc>
                <a:extLst>
                  <a:ext uri="{0D108BD9-81ED-4DB2-BD59-A6C34878D82A}">
                    <a16:rowId xmlns:a16="http://schemas.microsoft.com/office/drawing/2014/main" val="2559297382"/>
                  </a:ext>
                </a:extLst>
              </a:tr>
              <a:tr h="766261">
                <a:tc>
                  <a:txBody>
                    <a:bodyPr/>
                    <a:lstStyle/>
                    <a:p>
                      <a:pPr algn="ctr"/>
                      <a:r>
                        <a:rPr lang="en-US" sz="1500" dirty="0"/>
                        <a:t>PCP: Discuss Medications</a:t>
                      </a:r>
                    </a:p>
                  </a:txBody>
                  <a:tcPr>
                    <a:solidFill>
                      <a:srgbClr val="A9B8DE"/>
                    </a:solidFill>
                  </a:tcPr>
                </a:tc>
                <a:tc>
                  <a:txBody>
                    <a:bodyPr/>
                    <a:lstStyle/>
                    <a:p>
                      <a:pPr algn="ctr"/>
                      <a:r>
                        <a:rPr lang="en-US" sz="1500" dirty="0"/>
                        <a:t>Psychopharmacology/medication discussed, talk about introducing or benefits of medication, but not prescribed</a:t>
                      </a:r>
                    </a:p>
                  </a:txBody>
                  <a:tcPr>
                    <a:solidFill>
                      <a:srgbClr val="A9B8DE"/>
                    </a:solidFill>
                  </a:tcPr>
                </a:tc>
                <a:extLst>
                  <a:ext uri="{0D108BD9-81ED-4DB2-BD59-A6C34878D82A}">
                    <a16:rowId xmlns:a16="http://schemas.microsoft.com/office/drawing/2014/main" val="777434750"/>
                  </a:ext>
                </a:extLst>
              </a:tr>
              <a:tr h="326722">
                <a:tc>
                  <a:txBody>
                    <a:bodyPr/>
                    <a:lstStyle/>
                    <a:p>
                      <a:pPr algn="ctr"/>
                      <a:r>
                        <a:rPr lang="en-US" sz="1500" dirty="0"/>
                        <a:t>PCP: Refer to CLIMB</a:t>
                      </a:r>
                    </a:p>
                  </a:txBody>
                  <a:tcPr>
                    <a:solidFill>
                      <a:srgbClr val="F2F2F2"/>
                    </a:solidFill>
                  </a:tcPr>
                </a:tc>
                <a:tc>
                  <a:txBody>
                    <a:bodyPr/>
                    <a:lstStyle/>
                    <a:p>
                      <a:pPr algn="ctr"/>
                      <a:r>
                        <a:rPr lang="en-US" sz="1500" dirty="0"/>
                        <a:t>PCP referred patient to CLIMB</a:t>
                      </a:r>
                    </a:p>
                  </a:txBody>
                  <a:tcPr>
                    <a:solidFill>
                      <a:srgbClr val="F2F2F2"/>
                    </a:solidFill>
                  </a:tcPr>
                </a:tc>
                <a:extLst>
                  <a:ext uri="{0D108BD9-81ED-4DB2-BD59-A6C34878D82A}">
                    <a16:rowId xmlns:a16="http://schemas.microsoft.com/office/drawing/2014/main" val="3498907857"/>
                  </a:ext>
                </a:extLst>
              </a:tr>
              <a:tr h="996141">
                <a:tc>
                  <a:txBody>
                    <a:bodyPr/>
                    <a:lstStyle/>
                    <a:p>
                      <a:pPr algn="ctr"/>
                      <a:r>
                        <a:rPr lang="en-US" sz="1500" dirty="0"/>
                        <a:t>PCP: Counsel without CLIMB</a:t>
                      </a:r>
                    </a:p>
                  </a:txBody>
                  <a:tcPr>
                    <a:solidFill>
                      <a:srgbClr val="A9B8DE"/>
                    </a:solidFill>
                  </a:tcPr>
                </a:tc>
                <a:tc>
                  <a:txBody>
                    <a:bodyPr/>
                    <a:lstStyle/>
                    <a:p>
                      <a:pPr algn="ctr"/>
                      <a:r>
                        <a:rPr lang="en-US" sz="1500" dirty="0"/>
                        <a:t>Counseled family on depression score without consulting CLIMB, only when CLIMB did not see family (provider note ok) and provider wrote more than PHQ template.</a:t>
                      </a:r>
                    </a:p>
                  </a:txBody>
                  <a:tcPr>
                    <a:solidFill>
                      <a:srgbClr val="A9B8DE"/>
                    </a:solidFill>
                  </a:tcPr>
                </a:tc>
                <a:extLst>
                  <a:ext uri="{0D108BD9-81ED-4DB2-BD59-A6C34878D82A}">
                    <a16:rowId xmlns:a16="http://schemas.microsoft.com/office/drawing/2014/main" val="136623810"/>
                  </a:ext>
                </a:extLst>
              </a:tr>
              <a:tr h="766261">
                <a:tc>
                  <a:txBody>
                    <a:bodyPr/>
                    <a:lstStyle/>
                    <a:p>
                      <a:pPr algn="ctr"/>
                      <a:r>
                        <a:rPr lang="en-US" sz="1500" dirty="0"/>
                        <a:t>PCP: Refer to Outside Mental Health</a:t>
                      </a:r>
                    </a:p>
                  </a:txBody>
                  <a:tcPr>
                    <a:solidFill>
                      <a:srgbClr val="F2F2F2"/>
                    </a:solidFill>
                  </a:tcPr>
                </a:tc>
                <a:tc>
                  <a:txBody>
                    <a:bodyPr/>
                    <a:lstStyle/>
                    <a:p>
                      <a:pPr algn="ctr"/>
                      <a:r>
                        <a:rPr lang="en-US" sz="1500" dirty="0"/>
                        <a:t>Referred to or are already attending outside/community mental health services without any mention of CLIMB</a:t>
                      </a:r>
                    </a:p>
                  </a:txBody>
                  <a:tcPr>
                    <a:solidFill>
                      <a:srgbClr val="F2F2F2"/>
                    </a:solidFill>
                  </a:tcPr>
                </a:tc>
                <a:extLst>
                  <a:ext uri="{0D108BD9-81ED-4DB2-BD59-A6C34878D82A}">
                    <a16:rowId xmlns:a16="http://schemas.microsoft.com/office/drawing/2014/main" val="2015113563"/>
                  </a:ext>
                </a:extLst>
              </a:tr>
              <a:tr h="578218">
                <a:tc>
                  <a:txBody>
                    <a:bodyPr/>
                    <a:lstStyle/>
                    <a:p>
                      <a:pPr algn="ctr"/>
                      <a:r>
                        <a:rPr lang="en-US" sz="1500" dirty="0"/>
                        <a:t>PCP: No Action</a:t>
                      </a:r>
                    </a:p>
                  </a:txBody>
                  <a:tcPr>
                    <a:solidFill>
                      <a:srgbClr val="A9B8DE"/>
                    </a:solidFill>
                  </a:tcPr>
                </a:tc>
                <a:tc>
                  <a:txBody>
                    <a:bodyPr/>
                    <a:lstStyle/>
                    <a:p>
                      <a:pPr algn="ctr"/>
                      <a:r>
                        <a:rPr lang="en-US" sz="1500" dirty="0"/>
                        <a:t>No apparent action taken and no mention of CLIMB - only when PHQ elevated (10+ or elevated #9).</a:t>
                      </a:r>
                    </a:p>
                  </a:txBody>
                  <a:tcPr>
                    <a:solidFill>
                      <a:srgbClr val="A9B8DE"/>
                    </a:solidFill>
                  </a:tcPr>
                </a:tc>
                <a:extLst>
                  <a:ext uri="{0D108BD9-81ED-4DB2-BD59-A6C34878D82A}">
                    <a16:rowId xmlns:a16="http://schemas.microsoft.com/office/drawing/2014/main" val="1170256387"/>
                  </a:ext>
                </a:extLst>
              </a:tr>
              <a:tr h="793467">
                <a:tc>
                  <a:txBody>
                    <a:bodyPr/>
                    <a:lstStyle/>
                    <a:p>
                      <a:pPr algn="ctr"/>
                      <a:r>
                        <a:rPr lang="en-US" sz="1500" dirty="0"/>
                        <a:t>PCP: Risk Assessment without CLIMB</a:t>
                      </a:r>
                    </a:p>
                  </a:txBody>
                  <a:tcPr>
                    <a:solidFill>
                      <a:srgbClr val="F2F2F2"/>
                    </a:solidFill>
                  </a:tcPr>
                </a:tc>
                <a:tc>
                  <a:txBody>
                    <a:bodyPr/>
                    <a:lstStyle/>
                    <a:p>
                      <a:pPr algn="ctr"/>
                      <a:r>
                        <a:rPr lang="en-US" sz="1500" dirty="0"/>
                        <a:t>Conducted risk assessment (related to suicidal ideation or other safety concern) without CLIMB, determining that they are safe</a:t>
                      </a:r>
                    </a:p>
                  </a:txBody>
                  <a:tcPr>
                    <a:solidFill>
                      <a:srgbClr val="F2F2F2"/>
                    </a:solidFill>
                  </a:tcPr>
                </a:tc>
                <a:extLst>
                  <a:ext uri="{0D108BD9-81ED-4DB2-BD59-A6C34878D82A}">
                    <a16:rowId xmlns:a16="http://schemas.microsoft.com/office/drawing/2014/main" val="3900819262"/>
                  </a:ext>
                </a:extLst>
              </a:tr>
            </a:tbl>
          </a:graphicData>
        </a:graphic>
      </p:graphicFrame>
      <p:sp>
        <p:nvSpPr>
          <p:cNvPr id="3" name="Oval 2">
            <a:extLst>
              <a:ext uri="{FF2B5EF4-FFF2-40B4-BE49-F238E27FC236}">
                <a16:creationId xmlns:a16="http://schemas.microsoft.com/office/drawing/2014/main" id="{685342A0-0BC9-DF73-E7D5-9B6D315B59CC}"/>
              </a:ext>
            </a:extLst>
          </p:cNvPr>
          <p:cNvSpPr/>
          <p:nvPr/>
        </p:nvSpPr>
        <p:spPr>
          <a:xfrm>
            <a:off x="1936376" y="1731982"/>
            <a:ext cx="2775473" cy="355002"/>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C257830E-CC95-D8A8-F527-69EB5F403841}"/>
              </a:ext>
            </a:extLst>
          </p:cNvPr>
          <p:cNvSpPr/>
          <p:nvPr/>
        </p:nvSpPr>
        <p:spPr>
          <a:xfrm>
            <a:off x="1371599" y="5120640"/>
            <a:ext cx="3878133" cy="4645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414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510366-587D-C24F-B253-B78C9DB32ACC}"/>
              </a:ext>
            </a:extLst>
          </p:cNvPr>
          <p:cNvSpPr>
            <a:spLocks noGrp="1"/>
          </p:cNvSpPr>
          <p:nvPr>
            <p:ph type="title"/>
          </p:nvPr>
        </p:nvSpPr>
        <p:spPr>
          <a:xfrm>
            <a:off x="706666" y="274913"/>
            <a:ext cx="9143215" cy="643338"/>
          </a:xfrm>
        </p:spPr>
        <p:txBody>
          <a:bodyPr/>
          <a:lstStyle/>
          <a:p>
            <a:r>
              <a:rPr lang="en-US" dirty="0">
                <a:latin typeface="+mj-lt"/>
              </a:rPr>
              <a:t>Results: </a:t>
            </a:r>
            <a:br>
              <a:rPr lang="en-US" dirty="0">
                <a:latin typeface="+mj-lt"/>
              </a:rPr>
            </a:br>
            <a:r>
              <a:rPr lang="en-US" sz="3500" dirty="0">
                <a:solidFill>
                  <a:srgbClr val="405692"/>
                </a:solidFill>
                <a:latin typeface="+mj-lt"/>
              </a:rPr>
              <a:t>Item 5 (feeling tired)</a:t>
            </a:r>
            <a:r>
              <a:rPr lang="en-US" sz="3500" dirty="0">
                <a:latin typeface="+mj-lt"/>
              </a:rPr>
              <a:t> </a:t>
            </a:r>
          </a:p>
        </p:txBody>
      </p:sp>
      <p:sp>
        <p:nvSpPr>
          <p:cNvPr id="8" name="Text Placeholder 7">
            <a:extLst>
              <a:ext uri="{FF2B5EF4-FFF2-40B4-BE49-F238E27FC236}">
                <a16:creationId xmlns:a16="http://schemas.microsoft.com/office/drawing/2014/main" id="{56D307D0-EBCF-8941-B498-3213C59C26B8}"/>
              </a:ext>
            </a:extLst>
          </p:cNvPr>
          <p:cNvSpPr>
            <a:spLocks noGrp="1"/>
          </p:cNvSpPr>
          <p:nvPr>
            <p:ph type="body" sz="quarter" idx="11"/>
          </p:nvPr>
        </p:nvSpPr>
        <p:spPr>
          <a:xfrm>
            <a:off x="282452" y="1455821"/>
            <a:ext cx="11388180" cy="4608095"/>
          </a:xfrm>
        </p:spPr>
        <p:txBody>
          <a:bodyPr/>
          <a:lstStyle/>
          <a:p>
            <a:pPr lvl="2"/>
            <a:endParaRPr lang="en-US" dirty="0"/>
          </a:p>
          <a:p>
            <a:pPr marL="742950" lvl="1" indent="-285750">
              <a:buFont typeface="Arial" panose="020B0604020202020204" pitchFamily="34" charset="0"/>
              <a:buChar char="•"/>
            </a:pPr>
            <a:endParaRPr lang="en-US" dirty="0"/>
          </a:p>
          <a:p>
            <a:endParaRPr lang="en-US" dirty="0"/>
          </a:p>
          <a:p>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93DE684D-5700-FBBA-7B06-6A610E73F98D}"/>
              </a:ext>
            </a:extLst>
          </p:cNvPr>
          <p:cNvSpPr txBox="1"/>
          <p:nvPr/>
        </p:nvSpPr>
        <p:spPr>
          <a:xfrm>
            <a:off x="789272" y="2659558"/>
            <a:ext cx="4799908" cy="2400657"/>
          </a:xfrm>
          <a:prstGeom prst="rect">
            <a:avLst/>
          </a:prstGeom>
          <a:noFill/>
        </p:spPr>
        <p:txBody>
          <a:bodyPr wrap="square" rtlCol="0">
            <a:spAutoFit/>
          </a:bodyPr>
          <a:lstStyle/>
          <a:p>
            <a:r>
              <a:rPr lang="en-US" sz="2500" b="1" dirty="0"/>
              <a:t>no significant differences</a:t>
            </a:r>
            <a:r>
              <a:rPr lang="en-US" sz="2500" dirty="0"/>
              <a:t> found when comparing demographic groups between adolescents with an elevated vs. non-elevated </a:t>
            </a:r>
            <a:r>
              <a:rPr lang="en-US" sz="2500" dirty="0">
                <a:solidFill>
                  <a:srgbClr val="405692"/>
                </a:solidFill>
              </a:rPr>
              <a:t>item 5</a:t>
            </a:r>
            <a:r>
              <a:rPr lang="en-US" sz="2500" dirty="0"/>
              <a:t> (all p’s &gt; 0.05)</a:t>
            </a:r>
          </a:p>
        </p:txBody>
      </p:sp>
      <p:sp>
        <p:nvSpPr>
          <p:cNvPr id="2" name="Rectangle 1">
            <a:extLst>
              <a:ext uri="{FF2B5EF4-FFF2-40B4-BE49-F238E27FC236}">
                <a16:creationId xmlns:a16="http://schemas.microsoft.com/office/drawing/2014/main" id="{E97F73CC-A82E-74DD-4A71-ED9521DCF490}"/>
              </a:ext>
            </a:extLst>
          </p:cNvPr>
          <p:cNvSpPr/>
          <p:nvPr/>
        </p:nvSpPr>
        <p:spPr>
          <a:xfrm>
            <a:off x="9950116" y="6015789"/>
            <a:ext cx="2157663" cy="8422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C71F5CE8-52CF-53B8-40C8-8FADBA4DA12E}"/>
              </a:ext>
            </a:extLst>
          </p:cNvPr>
          <p:cNvPicPr>
            <a:picLocks noChangeAspect="1"/>
          </p:cNvPicPr>
          <p:nvPr/>
        </p:nvPicPr>
        <p:blipFill rotWithShape="1">
          <a:blip r:embed="rId3"/>
          <a:srcRect b="5923"/>
          <a:stretch/>
        </p:blipFill>
        <p:spPr>
          <a:xfrm>
            <a:off x="6250663" y="166184"/>
            <a:ext cx="5941337" cy="6525632"/>
          </a:xfrm>
          <a:prstGeom prst="rect">
            <a:avLst/>
          </a:prstGeom>
        </p:spPr>
      </p:pic>
    </p:spTree>
    <p:extLst>
      <p:ext uri="{BB962C8B-B14F-4D97-AF65-F5344CB8AC3E}">
        <p14:creationId xmlns:p14="http://schemas.microsoft.com/office/powerpoint/2010/main" val="611365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72A4-33FA-5B24-EB1C-45331D460ACB}"/>
              </a:ext>
            </a:extLst>
          </p:cNvPr>
          <p:cNvSpPr>
            <a:spLocks noGrp="1"/>
          </p:cNvSpPr>
          <p:nvPr>
            <p:ph type="title"/>
          </p:nvPr>
        </p:nvSpPr>
        <p:spPr>
          <a:xfrm>
            <a:off x="680896" y="321119"/>
            <a:ext cx="9143215" cy="643338"/>
          </a:xfrm>
        </p:spPr>
        <p:txBody>
          <a:bodyPr/>
          <a:lstStyle/>
          <a:p>
            <a:r>
              <a:rPr lang="en-US" dirty="0">
                <a:latin typeface="+mj-lt"/>
              </a:rPr>
              <a:t>Results: </a:t>
            </a:r>
            <a:br>
              <a:rPr lang="en-US" dirty="0">
                <a:latin typeface="+mj-lt"/>
              </a:rPr>
            </a:br>
            <a:r>
              <a:rPr lang="en-US" sz="3500" dirty="0">
                <a:solidFill>
                  <a:schemeClr val="accent3">
                    <a:lumMod val="75000"/>
                  </a:schemeClr>
                </a:solidFill>
                <a:latin typeface="+mj-lt"/>
              </a:rPr>
              <a:t>Item 1 (feeling down)</a:t>
            </a:r>
          </a:p>
        </p:txBody>
      </p:sp>
      <p:sp>
        <p:nvSpPr>
          <p:cNvPr id="11" name="TextBox 10">
            <a:extLst>
              <a:ext uri="{FF2B5EF4-FFF2-40B4-BE49-F238E27FC236}">
                <a16:creationId xmlns:a16="http://schemas.microsoft.com/office/drawing/2014/main" id="{A1E0D36E-9EAB-A9DB-4617-58AA8CC35508}"/>
              </a:ext>
            </a:extLst>
          </p:cNvPr>
          <p:cNvSpPr txBox="1"/>
          <p:nvPr/>
        </p:nvSpPr>
        <p:spPr>
          <a:xfrm>
            <a:off x="1814209" y="2409081"/>
            <a:ext cx="4636634" cy="646331"/>
          </a:xfrm>
          <a:prstGeom prst="rect">
            <a:avLst/>
          </a:prstGeom>
          <a:noFill/>
        </p:spPr>
        <p:txBody>
          <a:bodyPr wrap="square" rtlCol="0">
            <a:spAutoFit/>
          </a:bodyPr>
          <a:lstStyle/>
          <a:p>
            <a:r>
              <a:rPr lang="en-US" dirty="0"/>
              <a:t>Latino adolescents</a:t>
            </a:r>
          </a:p>
          <a:p>
            <a:r>
              <a:rPr lang="en-US" dirty="0"/>
              <a:t>Primarily Spanish-speaking adolescents </a:t>
            </a:r>
          </a:p>
        </p:txBody>
      </p:sp>
      <p:pic>
        <p:nvPicPr>
          <p:cNvPr id="17" name="Graphic 16" descr="Arrow Up with solid fill">
            <a:extLst>
              <a:ext uri="{FF2B5EF4-FFF2-40B4-BE49-F238E27FC236}">
                <a16:creationId xmlns:a16="http://schemas.microsoft.com/office/drawing/2014/main" id="{D646A633-B6F4-9BFD-F4E8-58F5FE05CB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429" y="2186442"/>
            <a:ext cx="1091609" cy="1091609"/>
          </a:xfrm>
          <a:prstGeom prst="rect">
            <a:avLst/>
          </a:prstGeom>
        </p:spPr>
      </p:pic>
      <p:pic>
        <p:nvPicPr>
          <p:cNvPr id="19" name="Graphic 18" descr="Arrow Down with solid fill">
            <a:extLst>
              <a:ext uri="{FF2B5EF4-FFF2-40B4-BE49-F238E27FC236}">
                <a16:creationId xmlns:a16="http://schemas.microsoft.com/office/drawing/2014/main" id="{7ACCCBCE-69E4-3322-A6B6-3593AC322D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429" y="4237928"/>
            <a:ext cx="1091609" cy="1091609"/>
          </a:xfrm>
          <a:prstGeom prst="rect">
            <a:avLst/>
          </a:prstGeom>
        </p:spPr>
      </p:pic>
      <p:sp>
        <p:nvSpPr>
          <p:cNvPr id="20" name="TextBox 19">
            <a:extLst>
              <a:ext uri="{FF2B5EF4-FFF2-40B4-BE49-F238E27FC236}">
                <a16:creationId xmlns:a16="http://schemas.microsoft.com/office/drawing/2014/main" id="{4735F005-E083-8FB9-0C13-0E96A672939D}"/>
              </a:ext>
            </a:extLst>
          </p:cNvPr>
          <p:cNvSpPr txBox="1"/>
          <p:nvPr/>
        </p:nvSpPr>
        <p:spPr>
          <a:xfrm>
            <a:off x="1814209" y="4599066"/>
            <a:ext cx="4561368" cy="369332"/>
          </a:xfrm>
          <a:prstGeom prst="rect">
            <a:avLst/>
          </a:prstGeom>
          <a:noFill/>
        </p:spPr>
        <p:txBody>
          <a:bodyPr wrap="square" rtlCol="0">
            <a:spAutoFit/>
          </a:bodyPr>
          <a:lstStyle/>
          <a:p>
            <a:r>
              <a:rPr lang="en-US" dirty="0"/>
              <a:t>Black/African American Adolescents</a:t>
            </a:r>
          </a:p>
        </p:txBody>
      </p:sp>
      <p:sp>
        <p:nvSpPr>
          <p:cNvPr id="21" name="TextBox 20">
            <a:extLst>
              <a:ext uri="{FF2B5EF4-FFF2-40B4-BE49-F238E27FC236}">
                <a16:creationId xmlns:a16="http://schemas.microsoft.com/office/drawing/2014/main" id="{BBAFD83C-CD69-B593-F72D-C155901C8E8C}"/>
              </a:ext>
            </a:extLst>
          </p:cNvPr>
          <p:cNvSpPr txBox="1"/>
          <p:nvPr/>
        </p:nvSpPr>
        <p:spPr>
          <a:xfrm>
            <a:off x="130788" y="3437407"/>
            <a:ext cx="2748890" cy="646331"/>
          </a:xfrm>
          <a:prstGeom prst="rect">
            <a:avLst/>
          </a:prstGeom>
          <a:noFill/>
        </p:spPr>
        <p:txBody>
          <a:bodyPr wrap="square" rtlCol="0">
            <a:spAutoFit/>
          </a:bodyPr>
          <a:lstStyle/>
          <a:p>
            <a:pPr algn="ctr"/>
            <a:r>
              <a:rPr lang="en-US" b="1" dirty="0"/>
              <a:t>Increased/decreased endorsement of </a:t>
            </a:r>
            <a:r>
              <a:rPr lang="en-US" b="1" dirty="0">
                <a:solidFill>
                  <a:schemeClr val="accent3">
                    <a:lumMod val="75000"/>
                  </a:schemeClr>
                </a:solidFill>
              </a:rPr>
              <a:t>item 1</a:t>
            </a:r>
          </a:p>
        </p:txBody>
      </p:sp>
      <p:sp>
        <p:nvSpPr>
          <p:cNvPr id="5" name="Rectangle 4">
            <a:extLst>
              <a:ext uri="{FF2B5EF4-FFF2-40B4-BE49-F238E27FC236}">
                <a16:creationId xmlns:a16="http://schemas.microsoft.com/office/drawing/2014/main" id="{2EE34C0D-737A-F51C-65B8-54951A336086}"/>
              </a:ext>
            </a:extLst>
          </p:cNvPr>
          <p:cNvSpPr/>
          <p:nvPr/>
        </p:nvSpPr>
        <p:spPr>
          <a:xfrm>
            <a:off x="10018430" y="6015789"/>
            <a:ext cx="2157663" cy="8422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62C90066-F340-AF56-76EF-D88BFE6E8647}"/>
              </a:ext>
            </a:extLst>
          </p:cNvPr>
          <p:cNvPicPr>
            <a:picLocks noChangeAspect="1"/>
          </p:cNvPicPr>
          <p:nvPr/>
        </p:nvPicPr>
        <p:blipFill>
          <a:blip r:embed="rId7"/>
          <a:stretch>
            <a:fillRect/>
          </a:stretch>
        </p:blipFill>
        <p:spPr>
          <a:xfrm>
            <a:off x="6217344" y="160487"/>
            <a:ext cx="5843868" cy="6537026"/>
          </a:xfrm>
          <a:prstGeom prst="rect">
            <a:avLst/>
          </a:prstGeom>
        </p:spPr>
      </p:pic>
    </p:spTree>
    <p:extLst>
      <p:ext uri="{BB962C8B-B14F-4D97-AF65-F5344CB8AC3E}">
        <p14:creationId xmlns:p14="http://schemas.microsoft.com/office/powerpoint/2010/main" val="2859789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E510366-587D-C24F-B253-B78C9DB32ACC}"/>
              </a:ext>
            </a:extLst>
          </p:cNvPr>
          <p:cNvSpPr>
            <a:spLocks noGrp="1"/>
          </p:cNvSpPr>
          <p:nvPr>
            <p:ph type="title"/>
          </p:nvPr>
        </p:nvSpPr>
        <p:spPr>
          <a:xfrm>
            <a:off x="1608257" y="116573"/>
            <a:ext cx="8788569" cy="858639"/>
          </a:xfrm>
        </p:spPr>
        <p:txBody>
          <a:bodyPr vert="horz" lIns="91440" tIns="45720" rIns="91440" bIns="45720" rtlCol="0" anchor="ctr">
            <a:normAutofit/>
          </a:bodyPr>
          <a:lstStyle/>
          <a:p>
            <a:pPr algn="ctr"/>
            <a:r>
              <a:rPr lang="en-US" kern="1200" dirty="0">
                <a:solidFill>
                  <a:schemeClr val="tx1"/>
                </a:solidFill>
                <a:latin typeface="+mj-lt"/>
                <a:cs typeface="Helvetica" panose="020B0604020202020204" pitchFamily="34" charset="0"/>
              </a:rPr>
              <a:t>Results: Interventions</a:t>
            </a:r>
          </a:p>
        </p:txBody>
      </p:sp>
      <p:sp>
        <p:nvSpPr>
          <p:cNvPr id="8" name="Text Placeholder 7">
            <a:extLst>
              <a:ext uri="{FF2B5EF4-FFF2-40B4-BE49-F238E27FC236}">
                <a16:creationId xmlns:a16="http://schemas.microsoft.com/office/drawing/2014/main" id="{56D307D0-EBCF-8941-B498-3213C59C26B8}"/>
              </a:ext>
            </a:extLst>
          </p:cNvPr>
          <p:cNvSpPr>
            <a:spLocks noGrp="1"/>
          </p:cNvSpPr>
          <p:nvPr>
            <p:ph type="body" sz="quarter" idx="11"/>
          </p:nvPr>
        </p:nvSpPr>
        <p:spPr>
          <a:xfrm>
            <a:off x="1008184" y="1459907"/>
            <a:ext cx="10175630" cy="767904"/>
          </a:xfrm>
        </p:spPr>
        <p:txBody>
          <a:bodyPr vert="horz" lIns="91440" tIns="45720" rIns="91440" bIns="45720" rtlCol="0" anchor="ctr">
            <a:normAutofit/>
          </a:bodyPr>
          <a:lstStyle/>
          <a:p>
            <a:pPr lvl="2" indent="-228600" algn="ctr">
              <a:buFont typeface="Arial" panose="020B0604020202020204" pitchFamily="34" charset="0"/>
              <a:buChar char="•"/>
            </a:pPr>
            <a:endParaRPr lang="en-US" sz="2000">
              <a:solidFill>
                <a:schemeClr val="tx1"/>
              </a:solidFill>
            </a:endParaRPr>
          </a:p>
          <a:p>
            <a:pPr marL="742950" lvl="1" indent="-228600" algn="ctr">
              <a:buFont typeface="Arial" panose="020B0604020202020204" pitchFamily="34" charset="0"/>
              <a:buChar char="•"/>
            </a:pPr>
            <a:endParaRPr lang="en-US" sz="2000">
              <a:solidFill>
                <a:schemeClr val="tx1"/>
              </a:solidFill>
            </a:endParaRPr>
          </a:p>
          <a:p>
            <a:pPr indent="-228600" algn="ctr">
              <a:lnSpc>
                <a:spcPct val="90000"/>
              </a:lnSpc>
            </a:pPr>
            <a:endParaRPr lang="en-US" sz="2000">
              <a:solidFill>
                <a:schemeClr val="tx1"/>
              </a:solidFill>
            </a:endParaRPr>
          </a:p>
          <a:p>
            <a:pPr indent="-228600" algn="ctr">
              <a:lnSpc>
                <a:spcPct val="90000"/>
              </a:lnSpc>
            </a:pPr>
            <a:endParaRPr lang="en-US" sz="2000">
              <a:solidFill>
                <a:schemeClr val="tx1"/>
              </a:solidFill>
            </a:endParaRPr>
          </a:p>
          <a:p>
            <a:pPr marL="742950" lvl="1" indent="-228600" algn="ctr">
              <a:buFont typeface="Arial" panose="020B0604020202020204" pitchFamily="34" charset="0"/>
              <a:buChar char="•"/>
            </a:pPr>
            <a:endParaRPr lang="en-US" sz="2000">
              <a:solidFill>
                <a:schemeClr val="tx1"/>
              </a:solidFill>
            </a:endParaRPr>
          </a:p>
          <a:p>
            <a:pPr marL="742950" lvl="1" indent="-228600" algn="ctr">
              <a:buFont typeface="Arial" panose="020B0604020202020204" pitchFamily="34" charset="0"/>
              <a:buChar char="•"/>
            </a:pPr>
            <a:endParaRPr lang="en-US" sz="2000">
              <a:solidFill>
                <a:schemeClr val="tx1"/>
              </a:solidFill>
            </a:endParaRPr>
          </a:p>
        </p:txBody>
      </p:sp>
      <p:pic>
        <p:nvPicPr>
          <p:cNvPr id="4" name="Picture 3">
            <a:extLst>
              <a:ext uri="{FF2B5EF4-FFF2-40B4-BE49-F238E27FC236}">
                <a16:creationId xmlns:a16="http://schemas.microsoft.com/office/drawing/2014/main" id="{D9CA2178-E5F5-AECD-780F-CDF96751C816}"/>
              </a:ext>
            </a:extLst>
          </p:cNvPr>
          <p:cNvPicPr>
            <a:picLocks noChangeAspect="1"/>
          </p:cNvPicPr>
          <p:nvPr/>
        </p:nvPicPr>
        <p:blipFill rotWithShape="1">
          <a:blip r:embed="rId3"/>
          <a:srcRect b="1656"/>
          <a:stretch/>
        </p:blipFill>
        <p:spPr>
          <a:xfrm>
            <a:off x="92563" y="1599011"/>
            <a:ext cx="12052743" cy="5258989"/>
          </a:xfrm>
          <a:prstGeom prst="rect">
            <a:avLst/>
          </a:prstGeom>
        </p:spPr>
      </p:pic>
      <p:sp>
        <p:nvSpPr>
          <p:cNvPr id="9" name="TextBox 8">
            <a:extLst>
              <a:ext uri="{FF2B5EF4-FFF2-40B4-BE49-F238E27FC236}">
                <a16:creationId xmlns:a16="http://schemas.microsoft.com/office/drawing/2014/main" id="{2DA3FD0A-E0C0-A450-DE8E-B5CEA7DA65A4}"/>
              </a:ext>
            </a:extLst>
          </p:cNvPr>
          <p:cNvSpPr txBox="1"/>
          <p:nvPr/>
        </p:nvSpPr>
        <p:spPr>
          <a:xfrm>
            <a:off x="43640" y="913906"/>
            <a:ext cx="11917801" cy="615553"/>
          </a:xfrm>
          <a:prstGeom prst="rect">
            <a:avLst/>
          </a:prstGeom>
          <a:noFill/>
        </p:spPr>
        <p:txBody>
          <a:bodyPr wrap="square" rtlCol="0">
            <a:spAutoFit/>
          </a:bodyPr>
          <a:lstStyle/>
          <a:p>
            <a:pPr algn="ctr"/>
            <a:r>
              <a:rPr lang="en-US" sz="1700" b="1" dirty="0"/>
              <a:t>Figure 1. Most frequent primary care and behavioral health provider interventions and recommendations in response to reported emotional (</a:t>
            </a:r>
            <a:r>
              <a:rPr lang="en-US" sz="1700" b="1" dirty="0">
                <a:solidFill>
                  <a:schemeClr val="accent3">
                    <a:lumMod val="75000"/>
                  </a:schemeClr>
                </a:solidFill>
              </a:rPr>
              <a:t>item 1: feeling down</a:t>
            </a:r>
            <a:r>
              <a:rPr lang="en-US" sz="1700" b="1" dirty="0"/>
              <a:t>) and physical (</a:t>
            </a:r>
            <a:r>
              <a:rPr lang="en-US" sz="1700" b="1" dirty="0">
                <a:solidFill>
                  <a:srgbClr val="2F5597"/>
                </a:solidFill>
              </a:rPr>
              <a:t>item 5: feeling tired</a:t>
            </a:r>
            <a:r>
              <a:rPr lang="en-US" sz="1700" b="1" dirty="0"/>
              <a:t>) depressive symptoms</a:t>
            </a:r>
          </a:p>
        </p:txBody>
      </p:sp>
    </p:spTree>
    <p:extLst>
      <p:ext uri="{BB962C8B-B14F-4D97-AF65-F5344CB8AC3E}">
        <p14:creationId xmlns:p14="http://schemas.microsoft.com/office/powerpoint/2010/main" val="3908827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B46C-4E63-6402-96A0-B641801FB11C}"/>
              </a:ext>
            </a:extLst>
          </p:cNvPr>
          <p:cNvSpPr>
            <a:spLocks noGrp="1"/>
          </p:cNvSpPr>
          <p:nvPr>
            <p:ph type="title"/>
          </p:nvPr>
        </p:nvSpPr>
        <p:spPr>
          <a:xfrm>
            <a:off x="603799" y="511291"/>
            <a:ext cx="11201417" cy="1325563"/>
          </a:xfrm>
        </p:spPr>
        <p:txBody>
          <a:bodyPr/>
          <a:lstStyle/>
          <a:p>
            <a:r>
              <a:rPr lang="en-US" dirty="0">
                <a:latin typeface="+mj-lt"/>
              </a:rPr>
              <a:t>Discussion: Latino &amp; Primarily Spanish-Speaking Youth</a:t>
            </a:r>
          </a:p>
        </p:txBody>
      </p:sp>
      <p:pic>
        <p:nvPicPr>
          <p:cNvPr id="4" name="Graphic 3" descr="Person with idea with solid fill">
            <a:extLst>
              <a:ext uri="{FF2B5EF4-FFF2-40B4-BE49-F238E27FC236}">
                <a16:creationId xmlns:a16="http://schemas.microsoft.com/office/drawing/2014/main" id="{DDCA5F51-2526-35A2-D56C-3EB17E38BF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5325" y="497562"/>
            <a:ext cx="1204762" cy="1204762"/>
          </a:xfrm>
          <a:prstGeom prst="rect">
            <a:avLst/>
          </a:prstGeom>
        </p:spPr>
      </p:pic>
      <p:graphicFrame>
        <p:nvGraphicFramePr>
          <p:cNvPr id="11" name="Text Placeholder 7">
            <a:extLst>
              <a:ext uri="{FF2B5EF4-FFF2-40B4-BE49-F238E27FC236}">
                <a16:creationId xmlns:a16="http://schemas.microsoft.com/office/drawing/2014/main" id="{43F96BD3-4505-97FC-3082-23466F1FC9B3}"/>
              </a:ext>
            </a:extLst>
          </p:cNvPr>
          <p:cNvGraphicFramePr/>
          <p:nvPr>
            <p:extLst>
              <p:ext uri="{D42A27DB-BD31-4B8C-83A1-F6EECF244321}">
                <p14:modId xmlns:p14="http://schemas.microsoft.com/office/powerpoint/2010/main" val="851112164"/>
              </p:ext>
            </p:extLst>
          </p:nvPr>
        </p:nvGraphicFramePr>
        <p:xfrm>
          <a:off x="820393" y="2746471"/>
          <a:ext cx="11028145" cy="33985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700D2A2A-9B6A-A9EE-922A-FED6EFCE8175}"/>
              </a:ext>
            </a:extLst>
          </p:cNvPr>
          <p:cNvSpPr txBox="1"/>
          <p:nvPr/>
        </p:nvSpPr>
        <p:spPr>
          <a:xfrm>
            <a:off x="603799" y="1998439"/>
            <a:ext cx="10789920" cy="923330"/>
          </a:xfrm>
          <a:prstGeom prst="rect">
            <a:avLst/>
          </a:prstGeom>
          <a:noFill/>
        </p:spPr>
        <p:txBody>
          <a:bodyPr wrap="square" rtlCol="0">
            <a:spAutoFit/>
          </a:bodyPr>
          <a:lstStyle/>
          <a:p>
            <a:pPr algn="ctr"/>
            <a:r>
              <a:rPr lang="en-US" b="1" dirty="0">
                <a:solidFill>
                  <a:schemeClr val="tx1">
                    <a:lumMod val="75000"/>
                    <a:lumOff val="25000"/>
                  </a:schemeClr>
                </a:solidFill>
              </a:rPr>
              <a:t>WHY MIGHT THESE DEMOGRAPHIC GROUPS ENDORSE EMOTIONAL SYMPTOMS OF DEPRESSION (</a:t>
            </a:r>
            <a:r>
              <a:rPr lang="en-US" b="1" dirty="0">
                <a:solidFill>
                  <a:schemeClr val="accent3">
                    <a:lumMod val="75000"/>
                  </a:schemeClr>
                </a:solidFill>
              </a:rPr>
              <a:t>ITEM 1: FEELING DOWN</a:t>
            </a:r>
            <a:r>
              <a:rPr lang="en-US" b="1" dirty="0">
                <a:solidFill>
                  <a:schemeClr val="tx1">
                    <a:lumMod val="75000"/>
                    <a:lumOff val="25000"/>
                  </a:schemeClr>
                </a:solidFill>
              </a:rPr>
              <a:t>) MORE THAN NON-LATINO AND PRIMARILY ENGLISH-SPEAKING YOUTH?</a:t>
            </a:r>
          </a:p>
        </p:txBody>
      </p:sp>
    </p:spTree>
    <p:extLst>
      <p:ext uri="{BB962C8B-B14F-4D97-AF65-F5344CB8AC3E}">
        <p14:creationId xmlns:p14="http://schemas.microsoft.com/office/powerpoint/2010/main" val="284290765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B46C-4E63-6402-96A0-B641801FB11C}"/>
              </a:ext>
            </a:extLst>
          </p:cNvPr>
          <p:cNvSpPr>
            <a:spLocks noGrp="1"/>
          </p:cNvSpPr>
          <p:nvPr>
            <p:ph type="title"/>
          </p:nvPr>
        </p:nvSpPr>
        <p:spPr>
          <a:xfrm>
            <a:off x="642318" y="556844"/>
            <a:ext cx="9910010" cy="1048002"/>
          </a:xfrm>
        </p:spPr>
        <p:txBody>
          <a:bodyPr/>
          <a:lstStyle/>
          <a:p>
            <a:r>
              <a:rPr lang="en-US" dirty="0">
                <a:latin typeface="+mj-lt"/>
              </a:rPr>
              <a:t>Discussion: Black/African American Youth</a:t>
            </a:r>
          </a:p>
        </p:txBody>
      </p:sp>
      <p:pic>
        <p:nvPicPr>
          <p:cNvPr id="4" name="Graphic 3" descr="Person with idea with solid fill">
            <a:extLst>
              <a:ext uri="{FF2B5EF4-FFF2-40B4-BE49-F238E27FC236}">
                <a16:creationId xmlns:a16="http://schemas.microsoft.com/office/drawing/2014/main" id="{DDCA5F51-2526-35A2-D56C-3EB17E38BF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24555" y="478464"/>
            <a:ext cx="1204762" cy="1204762"/>
          </a:xfrm>
          <a:prstGeom prst="rect">
            <a:avLst/>
          </a:prstGeom>
        </p:spPr>
      </p:pic>
      <p:graphicFrame>
        <p:nvGraphicFramePr>
          <p:cNvPr id="11" name="Text Placeholder 7">
            <a:extLst>
              <a:ext uri="{FF2B5EF4-FFF2-40B4-BE49-F238E27FC236}">
                <a16:creationId xmlns:a16="http://schemas.microsoft.com/office/drawing/2014/main" id="{418517C8-7278-FDFB-F08D-D943E14977A4}"/>
              </a:ext>
            </a:extLst>
          </p:cNvPr>
          <p:cNvGraphicFramePr/>
          <p:nvPr>
            <p:extLst>
              <p:ext uri="{D42A27DB-BD31-4B8C-83A1-F6EECF244321}">
                <p14:modId xmlns:p14="http://schemas.microsoft.com/office/powerpoint/2010/main" val="630640834"/>
              </p:ext>
            </p:extLst>
          </p:nvPr>
        </p:nvGraphicFramePr>
        <p:xfrm>
          <a:off x="815255" y="2850456"/>
          <a:ext cx="10561489" cy="30190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943C7203-088F-206D-EA64-79378E829DAB}"/>
              </a:ext>
            </a:extLst>
          </p:cNvPr>
          <p:cNvSpPr txBox="1"/>
          <p:nvPr/>
        </p:nvSpPr>
        <p:spPr>
          <a:xfrm>
            <a:off x="642318" y="1982865"/>
            <a:ext cx="10561489" cy="646331"/>
          </a:xfrm>
          <a:prstGeom prst="rect">
            <a:avLst/>
          </a:prstGeom>
          <a:noFill/>
        </p:spPr>
        <p:txBody>
          <a:bodyPr wrap="square" rtlCol="0">
            <a:spAutoFit/>
          </a:bodyPr>
          <a:lstStyle/>
          <a:p>
            <a:pPr algn="ctr"/>
            <a:r>
              <a:rPr lang="en-US" b="1" dirty="0">
                <a:solidFill>
                  <a:schemeClr val="tx1">
                    <a:lumMod val="75000"/>
                    <a:lumOff val="25000"/>
                  </a:schemeClr>
                </a:solidFill>
              </a:rPr>
              <a:t>WHY MIGHT THIS DEMOGRAPHIC GROUP ENDORSE EMOTIONAL SYMPTOMS OF DEPRESSION (</a:t>
            </a:r>
            <a:r>
              <a:rPr lang="en-US" b="1" dirty="0">
                <a:solidFill>
                  <a:schemeClr val="accent3">
                    <a:lumMod val="75000"/>
                  </a:schemeClr>
                </a:solidFill>
              </a:rPr>
              <a:t>ITEM 1: FEELING DOWN</a:t>
            </a:r>
            <a:r>
              <a:rPr lang="en-US" b="1" dirty="0">
                <a:solidFill>
                  <a:schemeClr val="tx1">
                    <a:lumMod val="75000"/>
                    <a:lumOff val="25000"/>
                  </a:schemeClr>
                </a:solidFill>
              </a:rPr>
              <a:t>) LESS THAN OTHER RACIAL GROUPS?</a:t>
            </a:r>
          </a:p>
        </p:txBody>
      </p:sp>
    </p:spTree>
    <p:extLst>
      <p:ext uri="{BB962C8B-B14F-4D97-AF65-F5344CB8AC3E}">
        <p14:creationId xmlns:p14="http://schemas.microsoft.com/office/powerpoint/2010/main" val="2325332099"/>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45C2-0590-132D-922A-3FBD21AD63BE}"/>
              </a:ext>
            </a:extLst>
          </p:cNvPr>
          <p:cNvSpPr>
            <a:spLocks noGrp="1"/>
          </p:cNvSpPr>
          <p:nvPr>
            <p:ph type="title"/>
          </p:nvPr>
        </p:nvSpPr>
        <p:spPr>
          <a:xfrm>
            <a:off x="1378743" y="731731"/>
            <a:ext cx="9444037" cy="954194"/>
          </a:xfrm>
        </p:spPr>
        <p:txBody>
          <a:bodyPr vert="horz" lIns="91440" tIns="45720" rIns="91440" bIns="45720" rtlCol="0" anchor="t">
            <a:normAutofit/>
          </a:bodyPr>
          <a:lstStyle/>
          <a:p>
            <a:pPr algn="ctr"/>
            <a:r>
              <a:rPr lang="en-US" kern="1200" dirty="0">
                <a:solidFill>
                  <a:schemeClr val="tx1"/>
                </a:solidFill>
                <a:latin typeface="+mj-lt"/>
                <a:ea typeface="+mj-ea"/>
                <a:cs typeface="+mj-cs"/>
              </a:rPr>
              <a:t>Limitations</a:t>
            </a:r>
          </a:p>
        </p:txBody>
      </p:sp>
      <p:pic>
        <p:nvPicPr>
          <p:cNvPr id="10" name="Graphic 9" descr="Magnifying glass with solid fill">
            <a:extLst>
              <a:ext uri="{FF2B5EF4-FFF2-40B4-BE49-F238E27FC236}">
                <a16:creationId xmlns:a16="http://schemas.microsoft.com/office/drawing/2014/main" id="{FAC9FA53-467A-B5A8-946E-67AD1ED295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38731" y="1937404"/>
            <a:ext cx="1956492" cy="1956492"/>
          </a:xfrm>
          <a:prstGeom prst="rect">
            <a:avLst/>
          </a:prstGeom>
        </p:spPr>
      </p:pic>
      <p:pic>
        <p:nvPicPr>
          <p:cNvPr id="14" name="Graphic 13" descr="Clipboard with solid fill">
            <a:extLst>
              <a:ext uri="{FF2B5EF4-FFF2-40B4-BE49-F238E27FC236}">
                <a16:creationId xmlns:a16="http://schemas.microsoft.com/office/drawing/2014/main" id="{B2817A35-0AEA-1290-60ED-94D7AA161B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17753" y="1937403"/>
            <a:ext cx="1956494" cy="1956494"/>
          </a:xfrm>
          <a:prstGeom prst="rect">
            <a:avLst/>
          </a:prstGeom>
        </p:spPr>
      </p:pic>
      <p:pic>
        <p:nvPicPr>
          <p:cNvPr id="12" name="Graphic 11" descr="Bar chart with solid fill">
            <a:extLst>
              <a:ext uri="{FF2B5EF4-FFF2-40B4-BE49-F238E27FC236}">
                <a16:creationId xmlns:a16="http://schemas.microsoft.com/office/drawing/2014/main" id="{5E3B1E75-7F2F-CE41-EEB9-0C569F7ADF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63472" y="2366934"/>
            <a:ext cx="431313" cy="431313"/>
          </a:xfrm>
          <a:prstGeom prst="rect">
            <a:avLst/>
          </a:prstGeom>
        </p:spPr>
      </p:pic>
      <p:pic>
        <p:nvPicPr>
          <p:cNvPr id="18" name="Graphic 17" descr="Server with solid fill">
            <a:extLst>
              <a:ext uri="{FF2B5EF4-FFF2-40B4-BE49-F238E27FC236}">
                <a16:creationId xmlns:a16="http://schemas.microsoft.com/office/drawing/2014/main" id="{A855607B-CE9B-53FD-3C51-359A30880A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71670" y="2582591"/>
            <a:ext cx="490613" cy="490613"/>
          </a:xfrm>
          <a:prstGeom prst="rect">
            <a:avLst/>
          </a:prstGeom>
        </p:spPr>
      </p:pic>
      <p:sp>
        <p:nvSpPr>
          <p:cNvPr id="19" name="TextBox 18">
            <a:extLst>
              <a:ext uri="{FF2B5EF4-FFF2-40B4-BE49-F238E27FC236}">
                <a16:creationId xmlns:a16="http://schemas.microsoft.com/office/drawing/2014/main" id="{94163B8A-A9AE-EBCE-BA0C-7327EB836341}"/>
              </a:ext>
            </a:extLst>
          </p:cNvPr>
          <p:cNvSpPr txBox="1"/>
          <p:nvPr/>
        </p:nvSpPr>
        <p:spPr>
          <a:xfrm>
            <a:off x="4586185" y="4072026"/>
            <a:ext cx="3137680" cy="1323439"/>
          </a:xfrm>
          <a:prstGeom prst="rect">
            <a:avLst/>
          </a:prstGeom>
          <a:noFill/>
        </p:spPr>
        <p:txBody>
          <a:bodyPr wrap="square" rtlCol="0">
            <a:spAutoFit/>
          </a:bodyPr>
          <a:lstStyle/>
          <a:p>
            <a:pPr algn="ctr" defTabSz="886968">
              <a:spcAft>
                <a:spcPts val="600"/>
              </a:spcAft>
            </a:pPr>
            <a:r>
              <a:rPr lang="en-US" sz="1600" kern="1200" dirty="0">
                <a:solidFill>
                  <a:schemeClr val="tx1"/>
                </a:solidFill>
                <a:ea typeface="+mn-ea"/>
                <a:cs typeface="+mn-cs"/>
              </a:rPr>
              <a:t>(2</a:t>
            </a:r>
            <a:r>
              <a:rPr lang="en-US" sz="1600" kern="1200" dirty="0">
                <a:solidFill>
                  <a:schemeClr val="tx1"/>
                </a:solidFill>
                <a:ea typeface="+mn-ea"/>
                <a:cs typeface="Arial" panose="020B0604020202020204" pitchFamily="34" charset="0"/>
              </a:rPr>
              <a:t>) Data are entirely based on </a:t>
            </a:r>
            <a:r>
              <a:rPr lang="en-US" sz="1600" b="1" kern="1200" dirty="0">
                <a:solidFill>
                  <a:schemeClr val="tx1"/>
                </a:solidFill>
                <a:ea typeface="+mn-ea"/>
                <a:cs typeface="Arial" panose="020B0604020202020204" pitchFamily="34" charset="0"/>
              </a:rPr>
              <a:t>adolescents’ willingness and desire/ability to be forthcoming </a:t>
            </a:r>
            <a:r>
              <a:rPr lang="en-US" sz="1600" kern="1200" dirty="0">
                <a:solidFill>
                  <a:schemeClr val="tx1"/>
                </a:solidFill>
                <a:ea typeface="+mn-ea"/>
                <a:cs typeface="Arial" panose="020B0604020202020204" pitchFamily="34" charset="0"/>
              </a:rPr>
              <a:t>when completing the self-report PHQ-9A. </a:t>
            </a:r>
            <a:endParaRPr lang="en-US" sz="1600" dirty="0"/>
          </a:p>
        </p:txBody>
      </p:sp>
      <p:sp>
        <p:nvSpPr>
          <p:cNvPr id="21" name="TextBox 20">
            <a:extLst>
              <a:ext uri="{FF2B5EF4-FFF2-40B4-BE49-F238E27FC236}">
                <a16:creationId xmlns:a16="http://schemas.microsoft.com/office/drawing/2014/main" id="{13B0C067-601D-6853-0AA1-710D7D2771B5}"/>
              </a:ext>
            </a:extLst>
          </p:cNvPr>
          <p:cNvSpPr txBox="1"/>
          <p:nvPr/>
        </p:nvSpPr>
        <p:spPr>
          <a:xfrm>
            <a:off x="8470232" y="4072026"/>
            <a:ext cx="2897202" cy="1323439"/>
          </a:xfrm>
          <a:prstGeom prst="rect">
            <a:avLst/>
          </a:prstGeom>
          <a:noFill/>
        </p:spPr>
        <p:txBody>
          <a:bodyPr wrap="square">
            <a:spAutoFit/>
          </a:bodyPr>
          <a:lstStyle/>
          <a:p>
            <a:pPr algn="ctr" defTabSz="886968">
              <a:spcAft>
                <a:spcPts val="600"/>
              </a:spcAft>
            </a:pPr>
            <a:r>
              <a:rPr lang="en-US" sz="1600" kern="1200" dirty="0">
                <a:solidFill>
                  <a:schemeClr val="tx1"/>
                </a:solidFill>
                <a:latin typeface="Arial" panose="020B0604020202020204" pitchFamily="34" charset="0"/>
                <a:ea typeface="+mn-ea"/>
                <a:cs typeface="Arial" panose="020B0604020202020204" pitchFamily="34" charset="0"/>
              </a:rPr>
              <a:t>(3</a:t>
            </a:r>
            <a:r>
              <a:rPr lang="en-US" sz="1600" b="1" kern="1200" dirty="0">
                <a:solidFill>
                  <a:schemeClr val="tx1"/>
                </a:solidFill>
                <a:latin typeface="Arial" panose="020B0604020202020204" pitchFamily="34" charset="0"/>
                <a:ea typeface="+mn-ea"/>
                <a:cs typeface="Arial" panose="020B0604020202020204" pitchFamily="34" charset="0"/>
              </a:rPr>
              <a:t>) Manually inputted data </a:t>
            </a:r>
            <a:r>
              <a:rPr lang="en-US" sz="1600" kern="1200" dirty="0">
                <a:solidFill>
                  <a:schemeClr val="tx1"/>
                </a:solidFill>
                <a:latin typeface="Arial" panose="020B0604020202020204" pitchFamily="34" charset="0"/>
                <a:ea typeface="+mn-ea"/>
                <a:cs typeface="Arial" panose="020B0604020202020204" pitchFamily="34" charset="0"/>
              </a:rPr>
              <a:t>may contain some </a:t>
            </a:r>
            <a:r>
              <a:rPr lang="en-US" sz="1600" b="1" kern="1200" dirty="0">
                <a:solidFill>
                  <a:schemeClr val="tx1"/>
                </a:solidFill>
                <a:latin typeface="Arial" panose="020B0604020202020204" pitchFamily="34" charset="0"/>
                <a:ea typeface="+mn-ea"/>
                <a:cs typeface="Arial" panose="020B0604020202020204" pitchFamily="34" charset="0"/>
              </a:rPr>
              <a:t>human error</a:t>
            </a:r>
            <a:r>
              <a:rPr lang="en-US" sz="1600" kern="1200" dirty="0">
                <a:solidFill>
                  <a:schemeClr val="tx1"/>
                </a:solidFill>
                <a:latin typeface="Arial" panose="020B0604020202020204" pitchFamily="34" charset="0"/>
                <a:ea typeface="+mn-ea"/>
                <a:cs typeface="Arial" panose="020B0604020202020204" pitchFamily="34" charset="0"/>
              </a:rPr>
              <a:t>; reviewing raw screening data may ensure accuracy.</a:t>
            </a:r>
            <a:endParaRPr lang="en-US" sz="1600" dirty="0">
              <a:latin typeface="Arial" panose="020B0604020202020204" pitchFamily="34" charset="0"/>
              <a:cs typeface="Arial" panose="020B0604020202020204" pitchFamily="34" charset="0"/>
            </a:endParaRPr>
          </a:p>
        </p:txBody>
      </p:sp>
      <p:pic>
        <p:nvPicPr>
          <p:cNvPr id="4" name="Graphic 3" descr="Monitor with solid fill">
            <a:extLst>
              <a:ext uri="{FF2B5EF4-FFF2-40B4-BE49-F238E27FC236}">
                <a16:creationId xmlns:a16="http://schemas.microsoft.com/office/drawing/2014/main" id="{2E4F366D-5826-5AFE-58E1-CB0C5D961B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51470" y="1937404"/>
            <a:ext cx="1956493" cy="1956493"/>
          </a:xfrm>
          <a:prstGeom prst="rect">
            <a:avLst/>
          </a:prstGeom>
        </p:spPr>
      </p:pic>
      <p:sp>
        <p:nvSpPr>
          <p:cNvPr id="5" name="TextBox 4">
            <a:extLst>
              <a:ext uri="{FF2B5EF4-FFF2-40B4-BE49-F238E27FC236}">
                <a16:creationId xmlns:a16="http://schemas.microsoft.com/office/drawing/2014/main" id="{4731DD69-DEDE-B637-01CB-E72173EBF170}"/>
              </a:ext>
            </a:extLst>
          </p:cNvPr>
          <p:cNvSpPr txBox="1"/>
          <p:nvPr/>
        </p:nvSpPr>
        <p:spPr>
          <a:xfrm>
            <a:off x="436602" y="4072026"/>
            <a:ext cx="3786227" cy="1815882"/>
          </a:xfrm>
          <a:prstGeom prst="rect">
            <a:avLst/>
          </a:prstGeom>
          <a:noFill/>
        </p:spPr>
        <p:txBody>
          <a:bodyPr wrap="square" rtlCol="0">
            <a:spAutoFit/>
          </a:bodyPr>
          <a:lstStyle/>
          <a:p>
            <a:pPr algn="ctr"/>
            <a:r>
              <a:rPr lang="en-US" sz="1600" dirty="0"/>
              <a:t>(1) Our understanding of recommendations/interventions is entirely based on and </a:t>
            </a:r>
            <a:r>
              <a:rPr lang="en-US" sz="1600" b="1" dirty="0"/>
              <a:t>limited by what was documented in the electronic medical record</a:t>
            </a:r>
            <a:r>
              <a:rPr lang="en-US" sz="1600" dirty="0"/>
              <a:t>; we are unable to capture both in visit and out of visit factors that are not documented.</a:t>
            </a:r>
          </a:p>
        </p:txBody>
      </p:sp>
    </p:spTree>
    <p:extLst>
      <p:ext uri="{BB962C8B-B14F-4D97-AF65-F5344CB8AC3E}">
        <p14:creationId xmlns:p14="http://schemas.microsoft.com/office/powerpoint/2010/main" val="536766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B24C-16E8-CFC6-A4FC-969A37F78A67}"/>
              </a:ext>
            </a:extLst>
          </p:cNvPr>
          <p:cNvSpPr>
            <a:spLocks noGrp="1"/>
          </p:cNvSpPr>
          <p:nvPr>
            <p:ph type="title"/>
          </p:nvPr>
        </p:nvSpPr>
        <p:spPr>
          <a:xfrm>
            <a:off x="762784" y="620441"/>
            <a:ext cx="10169073" cy="643338"/>
          </a:xfrm>
        </p:spPr>
        <p:txBody>
          <a:bodyPr/>
          <a:lstStyle/>
          <a:p>
            <a:r>
              <a:rPr lang="en-US">
                <a:latin typeface="+mj-lt"/>
              </a:rPr>
              <a:t>Implications/Future Directions</a:t>
            </a:r>
            <a:endParaRPr lang="en-US" dirty="0">
              <a:latin typeface="+mj-lt"/>
            </a:endParaRPr>
          </a:p>
        </p:txBody>
      </p:sp>
      <p:pic>
        <p:nvPicPr>
          <p:cNvPr id="10" name="Graphic 9" descr="Magnifying glass with solid fill">
            <a:extLst>
              <a:ext uri="{FF2B5EF4-FFF2-40B4-BE49-F238E27FC236}">
                <a16:creationId xmlns:a16="http://schemas.microsoft.com/office/drawing/2014/main" id="{2183E30A-0D2C-77B3-A2D2-C5E332057C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531865" y="366223"/>
            <a:ext cx="1037701" cy="897556"/>
          </a:xfrm>
          <a:prstGeom prst="rect">
            <a:avLst/>
          </a:prstGeom>
        </p:spPr>
      </p:pic>
      <p:graphicFrame>
        <p:nvGraphicFramePr>
          <p:cNvPr id="12" name="Text Placeholder 3">
            <a:extLst>
              <a:ext uri="{FF2B5EF4-FFF2-40B4-BE49-F238E27FC236}">
                <a16:creationId xmlns:a16="http://schemas.microsoft.com/office/drawing/2014/main" id="{7531704C-937B-A559-E6DD-C14CBA2D993D}"/>
              </a:ext>
            </a:extLst>
          </p:cNvPr>
          <p:cNvGraphicFramePr/>
          <p:nvPr>
            <p:extLst>
              <p:ext uri="{D42A27DB-BD31-4B8C-83A1-F6EECF244321}">
                <p14:modId xmlns:p14="http://schemas.microsoft.com/office/powerpoint/2010/main" val="2761934999"/>
              </p:ext>
            </p:extLst>
          </p:nvPr>
        </p:nvGraphicFramePr>
        <p:xfrm>
          <a:off x="465221" y="1832984"/>
          <a:ext cx="11261558" cy="3586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7136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18E0-A136-C7B3-701E-7F64B5966965}"/>
              </a:ext>
            </a:extLst>
          </p:cNvPr>
          <p:cNvSpPr>
            <a:spLocks noGrp="1"/>
          </p:cNvSpPr>
          <p:nvPr>
            <p:ph type="title"/>
          </p:nvPr>
        </p:nvSpPr>
        <p:spPr/>
        <p:txBody>
          <a:bodyPr/>
          <a:lstStyle/>
          <a:p>
            <a:r>
              <a:rPr lang="en-US" dirty="0"/>
              <a:t>References </a:t>
            </a:r>
          </a:p>
        </p:txBody>
      </p:sp>
      <p:sp>
        <p:nvSpPr>
          <p:cNvPr id="7" name="Rectangle 6">
            <a:extLst>
              <a:ext uri="{FF2B5EF4-FFF2-40B4-BE49-F238E27FC236}">
                <a16:creationId xmlns:a16="http://schemas.microsoft.com/office/drawing/2014/main" id="{639B690F-007B-0CF1-D928-0B7F8A59F206}"/>
              </a:ext>
            </a:extLst>
          </p:cNvPr>
          <p:cNvSpPr/>
          <p:nvPr/>
        </p:nvSpPr>
        <p:spPr>
          <a:xfrm>
            <a:off x="339634" y="5895703"/>
            <a:ext cx="2960915" cy="7924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ext Placeholder 3">
            <a:extLst>
              <a:ext uri="{FF2B5EF4-FFF2-40B4-BE49-F238E27FC236}">
                <a16:creationId xmlns:a16="http://schemas.microsoft.com/office/drawing/2014/main" id="{971EFC4A-1E02-1DA0-E40C-C762747F40ED}"/>
              </a:ext>
            </a:extLst>
          </p:cNvPr>
          <p:cNvSpPr>
            <a:spLocks noGrp="1"/>
          </p:cNvSpPr>
          <p:nvPr>
            <p:ph type="body" sz="quarter" idx="11"/>
          </p:nvPr>
        </p:nvSpPr>
        <p:spPr>
          <a:xfrm>
            <a:off x="762784" y="1466101"/>
            <a:ext cx="11190343" cy="5222082"/>
          </a:xfrm>
        </p:spPr>
        <p:txBody>
          <a:bodyPr/>
          <a:lstStyle/>
          <a:p>
            <a:pPr marL="0" indent="0">
              <a:spcBef>
                <a:spcPts val="0"/>
              </a:spcBef>
              <a:buNone/>
            </a:pPr>
            <a:r>
              <a:rPr lang="en-US" sz="900" dirty="0">
                <a:solidFill>
                  <a:schemeClr val="tx1"/>
                </a:solidFill>
              </a:rPr>
              <a:t>Federal Interagency Forum on Child and Family Statistics</a:t>
            </a:r>
            <a:r>
              <a:rPr lang="en-US" sz="900" i="1" dirty="0">
                <a:solidFill>
                  <a:schemeClr val="tx1"/>
                </a:solidFill>
              </a:rPr>
              <a:t>. America’s Children: Key National Indicators of Well-Being</a:t>
            </a:r>
            <a:r>
              <a:rPr lang="en-US" sz="900" dirty="0">
                <a:solidFill>
                  <a:schemeClr val="tx1"/>
                </a:solidFill>
              </a:rPr>
              <a:t>, </a:t>
            </a:r>
            <a:r>
              <a:rPr lang="en-US" sz="900" i="1" dirty="0">
                <a:solidFill>
                  <a:schemeClr val="tx1"/>
                </a:solidFill>
              </a:rPr>
              <a:t>2017</a:t>
            </a:r>
            <a:r>
              <a:rPr lang="en-US" sz="900" dirty="0">
                <a:solidFill>
                  <a:schemeClr val="tx1"/>
                </a:solidFill>
              </a:rPr>
              <a:t>. Washington, DC: U.S. Government Printing Office.</a:t>
            </a:r>
          </a:p>
          <a:p>
            <a:pPr marL="0" indent="0">
              <a:spcBef>
                <a:spcPts val="0"/>
              </a:spcBef>
              <a:buNone/>
            </a:pPr>
            <a:endParaRPr lang="en-US" sz="900" dirty="0">
              <a:solidFill>
                <a:schemeClr val="tx1"/>
              </a:solidFill>
            </a:endParaRPr>
          </a:p>
          <a:p>
            <a:pPr marL="0" indent="0">
              <a:spcBef>
                <a:spcPts val="0"/>
              </a:spcBef>
              <a:buNone/>
            </a:pPr>
            <a:r>
              <a:rPr lang="en-US" sz="900" dirty="0">
                <a:solidFill>
                  <a:schemeClr val="tx1"/>
                </a:solidFill>
              </a:rPr>
              <a:t>Kataoka, S. H., Zhang, L., &amp; Wells, K. B. (2002). Unmet need for mental health care among U.S. children: variation by ethnicity and insurance status. </a:t>
            </a:r>
            <a:r>
              <a:rPr lang="en-US" sz="900" i="1" dirty="0">
                <a:solidFill>
                  <a:schemeClr val="tx1"/>
                </a:solidFill>
              </a:rPr>
              <a:t>The American Journal of Psychiatry, 159</a:t>
            </a:r>
            <a:r>
              <a:rPr lang="en-US" sz="900" dirty="0">
                <a:solidFill>
                  <a:schemeClr val="tx1"/>
                </a:solidFill>
              </a:rPr>
              <a:t>(9), 1548-1555. </a:t>
            </a:r>
            <a:r>
              <a:rPr lang="en-US" sz="900" b="0" i="0" dirty="0" err="1">
                <a:solidFill>
                  <a:schemeClr val="tx1"/>
                </a:solidFill>
                <a:effectLst/>
              </a:rPr>
              <a:t>doi</a:t>
            </a:r>
            <a:r>
              <a:rPr lang="en-US" sz="900" b="0" i="0" dirty="0">
                <a:solidFill>
                  <a:schemeClr val="tx1"/>
                </a:solidFill>
                <a:effectLst/>
              </a:rPr>
              <a:t>:</a:t>
            </a:r>
          </a:p>
          <a:p>
            <a:pPr marL="0" indent="0">
              <a:spcBef>
                <a:spcPts val="0"/>
              </a:spcBef>
              <a:buNone/>
            </a:pPr>
            <a:r>
              <a:rPr lang="en-US" sz="900" dirty="0">
                <a:solidFill>
                  <a:schemeClr val="tx1"/>
                </a:solidFill>
              </a:rPr>
              <a:t>	</a:t>
            </a:r>
            <a:r>
              <a:rPr lang="en-US" sz="900" b="0" i="0" dirty="0">
                <a:solidFill>
                  <a:schemeClr val="tx1"/>
                </a:solidFill>
                <a:effectLst/>
              </a:rPr>
              <a:t>10.1176/appi.ajp.159.9.1548.</a:t>
            </a:r>
          </a:p>
          <a:p>
            <a:pPr marL="0" indent="0">
              <a:spcBef>
                <a:spcPts val="0"/>
              </a:spcBef>
              <a:buNone/>
            </a:pPr>
            <a:endParaRPr lang="en-US" sz="900" b="0" dirty="0">
              <a:solidFill>
                <a:schemeClr val="tx1"/>
              </a:solidFill>
              <a:effectLst/>
            </a:endParaRPr>
          </a:p>
          <a:p>
            <a:pPr marL="0" indent="0">
              <a:spcBef>
                <a:spcPts val="0"/>
              </a:spcBef>
              <a:buNone/>
            </a:pPr>
            <a:r>
              <a:rPr lang="en-US" sz="900" dirty="0">
                <a:solidFill>
                  <a:schemeClr val="tx1"/>
                </a:solidFill>
              </a:rPr>
              <a:t>Martini, R., Hilt, R., Marx, L., </a:t>
            </a:r>
            <a:r>
              <a:rPr lang="en-US" sz="900" dirty="0" err="1">
                <a:solidFill>
                  <a:schemeClr val="tx1"/>
                </a:solidFill>
              </a:rPr>
              <a:t>Chenven</a:t>
            </a:r>
            <a:r>
              <a:rPr lang="en-US" sz="900" dirty="0">
                <a:solidFill>
                  <a:schemeClr val="tx1"/>
                </a:solidFill>
              </a:rPr>
              <a:t>, M., Naylor, M., </a:t>
            </a:r>
            <a:r>
              <a:rPr lang="en-US" sz="900" dirty="0" err="1">
                <a:solidFill>
                  <a:schemeClr val="tx1"/>
                </a:solidFill>
              </a:rPr>
              <a:t>Sarvet</a:t>
            </a:r>
            <a:r>
              <a:rPr lang="en-US" sz="900" dirty="0">
                <a:solidFill>
                  <a:schemeClr val="tx1"/>
                </a:solidFill>
              </a:rPr>
              <a:t>, B., &amp; </a:t>
            </a:r>
            <a:r>
              <a:rPr lang="en-US" sz="900" dirty="0" err="1">
                <a:solidFill>
                  <a:schemeClr val="tx1"/>
                </a:solidFill>
              </a:rPr>
              <a:t>Ptakowski</a:t>
            </a:r>
            <a:r>
              <a:rPr lang="en-US" sz="900" dirty="0">
                <a:solidFill>
                  <a:schemeClr val="tx1"/>
                </a:solidFill>
              </a:rPr>
              <a:t>, K. K. (2012). Best Principles for Integration of Child Psychiatry into the Pediatric Health Home. </a:t>
            </a:r>
            <a:r>
              <a:rPr lang="en-US" sz="900" i="1" dirty="0">
                <a:solidFill>
                  <a:schemeClr val="tx1"/>
                </a:solidFill>
              </a:rPr>
              <a:t>American Academy of Child &amp; Adolescent</a:t>
            </a:r>
          </a:p>
          <a:p>
            <a:pPr marL="0" indent="0">
              <a:spcBef>
                <a:spcPts val="0"/>
              </a:spcBef>
              <a:buNone/>
            </a:pPr>
            <a:r>
              <a:rPr lang="en-US" sz="900" i="1" dirty="0">
                <a:solidFill>
                  <a:schemeClr val="tx1"/>
                </a:solidFill>
              </a:rPr>
              <a:t>	Psychiatry.</a:t>
            </a:r>
          </a:p>
          <a:p>
            <a:pPr marL="0" indent="0">
              <a:spcBef>
                <a:spcPts val="0"/>
              </a:spcBef>
              <a:buNone/>
            </a:pPr>
            <a:endParaRPr lang="en-US" sz="900" i="1" dirty="0">
              <a:solidFill>
                <a:schemeClr val="tx1"/>
              </a:solidFill>
            </a:endParaRPr>
          </a:p>
          <a:p>
            <a:pPr marL="0" indent="0">
              <a:spcBef>
                <a:spcPts val="0"/>
              </a:spcBef>
              <a:buNone/>
            </a:pPr>
            <a:r>
              <a:rPr lang="en-US" sz="900" dirty="0">
                <a:solidFill>
                  <a:schemeClr val="tx1"/>
                </a:solidFill>
              </a:rPr>
              <a:t>Hodgkinson, S., Godoy, L, Beers, L. S., &amp; Lewin, A. (2017). Improving Mental Health Access for Low-Income Children and Families in the Primary Care Setting. </a:t>
            </a:r>
            <a:r>
              <a:rPr lang="en-US" sz="900" i="1" dirty="0">
                <a:solidFill>
                  <a:schemeClr val="tx1"/>
                </a:solidFill>
              </a:rPr>
              <a:t>Pediatrics, 139</a:t>
            </a:r>
            <a:r>
              <a:rPr lang="en-US" sz="900" dirty="0">
                <a:solidFill>
                  <a:schemeClr val="tx1"/>
                </a:solidFill>
              </a:rPr>
              <a:t>(1). </a:t>
            </a:r>
            <a:r>
              <a:rPr lang="en-US" sz="900" b="0" i="0" dirty="0" err="1">
                <a:solidFill>
                  <a:schemeClr val="tx1"/>
                </a:solidFill>
                <a:effectLst/>
              </a:rPr>
              <a:t>doi</a:t>
            </a:r>
            <a:r>
              <a:rPr lang="en-US" sz="900" b="0" i="0" dirty="0">
                <a:solidFill>
                  <a:schemeClr val="tx1"/>
                </a:solidFill>
                <a:effectLst/>
              </a:rPr>
              <a:t>: 10.1542/peds.2015-1175.</a:t>
            </a:r>
          </a:p>
          <a:p>
            <a:pPr marL="0" indent="0">
              <a:spcBef>
                <a:spcPts val="0"/>
              </a:spcBef>
              <a:buNone/>
            </a:pPr>
            <a:endParaRPr lang="en-US" sz="900" b="0" i="0" dirty="0">
              <a:solidFill>
                <a:schemeClr val="tx1"/>
              </a:solidFill>
              <a:effectLst/>
            </a:endParaRPr>
          </a:p>
          <a:p>
            <a:pPr marL="0" indent="0">
              <a:spcBef>
                <a:spcPts val="0"/>
              </a:spcBef>
              <a:buNone/>
            </a:pPr>
            <a:r>
              <a:rPr lang="en-US" sz="900" dirty="0">
                <a:solidFill>
                  <a:schemeClr val="tx1"/>
                </a:solidFill>
              </a:rPr>
              <a:t>Bailey, R. K., </a:t>
            </a:r>
            <a:r>
              <a:rPr lang="en-US" sz="900" dirty="0" err="1">
                <a:solidFill>
                  <a:schemeClr val="tx1"/>
                </a:solidFill>
              </a:rPr>
              <a:t>Mokonogho</a:t>
            </a:r>
            <a:r>
              <a:rPr lang="en-US" sz="900" dirty="0">
                <a:solidFill>
                  <a:schemeClr val="tx1"/>
                </a:solidFill>
              </a:rPr>
              <a:t>, J., &amp; Kumar, A. (2019). Racial and ethnic differences in depression: current perspectives. </a:t>
            </a:r>
            <a:r>
              <a:rPr lang="en-US" sz="900" i="1" dirty="0">
                <a:solidFill>
                  <a:schemeClr val="tx1"/>
                </a:solidFill>
              </a:rPr>
              <a:t>Neuropsychiatric Disease and Treatment. </a:t>
            </a:r>
            <a:r>
              <a:rPr lang="en-US" sz="900" b="0" i="0" dirty="0" err="1">
                <a:solidFill>
                  <a:schemeClr val="tx1"/>
                </a:solidFill>
                <a:effectLst/>
              </a:rPr>
              <a:t>doi</a:t>
            </a:r>
            <a:r>
              <a:rPr lang="en-US" sz="900" b="0" i="0" dirty="0">
                <a:solidFill>
                  <a:schemeClr val="tx1"/>
                </a:solidFill>
                <a:effectLst/>
              </a:rPr>
              <a:t>: 10.2147/NDT.S128584.</a:t>
            </a:r>
          </a:p>
          <a:p>
            <a:pPr marL="0" indent="0">
              <a:spcBef>
                <a:spcPts val="0"/>
              </a:spcBef>
              <a:buNone/>
            </a:pPr>
            <a:endParaRPr lang="en-US" sz="900" b="0" i="0" dirty="0">
              <a:solidFill>
                <a:schemeClr val="tx1"/>
              </a:solidFill>
              <a:effectLst/>
            </a:endParaRPr>
          </a:p>
          <a:p>
            <a:pPr marL="0" indent="0">
              <a:spcBef>
                <a:spcPts val="0"/>
              </a:spcBef>
              <a:buNone/>
            </a:pPr>
            <a:r>
              <a:rPr lang="en-US" sz="900" dirty="0">
                <a:solidFill>
                  <a:schemeClr val="tx1"/>
                </a:solidFill>
              </a:rPr>
              <a:t>Anderson, E. R. &amp; Mayes, L. C. (2010). Race/ethnicity and internalizing disorders in youth: A review. </a:t>
            </a:r>
            <a:r>
              <a:rPr lang="en-US" sz="900" i="1" dirty="0">
                <a:solidFill>
                  <a:schemeClr val="tx1"/>
                </a:solidFill>
              </a:rPr>
              <a:t>Clinical Psychology Review, 30</a:t>
            </a:r>
            <a:r>
              <a:rPr lang="en-US" sz="900" dirty="0">
                <a:solidFill>
                  <a:schemeClr val="tx1"/>
                </a:solidFill>
              </a:rPr>
              <a:t>(3), 338-348. https://doi.org/10.1016/j.cpr.2009.12.008. </a:t>
            </a:r>
          </a:p>
          <a:p>
            <a:pPr marL="0" indent="0">
              <a:spcBef>
                <a:spcPts val="0"/>
              </a:spcBef>
              <a:buNone/>
            </a:pPr>
            <a:endParaRPr lang="en-US" sz="900" dirty="0">
              <a:solidFill>
                <a:schemeClr val="tx1"/>
              </a:solidFill>
            </a:endParaRPr>
          </a:p>
          <a:p>
            <a:pPr marL="0" indent="0">
              <a:spcBef>
                <a:spcPts val="0"/>
              </a:spcBef>
              <a:buNone/>
            </a:pPr>
            <a:r>
              <a:rPr lang="en-US" sz="900" b="0" dirty="0">
                <a:solidFill>
                  <a:schemeClr val="tx1"/>
                </a:solidFill>
                <a:effectLst/>
              </a:rPr>
              <a:t>Richardson, L. P., </a:t>
            </a:r>
            <a:r>
              <a:rPr lang="en-US" sz="900" b="0" dirty="0" err="1">
                <a:solidFill>
                  <a:schemeClr val="tx1"/>
                </a:solidFill>
                <a:effectLst/>
              </a:rPr>
              <a:t>Ludman</a:t>
            </a:r>
            <a:r>
              <a:rPr lang="en-US" sz="900" b="0" dirty="0">
                <a:solidFill>
                  <a:schemeClr val="tx1"/>
                </a:solidFill>
                <a:effectLst/>
              </a:rPr>
              <a:t>, E., McCauley, E., </a:t>
            </a:r>
            <a:r>
              <a:rPr lang="en-US" sz="900" b="0" dirty="0" err="1">
                <a:solidFill>
                  <a:schemeClr val="tx1"/>
                </a:solidFill>
                <a:effectLst/>
              </a:rPr>
              <a:t>Lindenbaum</a:t>
            </a:r>
            <a:r>
              <a:rPr lang="en-US" sz="900" b="0" dirty="0">
                <a:solidFill>
                  <a:schemeClr val="tx1"/>
                </a:solidFill>
                <a:effectLst/>
              </a:rPr>
              <a:t>, J., </a:t>
            </a:r>
            <a:r>
              <a:rPr lang="en-US" sz="900" b="0" dirty="0" err="1">
                <a:solidFill>
                  <a:schemeClr val="tx1"/>
                </a:solidFill>
                <a:effectLst/>
              </a:rPr>
              <a:t>Larison</a:t>
            </a:r>
            <a:r>
              <a:rPr lang="en-US" sz="900" b="0" dirty="0">
                <a:solidFill>
                  <a:schemeClr val="tx1"/>
                </a:solidFill>
                <a:effectLst/>
              </a:rPr>
              <a:t>, C., Zhou, C., Clarke, G., Brent, D., &amp; </a:t>
            </a:r>
            <a:r>
              <a:rPr lang="en-US" sz="900" b="0" dirty="0" err="1">
                <a:solidFill>
                  <a:schemeClr val="tx1"/>
                </a:solidFill>
                <a:effectLst/>
              </a:rPr>
              <a:t>Katon</a:t>
            </a:r>
            <a:r>
              <a:rPr lang="en-US" sz="900" b="0" dirty="0">
                <a:solidFill>
                  <a:schemeClr val="tx1"/>
                </a:solidFill>
                <a:effectLst/>
              </a:rPr>
              <a:t>, W. (2014). </a:t>
            </a:r>
            <a:r>
              <a:rPr lang="en-US" sz="900" dirty="0">
                <a:solidFill>
                  <a:schemeClr val="tx1"/>
                </a:solidFill>
              </a:rPr>
              <a:t>Collaborative care for adolescents with depression in primary care: a randomized clinical</a:t>
            </a:r>
          </a:p>
          <a:p>
            <a:pPr marL="0" indent="0">
              <a:spcBef>
                <a:spcPts val="0"/>
              </a:spcBef>
              <a:buNone/>
            </a:pPr>
            <a:r>
              <a:rPr lang="en-US" sz="900" dirty="0">
                <a:solidFill>
                  <a:schemeClr val="tx1"/>
                </a:solidFill>
              </a:rPr>
              <a:t>	trial. </a:t>
            </a:r>
            <a:r>
              <a:rPr lang="en-US" sz="900" i="1" dirty="0">
                <a:solidFill>
                  <a:schemeClr val="tx1"/>
                </a:solidFill>
              </a:rPr>
              <a:t>JAMA, 312</a:t>
            </a:r>
            <a:r>
              <a:rPr lang="en-US" sz="900" dirty="0">
                <a:solidFill>
                  <a:schemeClr val="tx1"/>
                </a:solidFill>
              </a:rPr>
              <a:t>(8), 809-816. </a:t>
            </a:r>
            <a:r>
              <a:rPr lang="en-US" sz="900" b="0" i="0" dirty="0">
                <a:solidFill>
                  <a:schemeClr val="tx1"/>
                </a:solidFill>
                <a:effectLst/>
              </a:rPr>
              <a:t> </a:t>
            </a:r>
            <a:r>
              <a:rPr lang="en-US" sz="900" b="0" i="0" dirty="0" err="1">
                <a:solidFill>
                  <a:schemeClr val="tx1"/>
                </a:solidFill>
                <a:effectLst/>
              </a:rPr>
              <a:t>doi</a:t>
            </a:r>
            <a:r>
              <a:rPr lang="en-US" sz="900" b="0" i="0" dirty="0">
                <a:solidFill>
                  <a:schemeClr val="tx1"/>
                </a:solidFill>
                <a:effectLst/>
              </a:rPr>
              <a:t>: 10.1001/jama.2014.9259.</a:t>
            </a:r>
          </a:p>
          <a:p>
            <a:pPr marL="0" indent="0">
              <a:spcBef>
                <a:spcPts val="0"/>
              </a:spcBef>
              <a:buNone/>
            </a:pPr>
            <a:endParaRPr lang="en-US" sz="900" b="0" i="0" dirty="0">
              <a:solidFill>
                <a:schemeClr val="tx1"/>
              </a:solidFill>
              <a:effectLst/>
            </a:endParaRPr>
          </a:p>
          <a:p>
            <a:pPr marL="0" indent="0">
              <a:spcBef>
                <a:spcPts val="0"/>
              </a:spcBef>
              <a:buNone/>
            </a:pPr>
            <a:r>
              <a:rPr lang="en-US" sz="900" dirty="0">
                <a:solidFill>
                  <a:schemeClr val="tx1"/>
                </a:solidFill>
              </a:rPr>
              <a:t>Kenny, J., Costello, L., </a:t>
            </a:r>
            <a:r>
              <a:rPr lang="en-US" sz="900" dirty="0" err="1">
                <a:solidFill>
                  <a:schemeClr val="tx1"/>
                </a:solidFill>
              </a:rPr>
              <a:t>Kelsay</a:t>
            </a:r>
            <a:r>
              <a:rPr lang="en-US" sz="900" dirty="0">
                <a:solidFill>
                  <a:schemeClr val="tx1"/>
                </a:solidFill>
              </a:rPr>
              <a:t>, K., </a:t>
            </a:r>
            <a:r>
              <a:rPr lang="en-US" sz="900" dirty="0" err="1">
                <a:solidFill>
                  <a:schemeClr val="tx1"/>
                </a:solidFill>
              </a:rPr>
              <a:t>Bunik</a:t>
            </a:r>
            <a:r>
              <a:rPr lang="en-US" sz="900" dirty="0">
                <a:solidFill>
                  <a:schemeClr val="tx1"/>
                </a:solidFill>
              </a:rPr>
              <a:t>, M., Xiong, S., </a:t>
            </a:r>
            <a:r>
              <a:rPr lang="en-US" sz="900" dirty="0" err="1">
                <a:solidFill>
                  <a:schemeClr val="tx1"/>
                </a:solidFill>
              </a:rPr>
              <a:t>Chiaravalloti</a:t>
            </a:r>
            <a:r>
              <a:rPr lang="en-US" sz="900" dirty="0">
                <a:solidFill>
                  <a:schemeClr val="tx1"/>
                </a:solidFill>
              </a:rPr>
              <a:t>, L., Millar, A., &amp; Talmi, A. (2021). All Hands on Deck: Addressing Adolescent Depression in Pediatric Primary Care. </a:t>
            </a:r>
            <a:r>
              <a:rPr lang="en-US" sz="900" i="1" dirty="0">
                <a:solidFill>
                  <a:schemeClr val="tx1"/>
                </a:solidFill>
              </a:rPr>
              <a:t>Journal of Pediatric Psychology,</a:t>
            </a:r>
          </a:p>
          <a:p>
            <a:pPr marL="0" indent="0">
              <a:spcBef>
                <a:spcPts val="0"/>
              </a:spcBef>
              <a:buNone/>
            </a:pPr>
            <a:r>
              <a:rPr lang="en-US" sz="900" i="1" dirty="0">
                <a:solidFill>
                  <a:schemeClr val="tx1"/>
                </a:solidFill>
              </a:rPr>
              <a:t>	46</a:t>
            </a:r>
            <a:r>
              <a:rPr lang="en-US" sz="900" dirty="0">
                <a:solidFill>
                  <a:schemeClr val="tx1"/>
                </a:solidFill>
              </a:rPr>
              <a:t>(8), 903-911. </a:t>
            </a:r>
            <a:r>
              <a:rPr lang="en-US" sz="900" dirty="0" err="1">
                <a:solidFill>
                  <a:schemeClr val="tx1"/>
                </a:solidFill>
              </a:rPr>
              <a:t>doi</a:t>
            </a:r>
            <a:r>
              <a:rPr lang="en-US" sz="900" dirty="0">
                <a:solidFill>
                  <a:schemeClr val="tx1"/>
                </a:solidFill>
              </a:rPr>
              <a:t>: 10.1093/</a:t>
            </a:r>
            <a:r>
              <a:rPr lang="en-US" sz="900" dirty="0" err="1">
                <a:solidFill>
                  <a:schemeClr val="tx1"/>
                </a:solidFill>
              </a:rPr>
              <a:t>jpepsy</a:t>
            </a:r>
            <a:r>
              <a:rPr lang="en-US" sz="900" dirty="0">
                <a:solidFill>
                  <a:schemeClr val="tx1"/>
                </a:solidFill>
              </a:rPr>
              <a:t>/jsab033.</a:t>
            </a:r>
          </a:p>
          <a:p>
            <a:pPr marL="0" indent="0">
              <a:spcBef>
                <a:spcPts val="0"/>
              </a:spcBef>
              <a:buNone/>
            </a:pPr>
            <a:endParaRPr lang="en-US" sz="900" dirty="0">
              <a:solidFill>
                <a:schemeClr val="tx1"/>
              </a:solidFill>
            </a:endParaRPr>
          </a:p>
          <a:p>
            <a:pPr marL="0" indent="0">
              <a:spcBef>
                <a:spcPts val="0"/>
              </a:spcBef>
              <a:buNone/>
            </a:pPr>
            <a:r>
              <a:rPr lang="en-US" sz="900" b="0" dirty="0">
                <a:solidFill>
                  <a:schemeClr val="tx1"/>
                </a:solidFill>
                <a:effectLst/>
              </a:rPr>
              <a:t>Siu, A. L. (2016). Screening for Depression in Adults US Preventive Services Task Force Recommendation Statement, </a:t>
            </a:r>
            <a:r>
              <a:rPr lang="en-US" sz="900" b="0" i="1" dirty="0">
                <a:solidFill>
                  <a:schemeClr val="tx1"/>
                </a:solidFill>
                <a:effectLst/>
              </a:rPr>
              <a:t>JAMA, 315</a:t>
            </a:r>
            <a:r>
              <a:rPr lang="en-US" sz="900" b="0" dirty="0">
                <a:solidFill>
                  <a:schemeClr val="tx1"/>
                </a:solidFill>
                <a:effectLst/>
              </a:rPr>
              <a:t>(4), 380-387. </a:t>
            </a:r>
            <a:r>
              <a:rPr lang="en-US" sz="900" b="0" i="0" dirty="0">
                <a:solidFill>
                  <a:schemeClr val="tx1"/>
                </a:solidFill>
                <a:effectLst/>
              </a:rPr>
              <a:t>doi:10.1001/jama.2015.18392.</a:t>
            </a:r>
          </a:p>
          <a:p>
            <a:pPr marL="0" indent="0">
              <a:spcBef>
                <a:spcPts val="0"/>
              </a:spcBef>
              <a:buNone/>
            </a:pPr>
            <a:endParaRPr lang="en-US" sz="900" b="0" i="0" dirty="0">
              <a:solidFill>
                <a:schemeClr val="tx1"/>
              </a:solidFill>
              <a:effectLst/>
            </a:endParaRPr>
          </a:p>
          <a:p>
            <a:pPr marL="0" indent="0">
              <a:spcBef>
                <a:spcPts val="0"/>
              </a:spcBef>
              <a:buNone/>
            </a:pPr>
            <a:r>
              <a:rPr lang="en-US" sz="900" dirty="0">
                <a:solidFill>
                  <a:schemeClr val="tx1"/>
                </a:solidFill>
              </a:rPr>
              <a:t>Johnson, J. G., Harris, E. S., Spitzer, R. L., &amp; Williams, J. B. W. (2002). The patient health questionnaire for adolescents: validation of an instrument for the assessment of mental disorders among adolescent primary</a:t>
            </a:r>
          </a:p>
          <a:p>
            <a:pPr marL="0" indent="0">
              <a:spcBef>
                <a:spcPts val="0"/>
              </a:spcBef>
              <a:buNone/>
            </a:pPr>
            <a:r>
              <a:rPr lang="en-US" sz="900" dirty="0">
                <a:solidFill>
                  <a:schemeClr val="tx1"/>
                </a:solidFill>
              </a:rPr>
              <a:t>	care patients. </a:t>
            </a:r>
            <a:r>
              <a:rPr lang="en-US" sz="900" i="1" dirty="0">
                <a:solidFill>
                  <a:schemeClr val="tx1"/>
                </a:solidFill>
              </a:rPr>
              <a:t>J </a:t>
            </a:r>
            <a:r>
              <a:rPr lang="en-US" sz="900" i="1" dirty="0" err="1">
                <a:solidFill>
                  <a:schemeClr val="tx1"/>
                </a:solidFill>
              </a:rPr>
              <a:t>Adolesc</a:t>
            </a:r>
            <a:r>
              <a:rPr lang="en-US" sz="900" i="1" dirty="0">
                <a:solidFill>
                  <a:schemeClr val="tx1"/>
                </a:solidFill>
              </a:rPr>
              <a:t> Health, 30</a:t>
            </a:r>
            <a:r>
              <a:rPr lang="en-US" sz="900" dirty="0">
                <a:solidFill>
                  <a:schemeClr val="tx1"/>
                </a:solidFill>
              </a:rPr>
              <a:t>(3), 196-204. </a:t>
            </a:r>
            <a:r>
              <a:rPr lang="en-US" sz="900" b="0" i="0" dirty="0" err="1">
                <a:solidFill>
                  <a:schemeClr val="tx1"/>
                </a:solidFill>
                <a:effectLst/>
              </a:rPr>
              <a:t>doi</a:t>
            </a:r>
            <a:r>
              <a:rPr lang="en-US" sz="900" b="0" i="0" dirty="0">
                <a:solidFill>
                  <a:schemeClr val="tx1"/>
                </a:solidFill>
                <a:effectLst/>
              </a:rPr>
              <a:t>: 10.1016/s1054-139x(01)00333-0. </a:t>
            </a:r>
          </a:p>
          <a:p>
            <a:pPr marL="0" indent="0">
              <a:spcBef>
                <a:spcPts val="0"/>
              </a:spcBef>
              <a:buNone/>
            </a:pPr>
            <a:endParaRPr lang="en-US" sz="900" b="0" dirty="0">
              <a:solidFill>
                <a:schemeClr val="tx1"/>
              </a:solidFill>
              <a:effectLst/>
            </a:endParaRPr>
          </a:p>
          <a:p>
            <a:pPr marL="0" indent="0">
              <a:spcBef>
                <a:spcPts val="0"/>
              </a:spcBef>
              <a:buNone/>
            </a:pPr>
            <a:r>
              <a:rPr lang="en-US" sz="900" b="0" dirty="0">
                <a:solidFill>
                  <a:schemeClr val="tx1"/>
                </a:solidFill>
                <a:effectLst/>
              </a:rPr>
              <a:t>Hsieh, H.F. &amp; Shannon, S. E. (2005). Three Approaches to Qualitative Content Analysis. </a:t>
            </a:r>
            <a:r>
              <a:rPr lang="en-US" sz="900" b="0" i="1" dirty="0">
                <a:solidFill>
                  <a:schemeClr val="tx1"/>
                </a:solidFill>
                <a:effectLst/>
              </a:rPr>
              <a:t>Qual Health Res. 15</a:t>
            </a:r>
            <a:r>
              <a:rPr lang="en-US" sz="900" b="0" dirty="0">
                <a:solidFill>
                  <a:schemeClr val="tx1"/>
                </a:solidFill>
                <a:effectLst/>
              </a:rPr>
              <a:t>(9), 1277-1288. </a:t>
            </a:r>
            <a:r>
              <a:rPr lang="en-US" sz="900" b="0" i="0" dirty="0" err="1">
                <a:solidFill>
                  <a:schemeClr val="tx1"/>
                </a:solidFill>
                <a:effectLst/>
              </a:rPr>
              <a:t>doi</a:t>
            </a:r>
            <a:r>
              <a:rPr lang="en-US" sz="900" b="0" i="0" dirty="0">
                <a:solidFill>
                  <a:schemeClr val="tx1"/>
                </a:solidFill>
                <a:effectLst/>
              </a:rPr>
              <a:t>: 10.1177/1049732305276687.</a:t>
            </a:r>
          </a:p>
          <a:p>
            <a:pPr marL="0" indent="0">
              <a:spcBef>
                <a:spcPts val="0"/>
              </a:spcBef>
              <a:buNone/>
            </a:pPr>
            <a:endParaRPr lang="en-US" sz="900" b="0" i="0" dirty="0">
              <a:solidFill>
                <a:schemeClr val="tx1"/>
              </a:solidFill>
              <a:effectLst/>
            </a:endParaRPr>
          </a:p>
          <a:p>
            <a:pPr marL="0" indent="0">
              <a:spcBef>
                <a:spcPts val="0"/>
              </a:spcBef>
              <a:buNone/>
            </a:pPr>
            <a:r>
              <a:rPr lang="en-US" sz="900" dirty="0" err="1">
                <a:solidFill>
                  <a:schemeClr val="tx1"/>
                </a:solidFill>
              </a:rPr>
              <a:t>Wassertheil</a:t>
            </a:r>
            <a:r>
              <a:rPr lang="en-US" sz="900" dirty="0">
                <a:solidFill>
                  <a:schemeClr val="tx1"/>
                </a:solidFill>
              </a:rPr>
              <a:t>-Smoller, W., Arredondo, E. M., Cai, J., Castaneda, S. F., </a:t>
            </a:r>
            <a:r>
              <a:rPr lang="en-US" sz="900" dirty="0" err="1">
                <a:solidFill>
                  <a:schemeClr val="tx1"/>
                </a:solidFill>
              </a:rPr>
              <a:t>Choca</a:t>
            </a:r>
            <a:r>
              <a:rPr lang="en-US" sz="900" dirty="0">
                <a:solidFill>
                  <a:schemeClr val="tx1"/>
                </a:solidFill>
              </a:rPr>
              <a:t>, J. P., Gallo, L. C., Jung, M., </a:t>
            </a:r>
            <a:r>
              <a:rPr lang="en-US" sz="900" dirty="0" err="1">
                <a:solidFill>
                  <a:schemeClr val="tx1"/>
                </a:solidFill>
              </a:rPr>
              <a:t>LaVange</a:t>
            </a:r>
            <a:r>
              <a:rPr lang="en-US" sz="900" dirty="0">
                <a:solidFill>
                  <a:schemeClr val="tx1"/>
                </a:solidFill>
              </a:rPr>
              <a:t>, L. M., Lee-Rey, E. T., Mosley, T., Jr., </a:t>
            </a:r>
            <a:r>
              <a:rPr lang="en-US" sz="900" dirty="0" err="1">
                <a:solidFill>
                  <a:schemeClr val="tx1"/>
                </a:solidFill>
              </a:rPr>
              <a:t>Penedo</a:t>
            </a:r>
            <a:r>
              <a:rPr lang="en-US" sz="900" dirty="0">
                <a:solidFill>
                  <a:schemeClr val="tx1"/>
                </a:solidFill>
              </a:rPr>
              <a:t>, F. J., </a:t>
            </a:r>
            <a:r>
              <a:rPr lang="en-US" sz="900" dirty="0" err="1">
                <a:solidFill>
                  <a:schemeClr val="tx1"/>
                </a:solidFill>
              </a:rPr>
              <a:t>Santistaban</a:t>
            </a:r>
            <a:r>
              <a:rPr lang="en-US" sz="900" dirty="0">
                <a:solidFill>
                  <a:schemeClr val="tx1"/>
                </a:solidFill>
              </a:rPr>
              <a:t>, D. A., &amp; Zee, P. C. (2014).</a:t>
            </a:r>
          </a:p>
          <a:p>
            <a:pPr marL="0" indent="0">
              <a:spcBef>
                <a:spcPts val="0"/>
              </a:spcBef>
              <a:buNone/>
            </a:pPr>
            <a:r>
              <a:rPr lang="en-US" sz="900" dirty="0">
                <a:solidFill>
                  <a:schemeClr val="tx1"/>
                </a:solidFill>
              </a:rPr>
              <a:t>	Depression, anxiety, antidepressant use, and cardiovascular disease among Hispanic men and women of different national backgrounds: results from the Hispanic Community Health Study/Study of 	Latinos. </a:t>
            </a:r>
            <a:r>
              <a:rPr lang="en-US" sz="900" i="1" dirty="0">
                <a:solidFill>
                  <a:schemeClr val="tx1"/>
                </a:solidFill>
              </a:rPr>
              <a:t>Ann 	Epidemiol, 24</a:t>
            </a:r>
            <a:r>
              <a:rPr lang="en-US" sz="900" dirty="0">
                <a:solidFill>
                  <a:schemeClr val="tx1"/>
                </a:solidFill>
              </a:rPr>
              <a:t>(11), 822-830. </a:t>
            </a:r>
            <a:r>
              <a:rPr lang="fi-FI" sz="900" b="0" i="0" dirty="0">
                <a:solidFill>
                  <a:schemeClr val="tx1"/>
                </a:solidFill>
                <a:effectLst/>
              </a:rPr>
              <a:t>doi: 10.1016/j.annepidem.2014.09.003</a:t>
            </a:r>
          </a:p>
          <a:p>
            <a:pPr marL="0" indent="0">
              <a:spcBef>
                <a:spcPts val="0"/>
              </a:spcBef>
              <a:buNone/>
            </a:pPr>
            <a:endParaRPr lang="fi-FI" sz="900" b="0" i="0" dirty="0">
              <a:solidFill>
                <a:schemeClr val="tx1"/>
              </a:solidFill>
              <a:effectLst/>
            </a:endParaRPr>
          </a:p>
          <a:p>
            <a:pPr marL="0" indent="0">
              <a:spcBef>
                <a:spcPts val="0"/>
              </a:spcBef>
              <a:buNone/>
            </a:pPr>
            <a:r>
              <a:rPr lang="en-US" sz="900" b="0" i="0" dirty="0" err="1">
                <a:solidFill>
                  <a:schemeClr val="tx1"/>
                </a:solidFill>
                <a:effectLst/>
              </a:rPr>
              <a:t>Assari</a:t>
            </a:r>
            <a:r>
              <a:rPr lang="en-US" sz="900" b="0" i="0" dirty="0">
                <a:solidFill>
                  <a:schemeClr val="tx1"/>
                </a:solidFill>
                <a:effectLst/>
              </a:rPr>
              <a:t>, S., &amp; </a:t>
            </a:r>
            <a:r>
              <a:rPr lang="en-US" sz="900" b="0" i="0" dirty="0" err="1">
                <a:solidFill>
                  <a:schemeClr val="tx1"/>
                </a:solidFill>
                <a:effectLst/>
              </a:rPr>
              <a:t>Lankarani</a:t>
            </a:r>
            <a:r>
              <a:rPr lang="en-US" sz="900" b="0" i="0" dirty="0">
                <a:solidFill>
                  <a:schemeClr val="tx1"/>
                </a:solidFill>
                <a:effectLst/>
              </a:rPr>
              <a:t>, M. M. (2016). Association between stressful life events and depression; intersection of race and gender. </a:t>
            </a:r>
            <a:r>
              <a:rPr lang="en-US" sz="900" b="0" i="1" dirty="0">
                <a:solidFill>
                  <a:schemeClr val="tx1"/>
                </a:solidFill>
                <a:effectLst/>
              </a:rPr>
              <a:t>Journal of Racial and Ethnic Health Disparities, 3</a:t>
            </a:r>
            <a:r>
              <a:rPr lang="en-US" sz="900" b="0" i="0" dirty="0">
                <a:solidFill>
                  <a:schemeClr val="tx1"/>
                </a:solidFill>
                <a:effectLst/>
              </a:rPr>
              <a:t>(2), 349–356.</a:t>
            </a:r>
          </a:p>
          <a:p>
            <a:pPr marL="0" indent="0">
              <a:spcBef>
                <a:spcPts val="0"/>
              </a:spcBef>
              <a:buNone/>
            </a:pPr>
            <a:endParaRPr lang="en-US" sz="900" b="0" dirty="0">
              <a:solidFill>
                <a:schemeClr val="tx1"/>
              </a:solidFill>
              <a:effectLst/>
            </a:endParaRPr>
          </a:p>
          <a:p>
            <a:pPr marL="0" indent="0">
              <a:spcBef>
                <a:spcPts val="0"/>
              </a:spcBef>
              <a:buNone/>
            </a:pPr>
            <a:r>
              <a:rPr lang="en-US" sz="900" dirty="0">
                <a:solidFill>
                  <a:schemeClr val="tx1"/>
                </a:solidFill>
              </a:rPr>
              <a:t>National Alliance on Mental Illness (2023). </a:t>
            </a:r>
            <a:r>
              <a:rPr lang="en-US" sz="900" i="1" dirty="0">
                <a:solidFill>
                  <a:schemeClr val="tx1"/>
                </a:solidFill>
              </a:rPr>
              <a:t>Black/African </a:t>
            </a:r>
            <a:r>
              <a:rPr lang="en-US" sz="900" dirty="0">
                <a:solidFill>
                  <a:schemeClr val="tx1"/>
                </a:solidFill>
              </a:rPr>
              <a:t>American. https://www.nami.org/Your-Journey/Identity-and-Cultural-Dimensions/Black-African</a:t>
            </a:r>
          </a:p>
          <a:p>
            <a:pPr marL="0" indent="0">
              <a:spcBef>
                <a:spcPts val="0"/>
              </a:spcBef>
              <a:buNone/>
            </a:pPr>
            <a:r>
              <a:rPr lang="en-US" sz="900" dirty="0">
                <a:solidFill>
                  <a:schemeClr val="tx1"/>
                </a:solidFill>
              </a:rPr>
              <a:t>	American#:~:text=Black%20people%20may%20also%20be,pains%20when%20talking%20about%20depression</a:t>
            </a:r>
          </a:p>
          <a:p>
            <a:pPr marL="0" indent="0">
              <a:spcBef>
                <a:spcPts val="0"/>
              </a:spcBef>
              <a:buNone/>
            </a:pPr>
            <a:r>
              <a:rPr lang="en-US" sz="900" i="1" dirty="0">
                <a:solidFill>
                  <a:schemeClr val="tx1"/>
                </a:solidFill>
              </a:rPr>
              <a:t> </a:t>
            </a:r>
            <a:endParaRPr lang="en-US" sz="900" dirty="0">
              <a:solidFill>
                <a:schemeClr val="tx1"/>
              </a:solidFill>
            </a:endParaRPr>
          </a:p>
        </p:txBody>
      </p:sp>
    </p:spTree>
    <p:extLst>
      <p:ext uri="{BB962C8B-B14F-4D97-AF65-F5344CB8AC3E}">
        <p14:creationId xmlns:p14="http://schemas.microsoft.com/office/powerpoint/2010/main" val="896723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6A8E1-7BFD-185D-A0C4-09BA27F0DE78}"/>
              </a:ext>
            </a:extLst>
          </p:cNvPr>
          <p:cNvSpPr>
            <a:spLocks noGrp="1"/>
          </p:cNvSpPr>
          <p:nvPr>
            <p:ph type="title"/>
          </p:nvPr>
        </p:nvSpPr>
        <p:spPr>
          <a:xfrm>
            <a:off x="762802" y="828738"/>
            <a:ext cx="4992556" cy="713459"/>
          </a:xfrm>
        </p:spPr>
        <p:txBody>
          <a:bodyPr/>
          <a:lstStyle/>
          <a:p>
            <a:r>
              <a:rPr lang="en-US" dirty="0">
                <a:latin typeface="+mj-lt"/>
              </a:rPr>
              <a:t>Disclosures</a:t>
            </a:r>
          </a:p>
        </p:txBody>
      </p:sp>
      <p:sp>
        <p:nvSpPr>
          <p:cNvPr id="4" name="Text Placeholder 3">
            <a:extLst>
              <a:ext uri="{FF2B5EF4-FFF2-40B4-BE49-F238E27FC236}">
                <a16:creationId xmlns:a16="http://schemas.microsoft.com/office/drawing/2014/main" id="{B48425BD-A5A3-C48B-EA1B-1E9A3974361F}"/>
              </a:ext>
            </a:extLst>
          </p:cNvPr>
          <p:cNvSpPr>
            <a:spLocks noGrp="1"/>
          </p:cNvSpPr>
          <p:nvPr>
            <p:ph type="body" sz="quarter" idx="11"/>
          </p:nvPr>
        </p:nvSpPr>
        <p:spPr>
          <a:xfrm>
            <a:off x="762802" y="2224586"/>
            <a:ext cx="10755908" cy="3946090"/>
          </a:xfrm>
        </p:spPr>
        <p:txBody>
          <a:bodyPr/>
          <a:lstStyle/>
          <a:p>
            <a:pPr marL="0" indent="0" algn="ctr">
              <a:buNone/>
            </a:pPr>
            <a:r>
              <a:rPr lang="en-US" sz="2800" b="0" dirty="0">
                <a:cs typeface="Arial"/>
              </a:rPr>
              <a:t>This presentation is supported by the Health Resources &amp; Services Administration (HRSA) of the U.S. Department of Health &amp; Human Services (HHS). The contents are those of the author and do not necessarily represent the official views of, nor an endorsement, by HRSA, HHS, or the U.S. Government. For more information, please visit </a:t>
            </a:r>
            <a:r>
              <a:rPr lang="en-US" sz="2800" b="0" dirty="0">
                <a:cs typeface="Arial"/>
                <a:hlinkClick r:id="rId2">
                  <a:extLst>
                    <a:ext uri="{A12FA001-AC4F-418D-AE19-62706E023703}">
                      <ahyp:hlinkClr xmlns:ahyp="http://schemas.microsoft.com/office/drawing/2018/hyperlinkcolor" val="tx"/>
                    </a:ext>
                  </a:extLst>
                </a:hlinkClick>
              </a:rPr>
              <a:t>www.HRSA.gov</a:t>
            </a:r>
            <a:r>
              <a:rPr lang="en-US" sz="2800" dirty="0">
                <a:cs typeface="Arial"/>
              </a:rPr>
              <a:t>.</a:t>
            </a:r>
            <a:endParaRPr lang="en-US" sz="2800" b="0" dirty="0">
              <a:cs typeface="Arial"/>
            </a:endParaRPr>
          </a:p>
          <a:p>
            <a:endParaRPr lang="en-US" sz="2800" dirty="0"/>
          </a:p>
        </p:txBody>
      </p:sp>
    </p:spTree>
    <p:extLst>
      <p:ext uri="{BB962C8B-B14F-4D97-AF65-F5344CB8AC3E}">
        <p14:creationId xmlns:p14="http://schemas.microsoft.com/office/powerpoint/2010/main" val="2084534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41852-4DC0-E045-3935-C26555A14849}"/>
              </a:ext>
            </a:extLst>
          </p:cNvPr>
          <p:cNvSpPr>
            <a:spLocks noGrp="1"/>
          </p:cNvSpPr>
          <p:nvPr>
            <p:ph type="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E9D62D7D-2B03-4783-75D6-20354007232B}"/>
              </a:ext>
            </a:extLst>
          </p:cNvPr>
          <p:cNvSpPr>
            <a:spLocks noGrp="1"/>
          </p:cNvSpPr>
          <p:nvPr>
            <p:ph type="body" sz="quarter" idx="11"/>
          </p:nvPr>
        </p:nvSpPr>
        <p:spPr>
          <a:xfrm>
            <a:off x="762784" y="1336432"/>
            <a:ext cx="11083456" cy="4446908"/>
          </a:xfrm>
        </p:spPr>
        <p:txBody>
          <a:bodyPr/>
          <a:lstStyle/>
          <a:p>
            <a:pPr>
              <a:lnSpc>
                <a:spcPct val="110000"/>
              </a:lnSpc>
              <a:spcBef>
                <a:spcPts val="0"/>
              </a:spcBef>
              <a:buSzPts val="1000"/>
              <a:buFont typeface="Wingdings" pitchFamily="2" charset="2"/>
              <a:buChar char="§"/>
              <a:tabLst>
                <a:tab pos="457200" algn="l"/>
              </a:tabLst>
            </a:pPr>
            <a:r>
              <a:rPr lang="en-US" sz="2100" dirty="0"/>
              <a:t>This research was approved by the Colorado Multiple Institution Review Board and generously funded with State and philanthropic dollars. The authors are grateful to the families, staff, and providers in the Child Health Clinic and the CLIMB team for ongoing contributions and support.</a:t>
            </a:r>
            <a:endParaRPr lang="en-US" sz="2100" dirty="0">
              <a:effectLst/>
              <a:ea typeface="Times New Roman" panose="02020603050405020304" pitchFamily="18" charset="0"/>
            </a:endParaRPr>
          </a:p>
          <a:p>
            <a:pPr>
              <a:lnSpc>
                <a:spcPct val="110000"/>
              </a:lnSpc>
              <a:spcBef>
                <a:spcPts val="0"/>
              </a:spcBef>
              <a:buSzPts val="1000"/>
              <a:buFont typeface="Wingdings" pitchFamily="2" charset="2"/>
              <a:buChar char="§"/>
              <a:tabLst>
                <a:tab pos="457200" algn="l"/>
              </a:tabLst>
            </a:pPr>
            <a:r>
              <a:rPr lang="en-US" sz="2100" dirty="0">
                <a:effectLst/>
                <a:ea typeface="Times New Roman" panose="02020603050405020304" pitchFamily="18" charset="0"/>
              </a:rPr>
              <a:t>Dr. K. Ron-Li </a:t>
            </a:r>
            <a:r>
              <a:rPr lang="en-US" sz="2100" dirty="0" err="1">
                <a:effectLst/>
                <a:ea typeface="Times New Roman" panose="02020603050405020304" pitchFamily="18" charset="0"/>
              </a:rPr>
              <a:t>Liaw</a:t>
            </a:r>
            <a:r>
              <a:rPr lang="en-US" sz="2100" dirty="0">
                <a:effectLst/>
                <a:ea typeface="Times New Roman" panose="02020603050405020304" pitchFamily="18" charset="0"/>
              </a:rPr>
              <a:t>, Chair of PMHI</a:t>
            </a:r>
            <a:endParaRPr lang="en-US" sz="2100" dirty="0">
              <a:effectLst/>
              <a:ea typeface="Calibri" panose="020F0502020204030204" pitchFamily="34" charset="0"/>
            </a:endParaRPr>
          </a:p>
          <a:p>
            <a:pPr marR="0" lvl="0">
              <a:lnSpc>
                <a:spcPct val="110000"/>
              </a:lnSpc>
              <a:spcBef>
                <a:spcPts val="0"/>
              </a:spcBef>
              <a:spcAft>
                <a:spcPts val="0"/>
              </a:spcAft>
              <a:buSzPts val="1000"/>
              <a:buFont typeface="Wingdings" pitchFamily="2" charset="2"/>
              <a:buChar char="§"/>
              <a:tabLst>
                <a:tab pos="457200" algn="l"/>
              </a:tabLst>
            </a:pPr>
            <a:r>
              <a:rPr lang="en-US" sz="2100" dirty="0">
                <a:effectLst/>
                <a:ea typeface="Times New Roman" panose="02020603050405020304" pitchFamily="18" charset="0"/>
              </a:rPr>
              <a:t>Dr. Neill Epperson, Chair of Department of Psychiatry</a:t>
            </a:r>
            <a:endParaRPr lang="en-US" sz="2100" dirty="0">
              <a:effectLst/>
              <a:ea typeface="Calibri" panose="020F0502020204030204" pitchFamily="34" charset="0"/>
            </a:endParaRPr>
          </a:p>
          <a:p>
            <a:pPr marR="0" lvl="0">
              <a:lnSpc>
                <a:spcPct val="110000"/>
              </a:lnSpc>
              <a:spcBef>
                <a:spcPts val="0"/>
              </a:spcBef>
              <a:spcAft>
                <a:spcPts val="0"/>
              </a:spcAft>
              <a:buSzPts val="1000"/>
              <a:buFont typeface="Wingdings" pitchFamily="2" charset="2"/>
              <a:buChar char="§"/>
              <a:tabLst>
                <a:tab pos="457200" algn="l"/>
              </a:tabLst>
            </a:pPr>
            <a:r>
              <a:rPr lang="en-US" sz="2100" dirty="0">
                <a:effectLst/>
                <a:ea typeface="Times New Roman" panose="02020603050405020304" pitchFamily="18" charset="0"/>
              </a:rPr>
              <a:t>Dr. Dominic Martinez, Dir. Office of Inclusion and Outreach, CCTSI</a:t>
            </a:r>
            <a:endParaRPr lang="en-US" sz="2100" dirty="0">
              <a:effectLst/>
              <a:ea typeface="Calibri" panose="020F0502020204030204" pitchFamily="34" charset="0"/>
            </a:endParaRPr>
          </a:p>
          <a:p>
            <a:pPr marR="0" lvl="0">
              <a:lnSpc>
                <a:spcPct val="110000"/>
              </a:lnSpc>
              <a:spcBef>
                <a:spcPts val="0"/>
              </a:spcBef>
              <a:spcAft>
                <a:spcPts val="0"/>
              </a:spcAft>
              <a:buSzPts val="1000"/>
              <a:buFont typeface="Wingdings" pitchFamily="2" charset="2"/>
              <a:buChar char="§"/>
              <a:tabLst>
                <a:tab pos="457200" algn="l"/>
              </a:tabLst>
            </a:pPr>
            <a:r>
              <a:rPr lang="en-US" sz="2100" dirty="0">
                <a:effectLst/>
                <a:ea typeface="Times New Roman" panose="02020603050405020304" pitchFamily="18" charset="0"/>
              </a:rPr>
              <a:t>Dr. Jessica Kenny &amp; Dr. Ayelet Talmi</a:t>
            </a:r>
          </a:p>
          <a:p>
            <a:pPr marR="0" lvl="0">
              <a:lnSpc>
                <a:spcPct val="110000"/>
              </a:lnSpc>
              <a:spcBef>
                <a:spcPts val="0"/>
              </a:spcBef>
              <a:spcAft>
                <a:spcPts val="0"/>
              </a:spcAft>
              <a:buSzPts val="1000"/>
              <a:buFont typeface="Wingdings" pitchFamily="2" charset="2"/>
              <a:buChar char="§"/>
              <a:tabLst>
                <a:tab pos="457200" algn="l"/>
              </a:tabLst>
            </a:pPr>
            <a:r>
              <a:rPr lang="en-US" sz="2100" dirty="0" err="1">
                <a:effectLst/>
                <a:ea typeface="Times New Roman" panose="02020603050405020304" pitchFamily="18" charset="0"/>
              </a:rPr>
              <a:t>Emmaly</a:t>
            </a:r>
            <a:r>
              <a:rPr lang="en-US" sz="2100" dirty="0">
                <a:effectLst/>
                <a:ea typeface="Times New Roman" panose="02020603050405020304" pitchFamily="18" charset="0"/>
              </a:rPr>
              <a:t> Perks, Director PURPLE Program</a:t>
            </a:r>
          </a:p>
          <a:p>
            <a:pPr marR="0" lvl="0">
              <a:lnSpc>
                <a:spcPct val="110000"/>
              </a:lnSpc>
              <a:spcBef>
                <a:spcPts val="0"/>
              </a:spcBef>
              <a:spcAft>
                <a:spcPts val="0"/>
              </a:spcAft>
              <a:buSzPts val="1000"/>
              <a:buFont typeface="Wingdings" pitchFamily="2" charset="2"/>
              <a:buChar char="§"/>
              <a:tabLst>
                <a:tab pos="457200" algn="l"/>
              </a:tabLst>
            </a:pPr>
            <a:r>
              <a:rPr lang="en-US" sz="2100" dirty="0">
                <a:effectLst/>
                <a:ea typeface="Times New Roman" panose="02020603050405020304" pitchFamily="18" charset="0"/>
              </a:rPr>
              <a:t>Yunliang (Lily) Luo, Director PURPLE Program</a:t>
            </a:r>
          </a:p>
          <a:p>
            <a:pPr marR="0" lvl="0">
              <a:lnSpc>
                <a:spcPct val="110000"/>
              </a:lnSpc>
              <a:spcBef>
                <a:spcPts val="0"/>
              </a:spcBef>
              <a:spcAft>
                <a:spcPts val="0"/>
              </a:spcAft>
              <a:buSzPts val="1000"/>
              <a:buFont typeface="Wingdings" pitchFamily="2" charset="2"/>
              <a:buChar char="§"/>
              <a:tabLst>
                <a:tab pos="457200" algn="l"/>
              </a:tabLst>
            </a:pPr>
            <a:r>
              <a:rPr lang="en-US" sz="2100" dirty="0">
                <a:cs typeface="Arial" panose="020B0604020202020204" pitchFamily="34" charset="0"/>
              </a:rPr>
              <a:t>University of Colorado School of Medicine,  Departments of Psychiatry and Pediatrics</a:t>
            </a:r>
          </a:p>
          <a:p>
            <a:pPr marL="0" marR="0" lvl="0" indent="0">
              <a:lnSpc>
                <a:spcPct val="110000"/>
              </a:lnSpc>
              <a:spcBef>
                <a:spcPts val="0"/>
              </a:spcBef>
              <a:spcAft>
                <a:spcPts val="0"/>
              </a:spcAft>
              <a:buSzPts val="1000"/>
              <a:buNone/>
              <a:tabLst>
                <a:tab pos="457200" algn="l"/>
              </a:tabLst>
            </a:pPr>
            <a:r>
              <a:rPr lang="en-US" sz="2100" dirty="0">
                <a:cs typeface="Arial" panose="020B0604020202020204" pitchFamily="34" charset="0"/>
              </a:rPr>
              <a:t>    Children’</a:t>
            </a:r>
            <a:r>
              <a:rPr lang="en-US" altLang="ja-JP" sz="2100" dirty="0">
                <a:cs typeface="Arial" panose="020B0604020202020204" pitchFamily="34" charset="0"/>
              </a:rPr>
              <a:t>s Hospital Colorado, Pediatric Mental Health Institute</a:t>
            </a:r>
          </a:p>
          <a:p>
            <a:pPr>
              <a:lnSpc>
                <a:spcPct val="110000"/>
              </a:lnSpc>
              <a:spcBef>
                <a:spcPts val="0"/>
              </a:spcBef>
              <a:buSzPts val="1000"/>
              <a:tabLst>
                <a:tab pos="457200" algn="l"/>
              </a:tabLst>
            </a:pPr>
            <a:r>
              <a:rPr lang="en-US" altLang="ja-JP" sz="2100" dirty="0">
                <a:cs typeface="Arial" panose="020B0604020202020204" pitchFamily="34" charset="0"/>
              </a:rPr>
              <a:t>CLIMB Team and families involved in this study</a:t>
            </a:r>
          </a:p>
          <a:p>
            <a:pPr marL="0" marR="0" lvl="0" indent="0">
              <a:lnSpc>
                <a:spcPct val="110000"/>
              </a:lnSpc>
              <a:spcBef>
                <a:spcPts val="0"/>
              </a:spcBef>
              <a:spcAft>
                <a:spcPts val="0"/>
              </a:spcAft>
              <a:buSzPts val="1000"/>
              <a:buNone/>
              <a:tabLst>
                <a:tab pos="457200" algn="l"/>
              </a:tabLst>
            </a:pPr>
            <a:endParaRPr lang="en-US" altLang="ja-JP" sz="2100" dirty="0">
              <a:cs typeface="Arial" panose="020B0604020202020204" pitchFamily="34" charset="0"/>
            </a:endParaRPr>
          </a:p>
          <a:p>
            <a:endParaRPr lang="en-US" sz="2100" dirty="0"/>
          </a:p>
        </p:txBody>
      </p:sp>
    </p:spTree>
    <p:extLst>
      <p:ext uri="{BB962C8B-B14F-4D97-AF65-F5344CB8AC3E}">
        <p14:creationId xmlns:p14="http://schemas.microsoft.com/office/powerpoint/2010/main" val="3778588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90BB-CEAD-D241-9088-5BAFF0181804}"/>
              </a:ext>
            </a:extLst>
          </p:cNvPr>
          <p:cNvSpPr>
            <a:spLocks noGrp="1"/>
          </p:cNvSpPr>
          <p:nvPr>
            <p:ph type="title"/>
          </p:nvPr>
        </p:nvSpPr>
        <p:spPr>
          <a:xfrm>
            <a:off x="762784" y="828762"/>
            <a:ext cx="8504046" cy="653529"/>
          </a:xfrm>
        </p:spPr>
        <p:txBody>
          <a:bodyPr/>
          <a:lstStyle/>
          <a:p>
            <a:r>
              <a:rPr lang="en-US" dirty="0">
                <a:latin typeface="+mj-lt"/>
              </a:rPr>
              <a:t>Introduction/Background </a:t>
            </a:r>
          </a:p>
        </p:txBody>
      </p:sp>
      <p:sp>
        <p:nvSpPr>
          <p:cNvPr id="4" name="Text Placeholder 3">
            <a:extLst>
              <a:ext uri="{FF2B5EF4-FFF2-40B4-BE49-F238E27FC236}">
                <a16:creationId xmlns:a16="http://schemas.microsoft.com/office/drawing/2014/main" id="{A76E8E10-9551-E149-91F2-16076349FFDF}"/>
              </a:ext>
            </a:extLst>
          </p:cNvPr>
          <p:cNvSpPr>
            <a:spLocks noGrp="1"/>
          </p:cNvSpPr>
          <p:nvPr>
            <p:ph type="body" sz="quarter" idx="11"/>
          </p:nvPr>
        </p:nvSpPr>
        <p:spPr>
          <a:xfrm>
            <a:off x="762784" y="1853915"/>
            <a:ext cx="11047006" cy="4175323"/>
          </a:xfrm>
        </p:spPr>
        <p:txBody>
          <a:bodyPr/>
          <a:lstStyle/>
          <a:p>
            <a:r>
              <a:rPr lang="en-US" sz="2000" dirty="0"/>
              <a:t>Depression impacts one in eight adolescents every year, making it the most common mental health disorder (Federal Interagency Forum on Child and Family Statistics, 2017).</a:t>
            </a:r>
          </a:p>
          <a:p>
            <a:r>
              <a:rPr lang="en-US" sz="2000" dirty="0"/>
              <a:t>Only 15-30% of adolescents receive needed mental health care (Kataoka et al., 2002; Martini et al., 2012).</a:t>
            </a:r>
          </a:p>
          <a:p>
            <a:r>
              <a:rPr lang="en-US" sz="2000" dirty="0"/>
              <a:t>Lack of unmet treatment needs is even more common for ethnic minority youth, youth living in poverty, and youth who are uninsured or publicly insured (Hodgkinson et al., 2017; Kataoka et al., 2002).</a:t>
            </a:r>
          </a:p>
          <a:p>
            <a:r>
              <a:rPr lang="en-US" sz="2000" dirty="0">
                <a:latin typeface="Arial" panose="020B0604020202020204" pitchFamily="34" charset="0"/>
                <a:cs typeface="Arial" panose="020B0604020202020204" pitchFamily="34" charset="0"/>
              </a:rPr>
              <a:t>High levels of untreated mental health symptoms among ethnic minority youth may be due to lack of access to care or underdiagnosis d</a:t>
            </a:r>
            <a:r>
              <a:rPr lang="en-US" sz="2000" dirty="0"/>
              <a:t>ue to differences in depressive symptoms among various ethnic minority groups</a:t>
            </a:r>
            <a:r>
              <a:rPr lang="en-US" sz="2000" dirty="0">
                <a:latin typeface="Arial" panose="020B0604020202020204" pitchFamily="34" charset="0"/>
                <a:cs typeface="Arial" panose="020B0604020202020204" pitchFamily="34" charset="0"/>
              </a:rPr>
              <a:t> (Hodgkinson et al., 2017; Kataoka et al., 2002; Bailey, et al., 2019; Anderson, 2010).</a:t>
            </a:r>
          </a:p>
          <a:p>
            <a:endParaRPr lang="en-US" sz="2000" dirty="0"/>
          </a:p>
          <a:p>
            <a:pPr lvl="1"/>
            <a:endParaRPr lang="en-US" sz="2000" dirty="0"/>
          </a:p>
          <a:p>
            <a:pPr lvl="1"/>
            <a:endParaRPr lang="en-US" sz="2000" dirty="0"/>
          </a:p>
          <a:p>
            <a:pPr marL="628650" indent="-285750"/>
            <a:endParaRPr lang="en-US" sz="2000" dirty="0"/>
          </a:p>
        </p:txBody>
      </p:sp>
      <p:pic>
        <p:nvPicPr>
          <p:cNvPr id="6" name="Graphic 5" descr="Books with solid fill">
            <a:extLst>
              <a:ext uri="{FF2B5EF4-FFF2-40B4-BE49-F238E27FC236}">
                <a16:creationId xmlns:a16="http://schemas.microsoft.com/office/drawing/2014/main" id="{900130EE-E779-0E8B-44AE-805F0CAE08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1133" y="548464"/>
            <a:ext cx="914400" cy="914400"/>
          </a:xfrm>
          <a:prstGeom prst="rect">
            <a:avLst/>
          </a:prstGeom>
        </p:spPr>
      </p:pic>
    </p:spTree>
    <p:extLst>
      <p:ext uri="{BB962C8B-B14F-4D97-AF65-F5344CB8AC3E}">
        <p14:creationId xmlns:p14="http://schemas.microsoft.com/office/powerpoint/2010/main" val="4110943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90BB-CEAD-D241-9088-5BAFF0181804}"/>
              </a:ext>
            </a:extLst>
          </p:cNvPr>
          <p:cNvSpPr>
            <a:spLocks noGrp="1"/>
          </p:cNvSpPr>
          <p:nvPr>
            <p:ph type="title"/>
          </p:nvPr>
        </p:nvSpPr>
        <p:spPr>
          <a:xfrm>
            <a:off x="762784" y="828762"/>
            <a:ext cx="8722410" cy="653529"/>
          </a:xfrm>
        </p:spPr>
        <p:txBody>
          <a:bodyPr/>
          <a:lstStyle/>
          <a:p>
            <a:r>
              <a:rPr lang="en-US" dirty="0">
                <a:latin typeface="+mj-lt"/>
              </a:rPr>
              <a:t>Introduction/Background </a:t>
            </a:r>
          </a:p>
        </p:txBody>
      </p:sp>
      <p:sp>
        <p:nvSpPr>
          <p:cNvPr id="4" name="Text Placeholder 3">
            <a:extLst>
              <a:ext uri="{FF2B5EF4-FFF2-40B4-BE49-F238E27FC236}">
                <a16:creationId xmlns:a16="http://schemas.microsoft.com/office/drawing/2014/main" id="{A76E8E10-9551-E149-91F2-16076349FFDF}"/>
              </a:ext>
            </a:extLst>
          </p:cNvPr>
          <p:cNvSpPr>
            <a:spLocks noGrp="1"/>
          </p:cNvSpPr>
          <p:nvPr>
            <p:ph type="body" sz="quarter" idx="11"/>
          </p:nvPr>
        </p:nvSpPr>
        <p:spPr>
          <a:xfrm>
            <a:off x="762784" y="1743162"/>
            <a:ext cx="11047006" cy="4175323"/>
          </a:xfrm>
        </p:spPr>
        <p:txBody>
          <a:bodyPr/>
          <a:lstStyle/>
          <a:p>
            <a:r>
              <a:rPr lang="en-US" sz="2000" dirty="0">
                <a:latin typeface="Arial" panose="020B0604020202020204" pitchFamily="34" charset="0"/>
                <a:cs typeface="Arial" panose="020B0604020202020204" pitchFamily="34" charset="0"/>
              </a:rPr>
              <a:t>A previous study has shown integrated care intervention in primary care as ideal to address adolescent depression as it showed significantly more improvement in depressive symptoms than typical primary care (Richardson et al., 2014).</a:t>
            </a:r>
          </a:p>
          <a:p>
            <a:r>
              <a:rPr lang="en-US" sz="2000" dirty="0">
                <a:latin typeface="Arial" panose="020B0604020202020204" pitchFamily="34" charset="0"/>
                <a:cs typeface="Arial" panose="020B0604020202020204" pitchFamily="34" charset="0"/>
              </a:rPr>
              <a:t>Adolescent depression is common in primary care as a previous study found 13% of adolescents had an elevated depression screener (Kenny et al., 2021).</a:t>
            </a:r>
          </a:p>
          <a:p>
            <a:r>
              <a:rPr lang="en-US" sz="2000" dirty="0">
                <a:latin typeface="Arial" panose="020B0604020202020204" pitchFamily="34" charset="0"/>
                <a:cs typeface="Arial" panose="020B0604020202020204" pitchFamily="34" charset="0"/>
              </a:rPr>
              <a:t>The Patient Health Questionnaire for Adolescents (PHQ-9A) can be used as a validated depression screening tool in pediatric primary care settings (Siu, 2016; Johnson et al., 2002).</a:t>
            </a:r>
          </a:p>
          <a:p>
            <a:r>
              <a:rPr lang="en-US" sz="2000" b="1" dirty="0">
                <a:latin typeface="Arial" panose="020B0604020202020204" pitchFamily="34" charset="0"/>
                <a:cs typeface="Arial" panose="020B0604020202020204" pitchFamily="34" charset="0"/>
              </a:rPr>
              <a:t>Improved understanding of how demographic groups respond to items on the PHQ-9A in a primary care setting is important to better recognize and intervene for various presentations of depression.</a:t>
            </a: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p>
          <a:p>
            <a:pPr marL="0" indent="0">
              <a:buNone/>
            </a:pPr>
            <a:endParaRPr lang="en-US" dirty="0"/>
          </a:p>
        </p:txBody>
      </p:sp>
      <p:pic>
        <p:nvPicPr>
          <p:cNvPr id="5" name="Graphic 4" descr="Books with solid fill">
            <a:extLst>
              <a:ext uri="{FF2B5EF4-FFF2-40B4-BE49-F238E27FC236}">
                <a16:creationId xmlns:a16="http://schemas.microsoft.com/office/drawing/2014/main" id="{4C8FD3B5-41D2-E9B2-72A1-7C314A37E7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1133" y="548464"/>
            <a:ext cx="914400" cy="914400"/>
          </a:xfrm>
          <a:prstGeom prst="rect">
            <a:avLst/>
          </a:prstGeom>
        </p:spPr>
      </p:pic>
    </p:spTree>
    <p:extLst>
      <p:ext uri="{BB962C8B-B14F-4D97-AF65-F5344CB8AC3E}">
        <p14:creationId xmlns:p14="http://schemas.microsoft.com/office/powerpoint/2010/main" val="2153316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90BB-CEAD-D241-9088-5BAFF0181804}"/>
              </a:ext>
            </a:extLst>
          </p:cNvPr>
          <p:cNvSpPr>
            <a:spLocks noGrp="1"/>
          </p:cNvSpPr>
          <p:nvPr>
            <p:ph type="title"/>
          </p:nvPr>
        </p:nvSpPr>
        <p:spPr>
          <a:xfrm>
            <a:off x="5755598" y="1138036"/>
            <a:ext cx="5598202" cy="1402470"/>
          </a:xfrm>
        </p:spPr>
        <p:txBody>
          <a:bodyPr vert="horz" lIns="91440" tIns="45720" rIns="91440" bIns="45720" rtlCol="0" anchor="t">
            <a:normAutofit/>
          </a:bodyPr>
          <a:lstStyle/>
          <a:p>
            <a:r>
              <a:rPr lang="en-US" kern="1200" dirty="0">
                <a:solidFill>
                  <a:schemeClr val="tx1"/>
                </a:solidFill>
                <a:latin typeface="+mj-lt"/>
                <a:ea typeface="+mj-ea"/>
                <a:cs typeface="+mj-cs"/>
              </a:rPr>
              <a:t>Objective #1</a:t>
            </a:r>
          </a:p>
        </p:txBody>
      </p:sp>
      <p:pic>
        <p:nvPicPr>
          <p:cNvPr id="5" name="Graphic 4" descr="Clipboard Checked with solid fill">
            <a:extLst>
              <a:ext uri="{FF2B5EF4-FFF2-40B4-BE49-F238E27FC236}">
                <a16:creationId xmlns:a16="http://schemas.microsoft.com/office/drawing/2014/main" id="{FEEB0D10-4203-0351-2293-E5E34F0470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22" y="1452331"/>
            <a:ext cx="4365438" cy="4365438"/>
          </a:xfrm>
          <a:prstGeom prst="rect">
            <a:avLst/>
          </a:prstGeom>
        </p:spPr>
      </p:pic>
      <p:cxnSp>
        <p:nvCxnSpPr>
          <p:cNvPr id="15" name="Straight Connector 1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76E8E10-9551-E149-91F2-16076349FFDF}"/>
              </a:ext>
            </a:extLst>
          </p:cNvPr>
          <p:cNvSpPr>
            <a:spLocks noGrp="1"/>
          </p:cNvSpPr>
          <p:nvPr>
            <p:ph type="body" sz="quarter" idx="11"/>
          </p:nvPr>
        </p:nvSpPr>
        <p:spPr>
          <a:xfrm>
            <a:off x="5107560" y="1933515"/>
            <a:ext cx="6496334" cy="3130116"/>
          </a:xfrm>
        </p:spPr>
        <p:txBody>
          <a:bodyPr vert="horz" lIns="91440" tIns="45720" rIns="91440" bIns="45720" rtlCol="0">
            <a:noAutofit/>
          </a:bodyPr>
          <a:lstStyle/>
          <a:p>
            <a:pPr marL="0" indent="-228600">
              <a:lnSpc>
                <a:spcPct val="90000"/>
              </a:lnSpc>
            </a:pPr>
            <a:endParaRPr lang="en-US" sz="2500" dirty="0">
              <a:solidFill>
                <a:schemeClr val="tx1"/>
              </a:solidFill>
            </a:endParaRPr>
          </a:p>
          <a:p>
            <a:pPr marL="0" indent="-228600">
              <a:lnSpc>
                <a:spcPct val="90000"/>
              </a:lnSpc>
            </a:pPr>
            <a:endParaRPr lang="en-US" sz="2500" dirty="0">
              <a:solidFill>
                <a:schemeClr val="tx1"/>
              </a:solidFill>
            </a:endParaRPr>
          </a:p>
          <a:p>
            <a:pPr marL="0" indent="0" algn="ctr">
              <a:lnSpc>
                <a:spcPct val="90000"/>
              </a:lnSpc>
              <a:buNone/>
            </a:pPr>
            <a:r>
              <a:rPr lang="en-US" sz="2500" dirty="0">
                <a:solidFill>
                  <a:schemeClr val="tx1"/>
                </a:solidFill>
              </a:rPr>
              <a:t>Analyze demographic differences in how adolescents report emotional (</a:t>
            </a:r>
            <a:r>
              <a:rPr lang="en-US" sz="2500" dirty="0">
                <a:solidFill>
                  <a:schemeClr val="accent3">
                    <a:lumMod val="75000"/>
                  </a:schemeClr>
                </a:solidFill>
              </a:rPr>
              <a:t>item 1: feeling down</a:t>
            </a:r>
            <a:r>
              <a:rPr lang="en-US" sz="2500" dirty="0">
                <a:solidFill>
                  <a:schemeClr val="tx1"/>
                </a:solidFill>
              </a:rPr>
              <a:t>) versus physical (</a:t>
            </a:r>
            <a:r>
              <a:rPr lang="en-US" sz="2500" dirty="0">
                <a:solidFill>
                  <a:srgbClr val="0070C0"/>
                </a:solidFill>
              </a:rPr>
              <a:t>item 5: feeling tired</a:t>
            </a:r>
            <a:r>
              <a:rPr lang="en-US" sz="2500" dirty="0">
                <a:solidFill>
                  <a:schemeClr val="tx1"/>
                </a:solidFill>
              </a:rPr>
              <a:t>) symptoms of depression on the PHQ-9A in a pediatric primary care setting.</a:t>
            </a:r>
          </a:p>
        </p:txBody>
      </p:sp>
    </p:spTree>
    <p:extLst>
      <p:ext uri="{BB962C8B-B14F-4D97-AF65-F5344CB8AC3E}">
        <p14:creationId xmlns:p14="http://schemas.microsoft.com/office/powerpoint/2010/main" val="314024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90BB-CEAD-D241-9088-5BAFF0181804}"/>
              </a:ext>
            </a:extLst>
          </p:cNvPr>
          <p:cNvSpPr>
            <a:spLocks noGrp="1"/>
          </p:cNvSpPr>
          <p:nvPr>
            <p:ph type="title"/>
          </p:nvPr>
        </p:nvSpPr>
        <p:spPr>
          <a:xfrm>
            <a:off x="5755598" y="1138036"/>
            <a:ext cx="5598202" cy="1402470"/>
          </a:xfrm>
        </p:spPr>
        <p:txBody>
          <a:bodyPr vert="horz" lIns="91440" tIns="45720" rIns="91440" bIns="45720" rtlCol="0" anchor="t">
            <a:normAutofit/>
          </a:bodyPr>
          <a:lstStyle/>
          <a:p>
            <a:r>
              <a:rPr lang="en-US" kern="1200">
                <a:solidFill>
                  <a:schemeClr val="tx1"/>
                </a:solidFill>
                <a:latin typeface="+mj-lt"/>
                <a:ea typeface="+mj-ea"/>
                <a:cs typeface="+mj-cs"/>
              </a:rPr>
              <a:t>Objective #2</a:t>
            </a:r>
            <a:endParaRPr lang="en-US" kern="1200" dirty="0">
              <a:solidFill>
                <a:schemeClr val="tx1"/>
              </a:solidFill>
              <a:latin typeface="+mj-lt"/>
              <a:ea typeface="+mj-ea"/>
              <a:cs typeface="+mj-cs"/>
            </a:endParaRPr>
          </a:p>
        </p:txBody>
      </p:sp>
      <p:pic>
        <p:nvPicPr>
          <p:cNvPr id="3" name="Graphic 2" descr="Clipboard Checked with solid fill">
            <a:extLst>
              <a:ext uri="{FF2B5EF4-FFF2-40B4-BE49-F238E27FC236}">
                <a16:creationId xmlns:a16="http://schemas.microsoft.com/office/drawing/2014/main" id="{FAA6A7E1-EFBC-5CBA-104D-D63B088B3A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8474" y="1396274"/>
            <a:ext cx="4365438" cy="4365438"/>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76E8E10-9551-E149-91F2-16076349FFDF}"/>
              </a:ext>
            </a:extLst>
          </p:cNvPr>
          <p:cNvSpPr>
            <a:spLocks noGrp="1"/>
          </p:cNvSpPr>
          <p:nvPr>
            <p:ph type="body" sz="quarter" idx="11"/>
          </p:nvPr>
        </p:nvSpPr>
        <p:spPr>
          <a:xfrm>
            <a:off x="5755598" y="1933515"/>
            <a:ext cx="5444382" cy="3591207"/>
          </a:xfrm>
        </p:spPr>
        <p:txBody>
          <a:bodyPr vert="horz" lIns="91440" tIns="45720" rIns="91440" bIns="45720" rtlCol="0">
            <a:normAutofit/>
          </a:bodyPr>
          <a:lstStyle/>
          <a:p>
            <a:pPr marL="0" indent="-228600" algn="ctr">
              <a:lnSpc>
                <a:spcPct val="90000"/>
              </a:lnSpc>
            </a:pPr>
            <a:endParaRPr lang="en-US" sz="2500" dirty="0">
              <a:solidFill>
                <a:schemeClr val="tx1"/>
              </a:solidFill>
            </a:endParaRPr>
          </a:p>
          <a:p>
            <a:pPr marL="0" indent="-228600" algn="ctr">
              <a:lnSpc>
                <a:spcPct val="90000"/>
              </a:lnSpc>
            </a:pPr>
            <a:endParaRPr lang="en-US" sz="2500" dirty="0">
              <a:solidFill>
                <a:schemeClr val="tx1"/>
              </a:solidFill>
            </a:endParaRPr>
          </a:p>
          <a:p>
            <a:pPr marL="0" indent="0" algn="ctr">
              <a:lnSpc>
                <a:spcPct val="90000"/>
              </a:lnSpc>
              <a:buNone/>
            </a:pPr>
            <a:r>
              <a:rPr lang="en-US" sz="2500" dirty="0">
                <a:solidFill>
                  <a:schemeClr val="tx1"/>
                </a:solidFill>
              </a:rPr>
              <a:t>Determine the most common primary care physician (PCP) and behavioral health clinician (BHC) interventions when </a:t>
            </a:r>
            <a:r>
              <a:rPr lang="en-US" sz="2500" dirty="0">
                <a:solidFill>
                  <a:schemeClr val="accent3">
                    <a:lumMod val="75000"/>
                  </a:schemeClr>
                </a:solidFill>
              </a:rPr>
              <a:t>emotional </a:t>
            </a:r>
            <a:r>
              <a:rPr lang="en-US" sz="2500" dirty="0">
                <a:solidFill>
                  <a:schemeClr val="tx1"/>
                </a:solidFill>
              </a:rPr>
              <a:t>or</a:t>
            </a:r>
            <a:r>
              <a:rPr lang="en-US" sz="2500" dirty="0">
                <a:solidFill>
                  <a:srgbClr val="4170BA"/>
                </a:solidFill>
              </a:rPr>
              <a:t> physical </a:t>
            </a:r>
            <a:r>
              <a:rPr lang="en-US" sz="2500" dirty="0">
                <a:solidFill>
                  <a:schemeClr val="tx1"/>
                </a:solidFill>
              </a:rPr>
              <a:t>symptoms are endorsed.</a:t>
            </a:r>
          </a:p>
          <a:p>
            <a:pPr marL="0" indent="-228600" algn="ctr">
              <a:lnSpc>
                <a:spcPct val="90000"/>
              </a:lnSpc>
            </a:pPr>
            <a:endParaRPr lang="en-US" sz="2500" dirty="0">
              <a:solidFill>
                <a:schemeClr val="tx1"/>
              </a:solidFill>
            </a:endParaRPr>
          </a:p>
          <a:p>
            <a:pPr marL="0" indent="-228600" algn="ctr">
              <a:lnSpc>
                <a:spcPct val="90000"/>
              </a:lnSpc>
            </a:pPr>
            <a:endParaRPr lang="en-US" sz="2500" dirty="0">
              <a:solidFill>
                <a:schemeClr val="tx1"/>
              </a:solidFill>
            </a:endParaRPr>
          </a:p>
          <a:p>
            <a:pPr marL="0" indent="-228600" algn="ctr">
              <a:lnSpc>
                <a:spcPct val="90000"/>
              </a:lnSpc>
            </a:pPr>
            <a:endParaRPr lang="en-US" sz="2500" dirty="0">
              <a:solidFill>
                <a:schemeClr val="tx1"/>
              </a:solidFill>
            </a:endParaRPr>
          </a:p>
        </p:txBody>
      </p:sp>
    </p:spTree>
    <p:extLst>
      <p:ext uri="{BB962C8B-B14F-4D97-AF65-F5344CB8AC3E}">
        <p14:creationId xmlns:p14="http://schemas.microsoft.com/office/powerpoint/2010/main" val="4247742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4" name="Rectangle 403">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all with signs on it&#10;&#10;Description automatically generated">
            <a:extLst>
              <a:ext uri="{FF2B5EF4-FFF2-40B4-BE49-F238E27FC236}">
                <a16:creationId xmlns:a16="http://schemas.microsoft.com/office/drawing/2014/main" id="{9BF19641-7F0A-C812-2FA5-2005331ED2F0}"/>
              </a:ext>
            </a:extLst>
          </p:cNvPr>
          <p:cNvPicPr>
            <a:picLocks noChangeAspect="1"/>
          </p:cNvPicPr>
          <p:nvPr/>
        </p:nvPicPr>
        <p:blipFill rotWithShape="1">
          <a:blip r:embed="rId3"/>
          <a:srcRect r="31590" b="-2"/>
          <a:stretch/>
        </p:blipFill>
        <p:spPr>
          <a:xfrm>
            <a:off x="-4" y="2126899"/>
            <a:ext cx="4315329" cy="4731101"/>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4" name="Picture 3" descr="A mural on the wall of a museum&#10;&#10;Description automatically generated with low confidence">
            <a:extLst>
              <a:ext uri="{FF2B5EF4-FFF2-40B4-BE49-F238E27FC236}">
                <a16:creationId xmlns:a16="http://schemas.microsoft.com/office/drawing/2014/main" id="{EE563082-2C13-B78D-FEDC-6425F061CD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69" r="17959" b="4"/>
          <a:stretch/>
        </p:blipFill>
        <p:spPr>
          <a:xfrm>
            <a:off x="5398166" y="1225049"/>
            <a:ext cx="3445045" cy="356511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sp>
        <p:nvSpPr>
          <p:cNvPr id="6" name="Title 5">
            <a:extLst>
              <a:ext uri="{FF2B5EF4-FFF2-40B4-BE49-F238E27FC236}">
                <a16:creationId xmlns:a16="http://schemas.microsoft.com/office/drawing/2014/main" id="{8E510366-587D-C24F-B253-B78C9DB32ACC}"/>
              </a:ext>
            </a:extLst>
          </p:cNvPr>
          <p:cNvSpPr>
            <a:spLocks noGrp="1"/>
          </p:cNvSpPr>
          <p:nvPr>
            <p:ph type="title"/>
          </p:nvPr>
        </p:nvSpPr>
        <p:spPr>
          <a:xfrm>
            <a:off x="5327588" y="4923616"/>
            <a:ext cx="6864412" cy="1016568"/>
          </a:xfrm>
        </p:spPr>
        <p:txBody>
          <a:bodyPr vert="horz" lIns="91440" tIns="45720" rIns="91440" bIns="45720" rtlCol="0" anchor="b">
            <a:normAutofit/>
          </a:bodyPr>
          <a:lstStyle/>
          <a:p>
            <a:r>
              <a:rPr lang="en-US" kern="1200" dirty="0">
                <a:solidFill>
                  <a:schemeClr val="tx1"/>
                </a:solidFill>
                <a:latin typeface="+mj-lt"/>
                <a:ea typeface="+mj-ea"/>
                <a:cs typeface="+mj-cs"/>
              </a:rPr>
              <a:t>Methods: Setting </a:t>
            </a:r>
          </a:p>
        </p:txBody>
      </p:sp>
      <p:pic>
        <p:nvPicPr>
          <p:cNvPr id="7" name="Picture 6" descr="A building with a lot of cars parked in front of it&#10;&#10;Description automatically generated">
            <a:extLst>
              <a:ext uri="{FF2B5EF4-FFF2-40B4-BE49-F238E27FC236}">
                <a16:creationId xmlns:a16="http://schemas.microsoft.com/office/drawing/2014/main" id="{472A57F7-7761-1586-0FE3-BA1CAA13C167}"/>
              </a:ext>
            </a:extLst>
          </p:cNvPr>
          <p:cNvPicPr>
            <a:picLocks noChangeAspect="1"/>
          </p:cNvPicPr>
          <p:nvPr/>
        </p:nvPicPr>
        <p:blipFill rotWithShape="1">
          <a:blip r:embed="rId5"/>
          <a:srcRect t="12876" r="-2" b="-2"/>
          <a:stretch/>
        </p:blipFill>
        <p:spPr>
          <a:xfrm>
            <a:off x="659034" y="-2"/>
            <a:ext cx="5204695" cy="2550695"/>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2" name="Picture 2" descr="image002">
            <a:extLst>
              <a:ext uri="{FF2B5EF4-FFF2-40B4-BE49-F238E27FC236}">
                <a16:creationId xmlns:a16="http://schemas.microsoft.com/office/drawing/2014/main" id="{93DEE3E3-FE2B-4FF4-10B5-AE446F0C07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78" r="18927"/>
          <a:stretch/>
        </p:blipFill>
        <p:spPr bwMode="auto">
          <a:xfrm>
            <a:off x="8518358" y="10"/>
            <a:ext cx="3673645" cy="369856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56D307D0-EBCF-8941-B498-3213C59C26B8}"/>
              </a:ext>
            </a:extLst>
          </p:cNvPr>
          <p:cNvSpPr>
            <a:spLocks noGrp="1"/>
          </p:cNvSpPr>
          <p:nvPr>
            <p:ph type="body" sz="quarter" idx="11"/>
          </p:nvPr>
        </p:nvSpPr>
        <p:spPr>
          <a:xfrm>
            <a:off x="5327587" y="6105280"/>
            <a:ext cx="6864411" cy="1218147"/>
          </a:xfrm>
        </p:spPr>
        <p:txBody>
          <a:bodyPr vert="horz" lIns="91440" tIns="45720" rIns="91440" bIns="45720" rtlCol="0">
            <a:normAutofit/>
          </a:bodyPr>
          <a:lstStyle/>
          <a:p>
            <a:pPr marL="457200">
              <a:lnSpc>
                <a:spcPct val="90000"/>
              </a:lnSpc>
            </a:pPr>
            <a:r>
              <a:rPr lang="en-US" sz="2200" dirty="0">
                <a:solidFill>
                  <a:schemeClr val="tx1"/>
                </a:solidFill>
              </a:rPr>
              <a:t>The Child Health Clinic (CHC)</a:t>
            </a:r>
          </a:p>
          <a:p>
            <a:pPr lvl="2" indent="-228600">
              <a:buFont typeface="Arial" panose="020B0604020202020204" pitchFamily="34" charset="0"/>
              <a:buChar char="•"/>
            </a:pPr>
            <a:endParaRPr lang="en-US" sz="2200" dirty="0">
              <a:solidFill>
                <a:schemeClr val="tx1"/>
              </a:solidFill>
            </a:endParaRPr>
          </a:p>
          <a:p>
            <a:pPr marL="742950" lvl="1" indent="-228600">
              <a:buFont typeface="Arial" panose="020B0604020202020204" pitchFamily="34" charset="0"/>
              <a:buChar char="•"/>
            </a:pPr>
            <a:endParaRPr lang="en-US" sz="2200" dirty="0">
              <a:solidFill>
                <a:schemeClr val="tx1"/>
              </a:solidFill>
            </a:endParaRPr>
          </a:p>
          <a:p>
            <a:pPr indent="-228600">
              <a:lnSpc>
                <a:spcPct val="90000"/>
              </a:lnSpc>
            </a:pPr>
            <a:endParaRPr lang="en-US" sz="2200" dirty="0">
              <a:solidFill>
                <a:schemeClr val="tx1"/>
              </a:solidFill>
            </a:endParaRPr>
          </a:p>
          <a:p>
            <a:pPr indent="-228600">
              <a:lnSpc>
                <a:spcPct val="90000"/>
              </a:lnSpc>
            </a:pPr>
            <a:endParaRPr lang="en-US" sz="2200" dirty="0">
              <a:solidFill>
                <a:schemeClr val="tx1"/>
              </a:solidFill>
            </a:endParaRPr>
          </a:p>
          <a:p>
            <a:pPr marL="742950" lvl="1" indent="-228600">
              <a:buFont typeface="Arial" panose="020B0604020202020204" pitchFamily="34" charset="0"/>
              <a:buChar char="•"/>
            </a:pPr>
            <a:endParaRPr lang="en-US" sz="2200" dirty="0">
              <a:solidFill>
                <a:schemeClr val="tx1"/>
              </a:solidFill>
            </a:endParaRPr>
          </a:p>
          <a:p>
            <a:pPr marL="742950" lvl="1" indent="-228600">
              <a:buFont typeface="Arial" panose="020B0604020202020204" pitchFamily="34" charset="0"/>
              <a:buChar char="•"/>
            </a:pPr>
            <a:endParaRPr lang="en-US" sz="2200" dirty="0">
              <a:solidFill>
                <a:schemeClr val="tx1"/>
              </a:solidFill>
            </a:endParaRPr>
          </a:p>
        </p:txBody>
      </p:sp>
    </p:spTree>
    <p:extLst>
      <p:ext uri="{BB962C8B-B14F-4D97-AF65-F5344CB8AC3E}">
        <p14:creationId xmlns:p14="http://schemas.microsoft.com/office/powerpoint/2010/main" val="994166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49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E510366-587D-C24F-B253-B78C9DB32ACC}"/>
              </a:ext>
            </a:extLst>
          </p:cNvPr>
          <p:cNvSpPr>
            <a:spLocks noGrp="1"/>
          </p:cNvSpPr>
          <p:nvPr>
            <p:ph type="title"/>
          </p:nvPr>
        </p:nvSpPr>
        <p:spPr>
          <a:xfrm>
            <a:off x="640080" y="2074363"/>
            <a:ext cx="2461139" cy="240571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Methods</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1800" kern="1200" dirty="0">
                <a:solidFill>
                  <a:srgbClr val="FFFFFF"/>
                </a:solidFill>
                <a:latin typeface="+mj-lt"/>
                <a:ea typeface="+mj-ea"/>
                <a:cs typeface="+mj-cs"/>
              </a:rPr>
              <a:t>PHQ-9A</a:t>
            </a:r>
          </a:p>
        </p:txBody>
      </p:sp>
      <p:pic>
        <p:nvPicPr>
          <p:cNvPr id="14" name="Picture Placeholder 13">
            <a:extLst>
              <a:ext uri="{FF2B5EF4-FFF2-40B4-BE49-F238E27FC236}">
                <a16:creationId xmlns:a16="http://schemas.microsoft.com/office/drawing/2014/main" id="{18D6EAF0-8D95-329D-F015-416194E2DB68}"/>
              </a:ext>
            </a:extLst>
          </p:cNvPr>
          <p:cNvPicPr>
            <a:picLocks noGrp="1" noChangeAspect="1"/>
          </p:cNvPicPr>
          <p:nvPr>
            <p:ph type="pic" sz="quarter" idx="13"/>
          </p:nvPr>
        </p:nvPicPr>
        <p:blipFill rotWithShape="1">
          <a:blip r:embed="rId3"/>
          <a:srcRect l="7400" t="34920" r="5785" b="1"/>
          <a:stretch/>
        </p:blipFill>
        <p:spPr>
          <a:xfrm>
            <a:off x="3395802" y="745209"/>
            <a:ext cx="8493276" cy="5188942"/>
          </a:xfrm>
          <a:prstGeom prst="rect">
            <a:avLst/>
          </a:prstGeom>
        </p:spPr>
      </p:pic>
      <p:sp>
        <p:nvSpPr>
          <p:cNvPr id="3" name="Rectangle 2">
            <a:extLst>
              <a:ext uri="{FF2B5EF4-FFF2-40B4-BE49-F238E27FC236}">
                <a16:creationId xmlns:a16="http://schemas.microsoft.com/office/drawing/2014/main" id="{9E0655D7-98C5-4DA3-8CEF-67FE20EC6F42}"/>
              </a:ext>
            </a:extLst>
          </p:cNvPr>
          <p:cNvSpPr/>
          <p:nvPr/>
        </p:nvSpPr>
        <p:spPr>
          <a:xfrm>
            <a:off x="3444949" y="1642730"/>
            <a:ext cx="4391246" cy="23923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019B816-E4DD-A3F6-A164-69C878C7A68E}"/>
              </a:ext>
            </a:extLst>
          </p:cNvPr>
          <p:cNvSpPr/>
          <p:nvPr/>
        </p:nvSpPr>
        <p:spPr>
          <a:xfrm>
            <a:off x="3444949" y="2860158"/>
            <a:ext cx="4391246" cy="23923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234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510366-587D-C24F-B253-B78C9DB32ACC}"/>
              </a:ext>
            </a:extLst>
          </p:cNvPr>
          <p:cNvSpPr>
            <a:spLocks noGrp="1"/>
          </p:cNvSpPr>
          <p:nvPr>
            <p:ph type="title"/>
          </p:nvPr>
        </p:nvSpPr>
        <p:spPr>
          <a:xfrm>
            <a:off x="762000" y="1044618"/>
            <a:ext cx="8504831" cy="1437406"/>
          </a:xfrm>
        </p:spPr>
        <p:txBody>
          <a:bodyPr vert="horz" lIns="91440" tIns="45720" rIns="91440" bIns="45720" rtlCol="0" anchor="t">
            <a:noAutofit/>
          </a:bodyPr>
          <a:lstStyle/>
          <a:p>
            <a:r>
              <a:rPr lang="en-US" sz="4000" kern="1200" dirty="0">
                <a:solidFill>
                  <a:schemeClr val="tx1"/>
                </a:solidFill>
                <a:latin typeface="+mj-lt"/>
                <a:cs typeface="Helvetica" panose="020B0604020202020204" pitchFamily="34" charset="0"/>
              </a:rPr>
              <a:t>Methods: Data Analysis</a:t>
            </a:r>
          </a:p>
        </p:txBody>
      </p:sp>
      <p:cxnSp>
        <p:nvCxnSpPr>
          <p:cNvPr id="18" name="Straight Connector 12">
            <a:extLst>
              <a:ext uri="{FF2B5EF4-FFF2-40B4-BE49-F238E27FC236}">
                <a16:creationId xmlns:a16="http://schemas.microsoft.com/office/drawing/2014/main" id="{37C77032-C865-6057-7D7A-E2743CFA20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56D307D0-EBCF-8941-B498-3213C59C26B8}"/>
              </a:ext>
            </a:extLst>
          </p:cNvPr>
          <p:cNvSpPr>
            <a:spLocks noGrp="1"/>
          </p:cNvSpPr>
          <p:nvPr>
            <p:ph type="body" sz="quarter" idx="11"/>
          </p:nvPr>
        </p:nvSpPr>
        <p:spPr>
          <a:xfrm>
            <a:off x="5206393" y="1637500"/>
            <a:ext cx="6713883" cy="4388893"/>
          </a:xfrm>
        </p:spPr>
        <p:txBody>
          <a:bodyPr vert="horz" lIns="91440" tIns="45720" rIns="91440" bIns="45720" rtlCol="0">
            <a:noAutofit/>
          </a:bodyPr>
          <a:lstStyle/>
          <a:p>
            <a:pPr lvl="1" indent="-228600">
              <a:buFont typeface="Arial" panose="020B0604020202020204" pitchFamily="34" charset="0"/>
              <a:buChar char="•"/>
            </a:pPr>
            <a:endParaRPr lang="en-US" sz="2500" dirty="0">
              <a:solidFill>
                <a:schemeClr val="tx1"/>
              </a:solidFill>
            </a:endParaRPr>
          </a:p>
          <a:p>
            <a:pPr indent="-228600">
              <a:lnSpc>
                <a:spcPct val="90000"/>
              </a:lnSpc>
            </a:pPr>
            <a:r>
              <a:rPr lang="en-US" sz="2500" dirty="0">
                <a:solidFill>
                  <a:schemeClr val="tx1"/>
                </a:solidFill>
              </a:rPr>
              <a:t>Chi-Square tests</a:t>
            </a:r>
          </a:p>
          <a:p>
            <a:pPr indent="-228600">
              <a:lnSpc>
                <a:spcPct val="90000"/>
              </a:lnSpc>
            </a:pPr>
            <a:endParaRPr lang="en-US" sz="2500" dirty="0">
              <a:solidFill>
                <a:schemeClr val="tx1"/>
              </a:solidFill>
            </a:endParaRPr>
          </a:p>
          <a:p>
            <a:pPr marL="274320" indent="-228600">
              <a:lnSpc>
                <a:spcPct val="90000"/>
              </a:lnSpc>
            </a:pPr>
            <a:r>
              <a:rPr lang="en-US" sz="2500" dirty="0">
                <a:solidFill>
                  <a:schemeClr val="tx1"/>
                </a:solidFill>
              </a:rPr>
              <a:t>Conventional content analyses (Hsieh &amp; Shannon, 2005) was used to code primary care physician (PCP) and behavioral health consult (BHC) interventions for elevated PHQ-9As. </a:t>
            </a:r>
          </a:p>
          <a:p>
            <a:pPr marL="274320" indent="-228600">
              <a:lnSpc>
                <a:spcPct val="90000"/>
              </a:lnSpc>
            </a:pPr>
            <a:endParaRPr lang="en-US" sz="2500" dirty="0">
              <a:solidFill>
                <a:schemeClr val="tx1"/>
              </a:solidFill>
            </a:endParaRPr>
          </a:p>
          <a:p>
            <a:pPr marL="274320" indent="-228600">
              <a:lnSpc>
                <a:spcPct val="90000"/>
              </a:lnSpc>
            </a:pPr>
            <a:r>
              <a:rPr lang="en-US" sz="2500" dirty="0">
                <a:solidFill>
                  <a:schemeClr val="tx1"/>
                </a:solidFill>
              </a:rPr>
              <a:t>Qualitative codes were transformed into quantitative results.</a:t>
            </a:r>
          </a:p>
          <a:p>
            <a:pPr marL="742950" lvl="1" indent="-228600">
              <a:buFont typeface="Arial" panose="020B0604020202020204" pitchFamily="34" charset="0"/>
              <a:buChar char="•"/>
            </a:pPr>
            <a:endParaRPr lang="en-US" sz="2500" dirty="0">
              <a:solidFill>
                <a:schemeClr val="tx1"/>
              </a:solidFill>
            </a:endParaRPr>
          </a:p>
          <a:p>
            <a:pPr indent="-228600">
              <a:lnSpc>
                <a:spcPct val="90000"/>
              </a:lnSpc>
            </a:pPr>
            <a:endParaRPr lang="en-US" sz="2500" dirty="0">
              <a:solidFill>
                <a:schemeClr val="tx1"/>
              </a:solidFill>
            </a:endParaRPr>
          </a:p>
          <a:p>
            <a:pPr indent="-228600">
              <a:lnSpc>
                <a:spcPct val="90000"/>
              </a:lnSpc>
            </a:pPr>
            <a:endParaRPr lang="en-US" sz="2500" dirty="0">
              <a:solidFill>
                <a:schemeClr val="tx1"/>
              </a:solidFill>
            </a:endParaRPr>
          </a:p>
          <a:p>
            <a:pPr marL="742950" lvl="1" indent="-228600">
              <a:buFont typeface="Arial" panose="020B0604020202020204" pitchFamily="34" charset="0"/>
              <a:buChar char="•"/>
            </a:pPr>
            <a:endParaRPr lang="en-US" sz="2500" dirty="0">
              <a:solidFill>
                <a:schemeClr val="tx1"/>
              </a:solidFill>
            </a:endParaRPr>
          </a:p>
          <a:p>
            <a:pPr marL="742950" lvl="1" indent="-228600">
              <a:buFont typeface="Arial" panose="020B0604020202020204" pitchFamily="34" charset="0"/>
              <a:buChar char="•"/>
            </a:pPr>
            <a:endParaRPr lang="en-US" sz="2500" dirty="0">
              <a:solidFill>
                <a:schemeClr val="tx1"/>
              </a:solidFill>
            </a:endParaRPr>
          </a:p>
        </p:txBody>
      </p:sp>
      <p:pic>
        <p:nvPicPr>
          <p:cNvPr id="3" name="Graphic 2" descr="Statistics with solid fill">
            <a:extLst>
              <a:ext uri="{FF2B5EF4-FFF2-40B4-BE49-F238E27FC236}">
                <a16:creationId xmlns:a16="http://schemas.microsoft.com/office/drawing/2014/main" id="{AB684390-F7C0-2F62-7060-974A0EE175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3609" y="2221718"/>
            <a:ext cx="2960151" cy="2960151"/>
          </a:xfrm>
          <a:prstGeom prst="rect">
            <a:avLst/>
          </a:prstGeom>
        </p:spPr>
      </p:pic>
    </p:spTree>
    <p:extLst>
      <p:ext uri="{BB962C8B-B14F-4D97-AF65-F5344CB8AC3E}">
        <p14:creationId xmlns:p14="http://schemas.microsoft.com/office/powerpoint/2010/main" val="21637928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Intro Slide">
  <a:themeElements>
    <a:clrScheme name="CU01">
      <a:dk1>
        <a:srgbClr val="000000"/>
      </a:dk1>
      <a:lt1>
        <a:srgbClr val="FFFFFF"/>
      </a:lt1>
      <a:dk2>
        <a:srgbClr val="787878"/>
      </a:dk2>
      <a:lt2>
        <a:srgbClr val="EEECE1"/>
      </a:lt2>
      <a:accent1>
        <a:srgbClr val="CFB87C"/>
      </a:accent1>
      <a:accent2>
        <a:srgbClr val="A49566"/>
      </a:accent2>
      <a:accent3>
        <a:srgbClr val="7B704E"/>
      </a:accent3>
      <a:accent4>
        <a:srgbClr val="E8DDC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01_CUDenver.potx" id="{2CC2ADE1-23D8-884A-9C49-CB7BF9E01E05}" vid="{AB559019-ACC1-6943-AE2E-97CCA9DBCE9D}"/>
    </a:ext>
  </a:extLst>
</a:theme>
</file>

<file path=ppt/theme/theme2.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hank You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66214dc-3630-40b9-a540-f8334d52d99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3BC9548D56ED40BFE60E3E800C30B4" ma:contentTypeVersion="13" ma:contentTypeDescription="Create a new document." ma:contentTypeScope="" ma:versionID="0c5972060d0859a0184aa92f9ba44c05">
  <xsd:schema xmlns:xsd="http://www.w3.org/2001/XMLSchema" xmlns:xs="http://www.w3.org/2001/XMLSchema" xmlns:p="http://schemas.microsoft.com/office/2006/metadata/properties" xmlns:ns3="266214dc-3630-40b9-a540-f8334d52d99f" xmlns:ns4="c2df3c2a-7636-4896-ba77-d101547f5184" targetNamespace="http://schemas.microsoft.com/office/2006/metadata/properties" ma:root="true" ma:fieldsID="ac6bcd763f9666d217df0bd0f8a64773" ns3:_="" ns4:_="">
    <xsd:import namespace="266214dc-3630-40b9-a540-f8334d52d99f"/>
    <xsd:import namespace="c2df3c2a-7636-4896-ba77-d101547f518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6214dc-3630-40b9-a540-f8334d52d9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df3c2a-7636-4896-ba77-d101547f518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7C0747-F327-4791-997F-CC234C1D87DF}">
  <ds:schemaRefs>
    <ds:schemaRef ds:uri="http://schemas.microsoft.com/office/2006/documentManagement/types"/>
    <ds:schemaRef ds:uri="http://schemas.openxmlformats.org/package/2006/metadata/core-properties"/>
    <ds:schemaRef ds:uri="http://purl.org/dc/elements/1.1/"/>
    <ds:schemaRef ds:uri="http://purl.org/dc/dcmitype/"/>
    <ds:schemaRef ds:uri="c2df3c2a-7636-4896-ba77-d101547f5184"/>
    <ds:schemaRef ds:uri="http://www.w3.org/XML/1998/namespace"/>
    <ds:schemaRef ds:uri="http://purl.org/dc/terms/"/>
    <ds:schemaRef ds:uri="http://schemas.microsoft.com/office/infopath/2007/PartnerControls"/>
    <ds:schemaRef ds:uri="266214dc-3630-40b9-a540-f8334d52d99f"/>
    <ds:schemaRef ds:uri="http://schemas.microsoft.com/office/2006/metadata/properties"/>
  </ds:schemaRefs>
</ds:datastoreItem>
</file>

<file path=customXml/itemProps2.xml><?xml version="1.0" encoding="utf-8"?>
<ds:datastoreItem xmlns:ds="http://schemas.openxmlformats.org/officeDocument/2006/customXml" ds:itemID="{E6CA23A5-042F-4999-A924-32EA085D6E80}">
  <ds:schemaRefs>
    <ds:schemaRef ds:uri="http://schemas.microsoft.com/sharepoint/v3/contenttype/forms"/>
  </ds:schemaRefs>
</ds:datastoreItem>
</file>

<file path=customXml/itemProps3.xml><?xml version="1.0" encoding="utf-8"?>
<ds:datastoreItem xmlns:ds="http://schemas.openxmlformats.org/officeDocument/2006/customXml" ds:itemID="{0223E671-1ED7-4C82-B1F5-FB31A295FF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6214dc-3630-40b9-a540-f8334d52d99f"/>
    <ds:schemaRef ds:uri="c2df3c2a-7636-4896-ba77-d101547f51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27023</TotalTime>
  <Words>2573</Words>
  <Application>Microsoft Office PowerPoint</Application>
  <PresentationFormat>Widescreen</PresentationFormat>
  <Paragraphs>192</Paragraphs>
  <Slides>20</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Meiryo</vt:lpstr>
      <vt:lpstr>Arial</vt:lpstr>
      <vt:lpstr>Arial Black</vt:lpstr>
      <vt:lpstr>Calibri</vt:lpstr>
      <vt:lpstr>Helvetica</vt:lpstr>
      <vt:lpstr>Helvetica Light</vt:lpstr>
      <vt:lpstr>Times</vt:lpstr>
      <vt:lpstr>Wingdings</vt:lpstr>
      <vt:lpstr>Intro Slide</vt:lpstr>
      <vt:lpstr>Office Theme</vt:lpstr>
      <vt:lpstr>Thank You Slide</vt:lpstr>
      <vt:lpstr>PowerPoint Presentation</vt:lpstr>
      <vt:lpstr>Disclosures</vt:lpstr>
      <vt:lpstr>Introduction/Background </vt:lpstr>
      <vt:lpstr>Introduction/Background </vt:lpstr>
      <vt:lpstr>Objective #1</vt:lpstr>
      <vt:lpstr>Objective #2</vt:lpstr>
      <vt:lpstr>Methods: Setting </vt:lpstr>
      <vt:lpstr>Methods  PHQ-9A</vt:lpstr>
      <vt:lpstr>Methods: Data Analysis</vt:lpstr>
      <vt:lpstr>CLIMB Intervention Definitions</vt:lpstr>
      <vt:lpstr>PCP Intervention Definitions</vt:lpstr>
      <vt:lpstr>Results:  Item 5 (feeling tired) </vt:lpstr>
      <vt:lpstr>Results:  Item 1 (feeling down)</vt:lpstr>
      <vt:lpstr>Results: Interventions</vt:lpstr>
      <vt:lpstr>Discussion: Latino &amp; Primarily Spanish-Speaking Youth</vt:lpstr>
      <vt:lpstr>Discussion: Black/African American Youth</vt:lpstr>
      <vt:lpstr>Limitations</vt:lpstr>
      <vt:lpstr>Implications/Future Directions</vt:lpstr>
      <vt:lpstr>References </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 Sarah</dc:creator>
  <cp:lastModifiedBy>Haley Almeida</cp:lastModifiedBy>
  <cp:revision>95</cp:revision>
  <dcterms:created xsi:type="dcterms:W3CDTF">2020-01-27T22:52:20Z</dcterms:created>
  <dcterms:modified xsi:type="dcterms:W3CDTF">2023-08-09T21:50:34Z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0x010100653BC9548D56ED40BFE60E3E800C30B4</vt:lpwstr>
  </property>
</Properties>
</file>