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 id="2147483779" r:id="rId2"/>
  </p:sldMasterIdLst>
  <p:notesMasterIdLst>
    <p:notesMasterId r:id="rId24"/>
  </p:notesMasterIdLst>
  <p:handoutMasterIdLst>
    <p:handoutMasterId r:id="rId25"/>
  </p:handoutMasterIdLst>
  <p:sldIdLst>
    <p:sldId id="281" r:id="rId3"/>
    <p:sldId id="260" r:id="rId4"/>
    <p:sldId id="283" r:id="rId5"/>
    <p:sldId id="272" r:id="rId6"/>
    <p:sldId id="284" r:id="rId7"/>
    <p:sldId id="285" r:id="rId8"/>
    <p:sldId id="287" r:id="rId9"/>
    <p:sldId id="288" r:id="rId10"/>
    <p:sldId id="286" r:id="rId11"/>
    <p:sldId id="290" r:id="rId12"/>
    <p:sldId id="291" r:id="rId13"/>
    <p:sldId id="297" r:id="rId14"/>
    <p:sldId id="298" r:id="rId15"/>
    <p:sldId id="301" r:id="rId16"/>
    <p:sldId id="299" r:id="rId17"/>
    <p:sldId id="303" r:id="rId18"/>
    <p:sldId id="266" r:id="rId19"/>
    <p:sldId id="294" r:id="rId20"/>
    <p:sldId id="267" r:id="rId21"/>
    <p:sldId id="265" r:id="rId22"/>
    <p:sldId id="292" r:id="rId23"/>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fton, Amie" initials="LA" lastIdx="11" clrIdx="0">
    <p:extLst>
      <p:ext uri="{19B8F6BF-5375-455C-9EA6-DF929625EA0E}">
        <p15:presenceInfo xmlns:p15="http://schemas.microsoft.com/office/powerpoint/2012/main" userId="S-1-5-21-16675130-1686114080-203501959-230283" providerId="AD"/>
      </p:ext>
    </p:extLst>
  </p:cmAuthor>
  <p:cmAuthor id="2" name="Steinberg, Elizabeth" initials="SE" lastIdx="10" clrIdx="1">
    <p:extLst>
      <p:ext uri="{19B8F6BF-5375-455C-9EA6-DF929625EA0E}">
        <p15:presenceInfo xmlns:p15="http://schemas.microsoft.com/office/powerpoint/2012/main" userId="S-1-5-21-16675130-1686114080-203501959-178149" providerId="AD"/>
      </p:ext>
    </p:extLst>
  </p:cmAuthor>
  <p:cmAuthor id="3" name="Gebremichael, Alazar" initials="GA" lastIdx="18" clrIdx="2">
    <p:extLst>
      <p:ext uri="{19B8F6BF-5375-455C-9EA6-DF929625EA0E}">
        <p15:presenceInfo xmlns:p15="http://schemas.microsoft.com/office/powerpoint/2012/main" userId="S::alazar.gebremichael@ucdenver.edu::52649772-c27e-40c0-88f9-f479290b80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4842" autoAdjust="0"/>
  </p:normalViewPr>
  <p:slideViewPr>
    <p:cSldViewPr snapToGrid="0" snapToObjects="1">
      <p:cViewPr>
        <p:scale>
          <a:sx n="140" d="100"/>
          <a:sy n="140" d="100"/>
        </p:scale>
        <p:origin x="768" y="224"/>
      </p:cViewPr>
      <p:guideLst>
        <p:guide orient="horz" pos="162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cap="all" spc="150" baseline="0">
                <a:solidFill>
                  <a:schemeClr val="tx1"/>
                </a:solidFill>
                <a:latin typeface="+mn-lt"/>
                <a:ea typeface="+mn-ea"/>
                <a:cs typeface="+mn-cs"/>
              </a:defRPr>
            </a:pPr>
            <a:r>
              <a:rPr lang="en-US" sz="1000" dirty="0">
                <a:solidFill>
                  <a:schemeClr val="tx1"/>
                </a:solidFill>
              </a:rPr>
              <a:t>Participant Sex (Assigned at birth)</a:t>
            </a:r>
          </a:p>
        </c:rich>
      </c:tx>
      <c:overlay val="0"/>
      <c:spPr>
        <a:noFill/>
        <a:ln>
          <a:noFill/>
        </a:ln>
        <a:effectLst/>
      </c:spPr>
      <c:txPr>
        <a:bodyPr rot="0" spcFirstLastPara="1" vertOverflow="ellipsis" vert="horz" wrap="square" anchor="ctr" anchorCtr="1"/>
        <a:lstStyle/>
        <a:p>
          <a:pPr>
            <a:defRPr sz="1000" b="1" i="0" u="none" strike="noStrike" kern="1200" cap="all" spc="150" baseline="0">
              <a:solidFill>
                <a:schemeClr val="tx1"/>
              </a:solidFill>
              <a:latin typeface="+mn-lt"/>
              <a:ea typeface="+mn-ea"/>
              <a:cs typeface="+mn-cs"/>
            </a:defRPr>
          </a:pPr>
          <a:endParaRPr lang="en-US"/>
        </a:p>
      </c:txPr>
    </c:title>
    <c:autoTitleDeleted val="0"/>
    <c:plotArea>
      <c:layout>
        <c:manualLayout>
          <c:layoutTarget val="inner"/>
          <c:xMode val="edge"/>
          <c:yMode val="edge"/>
          <c:x val="0.3059206101493987"/>
          <c:y val="0.38641697279346715"/>
          <c:w val="0.37760539983092728"/>
          <c:h val="0.46744090178964881"/>
        </c:manualLayout>
      </c:layout>
      <c:pieChart>
        <c:varyColors val="1"/>
        <c:ser>
          <c:idx val="0"/>
          <c:order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27AF-214D-9562-425E60F1BA31}"/>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27AF-214D-9562-425E60F1BA31}"/>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27AF-214D-9562-425E60F1BA31}"/>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Sheet1!$P$89:$P$91</c:f>
              <c:strCache>
                <c:ptCount val="3"/>
                <c:pt idx="0">
                  <c:v>Male</c:v>
                </c:pt>
                <c:pt idx="1">
                  <c:v>Female</c:v>
                </c:pt>
                <c:pt idx="2">
                  <c:v>Missing</c:v>
                </c:pt>
              </c:strCache>
            </c:strRef>
          </c:cat>
          <c:val>
            <c:numRef>
              <c:f>Sheet1!$Q$89:$Q$91</c:f>
              <c:numCache>
                <c:formatCode>General</c:formatCode>
                <c:ptCount val="3"/>
                <c:pt idx="0">
                  <c:v>41.5</c:v>
                </c:pt>
                <c:pt idx="1">
                  <c:v>52.3</c:v>
                </c:pt>
                <c:pt idx="2">
                  <c:v>6.2</c:v>
                </c:pt>
              </c:numCache>
            </c:numRef>
          </c:val>
          <c:extLst>
            <c:ext xmlns:c16="http://schemas.microsoft.com/office/drawing/2014/chart" uri="{C3380CC4-5D6E-409C-BE32-E72D297353CC}">
              <c16:uniqueId val="{00000006-27AF-214D-9562-425E60F1BA3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Entry>
      <c:layout>
        <c:manualLayout>
          <c:xMode val="edge"/>
          <c:yMode val="edge"/>
          <c:x val="0.11971907230869677"/>
          <c:y val="0.83915701918800756"/>
          <c:w val="0.77359117846804293"/>
          <c:h val="0.13468563874397646"/>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cap="all" spc="150" baseline="0">
                <a:solidFill>
                  <a:schemeClr val="tx1"/>
                </a:solidFill>
                <a:latin typeface="+mn-lt"/>
                <a:ea typeface="+mn-ea"/>
                <a:cs typeface="+mn-cs"/>
              </a:defRPr>
            </a:pPr>
            <a:r>
              <a:rPr lang="en-US" sz="1000">
                <a:solidFill>
                  <a:schemeClr val="tx1"/>
                </a:solidFill>
              </a:rPr>
              <a:t>Participant Gender </a:t>
            </a:r>
          </a:p>
        </c:rich>
      </c:tx>
      <c:overlay val="0"/>
      <c:spPr>
        <a:noFill/>
        <a:ln>
          <a:noFill/>
        </a:ln>
        <a:effectLst/>
      </c:spPr>
      <c:txPr>
        <a:bodyPr rot="0" spcFirstLastPara="1" vertOverflow="ellipsis" vert="horz" wrap="square" anchor="ctr" anchorCtr="1"/>
        <a:lstStyle/>
        <a:p>
          <a:pPr>
            <a:defRPr sz="1000" b="1" i="0" u="none" strike="noStrike" kern="1200" cap="all" spc="150" baseline="0">
              <a:solidFill>
                <a:schemeClr val="tx1"/>
              </a:solidFill>
              <a:latin typeface="+mn-lt"/>
              <a:ea typeface="+mn-ea"/>
              <a:cs typeface="+mn-cs"/>
            </a:defRPr>
          </a:pPr>
          <a:endParaRPr lang="en-US"/>
        </a:p>
      </c:txPr>
    </c:title>
    <c:autoTitleDeleted val="0"/>
    <c:plotArea>
      <c:layout>
        <c:manualLayout>
          <c:layoutTarget val="inner"/>
          <c:xMode val="edge"/>
          <c:yMode val="edge"/>
          <c:x val="0.17905433507614818"/>
          <c:y val="0.19922408776429509"/>
          <c:w val="0.34831754271543974"/>
          <c:h val="0.71169564534652796"/>
        </c:manualLayout>
      </c:layout>
      <c:pieChart>
        <c:varyColors val="1"/>
        <c:ser>
          <c:idx val="0"/>
          <c:order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28D9-2641-8541-D8445C4DFB5D}"/>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28D9-2641-8541-D8445C4DFB5D}"/>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28D9-2641-8541-D8445C4DFB5D}"/>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7-28D9-2641-8541-D8445C4DFB5D}"/>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9-28D9-2641-8541-D8445C4DFB5D}"/>
              </c:ext>
            </c:extLst>
          </c:dPt>
          <c:dPt>
            <c:idx val="5"/>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B-28D9-2641-8541-D8445C4DFB5D}"/>
              </c:ext>
            </c:extLst>
          </c:dPt>
          <c:dLbls>
            <c:dLbl>
              <c:idx val="2"/>
              <c:layout>
                <c:manualLayout>
                  <c:x val="7.6899168853893238E-2"/>
                  <c:y val="6.220618256051326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8D9-2641-8541-D8445C4DFB5D}"/>
                </c:ext>
              </c:extLst>
            </c:dLbl>
            <c:dLbl>
              <c:idx val="4"/>
              <c:layout>
                <c:manualLayout>
                  <c:x val="4.7197069116360457E-2"/>
                  <c:y val="8.521325459317581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8D9-2641-8541-D8445C4DFB5D}"/>
                </c:ext>
              </c:extLst>
            </c:dLbl>
            <c:dLbl>
              <c:idx val="5"/>
              <c:layout>
                <c:manualLayout>
                  <c:x val="4.9077865266841644E-2"/>
                  <c:y val="0.1219455380577427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8D9-2641-8541-D8445C4DFB5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Sheet1!$P$102:$P$107</c:f>
              <c:strCache>
                <c:ptCount val="6"/>
                <c:pt idx="0">
                  <c:v>Male</c:v>
                </c:pt>
                <c:pt idx="1">
                  <c:v>Female</c:v>
                </c:pt>
                <c:pt idx="2">
                  <c:v>Trans male</c:v>
                </c:pt>
                <c:pt idx="3">
                  <c:v>Genderqueer</c:v>
                </c:pt>
                <c:pt idx="4">
                  <c:v>Different gender identity</c:v>
                </c:pt>
                <c:pt idx="5">
                  <c:v>Missing</c:v>
                </c:pt>
              </c:strCache>
            </c:strRef>
          </c:cat>
          <c:val>
            <c:numRef>
              <c:f>Sheet1!$Q$102:$Q$107</c:f>
              <c:numCache>
                <c:formatCode>General</c:formatCode>
                <c:ptCount val="6"/>
                <c:pt idx="0">
                  <c:v>41.5</c:v>
                </c:pt>
                <c:pt idx="1">
                  <c:v>38.5</c:v>
                </c:pt>
                <c:pt idx="2">
                  <c:v>6.2</c:v>
                </c:pt>
                <c:pt idx="3">
                  <c:v>3.1</c:v>
                </c:pt>
                <c:pt idx="4">
                  <c:v>3.1</c:v>
                </c:pt>
                <c:pt idx="5">
                  <c:v>7.7</c:v>
                </c:pt>
              </c:numCache>
            </c:numRef>
          </c:val>
          <c:extLst>
            <c:ext xmlns:c16="http://schemas.microsoft.com/office/drawing/2014/chart" uri="{C3380CC4-5D6E-409C-BE32-E72D297353CC}">
              <c16:uniqueId val="{0000000C-28D9-2641-8541-D8445C4DFB5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Entry>
      <c:legendEntry>
        <c:idx val="4"/>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Entry>
      <c:legendEntry>
        <c:idx val="5"/>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Entry>
      <c:layout>
        <c:manualLayout>
          <c:xMode val="edge"/>
          <c:yMode val="edge"/>
          <c:x val="0.55751017780569279"/>
          <c:y val="0.21920198042361114"/>
          <c:w val="0.43908868102630372"/>
          <c:h val="0.64275276418733962"/>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08-11T11:09:53.927" idx="10">
    <p:pos x="10" y="10"/>
    <p:text>Show the actual change in words so people don't get lost</p:text>
    <p:extLst>
      <p:ext uri="{C676402C-5697-4E1C-873F-D02D1690AC5C}">
        <p15:threadingInfo xmlns:p15="http://schemas.microsoft.com/office/powerpoint/2012/main" timeZoneBias="360"/>
      </p:ext>
    </p:extLst>
  </p:cm>
  <p:cm authorId="3" dt="2021-08-12T14:02:09.223" idx="13">
    <p:pos x="10" y="106"/>
    <p:text>Add animation</p:text>
    <p:extLst>
      <p:ext uri="{C676402C-5697-4E1C-873F-D02D1690AC5C}">
        <p15:threadingInfo xmlns:p15="http://schemas.microsoft.com/office/powerpoint/2012/main" timeZoneBias="360">
          <p15:parentCm authorId="3" idx="10"/>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8-11T11:09:53.927" idx="14">
    <p:pos x="10" y="10"/>
    <p:text>Show the actual change in words so people don't get lost</p:text>
    <p:extLst>
      <p:ext uri="{C676402C-5697-4E1C-873F-D02D1690AC5C}">
        <p15:threadingInfo xmlns:p15="http://schemas.microsoft.com/office/powerpoint/2012/main" timeZoneBias="360"/>
      </p:ext>
    </p:extLst>
  </p:cm>
  <p:cm authorId="3" dt="2021-08-12T14:02:09.223" idx="15">
    <p:pos x="10" y="106"/>
    <p:text>Add animation</p:text>
    <p:extLst>
      <p:ext uri="{C676402C-5697-4E1C-873F-D02D1690AC5C}">
        <p15:threadingInfo xmlns:p15="http://schemas.microsoft.com/office/powerpoint/2012/main" timeZoneBias="360">
          <p15:parentCm authorId="3" idx="14"/>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8-12T14:08:55.136" idx="16">
    <p:pos x="10" y="10"/>
    <p:text>Maybe we aren't assessing the outcomes that are important to minority parents. Maybe the parents were not paying attention to whether the child is lonely or suffering, but paying attention to emotional reactivity. They could care more about these things. There may have been a misunderstaning signs of anxiety of depression as behavioral reactivity.</p:text>
    <p:extLst>
      <p:ext uri="{C676402C-5697-4E1C-873F-D02D1690AC5C}">
        <p15:threadingInfo xmlns:p15="http://schemas.microsoft.com/office/powerpoint/2012/main" timeZoneBias="360"/>
      </p:ext>
    </p:extLst>
  </p:cm>
  <p:cm authorId="3" dt="2021-08-12T14:10:27.711" idx="17">
    <p:pos x="10" y="106"/>
    <p:text>Some of these measures may not be as sensitive to change for patients of ethnic backgrounds.</p:text>
    <p:extLst>
      <p:ext uri="{C676402C-5697-4E1C-873F-D02D1690AC5C}">
        <p15:threadingInfo xmlns:p15="http://schemas.microsoft.com/office/powerpoint/2012/main" timeZoneBias="360">
          <p15:parentCm authorId="3" idx="16"/>
        </p15:threadingInfo>
      </p:ext>
    </p:extLst>
  </p:cm>
  <p:cm authorId="3" dt="2021-08-12T14:14:44.798" idx="18">
    <p:pos x="106" y="106"/>
    <p:text>Or, it could also be that parent ethnic background do not feel the program is taking cultural differences in the program.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2A9754-BE12-0B44-B585-ACAD41767AE1}" type="datetimeFigureOut">
              <a:rPr lang="en-US" smtClean="0"/>
              <a:t>8/10/21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4C87F0-47D5-104B-AFDA-BDCABF6A3C36}" type="slidenum">
              <a:rPr lang="en-US" smtClean="0"/>
              <a:t>‹#›</a:t>
            </a:fld>
            <a:endParaRPr lang="en-US"/>
          </a:p>
        </p:txBody>
      </p:sp>
    </p:spTree>
    <p:extLst>
      <p:ext uri="{BB962C8B-B14F-4D97-AF65-F5344CB8AC3E}">
        <p14:creationId xmlns:p14="http://schemas.microsoft.com/office/powerpoint/2010/main" val="907311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6B7BD-275F-A34D-A844-0BC817CAB9BE}" type="datetimeFigureOut">
              <a:rPr lang="en-US" smtClean="0"/>
              <a:t>8/10/21</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08C2A-FD32-7B49-AADF-826226B7AEBB}" type="slidenum">
              <a:rPr lang="en-US" smtClean="0"/>
              <a:t>‹#›</a:t>
            </a:fld>
            <a:endParaRPr lang="en-US"/>
          </a:p>
        </p:txBody>
      </p:sp>
    </p:spTree>
    <p:extLst>
      <p:ext uri="{BB962C8B-B14F-4D97-AF65-F5344CB8AC3E}">
        <p14:creationId xmlns:p14="http://schemas.microsoft.com/office/powerpoint/2010/main" val="19952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Hello, my name is Alazar </a:t>
            </a:r>
            <a:r>
              <a:rPr lang="en-US" sz="1200" b="0" i="0" u="none" strike="noStrike" kern="1200" dirty="0" err="1">
                <a:solidFill>
                  <a:schemeClr val="tx1"/>
                </a:solidFill>
                <a:effectLst/>
                <a:latin typeface="+mn-lt"/>
                <a:ea typeface="+mn-ea"/>
                <a:cs typeface="+mn-cs"/>
              </a:rPr>
              <a:t>Gebremichael</a:t>
            </a:r>
            <a:r>
              <a:rPr lang="en-US" sz="1200" b="0" i="0" u="none" strike="noStrike" kern="1200" dirty="0">
                <a:solidFill>
                  <a:schemeClr val="tx1"/>
                </a:solidFill>
                <a:effectLst/>
                <a:latin typeface="+mn-lt"/>
                <a:ea typeface="+mn-ea"/>
                <a:cs typeface="+mn-cs"/>
              </a:rPr>
              <a:t> (I use he/him pronounce) and I will be presenting on my research on emotional disorders within children and adolescents of varying ethnic backgrounds. My mentor on this research is Dr. Sarah Kennedy and the title of my Research Project is…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a:t>
            </a:fld>
            <a:endParaRPr lang="en-US"/>
          </a:p>
        </p:txBody>
      </p:sp>
    </p:spTree>
    <p:extLst>
      <p:ext uri="{BB962C8B-B14F-4D97-AF65-F5344CB8AC3E}">
        <p14:creationId xmlns:p14="http://schemas.microsoft.com/office/powerpoint/2010/main" val="211761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Utilizing SPSS, we conducted multiple regression analysis to examine differences in depression, anxiety, and emotional reactivity from pre to post treatment. We then conducted some t-tests to examine differences in satisfaction from pre to post treatment.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10</a:t>
            </a:fld>
            <a:endParaRPr lang="en-US"/>
          </a:p>
        </p:txBody>
      </p:sp>
    </p:spTree>
    <p:extLst>
      <p:ext uri="{BB962C8B-B14F-4D97-AF65-F5344CB8AC3E}">
        <p14:creationId xmlns:p14="http://schemas.microsoft.com/office/powerpoint/2010/main" val="216892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thing we looked at is just to see if the entire sample improved on our outcome measures. The good news is that the entire sample improved on all our outcome measures from pre to post treatment and the effect size was in the medium to large range. That is what Table 2 is illustrating.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11</a:t>
            </a:fld>
            <a:endParaRPr lang="en-US"/>
          </a:p>
        </p:txBody>
      </p:sp>
    </p:spTree>
    <p:extLst>
      <p:ext uri="{BB962C8B-B14F-4D97-AF65-F5344CB8AC3E}">
        <p14:creationId xmlns:p14="http://schemas.microsoft.com/office/powerpoint/2010/main" val="3996422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then considered ethnic minority status as a predictor. When we looked at post treatment satisfaction, we found that ethnic minority youth and white youth did not differ when it came to post treatment satisfaction from youth or parent report. (Show the T-test results)</a:t>
            </a: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12</a:t>
            </a:fld>
            <a:endParaRPr lang="en-US"/>
          </a:p>
        </p:txBody>
      </p:sp>
    </p:spTree>
    <p:extLst>
      <p:ext uri="{BB962C8B-B14F-4D97-AF65-F5344CB8AC3E}">
        <p14:creationId xmlns:p14="http://schemas.microsoft.com/office/powerpoint/2010/main" val="2652211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when we ran a regression analysis, we did find differences between ethnic minority youth and white youth when it came to two outcomes in particular.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it came to Parent reported anxiety, identifying as an ethnic minority did predict higher parent reported anxiety symptoms at post treatment (controlling for baseline scores). It also predicted higher parent reported depression symptoms at post treatment (controlling for baseline scores). There weren't any differences when it came to youth reported symptoms.</a:t>
            </a: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13</a:t>
            </a:fld>
            <a:endParaRPr lang="en-US"/>
          </a:p>
        </p:txBody>
      </p:sp>
    </p:spTree>
    <p:extLst>
      <p:ext uri="{BB962C8B-B14F-4D97-AF65-F5344CB8AC3E}">
        <p14:creationId xmlns:p14="http://schemas.microsoft.com/office/powerpoint/2010/main" val="388843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14</a:t>
            </a:fld>
            <a:endParaRPr lang="en-US"/>
          </a:p>
        </p:txBody>
      </p:sp>
    </p:spTree>
    <p:extLst>
      <p:ext uri="{BB962C8B-B14F-4D97-AF65-F5344CB8AC3E}">
        <p14:creationId xmlns:p14="http://schemas.microsoft.com/office/powerpoint/2010/main" val="3269549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also weren’t any differences when it came to emotional reactivity.</a:t>
            </a: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15</a:t>
            </a:fld>
            <a:endParaRPr lang="en-US"/>
          </a:p>
        </p:txBody>
      </p:sp>
    </p:spTree>
    <p:extLst>
      <p:ext uri="{BB962C8B-B14F-4D97-AF65-F5344CB8AC3E}">
        <p14:creationId xmlns:p14="http://schemas.microsoft.com/office/powerpoint/2010/main" val="361698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16</a:t>
            </a:fld>
            <a:endParaRPr lang="en-US"/>
          </a:p>
        </p:txBody>
      </p:sp>
    </p:spTree>
    <p:extLst>
      <p:ext uri="{BB962C8B-B14F-4D97-AF65-F5344CB8AC3E}">
        <p14:creationId xmlns:p14="http://schemas.microsoft.com/office/powerpoint/2010/main" val="817036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reviewing these results, it became clear that there is at least some evidence that this PHP intervention is not as effective for patients who come from an ethnic minority background. Considering this, this Psychosocial intervention (like other interventions) may need to be adapted for individuals from an ethnic minority background. Another implication of this study is that</a:t>
            </a:r>
            <a:r>
              <a:rPr lang="en-US" dirty="0"/>
              <a:t> these measures may not be as sensitive to change for patients of ethnic backgrounds as it for white patients. Maybe we aren't assessing the outcomes that are important to minority parents. Maybe the parents of ethnic minority’s were not paying attention to whether the child is lonely or suffering, but they were paying attention to emotional reactivity. They could care more about these things. There may have been a misunderstanding signs of anxiety of depression as behavioral reactivity. It could also be that parents of ethnic ethnic background do not feel the program is taking cultural differences in the program into consideration. It is generally unclear and there would have to be more research done to get a definitive answer. </a:t>
            </a:r>
          </a:p>
        </p:txBody>
      </p:sp>
      <p:sp>
        <p:nvSpPr>
          <p:cNvPr id="4" name="Slide Number Placeholder 3"/>
          <p:cNvSpPr>
            <a:spLocks noGrp="1"/>
          </p:cNvSpPr>
          <p:nvPr>
            <p:ph type="sldNum" sz="quarter" idx="5"/>
          </p:nvPr>
        </p:nvSpPr>
        <p:spPr/>
        <p:txBody>
          <a:bodyPr/>
          <a:lstStyle/>
          <a:p>
            <a:fld id="{B7308C2A-FD32-7B49-AADF-826226B7AEBB}" type="slidenum">
              <a:rPr lang="en-US" smtClean="0"/>
              <a:t>17</a:t>
            </a:fld>
            <a:endParaRPr lang="en-US"/>
          </a:p>
        </p:txBody>
      </p:sp>
    </p:spTree>
    <p:extLst>
      <p:ext uri="{BB962C8B-B14F-4D97-AF65-F5344CB8AC3E}">
        <p14:creationId xmlns:p14="http://schemas.microsoft.com/office/powerpoint/2010/main" val="1288492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limitation of this study was that we had a small sample size which resulted in categorizing patients in a binary manner which may have collapsed cultural and ethnic differences that may have had an impact on treatment outcome. In the future, we would conduct analysis in a much larger sample size so we can examine differences in outcome for specific ethnic sub-groups.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18</a:t>
            </a:fld>
            <a:endParaRPr lang="en-US"/>
          </a:p>
        </p:txBody>
      </p:sp>
    </p:spTree>
    <p:extLst>
      <p:ext uri="{BB962C8B-B14F-4D97-AF65-F5344CB8AC3E}">
        <p14:creationId xmlns:p14="http://schemas.microsoft.com/office/powerpoint/2010/main" val="194032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am an aspiring clinical psychologist who is interested in closing the disparities within mental health regarding patients of ethnic backgrounds.</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summer, I have worked with Dr. Sarah Kennedy on her research in the Partial hospitalization program at children's hospital. After being allowed an opportunity to do my own research, I brought up the idea that we should look at the PHP's psychosocial intervention and identify if there were any ethnic identity predictors of treatment outcome. After doing some literary research, we found that treatment satisfaction has been relatively understudied among ethnic minority groups receiving psychosocial mental health treatment compared to treatment effectiveness. We also found that there are few well established psychotherapy interventions for ethnic minority groups as compared to interventions for white patients.</a:t>
            </a:r>
            <a:endParaRPr lang="en-US" dirty="0">
              <a:effectLst/>
            </a:endParaRPr>
          </a:p>
          <a:p>
            <a:br>
              <a:rPr lang="en-US" dirty="0"/>
            </a:b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2</a:t>
            </a:fld>
            <a:endParaRPr lang="en-US"/>
          </a:p>
        </p:txBody>
      </p:sp>
    </p:spTree>
    <p:extLst>
      <p:ext uri="{BB962C8B-B14F-4D97-AF65-F5344CB8AC3E}">
        <p14:creationId xmlns:p14="http://schemas.microsoft.com/office/powerpoint/2010/main" val="337081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found that adaptations may be necessary for psychosocial interventions to have the same level of effectiveness for ethnic minority groups as they do for white patients. We stipulated that among other reasons, social and cultural pressures had significant impact on psychosocial interventions surrounding ethnic minority groups. Adaptation of the interventions could mitigate for this discrepancy but there is currently minimal guidance on how to adapt </a:t>
            </a:r>
            <a:r>
              <a:rPr lang="en-US" sz="1200" dirty="0">
                <a:solidFill>
                  <a:srgbClr val="000000"/>
                </a:solidFill>
              </a:rPr>
              <a:t>existing evidence-based intervention for ethnic minority groups.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3</a:t>
            </a:fld>
            <a:endParaRPr lang="en-US"/>
          </a:p>
        </p:txBody>
      </p:sp>
    </p:spTree>
    <p:extLst>
      <p:ext uri="{BB962C8B-B14F-4D97-AF65-F5344CB8AC3E}">
        <p14:creationId xmlns:p14="http://schemas.microsoft.com/office/powerpoint/2010/main" val="3753603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in this study, we had three objectives. The first objective was to determine if there was a difference in satisfaction between individuals of color and white individuals  for youth receiving transdiagnostic treatment for emotional disorders in a Partial Hospitalization Program. We hypothesized that Satisfaction with treatment would be higher in white identifying patients as compared to patients of color due to things we read in the literature.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4</a:t>
            </a:fld>
            <a:endParaRPr lang="en-US"/>
          </a:p>
        </p:txBody>
      </p:sp>
    </p:spTree>
    <p:extLst>
      <p:ext uri="{BB962C8B-B14F-4D97-AF65-F5344CB8AC3E}">
        <p14:creationId xmlns:p14="http://schemas.microsoft.com/office/powerpoint/2010/main" val="247909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Secondly, we wanted to examine whether youth of color versus white youth significantly differed in post treatment anxiety and depression between individuals of color and white individuals for youth receiving transdiagnostic in the Partial Hospitalization Program. We hypothesized that youth of color will not differ in post-treatment anxiety and depression due to the confidence we had in the program’s adaptation.</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5</a:t>
            </a:fld>
            <a:endParaRPr lang="en-US"/>
          </a:p>
        </p:txBody>
      </p:sp>
    </p:spTree>
    <p:extLst>
      <p:ext uri="{BB962C8B-B14F-4D97-AF65-F5344CB8AC3E}">
        <p14:creationId xmlns:p14="http://schemas.microsoft.com/office/powerpoint/2010/main" val="313566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Lastly, we wanted to examine whether youth of color versus white youth significantly differed in post treatment emotional reactivity scores between individuals of color and white individuals for youth receiving transdiagnostic in the Partial Hospitalization Program. We hypothesized that youth of color will not differ in post-treatment emotional reactivity scores due to the confidence we had in the program.</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6</a:t>
            </a:fld>
            <a:endParaRPr lang="en-US"/>
          </a:p>
        </p:txBody>
      </p:sp>
    </p:spTree>
    <p:extLst>
      <p:ext uri="{BB962C8B-B14F-4D97-AF65-F5344CB8AC3E}">
        <p14:creationId xmlns:p14="http://schemas.microsoft.com/office/powerpoint/2010/main" val="1117049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before I discuss the actual research conducted, let me provide some background on the program that the participants are receiving treatment in. My mentor, </a:t>
            </a:r>
            <a:r>
              <a:rPr lang="en-US" sz="1200" b="0" i="0" u="none" strike="noStrike" kern="1200" dirty="0">
                <a:solidFill>
                  <a:schemeClr val="tx1"/>
                </a:solidFill>
                <a:effectLst/>
                <a:latin typeface="+mn-lt"/>
                <a:ea typeface="+mn-ea"/>
                <a:cs typeface="+mn-cs"/>
              </a:rPr>
              <a:t>Dr. Sarah Kennedy has been working on administering and implementing a program that she co created which helps children and adolescents suffering from emotional disorders. The program is based on the treatment </a:t>
            </a:r>
            <a:r>
              <a:rPr lang="en-US" sz="1200" b="0" i="0" u="none" strike="noStrike" kern="1200" dirty="0" err="1">
                <a:solidFill>
                  <a:schemeClr val="tx1"/>
                </a:solidFill>
                <a:effectLst/>
                <a:latin typeface="+mn-lt"/>
                <a:ea typeface="+mn-ea"/>
                <a:cs typeface="+mn-cs"/>
              </a:rPr>
              <a:t>manuel</a:t>
            </a:r>
            <a:r>
              <a:rPr lang="en-US" sz="1200" b="0" i="0" u="none" strike="noStrike" kern="1200" dirty="0">
                <a:solidFill>
                  <a:schemeClr val="tx1"/>
                </a:solidFill>
                <a:effectLst/>
                <a:latin typeface="+mn-lt"/>
                <a:ea typeface="+mn-ea"/>
                <a:cs typeface="+mn-cs"/>
              </a:rPr>
              <a:t> called The Unified Protocols for Transdiagnostic Treatment of Emotional Disorders in Children and Adolescents. This intervention is designed to treat multiple emotional disorders by presenting evidence-based intervention strategies that uses more broad language in the context of emotions. This protocol is used on Partially Hospitalized Patients at Children’s Hospital who are in need of </a:t>
            </a:r>
            <a:r>
              <a:rPr lang="en-US" sz="1200" b="0" i="0" u="none" strike="noStrike" kern="1200" dirty="0" err="1">
                <a:solidFill>
                  <a:schemeClr val="tx1"/>
                </a:solidFill>
                <a:effectLst/>
                <a:latin typeface="+mn-lt"/>
                <a:ea typeface="+mn-ea"/>
                <a:cs typeface="+mn-cs"/>
              </a:rPr>
              <a:t>psycotherpay</a:t>
            </a:r>
            <a:r>
              <a:rPr lang="en-US" sz="1200" b="0" i="0" u="none" strike="noStrike" kern="1200" dirty="0">
                <a:solidFill>
                  <a:schemeClr val="tx1"/>
                </a:solidFill>
                <a:effectLst/>
                <a:latin typeface="+mn-lt"/>
                <a:ea typeface="+mn-ea"/>
                <a:cs typeface="+mn-cs"/>
              </a:rPr>
              <a:t>.</a:t>
            </a: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7</a:t>
            </a:fld>
            <a:endParaRPr lang="en-US"/>
          </a:p>
        </p:txBody>
      </p:sp>
    </p:spTree>
    <p:extLst>
      <p:ext uri="{BB962C8B-B14F-4D97-AF65-F5344CB8AC3E}">
        <p14:creationId xmlns:p14="http://schemas.microsoft.com/office/powerpoint/2010/main" val="3198911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study, we enrolled 69 consenting patients (ages 7-17) and their respected caregivers who participated in the Children's Hospital PHP program. We classified patients as person of color (40.57%) or white individuals (59.43%) based on the way they reported their racial and ethnic identification which is illustrated in table 1. We also collected more data regarding the patient's identity which is illustrated in Figure 1 and 2.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8</a:t>
            </a:fld>
            <a:endParaRPr lang="en-US"/>
          </a:p>
        </p:txBody>
      </p:sp>
    </p:spTree>
    <p:extLst>
      <p:ext uri="{BB962C8B-B14F-4D97-AF65-F5344CB8AC3E}">
        <p14:creationId xmlns:p14="http://schemas.microsoft.com/office/powerpoint/2010/main" val="3670406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the measures that we used to measure acceptability, depression, anxiety, and emotional reactivity. (Number 1) The client satisfaction questionnaire 8 was used to measure acceptability of treatment. (Number 2 and 3) were both used to measure effectiveness of treatment. Both youth and parents filled out anxiety and depression measures and only parents reported on emotional reactivity. 2 and 3 were taken pre and post treatment. 1 was taken only post treatment.</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9</a:t>
            </a:fld>
            <a:endParaRPr lang="en-US"/>
          </a:p>
        </p:txBody>
      </p:sp>
    </p:spTree>
    <p:extLst>
      <p:ext uri="{BB962C8B-B14F-4D97-AF65-F5344CB8AC3E}">
        <p14:creationId xmlns:p14="http://schemas.microsoft.com/office/powerpoint/2010/main" val="171815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able of Contents (5 Points">
    <p:spTree>
      <p:nvGrpSpPr>
        <p:cNvPr id="1" name=""/>
        <p:cNvGrpSpPr/>
        <p:nvPr/>
      </p:nvGrpSpPr>
      <p:grpSpPr>
        <a:xfrm>
          <a:off x="0" y="0"/>
          <a:ext cx="0" cy="0"/>
          <a:chOff x="0" y="0"/>
          <a:chExt cx="0" cy="0"/>
        </a:xfrm>
      </p:grpSpPr>
      <p:grpSp>
        <p:nvGrpSpPr>
          <p:cNvPr id="2" name="Group 1"/>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558727"/>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10" name="TextBox 9"/>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6</a:t>
              </a:r>
            </a:p>
          </p:txBody>
        </p:sp>
      </p:grpSp>
      <p:sp>
        <p:nvSpPr>
          <p:cNvPr id="25" name="Oval 24"/>
          <p:cNvSpPr/>
          <p:nvPr/>
        </p:nvSpPr>
        <p:spPr>
          <a:xfrm>
            <a:off x="1227328" y="3768159"/>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 name="Group 2"/>
          <p:cNvGrpSpPr/>
          <p:nvPr userDrawn="1"/>
        </p:nvGrpSpPr>
        <p:grpSpPr>
          <a:xfrm>
            <a:off x="1232972" y="1973014"/>
            <a:ext cx="3675327" cy="298221"/>
            <a:chOff x="1232972" y="2017404"/>
            <a:chExt cx="3675327" cy="298221"/>
          </a:xfrm>
        </p:grpSpPr>
        <p:sp>
          <p:nvSpPr>
            <p:cNvPr id="16" name="Oval 15"/>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2" name="Group 31"/>
            <p:cNvGrpSpPr/>
            <p:nvPr userDrawn="1"/>
          </p:nvGrpSpPr>
          <p:grpSpPr>
            <a:xfrm>
              <a:off x="1232972" y="2021694"/>
              <a:ext cx="3675327" cy="276999"/>
              <a:chOff x="1232972" y="2021694"/>
              <a:chExt cx="3675327" cy="276999"/>
            </a:xfrm>
          </p:grpSpPr>
          <p:cxnSp>
            <p:nvCxnSpPr>
              <p:cNvPr id="17" name="Straight Connector 16"/>
              <p:cNvCxnSpPr/>
              <p:nvPr userDrawn="1"/>
            </p:nvCxnSpPr>
            <p:spPr>
              <a:xfrm flipV="1">
                <a:off x="1840813" y="221173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7</a:t>
                </a:r>
              </a:p>
            </p:txBody>
          </p:sp>
        </p:grpSp>
      </p:grpSp>
      <p:cxnSp>
        <p:nvCxnSpPr>
          <p:cNvPr id="20" name="Straight Connector 19"/>
          <p:cNvCxnSpPr/>
          <p:nvPr/>
        </p:nvCxnSpPr>
        <p:spPr>
          <a:xfrm flipV="1">
            <a:off x="1840813" y="275933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userDrawn="1"/>
        </p:nvGrpSpPr>
        <p:grpSpPr>
          <a:xfrm>
            <a:off x="1233466" y="2600989"/>
            <a:ext cx="312903" cy="303033"/>
            <a:chOff x="1233466" y="2600989"/>
            <a:chExt cx="312903" cy="303033"/>
          </a:xfrm>
        </p:grpSpPr>
        <p:sp>
          <p:nvSpPr>
            <p:cNvPr id="19" name="Oval 18"/>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29" name="TextBox 28"/>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8</a:t>
              </a:r>
            </a:p>
          </p:txBody>
        </p:sp>
      </p:grpSp>
      <p:cxnSp>
        <p:nvCxnSpPr>
          <p:cNvPr id="23" name="Straight Connector 22"/>
          <p:cNvCxnSpPr/>
          <p:nvPr/>
        </p:nvCxnSpPr>
        <p:spPr>
          <a:xfrm flipV="1">
            <a:off x="1840813" y="3324960"/>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19769" y="3166166"/>
            <a:ext cx="312903" cy="307753"/>
            <a:chOff x="1219769" y="3166166"/>
            <a:chExt cx="312903" cy="307753"/>
          </a:xfrm>
        </p:grpSpPr>
        <p:sp>
          <p:nvSpPr>
            <p:cNvPr id="22" name="Oval 21"/>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30" name="TextBox 29"/>
            <p:cNvSpPr txBox="1"/>
            <p:nvPr userDrawn="1"/>
          </p:nvSpPr>
          <p:spPr>
            <a:xfrm>
              <a:off x="1219769" y="317424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9</a:t>
              </a:r>
            </a:p>
          </p:txBody>
        </p:sp>
      </p:grpSp>
      <p:grpSp>
        <p:nvGrpSpPr>
          <p:cNvPr id="35" name="Group 34"/>
          <p:cNvGrpSpPr/>
          <p:nvPr userDrawn="1"/>
        </p:nvGrpSpPr>
        <p:grpSpPr>
          <a:xfrm>
            <a:off x="1180006" y="3780505"/>
            <a:ext cx="3728293" cy="276999"/>
            <a:chOff x="1180006" y="3780505"/>
            <a:chExt cx="3728293" cy="276999"/>
          </a:xfrm>
        </p:grpSpPr>
        <p:cxnSp>
          <p:nvCxnSpPr>
            <p:cNvPr id="26" name="Straight Connector 25"/>
            <p:cNvCxnSpPr/>
            <p:nvPr/>
          </p:nvCxnSpPr>
          <p:spPr>
            <a:xfrm flipV="1">
              <a:off x="1840813" y="3919761"/>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180006" y="3780505"/>
              <a:ext cx="412965" cy="276999"/>
            </a:xfrm>
            <a:prstGeom prst="rect">
              <a:avLst/>
            </a:prstGeom>
            <a:noFill/>
          </p:spPr>
          <p:txBody>
            <a:bodyPr wrap="square" rtlCol="0">
              <a:spAutoFit/>
            </a:bodyPr>
            <a:lstStyle/>
            <a:p>
              <a:pPr algn="ctr"/>
              <a:r>
                <a:rPr lang="en-US" sz="1200" b="1" dirty="0">
                  <a:solidFill>
                    <a:schemeClr val="bg1"/>
                  </a:solidFill>
                  <a:latin typeface="Arial"/>
                  <a:cs typeface="Arial"/>
                </a:rPr>
                <a:t>10</a:t>
              </a:r>
            </a:p>
          </p:txBody>
        </p:sp>
      </p:grpSp>
      <p:sp>
        <p:nvSpPr>
          <p:cNvPr id="14" name="Text Placeholder 13"/>
          <p:cNvSpPr>
            <a:spLocks noGrp="1"/>
          </p:cNvSpPr>
          <p:nvPr userDrawn="1">
            <p:ph type="body" sz="quarter" idx="10"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a:p>
            <a:pPr lvl="0"/>
            <a:r>
              <a:rPr lang="en-US" dirty="0"/>
              <a:t>Fifth Topic</a:t>
            </a:r>
          </a:p>
        </p:txBody>
      </p:sp>
      <p:sp>
        <p:nvSpPr>
          <p:cNvPr id="24" name="Slide Number Placeholder 5"/>
          <p:cNvSpPr>
            <a:spLocks noGrp="1"/>
          </p:cNvSpPr>
          <p:nvPr userDrawn="1">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dirty="0"/>
          </a:p>
        </p:txBody>
      </p:sp>
      <p:sp>
        <p:nvSpPr>
          <p:cNvPr id="28"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292318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269577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4370185"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601452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2366908" y="2517775"/>
            <a:ext cx="1233357"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4036446" y="2523955"/>
            <a:ext cx="1252986"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5700460" y="2523955"/>
            <a:ext cx="1241149"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3407922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223943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366724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508964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7" name="Oval 6"/>
          <p:cNvSpPr/>
          <p:nvPr userDrawn="1"/>
        </p:nvSpPr>
        <p:spPr>
          <a:xfrm>
            <a:off x="652474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4</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2009200" y="251777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
        <p:nvSpPr>
          <p:cNvPr id="14" name="Text Placeholder 12"/>
          <p:cNvSpPr>
            <a:spLocks noGrp="1"/>
          </p:cNvSpPr>
          <p:nvPr>
            <p:ph type="body" sz="quarter" idx="41" hasCustomPrompt="1"/>
          </p:nvPr>
        </p:nvSpPr>
        <p:spPr>
          <a:xfrm>
            <a:off x="3395155" y="252395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
        <p:nvSpPr>
          <p:cNvPr id="15" name="Text Placeholder 12"/>
          <p:cNvSpPr>
            <a:spLocks noGrp="1"/>
          </p:cNvSpPr>
          <p:nvPr>
            <p:ph type="body" sz="quarter" idx="42" hasCustomPrompt="1"/>
          </p:nvPr>
        </p:nvSpPr>
        <p:spPr>
          <a:xfrm>
            <a:off x="4824905" y="252395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
        <p:nvSpPr>
          <p:cNvPr id="16" name="Text Placeholder 12"/>
          <p:cNvSpPr>
            <a:spLocks noGrp="1"/>
          </p:cNvSpPr>
          <p:nvPr>
            <p:ph type="body" sz="quarter" idx="43" hasCustomPrompt="1"/>
          </p:nvPr>
        </p:nvSpPr>
        <p:spPr>
          <a:xfrm>
            <a:off x="6248238" y="251777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Tree>
    <p:extLst>
      <p:ext uri="{BB962C8B-B14F-4D97-AF65-F5344CB8AC3E}">
        <p14:creationId xmlns:p14="http://schemas.microsoft.com/office/powerpoint/2010/main" val="77297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142720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28550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427741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7" name="Oval 6"/>
          <p:cNvSpPr/>
          <p:nvPr userDrawn="1"/>
        </p:nvSpPr>
        <p:spPr>
          <a:xfrm>
            <a:off x="57125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4</a:t>
            </a:r>
          </a:p>
        </p:txBody>
      </p:sp>
      <p:sp>
        <p:nvSpPr>
          <p:cNvPr id="8" name="Oval 7"/>
          <p:cNvSpPr/>
          <p:nvPr userDrawn="1"/>
        </p:nvSpPr>
        <p:spPr>
          <a:xfrm>
            <a:off x="714126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5</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1196975"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258293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401268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543601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686576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77297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 points (Use 5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142720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6</a:t>
            </a:r>
          </a:p>
        </p:txBody>
      </p:sp>
      <p:sp>
        <p:nvSpPr>
          <p:cNvPr id="5" name="Oval 4"/>
          <p:cNvSpPr/>
          <p:nvPr userDrawn="1"/>
        </p:nvSpPr>
        <p:spPr>
          <a:xfrm>
            <a:off x="28550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7</a:t>
            </a:r>
          </a:p>
        </p:txBody>
      </p:sp>
      <p:sp>
        <p:nvSpPr>
          <p:cNvPr id="6" name="Oval 5"/>
          <p:cNvSpPr/>
          <p:nvPr userDrawn="1"/>
        </p:nvSpPr>
        <p:spPr>
          <a:xfrm>
            <a:off x="427741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8</a:t>
            </a:r>
          </a:p>
        </p:txBody>
      </p:sp>
      <p:sp>
        <p:nvSpPr>
          <p:cNvPr id="7" name="Oval 6"/>
          <p:cNvSpPr/>
          <p:nvPr userDrawn="1"/>
        </p:nvSpPr>
        <p:spPr>
          <a:xfrm>
            <a:off x="57125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9</a:t>
            </a:r>
          </a:p>
        </p:txBody>
      </p:sp>
      <p:sp>
        <p:nvSpPr>
          <p:cNvPr id="8" name="Oval 7"/>
          <p:cNvSpPr/>
          <p:nvPr userDrawn="1"/>
        </p:nvSpPr>
        <p:spPr>
          <a:xfrm>
            <a:off x="714126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1196975"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258293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401268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543601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686576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userDrawn="1"/>
        </p:nvSpPr>
        <p:spPr>
          <a:xfrm>
            <a:off x="7166915" y="1889301"/>
            <a:ext cx="527709" cy="461665"/>
          </a:xfrm>
          <a:prstGeom prst="rect">
            <a:avLst/>
          </a:prstGeom>
          <a:noFill/>
        </p:spPr>
        <p:txBody>
          <a:bodyPr wrap="none" rtlCol="0">
            <a:spAutoFit/>
          </a:bodyPr>
          <a:lstStyle/>
          <a:p>
            <a:r>
              <a:rPr lang="en-US" sz="2400" b="1" dirty="0">
                <a:solidFill>
                  <a:schemeClr val="bg1"/>
                </a:solidFill>
              </a:rPr>
              <a:t>10</a:t>
            </a:r>
          </a:p>
        </p:txBody>
      </p:sp>
    </p:spTree>
    <p:extLst>
      <p:ext uri="{BB962C8B-B14F-4D97-AF65-F5344CB8AC3E}">
        <p14:creationId xmlns:p14="http://schemas.microsoft.com/office/powerpoint/2010/main" val="4088775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69941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212722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354962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7" name="Oval 6"/>
          <p:cNvSpPr/>
          <p:nvPr userDrawn="1"/>
        </p:nvSpPr>
        <p:spPr>
          <a:xfrm>
            <a:off x="498472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4</a:t>
            </a:r>
          </a:p>
        </p:txBody>
      </p:sp>
      <p:sp>
        <p:nvSpPr>
          <p:cNvPr id="8" name="Oval 7"/>
          <p:cNvSpPr/>
          <p:nvPr userDrawn="1"/>
        </p:nvSpPr>
        <p:spPr>
          <a:xfrm>
            <a:off x="641347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5</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469180"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1855135"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3284885"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4708218"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6137968"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0" name="Oval 19">
            <a:extLst>
              <a:ext uri="{FF2B5EF4-FFF2-40B4-BE49-F238E27FC236}">
                <a16:creationId xmlns:a16="http://schemas.microsoft.com/office/drawing/2014/main" id="{046909D9-364C-0240-A6A8-10D500EECC0C}"/>
              </a:ext>
            </a:extLst>
          </p:cNvPr>
          <p:cNvSpPr/>
          <p:nvPr userDrawn="1"/>
        </p:nvSpPr>
        <p:spPr>
          <a:xfrm>
            <a:off x="7837203"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6</a:t>
            </a:r>
          </a:p>
        </p:txBody>
      </p:sp>
      <p:sp>
        <p:nvSpPr>
          <p:cNvPr id="21" name="Text Placeholder 12">
            <a:extLst>
              <a:ext uri="{FF2B5EF4-FFF2-40B4-BE49-F238E27FC236}">
                <a16:creationId xmlns:a16="http://schemas.microsoft.com/office/drawing/2014/main" id="{B10616D9-1526-BB48-AB68-B2A7B7517CC5}"/>
              </a:ext>
            </a:extLst>
          </p:cNvPr>
          <p:cNvSpPr>
            <a:spLocks noGrp="1"/>
          </p:cNvSpPr>
          <p:nvPr>
            <p:ph type="body" sz="quarter" idx="45" hasCustomPrompt="1"/>
          </p:nvPr>
        </p:nvSpPr>
        <p:spPr>
          <a:xfrm>
            <a:off x="7560697"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3389689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10 (Use 6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5" name="Oval 4"/>
          <p:cNvSpPr/>
          <p:nvPr userDrawn="1"/>
        </p:nvSpPr>
        <p:spPr>
          <a:xfrm>
            <a:off x="2127232"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7</a:t>
            </a:r>
          </a:p>
        </p:txBody>
      </p:sp>
      <p:sp>
        <p:nvSpPr>
          <p:cNvPr id="6" name="Oval 5"/>
          <p:cNvSpPr/>
          <p:nvPr userDrawn="1"/>
        </p:nvSpPr>
        <p:spPr>
          <a:xfrm>
            <a:off x="354963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8</a:t>
            </a:r>
          </a:p>
        </p:txBody>
      </p:sp>
      <p:sp>
        <p:nvSpPr>
          <p:cNvPr id="7" name="Oval 6"/>
          <p:cNvSpPr/>
          <p:nvPr userDrawn="1"/>
        </p:nvSpPr>
        <p:spPr>
          <a:xfrm>
            <a:off x="4984732"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9</a:t>
            </a:r>
          </a:p>
        </p:txBody>
      </p:sp>
      <p:sp>
        <p:nvSpPr>
          <p:cNvPr id="8" name="Oval 7"/>
          <p:cNvSpPr/>
          <p:nvPr userDrawn="1"/>
        </p:nvSpPr>
        <p:spPr>
          <a:xfrm>
            <a:off x="641348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4" name="Text Placeholder 12"/>
          <p:cNvSpPr>
            <a:spLocks noGrp="1"/>
          </p:cNvSpPr>
          <p:nvPr>
            <p:ph type="body" sz="quarter" idx="41" hasCustomPrompt="1"/>
          </p:nvPr>
        </p:nvSpPr>
        <p:spPr>
          <a:xfrm>
            <a:off x="1855143"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3284893"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470822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613797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userDrawn="1"/>
        </p:nvSpPr>
        <p:spPr>
          <a:xfrm>
            <a:off x="6439128" y="1889301"/>
            <a:ext cx="527709" cy="461665"/>
          </a:xfrm>
          <a:prstGeom prst="rect">
            <a:avLst/>
          </a:prstGeom>
          <a:noFill/>
        </p:spPr>
        <p:txBody>
          <a:bodyPr wrap="none" rtlCol="0">
            <a:spAutoFit/>
          </a:bodyPr>
          <a:lstStyle/>
          <a:p>
            <a:r>
              <a:rPr lang="en-US" sz="2400" b="1" dirty="0">
                <a:solidFill>
                  <a:schemeClr val="bg1"/>
                </a:solidFill>
              </a:rPr>
              <a:t>10</a:t>
            </a:r>
          </a:p>
        </p:txBody>
      </p:sp>
    </p:spTree>
    <p:extLst>
      <p:ext uri="{BB962C8B-B14F-4D97-AF65-F5344CB8AC3E}">
        <p14:creationId xmlns:p14="http://schemas.microsoft.com/office/powerpoint/2010/main" val="2599901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points (Use 6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5" name="Oval 4"/>
          <p:cNvSpPr/>
          <p:nvPr userDrawn="1"/>
        </p:nvSpPr>
        <p:spPr>
          <a:xfrm>
            <a:off x="2929665"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7</a:t>
            </a:r>
          </a:p>
        </p:txBody>
      </p:sp>
      <p:sp>
        <p:nvSpPr>
          <p:cNvPr id="6" name="Oval 5"/>
          <p:cNvSpPr/>
          <p:nvPr userDrawn="1"/>
        </p:nvSpPr>
        <p:spPr>
          <a:xfrm>
            <a:off x="435206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8</a:t>
            </a:r>
          </a:p>
        </p:txBody>
      </p:sp>
      <p:sp>
        <p:nvSpPr>
          <p:cNvPr id="7" name="Oval 6"/>
          <p:cNvSpPr/>
          <p:nvPr userDrawn="1"/>
        </p:nvSpPr>
        <p:spPr>
          <a:xfrm>
            <a:off x="5787165"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9</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4" name="Text Placeholder 12"/>
          <p:cNvSpPr>
            <a:spLocks noGrp="1"/>
          </p:cNvSpPr>
          <p:nvPr>
            <p:ph type="body" sz="quarter" idx="41" hasCustomPrompt="1"/>
          </p:nvPr>
        </p:nvSpPr>
        <p:spPr>
          <a:xfrm>
            <a:off x="2657576"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4087326"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5510659"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1118532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 points (Use 5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6" name="Oval 5"/>
          <p:cNvSpPr/>
          <p:nvPr userDrawn="1"/>
        </p:nvSpPr>
        <p:spPr>
          <a:xfrm>
            <a:off x="298979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6</a:t>
            </a:r>
          </a:p>
        </p:txBody>
      </p:sp>
      <p:sp>
        <p:nvSpPr>
          <p:cNvPr id="7" name="Oval 6"/>
          <p:cNvSpPr/>
          <p:nvPr userDrawn="1"/>
        </p:nvSpPr>
        <p:spPr>
          <a:xfrm>
            <a:off x="4424892"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7</a:t>
            </a:r>
          </a:p>
        </p:txBody>
      </p:sp>
      <p:sp>
        <p:nvSpPr>
          <p:cNvPr id="8" name="Oval 7"/>
          <p:cNvSpPr/>
          <p:nvPr userDrawn="1"/>
        </p:nvSpPr>
        <p:spPr>
          <a:xfrm>
            <a:off x="585364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5" name="Text Placeholder 12"/>
          <p:cNvSpPr>
            <a:spLocks noGrp="1"/>
          </p:cNvSpPr>
          <p:nvPr>
            <p:ph type="body" sz="quarter" idx="42" hasCustomPrompt="1"/>
          </p:nvPr>
        </p:nvSpPr>
        <p:spPr>
          <a:xfrm>
            <a:off x="2725053"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414838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557813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userDrawn="1"/>
        </p:nvSpPr>
        <p:spPr>
          <a:xfrm>
            <a:off x="5981925" y="1889301"/>
            <a:ext cx="356188" cy="461665"/>
          </a:xfrm>
          <a:prstGeom prst="rect">
            <a:avLst/>
          </a:prstGeom>
          <a:noFill/>
        </p:spPr>
        <p:txBody>
          <a:bodyPr wrap="none" rtlCol="0">
            <a:spAutoFit/>
          </a:bodyPr>
          <a:lstStyle/>
          <a:p>
            <a:r>
              <a:rPr lang="en-US" sz="2400" b="1" dirty="0">
                <a:solidFill>
                  <a:schemeClr val="bg1"/>
                </a:solidFill>
              </a:rPr>
              <a:t>8</a:t>
            </a:r>
          </a:p>
        </p:txBody>
      </p:sp>
    </p:spTree>
    <p:extLst>
      <p:ext uri="{BB962C8B-B14F-4D97-AF65-F5344CB8AC3E}">
        <p14:creationId xmlns:p14="http://schemas.microsoft.com/office/powerpoint/2010/main" val="771861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 points (Use 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6" name="Oval 5"/>
          <p:cNvSpPr/>
          <p:nvPr userDrawn="1"/>
        </p:nvSpPr>
        <p:spPr>
          <a:xfrm>
            <a:off x="298979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5</a:t>
            </a:r>
          </a:p>
        </p:txBody>
      </p:sp>
      <p:sp>
        <p:nvSpPr>
          <p:cNvPr id="7" name="Oval 6"/>
          <p:cNvSpPr/>
          <p:nvPr userDrawn="1"/>
        </p:nvSpPr>
        <p:spPr>
          <a:xfrm>
            <a:off x="4424892"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6</a:t>
            </a:r>
          </a:p>
        </p:txBody>
      </p:sp>
      <p:sp>
        <p:nvSpPr>
          <p:cNvPr id="8" name="Oval 7"/>
          <p:cNvSpPr/>
          <p:nvPr userDrawn="1"/>
        </p:nvSpPr>
        <p:spPr>
          <a:xfrm>
            <a:off x="585364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5" name="Text Placeholder 12"/>
          <p:cNvSpPr>
            <a:spLocks noGrp="1"/>
          </p:cNvSpPr>
          <p:nvPr>
            <p:ph type="body" sz="quarter" idx="42" hasCustomPrompt="1"/>
          </p:nvPr>
        </p:nvSpPr>
        <p:spPr>
          <a:xfrm>
            <a:off x="2725053"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414838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557813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userDrawn="1"/>
        </p:nvSpPr>
        <p:spPr>
          <a:xfrm>
            <a:off x="5981925" y="1889301"/>
            <a:ext cx="356188" cy="461665"/>
          </a:xfrm>
          <a:prstGeom prst="rect">
            <a:avLst/>
          </a:prstGeom>
          <a:noFill/>
        </p:spPr>
        <p:txBody>
          <a:bodyPr wrap="none" rtlCol="0">
            <a:spAutoFit/>
          </a:bodyPr>
          <a:lstStyle/>
          <a:p>
            <a:r>
              <a:rPr lang="en-US" sz="2400" b="1" dirty="0">
                <a:solidFill>
                  <a:schemeClr val="bg1"/>
                </a:solidFill>
              </a:rPr>
              <a:t>7</a:t>
            </a:r>
          </a:p>
        </p:txBody>
      </p:sp>
    </p:spTree>
    <p:extLst>
      <p:ext uri="{BB962C8B-B14F-4D97-AF65-F5344CB8AC3E}">
        <p14:creationId xmlns:p14="http://schemas.microsoft.com/office/powerpoint/2010/main" val="34982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sp>
        <p:nvSpPr>
          <p:cNvPr id="11"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pic>
        <p:nvPicPr>
          <p:cNvPr id="2" name="Picture 1" descr="20130821_kids-036.jpg"/>
          <p:cNvPicPr>
            <a:picLocks noChangeAspect="1"/>
          </p:cNvPicPr>
          <p:nvPr userDrawn="1"/>
        </p:nvPicPr>
        <p:blipFill rotWithShape="1">
          <a:blip r:embed="rId4" cstate="screen">
            <a:extLst>
              <a:ext uri="{28A0092B-C50C-407E-A947-70E740481C1C}">
                <a14:useLocalDpi xmlns:a14="http://schemas.microsoft.com/office/drawing/2010/main"/>
              </a:ext>
            </a:extLst>
          </a:blip>
          <a:srcRect r="-10118"/>
          <a:stretch/>
        </p:blipFill>
        <p:spPr>
          <a:xfrm>
            <a:off x="4441481" y="-580223"/>
            <a:ext cx="6726804" cy="6410052"/>
          </a:xfrm>
          <a:prstGeom prst="ellipse">
            <a:avLst/>
          </a:prstGeom>
        </p:spPr>
      </p:pic>
    </p:spTree>
    <p:extLst>
      <p:ext uri="{BB962C8B-B14F-4D97-AF65-F5344CB8AC3E}">
        <p14:creationId xmlns:p14="http://schemas.microsoft.com/office/powerpoint/2010/main" val="3254123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Paragraph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11" hasCustomPrompt="1"/>
          </p:nvPr>
        </p:nvSpPr>
        <p:spPr>
          <a:xfrm>
            <a:off x="801688" y="767022"/>
            <a:ext cx="5751512" cy="492443"/>
          </a:xfrm>
          <a:prstGeom prst="rect">
            <a:avLst/>
          </a:prstGeom>
        </p:spPr>
        <p:txBody>
          <a:bodyPr vert="horz" anchor="b" anchorCtr="0">
            <a:spAutoFit/>
          </a:bodyPr>
          <a:lstStyle>
            <a:lvl1pPr marL="0" indent="0">
              <a:buNone/>
              <a:defRPr sz="2600" b="1">
                <a:solidFill>
                  <a:srgbClr val="0098D7"/>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of Slide </a:t>
            </a:r>
          </a:p>
        </p:txBody>
      </p:sp>
      <p:sp>
        <p:nvSpPr>
          <p:cNvPr id="9" name="Text Placeholder 8"/>
          <p:cNvSpPr>
            <a:spLocks noGrp="1"/>
          </p:cNvSpPr>
          <p:nvPr>
            <p:ph type="body" sz="quarter" idx="12" hasCustomPrompt="1"/>
          </p:nvPr>
        </p:nvSpPr>
        <p:spPr>
          <a:xfrm>
            <a:off x="801688" y="1259465"/>
            <a:ext cx="5751512" cy="3097279"/>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Approx. 500 characters over 2 paragraphs will go in this section. Lorem ipsum dolor sit amet, consectetuer adipiscing elit. Maecenas porttitor congue massa. Fusce posuere, magna sed pulvinar ultricies, purus lectus malesuada libero, sit amet commodo magna eros quis urna.</a:t>
            </a:r>
          </a:p>
          <a:p>
            <a:pPr lvl="0"/>
            <a:endParaRPr lang="en-US" dirty="0"/>
          </a:p>
          <a:p>
            <a:pPr lvl="0"/>
            <a:r>
              <a:rPr lang="en-US" dirty="0"/>
              <a:t>Nunc viverra imperdiet enim. Fusce est. Vivamus a </a:t>
            </a:r>
            <a:r>
              <a:rPr lang="en-US" dirty="0" err="1"/>
              <a:t>tellus</a:t>
            </a:r>
            <a:r>
              <a:rPr lang="en-US" dirty="0"/>
              <a:t>. 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a:t>
            </a:r>
          </a:p>
        </p:txBody>
      </p:sp>
    </p:spTree>
    <p:extLst>
      <p:ext uri="{BB962C8B-B14F-4D97-AF65-F5344CB8AC3E}">
        <p14:creationId xmlns:p14="http://schemas.microsoft.com/office/powerpoint/2010/main" val="1740732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Paragraph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8" name="Text Placeholder 6"/>
          <p:cNvSpPr>
            <a:spLocks noGrp="1"/>
          </p:cNvSpPr>
          <p:nvPr>
            <p:ph type="body" sz="quarter" idx="11" hasCustomPrompt="1"/>
          </p:nvPr>
        </p:nvSpPr>
        <p:spPr>
          <a:xfrm>
            <a:off x="801688" y="773987"/>
            <a:ext cx="5751512" cy="492443"/>
          </a:xfrm>
          <a:prstGeom prst="rect">
            <a:avLst/>
          </a:prstGeom>
        </p:spPr>
        <p:txBody>
          <a:bodyPr vert="horz" anchor="b" anchorCtr="0">
            <a:spAutoFit/>
          </a:bodyPr>
          <a:lstStyle>
            <a:lvl1pPr marL="0" indent="0">
              <a:buNone/>
              <a:defRPr sz="2600" b="1">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of Slide</a:t>
            </a:r>
          </a:p>
        </p:txBody>
      </p:sp>
      <p:sp>
        <p:nvSpPr>
          <p:cNvPr id="10" name="Text Placeholder 8"/>
          <p:cNvSpPr>
            <a:spLocks noGrp="1"/>
          </p:cNvSpPr>
          <p:nvPr>
            <p:ph type="body" sz="quarter" idx="12" hasCustomPrompt="1"/>
          </p:nvPr>
        </p:nvSpPr>
        <p:spPr>
          <a:xfrm>
            <a:off x="801688" y="1266430"/>
            <a:ext cx="7548562" cy="3037283"/>
          </a:xfrm>
          <a:prstGeom prst="rect">
            <a:avLst/>
          </a:prstGeom>
        </p:spPr>
        <p:txBody>
          <a:bodyPr vert="horz" lIns="0" tIns="0" rIns="0" bIns="0" numCol="2" spcCol="365760">
            <a:noAutofit/>
          </a:bodyPr>
          <a:lstStyle>
            <a:lvl1pPr marL="0" indent="0" algn="l">
              <a:buNone/>
              <a:defRPr sz="1400" baseline="0">
                <a:solidFill>
                  <a:schemeClr val="accent5">
                    <a:lumMod val="50000"/>
                  </a:schemeClr>
                </a:solidFill>
                <a:latin typeface="Trebuchet MS"/>
                <a:cs typeface="Trebuchet MS"/>
              </a:defRPr>
            </a:lvl1pPr>
            <a:lvl2pPr marL="457200" indent="0" algn="l">
              <a:buNone/>
              <a:defRPr sz="1000">
                <a:solidFill>
                  <a:schemeClr val="accent6"/>
                </a:solidFill>
                <a:latin typeface="Trebuchet MS"/>
                <a:cs typeface="Trebuchet MS"/>
              </a:defRPr>
            </a:lvl2pPr>
            <a:lvl3pPr marL="914400" indent="0" algn="l">
              <a:buNone/>
              <a:defRPr sz="1000">
                <a:solidFill>
                  <a:schemeClr val="accent6"/>
                </a:solidFill>
                <a:latin typeface="Trebuchet MS"/>
                <a:cs typeface="Trebuchet MS"/>
              </a:defRPr>
            </a:lvl3pPr>
            <a:lvl4pPr marL="1371600" indent="0" algn="l">
              <a:buNone/>
              <a:defRPr sz="1000">
                <a:solidFill>
                  <a:schemeClr val="accent6"/>
                </a:solidFill>
                <a:latin typeface="Trebuchet MS"/>
                <a:cs typeface="Trebuchet MS"/>
              </a:defRPr>
            </a:lvl4pPr>
            <a:lvl5pPr marL="1828800" indent="0" algn="l">
              <a:buNone/>
              <a:defRPr sz="1000">
                <a:solidFill>
                  <a:schemeClr val="accent6"/>
                </a:solidFill>
                <a:latin typeface="Trebuchet MS"/>
                <a:cs typeface="Trebuchet MS"/>
              </a:defRPr>
            </a:lvl5pPr>
          </a:lstStyle>
          <a:p>
            <a:pPr lvl="0"/>
            <a:r>
              <a:rPr lang="en-US" dirty="0"/>
              <a:t>There will be 2 columns of text on this slide. </a:t>
            </a:r>
          </a:p>
          <a:p>
            <a:pPr lvl="0"/>
            <a:endParaRPr lang="en-US" dirty="0"/>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tellus.</a:t>
            </a:r>
          </a:p>
          <a:p>
            <a:pPr lvl="0"/>
            <a:endParaRPr lang="en-US" dirty="0"/>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tellus.</a:t>
            </a:r>
          </a:p>
          <a:p>
            <a:pPr lvl="0"/>
            <a:endParaRPr lang="en-US" dirty="0"/>
          </a:p>
          <a:p>
            <a:pPr lvl="0"/>
            <a:r>
              <a:rPr lang="en-US" dirty="0"/>
              <a:t>Pellentesque habitant morbi tristique senectus et netus et malesuada fames ac turpis egestas. Proin pharetra nonummy pede. Mauris et </a:t>
            </a:r>
            <a:r>
              <a:rPr lang="en-US" dirty="0" err="1"/>
              <a:t>orci</a:t>
            </a:r>
            <a:r>
              <a:rPr lang="en-US" dirty="0"/>
              <a:t>. Lorem ipsum dolor sit amet, consectetuer adipiscing elit. </a:t>
            </a:r>
          </a:p>
          <a:p>
            <a:pPr lvl="0"/>
            <a:endParaRPr lang="en-US" dirty="0"/>
          </a:p>
        </p:txBody>
      </p:sp>
    </p:spTree>
    <p:extLst>
      <p:ext uri="{BB962C8B-B14F-4D97-AF65-F5344CB8AC3E}">
        <p14:creationId xmlns:p14="http://schemas.microsoft.com/office/powerpoint/2010/main" val="1824288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Bulleted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9" name="Text Placeholder 6"/>
          <p:cNvSpPr>
            <a:spLocks noGrp="1"/>
          </p:cNvSpPr>
          <p:nvPr>
            <p:ph type="body" sz="quarter" idx="11" hasCustomPrompt="1"/>
          </p:nvPr>
        </p:nvSpPr>
        <p:spPr>
          <a:xfrm>
            <a:off x="801688" y="1357769"/>
            <a:ext cx="1523349" cy="713616"/>
          </a:xfrm>
          <a:prstGeom prst="rect">
            <a:avLst/>
          </a:prstGeom>
        </p:spPr>
        <p:txBody>
          <a:bodyPr vert="horz" anchor="t" anchorCtr="0">
            <a:spAutoFit/>
          </a:bodyPr>
          <a:lstStyle>
            <a:lvl1pPr marL="0" indent="0">
              <a:buNone/>
              <a:defRPr sz="18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a:t>
            </a:r>
          </a:p>
          <a:p>
            <a:pPr lvl="0"/>
            <a:r>
              <a:rPr lang="en-US" dirty="0"/>
              <a:t>Here</a:t>
            </a:r>
          </a:p>
        </p:txBody>
      </p:sp>
      <p:sp>
        <p:nvSpPr>
          <p:cNvPr id="2" name="TextBox 1"/>
          <p:cNvSpPr txBox="1"/>
          <p:nvPr userDrawn="1"/>
        </p:nvSpPr>
        <p:spPr>
          <a:xfrm>
            <a:off x="3107676" y="2770063"/>
            <a:ext cx="184666" cy="369332"/>
          </a:xfrm>
          <a:prstGeom prst="rect">
            <a:avLst/>
          </a:prstGeom>
          <a:noFill/>
        </p:spPr>
        <p:txBody>
          <a:bodyPr wrap="none" rtlCol="0">
            <a:spAutoFit/>
          </a:bodyPr>
          <a:lstStyle/>
          <a:p>
            <a:endParaRPr lang="en-US" dirty="0"/>
          </a:p>
        </p:txBody>
      </p:sp>
      <p:sp>
        <p:nvSpPr>
          <p:cNvPr id="11" name="Text Placeholder 10"/>
          <p:cNvSpPr>
            <a:spLocks noGrp="1"/>
          </p:cNvSpPr>
          <p:nvPr>
            <p:ph type="body" sz="quarter" idx="12" hasCustomPrompt="1"/>
          </p:nvPr>
        </p:nvSpPr>
        <p:spPr>
          <a:xfrm>
            <a:off x="2540000" y="1357313"/>
            <a:ext cx="2973388" cy="3021012"/>
          </a:xfrm>
          <a:prstGeom prst="rect">
            <a:avLst/>
          </a:prstGeom>
        </p:spPr>
        <p:txBody>
          <a:bodyPr vert="horz"/>
          <a:lstStyle>
            <a:lvl1pPr marL="457200" indent="-457200">
              <a:buFont typeface="Arial"/>
              <a:buChar char="•"/>
              <a:defRPr sz="1600">
                <a:solidFill>
                  <a:schemeClr val="accent5">
                    <a:lumMod val="50000"/>
                  </a:schemeClr>
                </a:solidFill>
                <a:latin typeface="Trebuchet MS"/>
                <a:cs typeface="Trebuchet MS"/>
              </a:defRPr>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dirty="0"/>
              <a:t>Bulleted list goes here</a:t>
            </a:r>
          </a:p>
          <a:p>
            <a:pPr lvl="0"/>
            <a:endParaRPr lang="en-US" dirty="0"/>
          </a:p>
        </p:txBody>
      </p:sp>
      <p:sp>
        <p:nvSpPr>
          <p:cNvPr id="12" name="Text Placeholder 10"/>
          <p:cNvSpPr>
            <a:spLocks noGrp="1"/>
          </p:cNvSpPr>
          <p:nvPr>
            <p:ph type="body" sz="quarter" idx="13" hasCustomPrompt="1"/>
          </p:nvPr>
        </p:nvSpPr>
        <p:spPr>
          <a:xfrm>
            <a:off x="5665788" y="1357769"/>
            <a:ext cx="2973388" cy="3021012"/>
          </a:xfrm>
          <a:prstGeom prst="rect">
            <a:avLst/>
          </a:prstGeom>
        </p:spPr>
        <p:txBody>
          <a:bodyPr vert="horz"/>
          <a:lstStyle>
            <a:lvl1pPr marL="457200" indent="-457200">
              <a:buFont typeface="Arial"/>
              <a:buChar char="•"/>
              <a:defRPr sz="1600">
                <a:solidFill>
                  <a:schemeClr val="accent5">
                    <a:lumMod val="50000"/>
                  </a:schemeClr>
                </a:solidFill>
                <a:latin typeface="Trebuchet MS"/>
                <a:cs typeface="Trebuchet MS"/>
              </a:defRPr>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dirty="0"/>
              <a:t>Bulleted list goes here</a:t>
            </a:r>
          </a:p>
          <a:p>
            <a:pPr lvl="0"/>
            <a:endParaRPr lang="en-US" dirty="0"/>
          </a:p>
        </p:txBody>
      </p:sp>
    </p:spTree>
    <p:extLst>
      <p:ext uri="{BB962C8B-B14F-4D97-AF65-F5344CB8AC3E}">
        <p14:creationId xmlns:p14="http://schemas.microsoft.com/office/powerpoint/2010/main" val="3878660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1 paragraph circ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4" name="Picture Placeholder 3"/>
          <p:cNvSpPr>
            <a:spLocks noGrp="1"/>
          </p:cNvSpPr>
          <p:nvPr>
            <p:ph type="pic" sz="quarter" idx="13"/>
          </p:nvPr>
        </p:nvSpPr>
        <p:spPr>
          <a:xfrm>
            <a:off x="4656138" y="811213"/>
            <a:ext cx="3557587" cy="3556000"/>
          </a:xfrm>
          <a:prstGeom prst="ellipse">
            <a:avLst/>
          </a:prstGeom>
        </p:spPr>
        <p:txBody>
          <a:bodyPr vert="horz"/>
          <a:lstStyle/>
          <a:p>
            <a:r>
              <a:rPr lang="en-US"/>
              <a:t>Click icon to add picture</a:t>
            </a:r>
            <a:endParaRPr lang="en-US" dirty="0"/>
          </a:p>
        </p:txBody>
      </p:sp>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2820631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paragraph circle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9" name="Picture 8" descr="20130626_exteriors-2016.jpg"/>
          <p:cNvPicPr>
            <a:picLocks noChangeAspect="1"/>
          </p:cNvPicPr>
          <p:nvPr userDrawn="1"/>
        </p:nvPicPr>
        <p:blipFill rotWithShape="1">
          <a:blip r:embed="rId2" cstate="screen">
            <a:extLst>
              <a:ext uri="{28A0092B-C50C-407E-A947-70E740481C1C}">
                <a14:useLocalDpi xmlns:a14="http://schemas.microsoft.com/office/drawing/2010/main"/>
              </a:ext>
            </a:extLst>
          </a:blip>
          <a:srcRect l="21272" b="21272"/>
          <a:stretch/>
        </p:blipFill>
        <p:spPr>
          <a:xfrm>
            <a:off x="4656769" y="810483"/>
            <a:ext cx="3556935" cy="3557163"/>
          </a:xfrm>
          <a:prstGeom prst="ellipse">
            <a:avLst/>
          </a:prstGeom>
        </p:spPr>
      </p:pic>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spTree>
    <p:extLst>
      <p:ext uri="{BB962C8B-B14F-4D97-AF65-F5344CB8AC3E}">
        <p14:creationId xmlns:p14="http://schemas.microsoft.com/office/powerpoint/2010/main" val="155394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aragraph circl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1" name="Picture 10" descr="20151209_caleb-nolan_080-edited.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36371" y="961253"/>
            <a:ext cx="3429000" cy="3430885"/>
          </a:xfrm>
          <a:prstGeom prst="ellipse">
            <a:avLst/>
          </a:prstGeom>
        </p:spPr>
      </p:pic>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spTree>
    <p:extLst>
      <p:ext uri="{BB962C8B-B14F-4D97-AF65-F5344CB8AC3E}">
        <p14:creationId xmlns:p14="http://schemas.microsoft.com/office/powerpoint/2010/main" val="1195788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aragraph circle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8"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0"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pic>
        <p:nvPicPr>
          <p:cNvPr id="2" name="Picture 1" descr="20160404_community_02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06210" y="962137"/>
            <a:ext cx="3388895" cy="3476789"/>
          </a:xfrm>
          <a:prstGeom prst="ellipse">
            <a:avLst/>
          </a:prstGeom>
        </p:spPr>
      </p:pic>
    </p:spTree>
    <p:extLst>
      <p:ext uri="{BB962C8B-B14F-4D97-AF65-F5344CB8AC3E}">
        <p14:creationId xmlns:p14="http://schemas.microsoft.com/office/powerpoint/2010/main" val="855343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2 Circle Image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11"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r>
              <a:rPr lang="en-US" dirty="0"/>
              <a:t>Insert your own images to the right.</a:t>
            </a:r>
          </a:p>
          <a:p>
            <a:pPr lvl="0"/>
            <a:endParaRPr lang="en-US" dirty="0"/>
          </a:p>
          <a:p>
            <a:pPr lvl="0"/>
            <a:r>
              <a:rPr lang="en-US" dirty="0"/>
              <a:t>The quick brown fox jumps over the lazy dog. The quick brown fox jumps over the lazy dog. The quick brown fox jumps over the lazy dog. The quick brown fox jumps over the lazy dog. </a:t>
            </a:r>
          </a:p>
        </p:txBody>
      </p:sp>
      <p:sp>
        <p:nvSpPr>
          <p:cNvPr id="9"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7" name="Picture Placeholder 6"/>
          <p:cNvSpPr>
            <a:spLocks noGrp="1"/>
          </p:cNvSpPr>
          <p:nvPr>
            <p:ph type="pic" sz="quarter" idx="13" hasCustomPrompt="1"/>
          </p:nvPr>
        </p:nvSpPr>
        <p:spPr>
          <a:xfrm>
            <a:off x="3675396" y="899153"/>
            <a:ext cx="3421063" cy="3421063"/>
          </a:xfrm>
          <a:prstGeom prst="ellipse">
            <a:avLst/>
          </a:prstGeom>
        </p:spPr>
        <p:txBody>
          <a:bodyPr vert="horz"/>
          <a:lstStyle>
            <a:lvl1pPr marL="0" indent="0">
              <a:buNone/>
              <a:defRPr/>
            </a:lvl1pPr>
          </a:lstStyle>
          <a:p>
            <a:r>
              <a:rPr lang="en-US" dirty="0"/>
              <a:t>Click on icon to insert image</a:t>
            </a:r>
          </a:p>
          <a:p>
            <a:endParaRPr lang="en-US" dirty="0"/>
          </a:p>
        </p:txBody>
      </p:sp>
      <p:sp>
        <p:nvSpPr>
          <p:cNvPr id="16" name="Picture Placeholder 6"/>
          <p:cNvSpPr>
            <a:spLocks noGrp="1"/>
          </p:cNvSpPr>
          <p:nvPr>
            <p:ph type="pic" sz="quarter" idx="14" hasCustomPrompt="1"/>
          </p:nvPr>
        </p:nvSpPr>
        <p:spPr>
          <a:xfrm>
            <a:off x="7250173" y="899153"/>
            <a:ext cx="3421063" cy="3421063"/>
          </a:xfrm>
          <a:prstGeom prst="ellipse">
            <a:avLst/>
          </a:prstGeom>
        </p:spPr>
        <p:txBody>
          <a:bodyPr vert="horz"/>
          <a:lstStyle>
            <a:lvl1pPr marL="0" indent="0">
              <a:buNone/>
              <a:defRPr/>
            </a:lvl1pPr>
          </a:lstStyle>
          <a:p>
            <a:r>
              <a:rPr lang="en-US" dirty="0"/>
              <a:t>Click on icon to insert image</a:t>
            </a:r>
          </a:p>
          <a:p>
            <a:endParaRPr lang="en-US" dirty="0"/>
          </a:p>
          <a:p>
            <a:endParaRPr lang="en-US" dirty="0"/>
          </a:p>
        </p:txBody>
      </p:sp>
    </p:spTree>
    <p:extLst>
      <p:ext uri="{BB962C8B-B14F-4D97-AF65-F5344CB8AC3E}">
        <p14:creationId xmlns:p14="http://schemas.microsoft.com/office/powerpoint/2010/main" val="2940430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ircle Images A">
    <p:spTree>
      <p:nvGrpSpPr>
        <p:cNvPr id="1" name=""/>
        <p:cNvGrpSpPr/>
        <p:nvPr/>
      </p:nvGrpSpPr>
      <p:grpSpPr>
        <a:xfrm>
          <a:off x="0" y="0"/>
          <a:ext cx="0" cy="0"/>
          <a:chOff x="0" y="0"/>
          <a:chExt cx="0" cy="0"/>
        </a:xfrm>
      </p:grpSpPr>
      <p:pic>
        <p:nvPicPr>
          <p:cNvPr id="15" name="Picture 14" descr="girl-flower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27459" y="827515"/>
            <a:ext cx="3429000" cy="3429000"/>
          </a:xfrm>
          <a:prstGeom prst="rect">
            <a:avLst/>
          </a:prstGeom>
        </p:spPr>
      </p:pic>
      <p:pic>
        <p:nvPicPr>
          <p:cNvPr id="14" name="Picture 13" descr="boy-basketball.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60249" y="827515"/>
            <a:ext cx="3429000" cy="3429000"/>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11"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p:txBody>
      </p:sp>
      <p:pic>
        <p:nvPicPr>
          <p:cNvPr id="4" name="Picture 3" descr="20151209_caleb-nolan_080-edited.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60249" y="825630"/>
            <a:ext cx="3429000" cy="3430885"/>
          </a:xfrm>
          <a:prstGeom prst="ellipse">
            <a:avLst/>
          </a:prstGeom>
        </p:spPr>
      </p:pic>
      <p:sp>
        <p:nvSpPr>
          <p:cNvPr id="9"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164215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ircle Images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9" name="Picture 8" descr="20130626_exteriors-2016.jpg"/>
          <p:cNvPicPr>
            <a:picLocks noChangeAspect="1"/>
          </p:cNvPicPr>
          <p:nvPr userDrawn="1"/>
        </p:nvPicPr>
        <p:blipFill rotWithShape="1">
          <a:blip r:embed="rId2" cstate="screen">
            <a:extLst>
              <a:ext uri="{28A0092B-C50C-407E-A947-70E740481C1C}">
                <a14:useLocalDpi xmlns:a14="http://schemas.microsoft.com/office/drawing/2010/main"/>
              </a:ext>
            </a:extLst>
          </a:blip>
          <a:srcRect l="21474" t="13669" b="7805"/>
          <a:stretch/>
        </p:blipFill>
        <p:spPr>
          <a:xfrm>
            <a:off x="3668154" y="827515"/>
            <a:ext cx="3428780" cy="3429000"/>
          </a:xfrm>
          <a:prstGeom prst="ellipse">
            <a:avLst/>
          </a:prstGeom>
        </p:spPr>
      </p:pic>
      <p:pic>
        <p:nvPicPr>
          <p:cNvPr id="2" name="Picture 1" descr="CHFitzinthorzatriumfromentrytofinancialserv20HR_zpsc70411b6.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290" y="827516"/>
            <a:ext cx="3427601" cy="3430072"/>
          </a:xfrm>
          <a:prstGeom prst="ellipse">
            <a:avLst/>
          </a:prstGeom>
        </p:spPr>
      </p:pic>
      <p:sp>
        <p:nvSpPr>
          <p:cNvPr id="10"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p:txBody>
      </p:sp>
      <p:sp>
        <p:nvSpPr>
          <p:cNvPr id="14"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2503447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pic>
        <p:nvPicPr>
          <p:cNvPr id="11" name="Picture 10" descr="girl-braces-smiling-flipped.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78933" y="-679201"/>
            <a:ext cx="6407147" cy="6407147"/>
          </a:xfrm>
          <a:prstGeom prst="rect">
            <a:avLst/>
          </a:prstGeom>
        </p:spPr>
      </p:pic>
      <p:sp>
        <p:nvSpPr>
          <p:cNvPr id="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a:solidFill>
                  <a:srgbClr val="00A9E0"/>
                </a:solidFill>
              </a:defRPr>
            </a:lvl1pPr>
          </a:lstStyle>
          <a:p>
            <a:r>
              <a:rPr lang="en-US" dirty="0"/>
              <a:t>Presentation Title Here</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
        <p:nvSpPr>
          <p:cNvPr id="12"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2527256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ircle Images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2" name="Picture 1" descr="CHFitzinthorzatriumfromentrytofinancialserv20HR_zpsc70411b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6290" y="827516"/>
            <a:ext cx="3427601" cy="3430072"/>
          </a:xfrm>
          <a:prstGeom prst="ellipse">
            <a:avLst/>
          </a:prstGeom>
        </p:spPr>
      </p:pic>
      <p:pic>
        <p:nvPicPr>
          <p:cNvPr id="8" name="Picture 7" descr="20160404_community_029.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36736" y="827516"/>
            <a:ext cx="3388895" cy="3476789"/>
          </a:xfrm>
          <a:prstGeom prst="ellipse">
            <a:avLst/>
          </a:prstGeom>
        </p:spPr>
      </p:pic>
      <p:sp>
        <p:nvSpPr>
          <p:cNvPr id="10"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p:txBody>
      </p:sp>
      <p:sp>
        <p:nvSpPr>
          <p:cNvPr id="14"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2211171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ircle Examp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7934" y="1149657"/>
            <a:ext cx="2230982" cy="2228896"/>
          </a:xfrm>
          <a:prstGeom prst="ellipse">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9638" y="1149657"/>
            <a:ext cx="2230220" cy="2231497"/>
          </a:xfrm>
          <a:prstGeom prst="ellipse">
            <a:avLst/>
          </a:prstGeom>
        </p:spPr>
      </p:pic>
      <p:sp>
        <p:nvSpPr>
          <p:cNvPr id="14" name="Text Placeholder 8"/>
          <p:cNvSpPr>
            <a:spLocks noGrp="1"/>
          </p:cNvSpPr>
          <p:nvPr>
            <p:ph type="body" sz="quarter" idx="12" hasCustomPrompt="1"/>
          </p:nvPr>
        </p:nvSpPr>
        <p:spPr>
          <a:xfrm>
            <a:off x="6247647" y="1635971"/>
            <a:ext cx="2596233" cy="2588781"/>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Description about the two images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a:t>
            </a:r>
          </a:p>
        </p:txBody>
      </p:sp>
      <p:sp>
        <p:nvSpPr>
          <p:cNvPr id="11" name="Text Placeholder 6"/>
          <p:cNvSpPr>
            <a:spLocks noGrp="1"/>
          </p:cNvSpPr>
          <p:nvPr>
            <p:ph type="body" sz="quarter" idx="13" hasCustomPrompt="1"/>
          </p:nvPr>
        </p:nvSpPr>
        <p:spPr>
          <a:xfrm>
            <a:off x="1184592" y="3556331"/>
            <a:ext cx="1546433" cy="398876"/>
          </a:xfrm>
          <a:prstGeom prst="rect">
            <a:avLst/>
          </a:prstGeom>
        </p:spPr>
        <p:txBody>
          <a:bodyPr vert="horz"/>
          <a:lstStyle>
            <a:lvl1pPr marL="0" indent="0" algn="ctr">
              <a:buNone/>
              <a:defRPr sz="12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A</a:t>
            </a:r>
          </a:p>
          <a:p>
            <a:pPr lvl="0"/>
            <a:endParaRPr lang="en-US" dirty="0"/>
          </a:p>
        </p:txBody>
      </p:sp>
      <p:sp>
        <p:nvSpPr>
          <p:cNvPr id="12" name="Text Placeholder 6"/>
          <p:cNvSpPr>
            <a:spLocks noGrp="1"/>
          </p:cNvSpPr>
          <p:nvPr>
            <p:ph type="body" sz="quarter" idx="14" hasCustomPrompt="1"/>
          </p:nvPr>
        </p:nvSpPr>
        <p:spPr>
          <a:xfrm>
            <a:off x="3791378" y="3556331"/>
            <a:ext cx="1546433" cy="398876"/>
          </a:xfrm>
          <a:prstGeom prst="rect">
            <a:avLst/>
          </a:prstGeom>
        </p:spPr>
        <p:txBody>
          <a:bodyPr vert="horz"/>
          <a:lstStyle>
            <a:lvl1pPr marL="0" indent="0" algn="ctr">
              <a:buNone/>
              <a:defRPr sz="12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B</a:t>
            </a:r>
          </a:p>
          <a:p>
            <a:pPr lvl="0"/>
            <a:endParaRPr lang="en-US" dirty="0"/>
          </a:p>
        </p:txBody>
      </p:sp>
      <p:sp>
        <p:nvSpPr>
          <p:cNvPr id="2" name="Rectangle 1"/>
          <p:cNvSpPr/>
          <p:nvPr userDrawn="1"/>
        </p:nvSpPr>
        <p:spPr>
          <a:xfrm>
            <a:off x="1459" y="149897"/>
            <a:ext cx="9400418" cy="707886"/>
          </a:xfrm>
          <a:prstGeom prst="rect">
            <a:avLst/>
          </a:prstGeom>
          <a:noFill/>
        </p:spPr>
        <p:txBody>
          <a:bodyPr wrap="square" lIns="91440" tIns="45720" rIns="91440" bIns="45720">
            <a:spAutoFit/>
          </a:bodyPr>
          <a:lstStyle/>
          <a:p>
            <a:pPr algn="ctr"/>
            <a:r>
              <a:rPr lang="en-US" sz="2000" b="1" i="1" dirty="0">
                <a:solidFill>
                  <a:schemeClr val="accent2">
                    <a:lumMod val="75000"/>
                  </a:schemeClr>
                </a:solidFill>
                <a:latin typeface="Lucida Grande"/>
                <a:ea typeface="Lucida Grande"/>
                <a:cs typeface="Lucida Grande"/>
              </a:rPr>
              <a:t>*This</a:t>
            </a:r>
            <a:r>
              <a:rPr lang="en-US" sz="2000" b="1" i="1" baseline="0" dirty="0">
                <a:solidFill>
                  <a:schemeClr val="accent2">
                    <a:lumMod val="75000"/>
                  </a:schemeClr>
                </a:solidFill>
                <a:latin typeface="Lucida Grande"/>
                <a:ea typeface="Lucida Grande"/>
                <a:cs typeface="Lucida Grande"/>
              </a:rPr>
              <a:t> is an example slide. </a:t>
            </a:r>
          </a:p>
          <a:p>
            <a:pPr algn="ctr"/>
            <a:r>
              <a:rPr lang="en-US" sz="2000" b="1" i="1" baseline="0" dirty="0">
                <a:solidFill>
                  <a:schemeClr val="accent2">
                    <a:lumMod val="75000"/>
                  </a:schemeClr>
                </a:solidFill>
                <a:latin typeface="Lucida Grande"/>
                <a:ea typeface="Lucida Grande"/>
                <a:cs typeface="Lucida Grande"/>
              </a:rPr>
              <a:t>Select “</a:t>
            </a:r>
            <a:r>
              <a:rPr lang="en-US" sz="2000" b="1" i="1" dirty="0">
                <a:solidFill>
                  <a:schemeClr val="accent2">
                    <a:lumMod val="75000"/>
                  </a:schemeClr>
                </a:solidFill>
                <a:latin typeface="Lucida Grande"/>
                <a:ea typeface="Lucida Grande"/>
                <a:cs typeface="Lucida Grande"/>
              </a:rPr>
              <a:t>2 Circle Images Description” Layout</a:t>
            </a:r>
            <a:r>
              <a:rPr lang="en-US" sz="2000" b="1" i="1" baseline="0" dirty="0">
                <a:solidFill>
                  <a:schemeClr val="accent2">
                    <a:lumMod val="75000"/>
                  </a:schemeClr>
                </a:solidFill>
                <a:latin typeface="Lucida Grande"/>
                <a:ea typeface="Lucida Grande"/>
                <a:cs typeface="Lucida Grande"/>
              </a:rPr>
              <a:t> to edit.*</a:t>
            </a:r>
            <a:endParaRPr lang="en-US" sz="2000" b="1" i="1" cap="none" spc="0"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15" name="Text Placeholder 6"/>
          <p:cNvSpPr>
            <a:spLocks noGrp="1"/>
          </p:cNvSpPr>
          <p:nvPr>
            <p:ph type="body" sz="quarter" idx="11" hasCustomPrompt="1"/>
          </p:nvPr>
        </p:nvSpPr>
        <p:spPr>
          <a:xfrm>
            <a:off x="6247647" y="1235861"/>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779743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ircle Images Descri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11" name="Text Placeholder 6"/>
          <p:cNvSpPr>
            <a:spLocks noGrp="1"/>
          </p:cNvSpPr>
          <p:nvPr>
            <p:ph type="body" sz="quarter" idx="13" hasCustomPrompt="1"/>
          </p:nvPr>
        </p:nvSpPr>
        <p:spPr>
          <a:xfrm>
            <a:off x="1017492" y="3556331"/>
            <a:ext cx="1546433" cy="398876"/>
          </a:xfrm>
          <a:prstGeom prst="rect">
            <a:avLst/>
          </a:prstGeom>
        </p:spPr>
        <p:txBody>
          <a:bodyPr vert="horz"/>
          <a:lstStyle>
            <a:lvl1pPr marL="0" indent="0" algn="ctr">
              <a:buNone/>
              <a:defRPr sz="14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A</a:t>
            </a:r>
          </a:p>
          <a:p>
            <a:pPr lvl="0"/>
            <a:endParaRPr lang="en-US" dirty="0"/>
          </a:p>
        </p:txBody>
      </p:sp>
      <p:sp>
        <p:nvSpPr>
          <p:cNvPr id="12" name="Text Placeholder 6"/>
          <p:cNvSpPr>
            <a:spLocks noGrp="1"/>
          </p:cNvSpPr>
          <p:nvPr>
            <p:ph type="body" sz="quarter" idx="14" hasCustomPrompt="1"/>
          </p:nvPr>
        </p:nvSpPr>
        <p:spPr>
          <a:xfrm>
            <a:off x="3624278" y="3556331"/>
            <a:ext cx="1546433" cy="398876"/>
          </a:xfrm>
          <a:prstGeom prst="rect">
            <a:avLst/>
          </a:prstGeom>
        </p:spPr>
        <p:txBody>
          <a:bodyPr vert="horz"/>
          <a:lstStyle>
            <a:lvl1pPr marL="0" indent="0" algn="ctr">
              <a:buNone/>
              <a:defRPr sz="14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B</a:t>
            </a:r>
          </a:p>
          <a:p>
            <a:pPr lvl="0"/>
            <a:endParaRPr lang="en-US" dirty="0"/>
          </a:p>
        </p:txBody>
      </p:sp>
      <p:sp>
        <p:nvSpPr>
          <p:cNvPr id="10" name="Picture Placeholder 4"/>
          <p:cNvSpPr>
            <a:spLocks noGrp="1"/>
          </p:cNvSpPr>
          <p:nvPr>
            <p:ph type="pic" sz="quarter" idx="15" hasCustomPrompt="1"/>
          </p:nvPr>
        </p:nvSpPr>
        <p:spPr>
          <a:xfrm>
            <a:off x="697140" y="1149657"/>
            <a:ext cx="2231497" cy="2231497"/>
          </a:xfrm>
          <a:prstGeom prst="ellipse">
            <a:avLst/>
          </a:prstGeom>
        </p:spPr>
        <p:txBody>
          <a:bodyPr vert="horz"/>
          <a:lstStyle>
            <a:lvl1pPr marL="0" indent="0">
              <a:buNone/>
              <a:defRPr sz="1100"/>
            </a:lvl1pPr>
          </a:lstStyle>
          <a:p>
            <a:r>
              <a:rPr lang="en-US" dirty="0"/>
              <a:t>Click on icon </a:t>
            </a:r>
          </a:p>
          <a:p>
            <a:r>
              <a:rPr lang="en-US" dirty="0"/>
              <a:t>to insert image</a:t>
            </a:r>
          </a:p>
        </p:txBody>
      </p:sp>
      <p:sp>
        <p:nvSpPr>
          <p:cNvPr id="16" name="Picture Placeholder 4"/>
          <p:cNvSpPr>
            <a:spLocks noGrp="1"/>
          </p:cNvSpPr>
          <p:nvPr>
            <p:ph type="pic" sz="quarter" idx="16" hasCustomPrompt="1"/>
          </p:nvPr>
        </p:nvSpPr>
        <p:spPr>
          <a:xfrm>
            <a:off x="3303147" y="1149657"/>
            <a:ext cx="2231497" cy="2231497"/>
          </a:xfrm>
          <a:prstGeom prst="ellipse">
            <a:avLst/>
          </a:prstGeom>
        </p:spPr>
        <p:txBody>
          <a:bodyPr vert="horz"/>
          <a:lstStyle>
            <a:lvl1pPr marL="0" indent="0">
              <a:buNone/>
              <a:defRPr sz="1100"/>
            </a:lvl1pPr>
          </a:lstStyle>
          <a:p>
            <a:r>
              <a:rPr lang="en-US" dirty="0"/>
              <a:t>Click on icon </a:t>
            </a:r>
          </a:p>
          <a:p>
            <a:r>
              <a:rPr lang="en-US" dirty="0"/>
              <a:t>to insert image</a:t>
            </a:r>
          </a:p>
        </p:txBody>
      </p:sp>
      <p:sp>
        <p:nvSpPr>
          <p:cNvPr id="13" name="Text Placeholder 8"/>
          <p:cNvSpPr>
            <a:spLocks noGrp="1"/>
          </p:cNvSpPr>
          <p:nvPr>
            <p:ph type="body" sz="quarter" idx="12" hasCustomPrompt="1"/>
          </p:nvPr>
        </p:nvSpPr>
        <p:spPr>
          <a:xfrm>
            <a:off x="6247647" y="1635971"/>
            <a:ext cx="2596233" cy="2588781"/>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Description about the two images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a:t>
            </a:r>
          </a:p>
        </p:txBody>
      </p:sp>
      <p:sp>
        <p:nvSpPr>
          <p:cNvPr id="17" name="Text Placeholder 6"/>
          <p:cNvSpPr>
            <a:spLocks noGrp="1"/>
          </p:cNvSpPr>
          <p:nvPr>
            <p:ph type="body" sz="quarter" idx="11" hasCustomPrompt="1"/>
          </p:nvPr>
        </p:nvSpPr>
        <p:spPr>
          <a:xfrm>
            <a:off x="6247647" y="1235861"/>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4221246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with Statistic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21" name="Text Placeholder 8"/>
          <p:cNvSpPr>
            <a:spLocks noGrp="1"/>
          </p:cNvSpPr>
          <p:nvPr>
            <p:ph type="body" sz="quarter" idx="12" hasCustomPrompt="1"/>
          </p:nvPr>
        </p:nvSpPr>
        <p:spPr>
          <a:xfrm>
            <a:off x="1073150" y="1604567"/>
            <a:ext cx="6638290" cy="975409"/>
          </a:xfrm>
          <a:prstGeom prst="rect">
            <a:avLst/>
          </a:prstGeom>
        </p:spPr>
        <p:txBody>
          <a:bodyPr vert="horz">
            <a:noAutofit/>
          </a:bodyPr>
          <a:lstStyle>
            <a:lvl1pPr marL="0" indent="0" algn="ctr">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3 lines of text should go here</a:t>
            </a:r>
          </a:p>
          <a:p>
            <a:pPr lvl="0"/>
            <a:r>
              <a:rPr lang="en-US" dirty="0"/>
              <a:t>Lorem ipsum dolor sit amet, consectetuer adipiscing elit. Maecenas porttitor congue massa. Fusce posuere, magna sed pulvinar ultricies, purus lectus malesuada libero, sit amet commodo magna </a:t>
            </a:r>
            <a:r>
              <a:rPr lang="en-US" dirty="0" err="1"/>
              <a:t>eros</a:t>
            </a:r>
            <a:r>
              <a:rPr lang="en-US" dirty="0"/>
              <a:t>.</a:t>
            </a:r>
          </a:p>
        </p:txBody>
      </p:sp>
      <p:sp>
        <p:nvSpPr>
          <p:cNvPr id="12" name="Text Placeholder 6"/>
          <p:cNvSpPr>
            <a:spLocks noGrp="1"/>
          </p:cNvSpPr>
          <p:nvPr>
            <p:ph type="body" sz="quarter" idx="11" hasCustomPrompt="1"/>
          </p:nvPr>
        </p:nvSpPr>
        <p:spPr>
          <a:xfrm>
            <a:off x="1073150" y="1204458"/>
            <a:ext cx="663829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4" name="Text Placeholder 3"/>
          <p:cNvSpPr>
            <a:spLocks noGrp="1"/>
          </p:cNvSpPr>
          <p:nvPr>
            <p:ph type="body" sz="quarter" idx="13" hasCustomPrompt="1"/>
          </p:nvPr>
        </p:nvSpPr>
        <p:spPr>
          <a:xfrm>
            <a:off x="1249606"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dirty="0"/>
              <a:t>##</a:t>
            </a:r>
          </a:p>
        </p:txBody>
      </p:sp>
      <p:sp>
        <p:nvSpPr>
          <p:cNvPr id="19" name="Text Placeholder 3"/>
          <p:cNvSpPr>
            <a:spLocks noGrp="1"/>
          </p:cNvSpPr>
          <p:nvPr>
            <p:ph type="body" sz="quarter" idx="14" hasCustomPrompt="1"/>
          </p:nvPr>
        </p:nvSpPr>
        <p:spPr>
          <a:xfrm>
            <a:off x="3634264"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dirty="0"/>
              <a:t>##</a:t>
            </a:r>
          </a:p>
        </p:txBody>
      </p:sp>
      <p:sp>
        <p:nvSpPr>
          <p:cNvPr id="20" name="Text Placeholder 3"/>
          <p:cNvSpPr>
            <a:spLocks noGrp="1"/>
          </p:cNvSpPr>
          <p:nvPr>
            <p:ph type="body" sz="quarter" idx="15" hasCustomPrompt="1"/>
          </p:nvPr>
        </p:nvSpPr>
        <p:spPr>
          <a:xfrm>
            <a:off x="6018922"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dirty="0"/>
              <a:t>##</a:t>
            </a:r>
          </a:p>
        </p:txBody>
      </p:sp>
      <p:sp>
        <p:nvSpPr>
          <p:cNvPr id="22" name="Text Placeholder 12"/>
          <p:cNvSpPr>
            <a:spLocks noGrp="1"/>
          </p:cNvSpPr>
          <p:nvPr>
            <p:ph type="body" sz="quarter" idx="40" hasCustomPrompt="1"/>
          </p:nvPr>
        </p:nvSpPr>
        <p:spPr>
          <a:xfrm>
            <a:off x="1249606" y="3392099"/>
            <a:ext cx="1744662" cy="738664"/>
          </a:xfrm>
          <a:prstGeom prst="rect">
            <a:avLst/>
          </a:prstGeom>
        </p:spPr>
        <p:txBody>
          <a:bodyPr vert="horz" wrap="square">
            <a:spAutoFit/>
          </a:bodyPr>
          <a:lstStyle>
            <a:lvl1pPr marL="0" indent="0" algn="ctr">
              <a:buNone/>
              <a:defRPr sz="1400" baseline="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Stat can go in here with the number above in ##</a:t>
            </a:r>
          </a:p>
        </p:txBody>
      </p:sp>
      <p:sp>
        <p:nvSpPr>
          <p:cNvPr id="23" name="Text Placeholder 12"/>
          <p:cNvSpPr>
            <a:spLocks noGrp="1"/>
          </p:cNvSpPr>
          <p:nvPr>
            <p:ph type="body" sz="quarter" idx="41" hasCustomPrompt="1"/>
          </p:nvPr>
        </p:nvSpPr>
        <p:spPr>
          <a:xfrm>
            <a:off x="6018922" y="3392099"/>
            <a:ext cx="1744662" cy="738664"/>
          </a:xfrm>
          <a:prstGeom prst="rect">
            <a:avLst/>
          </a:prstGeom>
        </p:spPr>
        <p:txBody>
          <a:bodyPr vert="horz" wrap="square">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Stat can go in here with the number above in ##</a:t>
            </a:r>
          </a:p>
        </p:txBody>
      </p:sp>
      <p:sp>
        <p:nvSpPr>
          <p:cNvPr id="24" name="Text Placeholder 12"/>
          <p:cNvSpPr>
            <a:spLocks noGrp="1"/>
          </p:cNvSpPr>
          <p:nvPr>
            <p:ph type="body" sz="quarter" idx="42" hasCustomPrompt="1"/>
          </p:nvPr>
        </p:nvSpPr>
        <p:spPr>
          <a:xfrm>
            <a:off x="3634264" y="3392099"/>
            <a:ext cx="1744662" cy="738664"/>
          </a:xfrm>
          <a:prstGeom prst="rect">
            <a:avLst/>
          </a:prstGeom>
        </p:spPr>
        <p:txBody>
          <a:bodyPr vert="horz" wrap="square">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Stat can go in here with the number above in ##</a:t>
            </a:r>
          </a:p>
        </p:txBody>
      </p:sp>
    </p:spTree>
    <p:extLst>
      <p:ext uri="{BB962C8B-B14F-4D97-AF65-F5344CB8AC3E}">
        <p14:creationId xmlns:p14="http://schemas.microsoft.com/office/powerpoint/2010/main" val="2630262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Image Left Text Right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8"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4"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
        <p:nvSpPr>
          <p:cNvPr id="11" name="Picture Placeholder 3"/>
          <p:cNvSpPr>
            <a:spLocks noGrp="1"/>
          </p:cNvSpPr>
          <p:nvPr>
            <p:ph type="pic" sz="quarter" idx="13"/>
          </p:nvPr>
        </p:nvSpPr>
        <p:spPr>
          <a:xfrm>
            <a:off x="0" y="0"/>
            <a:ext cx="4572000" cy="5148263"/>
          </a:xfrm>
          <a:prstGeom prst="rect">
            <a:avLst/>
          </a:prstGeom>
        </p:spPr>
        <p:txBody>
          <a:bodyPr vert="horz"/>
          <a:lstStyle>
            <a:lvl1pPr marL="0" indent="0" algn="ctr">
              <a:buNone/>
              <a:defRPr baseline="0"/>
            </a:lvl1pPr>
          </a:lstStyle>
          <a:p>
            <a:r>
              <a:rPr lang="en-US"/>
              <a:t>Click icon to add picture</a:t>
            </a:r>
            <a:endParaRPr lang="en-US" dirty="0"/>
          </a:p>
        </p:txBody>
      </p:sp>
    </p:spTree>
    <p:extLst>
      <p:ext uri="{BB962C8B-B14F-4D97-AF65-F5344CB8AC3E}">
        <p14:creationId xmlns:p14="http://schemas.microsoft.com/office/powerpoint/2010/main" val="3441429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Text Right A">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5617" t="93" r="15115" b="-93"/>
          <a:stretch/>
        </p:blipFill>
        <p:spPr>
          <a:xfrm>
            <a:off x="0" y="0"/>
            <a:ext cx="4572000"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12"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5"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857591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Left Text Right B">
    <p:spTree>
      <p:nvGrpSpPr>
        <p:cNvPr id="1" name=""/>
        <p:cNvGrpSpPr/>
        <p:nvPr/>
      </p:nvGrpSpPr>
      <p:grpSpPr>
        <a:xfrm>
          <a:off x="0" y="0"/>
          <a:ext cx="0" cy="0"/>
          <a:chOff x="0" y="0"/>
          <a:chExt cx="0" cy="0"/>
        </a:xfrm>
      </p:grpSpPr>
      <p:pic>
        <p:nvPicPr>
          <p:cNvPr id="4" name="Picture 3" descr="20120413_ccbd_07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601" y="-108100"/>
            <a:ext cx="4659601" cy="5350527"/>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2641955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Left Text Right C">
    <p:spTree>
      <p:nvGrpSpPr>
        <p:cNvPr id="1" name=""/>
        <p:cNvGrpSpPr/>
        <p:nvPr/>
      </p:nvGrpSpPr>
      <p:grpSpPr>
        <a:xfrm>
          <a:off x="0" y="0"/>
          <a:ext cx="0" cy="0"/>
          <a:chOff x="0" y="0"/>
          <a:chExt cx="0" cy="0"/>
        </a:xfrm>
      </p:grpSpPr>
      <p:pic>
        <p:nvPicPr>
          <p:cNvPr id="2" name="Picture 1" descr="CHFitzinthorzatriumfromentrytofinancialserv20HR_zpsc70411b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85478"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4138892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Left Text Right D">
    <p:spTree>
      <p:nvGrpSpPr>
        <p:cNvPr id="1" name=""/>
        <p:cNvGrpSpPr/>
        <p:nvPr/>
      </p:nvGrpSpPr>
      <p:grpSpPr>
        <a:xfrm>
          <a:off x="0" y="0"/>
          <a:ext cx="0" cy="0"/>
          <a:chOff x="0" y="0"/>
          <a:chExt cx="0" cy="0"/>
        </a:xfrm>
      </p:grpSpPr>
      <p:pic>
        <p:nvPicPr>
          <p:cNvPr id="4" name="Picture 3" descr="20130208_details_03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582" y="13513"/>
            <a:ext cx="5229003"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450267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Circle Left Text Right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5" name="Picture Placeholder 4"/>
          <p:cNvSpPr>
            <a:spLocks noGrp="1"/>
          </p:cNvSpPr>
          <p:nvPr>
            <p:ph type="pic" sz="quarter" idx="13"/>
          </p:nvPr>
        </p:nvSpPr>
        <p:spPr>
          <a:xfrm>
            <a:off x="-1470527" y="-478832"/>
            <a:ext cx="6283159" cy="6280446"/>
          </a:xfrm>
          <a:prstGeom prst="ellipse">
            <a:avLst/>
          </a:prstGeom>
        </p:spPr>
        <p:txBody>
          <a:bodyPr vert="horz"/>
          <a:lstStyle>
            <a:lvl1pPr marL="0" indent="0" algn="ctr">
              <a:buNone/>
              <a:defRPr/>
            </a:lvl1pPr>
          </a:lstStyle>
          <a:p>
            <a:r>
              <a:rPr lang="en-US"/>
              <a:t>Click icon to add picture</a:t>
            </a:r>
            <a:endParaRPr lang="en-US" dirty="0"/>
          </a:p>
        </p:txBody>
      </p:sp>
      <p:sp>
        <p:nvSpPr>
          <p:cNvPr id="11"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2"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365289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pic>
        <p:nvPicPr>
          <p:cNvPr id="2" name="Picture 1" descr="20130208_details_023.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346900" y="-432399"/>
            <a:ext cx="6401051" cy="6350876"/>
          </a:xfrm>
          <a:prstGeom prst="ellipse">
            <a:avLst/>
          </a:prstGeom>
        </p:spPr>
      </p:pic>
      <p:sp>
        <p:nvSpPr>
          <p:cNvPr id="9"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1475775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ircle Left Text Right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pic>
        <p:nvPicPr>
          <p:cNvPr id="2" name="Picture 1" descr="20120413_ccbd_110.JPG"/>
          <p:cNvPicPr>
            <a:picLocks noChangeAspect="1"/>
          </p:cNvPicPr>
          <p:nvPr userDrawn="1"/>
        </p:nvPicPr>
        <p:blipFill rotWithShape="1">
          <a:blip r:embed="rId3" cstate="screen">
            <a:extLst>
              <a:ext uri="{28A0092B-C50C-407E-A947-70E740481C1C}">
                <a14:useLocalDpi xmlns:a14="http://schemas.microsoft.com/office/drawing/2010/main"/>
              </a:ext>
            </a:extLst>
          </a:blip>
          <a:srcRect l="-25496"/>
          <a:stretch/>
        </p:blipFill>
        <p:spPr>
          <a:xfrm>
            <a:off x="-1550996" y="-722563"/>
            <a:ext cx="6430970" cy="6451977"/>
          </a:xfrm>
          <a:prstGeom prst="ellipse">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438015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ircle Left Text Right B">
    <p:spTree>
      <p:nvGrpSpPr>
        <p:cNvPr id="1" name=""/>
        <p:cNvGrpSpPr/>
        <p:nvPr/>
      </p:nvGrpSpPr>
      <p:grpSpPr>
        <a:xfrm>
          <a:off x="0" y="0"/>
          <a:ext cx="0" cy="0"/>
          <a:chOff x="0" y="0"/>
          <a:chExt cx="0" cy="0"/>
        </a:xfrm>
      </p:grpSpPr>
      <p:pic>
        <p:nvPicPr>
          <p:cNvPr id="11" name="Picture 10" descr="20121107_breathing-015.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68130" y="-532289"/>
            <a:ext cx="6565854" cy="6477789"/>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466230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Left Text Right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pic>
        <p:nvPicPr>
          <p:cNvPr id="10" name="Picture 9" descr="20141210_cranio-facial_137.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671886" y="-393616"/>
            <a:ext cx="6569610" cy="6531753"/>
          </a:xfrm>
          <a:prstGeom prst="ellipse">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3"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419312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ircle Left Text Right D">
    <p:spTree>
      <p:nvGrpSpPr>
        <p:cNvPr id="1" name=""/>
        <p:cNvGrpSpPr/>
        <p:nvPr/>
      </p:nvGrpSpPr>
      <p:grpSpPr>
        <a:xfrm>
          <a:off x="0" y="0"/>
          <a:ext cx="0" cy="0"/>
          <a:chOff x="0" y="0"/>
          <a:chExt cx="0" cy="0"/>
        </a:xfrm>
      </p:grpSpPr>
      <p:pic>
        <p:nvPicPr>
          <p:cNvPr id="11" name="Picture 10" descr="20140422_allergy-asthma-240.jpg"/>
          <p:cNvPicPr>
            <a:picLocks noChangeAspect="1"/>
          </p:cNvPicPr>
          <p:nvPr userDrawn="1"/>
        </p:nvPicPr>
        <p:blipFill rotWithShape="1">
          <a:blip r:embed="rId2" cstate="screen">
            <a:extLst>
              <a:ext uri="{28A0092B-C50C-407E-A947-70E740481C1C}">
                <a14:useLocalDpi xmlns:a14="http://schemas.microsoft.com/office/drawing/2010/main"/>
              </a:ext>
            </a:extLst>
          </a:blip>
          <a:srcRect l="-10132"/>
          <a:stretch/>
        </p:blipFill>
        <p:spPr>
          <a:xfrm>
            <a:off x="-2053768" y="-634346"/>
            <a:ext cx="6986810" cy="6988814"/>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721360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rcle Left Text Right E">
    <p:spTree>
      <p:nvGrpSpPr>
        <p:cNvPr id="1" name=""/>
        <p:cNvGrpSpPr/>
        <p:nvPr/>
      </p:nvGrpSpPr>
      <p:grpSpPr>
        <a:xfrm>
          <a:off x="0" y="0"/>
          <a:ext cx="0" cy="0"/>
          <a:chOff x="0" y="0"/>
          <a:chExt cx="0" cy="0"/>
        </a:xfrm>
      </p:grpSpPr>
      <p:pic>
        <p:nvPicPr>
          <p:cNvPr id="2" name="Picture 1" descr="CHFitzintvertatriumeveangledwflr13HR_zpsabea611c.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95385" y="-999926"/>
            <a:ext cx="6937288" cy="6881843"/>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2048302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cxnSp>
        <p:nvCxnSpPr>
          <p:cNvPr id="43" name="Straight Connector 42"/>
          <p:cNvCxnSpPr/>
          <p:nvPr userDrawn="1"/>
        </p:nvCxnSpPr>
        <p:spPr>
          <a:xfrm>
            <a:off x="891319" y="969266"/>
            <a:ext cx="647422" cy="0"/>
          </a:xfrm>
          <a:prstGeom prst="line">
            <a:avLst/>
          </a:prstGeom>
          <a:noFill/>
          <a:ln w="25400" cap="flat" cmpd="sng" algn="ctr">
            <a:solidFill>
              <a:srgbClr val="FFE04F"/>
            </a:solidFill>
            <a:prstDash val="solid"/>
          </a:ln>
          <a:effectLst/>
        </p:spPr>
      </p:cxnSp>
      <p:sp>
        <p:nvSpPr>
          <p:cNvPr id="44" name="Picture Placeholder 4"/>
          <p:cNvSpPr>
            <a:spLocks noGrp="1"/>
          </p:cNvSpPr>
          <p:nvPr>
            <p:ph type="pic" sz="quarter" idx="12" hasCustomPrompt="1"/>
          </p:nvPr>
        </p:nvSpPr>
        <p:spPr>
          <a:xfrm>
            <a:off x="861394" y="1220360"/>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 name="Text Placeholder 6"/>
          <p:cNvSpPr>
            <a:spLocks noGrp="1"/>
          </p:cNvSpPr>
          <p:nvPr>
            <p:ph type="body" sz="quarter" idx="14" hasCustomPrompt="1"/>
          </p:nvPr>
        </p:nvSpPr>
        <p:spPr>
          <a:xfrm>
            <a:off x="622274" y="2214321"/>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46" name="Text Placeholder 6"/>
          <p:cNvSpPr>
            <a:spLocks noGrp="1"/>
          </p:cNvSpPr>
          <p:nvPr>
            <p:ph type="body" sz="quarter" idx="15" hasCustomPrompt="1"/>
          </p:nvPr>
        </p:nvSpPr>
        <p:spPr>
          <a:xfrm>
            <a:off x="622273" y="2358676"/>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0" name="Text Placeholder 6"/>
          <p:cNvSpPr>
            <a:spLocks noGrp="1"/>
          </p:cNvSpPr>
          <p:nvPr>
            <p:ph type="body" sz="quarter" idx="39" hasCustomPrompt="1"/>
          </p:nvPr>
        </p:nvSpPr>
        <p:spPr>
          <a:xfrm>
            <a:off x="801843" y="572773"/>
            <a:ext cx="7693912"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32" name="Picture Placeholder 4"/>
          <p:cNvSpPr>
            <a:spLocks noGrp="1"/>
          </p:cNvSpPr>
          <p:nvPr>
            <p:ph type="pic" sz="quarter" idx="40" hasCustomPrompt="1"/>
          </p:nvPr>
        </p:nvSpPr>
        <p:spPr>
          <a:xfrm>
            <a:off x="2803517" y="1232926"/>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33" name="Text Placeholder 6"/>
          <p:cNvSpPr>
            <a:spLocks noGrp="1"/>
          </p:cNvSpPr>
          <p:nvPr>
            <p:ph type="body" sz="quarter" idx="41" hasCustomPrompt="1"/>
          </p:nvPr>
        </p:nvSpPr>
        <p:spPr>
          <a:xfrm>
            <a:off x="2564397" y="2226887"/>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34" name="Text Placeholder 6"/>
          <p:cNvSpPr>
            <a:spLocks noGrp="1"/>
          </p:cNvSpPr>
          <p:nvPr>
            <p:ph type="body" sz="quarter" idx="42" hasCustomPrompt="1"/>
          </p:nvPr>
        </p:nvSpPr>
        <p:spPr>
          <a:xfrm>
            <a:off x="2564396" y="2371242"/>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35" name="Picture Placeholder 4"/>
          <p:cNvSpPr>
            <a:spLocks noGrp="1"/>
          </p:cNvSpPr>
          <p:nvPr>
            <p:ph type="pic" sz="quarter" idx="43" hasCustomPrompt="1"/>
          </p:nvPr>
        </p:nvSpPr>
        <p:spPr>
          <a:xfrm>
            <a:off x="4754781" y="1226243"/>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36" name="Text Placeholder 6"/>
          <p:cNvSpPr>
            <a:spLocks noGrp="1"/>
          </p:cNvSpPr>
          <p:nvPr>
            <p:ph type="body" sz="quarter" idx="44" hasCustomPrompt="1"/>
          </p:nvPr>
        </p:nvSpPr>
        <p:spPr>
          <a:xfrm>
            <a:off x="4515661" y="2220204"/>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37" name="Text Placeholder 6"/>
          <p:cNvSpPr>
            <a:spLocks noGrp="1"/>
          </p:cNvSpPr>
          <p:nvPr>
            <p:ph type="body" sz="quarter" idx="45" hasCustomPrompt="1"/>
          </p:nvPr>
        </p:nvSpPr>
        <p:spPr>
          <a:xfrm>
            <a:off x="4515660" y="2364559"/>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38" name="Picture Placeholder 4"/>
          <p:cNvSpPr>
            <a:spLocks noGrp="1"/>
          </p:cNvSpPr>
          <p:nvPr>
            <p:ph type="pic" sz="quarter" idx="46" hasCustomPrompt="1"/>
          </p:nvPr>
        </p:nvSpPr>
        <p:spPr>
          <a:xfrm>
            <a:off x="6696904" y="1232926"/>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39" name="Text Placeholder 6"/>
          <p:cNvSpPr>
            <a:spLocks noGrp="1"/>
          </p:cNvSpPr>
          <p:nvPr>
            <p:ph type="body" sz="quarter" idx="47" hasCustomPrompt="1"/>
          </p:nvPr>
        </p:nvSpPr>
        <p:spPr>
          <a:xfrm>
            <a:off x="6457784" y="2226887"/>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40" name="Text Placeholder 6"/>
          <p:cNvSpPr>
            <a:spLocks noGrp="1"/>
          </p:cNvSpPr>
          <p:nvPr>
            <p:ph type="body" sz="quarter" idx="48" hasCustomPrompt="1"/>
          </p:nvPr>
        </p:nvSpPr>
        <p:spPr>
          <a:xfrm>
            <a:off x="6457783" y="2371242"/>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42" name="Picture Placeholder 4"/>
          <p:cNvSpPr>
            <a:spLocks noGrp="1"/>
          </p:cNvSpPr>
          <p:nvPr>
            <p:ph type="pic" sz="quarter" idx="49" hasCustomPrompt="1"/>
          </p:nvPr>
        </p:nvSpPr>
        <p:spPr>
          <a:xfrm>
            <a:off x="861394" y="2965061"/>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45" name="Text Placeholder 6"/>
          <p:cNvSpPr>
            <a:spLocks noGrp="1"/>
          </p:cNvSpPr>
          <p:nvPr>
            <p:ph type="body" sz="quarter" idx="50" hasCustomPrompt="1"/>
          </p:nvPr>
        </p:nvSpPr>
        <p:spPr>
          <a:xfrm>
            <a:off x="622274" y="3959022"/>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71" name="Text Placeholder 6"/>
          <p:cNvSpPr>
            <a:spLocks noGrp="1"/>
          </p:cNvSpPr>
          <p:nvPr>
            <p:ph type="body" sz="quarter" idx="51" hasCustomPrompt="1"/>
          </p:nvPr>
        </p:nvSpPr>
        <p:spPr>
          <a:xfrm>
            <a:off x="622273" y="4103377"/>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2" name="Picture Placeholder 4"/>
          <p:cNvSpPr>
            <a:spLocks noGrp="1"/>
          </p:cNvSpPr>
          <p:nvPr>
            <p:ph type="pic" sz="quarter" idx="52" hasCustomPrompt="1"/>
          </p:nvPr>
        </p:nvSpPr>
        <p:spPr>
          <a:xfrm>
            <a:off x="2803517" y="2977627"/>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3" name="Text Placeholder 6"/>
          <p:cNvSpPr>
            <a:spLocks noGrp="1"/>
          </p:cNvSpPr>
          <p:nvPr>
            <p:ph type="body" sz="quarter" idx="53" hasCustomPrompt="1"/>
          </p:nvPr>
        </p:nvSpPr>
        <p:spPr>
          <a:xfrm>
            <a:off x="2564397" y="3971588"/>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74" name="Text Placeholder 6"/>
          <p:cNvSpPr>
            <a:spLocks noGrp="1"/>
          </p:cNvSpPr>
          <p:nvPr>
            <p:ph type="body" sz="quarter" idx="54" hasCustomPrompt="1"/>
          </p:nvPr>
        </p:nvSpPr>
        <p:spPr>
          <a:xfrm>
            <a:off x="2564396" y="4115943"/>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5" name="Picture Placeholder 4"/>
          <p:cNvSpPr>
            <a:spLocks noGrp="1"/>
          </p:cNvSpPr>
          <p:nvPr>
            <p:ph type="pic" sz="quarter" idx="55" hasCustomPrompt="1"/>
          </p:nvPr>
        </p:nvSpPr>
        <p:spPr>
          <a:xfrm>
            <a:off x="4754781" y="2970944"/>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6" name="Text Placeholder 6"/>
          <p:cNvSpPr>
            <a:spLocks noGrp="1"/>
          </p:cNvSpPr>
          <p:nvPr>
            <p:ph type="body" sz="quarter" idx="56" hasCustomPrompt="1"/>
          </p:nvPr>
        </p:nvSpPr>
        <p:spPr>
          <a:xfrm>
            <a:off x="4515661" y="3964905"/>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77" name="Text Placeholder 6"/>
          <p:cNvSpPr>
            <a:spLocks noGrp="1"/>
          </p:cNvSpPr>
          <p:nvPr>
            <p:ph type="body" sz="quarter" idx="57" hasCustomPrompt="1"/>
          </p:nvPr>
        </p:nvSpPr>
        <p:spPr>
          <a:xfrm>
            <a:off x="4515660" y="4109260"/>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8" name="Picture Placeholder 4"/>
          <p:cNvSpPr>
            <a:spLocks noGrp="1"/>
          </p:cNvSpPr>
          <p:nvPr>
            <p:ph type="pic" sz="quarter" idx="58" hasCustomPrompt="1"/>
          </p:nvPr>
        </p:nvSpPr>
        <p:spPr>
          <a:xfrm>
            <a:off x="6696904" y="2977627"/>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9" name="Text Placeholder 6"/>
          <p:cNvSpPr>
            <a:spLocks noGrp="1"/>
          </p:cNvSpPr>
          <p:nvPr>
            <p:ph type="body" sz="quarter" idx="59" hasCustomPrompt="1"/>
          </p:nvPr>
        </p:nvSpPr>
        <p:spPr>
          <a:xfrm>
            <a:off x="6457784" y="3971588"/>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80" name="Text Placeholder 6"/>
          <p:cNvSpPr>
            <a:spLocks noGrp="1"/>
          </p:cNvSpPr>
          <p:nvPr>
            <p:ph type="body" sz="quarter" idx="60" hasCustomPrompt="1"/>
          </p:nvPr>
        </p:nvSpPr>
        <p:spPr>
          <a:xfrm>
            <a:off x="6457783" y="4115943"/>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Divider Slide">
    <p:spTree>
      <p:nvGrpSpPr>
        <p:cNvPr id="1" name=""/>
        <p:cNvGrpSpPr/>
        <p:nvPr/>
      </p:nvGrpSpPr>
      <p:grpSpPr>
        <a:xfrm>
          <a:off x="0" y="0"/>
          <a:ext cx="0" cy="0"/>
          <a:chOff x="0" y="0"/>
          <a:chExt cx="0" cy="0"/>
        </a:xfrm>
      </p:grpSpPr>
      <p:cxnSp>
        <p:nvCxnSpPr>
          <p:cNvPr id="6" name="Straight Connector 5"/>
          <p:cNvCxnSpPr/>
          <p:nvPr userDrawn="1"/>
        </p:nvCxnSpPr>
        <p:spPr>
          <a:xfrm>
            <a:off x="-9427" y="5093737"/>
            <a:ext cx="9153426" cy="0"/>
          </a:xfrm>
          <a:prstGeom prst="line">
            <a:avLst/>
          </a:prstGeom>
          <a:noFill/>
          <a:ln w="88900" cap="flat" cmpd="sng" algn="ctr">
            <a:solidFill>
              <a:srgbClr val="FFE04F"/>
            </a:solidFill>
            <a:prstDash val="solid"/>
          </a:ln>
          <a:effectLst/>
        </p:spPr>
      </p:cxnSp>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5" name="Title 3"/>
          <p:cNvSpPr>
            <a:spLocks noGrp="1"/>
          </p:cNvSpPr>
          <p:nvPr>
            <p:ph type="ctrTitle"/>
          </p:nvPr>
        </p:nvSpPr>
        <p:spPr>
          <a:xfrm>
            <a:off x="471486" y="2360641"/>
            <a:ext cx="8201027" cy="584776"/>
          </a:xfrm>
          <a:prstGeom prst="rect">
            <a:avLst/>
          </a:prstGeom>
        </p:spPr>
        <p:txBody>
          <a:bodyPr anchor="ctr">
            <a:spAutoFit/>
          </a:bodyPr>
          <a:lstStyle>
            <a:lvl1pPr>
              <a:defRPr b="1">
                <a:solidFill>
                  <a:schemeClr val="bg1"/>
                </a:solidFill>
              </a:defRPr>
            </a:lvl1pPr>
          </a:lstStyle>
          <a:p>
            <a:r>
              <a:rPr lang="en-US" sz="3200" cap="none" spc="-80">
                <a:latin typeface="Arial" charset="0"/>
                <a:cs typeface="Arial" charset="0"/>
              </a:rPr>
              <a:t>Click to edit Master title style</a:t>
            </a:r>
            <a:endParaRPr lang="en-US" sz="3200" cap="none" spc="-80" dirty="0">
              <a:latin typeface="Arial" charset="0"/>
              <a:ea typeface="Arial" charset="0"/>
              <a:cs typeface="Arial"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7" name="Picture Placeholder 6"/>
          <p:cNvSpPr>
            <a:spLocks noGrp="1"/>
          </p:cNvSpPr>
          <p:nvPr>
            <p:ph type="pic" sz="quarter" idx="11" hasCustomPrompt="1"/>
          </p:nvPr>
        </p:nvSpPr>
        <p:spPr>
          <a:xfrm>
            <a:off x="-9525" y="0"/>
            <a:ext cx="9153525" cy="5132388"/>
          </a:xfrm>
          <a:prstGeom prst="rect">
            <a:avLst/>
          </a:prstGeom>
        </p:spPr>
        <p:txBody>
          <a:bodyPr vert="horz" anchor="ctr"/>
          <a:lstStyle>
            <a:lvl1pPr marL="0" indent="0" algn="ctr">
              <a:buNone/>
              <a:defRPr baseline="0"/>
            </a:lvl1pPr>
          </a:lstStyle>
          <a:p>
            <a:r>
              <a:rPr lang="en-US" dirty="0"/>
              <a:t>Insert your own image for this divider slide</a:t>
            </a:r>
          </a:p>
        </p:txBody>
      </p:sp>
    </p:spTree>
    <p:extLst>
      <p:ext uri="{BB962C8B-B14F-4D97-AF65-F5344CB8AC3E}">
        <p14:creationId xmlns:p14="http://schemas.microsoft.com/office/powerpoint/2010/main" val="3965065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447" t="17787" r="7281" b="19703"/>
          <a:stretch/>
        </p:blipFill>
        <p:spPr>
          <a:xfrm>
            <a:off x="0" y="0"/>
            <a:ext cx="9321799" cy="5148264"/>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5" name="Title 3"/>
          <p:cNvSpPr>
            <a:spLocks noGrp="1"/>
          </p:cNvSpPr>
          <p:nvPr>
            <p:ph type="ctrTitle" hasCustomPrompt="1"/>
          </p:nvPr>
        </p:nvSpPr>
        <p:spPr>
          <a:xfrm>
            <a:off x="471486" y="2360641"/>
            <a:ext cx="8201027" cy="584776"/>
          </a:xfrm>
          <a:prstGeom prst="rect">
            <a:avLst/>
          </a:prstGeom>
        </p:spPr>
        <p:txBody>
          <a:bodyPr anchor="ctr">
            <a:spAutoFit/>
          </a:bodyPr>
          <a:lstStyle>
            <a:lvl1pPr>
              <a:defRPr b="1">
                <a:solidFill>
                  <a:schemeClr val="bg1"/>
                </a:solidFill>
              </a:defRPr>
            </a:lvl1pPr>
          </a:lstStyle>
          <a:p>
            <a:r>
              <a:rPr lang="en-US" sz="3200" cap="none" spc="-80" dirty="0">
                <a:latin typeface="Arial" charset="0"/>
                <a:ea typeface="Arial" charset="0"/>
                <a:cs typeface="Arial" charset="0"/>
              </a:rPr>
              <a:t>Click to edit Divider</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cxnSp>
        <p:nvCxnSpPr>
          <p:cNvPr id="9" name="Straight Connector 8"/>
          <p:cNvCxnSpPr/>
          <p:nvPr userDrawn="1"/>
        </p:nvCxnSpPr>
        <p:spPr>
          <a:xfrm>
            <a:off x="-9427" y="5093737"/>
            <a:ext cx="9153426" cy="0"/>
          </a:xfrm>
          <a:prstGeom prst="line">
            <a:avLst/>
          </a:prstGeom>
          <a:noFill/>
          <a:ln w="88900" cap="flat" cmpd="sng" algn="ctr">
            <a:solidFill>
              <a:srgbClr val="FFE04F"/>
            </a:solidFill>
            <a:prstDash val="solid"/>
          </a:ln>
          <a:effectLst/>
        </p:spPr>
      </p:cxnSp>
    </p:spTree>
    <p:extLst>
      <p:ext uri="{BB962C8B-B14F-4D97-AF65-F5344CB8AC3E}">
        <p14:creationId xmlns:p14="http://schemas.microsoft.com/office/powerpoint/2010/main" val="1518112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31837"/>
          </a:xfrm>
          <a:prstGeom prst="rect">
            <a:avLst/>
          </a:prstGeom>
        </p:spPr>
      </p:pic>
      <p:sp>
        <p:nvSpPr>
          <p:cNvPr id="5" name="Title 3"/>
          <p:cNvSpPr>
            <a:spLocks noGrp="1"/>
          </p:cNvSpPr>
          <p:nvPr>
            <p:ph type="ctrTitle" hasCustomPrompt="1"/>
          </p:nvPr>
        </p:nvSpPr>
        <p:spPr>
          <a:xfrm>
            <a:off x="471486" y="2380961"/>
            <a:ext cx="8201027" cy="584776"/>
          </a:xfrm>
          <a:prstGeom prst="rect">
            <a:avLst/>
          </a:prstGeom>
        </p:spPr>
        <p:txBody>
          <a:bodyPr anchor="ctr">
            <a:spAutoFit/>
          </a:bodyPr>
          <a:lstStyle>
            <a:lvl1pPr>
              <a:defRPr b="1">
                <a:solidFill>
                  <a:schemeClr val="bg1"/>
                </a:solidFill>
              </a:defRPr>
            </a:lvl1pPr>
          </a:lstStyle>
          <a:p>
            <a:r>
              <a:rPr lang="en-US" sz="3200" cap="none" spc="-80" dirty="0">
                <a:latin typeface="Arial" charset="0"/>
                <a:ea typeface="Arial" charset="0"/>
                <a:cs typeface="Arial" charset="0"/>
              </a:rPr>
              <a:t>Click to edit Divider</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cxnSp>
        <p:nvCxnSpPr>
          <p:cNvPr id="8" name="Straight Connector 7"/>
          <p:cNvCxnSpPr/>
          <p:nvPr userDrawn="1"/>
        </p:nvCxnSpPr>
        <p:spPr>
          <a:xfrm>
            <a:off x="-9427" y="5093737"/>
            <a:ext cx="9153426" cy="0"/>
          </a:xfrm>
          <a:prstGeom prst="line">
            <a:avLst/>
          </a:prstGeom>
          <a:noFill/>
          <a:ln w="88900" cap="flat" cmpd="sng" algn="ctr">
            <a:solidFill>
              <a:srgbClr val="FFE04F"/>
            </a:solidFill>
            <a:prstDash val="solid"/>
          </a:ln>
          <a:effectLst/>
        </p:spPr>
      </p:cxnSp>
    </p:spTree>
    <p:extLst>
      <p:ext uri="{BB962C8B-B14F-4D97-AF65-F5344CB8AC3E}">
        <p14:creationId xmlns:p14="http://schemas.microsoft.com/office/powerpoint/2010/main" val="586188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pic>
        <p:nvPicPr>
          <p:cNvPr id="4" name="Picture 3"/>
          <p:cNvPicPr>
            <a:picLocks noChangeAspect="1"/>
          </p:cNvPicPr>
          <p:nvPr userDrawn="1"/>
        </p:nvPicPr>
        <p:blipFill>
          <a:blip r:embed="rId2">
            <a:alphaModFix amt="91000"/>
            <a:extLst>
              <a:ext uri="{BEBA8EAE-BF5A-486C-A8C5-ECC9F3942E4B}">
                <a14:imgProps xmlns:a14="http://schemas.microsoft.com/office/drawing/2010/main">
                  <a14:imgLayer r:embed="rId3">
                    <a14:imgEffect>
                      <a14:sharpenSoften amount="94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6" name="Text Placeholder 6"/>
          <p:cNvSpPr>
            <a:spLocks noGrp="1"/>
          </p:cNvSpPr>
          <p:nvPr>
            <p:ph type="body" sz="quarter" idx="11" hasCustomPrompt="1"/>
          </p:nvPr>
        </p:nvSpPr>
        <p:spPr>
          <a:xfrm>
            <a:off x="1146919" y="2178772"/>
            <a:ext cx="6855044" cy="830997"/>
          </a:xfrm>
          <a:prstGeom prst="rect">
            <a:avLst/>
          </a:prstGeom>
        </p:spPr>
        <p:txBody>
          <a:bodyPr vert="horz" anchor="ctr" anchorCtr="0">
            <a:spAutoFit/>
          </a:bodyPr>
          <a:lstStyle>
            <a:lvl1pPr marL="0" indent="0" algn="ctr">
              <a:buNone/>
              <a:defRPr sz="4800" b="1">
                <a:solidFill>
                  <a:schemeClr val="accent1"/>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Divider Slide</a:t>
            </a:r>
          </a:p>
        </p:txBody>
      </p:sp>
    </p:spTree>
    <p:extLst>
      <p:ext uri="{BB962C8B-B14F-4D97-AF65-F5344CB8AC3E}">
        <p14:creationId xmlns:p14="http://schemas.microsoft.com/office/powerpoint/2010/main" val="291347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pic>
        <p:nvPicPr>
          <p:cNvPr id="12" name="Picture 11" descr="pattern.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08400" y="1884363"/>
            <a:ext cx="5435600" cy="32639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a:solidFill>
                  <a:srgbClr val="00A9E0"/>
                </a:solidFill>
              </a:defRPr>
            </a:lvl1pPr>
          </a:lstStyle>
          <a:p>
            <a:r>
              <a:rPr lang="en-US" dirty="0"/>
              <a:t>Presentation Title Here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
        <p:nvSpPr>
          <p:cNvPr id="10"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1996294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39" hasCustomPrompt="1"/>
          </p:nvPr>
        </p:nvSpPr>
        <p:spPr>
          <a:xfrm>
            <a:off x="801842" y="943207"/>
            <a:ext cx="7464425"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Name of Table</a:t>
            </a:r>
          </a:p>
        </p:txBody>
      </p:sp>
      <p:sp>
        <p:nvSpPr>
          <p:cNvPr id="8" name="Table Placeholder 7"/>
          <p:cNvSpPr>
            <a:spLocks noGrp="1"/>
          </p:cNvSpPr>
          <p:nvPr>
            <p:ph type="tbl" sz="quarter" idx="40"/>
          </p:nvPr>
        </p:nvSpPr>
        <p:spPr>
          <a:xfrm>
            <a:off x="801843" y="1343317"/>
            <a:ext cx="7464425" cy="2923883"/>
          </a:xfrm>
          <a:prstGeom prst="rect">
            <a:avLst/>
          </a:prstGeom>
        </p:spPr>
        <p:txBody>
          <a:bodyPr vert="horz"/>
          <a:lstStyle/>
          <a:p>
            <a:r>
              <a:rPr lang="en-US"/>
              <a:t>Click icon to add table</a:t>
            </a:r>
            <a:endParaRPr lang="en-US" dirty="0"/>
          </a:p>
        </p:txBody>
      </p:sp>
    </p:spTree>
    <p:extLst>
      <p:ext uri="{BB962C8B-B14F-4D97-AF65-F5344CB8AC3E}">
        <p14:creationId xmlns:p14="http://schemas.microsoft.com/office/powerpoint/2010/main" val="2484014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6" name="Text Placeholder 6"/>
          <p:cNvSpPr>
            <a:spLocks noGrp="1"/>
          </p:cNvSpPr>
          <p:nvPr>
            <p:ph type="body" sz="quarter" idx="39" hasCustomPrompt="1"/>
          </p:nvPr>
        </p:nvSpPr>
        <p:spPr>
          <a:xfrm>
            <a:off x="771607" y="2219720"/>
            <a:ext cx="1465966" cy="771098"/>
          </a:xfrm>
          <a:prstGeom prst="rect">
            <a:avLst/>
          </a:prstGeom>
        </p:spPr>
        <p:txBody>
          <a:bodyPr vert="horz"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Bar Graph</a:t>
            </a:r>
          </a:p>
          <a:p>
            <a:pPr lvl="0"/>
            <a:r>
              <a:rPr lang="en-US" dirty="0"/>
              <a:t>Name</a:t>
            </a:r>
          </a:p>
        </p:txBody>
      </p:sp>
      <p:sp>
        <p:nvSpPr>
          <p:cNvPr id="4" name="Chart Placeholder 3"/>
          <p:cNvSpPr>
            <a:spLocks noGrp="1"/>
          </p:cNvSpPr>
          <p:nvPr>
            <p:ph type="chart" sz="quarter" idx="40"/>
          </p:nvPr>
        </p:nvSpPr>
        <p:spPr>
          <a:xfrm>
            <a:off x="2312988" y="1282924"/>
            <a:ext cx="6357937" cy="2905125"/>
          </a:xfrm>
          <a:prstGeom prst="rect">
            <a:avLst/>
          </a:prstGeom>
        </p:spPr>
        <p:txBody>
          <a:bodyPr vert="horz"/>
          <a:lstStyle/>
          <a:p>
            <a:r>
              <a:rPr lang="en-US"/>
              <a:t>Click icon to add chart</a:t>
            </a:r>
          </a:p>
        </p:txBody>
      </p:sp>
    </p:spTree>
    <p:extLst>
      <p:ext uri="{BB962C8B-B14F-4D97-AF65-F5344CB8AC3E}">
        <p14:creationId xmlns:p14="http://schemas.microsoft.com/office/powerpoint/2010/main" val="2453254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pic>
        <p:nvPicPr>
          <p:cNvPr id="4" name="Picture 3"/>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5" name="Title 3"/>
          <p:cNvSpPr>
            <a:spLocks noGrp="1"/>
          </p:cNvSpPr>
          <p:nvPr>
            <p:ph type="ctrTitle" hasCustomPrompt="1"/>
          </p:nvPr>
        </p:nvSpPr>
        <p:spPr>
          <a:xfrm>
            <a:off x="687600" y="1145059"/>
            <a:ext cx="7772400" cy="2993424"/>
          </a:xfrm>
          <a:prstGeom prst="rect">
            <a:avLst/>
          </a:prstGeom>
        </p:spPr>
        <p:txBody>
          <a:bodyPr anchor="ctr"/>
          <a:lstStyle>
            <a:lvl1pPr>
              <a:defRPr b="1"/>
            </a:lvl1pPr>
          </a:lstStyle>
          <a:p>
            <a:r>
              <a:rPr lang="en-US" sz="4800" cap="none" spc="-80" dirty="0">
                <a:solidFill>
                  <a:srgbClr val="00B0F0"/>
                </a:solidFill>
                <a:latin typeface="Arial" charset="0"/>
                <a:ea typeface="Arial" charset="0"/>
                <a:cs typeface="Arial" charset="0"/>
              </a:rPr>
              <a:t>Thank you</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Tree>
    <p:extLst>
      <p:ext uri="{BB962C8B-B14F-4D97-AF65-F5344CB8AC3E}">
        <p14:creationId xmlns:p14="http://schemas.microsoft.com/office/powerpoint/2010/main" val="108050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sp>
        <p:nvSpPr>
          <p:cNvPr id="11"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pic>
        <p:nvPicPr>
          <p:cNvPr id="2" name="Picture 1" descr="20130821_kids-036.jpg"/>
          <p:cNvPicPr>
            <a:picLocks noChangeAspect="1"/>
          </p:cNvPicPr>
          <p:nvPr userDrawn="1"/>
        </p:nvPicPr>
        <p:blipFill rotWithShape="1">
          <a:blip r:embed="rId4" cstate="screen">
            <a:extLst>
              <a:ext uri="{28A0092B-C50C-407E-A947-70E740481C1C}">
                <a14:useLocalDpi xmlns:a14="http://schemas.microsoft.com/office/drawing/2010/main"/>
              </a:ext>
            </a:extLst>
          </a:blip>
          <a:srcRect r="-10118"/>
          <a:stretch/>
        </p:blipFill>
        <p:spPr>
          <a:xfrm>
            <a:off x="4441481" y="-580223"/>
            <a:ext cx="6726804" cy="6410052"/>
          </a:xfrm>
          <a:prstGeom prst="ellipse">
            <a:avLst/>
          </a:prstGeom>
        </p:spPr>
      </p:pic>
    </p:spTree>
    <p:extLst>
      <p:ext uri="{BB962C8B-B14F-4D97-AF65-F5344CB8AC3E}">
        <p14:creationId xmlns:p14="http://schemas.microsoft.com/office/powerpoint/2010/main" val="2844941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abl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39" hasCustomPrompt="1"/>
          </p:nvPr>
        </p:nvSpPr>
        <p:spPr>
          <a:xfrm>
            <a:off x="801842" y="943207"/>
            <a:ext cx="7464425"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Name of Table</a:t>
            </a:r>
          </a:p>
        </p:txBody>
      </p:sp>
      <p:sp>
        <p:nvSpPr>
          <p:cNvPr id="8" name="Table Placeholder 7"/>
          <p:cNvSpPr>
            <a:spLocks noGrp="1"/>
          </p:cNvSpPr>
          <p:nvPr>
            <p:ph type="tbl" sz="quarter" idx="40"/>
          </p:nvPr>
        </p:nvSpPr>
        <p:spPr>
          <a:xfrm>
            <a:off x="801843" y="1343317"/>
            <a:ext cx="7464425" cy="2923883"/>
          </a:xfrm>
          <a:prstGeom prst="rect">
            <a:avLst/>
          </a:prstGeom>
        </p:spPr>
        <p:txBody>
          <a:bodyPr vert="horz"/>
          <a:lstStyle/>
          <a:p>
            <a:r>
              <a:rPr lang="en-US"/>
              <a:t>Click icon to add table</a:t>
            </a:r>
            <a:endParaRPr lang="en-US" dirty="0"/>
          </a:p>
        </p:txBody>
      </p:sp>
    </p:spTree>
    <p:extLst>
      <p:ext uri="{BB962C8B-B14F-4D97-AF65-F5344CB8AC3E}">
        <p14:creationId xmlns:p14="http://schemas.microsoft.com/office/powerpoint/2010/main" val="1081563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269577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4370185"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601452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2366908" y="2517775"/>
            <a:ext cx="1233357"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4036446" y="2523955"/>
            <a:ext cx="1252986"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5700460" y="2523955"/>
            <a:ext cx="1241149"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3180657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88B8-61D7-D249-A57F-427E07883062}"/>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46C323-34E1-7046-A6BD-8BD239B2E363}"/>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0399DB3-0838-5E48-828B-D1838BBB7070}"/>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5" name="Footer Placeholder 4">
            <a:extLst>
              <a:ext uri="{FF2B5EF4-FFF2-40B4-BE49-F238E27FC236}">
                <a16:creationId xmlns:a16="http://schemas.microsoft.com/office/drawing/2014/main" id="{92F1C260-65BF-0543-A29B-F18308328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7D388-8D53-314F-9B96-415B2CA673D0}"/>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2323183255"/>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1F43-A551-CF4D-8F63-365EC07FE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A2EC4-0F96-A54C-8939-DE51670A09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8DB9B-4C93-7E48-8EE8-EDD26AD47710}"/>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5" name="Footer Placeholder 4">
            <a:extLst>
              <a:ext uri="{FF2B5EF4-FFF2-40B4-BE49-F238E27FC236}">
                <a16:creationId xmlns:a16="http://schemas.microsoft.com/office/drawing/2014/main" id="{D5548499-369A-7647-B8BF-972F16479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1C895-6AB9-4B4B-ABC9-E943A332726D}"/>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459921453"/>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27BF-9193-B249-8216-16E87BAA8B6E}"/>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47EEB8A-43B1-AF4A-8806-564D1F85BBF1}"/>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10F47-7175-B448-BB30-6E1CEB0C853F}"/>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5" name="Footer Placeholder 4">
            <a:extLst>
              <a:ext uri="{FF2B5EF4-FFF2-40B4-BE49-F238E27FC236}">
                <a16:creationId xmlns:a16="http://schemas.microsoft.com/office/drawing/2014/main" id="{F57672DE-0FD8-E143-8FAD-0632064E3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073C0-5E03-CB40-BDB5-75F45E42BC2D}"/>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387488508"/>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3A972-8FEF-D04A-950D-4F7C8C059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3427E-4FF4-2B47-AF4D-457AFB17BFDB}"/>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BA87EA-BA90-5448-B687-4AF6824FB552}"/>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B804C5-251F-C640-BA01-A98B0807C435}"/>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6" name="Footer Placeholder 5">
            <a:extLst>
              <a:ext uri="{FF2B5EF4-FFF2-40B4-BE49-F238E27FC236}">
                <a16:creationId xmlns:a16="http://schemas.microsoft.com/office/drawing/2014/main" id="{A0747E2F-830C-BA4D-BE77-A2D51A371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8733D-BBA0-124C-AD59-10866A0772CC}"/>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147252066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Title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
        <p:nvSpPr>
          <p:cNvPr id="9" name="Picture Placeholder 4"/>
          <p:cNvSpPr>
            <a:spLocks noGrp="1"/>
          </p:cNvSpPr>
          <p:nvPr>
            <p:ph type="pic" sz="quarter" idx="14"/>
          </p:nvPr>
        </p:nvSpPr>
        <p:spPr>
          <a:xfrm>
            <a:off x="4438312" y="-585774"/>
            <a:ext cx="6283159" cy="6280446"/>
          </a:xfrm>
          <a:prstGeom prst="ellipse">
            <a:avLst/>
          </a:prstGeom>
        </p:spPr>
        <p:txBody>
          <a:bodyPr vert="horz"/>
          <a:lstStyle>
            <a:lvl1pPr marL="0" indent="0" algn="ctr">
              <a:buNone/>
              <a:defRPr/>
            </a:lvl1pPr>
          </a:lstStyle>
          <a:p>
            <a:r>
              <a:rPr lang="en-US"/>
              <a:t>Click icon to add picture</a:t>
            </a:r>
            <a:endParaRPr lang="en-US" dirty="0"/>
          </a:p>
        </p:txBody>
      </p:sp>
      <p:sp>
        <p:nvSpPr>
          <p:cNvPr id="10"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431521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0E91-F734-524D-99FD-48CEBAE8016B}"/>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1F044-E700-9345-B9E7-33EB4FA2131E}"/>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6C419-7CAE-6741-B118-D5CE564B3E7A}"/>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DB2CB2-D15E-9A4F-924E-E30B94110C58}"/>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8E6CD0E-8CFA-034E-A044-1EEAF99DFA16}"/>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EE64D-8BEB-FF4E-BB06-2002427965CA}"/>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8" name="Footer Placeholder 7">
            <a:extLst>
              <a:ext uri="{FF2B5EF4-FFF2-40B4-BE49-F238E27FC236}">
                <a16:creationId xmlns:a16="http://schemas.microsoft.com/office/drawing/2014/main" id="{BC5F8CEC-1EC4-0640-8EF8-A0559D812A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E85678-C8A4-E04E-BBDC-4BFB8C274E92}"/>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463418650"/>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B537-256E-5344-8943-ADB1DA1AC9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757490-43E1-BB45-B6C2-3878C3CEE082}"/>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4" name="Footer Placeholder 3">
            <a:extLst>
              <a:ext uri="{FF2B5EF4-FFF2-40B4-BE49-F238E27FC236}">
                <a16:creationId xmlns:a16="http://schemas.microsoft.com/office/drawing/2014/main" id="{2230E6B9-ADBD-8543-B866-57E96FD80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229F35-5F13-2249-82A6-2A4B02ED5C1D}"/>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777280056"/>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70280B-B033-E44F-AD0B-ECFC52D5A22C}"/>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3" name="Footer Placeholder 2">
            <a:extLst>
              <a:ext uri="{FF2B5EF4-FFF2-40B4-BE49-F238E27FC236}">
                <a16:creationId xmlns:a16="http://schemas.microsoft.com/office/drawing/2014/main" id="{29C2CF6A-C891-B349-810D-17A35CB0A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00DB1D-27AF-8B40-8FE1-2A0A4A0234E5}"/>
              </a:ext>
            </a:extLst>
          </p:cNvPr>
          <p:cNvSpPr>
            <a:spLocks noGrp="1"/>
          </p:cNvSpPr>
          <p:nvPr>
            <p:ph type="sldNum" sz="quarter" idx="12"/>
          </p:nvPr>
        </p:nvSpPr>
        <p:spPr/>
        <p:txBody>
          <a:bodyPr/>
          <a:lstStyle/>
          <a:p>
            <a:fld id="{F9660300-F385-F342-BBDB-129A9C88A6E2}" type="slidenum">
              <a:rPr lang="en-US" smtClean="0"/>
              <a:t>‹#›</a:t>
            </a:fld>
            <a:endParaRPr lang="en-US"/>
          </a:p>
        </p:txBody>
      </p:sp>
    </p:spTree>
    <p:extLst>
      <p:ext uri="{BB962C8B-B14F-4D97-AF65-F5344CB8AC3E}">
        <p14:creationId xmlns:p14="http://schemas.microsoft.com/office/powerpoint/2010/main" val="26212285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7045-D41A-A04C-96D5-8A3D400E9F7E}"/>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AA078D5-00CE-524C-A4F0-9CC4FBC445BB}"/>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167796-0681-1F44-8344-CAE4F882D893}"/>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75FF33-31AF-C746-BE6C-7900E108D743}"/>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6" name="Footer Placeholder 5">
            <a:extLst>
              <a:ext uri="{FF2B5EF4-FFF2-40B4-BE49-F238E27FC236}">
                <a16:creationId xmlns:a16="http://schemas.microsoft.com/office/drawing/2014/main" id="{4B0BB84B-CC36-E246-A73F-1ECA483AD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7624EC-0F2B-AF46-A4D4-FD2B954A2A76}"/>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1715467502"/>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3DD1-C1A0-F546-94C0-4E7D7C565A8B}"/>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668B52C-6638-8D4D-9790-4E1F7F8DFEF9}"/>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A3996D-E5A7-A54E-8CAF-6B96D9204A2F}"/>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1A4D2E5-2D10-7A4B-8AAC-B3FF9B554AA9}"/>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6" name="Footer Placeholder 5">
            <a:extLst>
              <a:ext uri="{FF2B5EF4-FFF2-40B4-BE49-F238E27FC236}">
                <a16:creationId xmlns:a16="http://schemas.microsoft.com/office/drawing/2014/main" id="{3E9FD557-3ECF-E54F-BB5C-2EC07B92D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48AD7-CDE7-224F-81EA-2FDBFAD9643D}"/>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777929135"/>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EFFE1-70E1-6B48-91B9-837FA6F5FE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AEC2DB-34EC-654B-9F4A-B1EE11D118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34A05-A34C-2146-8DE6-2E539234A17F}"/>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5" name="Footer Placeholder 4">
            <a:extLst>
              <a:ext uri="{FF2B5EF4-FFF2-40B4-BE49-F238E27FC236}">
                <a16:creationId xmlns:a16="http://schemas.microsoft.com/office/drawing/2014/main" id="{E6492ACD-F1B3-B245-AFD1-F14A86169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CF984-90FE-7244-8996-1E20BF526CAF}"/>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4072396051"/>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CF92D6-9A6F-BD4A-98DB-3F95480BDF70}"/>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EA20FD-7DAE-CA4A-A74C-7F3F28D2ADDF}"/>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5B511-4E22-1C42-9C91-44DF2077D3DB}"/>
              </a:ext>
            </a:extLst>
          </p:cNvPr>
          <p:cNvSpPr>
            <a:spLocks noGrp="1"/>
          </p:cNvSpPr>
          <p:nvPr>
            <p:ph type="dt" sz="half" idx="10"/>
          </p:nvPr>
        </p:nvSpPr>
        <p:spPr/>
        <p:txBody>
          <a:bodyPr/>
          <a:lstStyle/>
          <a:p>
            <a:fld id="{42D36B13-23E1-1045-9AC6-A78091078E42}" type="datetimeFigureOut">
              <a:rPr lang="en-US" smtClean="0"/>
              <a:t>8/9/21</a:t>
            </a:fld>
            <a:endParaRPr lang="en-US"/>
          </a:p>
        </p:txBody>
      </p:sp>
      <p:sp>
        <p:nvSpPr>
          <p:cNvPr id="5" name="Footer Placeholder 4">
            <a:extLst>
              <a:ext uri="{FF2B5EF4-FFF2-40B4-BE49-F238E27FC236}">
                <a16:creationId xmlns:a16="http://schemas.microsoft.com/office/drawing/2014/main" id="{C044A5E9-EAF3-304D-8712-6F1203C81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03D05-65E8-2649-9846-9D6D2FBC8D14}"/>
              </a:ext>
            </a:extLst>
          </p:cNvPr>
          <p:cNvSpPr>
            <a:spLocks noGrp="1"/>
          </p:cNvSpPr>
          <p:nvPr>
            <p:ph type="sldNum" sz="quarter" idx="12"/>
          </p:nvPr>
        </p:nvSpPr>
        <p:spPr/>
        <p:txBody>
          <a:body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3245042360"/>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abl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39" hasCustomPrompt="1"/>
          </p:nvPr>
        </p:nvSpPr>
        <p:spPr>
          <a:xfrm>
            <a:off x="801842" y="943207"/>
            <a:ext cx="7464425"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Name of Table</a:t>
            </a:r>
          </a:p>
        </p:txBody>
      </p:sp>
      <p:sp>
        <p:nvSpPr>
          <p:cNvPr id="8" name="Table Placeholder 7"/>
          <p:cNvSpPr>
            <a:spLocks noGrp="1"/>
          </p:cNvSpPr>
          <p:nvPr>
            <p:ph type="tbl" sz="quarter" idx="40"/>
          </p:nvPr>
        </p:nvSpPr>
        <p:spPr>
          <a:xfrm>
            <a:off x="801843" y="1343317"/>
            <a:ext cx="7464425" cy="2923883"/>
          </a:xfrm>
          <a:prstGeom prst="rect">
            <a:avLst/>
          </a:prstGeom>
        </p:spPr>
        <p:txBody>
          <a:bodyPr vert="horz"/>
          <a:lstStyle/>
          <a:p>
            <a:r>
              <a:rPr lang="en-US"/>
              <a:t>Click icon to add table</a:t>
            </a:r>
            <a:endParaRPr lang="en-US" dirty="0"/>
          </a:p>
        </p:txBody>
      </p:sp>
    </p:spTree>
    <p:extLst>
      <p:ext uri="{BB962C8B-B14F-4D97-AF65-F5344CB8AC3E}">
        <p14:creationId xmlns:p14="http://schemas.microsoft.com/office/powerpoint/2010/main" val="4483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grpSp>
        <p:nvGrpSpPr>
          <p:cNvPr id="28" name="Group 27"/>
          <p:cNvGrpSpPr/>
          <p:nvPr userDrawn="1"/>
        </p:nvGrpSpPr>
        <p:grpSpPr>
          <a:xfrm>
            <a:off x="1227328" y="1424287"/>
            <a:ext cx="3680971" cy="307753"/>
            <a:chOff x="1227328" y="1424287"/>
            <a:chExt cx="3680971" cy="307753"/>
          </a:xfrm>
        </p:grpSpPr>
        <p:cxnSp>
          <p:nvCxnSpPr>
            <p:cNvPr id="29" name="Straight Connector 28"/>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31" name="TextBox 30"/>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1</a:t>
              </a:r>
            </a:p>
          </p:txBody>
        </p:sp>
      </p:grpSp>
      <p:grpSp>
        <p:nvGrpSpPr>
          <p:cNvPr id="32" name="Group 31"/>
          <p:cNvGrpSpPr/>
          <p:nvPr userDrawn="1"/>
        </p:nvGrpSpPr>
        <p:grpSpPr>
          <a:xfrm>
            <a:off x="1232972" y="2017404"/>
            <a:ext cx="3675327" cy="298221"/>
            <a:chOff x="1232972" y="2017404"/>
            <a:chExt cx="3675327" cy="298221"/>
          </a:xfrm>
        </p:grpSpPr>
        <p:sp>
          <p:nvSpPr>
            <p:cNvPr id="33" name="Oval 32"/>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4" name="Group 33"/>
            <p:cNvGrpSpPr/>
            <p:nvPr userDrawn="1"/>
          </p:nvGrpSpPr>
          <p:grpSpPr>
            <a:xfrm>
              <a:off x="1232972" y="2021694"/>
              <a:ext cx="3675327" cy="276999"/>
              <a:chOff x="1232972" y="2021694"/>
              <a:chExt cx="3675327" cy="276999"/>
            </a:xfrm>
          </p:grpSpPr>
          <p:cxnSp>
            <p:nvCxnSpPr>
              <p:cNvPr id="35" name="Straight Connector 34"/>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2</a:t>
                </a:r>
              </a:p>
            </p:txBody>
          </p:sp>
        </p:grpSp>
      </p:grpSp>
      <p:sp>
        <p:nvSpPr>
          <p:cNvPr id="40" name="Text Placeholder 13"/>
          <p:cNvSpPr>
            <a:spLocks noGrp="1"/>
          </p:cNvSpPr>
          <p:nvPr>
            <p:ph type="body" sz="quarter" idx="11" hasCustomPrompt="1"/>
          </p:nvPr>
        </p:nvSpPr>
        <p:spPr>
          <a:xfrm>
            <a:off x="5111750" y="1120411"/>
            <a:ext cx="3373438" cy="3222802"/>
          </a:xfrm>
          <a:prstGeom prst="rect">
            <a:avLst/>
          </a:prstGeom>
        </p:spPr>
        <p:txBody>
          <a:bodyPr vert="horz"/>
          <a:lstStyle>
            <a:lvl1pPr marL="0" indent="0">
              <a:lnSpc>
                <a:spcPct val="250000"/>
              </a:lnSpc>
              <a:spcBef>
                <a:spcPts val="0"/>
              </a:spcBef>
              <a:buNone/>
              <a:defRPr sz="16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p:txBody>
      </p:sp>
      <p:grpSp>
        <p:nvGrpSpPr>
          <p:cNvPr id="44" name="Group 43"/>
          <p:cNvGrpSpPr/>
          <p:nvPr userDrawn="1"/>
        </p:nvGrpSpPr>
        <p:grpSpPr>
          <a:xfrm>
            <a:off x="1233466" y="2606633"/>
            <a:ext cx="3674833" cy="276999"/>
            <a:chOff x="1233466" y="2606633"/>
            <a:chExt cx="3674833" cy="276999"/>
          </a:xfrm>
        </p:grpSpPr>
        <p:cxnSp>
          <p:nvCxnSpPr>
            <p:cNvPr id="45" name="Straight Connector 44"/>
            <p:cNvCxnSpPr/>
            <p:nvPr/>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grpSp>
        <p:nvGrpSpPr>
          <p:cNvPr id="47" name="Group 46"/>
          <p:cNvGrpSpPr/>
          <p:nvPr userDrawn="1"/>
        </p:nvGrpSpPr>
        <p:grpSpPr>
          <a:xfrm>
            <a:off x="1233466" y="2600989"/>
            <a:ext cx="312903" cy="303033"/>
            <a:chOff x="1233466" y="2600989"/>
            <a:chExt cx="312903" cy="303033"/>
          </a:xfrm>
        </p:grpSpPr>
        <p:sp>
          <p:nvSpPr>
            <p:cNvPr id="48" name="Oval 47"/>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49" name="TextBox 48"/>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sp>
        <p:nvSpPr>
          <p:cNvPr id="20"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253653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grpSp>
        <p:nvGrpSpPr>
          <p:cNvPr id="5" name="Group 4"/>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8" name="TextBox 7"/>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1</a:t>
              </a:r>
            </a:p>
          </p:txBody>
        </p:sp>
      </p:grpSp>
      <p:grpSp>
        <p:nvGrpSpPr>
          <p:cNvPr id="9" name="Group 8"/>
          <p:cNvGrpSpPr/>
          <p:nvPr userDrawn="1"/>
        </p:nvGrpSpPr>
        <p:grpSpPr>
          <a:xfrm>
            <a:off x="1232972" y="2017404"/>
            <a:ext cx="3675327" cy="298221"/>
            <a:chOff x="1232972" y="2017404"/>
            <a:chExt cx="3675327" cy="298221"/>
          </a:xfrm>
        </p:grpSpPr>
        <p:sp>
          <p:nvSpPr>
            <p:cNvPr id="10" name="Oval 9"/>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11" name="Group 10"/>
            <p:cNvGrpSpPr/>
            <p:nvPr userDrawn="1"/>
          </p:nvGrpSpPr>
          <p:grpSpPr>
            <a:xfrm>
              <a:off x="1232972" y="2021694"/>
              <a:ext cx="3675327" cy="276999"/>
              <a:chOff x="1232972" y="2021694"/>
              <a:chExt cx="3675327" cy="276999"/>
            </a:xfrm>
          </p:grpSpPr>
          <p:cxnSp>
            <p:nvCxnSpPr>
              <p:cNvPr id="12" name="Straight Connector 11"/>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2</a:t>
                </a:r>
              </a:p>
            </p:txBody>
          </p:sp>
        </p:grpSp>
      </p:grpSp>
      <p:cxnSp>
        <p:nvCxnSpPr>
          <p:cNvPr id="14" name="Straight Connector 13"/>
          <p:cNvCxnSpPr/>
          <p:nvPr userDrawn="1"/>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userDrawn="1"/>
        </p:nvGrpSpPr>
        <p:grpSpPr>
          <a:xfrm>
            <a:off x="1233466" y="2600989"/>
            <a:ext cx="312903" cy="303033"/>
            <a:chOff x="1233466" y="2600989"/>
            <a:chExt cx="312903" cy="303033"/>
          </a:xfrm>
        </p:grpSpPr>
        <p:sp>
          <p:nvSpPr>
            <p:cNvPr id="16" name="Oval 15"/>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17" name="TextBox 16"/>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grpSp>
        <p:nvGrpSpPr>
          <p:cNvPr id="18" name="Group 17"/>
          <p:cNvGrpSpPr/>
          <p:nvPr userDrawn="1"/>
        </p:nvGrpSpPr>
        <p:grpSpPr>
          <a:xfrm>
            <a:off x="1227328" y="3196920"/>
            <a:ext cx="3680971" cy="276999"/>
            <a:chOff x="1227328" y="3196920"/>
            <a:chExt cx="3680971" cy="276999"/>
          </a:xfrm>
        </p:grpSpPr>
        <p:cxnSp>
          <p:nvCxnSpPr>
            <p:cNvPr id="19" name="Straight Connector 18"/>
            <p:cNvCxnSpPr/>
            <p:nvPr/>
          </p:nvCxnSpPr>
          <p:spPr>
            <a:xfrm flipV="1">
              <a:off x="1840813" y="340349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1227328" y="319692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4</a:t>
              </a:r>
            </a:p>
          </p:txBody>
        </p:sp>
      </p:grpSp>
      <p:sp>
        <p:nvSpPr>
          <p:cNvPr id="21" name="Text Placeholder 13"/>
          <p:cNvSpPr>
            <a:spLocks noGrp="1"/>
          </p:cNvSpPr>
          <p:nvPr>
            <p:ph type="body" sz="quarter" idx="11"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p:txBody>
      </p:sp>
      <p:grpSp>
        <p:nvGrpSpPr>
          <p:cNvPr id="23" name="Group 22"/>
          <p:cNvGrpSpPr/>
          <p:nvPr userDrawn="1"/>
        </p:nvGrpSpPr>
        <p:grpSpPr>
          <a:xfrm>
            <a:off x="1219769" y="3166166"/>
            <a:ext cx="312903" cy="307753"/>
            <a:chOff x="1219769" y="3166166"/>
            <a:chExt cx="312903" cy="307753"/>
          </a:xfrm>
        </p:grpSpPr>
        <p:sp>
          <p:nvSpPr>
            <p:cNvPr id="24" name="Oval 23"/>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25" name="TextBox 24"/>
            <p:cNvSpPr txBox="1"/>
            <p:nvPr userDrawn="1"/>
          </p:nvSpPr>
          <p:spPr>
            <a:xfrm>
              <a:off x="1219769" y="317424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4</a:t>
              </a:r>
            </a:p>
          </p:txBody>
        </p:sp>
      </p:grpSp>
      <p:sp>
        <p:nvSpPr>
          <p:cNvPr id="26"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237148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5 Points">
    <p:spTree>
      <p:nvGrpSpPr>
        <p:cNvPr id="1" name=""/>
        <p:cNvGrpSpPr/>
        <p:nvPr/>
      </p:nvGrpSpPr>
      <p:grpSpPr>
        <a:xfrm>
          <a:off x="0" y="0"/>
          <a:ext cx="0" cy="0"/>
          <a:chOff x="0" y="0"/>
          <a:chExt cx="0" cy="0"/>
        </a:xfrm>
      </p:grpSpPr>
      <p:grpSp>
        <p:nvGrpSpPr>
          <p:cNvPr id="2" name="Group 1"/>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585361"/>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10" name="TextBox 9"/>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1</a:t>
              </a:r>
            </a:p>
          </p:txBody>
        </p:sp>
      </p:grpSp>
      <p:sp>
        <p:nvSpPr>
          <p:cNvPr id="25" name="Oval 24"/>
          <p:cNvSpPr/>
          <p:nvPr/>
        </p:nvSpPr>
        <p:spPr>
          <a:xfrm>
            <a:off x="1227328" y="3768159"/>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 name="Group 2"/>
          <p:cNvGrpSpPr/>
          <p:nvPr userDrawn="1"/>
        </p:nvGrpSpPr>
        <p:grpSpPr>
          <a:xfrm>
            <a:off x="1232972" y="2017404"/>
            <a:ext cx="3675327" cy="298221"/>
            <a:chOff x="1232972" y="2017404"/>
            <a:chExt cx="3675327" cy="298221"/>
          </a:xfrm>
        </p:grpSpPr>
        <p:sp>
          <p:nvSpPr>
            <p:cNvPr id="16" name="Oval 15"/>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2" name="Group 31"/>
            <p:cNvGrpSpPr/>
            <p:nvPr userDrawn="1"/>
          </p:nvGrpSpPr>
          <p:grpSpPr>
            <a:xfrm>
              <a:off x="1232972" y="2021694"/>
              <a:ext cx="3675327" cy="276999"/>
              <a:chOff x="1232972" y="2021694"/>
              <a:chExt cx="3675327" cy="276999"/>
            </a:xfrm>
          </p:grpSpPr>
          <p:cxnSp>
            <p:nvCxnSpPr>
              <p:cNvPr id="17" name="Straight Connector 16"/>
              <p:cNvCxnSpPr/>
              <p:nvPr userDrawn="1"/>
            </p:nvCxnSpPr>
            <p:spPr>
              <a:xfrm flipV="1">
                <a:off x="1840813" y="2183290"/>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2</a:t>
                </a:r>
              </a:p>
            </p:txBody>
          </p:sp>
        </p:grpSp>
      </p:grpSp>
      <p:cxnSp>
        <p:nvCxnSpPr>
          <p:cNvPr id="20" name="Straight Connector 19"/>
          <p:cNvCxnSpPr/>
          <p:nvPr/>
        </p:nvCxnSpPr>
        <p:spPr>
          <a:xfrm flipV="1">
            <a:off x="1840813" y="277709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userDrawn="1"/>
        </p:nvGrpSpPr>
        <p:grpSpPr>
          <a:xfrm>
            <a:off x="1233466" y="2600989"/>
            <a:ext cx="312903" cy="303033"/>
            <a:chOff x="1233466" y="2600989"/>
            <a:chExt cx="312903" cy="303033"/>
          </a:xfrm>
        </p:grpSpPr>
        <p:sp>
          <p:nvSpPr>
            <p:cNvPr id="19" name="Oval 18"/>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29" name="TextBox 28"/>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cxnSp>
        <p:nvCxnSpPr>
          <p:cNvPr id="23" name="Straight Connector 22"/>
          <p:cNvCxnSpPr/>
          <p:nvPr/>
        </p:nvCxnSpPr>
        <p:spPr>
          <a:xfrm flipV="1">
            <a:off x="1840813" y="333247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19769" y="3166166"/>
            <a:ext cx="312903" cy="307753"/>
            <a:chOff x="1219769" y="3166166"/>
            <a:chExt cx="312903" cy="307753"/>
          </a:xfrm>
        </p:grpSpPr>
        <p:sp>
          <p:nvSpPr>
            <p:cNvPr id="22" name="Oval 21"/>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30" name="TextBox 29"/>
            <p:cNvSpPr txBox="1"/>
            <p:nvPr userDrawn="1"/>
          </p:nvSpPr>
          <p:spPr>
            <a:xfrm>
              <a:off x="1219769" y="317424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4</a:t>
              </a:r>
            </a:p>
          </p:txBody>
        </p:sp>
      </p:grpSp>
      <p:grpSp>
        <p:nvGrpSpPr>
          <p:cNvPr id="35" name="Group 34"/>
          <p:cNvGrpSpPr/>
          <p:nvPr userDrawn="1"/>
        </p:nvGrpSpPr>
        <p:grpSpPr>
          <a:xfrm>
            <a:off x="1224397" y="3780505"/>
            <a:ext cx="3683902" cy="276999"/>
            <a:chOff x="1224397" y="3780505"/>
            <a:chExt cx="3683902" cy="276999"/>
          </a:xfrm>
        </p:grpSpPr>
        <p:cxnSp>
          <p:nvCxnSpPr>
            <p:cNvPr id="26" name="Straight Connector 25"/>
            <p:cNvCxnSpPr/>
            <p:nvPr/>
          </p:nvCxnSpPr>
          <p:spPr>
            <a:xfrm flipV="1">
              <a:off x="1840813" y="391088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224397" y="3780505"/>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5</a:t>
              </a:r>
            </a:p>
          </p:txBody>
        </p:sp>
      </p:grpSp>
      <p:sp>
        <p:nvSpPr>
          <p:cNvPr id="14" name="Text Placeholder 13"/>
          <p:cNvSpPr>
            <a:spLocks noGrp="1"/>
          </p:cNvSpPr>
          <p:nvPr userDrawn="1">
            <p:ph type="body" sz="quarter" idx="10"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a:p>
            <a:pPr lvl="0"/>
            <a:r>
              <a:rPr lang="en-US" dirty="0"/>
              <a:t>Fifth Topic</a:t>
            </a:r>
          </a:p>
        </p:txBody>
      </p:sp>
      <p:sp>
        <p:nvSpPr>
          <p:cNvPr id="24" name="Slide Number Placeholder 5"/>
          <p:cNvSpPr>
            <a:spLocks noGrp="1"/>
          </p:cNvSpPr>
          <p:nvPr userDrawn="1">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dirty="0"/>
          </a:p>
        </p:txBody>
      </p:sp>
      <p:sp>
        <p:nvSpPr>
          <p:cNvPr id="28"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38556933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2.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dirty="0"/>
          </a:p>
        </p:txBody>
      </p:sp>
      <p:pic>
        <p:nvPicPr>
          <p:cNvPr id="3" name="Picture 2"/>
          <p:cNvPicPr>
            <a:picLocks noChangeAspect="1"/>
          </p:cNvPicPr>
          <p:nvPr/>
        </p:nvPicPr>
        <p:blipFill rotWithShape="1">
          <a:blip r:embed="rId57" cstate="screen">
            <a:extLst>
              <a:ext uri="{28A0092B-C50C-407E-A947-70E740481C1C}">
                <a14:useLocalDpi xmlns:a14="http://schemas.microsoft.com/office/drawing/2010/main"/>
              </a:ext>
            </a:extLst>
          </a:blip>
          <a:srcRect/>
          <a:stretch/>
        </p:blipFill>
        <p:spPr>
          <a:xfrm>
            <a:off x="224462" y="4535124"/>
            <a:ext cx="254963" cy="405012"/>
          </a:xfrm>
          <a:prstGeom prst="rect">
            <a:avLst/>
          </a:prstGeom>
        </p:spPr>
      </p:pic>
    </p:spTree>
    <p:extLst>
      <p:ext uri="{BB962C8B-B14F-4D97-AF65-F5344CB8AC3E}">
        <p14:creationId xmlns:p14="http://schemas.microsoft.com/office/powerpoint/2010/main" val="4228839191"/>
      </p:ext>
    </p:extLst>
  </p:cSld>
  <p:clrMap bg1="lt1" tx1="dk1" bg2="lt2" tx2="dk2" accent1="accent1" accent2="accent2" accent3="accent3" accent4="accent4" accent5="accent5" accent6="accent6" hlink="hlink" folHlink="folHlink"/>
  <p:sldLayoutIdLst>
    <p:sldLayoutId id="2147483709" r:id="rId1"/>
    <p:sldLayoutId id="2147483649" r:id="rId2"/>
    <p:sldLayoutId id="2147483660" r:id="rId3"/>
    <p:sldLayoutId id="2147483689" r:id="rId4"/>
    <p:sldLayoutId id="2147483683" r:id="rId5"/>
    <p:sldLayoutId id="2147483706" r:id="rId6"/>
    <p:sldLayoutId id="2147483680" r:id="rId7"/>
    <p:sldLayoutId id="2147483681" r:id="rId8"/>
    <p:sldLayoutId id="2147483679" r:id="rId9"/>
    <p:sldLayoutId id="2147483711" r:id="rId10"/>
    <p:sldLayoutId id="2147483687" r:id="rId11"/>
    <p:sldLayoutId id="2147483707" r:id="rId12"/>
    <p:sldLayoutId id="2147483708" r:id="rId13"/>
    <p:sldLayoutId id="2147483712" r:id="rId14"/>
    <p:sldLayoutId id="2147483714" r:id="rId15"/>
    <p:sldLayoutId id="2147483713" r:id="rId16"/>
    <p:sldLayoutId id="2147483716" r:id="rId17"/>
    <p:sldLayoutId id="2147483717" r:id="rId18"/>
    <p:sldLayoutId id="2147483718" r:id="rId19"/>
    <p:sldLayoutId id="2147483661" r:id="rId20"/>
    <p:sldLayoutId id="2147483668" r:id="rId21"/>
    <p:sldLayoutId id="2147483662" r:id="rId22"/>
    <p:sldLayoutId id="2147483690" r:id="rId23"/>
    <p:sldLayoutId id="2147483701" r:id="rId24"/>
    <p:sldLayoutId id="2147483663" r:id="rId25"/>
    <p:sldLayoutId id="2147483699" r:id="rId26"/>
    <p:sldLayoutId id="2147483702" r:id="rId27"/>
    <p:sldLayoutId id="2147483664" r:id="rId28"/>
    <p:sldLayoutId id="2147483691" r:id="rId29"/>
    <p:sldLayoutId id="2147483700" r:id="rId30"/>
    <p:sldLayoutId id="2147483665" r:id="rId31"/>
    <p:sldLayoutId id="2147483685" r:id="rId32"/>
    <p:sldLayoutId id="2147483671" r:id="rId33"/>
    <p:sldLayoutId id="2147483703" r:id="rId34"/>
    <p:sldLayoutId id="2147483670" r:id="rId35"/>
    <p:sldLayoutId id="2147483686" r:id="rId36"/>
    <p:sldLayoutId id="2147483692" r:id="rId37"/>
    <p:sldLayoutId id="2147483693" r:id="rId38"/>
    <p:sldLayoutId id="2147483698" r:id="rId39"/>
    <p:sldLayoutId id="2147483705" r:id="rId40"/>
    <p:sldLayoutId id="2147483694" r:id="rId41"/>
    <p:sldLayoutId id="2147483695" r:id="rId42"/>
    <p:sldLayoutId id="2147483696" r:id="rId43"/>
    <p:sldLayoutId id="2147483697" r:id="rId44"/>
    <p:sldLayoutId id="2147483710" r:id="rId45"/>
    <p:sldLayoutId id="2147483704" r:id="rId46"/>
    <p:sldLayoutId id="2147483666" r:id="rId47"/>
    <p:sldLayoutId id="2147483669" r:id="rId48"/>
    <p:sldLayoutId id="2147483688" r:id="rId49"/>
    <p:sldLayoutId id="2147483674" r:id="rId50"/>
    <p:sldLayoutId id="2147483675" r:id="rId51"/>
    <p:sldLayoutId id="2147483682" r:id="rId52"/>
    <p:sldLayoutId id="2147483776" r:id="rId53"/>
    <p:sldLayoutId id="2147483777" r:id="rId54"/>
    <p:sldLayoutId id="2147483778" r:id="rId55"/>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EC4C45-7C40-7546-8290-2C623F42F8EE}"/>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7F7A78-AECF-9441-AD9C-D6C3B4BECC91}"/>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0C98F-311E-F348-B76D-57A2385A14AD}"/>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2D36B13-23E1-1045-9AC6-A78091078E42}" type="datetimeFigureOut">
              <a:rPr lang="en-US" smtClean="0"/>
              <a:t>8/9/21</a:t>
            </a:fld>
            <a:endParaRPr lang="en-US"/>
          </a:p>
        </p:txBody>
      </p:sp>
      <p:sp>
        <p:nvSpPr>
          <p:cNvPr id="5" name="Footer Placeholder 4">
            <a:extLst>
              <a:ext uri="{FF2B5EF4-FFF2-40B4-BE49-F238E27FC236}">
                <a16:creationId xmlns:a16="http://schemas.microsoft.com/office/drawing/2014/main" id="{DE639348-9DF1-B041-A595-CBC2F983A6B0}"/>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36BB19-6CC7-474C-88F4-897D994DEA21}"/>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B4912D95-9EAC-F54B-ACA4-A6FD5A6624C2}" type="slidenum">
              <a:rPr lang="en-US" smtClean="0"/>
              <a:pPr/>
              <a:t>‹#›</a:t>
            </a:fld>
            <a:endParaRPr lang="en-US" dirty="0"/>
          </a:p>
        </p:txBody>
      </p:sp>
    </p:spTree>
    <p:extLst>
      <p:ext uri="{BB962C8B-B14F-4D97-AF65-F5344CB8AC3E}">
        <p14:creationId xmlns:p14="http://schemas.microsoft.com/office/powerpoint/2010/main" val="34730517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2"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67.xml"/><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7.xml"/><Relationship Id="rId5" Type="http://schemas.openxmlformats.org/officeDocument/2006/relationships/image" Target="../media/image46.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7.xml"/><Relationship Id="rId5" Type="http://schemas.openxmlformats.org/officeDocument/2006/relationships/image" Target="../media/image46.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comments" Target="../comments/comment1.xml"/><Relationship Id="rId5" Type="http://schemas.openxmlformats.org/officeDocument/2006/relationships/image" Target="../media/image48.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7.xml"/><Relationship Id="rId5" Type="http://schemas.openxmlformats.org/officeDocument/2006/relationships/image" Target="../media/image46.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67.xml"/><Relationship Id="rId6" Type="http://schemas.openxmlformats.org/officeDocument/2006/relationships/comments" Target="../comments/comment2.xml"/><Relationship Id="rId5" Type="http://schemas.openxmlformats.org/officeDocument/2006/relationships/image" Target="../media/image48.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67.xml"/><Relationship Id="rId5" Type="http://schemas.microsoft.com/office/2007/relationships/hdphoto" Target="../media/hdphoto7.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67.xml"/><Relationship Id="rId6" Type="http://schemas.openxmlformats.org/officeDocument/2006/relationships/comments" Target="../comments/comment3.xml"/><Relationship Id="rId5" Type="http://schemas.microsoft.com/office/2007/relationships/hdphoto" Target="../media/hdphoto8.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31.jpeg"/><Relationship Id="rId5" Type="http://schemas.openxmlformats.org/officeDocument/2006/relationships/image" Target="../media/image33.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36.svg"/><Relationship Id="rId5" Type="http://schemas.openxmlformats.org/officeDocument/2006/relationships/image" Target="../media/image35.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38.svg"/><Relationship Id="rId5" Type="http://schemas.openxmlformats.org/officeDocument/2006/relationships/image" Target="../media/image37.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7.xml"/><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56ED6D-44E8-9B4F-9951-CCDEA50F8535}"/>
              </a:ext>
            </a:extLst>
          </p:cNvPr>
          <p:cNvSpPr>
            <a:spLocks noGrp="1"/>
          </p:cNvSpPr>
          <p:nvPr>
            <p:ph type="sldNum" sz="quarter" idx="12"/>
          </p:nvPr>
        </p:nvSpPr>
        <p:spPr>
          <a:xfrm>
            <a:off x="6553200" y="4771679"/>
            <a:ext cx="2133600" cy="274097"/>
          </a:xfrm>
        </p:spPr>
        <p:txBody>
          <a:bodyPr anchor="ctr">
            <a:normAutofit/>
          </a:bodyPr>
          <a:lstStyle/>
          <a:p>
            <a:pPr>
              <a:spcAft>
                <a:spcPts val="600"/>
              </a:spcAft>
            </a:pPr>
            <a:fld id="{FE9E206F-B6C9-6B46-920E-6690A9897DBF}" type="slidenum">
              <a:rPr lang="en-US" smtClean="0"/>
              <a:pPr>
                <a:spcAft>
                  <a:spcPts val="600"/>
                </a:spcAft>
              </a:pPr>
              <a:t>1</a:t>
            </a:fld>
            <a:endParaRPr lang="en-US"/>
          </a:p>
        </p:txBody>
      </p:sp>
      <p:sp>
        <p:nvSpPr>
          <p:cNvPr id="12" name="Text Placeholder 2">
            <a:extLst>
              <a:ext uri="{FF2B5EF4-FFF2-40B4-BE49-F238E27FC236}">
                <a16:creationId xmlns:a16="http://schemas.microsoft.com/office/drawing/2014/main" id="{EBF7A083-3FED-4CD8-8A29-2A5DDD97CF25}"/>
              </a:ext>
            </a:extLst>
          </p:cNvPr>
          <p:cNvSpPr>
            <a:spLocks noGrp="1"/>
          </p:cNvSpPr>
          <p:nvPr>
            <p:ph type="body" idx="1"/>
          </p:nvPr>
        </p:nvSpPr>
        <p:spPr>
          <a:xfrm>
            <a:off x="572744" y="347068"/>
            <a:ext cx="3867616" cy="283977"/>
          </a:xfrm>
        </p:spPr>
        <p:txBody>
          <a:bodyPr/>
          <a:lstStyle/>
          <a:p>
            <a:r>
              <a:rPr lang="en-US" dirty="0"/>
              <a:t>August 10, 2021</a:t>
            </a:r>
          </a:p>
        </p:txBody>
      </p:sp>
      <p:sp>
        <p:nvSpPr>
          <p:cNvPr id="14" name="Title 3">
            <a:extLst>
              <a:ext uri="{FF2B5EF4-FFF2-40B4-BE49-F238E27FC236}">
                <a16:creationId xmlns:a16="http://schemas.microsoft.com/office/drawing/2014/main" id="{46232F3E-E05F-47A0-8E68-F6F1EA3E2677}"/>
              </a:ext>
            </a:extLst>
          </p:cNvPr>
          <p:cNvSpPr>
            <a:spLocks noGrp="1"/>
          </p:cNvSpPr>
          <p:nvPr>
            <p:ph type="title"/>
          </p:nvPr>
        </p:nvSpPr>
        <p:spPr>
          <a:xfrm>
            <a:off x="886812" y="142593"/>
            <a:ext cx="7107096" cy="1837938"/>
          </a:xfrm>
        </p:spPr>
        <p:txBody>
          <a:bodyPr>
            <a:noAutofit/>
          </a:bodyPr>
          <a:lstStyle/>
          <a:p>
            <a:pPr algn="ctr"/>
            <a:r>
              <a:rPr lang="en-US" sz="1600" dirty="0">
                <a:solidFill>
                  <a:srgbClr val="0070C0"/>
                </a:solidFill>
              </a:rPr>
              <a:t>Racial/Ethnic Identification as a Predictor of Treatment Effectiveness and Acceptability in a Partial Hospitalization Program</a:t>
            </a:r>
            <a:br>
              <a:rPr lang="en-US" sz="2400" dirty="0">
                <a:solidFill>
                  <a:srgbClr val="0070C0"/>
                </a:solidFill>
              </a:rPr>
            </a:br>
            <a:endParaRPr lang="en-US" sz="2400" dirty="0">
              <a:solidFill>
                <a:srgbClr val="0070C0"/>
              </a:solidFill>
            </a:endParaRPr>
          </a:p>
        </p:txBody>
      </p:sp>
      <p:sp>
        <p:nvSpPr>
          <p:cNvPr id="16" name="Text Placeholder 4">
            <a:extLst>
              <a:ext uri="{FF2B5EF4-FFF2-40B4-BE49-F238E27FC236}">
                <a16:creationId xmlns:a16="http://schemas.microsoft.com/office/drawing/2014/main" id="{0C89091A-87FC-454B-B3D2-92D98021FDBB}"/>
              </a:ext>
            </a:extLst>
          </p:cNvPr>
          <p:cNvSpPr>
            <a:spLocks noGrp="1"/>
          </p:cNvSpPr>
          <p:nvPr>
            <p:ph type="body" sz="quarter" idx="13"/>
          </p:nvPr>
        </p:nvSpPr>
        <p:spPr>
          <a:xfrm>
            <a:off x="571623" y="3167732"/>
            <a:ext cx="3868737" cy="609398"/>
          </a:xfrm>
        </p:spPr>
        <p:txBody>
          <a:bodyPr/>
          <a:lstStyle/>
          <a:p>
            <a:r>
              <a:rPr lang="en-US" sz="1200" dirty="0">
                <a:solidFill>
                  <a:srgbClr val="000000"/>
                </a:solidFill>
              </a:rPr>
              <a:t>Alazar </a:t>
            </a:r>
            <a:r>
              <a:rPr lang="en-US" sz="1200" dirty="0" err="1">
                <a:solidFill>
                  <a:srgbClr val="000000"/>
                </a:solidFill>
              </a:rPr>
              <a:t>Gebremichael</a:t>
            </a:r>
            <a:r>
              <a:rPr lang="en-US" sz="1200" dirty="0">
                <a:solidFill>
                  <a:srgbClr val="000000"/>
                </a:solidFill>
              </a:rPr>
              <a:t>, BA, Sarah Kennedy, PhD </a:t>
            </a:r>
          </a:p>
          <a:p>
            <a:endParaRPr lang="en-US" dirty="0"/>
          </a:p>
        </p:txBody>
      </p:sp>
    </p:spTree>
    <p:extLst>
      <p:ext uri="{BB962C8B-B14F-4D97-AF65-F5344CB8AC3E}">
        <p14:creationId xmlns:p14="http://schemas.microsoft.com/office/powerpoint/2010/main" val="537673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10</a:t>
            </a:fld>
            <a:endParaRPr lang="en-US" dirty="0"/>
          </a:p>
        </p:txBody>
      </p:sp>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81596"/>
            <a:ext cx="7464425" cy="369332"/>
          </a:xfrm>
        </p:spPr>
        <p:txBody>
          <a:bodyPr/>
          <a:lstStyle/>
          <a:p>
            <a:r>
              <a:rPr lang="en-US" dirty="0">
                <a:solidFill>
                  <a:srgbClr val="0070C0"/>
                </a:solidFill>
              </a:rPr>
              <a:t>Methods - </a:t>
            </a:r>
            <a:r>
              <a:rPr lang="en-US" b="0" i="1" dirty="0">
                <a:solidFill>
                  <a:srgbClr val="0070C0"/>
                </a:solidFill>
              </a:rPr>
              <a:t>Analysis</a:t>
            </a:r>
            <a:endParaRPr lang="en-US" i="1" dirty="0">
              <a:solidFill>
                <a:srgbClr val="0070C0"/>
              </a:solidFill>
            </a:endParaRPr>
          </a:p>
        </p:txBody>
      </p:sp>
      <p:pic>
        <p:nvPicPr>
          <p:cNvPr id="16" name="Picture 6" descr="اخبار تست">
            <a:extLst>
              <a:ext uri="{FF2B5EF4-FFF2-40B4-BE49-F238E27FC236}">
                <a16:creationId xmlns:a16="http://schemas.microsoft.com/office/drawing/2014/main" id="{7647FBD5-9DDC-EA45-AA3E-92261115F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40" y="3888236"/>
            <a:ext cx="2529811" cy="11568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F7D876-9DD3-574C-8E83-5AE3BB91C93E}"/>
              </a:ext>
            </a:extLst>
          </p:cNvPr>
          <p:cNvSpPr/>
          <p:nvPr/>
        </p:nvSpPr>
        <p:spPr>
          <a:xfrm>
            <a:off x="5273875" y="1397994"/>
            <a:ext cx="2368149" cy="33855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sz="1600" b="1" dirty="0">
                <a:solidFill>
                  <a:schemeClr val="bg1"/>
                </a:solidFill>
              </a:rPr>
              <a:t>Multiple linear regression</a:t>
            </a:r>
          </a:p>
        </p:txBody>
      </p:sp>
      <p:sp>
        <p:nvSpPr>
          <p:cNvPr id="6" name="Rectangle 5">
            <a:extLst>
              <a:ext uri="{FF2B5EF4-FFF2-40B4-BE49-F238E27FC236}">
                <a16:creationId xmlns:a16="http://schemas.microsoft.com/office/drawing/2014/main" id="{2F1610E4-4A1D-9248-8FA4-5F213EBDF99E}"/>
              </a:ext>
            </a:extLst>
          </p:cNvPr>
          <p:cNvSpPr/>
          <p:nvPr/>
        </p:nvSpPr>
        <p:spPr>
          <a:xfrm>
            <a:off x="1019098" y="2721895"/>
            <a:ext cx="2053896" cy="338554"/>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sz="1600" dirty="0">
                <a:solidFill>
                  <a:schemeClr val="bg1"/>
                </a:solidFill>
              </a:rPr>
              <a:t>Treatment Satisfaction</a:t>
            </a:r>
          </a:p>
        </p:txBody>
      </p:sp>
      <p:sp>
        <p:nvSpPr>
          <p:cNvPr id="15" name="Striped Right Arrow 14">
            <a:extLst>
              <a:ext uri="{FF2B5EF4-FFF2-40B4-BE49-F238E27FC236}">
                <a16:creationId xmlns:a16="http://schemas.microsoft.com/office/drawing/2014/main" id="{D750E7E7-71BE-9148-9E51-1F4D2409C3FE}"/>
              </a:ext>
            </a:extLst>
          </p:cNvPr>
          <p:cNvSpPr/>
          <p:nvPr/>
        </p:nvSpPr>
        <p:spPr>
          <a:xfrm rot="5400000">
            <a:off x="1692260" y="2005890"/>
            <a:ext cx="707572" cy="555171"/>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EDE9FF1-6056-4646-83F2-A5CB12D70235}"/>
              </a:ext>
            </a:extLst>
          </p:cNvPr>
          <p:cNvSpPr txBox="1"/>
          <p:nvPr/>
        </p:nvSpPr>
        <p:spPr>
          <a:xfrm>
            <a:off x="762265" y="1397994"/>
            <a:ext cx="2567562" cy="338554"/>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600" b="1" dirty="0"/>
              <a:t>Independent Samples T-Test</a:t>
            </a:r>
          </a:p>
        </p:txBody>
      </p:sp>
      <p:sp>
        <p:nvSpPr>
          <p:cNvPr id="19" name="Striped Right Arrow 18">
            <a:extLst>
              <a:ext uri="{FF2B5EF4-FFF2-40B4-BE49-F238E27FC236}">
                <a16:creationId xmlns:a16="http://schemas.microsoft.com/office/drawing/2014/main" id="{F672CA67-DF98-084E-9EC6-EDA0A60AB014}"/>
              </a:ext>
            </a:extLst>
          </p:cNvPr>
          <p:cNvSpPr/>
          <p:nvPr/>
        </p:nvSpPr>
        <p:spPr>
          <a:xfrm rot="5400000">
            <a:off x="6104166" y="2005890"/>
            <a:ext cx="707572" cy="555171"/>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63ECE5-C7B8-6A4F-B5E5-AEBD2B7702B3}"/>
              </a:ext>
            </a:extLst>
          </p:cNvPr>
          <p:cNvSpPr txBox="1"/>
          <p:nvPr/>
        </p:nvSpPr>
        <p:spPr>
          <a:xfrm>
            <a:off x="5369896" y="2721895"/>
            <a:ext cx="2176109" cy="338554"/>
          </a:xfrm>
          <a:prstGeom prst="rect">
            <a:avLst/>
          </a:prstGeom>
          <a:ln/>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1600" dirty="0">
                <a:solidFill>
                  <a:schemeClr val="bg1"/>
                </a:solidFill>
              </a:rPr>
              <a:t>Treatment Effectiveness</a:t>
            </a:r>
          </a:p>
        </p:txBody>
      </p:sp>
      <p:sp>
        <p:nvSpPr>
          <p:cNvPr id="12" name="TextBox 11">
            <a:extLst>
              <a:ext uri="{FF2B5EF4-FFF2-40B4-BE49-F238E27FC236}">
                <a16:creationId xmlns:a16="http://schemas.microsoft.com/office/drawing/2014/main" id="{EBFE53F6-5EB0-6644-8F25-A89695A74BB9}"/>
              </a:ext>
            </a:extLst>
          </p:cNvPr>
          <p:cNvSpPr txBox="1"/>
          <p:nvPr/>
        </p:nvSpPr>
        <p:spPr>
          <a:xfrm>
            <a:off x="4366642" y="3548494"/>
            <a:ext cx="806824"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1600" dirty="0"/>
              <a:t>Anxiety</a:t>
            </a:r>
            <a:endParaRPr lang="en-US" dirty="0"/>
          </a:p>
        </p:txBody>
      </p:sp>
      <p:sp>
        <p:nvSpPr>
          <p:cNvPr id="20" name="TextBox 19">
            <a:extLst>
              <a:ext uri="{FF2B5EF4-FFF2-40B4-BE49-F238E27FC236}">
                <a16:creationId xmlns:a16="http://schemas.microsoft.com/office/drawing/2014/main" id="{5A2E3357-698C-F846-804D-7CF0E49EC968}"/>
              </a:ext>
            </a:extLst>
          </p:cNvPr>
          <p:cNvSpPr txBox="1"/>
          <p:nvPr/>
        </p:nvSpPr>
        <p:spPr>
          <a:xfrm>
            <a:off x="7751127" y="3557440"/>
            <a:ext cx="1116524"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1600" dirty="0"/>
              <a:t>Depression</a:t>
            </a:r>
          </a:p>
        </p:txBody>
      </p:sp>
      <p:sp>
        <p:nvSpPr>
          <p:cNvPr id="21" name="TextBox 20">
            <a:extLst>
              <a:ext uri="{FF2B5EF4-FFF2-40B4-BE49-F238E27FC236}">
                <a16:creationId xmlns:a16="http://schemas.microsoft.com/office/drawing/2014/main" id="{787A9C75-3182-8F46-8224-876D2052F180}"/>
              </a:ext>
            </a:extLst>
          </p:cNvPr>
          <p:cNvSpPr txBox="1"/>
          <p:nvPr/>
        </p:nvSpPr>
        <p:spPr>
          <a:xfrm>
            <a:off x="5511408" y="3927974"/>
            <a:ext cx="1893082"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1600" dirty="0"/>
              <a:t>Emotional Reactivity</a:t>
            </a:r>
          </a:p>
        </p:txBody>
      </p:sp>
      <p:sp>
        <p:nvSpPr>
          <p:cNvPr id="22" name="Striped Right Arrow 21">
            <a:extLst>
              <a:ext uri="{FF2B5EF4-FFF2-40B4-BE49-F238E27FC236}">
                <a16:creationId xmlns:a16="http://schemas.microsoft.com/office/drawing/2014/main" id="{767E076D-E55F-8F4F-92E0-4BEF95F29BF5}"/>
              </a:ext>
            </a:extLst>
          </p:cNvPr>
          <p:cNvSpPr/>
          <p:nvPr/>
        </p:nvSpPr>
        <p:spPr>
          <a:xfrm rot="5400000">
            <a:off x="6247943" y="3379545"/>
            <a:ext cx="420017" cy="343650"/>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riped Right Arrow 22">
            <a:extLst>
              <a:ext uri="{FF2B5EF4-FFF2-40B4-BE49-F238E27FC236}">
                <a16:creationId xmlns:a16="http://schemas.microsoft.com/office/drawing/2014/main" id="{5806F0B3-E8DF-E041-B5D5-6DFCB5E922BC}"/>
              </a:ext>
            </a:extLst>
          </p:cNvPr>
          <p:cNvSpPr/>
          <p:nvPr/>
        </p:nvSpPr>
        <p:spPr>
          <a:xfrm rot="8530856">
            <a:off x="4986346" y="3180012"/>
            <a:ext cx="356864" cy="254695"/>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riped Right Arrow 23">
            <a:extLst>
              <a:ext uri="{FF2B5EF4-FFF2-40B4-BE49-F238E27FC236}">
                <a16:creationId xmlns:a16="http://schemas.microsoft.com/office/drawing/2014/main" id="{5B72BEA7-4A07-9546-A359-2C5029B08CF1}"/>
              </a:ext>
            </a:extLst>
          </p:cNvPr>
          <p:cNvSpPr/>
          <p:nvPr/>
        </p:nvSpPr>
        <p:spPr>
          <a:xfrm rot="3245473">
            <a:off x="7561449" y="3183439"/>
            <a:ext cx="356864" cy="254695"/>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24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11</a:t>
            </a:fld>
            <a:endParaRPr lang="en-US" dirty="0"/>
          </a:p>
        </p:txBody>
      </p:sp>
      <p:graphicFrame>
        <p:nvGraphicFramePr>
          <p:cNvPr id="8" name="Table 7">
            <a:extLst>
              <a:ext uri="{FF2B5EF4-FFF2-40B4-BE49-F238E27FC236}">
                <a16:creationId xmlns:a16="http://schemas.microsoft.com/office/drawing/2014/main" id="{DDAE6C77-8105-ED41-8324-75E02641A5BE}"/>
              </a:ext>
            </a:extLst>
          </p:cNvPr>
          <p:cNvGraphicFramePr>
            <a:graphicFrameLocks noGrp="1"/>
          </p:cNvGraphicFramePr>
          <p:nvPr>
            <p:extLst>
              <p:ext uri="{D42A27DB-BD31-4B8C-83A1-F6EECF244321}">
                <p14:modId xmlns:p14="http://schemas.microsoft.com/office/powerpoint/2010/main" val="3070945407"/>
              </p:ext>
            </p:extLst>
          </p:nvPr>
        </p:nvGraphicFramePr>
        <p:xfrm>
          <a:off x="419891" y="2081741"/>
          <a:ext cx="8304215" cy="981075"/>
        </p:xfrm>
        <a:graphic>
          <a:graphicData uri="http://schemas.openxmlformats.org/drawingml/2006/table">
            <a:tbl>
              <a:tblPr>
                <a:tableStyleId>{BC89EF96-8CEA-46FF-86C4-4CE0E7609802}</a:tableStyleId>
              </a:tblPr>
              <a:tblGrid>
                <a:gridCol w="1660843">
                  <a:extLst>
                    <a:ext uri="{9D8B030D-6E8A-4147-A177-3AD203B41FA5}">
                      <a16:colId xmlns:a16="http://schemas.microsoft.com/office/drawing/2014/main" val="1412647172"/>
                    </a:ext>
                  </a:extLst>
                </a:gridCol>
                <a:gridCol w="1660843">
                  <a:extLst>
                    <a:ext uri="{9D8B030D-6E8A-4147-A177-3AD203B41FA5}">
                      <a16:colId xmlns:a16="http://schemas.microsoft.com/office/drawing/2014/main" val="298859484"/>
                    </a:ext>
                  </a:extLst>
                </a:gridCol>
                <a:gridCol w="1660843">
                  <a:extLst>
                    <a:ext uri="{9D8B030D-6E8A-4147-A177-3AD203B41FA5}">
                      <a16:colId xmlns:a16="http://schemas.microsoft.com/office/drawing/2014/main" val="3174456536"/>
                    </a:ext>
                  </a:extLst>
                </a:gridCol>
                <a:gridCol w="1660843">
                  <a:extLst>
                    <a:ext uri="{9D8B030D-6E8A-4147-A177-3AD203B41FA5}">
                      <a16:colId xmlns:a16="http://schemas.microsoft.com/office/drawing/2014/main" val="1835648824"/>
                    </a:ext>
                  </a:extLst>
                </a:gridCol>
                <a:gridCol w="1660843">
                  <a:extLst>
                    <a:ext uri="{9D8B030D-6E8A-4147-A177-3AD203B41FA5}">
                      <a16:colId xmlns:a16="http://schemas.microsoft.com/office/drawing/2014/main" val="4111452721"/>
                    </a:ext>
                  </a:extLst>
                </a:gridCol>
              </a:tblGrid>
              <a:tr h="105348">
                <a:tc gridSpan="5">
                  <a:txBody>
                    <a:bodyPr/>
                    <a:lstStyle/>
                    <a:p>
                      <a:pPr algn="ctr" fontAlgn="b"/>
                      <a:r>
                        <a:rPr lang="en-US" sz="1200" b="1" u="none" strike="noStrike" dirty="0">
                          <a:solidFill>
                            <a:schemeClr val="bg1"/>
                          </a:solidFill>
                          <a:effectLst/>
                        </a:rPr>
                        <a:t>Overall changes in anxiety, depression, and emotional reactivity from pre-treatment to post-treatment </a:t>
                      </a:r>
                      <a:endParaRPr lang="en-US" sz="1200" b="1" i="0" u="none" strike="noStrike" dirty="0">
                        <a:solidFill>
                          <a:schemeClr val="bg1"/>
                        </a:solidFill>
                        <a:effectLst/>
                        <a:latin typeface="Calibri" panose="020F0502020204030204" pitchFamily="34" charset="0"/>
                      </a:endParaRPr>
                    </a:p>
                  </a:txBody>
                  <a:tcPr marL="9525" marR="9525" marT="9525" marB="0" anchor="ctr">
                    <a:solidFill>
                      <a:srgbClr val="007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9257723"/>
                  </a:ext>
                </a:extLst>
              </a:tr>
              <a:tr h="60880">
                <a:tc>
                  <a:txBody>
                    <a:bodyPr/>
                    <a:lstStyle/>
                    <a:p>
                      <a:pPr algn="ctr" fontAlgn="b"/>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Pre-treatment</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Post-treatment</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Sig. (2 tailed)</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Effect Size (Cohen's d)</a:t>
                      </a:r>
                      <a:endParaRPr lang="en-US" sz="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014359"/>
                  </a:ext>
                </a:extLst>
              </a:tr>
              <a:tr h="105348">
                <a:tc>
                  <a:txBody>
                    <a:bodyPr/>
                    <a:lstStyle/>
                    <a:p>
                      <a:pPr algn="ctr" fontAlgn="b"/>
                      <a:r>
                        <a:rPr lang="en-US" sz="800" b="1" u="none" strike="noStrike" dirty="0">
                          <a:solidFill>
                            <a:srgbClr val="000000"/>
                          </a:solidFill>
                          <a:effectLst/>
                        </a:rPr>
                        <a:t>Parent PROMIS Anxiety </a:t>
                      </a:r>
                      <a:endParaRPr lang="en-US" sz="800" b="1"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64.1358</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56.3547</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&lt; 0.001</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0.992</a:t>
                      </a:r>
                      <a:endParaRPr lang="en-US" sz="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74206916"/>
                  </a:ext>
                </a:extLst>
              </a:tr>
              <a:tr h="105348">
                <a:tc>
                  <a:txBody>
                    <a:bodyPr/>
                    <a:lstStyle/>
                    <a:p>
                      <a:pPr algn="ctr" fontAlgn="b"/>
                      <a:r>
                        <a:rPr lang="en-US" sz="800" b="1" u="none" strike="noStrike" dirty="0">
                          <a:solidFill>
                            <a:srgbClr val="000000"/>
                          </a:solidFill>
                          <a:effectLst/>
                        </a:rPr>
                        <a:t>Parent PROMIS Depression </a:t>
                      </a:r>
                      <a:endParaRPr lang="en-US" sz="800" b="1"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65.3189</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58.3604</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&lt; 0.001</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0.848</a:t>
                      </a:r>
                      <a:endParaRPr lang="en-US" sz="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56369350"/>
                  </a:ext>
                </a:extLst>
              </a:tr>
              <a:tr h="105348">
                <a:tc>
                  <a:txBody>
                    <a:bodyPr/>
                    <a:lstStyle/>
                    <a:p>
                      <a:pPr algn="ctr" fontAlgn="b"/>
                      <a:r>
                        <a:rPr lang="en-US" sz="800" b="1" u="none" strike="noStrike" dirty="0">
                          <a:solidFill>
                            <a:srgbClr val="000000"/>
                          </a:solidFill>
                          <a:effectLst/>
                        </a:rPr>
                        <a:t>Emotion Reactivity </a:t>
                      </a:r>
                      <a:endParaRPr lang="en-US" sz="800" b="1"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16.6731</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12.2308</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&lt; 0.001</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0.698</a:t>
                      </a:r>
                      <a:endParaRPr lang="en-US" sz="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63006932"/>
                  </a:ext>
                </a:extLst>
              </a:tr>
              <a:tr h="105348">
                <a:tc>
                  <a:txBody>
                    <a:bodyPr/>
                    <a:lstStyle/>
                    <a:p>
                      <a:pPr algn="ctr" fontAlgn="b"/>
                      <a:r>
                        <a:rPr lang="en-US" sz="800" b="1" u="none" strike="noStrike" dirty="0">
                          <a:solidFill>
                            <a:srgbClr val="000000"/>
                          </a:solidFill>
                          <a:effectLst/>
                        </a:rPr>
                        <a:t>Youth PROMIS Anxiety</a:t>
                      </a:r>
                      <a:endParaRPr lang="en-US" sz="800" b="1"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b"/>
                      <a:r>
                        <a:rPr lang="en-US" sz="800" b="1" u="none" strike="noStrike">
                          <a:solidFill>
                            <a:srgbClr val="000000"/>
                          </a:solidFill>
                          <a:effectLst/>
                        </a:rPr>
                        <a:t>59.1719</a:t>
                      </a:r>
                      <a:endParaRPr lang="en-US" sz="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52.8895</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&lt; 0.001</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0.612</a:t>
                      </a:r>
                      <a:endParaRPr lang="en-US" sz="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88996419"/>
                  </a:ext>
                </a:extLst>
              </a:tr>
              <a:tr h="105348">
                <a:tc>
                  <a:txBody>
                    <a:bodyPr/>
                    <a:lstStyle/>
                    <a:p>
                      <a:pPr algn="ctr" fontAlgn="b"/>
                      <a:r>
                        <a:rPr lang="en-US" sz="800" b="1" u="none" strike="noStrike" dirty="0">
                          <a:solidFill>
                            <a:srgbClr val="000000"/>
                          </a:solidFill>
                          <a:effectLst/>
                        </a:rPr>
                        <a:t>Youth PROMIS Depression</a:t>
                      </a:r>
                      <a:endParaRPr lang="en-US" sz="800" b="1"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b"/>
                      <a:r>
                        <a:rPr lang="en-US" sz="800" b="1" u="none" strike="noStrike">
                          <a:solidFill>
                            <a:srgbClr val="000000"/>
                          </a:solidFill>
                          <a:effectLst/>
                        </a:rPr>
                        <a:t>62.5421</a:t>
                      </a:r>
                      <a:endParaRPr lang="en-US" sz="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a:solidFill>
                            <a:srgbClr val="000000"/>
                          </a:solidFill>
                          <a:effectLst/>
                        </a:rPr>
                        <a:t>55.5561</a:t>
                      </a:r>
                      <a:endParaRPr lang="en-US" sz="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&lt; 0.001</a:t>
                      </a:r>
                      <a:endParaRPr lang="en-US" sz="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800" b="1" u="none" strike="noStrike" dirty="0">
                          <a:solidFill>
                            <a:srgbClr val="000000"/>
                          </a:solidFill>
                          <a:effectLst/>
                        </a:rPr>
                        <a:t>0.727</a:t>
                      </a:r>
                      <a:endParaRPr lang="en-US" sz="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21990982"/>
                  </a:ext>
                </a:extLst>
              </a:tr>
            </a:tbl>
          </a:graphicData>
        </a:graphic>
      </p:graphicFrame>
      <p:pic>
        <p:nvPicPr>
          <p:cNvPr id="11268" name="Picture 4" descr="Black Line Icon For Experiment Results, Feedback And Test Stock Vector -  Illustration of line, experiment: 153071510">
            <a:extLst>
              <a:ext uri="{FF2B5EF4-FFF2-40B4-BE49-F238E27FC236}">
                <a16:creationId xmlns:a16="http://schemas.microsoft.com/office/drawing/2014/main" id="{AA3F0C7C-BBB9-A74F-AE97-0074B845C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5" y="4101041"/>
            <a:ext cx="1033329" cy="103332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lack Line Icon For Experiment Results, Feedback And Test Stock Vector -  Illustration of line, experiment: 153071510">
            <a:extLst>
              <a:ext uri="{FF2B5EF4-FFF2-40B4-BE49-F238E27FC236}">
                <a16:creationId xmlns:a16="http://schemas.microsoft.com/office/drawing/2014/main" id="{43D45E74-3661-A444-8177-944E81DAD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8685" y="4101040"/>
            <a:ext cx="1033329" cy="103332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Black Line Icon For Experiment Results, Feedback And Test Stock Vector -  Illustration of line, experiment: 153071510">
            <a:extLst>
              <a:ext uri="{FF2B5EF4-FFF2-40B4-BE49-F238E27FC236}">
                <a16:creationId xmlns:a16="http://schemas.microsoft.com/office/drawing/2014/main" id="{6879ED68-1DC4-5145-ACA3-2A84EB08F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671" y="13894"/>
            <a:ext cx="1033329" cy="103332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lack Line Icon For Experiment Results, Feedback And Test Stock Vector -  Illustration of line, experiment: 153071510">
            <a:extLst>
              <a:ext uri="{FF2B5EF4-FFF2-40B4-BE49-F238E27FC236}">
                <a16:creationId xmlns:a16="http://schemas.microsoft.com/office/drawing/2014/main" id="{88DD13C4-9AD7-8B45-AE3F-AA143F37C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5" y="13894"/>
            <a:ext cx="1033329" cy="103332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81596"/>
            <a:ext cx="7464425" cy="369332"/>
          </a:xfrm>
        </p:spPr>
        <p:txBody>
          <a:bodyPr/>
          <a:lstStyle/>
          <a:p>
            <a:r>
              <a:rPr lang="en-US" dirty="0">
                <a:solidFill>
                  <a:srgbClr val="0070C0"/>
                </a:solidFill>
              </a:rPr>
              <a:t>Results</a:t>
            </a:r>
          </a:p>
        </p:txBody>
      </p:sp>
      <p:sp>
        <p:nvSpPr>
          <p:cNvPr id="16" name="TextBox 15">
            <a:extLst>
              <a:ext uri="{FF2B5EF4-FFF2-40B4-BE49-F238E27FC236}">
                <a16:creationId xmlns:a16="http://schemas.microsoft.com/office/drawing/2014/main" id="{03F9B313-5B3B-3F40-8B45-F17ECC150BFA}"/>
              </a:ext>
            </a:extLst>
          </p:cNvPr>
          <p:cNvSpPr txBox="1"/>
          <p:nvPr/>
        </p:nvSpPr>
        <p:spPr>
          <a:xfrm>
            <a:off x="345332" y="1870002"/>
            <a:ext cx="1165660" cy="215444"/>
          </a:xfrm>
          <a:prstGeom prst="rect">
            <a:avLst/>
          </a:prstGeom>
          <a:noFill/>
        </p:spPr>
        <p:txBody>
          <a:bodyPr wrap="square" rtlCol="0">
            <a:spAutoFit/>
          </a:bodyPr>
          <a:lstStyle/>
          <a:p>
            <a:r>
              <a:rPr lang="en-US" sz="800" b="1" i="1" dirty="0">
                <a:solidFill>
                  <a:srgbClr val="000000"/>
                </a:solidFill>
              </a:rPr>
              <a:t>Table 2.  </a:t>
            </a:r>
          </a:p>
        </p:txBody>
      </p:sp>
      <p:pic>
        <p:nvPicPr>
          <p:cNvPr id="11" name="Graphic 10" descr="Arrow: Rotate right outline">
            <a:extLst>
              <a:ext uri="{FF2B5EF4-FFF2-40B4-BE49-F238E27FC236}">
                <a16:creationId xmlns:a16="http://schemas.microsoft.com/office/drawing/2014/main" id="{224C2BA4-AB12-F249-BF83-09B6137260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1685" y="1681502"/>
            <a:ext cx="377000" cy="377000"/>
          </a:xfrm>
          <a:prstGeom prst="rect">
            <a:avLst/>
          </a:prstGeom>
        </p:spPr>
      </p:pic>
    </p:spTree>
    <p:extLst>
      <p:ext uri="{BB962C8B-B14F-4D97-AF65-F5344CB8AC3E}">
        <p14:creationId xmlns:p14="http://schemas.microsoft.com/office/powerpoint/2010/main" val="24822217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D344C-8FCF-2B48-B593-B0D21D75F898}"/>
              </a:ext>
            </a:extLst>
          </p:cNvPr>
          <p:cNvSpPr>
            <a:spLocks noGrp="1"/>
          </p:cNvSpPr>
          <p:nvPr>
            <p:ph type="sldNum" sz="quarter" idx="10"/>
          </p:nvPr>
        </p:nvSpPr>
        <p:spPr/>
        <p:txBody>
          <a:bodyPr/>
          <a:lstStyle/>
          <a:p>
            <a:fld id="{FE9E206F-B6C9-6B46-920E-6690A9897DBF}" type="slidenum">
              <a:rPr lang="en-US" smtClean="0"/>
              <a:t>12</a:t>
            </a:fld>
            <a:endParaRPr lang="en-US" dirty="0"/>
          </a:p>
        </p:txBody>
      </p:sp>
      <p:sp>
        <p:nvSpPr>
          <p:cNvPr id="3" name="Text Placeholder 2">
            <a:extLst>
              <a:ext uri="{FF2B5EF4-FFF2-40B4-BE49-F238E27FC236}">
                <a16:creationId xmlns:a16="http://schemas.microsoft.com/office/drawing/2014/main" id="{A8935608-93E7-0C41-B342-B2223E10F919}"/>
              </a:ext>
            </a:extLst>
          </p:cNvPr>
          <p:cNvSpPr>
            <a:spLocks noGrp="1"/>
          </p:cNvSpPr>
          <p:nvPr>
            <p:ph type="body" sz="quarter" idx="39"/>
          </p:nvPr>
        </p:nvSpPr>
        <p:spPr>
          <a:xfrm>
            <a:off x="1248024" y="1801323"/>
            <a:ext cx="1350128" cy="369332"/>
          </a:xfrm>
        </p:spPr>
        <p:txBody>
          <a:bodyPr/>
          <a:lstStyle/>
          <a:p>
            <a:r>
              <a:rPr lang="en-US" dirty="0">
                <a:solidFill>
                  <a:srgbClr val="0070C0"/>
                </a:solidFill>
              </a:rPr>
              <a:t>Objective</a:t>
            </a:r>
          </a:p>
        </p:txBody>
      </p:sp>
      <p:sp>
        <p:nvSpPr>
          <p:cNvPr id="5" name="TextBox 4">
            <a:extLst>
              <a:ext uri="{FF2B5EF4-FFF2-40B4-BE49-F238E27FC236}">
                <a16:creationId xmlns:a16="http://schemas.microsoft.com/office/drawing/2014/main" id="{F082BE56-2A4E-7D43-A265-1F39C7DFC0B9}"/>
              </a:ext>
            </a:extLst>
          </p:cNvPr>
          <p:cNvSpPr txBox="1"/>
          <p:nvPr/>
        </p:nvSpPr>
        <p:spPr>
          <a:xfrm>
            <a:off x="1" y="2611988"/>
            <a:ext cx="3846179" cy="1323439"/>
          </a:xfrm>
          <a:prstGeom prst="rect">
            <a:avLst/>
          </a:prstGeom>
          <a:noFill/>
        </p:spPr>
        <p:txBody>
          <a:bodyPr wrap="square" rtlCol="0">
            <a:spAutoFit/>
          </a:bodyPr>
          <a:lstStyle/>
          <a:p>
            <a:pPr algn="ctr"/>
            <a:r>
              <a:rPr lang="en-US" sz="1600" dirty="0">
                <a:solidFill>
                  <a:srgbClr val="000000"/>
                </a:solidFill>
              </a:rPr>
              <a:t>To determine if there is a difference in treatment satisfaction between POC and WP for youth receiving a transdiagnostic treatment for emotional disorders in a Partial Hospitalization Program (PHP) </a:t>
            </a:r>
          </a:p>
        </p:txBody>
      </p:sp>
      <p:sp>
        <p:nvSpPr>
          <p:cNvPr id="8" name="Text Placeholder 2">
            <a:extLst>
              <a:ext uri="{FF2B5EF4-FFF2-40B4-BE49-F238E27FC236}">
                <a16:creationId xmlns:a16="http://schemas.microsoft.com/office/drawing/2014/main" id="{F663A831-0B16-FA4E-8869-6F72B8039DF2}"/>
              </a:ext>
            </a:extLst>
          </p:cNvPr>
          <p:cNvSpPr txBox="1">
            <a:spLocks/>
          </p:cNvSpPr>
          <p:nvPr/>
        </p:nvSpPr>
        <p:spPr>
          <a:xfrm>
            <a:off x="6545849" y="1801323"/>
            <a:ext cx="2475176"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Conclusion</a:t>
            </a:r>
          </a:p>
        </p:txBody>
      </p:sp>
      <p:sp>
        <p:nvSpPr>
          <p:cNvPr id="10" name="TextBox 9">
            <a:extLst>
              <a:ext uri="{FF2B5EF4-FFF2-40B4-BE49-F238E27FC236}">
                <a16:creationId xmlns:a16="http://schemas.microsoft.com/office/drawing/2014/main" id="{5247B23C-D3ED-4D4C-92A5-EA4505E51C41}"/>
              </a:ext>
            </a:extLst>
          </p:cNvPr>
          <p:cNvSpPr txBox="1"/>
          <p:nvPr/>
        </p:nvSpPr>
        <p:spPr>
          <a:xfrm>
            <a:off x="5061857" y="2735098"/>
            <a:ext cx="3846179" cy="1323439"/>
          </a:xfrm>
          <a:prstGeom prst="rect">
            <a:avLst/>
          </a:prstGeom>
          <a:noFill/>
        </p:spPr>
        <p:txBody>
          <a:bodyPr wrap="square" rtlCol="0">
            <a:spAutoFit/>
          </a:bodyPr>
          <a:lstStyle/>
          <a:p>
            <a:pPr lvl="1" algn="ctr"/>
            <a:r>
              <a:rPr lang="en-US" sz="1600" dirty="0">
                <a:solidFill>
                  <a:srgbClr val="000000"/>
                </a:solidFill>
              </a:rPr>
              <a:t>Ethnic minority participants did not significantly differ in post-treatment satisfaction from participants identifying as white, based on both parent and self report.</a:t>
            </a:r>
          </a:p>
        </p:txBody>
      </p:sp>
      <p:sp>
        <p:nvSpPr>
          <p:cNvPr id="4" name="Striped Right Arrow 3">
            <a:extLst>
              <a:ext uri="{FF2B5EF4-FFF2-40B4-BE49-F238E27FC236}">
                <a16:creationId xmlns:a16="http://schemas.microsoft.com/office/drawing/2014/main" id="{A5C55416-3D07-844C-8FEB-AC278F78F89F}"/>
              </a:ext>
            </a:extLst>
          </p:cNvPr>
          <p:cNvSpPr/>
          <p:nvPr/>
        </p:nvSpPr>
        <p:spPr>
          <a:xfrm>
            <a:off x="4354285" y="3119233"/>
            <a:ext cx="707572" cy="555171"/>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adge 1 outline">
            <a:extLst>
              <a:ext uri="{FF2B5EF4-FFF2-40B4-BE49-F238E27FC236}">
                <a16:creationId xmlns:a16="http://schemas.microsoft.com/office/drawing/2014/main" id="{6B3D1742-A093-BB4E-B574-0D371E32A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2629" y="2122497"/>
            <a:ext cx="371986" cy="371986"/>
          </a:xfrm>
          <a:prstGeom prst="rect">
            <a:avLst/>
          </a:prstGeom>
          <a:effectLst>
            <a:outerShdw blurRad="50800" dist="38100" dir="10800000" algn="r" rotWithShape="0">
              <a:prstClr val="black">
                <a:alpha val="40000"/>
              </a:prstClr>
            </a:outerShdw>
          </a:effectLst>
        </p:spPr>
      </p:pic>
      <p:pic>
        <p:nvPicPr>
          <p:cNvPr id="13" name="Graphic 12" descr="Badge 1 outline">
            <a:extLst>
              <a:ext uri="{FF2B5EF4-FFF2-40B4-BE49-F238E27FC236}">
                <a16:creationId xmlns:a16="http://schemas.microsoft.com/office/drawing/2014/main" id="{2280F533-DD23-6A42-8EF6-054C182A32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0870" y="2122497"/>
            <a:ext cx="371986" cy="371986"/>
          </a:xfrm>
          <a:prstGeom prst="rect">
            <a:avLst/>
          </a:prstGeom>
          <a:effectLst>
            <a:outerShdw blurRad="50800" dist="38100" dir="10800000" algn="r" rotWithShape="0">
              <a:prstClr val="black">
                <a:alpha val="40000"/>
              </a:prstClr>
            </a:outerShdw>
          </a:effectLst>
        </p:spPr>
      </p:pic>
      <p:pic>
        <p:nvPicPr>
          <p:cNvPr id="17410" name="Picture 2" descr="Professional Clipart Project Planning - Portable Network Graphics, Cliparts  &amp;amp; Cartoons - Jing.fm">
            <a:extLst>
              <a:ext uri="{FF2B5EF4-FFF2-40B4-BE49-F238E27FC236}">
                <a16:creationId xmlns:a16="http://schemas.microsoft.com/office/drawing/2014/main" id="{D8D7CDF7-6CFB-414C-B480-CDBFA372A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5783" y="220279"/>
            <a:ext cx="3252433" cy="15810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FE10E82-6329-F445-8F04-B93B29444E68}"/>
              </a:ext>
            </a:extLst>
          </p:cNvPr>
          <p:cNvSpPr/>
          <p:nvPr/>
        </p:nvSpPr>
        <p:spPr>
          <a:xfrm>
            <a:off x="3030092" y="4233068"/>
            <a:ext cx="3083813" cy="646331"/>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dirty="0">
                <a:solidFill>
                  <a:schemeClr val="bg1"/>
                </a:solidFill>
              </a:rPr>
              <a:t>Parent report (</a:t>
            </a:r>
            <a:r>
              <a:rPr lang="en-US" i="1" dirty="0">
                <a:solidFill>
                  <a:schemeClr val="bg1"/>
                </a:solidFill>
              </a:rPr>
              <a:t>t </a:t>
            </a:r>
            <a:r>
              <a:rPr lang="en-US" dirty="0">
                <a:solidFill>
                  <a:schemeClr val="bg1"/>
                </a:solidFill>
              </a:rPr>
              <a:t>= -.28, </a:t>
            </a:r>
            <a:r>
              <a:rPr lang="en-US" i="1" dirty="0">
                <a:solidFill>
                  <a:schemeClr val="bg1"/>
                </a:solidFill>
              </a:rPr>
              <a:t>p</a:t>
            </a:r>
            <a:r>
              <a:rPr lang="en-US" dirty="0">
                <a:solidFill>
                  <a:schemeClr val="bg1"/>
                </a:solidFill>
              </a:rPr>
              <a:t> = .81)</a:t>
            </a:r>
          </a:p>
          <a:p>
            <a:r>
              <a:rPr lang="en-US" dirty="0">
                <a:solidFill>
                  <a:schemeClr val="bg1"/>
                </a:solidFill>
              </a:rPr>
              <a:t>Youth report (</a:t>
            </a:r>
            <a:r>
              <a:rPr lang="en-US" i="1" dirty="0">
                <a:solidFill>
                  <a:schemeClr val="bg1"/>
                </a:solidFill>
              </a:rPr>
              <a:t>t </a:t>
            </a:r>
            <a:r>
              <a:rPr lang="en-US" dirty="0">
                <a:solidFill>
                  <a:schemeClr val="bg1"/>
                </a:solidFill>
              </a:rPr>
              <a:t>= -.70, </a:t>
            </a:r>
            <a:r>
              <a:rPr lang="en-US" i="1" dirty="0">
                <a:solidFill>
                  <a:schemeClr val="bg1"/>
                </a:solidFill>
              </a:rPr>
              <a:t>p </a:t>
            </a:r>
            <a:r>
              <a:rPr lang="en-US" dirty="0">
                <a:solidFill>
                  <a:schemeClr val="bg1"/>
                </a:solidFill>
              </a:rPr>
              <a:t>= .49)</a:t>
            </a:r>
          </a:p>
        </p:txBody>
      </p:sp>
      <p:sp>
        <p:nvSpPr>
          <p:cNvPr id="14" name="TextBox 13">
            <a:extLst>
              <a:ext uri="{FF2B5EF4-FFF2-40B4-BE49-F238E27FC236}">
                <a16:creationId xmlns:a16="http://schemas.microsoft.com/office/drawing/2014/main" id="{EAFD49B3-7B72-CB40-802D-1872C9109242}"/>
              </a:ext>
            </a:extLst>
          </p:cNvPr>
          <p:cNvSpPr txBox="1"/>
          <p:nvPr/>
        </p:nvSpPr>
        <p:spPr>
          <a:xfrm>
            <a:off x="268385" y="4556234"/>
            <a:ext cx="1454244" cy="43088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100" b="1" dirty="0"/>
              <a:t>POC= Patient of Color</a:t>
            </a:r>
          </a:p>
          <a:p>
            <a:r>
              <a:rPr lang="en-US" sz="1100" b="1" dirty="0"/>
              <a:t>WP= White Patient</a:t>
            </a:r>
          </a:p>
        </p:txBody>
      </p:sp>
    </p:spTree>
    <p:extLst>
      <p:ext uri="{BB962C8B-B14F-4D97-AF65-F5344CB8AC3E}">
        <p14:creationId xmlns:p14="http://schemas.microsoft.com/office/powerpoint/2010/main" val="40437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D344C-8FCF-2B48-B593-B0D21D75F898}"/>
              </a:ext>
            </a:extLst>
          </p:cNvPr>
          <p:cNvSpPr>
            <a:spLocks noGrp="1"/>
          </p:cNvSpPr>
          <p:nvPr>
            <p:ph type="sldNum" sz="quarter" idx="10"/>
          </p:nvPr>
        </p:nvSpPr>
        <p:spPr/>
        <p:txBody>
          <a:bodyPr/>
          <a:lstStyle/>
          <a:p>
            <a:fld id="{FE9E206F-B6C9-6B46-920E-6690A9897DBF}" type="slidenum">
              <a:rPr lang="en-US" smtClean="0"/>
              <a:t>13</a:t>
            </a:fld>
            <a:endParaRPr lang="en-US" dirty="0"/>
          </a:p>
        </p:txBody>
      </p:sp>
      <p:sp>
        <p:nvSpPr>
          <p:cNvPr id="5" name="TextBox 4">
            <a:extLst>
              <a:ext uri="{FF2B5EF4-FFF2-40B4-BE49-F238E27FC236}">
                <a16:creationId xmlns:a16="http://schemas.microsoft.com/office/drawing/2014/main" id="{F082BE56-2A4E-7D43-A265-1F39C7DFC0B9}"/>
              </a:ext>
            </a:extLst>
          </p:cNvPr>
          <p:cNvSpPr txBox="1"/>
          <p:nvPr/>
        </p:nvSpPr>
        <p:spPr>
          <a:xfrm>
            <a:off x="0" y="2858208"/>
            <a:ext cx="3846179" cy="1077218"/>
          </a:xfrm>
          <a:prstGeom prst="rect">
            <a:avLst/>
          </a:prstGeom>
          <a:noFill/>
        </p:spPr>
        <p:txBody>
          <a:bodyPr wrap="square" rtlCol="0">
            <a:spAutoFit/>
          </a:bodyPr>
          <a:lstStyle/>
          <a:p>
            <a:pPr algn="ctr"/>
            <a:r>
              <a:rPr lang="en-US" sz="1600" dirty="0">
                <a:solidFill>
                  <a:srgbClr val="000000"/>
                </a:solidFill>
              </a:rPr>
              <a:t>To examine whether POC versus WP significantly in post-treatment anxiety and depression scores, controlling for pre-treatment scores </a:t>
            </a:r>
          </a:p>
        </p:txBody>
      </p:sp>
      <p:sp>
        <p:nvSpPr>
          <p:cNvPr id="10" name="TextBox 9">
            <a:extLst>
              <a:ext uri="{FF2B5EF4-FFF2-40B4-BE49-F238E27FC236}">
                <a16:creationId xmlns:a16="http://schemas.microsoft.com/office/drawing/2014/main" id="{5247B23C-D3ED-4D4C-92A5-EA4505E51C41}"/>
              </a:ext>
            </a:extLst>
          </p:cNvPr>
          <p:cNvSpPr txBox="1"/>
          <p:nvPr/>
        </p:nvSpPr>
        <p:spPr>
          <a:xfrm>
            <a:off x="5061857" y="2463354"/>
            <a:ext cx="3846178" cy="2308324"/>
          </a:xfrm>
          <a:prstGeom prst="rect">
            <a:avLst/>
          </a:prstGeom>
          <a:noFill/>
        </p:spPr>
        <p:txBody>
          <a:bodyPr wrap="square" rtlCol="0">
            <a:spAutoFit/>
          </a:bodyPr>
          <a:lstStyle/>
          <a:p>
            <a:pPr lvl="1" algn="ctr"/>
            <a:r>
              <a:rPr lang="en-US" sz="1600" dirty="0">
                <a:solidFill>
                  <a:srgbClr val="000000"/>
                </a:solidFill>
              </a:rPr>
              <a:t>Ethnic minority status predicted higher </a:t>
            </a:r>
            <a:r>
              <a:rPr lang="en-US" sz="1600" b="1" dirty="0">
                <a:solidFill>
                  <a:srgbClr val="000000"/>
                </a:solidFill>
              </a:rPr>
              <a:t>parent</a:t>
            </a:r>
            <a:r>
              <a:rPr lang="en-US" sz="1600" dirty="0">
                <a:solidFill>
                  <a:srgbClr val="000000"/>
                </a:solidFill>
              </a:rPr>
              <a:t> reported anxiety and depression scores at post-treatment (i.e. worse outcomes).</a:t>
            </a:r>
          </a:p>
          <a:p>
            <a:pPr lvl="1" algn="ctr"/>
            <a:endParaRPr lang="en-US" sz="1600" dirty="0">
              <a:solidFill>
                <a:srgbClr val="000000"/>
              </a:solidFill>
            </a:endParaRPr>
          </a:p>
          <a:p>
            <a:pPr lvl="1" algn="ctr"/>
            <a:r>
              <a:rPr lang="en-US" sz="1600" dirty="0">
                <a:solidFill>
                  <a:srgbClr val="000000"/>
                </a:solidFill>
              </a:rPr>
              <a:t>Ethnic minority status did not predict higher </a:t>
            </a:r>
            <a:r>
              <a:rPr lang="en-US" sz="1600" b="1" dirty="0">
                <a:solidFill>
                  <a:srgbClr val="000000"/>
                </a:solidFill>
              </a:rPr>
              <a:t>youth</a:t>
            </a:r>
            <a:r>
              <a:rPr lang="en-US" sz="1600" dirty="0">
                <a:solidFill>
                  <a:srgbClr val="000000"/>
                </a:solidFill>
              </a:rPr>
              <a:t> reported anxiety and depression scores at post-treatment (i.e. worse outcomes).</a:t>
            </a:r>
          </a:p>
        </p:txBody>
      </p:sp>
      <p:sp>
        <p:nvSpPr>
          <p:cNvPr id="4" name="Striped Right Arrow 3">
            <a:extLst>
              <a:ext uri="{FF2B5EF4-FFF2-40B4-BE49-F238E27FC236}">
                <a16:creationId xmlns:a16="http://schemas.microsoft.com/office/drawing/2014/main" id="{A5C55416-3D07-844C-8FEB-AC278F78F89F}"/>
              </a:ext>
            </a:extLst>
          </p:cNvPr>
          <p:cNvSpPr/>
          <p:nvPr/>
        </p:nvSpPr>
        <p:spPr>
          <a:xfrm>
            <a:off x="4354285" y="3119233"/>
            <a:ext cx="707572" cy="555171"/>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502BDA0C-F50B-3541-88F5-281B583D9800}"/>
              </a:ext>
            </a:extLst>
          </p:cNvPr>
          <p:cNvSpPr txBox="1">
            <a:spLocks/>
          </p:cNvSpPr>
          <p:nvPr/>
        </p:nvSpPr>
        <p:spPr>
          <a:xfrm>
            <a:off x="1248025" y="1801323"/>
            <a:ext cx="1350128"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Objective</a:t>
            </a:r>
          </a:p>
        </p:txBody>
      </p:sp>
      <p:sp>
        <p:nvSpPr>
          <p:cNvPr id="12" name="Text Placeholder 2">
            <a:extLst>
              <a:ext uri="{FF2B5EF4-FFF2-40B4-BE49-F238E27FC236}">
                <a16:creationId xmlns:a16="http://schemas.microsoft.com/office/drawing/2014/main" id="{C67E81E9-140A-A84C-82D9-62D4FFB8E0B6}"/>
              </a:ext>
            </a:extLst>
          </p:cNvPr>
          <p:cNvSpPr txBox="1">
            <a:spLocks/>
          </p:cNvSpPr>
          <p:nvPr/>
        </p:nvSpPr>
        <p:spPr>
          <a:xfrm>
            <a:off x="6545849" y="1801323"/>
            <a:ext cx="2475176"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Conclusion</a:t>
            </a:r>
          </a:p>
        </p:txBody>
      </p:sp>
      <p:pic>
        <p:nvPicPr>
          <p:cNvPr id="16" name="Graphic 15" descr="Badge outline">
            <a:extLst>
              <a:ext uri="{FF2B5EF4-FFF2-40B4-BE49-F238E27FC236}">
                <a16:creationId xmlns:a16="http://schemas.microsoft.com/office/drawing/2014/main" id="{06A94D97-923B-1C4C-A4C2-15BE94F4E3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1144" y="2122497"/>
            <a:ext cx="371987" cy="371987"/>
          </a:xfrm>
          <a:prstGeom prst="rect">
            <a:avLst/>
          </a:prstGeom>
          <a:effectLst>
            <a:outerShdw blurRad="50800" dist="38100" dir="10800000" algn="r" rotWithShape="0">
              <a:prstClr val="black">
                <a:alpha val="40000"/>
              </a:prstClr>
            </a:outerShdw>
          </a:effectLst>
        </p:spPr>
      </p:pic>
      <p:pic>
        <p:nvPicPr>
          <p:cNvPr id="17" name="Graphic 16" descr="Badge outline">
            <a:extLst>
              <a:ext uri="{FF2B5EF4-FFF2-40B4-BE49-F238E27FC236}">
                <a16:creationId xmlns:a16="http://schemas.microsoft.com/office/drawing/2014/main" id="{7C067D81-DFBC-F244-9B40-922B3EEA5A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0869" y="2122497"/>
            <a:ext cx="371987" cy="371987"/>
          </a:xfrm>
          <a:prstGeom prst="rect">
            <a:avLst/>
          </a:prstGeom>
          <a:effectLst>
            <a:outerShdw blurRad="50800" dist="38100" dir="10800000" algn="r" rotWithShape="0">
              <a:prstClr val="black">
                <a:alpha val="40000"/>
              </a:prstClr>
            </a:outerShdw>
          </a:effectLst>
        </p:spPr>
      </p:pic>
      <p:pic>
        <p:nvPicPr>
          <p:cNvPr id="11" name="Picture 2" descr="Professional Clipart Project Planning - Portable Network Graphics, Cliparts  &amp;amp; Cartoons - Jing.fm">
            <a:extLst>
              <a:ext uri="{FF2B5EF4-FFF2-40B4-BE49-F238E27FC236}">
                <a16:creationId xmlns:a16="http://schemas.microsoft.com/office/drawing/2014/main" id="{C3907A8E-131A-BB45-AF58-12DC27F46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5783" y="220279"/>
            <a:ext cx="3252433" cy="15810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50A1823-37B3-0D42-ABD0-95DE75348912}"/>
              </a:ext>
            </a:extLst>
          </p:cNvPr>
          <p:cNvSpPr txBox="1"/>
          <p:nvPr/>
        </p:nvSpPr>
        <p:spPr>
          <a:xfrm>
            <a:off x="268385" y="4556234"/>
            <a:ext cx="1454244" cy="43088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100" b="1" dirty="0"/>
              <a:t>POC= Patient of Color</a:t>
            </a:r>
          </a:p>
          <a:p>
            <a:r>
              <a:rPr lang="en-US" sz="1100" b="1" dirty="0"/>
              <a:t>WP= White Patient</a:t>
            </a:r>
          </a:p>
        </p:txBody>
      </p:sp>
    </p:spTree>
    <p:extLst>
      <p:ext uri="{BB962C8B-B14F-4D97-AF65-F5344CB8AC3E}">
        <p14:creationId xmlns:p14="http://schemas.microsoft.com/office/powerpoint/2010/main" val="300970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14</a:t>
            </a:fld>
            <a:endParaRPr lang="en-US" dirty="0"/>
          </a:p>
        </p:txBody>
      </p:sp>
      <p:graphicFrame>
        <p:nvGraphicFramePr>
          <p:cNvPr id="9" name="Table 8">
            <a:extLst>
              <a:ext uri="{FF2B5EF4-FFF2-40B4-BE49-F238E27FC236}">
                <a16:creationId xmlns:a16="http://schemas.microsoft.com/office/drawing/2014/main" id="{B98B1FEB-954C-3E4B-8F21-95C3C45F4094}"/>
              </a:ext>
            </a:extLst>
          </p:cNvPr>
          <p:cNvGraphicFramePr>
            <a:graphicFrameLocks noGrp="1"/>
          </p:cNvGraphicFramePr>
          <p:nvPr>
            <p:extLst>
              <p:ext uri="{D42A27DB-BD31-4B8C-83A1-F6EECF244321}">
                <p14:modId xmlns:p14="http://schemas.microsoft.com/office/powerpoint/2010/main" val="3313277444"/>
              </p:ext>
            </p:extLst>
          </p:nvPr>
        </p:nvGraphicFramePr>
        <p:xfrm>
          <a:off x="1505303" y="2059319"/>
          <a:ext cx="6133392" cy="1033329"/>
        </p:xfrm>
        <a:graphic>
          <a:graphicData uri="http://schemas.openxmlformats.org/drawingml/2006/table">
            <a:tbl>
              <a:tblPr>
                <a:tableStyleId>{69CF1AB2-1976-4502-BF36-3FF5EA218861}</a:tableStyleId>
              </a:tblPr>
              <a:tblGrid>
                <a:gridCol w="2044464">
                  <a:extLst>
                    <a:ext uri="{9D8B030D-6E8A-4147-A177-3AD203B41FA5}">
                      <a16:colId xmlns:a16="http://schemas.microsoft.com/office/drawing/2014/main" val="1574636925"/>
                    </a:ext>
                  </a:extLst>
                </a:gridCol>
                <a:gridCol w="2044464">
                  <a:extLst>
                    <a:ext uri="{9D8B030D-6E8A-4147-A177-3AD203B41FA5}">
                      <a16:colId xmlns:a16="http://schemas.microsoft.com/office/drawing/2014/main" val="2318336827"/>
                    </a:ext>
                  </a:extLst>
                </a:gridCol>
                <a:gridCol w="2044464">
                  <a:extLst>
                    <a:ext uri="{9D8B030D-6E8A-4147-A177-3AD203B41FA5}">
                      <a16:colId xmlns:a16="http://schemas.microsoft.com/office/drawing/2014/main" val="2013407855"/>
                    </a:ext>
                  </a:extLst>
                </a:gridCol>
              </a:tblGrid>
              <a:tr h="140154">
                <a:tc gridSpan="3">
                  <a:txBody>
                    <a:bodyPr/>
                    <a:lstStyle/>
                    <a:p>
                      <a:pPr algn="ctr" fontAlgn="b"/>
                      <a:r>
                        <a:rPr lang="en-US" sz="1200" b="1" u="none" strike="noStrike" dirty="0">
                          <a:solidFill>
                            <a:schemeClr val="bg1"/>
                          </a:solidFill>
                          <a:effectLst/>
                        </a:rPr>
                        <a:t>Ethnic minority status as a predictor of post-treatment outcomes</a:t>
                      </a:r>
                      <a:endParaRPr lang="en-US" sz="1200" b="1" i="0" u="none" strike="noStrike" dirty="0">
                        <a:solidFill>
                          <a:schemeClr val="bg1"/>
                        </a:solidFill>
                        <a:effectLst/>
                        <a:latin typeface="Calibri" panose="020F0502020204030204" pitchFamily="34" charset="0"/>
                      </a:endParaRPr>
                    </a:p>
                  </a:txBody>
                  <a:tcPr marL="9525" marR="9525" marT="9525" marB="0" anchor="ctr">
                    <a:solidFill>
                      <a:srgbClr val="0070C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2072173"/>
                  </a:ext>
                </a:extLst>
              </a:tr>
              <a:tr h="140154">
                <a:tc>
                  <a:txBody>
                    <a:bodyPr/>
                    <a:lstStyle/>
                    <a:p>
                      <a:pPr algn="ctr" fontAlgn="b"/>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𝜷</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Sig.</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extLst>
                  <a:ext uri="{0D108BD9-81ED-4DB2-BD59-A6C34878D82A}">
                    <a16:rowId xmlns:a16="http://schemas.microsoft.com/office/drawing/2014/main" val="2373735179"/>
                  </a:ext>
                </a:extLst>
              </a:tr>
              <a:tr h="140154">
                <a:tc>
                  <a:txBody>
                    <a:bodyPr/>
                    <a:lstStyle/>
                    <a:p>
                      <a:pPr algn="ctr" fontAlgn="b"/>
                      <a:r>
                        <a:rPr lang="en-US" sz="800" b="1" u="none" strike="noStrike" dirty="0">
                          <a:solidFill>
                            <a:srgbClr val="000000"/>
                          </a:solidFill>
                          <a:effectLst/>
                        </a:rPr>
                        <a:t>Parent PROMIS Anxiety </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0.223</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0.02</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806020317"/>
                  </a:ext>
                </a:extLst>
              </a:tr>
              <a:tr h="140154">
                <a:tc>
                  <a:txBody>
                    <a:bodyPr/>
                    <a:lstStyle/>
                    <a:p>
                      <a:pPr algn="ctr" fontAlgn="b"/>
                      <a:r>
                        <a:rPr lang="en-US" sz="800" b="1" u="none" strike="noStrike" dirty="0">
                          <a:solidFill>
                            <a:srgbClr val="000000"/>
                          </a:solidFill>
                          <a:effectLst/>
                        </a:rPr>
                        <a:t>Parent PROMIS Depression </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0.231</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0.023</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572721576"/>
                  </a:ext>
                </a:extLst>
              </a:tr>
              <a:tr h="140154">
                <a:tc>
                  <a:txBody>
                    <a:bodyPr/>
                    <a:lstStyle/>
                    <a:p>
                      <a:pPr algn="ctr" fontAlgn="b"/>
                      <a:r>
                        <a:rPr lang="en-US" sz="800" b="1" u="none" strike="noStrike">
                          <a:solidFill>
                            <a:srgbClr val="000000"/>
                          </a:solidFill>
                          <a:effectLst/>
                        </a:rPr>
                        <a:t>Emotion Reactivity</a:t>
                      </a:r>
                      <a:endParaRPr lang="en-US" sz="800" b="1" i="0" u="none" strike="noStrike">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0.186</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0.123</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62962360"/>
                  </a:ext>
                </a:extLst>
              </a:tr>
              <a:tr h="140154">
                <a:tc>
                  <a:txBody>
                    <a:bodyPr/>
                    <a:lstStyle/>
                    <a:p>
                      <a:pPr algn="ctr" fontAlgn="b"/>
                      <a:r>
                        <a:rPr lang="en-US" sz="800" b="1" u="none" strike="noStrike" dirty="0">
                          <a:solidFill>
                            <a:srgbClr val="000000"/>
                          </a:solidFill>
                          <a:effectLst/>
                        </a:rPr>
                        <a:t>Youth PROMIS Anxiety</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0.06</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0.609</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475074566"/>
                  </a:ext>
                </a:extLst>
              </a:tr>
              <a:tr h="140154">
                <a:tc>
                  <a:txBody>
                    <a:bodyPr/>
                    <a:lstStyle/>
                    <a:p>
                      <a:pPr algn="ctr" fontAlgn="b"/>
                      <a:r>
                        <a:rPr lang="en-US" sz="800" b="1" u="none" strike="noStrike" dirty="0">
                          <a:solidFill>
                            <a:srgbClr val="000000"/>
                          </a:solidFill>
                          <a:effectLst/>
                        </a:rPr>
                        <a:t>Youth PROMIS Depression</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0.134</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0.25</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918908562"/>
                  </a:ext>
                </a:extLst>
              </a:tr>
            </a:tbl>
          </a:graphicData>
        </a:graphic>
      </p:graphicFrame>
      <p:pic>
        <p:nvPicPr>
          <p:cNvPr id="11268" name="Picture 4" descr="Black Line Icon For Experiment Results, Feedback And Test Stock Vector -  Illustration of line, experiment: 153071510">
            <a:extLst>
              <a:ext uri="{FF2B5EF4-FFF2-40B4-BE49-F238E27FC236}">
                <a16:creationId xmlns:a16="http://schemas.microsoft.com/office/drawing/2014/main" id="{AA3F0C7C-BBB9-A74F-AE97-0074B845C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5" y="4101041"/>
            <a:ext cx="1033329" cy="103332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lack Line Icon For Experiment Results, Feedback And Test Stock Vector -  Illustration of line, experiment: 153071510">
            <a:extLst>
              <a:ext uri="{FF2B5EF4-FFF2-40B4-BE49-F238E27FC236}">
                <a16:creationId xmlns:a16="http://schemas.microsoft.com/office/drawing/2014/main" id="{43D45E74-3661-A444-8177-944E81DAD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8685" y="4101040"/>
            <a:ext cx="1033329" cy="103332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Black Line Icon For Experiment Results, Feedback And Test Stock Vector -  Illustration of line, experiment: 153071510">
            <a:extLst>
              <a:ext uri="{FF2B5EF4-FFF2-40B4-BE49-F238E27FC236}">
                <a16:creationId xmlns:a16="http://schemas.microsoft.com/office/drawing/2014/main" id="{6879ED68-1DC4-5145-ACA3-2A84EB08F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671" y="13894"/>
            <a:ext cx="1033329" cy="103332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lack Line Icon For Experiment Results, Feedback And Test Stock Vector -  Illustration of line, experiment: 153071510">
            <a:extLst>
              <a:ext uri="{FF2B5EF4-FFF2-40B4-BE49-F238E27FC236}">
                <a16:creationId xmlns:a16="http://schemas.microsoft.com/office/drawing/2014/main" id="{88DD13C4-9AD7-8B45-AE3F-AA143F37C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5" y="13894"/>
            <a:ext cx="1033329" cy="103332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81596"/>
            <a:ext cx="7464425" cy="369332"/>
          </a:xfrm>
        </p:spPr>
        <p:txBody>
          <a:bodyPr/>
          <a:lstStyle/>
          <a:p>
            <a:r>
              <a:rPr lang="en-US" dirty="0">
                <a:solidFill>
                  <a:srgbClr val="0070C0"/>
                </a:solidFill>
              </a:rPr>
              <a:t>Results</a:t>
            </a:r>
          </a:p>
        </p:txBody>
      </p:sp>
      <p:sp>
        <p:nvSpPr>
          <p:cNvPr id="17" name="TextBox 16">
            <a:extLst>
              <a:ext uri="{FF2B5EF4-FFF2-40B4-BE49-F238E27FC236}">
                <a16:creationId xmlns:a16="http://schemas.microsoft.com/office/drawing/2014/main" id="{9BC4CDAB-2CF1-5648-8D00-BADFDDD50460}"/>
              </a:ext>
            </a:extLst>
          </p:cNvPr>
          <p:cNvSpPr txBox="1"/>
          <p:nvPr/>
        </p:nvSpPr>
        <p:spPr>
          <a:xfrm>
            <a:off x="1428696" y="1852660"/>
            <a:ext cx="1165660" cy="215444"/>
          </a:xfrm>
          <a:prstGeom prst="rect">
            <a:avLst/>
          </a:prstGeom>
          <a:noFill/>
        </p:spPr>
        <p:txBody>
          <a:bodyPr wrap="square" rtlCol="0">
            <a:spAutoFit/>
          </a:bodyPr>
          <a:lstStyle/>
          <a:p>
            <a:r>
              <a:rPr lang="en-US" sz="800" b="1" i="1" dirty="0">
                <a:solidFill>
                  <a:srgbClr val="000000"/>
                </a:solidFill>
              </a:rPr>
              <a:t>Table 3. </a:t>
            </a:r>
          </a:p>
        </p:txBody>
      </p:sp>
      <p:pic>
        <p:nvPicPr>
          <p:cNvPr id="7" name="Graphic 6" descr="Arrow Right with solid fill">
            <a:extLst>
              <a:ext uri="{FF2B5EF4-FFF2-40B4-BE49-F238E27FC236}">
                <a16:creationId xmlns:a16="http://schemas.microsoft.com/office/drawing/2014/main" id="{BE4C941C-E3F2-DA4E-A050-D18FDDB406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69720">
            <a:off x="6170009" y="2177211"/>
            <a:ext cx="379381" cy="379381"/>
          </a:xfrm>
          <a:prstGeom prst="rect">
            <a:avLst/>
          </a:prstGeom>
        </p:spPr>
      </p:pic>
      <p:pic>
        <p:nvPicPr>
          <p:cNvPr id="19" name="Graphic 18" descr="Arrow Right with solid fill">
            <a:extLst>
              <a:ext uri="{FF2B5EF4-FFF2-40B4-BE49-F238E27FC236}">
                <a16:creationId xmlns:a16="http://schemas.microsoft.com/office/drawing/2014/main" id="{25CE448E-9377-4D4F-B8C2-F9185221AC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292006">
            <a:off x="6736399" y="2329137"/>
            <a:ext cx="395646" cy="395646"/>
          </a:xfrm>
          <a:prstGeom prst="rect">
            <a:avLst/>
          </a:prstGeom>
        </p:spPr>
      </p:pic>
    </p:spTree>
    <p:extLst>
      <p:ext uri="{BB962C8B-B14F-4D97-AF65-F5344CB8AC3E}">
        <p14:creationId xmlns:p14="http://schemas.microsoft.com/office/powerpoint/2010/main" val="14841814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D344C-8FCF-2B48-B593-B0D21D75F898}"/>
              </a:ext>
            </a:extLst>
          </p:cNvPr>
          <p:cNvSpPr>
            <a:spLocks noGrp="1"/>
          </p:cNvSpPr>
          <p:nvPr>
            <p:ph type="sldNum" sz="quarter" idx="10"/>
          </p:nvPr>
        </p:nvSpPr>
        <p:spPr/>
        <p:txBody>
          <a:bodyPr/>
          <a:lstStyle/>
          <a:p>
            <a:fld id="{FE9E206F-B6C9-6B46-920E-6690A9897DBF}" type="slidenum">
              <a:rPr lang="en-US" smtClean="0"/>
              <a:t>15</a:t>
            </a:fld>
            <a:endParaRPr lang="en-US" dirty="0"/>
          </a:p>
        </p:txBody>
      </p:sp>
      <p:sp>
        <p:nvSpPr>
          <p:cNvPr id="5" name="TextBox 4">
            <a:extLst>
              <a:ext uri="{FF2B5EF4-FFF2-40B4-BE49-F238E27FC236}">
                <a16:creationId xmlns:a16="http://schemas.microsoft.com/office/drawing/2014/main" id="{F082BE56-2A4E-7D43-A265-1F39C7DFC0B9}"/>
              </a:ext>
            </a:extLst>
          </p:cNvPr>
          <p:cNvSpPr txBox="1"/>
          <p:nvPr/>
        </p:nvSpPr>
        <p:spPr>
          <a:xfrm>
            <a:off x="-15952" y="2858209"/>
            <a:ext cx="3846179" cy="1077218"/>
          </a:xfrm>
          <a:prstGeom prst="rect">
            <a:avLst/>
          </a:prstGeom>
          <a:noFill/>
        </p:spPr>
        <p:txBody>
          <a:bodyPr wrap="square" rtlCol="0">
            <a:spAutoFit/>
          </a:bodyPr>
          <a:lstStyle/>
          <a:p>
            <a:pPr algn="ctr"/>
            <a:r>
              <a:rPr lang="en-US" sz="1600" dirty="0">
                <a:solidFill>
                  <a:srgbClr val="000000"/>
                </a:solidFill>
              </a:rPr>
              <a:t>To examine whether POC versus WP differ significantly in post-treatment emotional reactivity scores, controlling for pre-treatment scores </a:t>
            </a:r>
          </a:p>
        </p:txBody>
      </p:sp>
      <p:sp>
        <p:nvSpPr>
          <p:cNvPr id="10" name="TextBox 9">
            <a:extLst>
              <a:ext uri="{FF2B5EF4-FFF2-40B4-BE49-F238E27FC236}">
                <a16:creationId xmlns:a16="http://schemas.microsoft.com/office/drawing/2014/main" id="{5247B23C-D3ED-4D4C-92A5-EA4505E51C41}"/>
              </a:ext>
            </a:extLst>
          </p:cNvPr>
          <p:cNvSpPr txBox="1"/>
          <p:nvPr/>
        </p:nvSpPr>
        <p:spPr>
          <a:xfrm>
            <a:off x="5061857" y="2981319"/>
            <a:ext cx="3846179" cy="1077218"/>
          </a:xfrm>
          <a:prstGeom prst="rect">
            <a:avLst/>
          </a:prstGeom>
          <a:noFill/>
        </p:spPr>
        <p:txBody>
          <a:bodyPr wrap="square" rtlCol="0">
            <a:spAutoFit/>
          </a:bodyPr>
          <a:lstStyle/>
          <a:p>
            <a:pPr lvl="1" algn="ctr"/>
            <a:r>
              <a:rPr lang="en-US" sz="1600" dirty="0">
                <a:solidFill>
                  <a:srgbClr val="000000"/>
                </a:solidFill>
              </a:rPr>
              <a:t>Ethnic minority status did not predict higher </a:t>
            </a:r>
            <a:r>
              <a:rPr lang="en-US" sz="1600" b="1" dirty="0">
                <a:solidFill>
                  <a:srgbClr val="000000"/>
                </a:solidFill>
              </a:rPr>
              <a:t>parent</a:t>
            </a:r>
            <a:r>
              <a:rPr lang="en-US" sz="1600" dirty="0">
                <a:solidFill>
                  <a:srgbClr val="000000"/>
                </a:solidFill>
              </a:rPr>
              <a:t> reported emotional reactivity scores at post-treatment.</a:t>
            </a:r>
          </a:p>
          <a:p>
            <a:pPr lvl="1" algn="ctr"/>
            <a:endParaRPr lang="en-US" sz="1600" dirty="0"/>
          </a:p>
        </p:txBody>
      </p:sp>
      <p:sp>
        <p:nvSpPr>
          <p:cNvPr id="4" name="Striped Right Arrow 3">
            <a:extLst>
              <a:ext uri="{FF2B5EF4-FFF2-40B4-BE49-F238E27FC236}">
                <a16:creationId xmlns:a16="http://schemas.microsoft.com/office/drawing/2014/main" id="{A5C55416-3D07-844C-8FEB-AC278F78F89F}"/>
              </a:ext>
            </a:extLst>
          </p:cNvPr>
          <p:cNvSpPr/>
          <p:nvPr/>
        </p:nvSpPr>
        <p:spPr>
          <a:xfrm>
            <a:off x="4354285" y="3119233"/>
            <a:ext cx="707572" cy="555171"/>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AE0B5278-9D6A-8D47-B22F-9360D0ECE8AD}"/>
              </a:ext>
            </a:extLst>
          </p:cNvPr>
          <p:cNvSpPr txBox="1">
            <a:spLocks/>
          </p:cNvSpPr>
          <p:nvPr/>
        </p:nvSpPr>
        <p:spPr>
          <a:xfrm>
            <a:off x="1248025" y="1801323"/>
            <a:ext cx="1350128"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Objective</a:t>
            </a:r>
          </a:p>
        </p:txBody>
      </p:sp>
      <p:sp>
        <p:nvSpPr>
          <p:cNvPr id="13" name="Text Placeholder 2">
            <a:extLst>
              <a:ext uri="{FF2B5EF4-FFF2-40B4-BE49-F238E27FC236}">
                <a16:creationId xmlns:a16="http://schemas.microsoft.com/office/drawing/2014/main" id="{A6D9CD25-41DA-DB42-B2B5-877BE29550E6}"/>
              </a:ext>
            </a:extLst>
          </p:cNvPr>
          <p:cNvSpPr txBox="1">
            <a:spLocks/>
          </p:cNvSpPr>
          <p:nvPr/>
        </p:nvSpPr>
        <p:spPr>
          <a:xfrm>
            <a:off x="6545849" y="1801323"/>
            <a:ext cx="2475176"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Conclusion</a:t>
            </a:r>
          </a:p>
        </p:txBody>
      </p:sp>
      <p:pic>
        <p:nvPicPr>
          <p:cNvPr id="17" name="Graphic 16" descr="Badge 3 outline">
            <a:extLst>
              <a:ext uri="{FF2B5EF4-FFF2-40B4-BE49-F238E27FC236}">
                <a16:creationId xmlns:a16="http://schemas.microsoft.com/office/drawing/2014/main" id="{77F7E551-2763-8948-A385-316613A986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1145" y="2122497"/>
            <a:ext cx="371986" cy="371987"/>
          </a:xfrm>
          <a:prstGeom prst="rect">
            <a:avLst/>
          </a:prstGeom>
          <a:effectLst>
            <a:outerShdw blurRad="50800" dist="38100" dir="10800000" algn="r" rotWithShape="0">
              <a:prstClr val="black">
                <a:alpha val="40000"/>
              </a:prstClr>
            </a:outerShdw>
          </a:effectLst>
        </p:spPr>
      </p:pic>
      <p:pic>
        <p:nvPicPr>
          <p:cNvPr id="18" name="Graphic 17" descr="Badge 3 outline">
            <a:extLst>
              <a:ext uri="{FF2B5EF4-FFF2-40B4-BE49-F238E27FC236}">
                <a16:creationId xmlns:a16="http://schemas.microsoft.com/office/drawing/2014/main" id="{0F795F9C-71DB-924C-B193-C9D8BFE52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0870" y="2122497"/>
            <a:ext cx="371986" cy="371987"/>
          </a:xfrm>
          <a:prstGeom prst="rect">
            <a:avLst/>
          </a:prstGeom>
          <a:effectLst>
            <a:outerShdw blurRad="50800" dist="38100" dir="10800000" algn="r" rotWithShape="0">
              <a:prstClr val="black">
                <a:alpha val="40000"/>
              </a:prstClr>
            </a:outerShdw>
          </a:effectLst>
        </p:spPr>
      </p:pic>
      <p:pic>
        <p:nvPicPr>
          <p:cNvPr id="12" name="Picture 2" descr="Professional Clipart Project Planning - Portable Network Graphics, Cliparts  &amp;amp; Cartoons - Jing.fm">
            <a:extLst>
              <a:ext uri="{FF2B5EF4-FFF2-40B4-BE49-F238E27FC236}">
                <a16:creationId xmlns:a16="http://schemas.microsoft.com/office/drawing/2014/main" id="{B8AC48E8-85CA-A943-8609-08C1C86F8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5783" y="220279"/>
            <a:ext cx="3252433" cy="15810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ACF033A-4074-E445-B306-EF27B3412A6E}"/>
              </a:ext>
            </a:extLst>
          </p:cNvPr>
          <p:cNvSpPr txBox="1"/>
          <p:nvPr/>
        </p:nvSpPr>
        <p:spPr>
          <a:xfrm>
            <a:off x="268385" y="4556234"/>
            <a:ext cx="1454244" cy="43088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100" b="1" dirty="0"/>
              <a:t>POC= Patient of Color</a:t>
            </a:r>
          </a:p>
          <a:p>
            <a:r>
              <a:rPr lang="en-US" sz="1100" b="1" dirty="0"/>
              <a:t>WP= White Patient</a:t>
            </a:r>
          </a:p>
        </p:txBody>
      </p:sp>
    </p:spTree>
    <p:extLst>
      <p:ext uri="{BB962C8B-B14F-4D97-AF65-F5344CB8AC3E}">
        <p14:creationId xmlns:p14="http://schemas.microsoft.com/office/powerpoint/2010/main" val="202951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16</a:t>
            </a:fld>
            <a:endParaRPr lang="en-US" dirty="0"/>
          </a:p>
        </p:txBody>
      </p:sp>
      <p:graphicFrame>
        <p:nvGraphicFramePr>
          <p:cNvPr id="9" name="Table 8">
            <a:extLst>
              <a:ext uri="{FF2B5EF4-FFF2-40B4-BE49-F238E27FC236}">
                <a16:creationId xmlns:a16="http://schemas.microsoft.com/office/drawing/2014/main" id="{B98B1FEB-954C-3E4B-8F21-95C3C45F4094}"/>
              </a:ext>
            </a:extLst>
          </p:cNvPr>
          <p:cNvGraphicFramePr>
            <a:graphicFrameLocks noGrp="1"/>
          </p:cNvGraphicFramePr>
          <p:nvPr/>
        </p:nvGraphicFramePr>
        <p:xfrm>
          <a:off x="1505303" y="2059319"/>
          <a:ext cx="6133392" cy="1033329"/>
        </p:xfrm>
        <a:graphic>
          <a:graphicData uri="http://schemas.openxmlformats.org/drawingml/2006/table">
            <a:tbl>
              <a:tblPr>
                <a:tableStyleId>{69CF1AB2-1976-4502-BF36-3FF5EA218861}</a:tableStyleId>
              </a:tblPr>
              <a:tblGrid>
                <a:gridCol w="2044464">
                  <a:extLst>
                    <a:ext uri="{9D8B030D-6E8A-4147-A177-3AD203B41FA5}">
                      <a16:colId xmlns:a16="http://schemas.microsoft.com/office/drawing/2014/main" val="1574636925"/>
                    </a:ext>
                  </a:extLst>
                </a:gridCol>
                <a:gridCol w="2044464">
                  <a:extLst>
                    <a:ext uri="{9D8B030D-6E8A-4147-A177-3AD203B41FA5}">
                      <a16:colId xmlns:a16="http://schemas.microsoft.com/office/drawing/2014/main" val="2318336827"/>
                    </a:ext>
                  </a:extLst>
                </a:gridCol>
                <a:gridCol w="2044464">
                  <a:extLst>
                    <a:ext uri="{9D8B030D-6E8A-4147-A177-3AD203B41FA5}">
                      <a16:colId xmlns:a16="http://schemas.microsoft.com/office/drawing/2014/main" val="2013407855"/>
                    </a:ext>
                  </a:extLst>
                </a:gridCol>
              </a:tblGrid>
              <a:tr h="140154">
                <a:tc gridSpan="3">
                  <a:txBody>
                    <a:bodyPr/>
                    <a:lstStyle/>
                    <a:p>
                      <a:pPr algn="ctr" fontAlgn="b"/>
                      <a:r>
                        <a:rPr lang="en-US" sz="1200" b="1" u="none" strike="noStrike" dirty="0">
                          <a:solidFill>
                            <a:schemeClr val="bg1"/>
                          </a:solidFill>
                          <a:effectLst/>
                        </a:rPr>
                        <a:t>Ethnic minority status as a predictor of post-treatment outcomes</a:t>
                      </a:r>
                      <a:endParaRPr lang="en-US" sz="1200" b="1" i="0" u="none" strike="noStrike" dirty="0">
                        <a:solidFill>
                          <a:schemeClr val="bg1"/>
                        </a:solidFill>
                        <a:effectLst/>
                        <a:latin typeface="Calibri" panose="020F0502020204030204" pitchFamily="34" charset="0"/>
                      </a:endParaRPr>
                    </a:p>
                  </a:txBody>
                  <a:tcPr marL="9525" marR="9525" marT="9525" marB="0" anchor="ctr">
                    <a:solidFill>
                      <a:srgbClr val="0070C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2072173"/>
                  </a:ext>
                </a:extLst>
              </a:tr>
              <a:tr h="140154">
                <a:tc>
                  <a:txBody>
                    <a:bodyPr/>
                    <a:lstStyle/>
                    <a:p>
                      <a:pPr algn="ctr" fontAlgn="b"/>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𝜷</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Sig.</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extLst>
                  <a:ext uri="{0D108BD9-81ED-4DB2-BD59-A6C34878D82A}">
                    <a16:rowId xmlns:a16="http://schemas.microsoft.com/office/drawing/2014/main" val="2373735179"/>
                  </a:ext>
                </a:extLst>
              </a:tr>
              <a:tr h="140154">
                <a:tc>
                  <a:txBody>
                    <a:bodyPr/>
                    <a:lstStyle/>
                    <a:p>
                      <a:pPr algn="ctr" fontAlgn="b"/>
                      <a:r>
                        <a:rPr lang="en-US" sz="800" b="1" u="none" strike="noStrike" dirty="0">
                          <a:solidFill>
                            <a:srgbClr val="000000"/>
                          </a:solidFill>
                          <a:effectLst/>
                        </a:rPr>
                        <a:t>Parent PROMIS Anxiety </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0.223</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0.02</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806020317"/>
                  </a:ext>
                </a:extLst>
              </a:tr>
              <a:tr h="140154">
                <a:tc>
                  <a:txBody>
                    <a:bodyPr/>
                    <a:lstStyle/>
                    <a:p>
                      <a:pPr algn="ctr" fontAlgn="b"/>
                      <a:r>
                        <a:rPr lang="en-US" sz="800" b="1" u="none" strike="noStrike" dirty="0">
                          <a:solidFill>
                            <a:srgbClr val="000000"/>
                          </a:solidFill>
                          <a:effectLst/>
                        </a:rPr>
                        <a:t>Parent PROMIS Depression </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0.231</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0.023</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572721576"/>
                  </a:ext>
                </a:extLst>
              </a:tr>
              <a:tr h="140154">
                <a:tc>
                  <a:txBody>
                    <a:bodyPr/>
                    <a:lstStyle/>
                    <a:p>
                      <a:pPr algn="ctr" fontAlgn="b"/>
                      <a:r>
                        <a:rPr lang="en-US" sz="800" b="1" u="none" strike="noStrike">
                          <a:solidFill>
                            <a:srgbClr val="000000"/>
                          </a:solidFill>
                          <a:effectLst/>
                        </a:rPr>
                        <a:t>Emotion Reactivity</a:t>
                      </a:r>
                      <a:endParaRPr lang="en-US" sz="800" b="1" i="0" u="none" strike="noStrike">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0.186</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0.123</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062962360"/>
                  </a:ext>
                </a:extLst>
              </a:tr>
              <a:tr h="140154">
                <a:tc>
                  <a:txBody>
                    <a:bodyPr/>
                    <a:lstStyle/>
                    <a:p>
                      <a:pPr algn="ctr" fontAlgn="b"/>
                      <a:r>
                        <a:rPr lang="en-US" sz="800" b="1" u="none" strike="noStrike" dirty="0">
                          <a:solidFill>
                            <a:srgbClr val="000000"/>
                          </a:solidFill>
                          <a:effectLst/>
                        </a:rPr>
                        <a:t>Youth PROMIS Anxiety</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0.06</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0.609</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475074566"/>
                  </a:ext>
                </a:extLst>
              </a:tr>
              <a:tr h="140154">
                <a:tc>
                  <a:txBody>
                    <a:bodyPr/>
                    <a:lstStyle/>
                    <a:p>
                      <a:pPr algn="ctr" fontAlgn="b"/>
                      <a:r>
                        <a:rPr lang="en-US" sz="800" b="1" u="none" strike="noStrike" dirty="0">
                          <a:solidFill>
                            <a:srgbClr val="000000"/>
                          </a:solidFill>
                          <a:effectLst/>
                        </a:rPr>
                        <a:t>Youth PROMIS Depression</a:t>
                      </a:r>
                      <a:endParaRPr lang="en-US" sz="800" b="1" i="0" u="none" strike="noStrike" dirty="0">
                        <a:solidFill>
                          <a:srgbClr val="000000"/>
                        </a:solidFill>
                        <a:effectLst/>
                        <a:latin typeface="Calibri Light" panose="020F03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0.134</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tc>
                  <a:txBody>
                    <a:bodyPr/>
                    <a:lstStyle/>
                    <a:p>
                      <a:pPr algn="ctr" fontAlgn="b"/>
                      <a:r>
                        <a:rPr lang="en-US" sz="800" b="1" u="none" strike="noStrike" dirty="0">
                          <a:solidFill>
                            <a:srgbClr val="000000"/>
                          </a:solidFill>
                          <a:effectLst/>
                        </a:rPr>
                        <a:t>0.25</a:t>
                      </a:r>
                      <a:endParaRPr lang="en-US" sz="800" b="1" i="0" u="none" strike="noStrike" dirty="0">
                        <a:solidFill>
                          <a:srgbClr val="0000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918908562"/>
                  </a:ext>
                </a:extLst>
              </a:tr>
            </a:tbl>
          </a:graphicData>
        </a:graphic>
      </p:graphicFrame>
      <p:pic>
        <p:nvPicPr>
          <p:cNvPr id="11268" name="Picture 4" descr="Black Line Icon For Experiment Results, Feedback And Test Stock Vector -  Illustration of line, experiment: 153071510">
            <a:extLst>
              <a:ext uri="{FF2B5EF4-FFF2-40B4-BE49-F238E27FC236}">
                <a16:creationId xmlns:a16="http://schemas.microsoft.com/office/drawing/2014/main" id="{AA3F0C7C-BBB9-A74F-AE97-0074B845C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5" y="4101041"/>
            <a:ext cx="1033329" cy="103332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lack Line Icon For Experiment Results, Feedback And Test Stock Vector -  Illustration of line, experiment: 153071510">
            <a:extLst>
              <a:ext uri="{FF2B5EF4-FFF2-40B4-BE49-F238E27FC236}">
                <a16:creationId xmlns:a16="http://schemas.microsoft.com/office/drawing/2014/main" id="{43D45E74-3661-A444-8177-944E81DAD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8685" y="4101040"/>
            <a:ext cx="1033329" cy="103332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Black Line Icon For Experiment Results, Feedback And Test Stock Vector -  Illustration of line, experiment: 153071510">
            <a:extLst>
              <a:ext uri="{FF2B5EF4-FFF2-40B4-BE49-F238E27FC236}">
                <a16:creationId xmlns:a16="http://schemas.microsoft.com/office/drawing/2014/main" id="{6879ED68-1DC4-5145-ACA3-2A84EB08F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671" y="13894"/>
            <a:ext cx="1033329" cy="103332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lack Line Icon For Experiment Results, Feedback And Test Stock Vector -  Illustration of line, experiment: 153071510">
            <a:extLst>
              <a:ext uri="{FF2B5EF4-FFF2-40B4-BE49-F238E27FC236}">
                <a16:creationId xmlns:a16="http://schemas.microsoft.com/office/drawing/2014/main" id="{88DD13C4-9AD7-8B45-AE3F-AA143F37C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5" y="13894"/>
            <a:ext cx="1033329" cy="103332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81596"/>
            <a:ext cx="7464425" cy="369332"/>
          </a:xfrm>
        </p:spPr>
        <p:txBody>
          <a:bodyPr/>
          <a:lstStyle/>
          <a:p>
            <a:r>
              <a:rPr lang="en-US" dirty="0">
                <a:solidFill>
                  <a:srgbClr val="0070C0"/>
                </a:solidFill>
              </a:rPr>
              <a:t>Results</a:t>
            </a:r>
          </a:p>
        </p:txBody>
      </p:sp>
      <p:sp>
        <p:nvSpPr>
          <p:cNvPr id="17" name="TextBox 16">
            <a:extLst>
              <a:ext uri="{FF2B5EF4-FFF2-40B4-BE49-F238E27FC236}">
                <a16:creationId xmlns:a16="http://schemas.microsoft.com/office/drawing/2014/main" id="{9BC4CDAB-2CF1-5648-8D00-BADFDDD50460}"/>
              </a:ext>
            </a:extLst>
          </p:cNvPr>
          <p:cNvSpPr txBox="1"/>
          <p:nvPr/>
        </p:nvSpPr>
        <p:spPr>
          <a:xfrm>
            <a:off x="1428696" y="1852660"/>
            <a:ext cx="1165660" cy="215444"/>
          </a:xfrm>
          <a:prstGeom prst="rect">
            <a:avLst/>
          </a:prstGeom>
          <a:noFill/>
        </p:spPr>
        <p:txBody>
          <a:bodyPr wrap="square" rtlCol="0">
            <a:spAutoFit/>
          </a:bodyPr>
          <a:lstStyle/>
          <a:p>
            <a:r>
              <a:rPr lang="en-US" sz="800" b="1" i="1" dirty="0">
                <a:solidFill>
                  <a:srgbClr val="000000"/>
                </a:solidFill>
              </a:rPr>
              <a:t>Table 3. </a:t>
            </a:r>
          </a:p>
        </p:txBody>
      </p:sp>
      <p:pic>
        <p:nvPicPr>
          <p:cNvPr id="10" name="Graphic 9" descr="Arrow Right with solid fill">
            <a:extLst>
              <a:ext uri="{FF2B5EF4-FFF2-40B4-BE49-F238E27FC236}">
                <a16:creationId xmlns:a16="http://schemas.microsoft.com/office/drawing/2014/main" id="{14A9B3AD-DBC8-B243-9E59-C7C1872A89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355375">
            <a:off x="6763830" y="2513848"/>
            <a:ext cx="395646" cy="395646"/>
          </a:xfrm>
          <a:prstGeom prst="rect">
            <a:avLst/>
          </a:prstGeom>
        </p:spPr>
      </p:pic>
    </p:spTree>
    <p:extLst>
      <p:ext uri="{BB962C8B-B14F-4D97-AF65-F5344CB8AC3E}">
        <p14:creationId xmlns:p14="http://schemas.microsoft.com/office/powerpoint/2010/main" val="29400467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8EB53-29FC-B446-9798-6845D0E1E5D7}"/>
              </a:ext>
            </a:extLst>
          </p:cNvPr>
          <p:cNvSpPr>
            <a:spLocks noGrp="1"/>
          </p:cNvSpPr>
          <p:nvPr>
            <p:ph type="sldNum" sz="quarter" idx="10"/>
          </p:nvPr>
        </p:nvSpPr>
        <p:spPr/>
        <p:txBody>
          <a:bodyPr/>
          <a:lstStyle/>
          <a:p>
            <a:fld id="{FE9E206F-B6C9-6B46-920E-6690A9897DBF}" type="slidenum">
              <a:rPr lang="en-US" smtClean="0"/>
              <a:t>17</a:t>
            </a:fld>
            <a:endParaRPr lang="en-US" dirty="0"/>
          </a:p>
        </p:txBody>
      </p:sp>
      <p:sp>
        <p:nvSpPr>
          <p:cNvPr id="3" name="Text Placeholder 2">
            <a:extLst>
              <a:ext uri="{FF2B5EF4-FFF2-40B4-BE49-F238E27FC236}">
                <a16:creationId xmlns:a16="http://schemas.microsoft.com/office/drawing/2014/main" id="{3D62F39D-FA67-2643-B17C-B917A5FE625D}"/>
              </a:ext>
            </a:extLst>
          </p:cNvPr>
          <p:cNvSpPr>
            <a:spLocks noGrp="1"/>
          </p:cNvSpPr>
          <p:nvPr>
            <p:ph type="body" sz="quarter" idx="39"/>
          </p:nvPr>
        </p:nvSpPr>
        <p:spPr>
          <a:xfrm>
            <a:off x="839787" y="632291"/>
            <a:ext cx="7464425" cy="369332"/>
          </a:xfrm>
        </p:spPr>
        <p:txBody>
          <a:bodyPr/>
          <a:lstStyle/>
          <a:p>
            <a:r>
              <a:rPr lang="en-US" dirty="0">
                <a:solidFill>
                  <a:srgbClr val="0070C0"/>
                </a:solidFill>
              </a:rPr>
              <a:t>Implications</a:t>
            </a:r>
            <a:endParaRPr lang="en-US" b="0" i="1" dirty="0">
              <a:solidFill>
                <a:srgbClr val="0070C0"/>
              </a:solidFill>
            </a:endParaRPr>
          </a:p>
        </p:txBody>
      </p:sp>
      <p:sp>
        <p:nvSpPr>
          <p:cNvPr id="5" name="TextBox 4">
            <a:extLst>
              <a:ext uri="{FF2B5EF4-FFF2-40B4-BE49-F238E27FC236}">
                <a16:creationId xmlns:a16="http://schemas.microsoft.com/office/drawing/2014/main" id="{43A29C51-5A52-1F42-AC9D-A76FBF9DE14F}"/>
              </a:ext>
            </a:extLst>
          </p:cNvPr>
          <p:cNvSpPr txBox="1"/>
          <p:nvPr/>
        </p:nvSpPr>
        <p:spPr>
          <a:xfrm>
            <a:off x="839787" y="1001623"/>
            <a:ext cx="5197151" cy="3108543"/>
          </a:xfrm>
          <a:prstGeom prst="rect">
            <a:avLst/>
          </a:prstGeom>
          <a:noFill/>
        </p:spPr>
        <p:txBody>
          <a:bodyPr wrap="square" rtlCol="0">
            <a:spAutoFit/>
          </a:bodyPr>
          <a:lstStyle/>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There is at least some evidence that the intervention in PHP is not as effective for patients who come from an ethnic minority background.</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This psychotherapy intervention (like other psychotherapy interventions) may need to be adapted for individuals from an ethnic minority background in order to be as effective.</a:t>
            </a:r>
            <a:r>
              <a:rPr lang="en-US" dirty="0"/>
              <a:t>  </a:t>
            </a:r>
          </a:p>
          <a:p>
            <a:endParaRPr lang="en-US" dirty="0"/>
          </a:p>
        </p:txBody>
      </p:sp>
      <p:pic>
        <p:nvPicPr>
          <p:cNvPr id="7" name="Picture 14" descr="which-direction-clipart-1 | McCraine Associates">
            <a:extLst>
              <a:ext uri="{FF2B5EF4-FFF2-40B4-BE49-F238E27FC236}">
                <a16:creationId xmlns:a16="http://schemas.microsoft.com/office/drawing/2014/main" id="{0173A36E-D158-6E4F-AC7D-847E10E1B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938" y="881328"/>
            <a:ext cx="2418290" cy="169280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alance Work Health Stock Illustrations – 2,590 Balance Work Health Stock  Illustrations, Vectors &amp;amp; Clipart - Dreamstime">
            <a:extLst>
              <a:ext uri="{FF2B5EF4-FFF2-40B4-BE49-F238E27FC236}">
                <a16:creationId xmlns:a16="http://schemas.microsoft.com/office/drawing/2014/main" id="{D3A0008F-CC60-2342-B1BD-83495ED288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852037" y="2702874"/>
            <a:ext cx="2788093" cy="220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26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8EB53-29FC-B446-9798-6845D0E1E5D7}"/>
              </a:ext>
            </a:extLst>
          </p:cNvPr>
          <p:cNvSpPr>
            <a:spLocks noGrp="1"/>
          </p:cNvSpPr>
          <p:nvPr>
            <p:ph type="sldNum" sz="quarter" idx="10"/>
          </p:nvPr>
        </p:nvSpPr>
        <p:spPr/>
        <p:txBody>
          <a:bodyPr/>
          <a:lstStyle/>
          <a:p>
            <a:fld id="{FE9E206F-B6C9-6B46-920E-6690A9897DBF}" type="slidenum">
              <a:rPr lang="en-US" smtClean="0"/>
              <a:t>18</a:t>
            </a:fld>
            <a:endParaRPr lang="en-US" dirty="0"/>
          </a:p>
        </p:txBody>
      </p:sp>
      <p:sp>
        <p:nvSpPr>
          <p:cNvPr id="3" name="Text Placeholder 2">
            <a:extLst>
              <a:ext uri="{FF2B5EF4-FFF2-40B4-BE49-F238E27FC236}">
                <a16:creationId xmlns:a16="http://schemas.microsoft.com/office/drawing/2014/main" id="{3D62F39D-FA67-2643-B17C-B917A5FE625D}"/>
              </a:ext>
            </a:extLst>
          </p:cNvPr>
          <p:cNvSpPr>
            <a:spLocks noGrp="1"/>
          </p:cNvSpPr>
          <p:nvPr>
            <p:ph type="body" sz="quarter" idx="39"/>
          </p:nvPr>
        </p:nvSpPr>
        <p:spPr>
          <a:xfrm>
            <a:off x="839787" y="632291"/>
            <a:ext cx="7464425" cy="369332"/>
          </a:xfrm>
        </p:spPr>
        <p:txBody>
          <a:bodyPr/>
          <a:lstStyle/>
          <a:p>
            <a:r>
              <a:rPr lang="en-US" dirty="0">
                <a:solidFill>
                  <a:srgbClr val="0070C0"/>
                </a:solidFill>
              </a:rPr>
              <a:t>Limitations </a:t>
            </a:r>
          </a:p>
        </p:txBody>
      </p:sp>
      <p:sp>
        <p:nvSpPr>
          <p:cNvPr id="5" name="TextBox 4">
            <a:extLst>
              <a:ext uri="{FF2B5EF4-FFF2-40B4-BE49-F238E27FC236}">
                <a16:creationId xmlns:a16="http://schemas.microsoft.com/office/drawing/2014/main" id="{43A29C51-5A52-1F42-AC9D-A76FBF9DE14F}"/>
              </a:ext>
            </a:extLst>
          </p:cNvPr>
          <p:cNvSpPr txBox="1"/>
          <p:nvPr/>
        </p:nvSpPr>
        <p:spPr>
          <a:xfrm>
            <a:off x="839787" y="1001623"/>
            <a:ext cx="5197151" cy="3108543"/>
          </a:xfrm>
          <a:prstGeom prst="rect">
            <a:avLst/>
          </a:prstGeom>
          <a:noFill/>
        </p:spPr>
        <p:txBody>
          <a:bodyPr wrap="square" rtlCol="0">
            <a:spAutoFit/>
          </a:bodyPr>
          <a:lstStyle/>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Small sample size resulted in the categorization of patients in a binary, which may collapse cultural/ethnic differences that may have an impact on outcome.</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In the future, we plan to conduct analyses in a larger sample size in order to examine differences in outcome for specific ethnic sub-groups. </a:t>
            </a:r>
            <a:endParaRPr lang="en-US" dirty="0"/>
          </a:p>
          <a:p>
            <a:r>
              <a:rPr lang="en-US" dirty="0"/>
              <a:t>  </a:t>
            </a:r>
          </a:p>
          <a:p>
            <a:endParaRPr lang="en-US" dirty="0"/>
          </a:p>
        </p:txBody>
      </p:sp>
      <p:pic>
        <p:nvPicPr>
          <p:cNvPr id="7" name="Picture 14" descr="which-direction-clipart-1 | McCraine Associates">
            <a:extLst>
              <a:ext uri="{FF2B5EF4-FFF2-40B4-BE49-F238E27FC236}">
                <a16:creationId xmlns:a16="http://schemas.microsoft.com/office/drawing/2014/main" id="{0173A36E-D158-6E4F-AC7D-847E10E1B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938" y="881328"/>
            <a:ext cx="2418290" cy="169280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alance Work Health Stock Illustrations – 2,590 Balance Work Health Stock  Illustrations, Vectors &amp;amp; Clipart - Dreamstime">
            <a:extLst>
              <a:ext uri="{FF2B5EF4-FFF2-40B4-BE49-F238E27FC236}">
                <a16:creationId xmlns:a16="http://schemas.microsoft.com/office/drawing/2014/main" id="{D3A0008F-CC60-2342-B1BD-83495ED288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852037" y="2702874"/>
            <a:ext cx="2788093" cy="220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498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538EB-731D-684D-A5ED-DF22A2365650}"/>
              </a:ext>
            </a:extLst>
          </p:cNvPr>
          <p:cNvSpPr>
            <a:spLocks noGrp="1"/>
          </p:cNvSpPr>
          <p:nvPr>
            <p:ph type="sldNum" sz="quarter" idx="10"/>
          </p:nvPr>
        </p:nvSpPr>
        <p:spPr/>
        <p:txBody>
          <a:bodyPr/>
          <a:lstStyle/>
          <a:p>
            <a:fld id="{FE9E206F-B6C9-6B46-920E-6690A9897DBF}" type="slidenum">
              <a:rPr lang="en-US" smtClean="0"/>
              <a:t>19</a:t>
            </a:fld>
            <a:endParaRPr lang="en-US" dirty="0"/>
          </a:p>
        </p:txBody>
      </p:sp>
      <p:sp>
        <p:nvSpPr>
          <p:cNvPr id="3" name="Text Placeholder 2">
            <a:extLst>
              <a:ext uri="{FF2B5EF4-FFF2-40B4-BE49-F238E27FC236}">
                <a16:creationId xmlns:a16="http://schemas.microsoft.com/office/drawing/2014/main" id="{7E9E3C54-9786-8442-A3D1-39A8FC4639EB}"/>
              </a:ext>
            </a:extLst>
          </p:cNvPr>
          <p:cNvSpPr>
            <a:spLocks noGrp="1"/>
          </p:cNvSpPr>
          <p:nvPr>
            <p:ph type="body" sz="quarter" idx="39"/>
          </p:nvPr>
        </p:nvSpPr>
        <p:spPr>
          <a:xfrm>
            <a:off x="801842" y="973985"/>
            <a:ext cx="7464425" cy="369332"/>
          </a:xfrm>
        </p:spPr>
        <p:txBody>
          <a:bodyPr/>
          <a:lstStyle/>
          <a:p>
            <a:r>
              <a:rPr lang="en-US" dirty="0">
                <a:solidFill>
                  <a:srgbClr val="0070C0"/>
                </a:solidFill>
              </a:rPr>
              <a:t>Acknowledgements </a:t>
            </a:r>
          </a:p>
        </p:txBody>
      </p:sp>
      <p:sp>
        <p:nvSpPr>
          <p:cNvPr id="4" name="TextBox 3">
            <a:extLst>
              <a:ext uri="{FF2B5EF4-FFF2-40B4-BE49-F238E27FC236}">
                <a16:creationId xmlns:a16="http://schemas.microsoft.com/office/drawing/2014/main" id="{87AA6359-FF92-7846-853C-49CAE5D16791}"/>
              </a:ext>
            </a:extLst>
          </p:cNvPr>
          <p:cNvSpPr txBox="1"/>
          <p:nvPr/>
        </p:nvSpPr>
        <p:spPr>
          <a:xfrm>
            <a:off x="932688" y="1581912"/>
            <a:ext cx="7781544" cy="1323439"/>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600" b="1" dirty="0">
                <a:solidFill>
                  <a:schemeClr val="bg1"/>
                </a:solidFill>
              </a:rPr>
              <a:t>Thank you to Ms. Emmaly Perks, Ms. </a:t>
            </a:r>
            <a:r>
              <a:rPr lang="en-US" sz="1600" b="1" dirty="0" err="1">
                <a:solidFill>
                  <a:schemeClr val="bg1"/>
                </a:solidFill>
              </a:rPr>
              <a:t>Yunliang</a:t>
            </a:r>
            <a:r>
              <a:rPr lang="en-US" sz="1600" b="1" dirty="0">
                <a:solidFill>
                  <a:schemeClr val="bg1"/>
                </a:solidFill>
              </a:rPr>
              <a:t> Luo, and Dr. Merlin </a:t>
            </a:r>
            <a:r>
              <a:rPr lang="en-US" sz="1600" b="1" dirty="0" err="1">
                <a:solidFill>
                  <a:schemeClr val="bg1"/>
                </a:solidFill>
              </a:rPr>
              <a:t>Ariefdjohan</a:t>
            </a:r>
            <a:r>
              <a:rPr lang="en-US" sz="1600" b="1" dirty="0">
                <a:solidFill>
                  <a:schemeClr val="bg1"/>
                </a:solidFill>
              </a:rPr>
              <a:t> for giving me the opportunity to do meaningful work in research during the PURPLE Program.</a:t>
            </a:r>
          </a:p>
          <a:p>
            <a:endParaRPr lang="en-US" sz="1600" b="1" dirty="0">
              <a:solidFill>
                <a:schemeClr val="bg1"/>
              </a:solidFill>
            </a:endParaRPr>
          </a:p>
          <a:p>
            <a:r>
              <a:rPr lang="en-US" sz="1600" b="1" dirty="0">
                <a:solidFill>
                  <a:schemeClr val="bg1"/>
                </a:solidFill>
              </a:rPr>
              <a:t>Special thank you to Dr. Sarah Kennedy for mentoring me through this project and teaching me valuable skills in my aspiring field. </a:t>
            </a:r>
          </a:p>
        </p:txBody>
      </p:sp>
    </p:spTree>
    <p:extLst>
      <p:ext uri="{BB962C8B-B14F-4D97-AF65-F5344CB8AC3E}">
        <p14:creationId xmlns:p14="http://schemas.microsoft.com/office/powerpoint/2010/main" val="1200863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2</a:t>
            </a:fld>
            <a:endParaRPr lang="en-US" dirty="0"/>
          </a:p>
        </p:txBody>
      </p:sp>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81596"/>
            <a:ext cx="7464425" cy="369332"/>
          </a:xfrm>
        </p:spPr>
        <p:txBody>
          <a:bodyPr/>
          <a:lstStyle/>
          <a:p>
            <a:r>
              <a:rPr lang="en-US" dirty="0">
                <a:solidFill>
                  <a:srgbClr val="0070C0"/>
                </a:solidFill>
              </a:rPr>
              <a:t>Disparities in mental health </a:t>
            </a:r>
          </a:p>
        </p:txBody>
      </p:sp>
      <p:sp>
        <p:nvSpPr>
          <p:cNvPr id="6" name="TextBox 5">
            <a:extLst>
              <a:ext uri="{FF2B5EF4-FFF2-40B4-BE49-F238E27FC236}">
                <a16:creationId xmlns:a16="http://schemas.microsoft.com/office/drawing/2014/main" id="{C280D5BA-0DA9-F64F-B79E-50F7D65EAEB1}"/>
              </a:ext>
            </a:extLst>
          </p:cNvPr>
          <p:cNvSpPr txBox="1"/>
          <p:nvPr/>
        </p:nvSpPr>
        <p:spPr>
          <a:xfrm>
            <a:off x="848930" y="1296858"/>
            <a:ext cx="5404602" cy="2062103"/>
          </a:xfrm>
          <a:prstGeom prst="rect">
            <a:avLst/>
          </a:prstGeom>
          <a:noFill/>
        </p:spPr>
        <p:txBody>
          <a:bodyPr wrap="square" rtlCol="0">
            <a:spAutoFit/>
          </a:bodyPr>
          <a:lstStyle/>
          <a:p>
            <a:pPr marL="285750" indent="-285750">
              <a:buFont typeface="Courier New" panose="02070309020205020404" pitchFamily="49" charset="0"/>
              <a:buChar char="o"/>
            </a:pPr>
            <a:r>
              <a:rPr lang="en-US" sz="1600" dirty="0">
                <a:solidFill>
                  <a:srgbClr val="000000"/>
                </a:solidFill>
              </a:rPr>
              <a:t>Treatment satisfaction vs. treatment effectiveness</a:t>
            </a:r>
          </a:p>
          <a:p>
            <a:pPr marL="285750" indent="-285750">
              <a:buFont typeface="Courier New" panose="02070309020205020404" pitchFamily="49" charset="0"/>
              <a:buChar char="o"/>
            </a:pPr>
            <a:endParaRPr lang="en-US" sz="1600" dirty="0">
              <a:solidFill>
                <a:srgbClr val="000000"/>
              </a:solidFill>
            </a:endParaRPr>
          </a:p>
          <a:p>
            <a:pPr marL="285750" indent="-285750">
              <a:buFont typeface="Courier New" panose="02070309020205020404" pitchFamily="49" charset="0"/>
              <a:buChar char="o"/>
            </a:pPr>
            <a:r>
              <a:rPr lang="en-US" sz="1600" dirty="0">
                <a:solidFill>
                  <a:srgbClr val="000000"/>
                </a:solidFill>
              </a:rPr>
              <a:t>Fewer well established psychosocial interventions for ethnic minority groups.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“Four psychosocial interventions now meet the highest standard of evidence (i.e., well-established) for H/L and </a:t>
            </a:r>
            <a:r>
              <a:rPr lang="en-US" sz="1600" dirty="0" err="1"/>
              <a:t>AfA</a:t>
            </a:r>
            <a:r>
              <a:rPr lang="en-US" sz="1600" dirty="0"/>
              <a:t> minority youth”</a:t>
            </a:r>
          </a:p>
        </p:txBody>
      </p:sp>
      <p:pic>
        <p:nvPicPr>
          <p:cNvPr id="7" name="Picture 16" descr="Why aren&amp;#39;t politicians talking about racial discrimination in the job  market? – Media Diversified">
            <a:extLst>
              <a:ext uri="{FF2B5EF4-FFF2-40B4-BE49-F238E27FC236}">
                <a16:creationId xmlns:a16="http://schemas.microsoft.com/office/drawing/2014/main" id="{0CF62C80-F76F-A54B-BA4A-41B324246C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457950" y="1140770"/>
            <a:ext cx="2388935" cy="14333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Mental Health Crisis in Medical Education: Sharing Stories, Normalizing  Unwellness and Seeking Help | Biomedical Odyssey">
            <a:extLst>
              <a:ext uri="{FF2B5EF4-FFF2-40B4-BE49-F238E27FC236}">
                <a16:creationId xmlns:a16="http://schemas.microsoft.com/office/drawing/2014/main" id="{F10B8077-0EE8-3741-A844-126BFB70A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944" y="3040422"/>
            <a:ext cx="2470470" cy="16984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lu Disparities Among Racial and Ethnic Minority Groups | CDC">
            <a:extLst>
              <a:ext uri="{FF2B5EF4-FFF2-40B4-BE49-F238E27FC236}">
                <a16:creationId xmlns:a16="http://schemas.microsoft.com/office/drawing/2014/main" id="{61E31C85-A440-584D-AD3B-3EF76266D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12" y="3358961"/>
            <a:ext cx="5292090" cy="1764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8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FA67E5-D8D6-1E49-B0C6-1005277108B7}"/>
              </a:ext>
            </a:extLst>
          </p:cNvPr>
          <p:cNvSpPr>
            <a:spLocks noGrp="1"/>
          </p:cNvSpPr>
          <p:nvPr>
            <p:ph type="sldNum" sz="quarter" idx="10"/>
          </p:nvPr>
        </p:nvSpPr>
        <p:spPr/>
        <p:txBody>
          <a:bodyPr/>
          <a:lstStyle/>
          <a:p>
            <a:fld id="{FE9E206F-B6C9-6B46-920E-6690A9897DBF}" type="slidenum">
              <a:rPr lang="en-US" smtClean="0"/>
              <a:t>20</a:t>
            </a:fld>
            <a:endParaRPr lang="en-US" dirty="0"/>
          </a:p>
        </p:txBody>
      </p:sp>
      <p:sp>
        <p:nvSpPr>
          <p:cNvPr id="3" name="Text Placeholder 2">
            <a:extLst>
              <a:ext uri="{FF2B5EF4-FFF2-40B4-BE49-F238E27FC236}">
                <a16:creationId xmlns:a16="http://schemas.microsoft.com/office/drawing/2014/main" id="{7458700E-982F-4D41-9BA2-3FE15132AEC4}"/>
              </a:ext>
            </a:extLst>
          </p:cNvPr>
          <p:cNvSpPr>
            <a:spLocks noGrp="1"/>
          </p:cNvSpPr>
          <p:nvPr>
            <p:ph type="body" sz="quarter" idx="39"/>
          </p:nvPr>
        </p:nvSpPr>
        <p:spPr>
          <a:xfrm>
            <a:off x="839787" y="516785"/>
            <a:ext cx="7464425" cy="369332"/>
          </a:xfrm>
        </p:spPr>
        <p:txBody>
          <a:bodyPr/>
          <a:lstStyle/>
          <a:p>
            <a:r>
              <a:rPr lang="en-US" dirty="0">
                <a:solidFill>
                  <a:srgbClr val="0070C0"/>
                </a:solidFill>
              </a:rPr>
              <a:t>References</a:t>
            </a:r>
          </a:p>
        </p:txBody>
      </p:sp>
      <p:sp>
        <p:nvSpPr>
          <p:cNvPr id="4" name="Rectangle 3">
            <a:extLst>
              <a:ext uri="{FF2B5EF4-FFF2-40B4-BE49-F238E27FC236}">
                <a16:creationId xmlns:a16="http://schemas.microsoft.com/office/drawing/2014/main" id="{91781FEA-79B1-DF41-9587-BB41823D2F78}"/>
              </a:ext>
            </a:extLst>
          </p:cNvPr>
          <p:cNvSpPr/>
          <p:nvPr/>
        </p:nvSpPr>
        <p:spPr>
          <a:xfrm>
            <a:off x="731520" y="1218056"/>
            <a:ext cx="7464424" cy="3231654"/>
          </a:xfrm>
          <a:prstGeom prst="rect">
            <a:avLst/>
          </a:prstGeom>
        </p:spPr>
        <p:txBody>
          <a:bodyPr wrap="square">
            <a:spAutoFit/>
          </a:bodyPr>
          <a:lstStyle/>
          <a:p>
            <a:pPr marL="228600" indent="-228600">
              <a:buFont typeface="+mj-lt"/>
              <a:buAutoNum type="arabicPeriod"/>
            </a:pPr>
            <a:r>
              <a:rPr lang="en-US" sz="1200" dirty="0"/>
              <a:t>Bogner, Hillary, et al. “Patient Ethnicity and Perceptions of Families and Friends Regarding Depression Treatment.” 	</a:t>
            </a:r>
            <a:r>
              <a:rPr lang="en-US" sz="1200" i="1" dirty="0"/>
              <a:t>Taylor &amp; Francis</a:t>
            </a:r>
            <a:r>
              <a:rPr lang="en-US" sz="1200" dirty="0"/>
              <a:t>, 29 Sept. 2009, </a:t>
            </a:r>
            <a:r>
              <a:rPr lang="en-US" sz="1200" dirty="0" err="1"/>
              <a:t>www.tandfonline.com</a:t>
            </a:r>
            <a:r>
              <a:rPr lang="en-US" sz="1200" dirty="0"/>
              <a:t>/</a:t>
            </a:r>
            <a:r>
              <a:rPr lang="en-US" sz="1200" dirty="0" err="1"/>
              <a:t>doi</a:t>
            </a:r>
            <a:r>
              <a:rPr lang="en-US" sz="1200" dirty="0"/>
              <a:t>/abs/10.1080/13557850802023125. </a:t>
            </a:r>
          </a:p>
          <a:p>
            <a:pPr marL="228600" indent="-228600">
              <a:buFont typeface="+mj-lt"/>
              <a:buAutoNum type="arabicPeriod"/>
            </a:pPr>
            <a:r>
              <a:rPr lang="en-US" sz="1200" dirty="0"/>
              <a:t>Givens, Jane L., et al. “Stigma and the Acceptability of Depression Treatments Among African Americans and 	Whites.” </a:t>
            </a:r>
            <a:r>
              <a:rPr lang="en-US" sz="1200" i="1" dirty="0"/>
              <a:t>Journal of General Internal Medicine</a:t>
            </a:r>
            <a:r>
              <a:rPr lang="en-US" sz="1200" dirty="0"/>
              <a:t>, vol. 22, no. 9, 2007, pp. 1292–1297., doi:10.1007/s11606-007-	0276-3. </a:t>
            </a:r>
          </a:p>
          <a:p>
            <a:pPr marL="228600" indent="-228600">
              <a:buFont typeface="+mj-lt"/>
              <a:buAutoNum type="arabicPeriod"/>
            </a:pPr>
            <a:r>
              <a:rPr lang="en-US" sz="1200" dirty="0"/>
              <a:t>Lagomasino, Isabel T., et al. “Racial-Ethnic Composition of Provider Practices and Disparities in Treatment of 	Depression and ANXIETY, 2003–2007.” </a:t>
            </a:r>
            <a:r>
              <a:rPr lang="en-US" sz="1200" i="1" dirty="0"/>
              <a:t>Psychiatric Services</a:t>
            </a:r>
            <a:r>
              <a:rPr lang="en-US" sz="1200" dirty="0"/>
              <a:t>, 14 Jan. 2015, 	</a:t>
            </a:r>
            <a:r>
              <a:rPr lang="en-US" sz="1200" dirty="0" err="1"/>
              <a:t>ps.psychiatryonline.org</a:t>
            </a:r>
            <a:r>
              <a:rPr lang="en-US" sz="1200" dirty="0"/>
              <a:t>/</a:t>
            </a:r>
            <a:r>
              <a:rPr lang="en-US" sz="1200" dirty="0" err="1"/>
              <a:t>doi</a:t>
            </a:r>
            <a:r>
              <a:rPr lang="en-US" sz="1200" dirty="0"/>
              <a:t>/full/10.1176/ps.62.9.pss6209_1019. </a:t>
            </a:r>
          </a:p>
          <a:p>
            <a:pPr marL="228600" indent="-228600">
              <a:buFont typeface="+mj-lt"/>
              <a:buAutoNum type="arabicPeriod"/>
            </a:pPr>
            <a:r>
              <a:rPr lang="en-US" sz="1200" dirty="0" err="1"/>
              <a:t>Lydecker</a:t>
            </a:r>
            <a:r>
              <a:rPr lang="en-US" sz="1200" dirty="0"/>
              <a:t>, Janet, et al. “Examining Race as a Predictor and Moderator of Treatment Outcomes for Binge-Eating 	Disorder: Analysis of Aggregated Randomized Controlled Trials.” </a:t>
            </a:r>
            <a:r>
              <a:rPr lang="en-US" sz="1200" i="1" dirty="0"/>
              <a:t>Journal of Consulting and Clinical Psychology</a:t>
            </a:r>
            <a:r>
              <a:rPr lang="en-US" sz="1200" dirty="0"/>
              <a:t>, 	U.S. National Library of Medicine, 22 Apr. 2019, </a:t>
            </a:r>
            <a:r>
              <a:rPr lang="en-US" sz="1200" dirty="0" err="1"/>
              <a:t>pubmed.ncbi.nlm.nih.gov</a:t>
            </a:r>
            <a:r>
              <a:rPr lang="en-US" sz="1200" dirty="0"/>
              <a:t>/31008634/. </a:t>
            </a:r>
          </a:p>
          <a:p>
            <a:pPr marL="228600" indent="-228600">
              <a:buFont typeface="+mj-lt"/>
              <a:buAutoNum type="arabicPeriod"/>
            </a:pPr>
            <a:r>
              <a:rPr lang="en-US" sz="1200" dirty="0"/>
              <a:t>Pina, Armando A., et al. “Evidence-Based Psychosocial Interventions for Ethnic Minority Youth: The 10-Year 	Update.” </a:t>
            </a:r>
            <a:r>
              <a:rPr lang="en-US" sz="1200" i="1" dirty="0"/>
              <a:t>Journal of Clinical Child &amp; Adolescent Psychology</a:t>
            </a:r>
            <a:r>
              <a:rPr lang="en-US" sz="1200" dirty="0"/>
              <a:t>, vol. 48, no. 2, 2019, pp. 179–202., 	doi:10.1080/15374416.2019.1567350. </a:t>
            </a:r>
          </a:p>
          <a:p>
            <a:pPr marL="228600" indent="-228600">
              <a:buFont typeface="+mj-lt"/>
              <a:buAutoNum type="arabicPeriod"/>
            </a:pPr>
            <a:r>
              <a:rPr lang="en-US" sz="1200" dirty="0" err="1"/>
              <a:t>Schraufnagel</a:t>
            </a:r>
            <a:r>
              <a:rPr lang="en-US" sz="1200" dirty="0"/>
              <a:t>, Trevor J, et al. “Treating Minority Patients with Depression and Anxiety: What Does the Evidence 	Tell Us?” </a:t>
            </a:r>
            <a:r>
              <a:rPr lang="en-US" sz="1200" i="1" dirty="0"/>
              <a:t>General Hospital Psychiatry</a:t>
            </a:r>
            <a:r>
              <a:rPr lang="en-US" sz="1200" dirty="0"/>
              <a:t>, U.S. National Library of Medicine, 2006, 	</a:t>
            </a:r>
            <a:r>
              <a:rPr lang="en-US" sz="1200" dirty="0" err="1"/>
              <a:t>pubmed.ncbi.nlm.nih.gov</a:t>
            </a:r>
            <a:r>
              <a:rPr lang="en-US" sz="1200" dirty="0"/>
              <a:t>/16377362/. </a:t>
            </a:r>
            <a:endParaRPr lang="en-US" sz="1200" dirty="0">
              <a:effectLst/>
            </a:endParaRPr>
          </a:p>
        </p:txBody>
      </p:sp>
    </p:spTree>
    <p:extLst>
      <p:ext uri="{BB962C8B-B14F-4D97-AF65-F5344CB8AC3E}">
        <p14:creationId xmlns:p14="http://schemas.microsoft.com/office/powerpoint/2010/main" val="31789456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FA67E5-D8D6-1E49-B0C6-1005277108B7}"/>
              </a:ext>
            </a:extLst>
          </p:cNvPr>
          <p:cNvSpPr>
            <a:spLocks noGrp="1"/>
          </p:cNvSpPr>
          <p:nvPr>
            <p:ph type="sldNum" sz="quarter" idx="10"/>
          </p:nvPr>
        </p:nvSpPr>
        <p:spPr/>
        <p:txBody>
          <a:bodyPr/>
          <a:lstStyle/>
          <a:p>
            <a:fld id="{FE9E206F-B6C9-6B46-920E-6690A9897DBF}" type="slidenum">
              <a:rPr lang="en-US" smtClean="0"/>
              <a:t>21</a:t>
            </a:fld>
            <a:endParaRPr lang="en-US" dirty="0"/>
          </a:p>
        </p:txBody>
      </p:sp>
      <p:pic>
        <p:nvPicPr>
          <p:cNvPr id="13316" name="Picture 4" descr="Questions Stock Illustrations – 17,798 Questions Stock Illustrations,  Vectors &amp;amp; Clipart - Dreamstime">
            <a:extLst>
              <a:ext uri="{FF2B5EF4-FFF2-40B4-BE49-F238E27FC236}">
                <a16:creationId xmlns:a16="http://schemas.microsoft.com/office/drawing/2014/main" id="{1E0FBDCD-E549-CB4A-8011-F72FD0855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492" y="1478565"/>
            <a:ext cx="5843016" cy="21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6000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3</a:t>
            </a:fld>
            <a:endParaRPr lang="en-US" dirty="0"/>
          </a:p>
        </p:txBody>
      </p:sp>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81596"/>
            <a:ext cx="7464425" cy="369332"/>
          </a:xfrm>
        </p:spPr>
        <p:txBody>
          <a:bodyPr/>
          <a:lstStyle/>
          <a:p>
            <a:r>
              <a:rPr lang="en-US" dirty="0">
                <a:solidFill>
                  <a:srgbClr val="0070C0"/>
                </a:solidFill>
              </a:rPr>
              <a:t>Adaptation</a:t>
            </a:r>
          </a:p>
        </p:txBody>
      </p:sp>
      <p:sp>
        <p:nvSpPr>
          <p:cNvPr id="6" name="TextBox 5">
            <a:extLst>
              <a:ext uri="{FF2B5EF4-FFF2-40B4-BE49-F238E27FC236}">
                <a16:creationId xmlns:a16="http://schemas.microsoft.com/office/drawing/2014/main" id="{C280D5BA-0DA9-F64F-B79E-50F7D65EAEB1}"/>
              </a:ext>
            </a:extLst>
          </p:cNvPr>
          <p:cNvSpPr txBox="1"/>
          <p:nvPr/>
        </p:nvSpPr>
        <p:spPr>
          <a:xfrm>
            <a:off x="839787" y="1277553"/>
            <a:ext cx="5404602" cy="3046988"/>
          </a:xfrm>
          <a:prstGeom prst="rect">
            <a:avLst/>
          </a:prstGeom>
          <a:noFill/>
        </p:spPr>
        <p:txBody>
          <a:bodyPr wrap="square" rtlCol="0">
            <a:spAutoFit/>
          </a:bodyPr>
          <a:lstStyle/>
          <a:p>
            <a:pPr marL="285750" indent="-285750">
              <a:buFont typeface="Courier New" panose="02070309020205020404" pitchFamily="49" charset="0"/>
              <a:buChar char="o"/>
            </a:pPr>
            <a:r>
              <a:rPr lang="en-US" sz="1600" dirty="0">
                <a:solidFill>
                  <a:srgbClr val="000000"/>
                </a:solidFill>
              </a:rPr>
              <a:t>Adaptations of psychotherapy interventions positively impact effectiveness for ethnic minority groups.</a:t>
            </a:r>
            <a:endParaRPr lang="en-US" sz="1600" dirty="0"/>
          </a:p>
          <a:p>
            <a:pPr marL="742950" lvl="1" indent="-285750" fontAlgn="base">
              <a:buFont typeface="Arial" panose="020B0604020202020204" pitchFamily="34" charset="0"/>
              <a:buChar char="•"/>
            </a:pPr>
            <a:endParaRPr lang="en-US" sz="1600" dirty="0"/>
          </a:p>
          <a:p>
            <a:pPr marL="742950" lvl="1" indent="-285750" fontAlgn="base">
              <a:buFont typeface="Arial" panose="020B0604020202020204" pitchFamily="34" charset="0"/>
              <a:buChar char="•"/>
            </a:pPr>
            <a:r>
              <a:rPr lang="en-US" sz="1600" dirty="0"/>
              <a:t>“Clinicians should preferentially use evidence-based psychosocial interventions…. with individuals that represent the ethnic minority.” </a:t>
            </a:r>
            <a:endParaRPr lang="en-US" sz="1600" dirty="0">
              <a:solidFill>
                <a:srgbClr val="000000"/>
              </a:solidFill>
            </a:endParaRPr>
          </a:p>
          <a:p>
            <a:pPr marL="742950" lvl="1" indent="-285750" fontAlgn="base">
              <a:buFont typeface="Arial" panose="020B0604020202020204" pitchFamily="34" charset="0"/>
              <a:buChar char="•"/>
            </a:pPr>
            <a:endParaRPr lang="en-US" sz="1600" dirty="0">
              <a:solidFill>
                <a:srgbClr val="000000"/>
              </a:solidFill>
            </a:endParaRPr>
          </a:p>
          <a:p>
            <a:pPr marL="742950" lvl="1" indent="-285750" fontAlgn="base">
              <a:buFont typeface="Arial" panose="020B0604020202020204" pitchFamily="34" charset="0"/>
              <a:buChar char="•"/>
            </a:pPr>
            <a:r>
              <a:rPr lang="en-US" sz="1600" dirty="0">
                <a:solidFill>
                  <a:srgbClr val="000000"/>
                </a:solidFill>
              </a:rPr>
              <a:t>Social and cultural pressures</a:t>
            </a:r>
          </a:p>
          <a:p>
            <a:pPr marL="742950" lvl="1" indent="-285750" fontAlgn="base">
              <a:buFont typeface="Arial" panose="020B0604020202020204" pitchFamily="34" charset="0"/>
              <a:buChar char="•"/>
            </a:pPr>
            <a:endParaRPr lang="en-US" sz="1600" dirty="0">
              <a:solidFill>
                <a:srgbClr val="000000"/>
              </a:solidFill>
            </a:endParaRPr>
          </a:p>
          <a:p>
            <a:pPr marL="742950" lvl="1" indent="-285750" fontAlgn="base">
              <a:buFont typeface="Arial" panose="020B0604020202020204" pitchFamily="34" charset="0"/>
              <a:buChar char="•"/>
            </a:pPr>
            <a:r>
              <a:rPr lang="en-US" sz="1600" dirty="0">
                <a:solidFill>
                  <a:srgbClr val="000000"/>
                </a:solidFill>
              </a:rPr>
              <a:t>Little guidance available </a:t>
            </a:r>
            <a:r>
              <a:rPr lang="en-US" sz="1600" dirty="0">
                <a:solidFill>
                  <a:schemeClr val="bg1"/>
                </a:solidFill>
              </a:rPr>
              <a:t>on how to adapt existing evidence-based intervention for ethnic minority groups. </a:t>
            </a:r>
          </a:p>
        </p:txBody>
      </p:sp>
      <p:pic>
        <p:nvPicPr>
          <p:cNvPr id="7" name="Picture 16" descr="Why aren&amp;#39;t politicians talking about racial discrimination in the job  market? – Media Diversified">
            <a:extLst>
              <a:ext uri="{FF2B5EF4-FFF2-40B4-BE49-F238E27FC236}">
                <a16:creationId xmlns:a16="http://schemas.microsoft.com/office/drawing/2014/main" id="{0CF62C80-F76F-A54B-BA4A-41B324246C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457950" y="1140770"/>
            <a:ext cx="2388935" cy="14333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Process Cliparts, Download Free Process Cliparts png images, Free  ClipArts on Clipart Library">
            <a:extLst>
              <a:ext uri="{FF2B5EF4-FFF2-40B4-BE49-F238E27FC236}">
                <a16:creationId xmlns:a16="http://schemas.microsoft.com/office/drawing/2014/main" id="{040B618F-A28D-FF4A-93FF-CB2800A50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434" y="160388"/>
            <a:ext cx="3377956" cy="10424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e Mental Health Crisis in Medical Education: Sharing Stories, Normalizing  Unwellness and Seeking Help | Biomedical Odyssey">
            <a:extLst>
              <a:ext uri="{FF2B5EF4-FFF2-40B4-BE49-F238E27FC236}">
                <a16:creationId xmlns:a16="http://schemas.microsoft.com/office/drawing/2014/main" id="{B6EB432C-8879-8B4C-866A-A725D9AE8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9944" y="3040422"/>
            <a:ext cx="2470470" cy="169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62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D344C-8FCF-2B48-B593-B0D21D75F898}"/>
              </a:ext>
            </a:extLst>
          </p:cNvPr>
          <p:cNvSpPr>
            <a:spLocks noGrp="1"/>
          </p:cNvSpPr>
          <p:nvPr>
            <p:ph type="sldNum" sz="quarter" idx="10"/>
          </p:nvPr>
        </p:nvSpPr>
        <p:spPr/>
        <p:txBody>
          <a:bodyPr/>
          <a:lstStyle/>
          <a:p>
            <a:fld id="{FE9E206F-B6C9-6B46-920E-6690A9897DBF}" type="slidenum">
              <a:rPr lang="en-US" smtClean="0"/>
              <a:t>4</a:t>
            </a:fld>
            <a:endParaRPr lang="en-US" dirty="0"/>
          </a:p>
        </p:txBody>
      </p:sp>
      <p:sp>
        <p:nvSpPr>
          <p:cNvPr id="3" name="Text Placeholder 2">
            <a:extLst>
              <a:ext uri="{FF2B5EF4-FFF2-40B4-BE49-F238E27FC236}">
                <a16:creationId xmlns:a16="http://schemas.microsoft.com/office/drawing/2014/main" id="{A8935608-93E7-0C41-B342-B2223E10F919}"/>
              </a:ext>
            </a:extLst>
          </p:cNvPr>
          <p:cNvSpPr>
            <a:spLocks noGrp="1"/>
          </p:cNvSpPr>
          <p:nvPr>
            <p:ph type="body" sz="quarter" idx="39"/>
          </p:nvPr>
        </p:nvSpPr>
        <p:spPr>
          <a:xfrm>
            <a:off x="1248024" y="1801323"/>
            <a:ext cx="1350128" cy="369332"/>
          </a:xfrm>
        </p:spPr>
        <p:txBody>
          <a:bodyPr/>
          <a:lstStyle/>
          <a:p>
            <a:r>
              <a:rPr lang="en-US" dirty="0">
                <a:solidFill>
                  <a:srgbClr val="0070C0"/>
                </a:solidFill>
              </a:rPr>
              <a:t>Objective</a:t>
            </a:r>
          </a:p>
        </p:txBody>
      </p:sp>
      <p:sp>
        <p:nvSpPr>
          <p:cNvPr id="5" name="TextBox 4">
            <a:extLst>
              <a:ext uri="{FF2B5EF4-FFF2-40B4-BE49-F238E27FC236}">
                <a16:creationId xmlns:a16="http://schemas.microsoft.com/office/drawing/2014/main" id="{F082BE56-2A4E-7D43-A265-1F39C7DFC0B9}"/>
              </a:ext>
            </a:extLst>
          </p:cNvPr>
          <p:cNvSpPr txBox="1"/>
          <p:nvPr/>
        </p:nvSpPr>
        <p:spPr>
          <a:xfrm>
            <a:off x="1" y="2611988"/>
            <a:ext cx="3846179" cy="1323439"/>
          </a:xfrm>
          <a:prstGeom prst="rect">
            <a:avLst/>
          </a:prstGeom>
          <a:noFill/>
        </p:spPr>
        <p:txBody>
          <a:bodyPr wrap="square" rtlCol="0">
            <a:spAutoFit/>
          </a:bodyPr>
          <a:lstStyle/>
          <a:p>
            <a:pPr algn="ctr"/>
            <a:r>
              <a:rPr lang="en-US" sz="1600" dirty="0">
                <a:solidFill>
                  <a:srgbClr val="000000"/>
                </a:solidFill>
              </a:rPr>
              <a:t>To determine if there is a difference in treatment satisfaction between POC and WP for youth receiving a transdiagnostic treatment for emotional disorders in a Partial Hospitalization Program (PHP) </a:t>
            </a:r>
          </a:p>
        </p:txBody>
      </p:sp>
      <p:pic>
        <p:nvPicPr>
          <p:cNvPr id="7" name="Picture 20" descr="Objective setting and how this drives high performance in your organisation  | BRS">
            <a:extLst>
              <a:ext uri="{FF2B5EF4-FFF2-40B4-BE49-F238E27FC236}">
                <a16:creationId xmlns:a16="http://schemas.microsoft.com/office/drawing/2014/main" id="{AA4951FD-DDD4-9247-89F2-39374D764F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2567004" y="108314"/>
            <a:ext cx="3846178" cy="169041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F663A831-0B16-FA4E-8869-6F72B8039DF2}"/>
              </a:ext>
            </a:extLst>
          </p:cNvPr>
          <p:cNvSpPr txBox="1">
            <a:spLocks/>
          </p:cNvSpPr>
          <p:nvPr/>
        </p:nvSpPr>
        <p:spPr>
          <a:xfrm>
            <a:off x="6545849" y="1801323"/>
            <a:ext cx="2475176"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Hypothesis</a:t>
            </a:r>
          </a:p>
        </p:txBody>
      </p:sp>
      <p:sp>
        <p:nvSpPr>
          <p:cNvPr id="10" name="TextBox 9">
            <a:extLst>
              <a:ext uri="{FF2B5EF4-FFF2-40B4-BE49-F238E27FC236}">
                <a16:creationId xmlns:a16="http://schemas.microsoft.com/office/drawing/2014/main" id="{5247B23C-D3ED-4D4C-92A5-EA4505E51C41}"/>
              </a:ext>
            </a:extLst>
          </p:cNvPr>
          <p:cNvSpPr txBox="1"/>
          <p:nvPr/>
        </p:nvSpPr>
        <p:spPr>
          <a:xfrm>
            <a:off x="5045855" y="2932557"/>
            <a:ext cx="3846179" cy="830997"/>
          </a:xfrm>
          <a:prstGeom prst="rect">
            <a:avLst/>
          </a:prstGeom>
          <a:noFill/>
        </p:spPr>
        <p:txBody>
          <a:bodyPr wrap="square" rtlCol="0">
            <a:spAutoFit/>
          </a:bodyPr>
          <a:lstStyle/>
          <a:p>
            <a:pPr lvl="1" algn="ctr"/>
            <a:r>
              <a:rPr lang="en-US" sz="1600" dirty="0">
                <a:solidFill>
                  <a:srgbClr val="000000"/>
                </a:solidFill>
              </a:rPr>
              <a:t>Satisfaction with treatment will be significantly higher in WP as compared to POC</a:t>
            </a:r>
            <a:endParaRPr lang="en-US" sz="1600" dirty="0"/>
          </a:p>
        </p:txBody>
      </p:sp>
      <p:sp>
        <p:nvSpPr>
          <p:cNvPr id="4" name="Striped Right Arrow 3">
            <a:extLst>
              <a:ext uri="{FF2B5EF4-FFF2-40B4-BE49-F238E27FC236}">
                <a16:creationId xmlns:a16="http://schemas.microsoft.com/office/drawing/2014/main" id="{A5C55416-3D07-844C-8FEB-AC278F78F89F}"/>
              </a:ext>
            </a:extLst>
          </p:cNvPr>
          <p:cNvSpPr/>
          <p:nvPr/>
        </p:nvSpPr>
        <p:spPr>
          <a:xfrm>
            <a:off x="4354285" y="3119233"/>
            <a:ext cx="707572" cy="555171"/>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adge 1 outline">
            <a:extLst>
              <a:ext uri="{FF2B5EF4-FFF2-40B4-BE49-F238E27FC236}">
                <a16:creationId xmlns:a16="http://schemas.microsoft.com/office/drawing/2014/main" id="{6B3D1742-A093-BB4E-B574-0D371E32A5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2629" y="2122497"/>
            <a:ext cx="371986" cy="371986"/>
          </a:xfrm>
          <a:prstGeom prst="rect">
            <a:avLst/>
          </a:prstGeom>
          <a:effectLst>
            <a:outerShdw blurRad="50800" dist="38100" dir="10800000" algn="r" rotWithShape="0">
              <a:prstClr val="black">
                <a:alpha val="40000"/>
              </a:prstClr>
            </a:outerShdw>
          </a:effectLst>
        </p:spPr>
      </p:pic>
      <p:pic>
        <p:nvPicPr>
          <p:cNvPr id="13" name="Graphic 12" descr="Badge 1 outline">
            <a:extLst>
              <a:ext uri="{FF2B5EF4-FFF2-40B4-BE49-F238E27FC236}">
                <a16:creationId xmlns:a16="http://schemas.microsoft.com/office/drawing/2014/main" id="{2280F533-DD23-6A42-8EF6-054C182A32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0870" y="2122497"/>
            <a:ext cx="371986" cy="371986"/>
          </a:xfrm>
          <a:prstGeom prst="rect">
            <a:avLst/>
          </a:prstGeom>
          <a:effectLst>
            <a:outerShdw blurRad="50800" dist="38100" dir="10800000" algn="r" rotWithShape="0">
              <a:prstClr val="black">
                <a:alpha val="40000"/>
              </a:prstClr>
            </a:outerShdw>
          </a:effectLst>
        </p:spPr>
      </p:pic>
      <p:sp>
        <p:nvSpPr>
          <p:cNvPr id="14" name="TextBox 13">
            <a:extLst>
              <a:ext uri="{FF2B5EF4-FFF2-40B4-BE49-F238E27FC236}">
                <a16:creationId xmlns:a16="http://schemas.microsoft.com/office/drawing/2014/main" id="{D1052219-1BEC-C440-B833-8A985D340CD7}"/>
              </a:ext>
            </a:extLst>
          </p:cNvPr>
          <p:cNvSpPr txBox="1"/>
          <p:nvPr/>
        </p:nvSpPr>
        <p:spPr>
          <a:xfrm>
            <a:off x="268385" y="4556234"/>
            <a:ext cx="1454244" cy="43088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100" b="1" dirty="0"/>
              <a:t>POC= Patient of Color</a:t>
            </a:r>
          </a:p>
          <a:p>
            <a:r>
              <a:rPr lang="en-US" sz="1100" b="1" dirty="0"/>
              <a:t>WP= White Patient</a:t>
            </a:r>
          </a:p>
        </p:txBody>
      </p:sp>
    </p:spTree>
    <p:extLst>
      <p:ext uri="{BB962C8B-B14F-4D97-AF65-F5344CB8AC3E}">
        <p14:creationId xmlns:p14="http://schemas.microsoft.com/office/powerpoint/2010/main" val="224724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D344C-8FCF-2B48-B593-B0D21D75F898}"/>
              </a:ext>
            </a:extLst>
          </p:cNvPr>
          <p:cNvSpPr>
            <a:spLocks noGrp="1"/>
          </p:cNvSpPr>
          <p:nvPr>
            <p:ph type="sldNum" sz="quarter" idx="10"/>
          </p:nvPr>
        </p:nvSpPr>
        <p:spPr/>
        <p:txBody>
          <a:bodyPr/>
          <a:lstStyle/>
          <a:p>
            <a:fld id="{FE9E206F-B6C9-6B46-920E-6690A9897DBF}" type="slidenum">
              <a:rPr lang="en-US" smtClean="0"/>
              <a:t>5</a:t>
            </a:fld>
            <a:endParaRPr lang="en-US" dirty="0"/>
          </a:p>
        </p:txBody>
      </p:sp>
      <p:sp>
        <p:nvSpPr>
          <p:cNvPr id="5" name="TextBox 4">
            <a:extLst>
              <a:ext uri="{FF2B5EF4-FFF2-40B4-BE49-F238E27FC236}">
                <a16:creationId xmlns:a16="http://schemas.microsoft.com/office/drawing/2014/main" id="{F082BE56-2A4E-7D43-A265-1F39C7DFC0B9}"/>
              </a:ext>
            </a:extLst>
          </p:cNvPr>
          <p:cNvSpPr txBox="1"/>
          <p:nvPr/>
        </p:nvSpPr>
        <p:spPr>
          <a:xfrm>
            <a:off x="0" y="2858208"/>
            <a:ext cx="3846179" cy="1077218"/>
          </a:xfrm>
          <a:prstGeom prst="rect">
            <a:avLst/>
          </a:prstGeom>
          <a:noFill/>
        </p:spPr>
        <p:txBody>
          <a:bodyPr wrap="square" rtlCol="0">
            <a:spAutoFit/>
          </a:bodyPr>
          <a:lstStyle/>
          <a:p>
            <a:pPr algn="ctr"/>
            <a:r>
              <a:rPr lang="en-US" sz="1600" dirty="0">
                <a:solidFill>
                  <a:srgbClr val="000000"/>
                </a:solidFill>
              </a:rPr>
              <a:t>To examine whether POC versus WP differ significantly in post-treatment anxiety and depression scores, controlling for pre-treatment scores </a:t>
            </a:r>
          </a:p>
        </p:txBody>
      </p:sp>
      <p:pic>
        <p:nvPicPr>
          <p:cNvPr id="7" name="Picture 20" descr="Objective setting and how this drives high performance in your organisation  | BRS">
            <a:extLst>
              <a:ext uri="{FF2B5EF4-FFF2-40B4-BE49-F238E27FC236}">
                <a16:creationId xmlns:a16="http://schemas.microsoft.com/office/drawing/2014/main" id="{AA4951FD-DDD4-9247-89F2-39374D764F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2567004" y="108314"/>
            <a:ext cx="3846178" cy="16904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47B23C-D3ED-4D4C-92A5-EA4505E51C41}"/>
              </a:ext>
            </a:extLst>
          </p:cNvPr>
          <p:cNvSpPr txBox="1"/>
          <p:nvPr/>
        </p:nvSpPr>
        <p:spPr>
          <a:xfrm>
            <a:off x="5061857" y="2981318"/>
            <a:ext cx="3846178" cy="584775"/>
          </a:xfrm>
          <a:prstGeom prst="rect">
            <a:avLst/>
          </a:prstGeom>
          <a:noFill/>
        </p:spPr>
        <p:txBody>
          <a:bodyPr wrap="square" rtlCol="0">
            <a:spAutoFit/>
          </a:bodyPr>
          <a:lstStyle/>
          <a:p>
            <a:pPr lvl="1" algn="ctr"/>
            <a:r>
              <a:rPr lang="en-US" sz="1600" dirty="0">
                <a:solidFill>
                  <a:srgbClr val="000000"/>
                </a:solidFill>
              </a:rPr>
              <a:t>POC and WP will not differ in post-treatment anxiety and depression</a:t>
            </a:r>
            <a:endParaRPr lang="en-US" sz="1600" dirty="0"/>
          </a:p>
        </p:txBody>
      </p:sp>
      <p:sp>
        <p:nvSpPr>
          <p:cNvPr id="4" name="Striped Right Arrow 3">
            <a:extLst>
              <a:ext uri="{FF2B5EF4-FFF2-40B4-BE49-F238E27FC236}">
                <a16:creationId xmlns:a16="http://schemas.microsoft.com/office/drawing/2014/main" id="{A5C55416-3D07-844C-8FEB-AC278F78F89F}"/>
              </a:ext>
            </a:extLst>
          </p:cNvPr>
          <p:cNvSpPr/>
          <p:nvPr/>
        </p:nvSpPr>
        <p:spPr>
          <a:xfrm>
            <a:off x="4354285" y="3119233"/>
            <a:ext cx="707572" cy="555171"/>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502BDA0C-F50B-3541-88F5-281B583D9800}"/>
              </a:ext>
            </a:extLst>
          </p:cNvPr>
          <p:cNvSpPr txBox="1">
            <a:spLocks/>
          </p:cNvSpPr>
          <p:nvPr/>
        </p:nvSpPr>
        <p:spPr>
          <a:xfrm>
            <a:off x="1248025" y="1801323"/>
            <a:ext cx="1350128"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Objective</a:t>
            </a:r>
          </a:p>
        </p:txBody>
      </p:sp>
      <p:sp>
        <p:nvSpPr>
          <p:cNvPr id="12" name="Text Placeholder 2">
            <a:extLst>
              <a:ext uri="{FF2B5EF4-FFF2-40B4-BE49-F238E27FC236}">
                <a16:creationId xmlns:a16="http://schemas.microsoft.com/office/drawing/2014/main" id="{C67E81E9-140A-A84C-82D9-62D4FFB8E0B6}"/>
              </a:ext>
            </a:extLst>
          </p:cNvPr>
          <p:cNvSpPr txBox="1">
            <a:spLocks/>
          </p:cNvSpPr>
          <p:nvPr/>
        </p:nvSpPr>
        <p:spPr>
          <a:xfrm>
            <a:off x="6545849" y="1801323"/>
            <a:ext cx="2475176"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Hypothesis</a:t>
            </a:r>
          </a:p>
        </p:txBody>
      </p:sp>
      <p:pic>
        <p:nvPicPr>
          <p:cNvPr id="16" name="Graphic 15" descr="Badge outline">
            <a:extLst>
              <a:ext uri="{FF2B5EF4-FFF2-40B4-BE49-F238E27FC236}">
                <a16:creationId xmlns:a16="http://schemas.microsoft.com/office/drawing/2014/main" id="{06A94D97-923B-1C4C-A4C2-15BE94F4E3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1144" y="2122497"/>
            <a:ext cx="371987" cy="371987"/>
          </a:xfrm>
          <a:prstGeom prst="rect">
            <a:avLst/>
          </a:prstGeom>
          <a:effectLst>
            <a:outerShdw blurRad="50800" dist="38100" dir="10800000" algn="r" rotWithShape="0">
              <a:prstClr val="black">
                <a:alpha val="40000"/>
              </a:prstClr>
            </a:outerShdw>
          </a:effectLst>
        </p:spPr>
      </p:pic>
      <p:pic>
        <p:nvPicPr>
          <p:cNvPr id="17" name="Graphic 16" descr="Badge outline">
            <a:extLst>
              <a:ext uri="{FF2B5EF4-FFF2-40B4-BE49-F238E27FC236}">
                <a16:creationId xmlns:a16="http://schemas.microsoft.com/office/drawing/2014/main" id="{7C067D81-DFBC-F244-9B40-922B3EEA5A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0869" y="2122497"/>
            <a:ext cx="371987" cy="371987"/>
          </a:xfrm>
          <a:prstGeom prst="rect">
            <a:avLst/>
          </a:prstGeom>
          <a:effectLst>
            <a:outerShdw blurRad="50800" dist="38100" dir="10800000" algn="r" rotWithShape="0">
              <a:prstClr val="black">
                <a:alpha val="40000"/>
              </a:prstClr>
            </a:outerShdw>
          </a:effectLst>
        </p:spPr>
      </p:pic>
      <p:sp>
        <p:nvSpPr>
          <p:cNvPr id="18" name="TextBox 17">
            <a:extLst>
              <a:ext uri="{FF2B5EF4-FFF2-40B4-BE49-F238E27FC236}">
                <a16:creationId xmlns:a16="http://schemas.microsoft.com/office/drawing/2014/main" id="{E54D280D-5B61-B349-9156-5926E6FBD8A7}"/>
              </a:ext>
            </a:extLst>
          </p:cNvPr>
          <p:cNvSpPr txBox="1"/>
          <p:nvPr/>
        </p:nvSpPr>
        <p:spPr>
          <a:xfrm>
            <a:off x="268385" y="4556234"/>
            <a:ext cx="1454244" cy="43088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100" b="1" dirty="0"/>
              <a:t>POC= Patient of Color</a:t>
            </a:r>
          </a:p>
          <a:p>
            <a:r>
              <a:rPr lang="en-US" sz="1100" b="1" dirty="0"/>
              <a:t>WP= White Patient</a:t>
            </a:r>
          </a:p>
        </p:txBody>
      </p:sp>
    </p:spTree>
    <p:extLst>
      <p:ext uri="{BB962C8B-B14F-4D97-AF65-F5344CB8AC3E}">
        <p14:creationId xmlns:p14="http://schemas.microsoft.com/office/powerpoint/2010/main" val="355568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D344C-8FCF-2B48-B593-B0D21D75F898}"/>
              </a:ext>
            </a:extLst>
          </p:cNvPr>
          <p:cNvSpPr>
            <a:spLocks noGrp="1"/>
          </p:cNvSpPr>
          <p:nvPr>
            <p:ph type="sldNum" sz="quarter" idx="10"/>
          </p:nvPr>
        </p:nvSpPr>
        <p:spPr/>
        <p:txBody>
          <a:bodyPr/>
          <a:lstStyle/>
          <a:p>
            <a:fld id="{FE9E206F-B6C9-6B46-920E-6690A9897DBF}" type="slidenum">
              <a:rPr lang="en-US" smtClean="0"/>
              <a:t>6</a:t>
            </a:fld>
            <a:endParaRPr lang="en-US" dirty="0"/>
          </a:p>
        </p:txBody>
      </p:sp>
      <p:sp>
        <p:nvSpPr>
          <p:cNvPr id="5" name="TextBox 4">
            <a:extLst>
              <a:ext uri="{FF2B5EF4-FFF2-40B4-BE49-F238E27FC236}">
                <a16:creationId xmlns:a16="http://schemas.microsoft.com/office/drawing/2014/main" id="{F082BE56-2A4E-7D43-A265-1F39C7DFC0B9}"/>
              </a:ext>
            </a:extLst>
          </p:cNvPr>
          <p:cNvSpPr txBox="1"/>
          <p:nvPr/>
        </p:nvSpPr>
        <p:spPr>
          <a:xfrm>
            <a:off x="-15952" y="2858209"/>
            <a:ext cx="3846179" cy="1077218"/>
          </a:xfrm>
          <a:prstGeom prst="rect">
            <a:avLst/>
          </a:prstGeom>
          <a:noFill/>
        </p:spPr>
        <p:txBody>
          <a:bodyPr wrap="square" rtlCol="0">
            <a:spAutoFit/>
          </a:bodyPr>
          <a:lstStyle/>
          <a:p>
            <a:pPr algn="ctr"/>
            <a:r>
              <a:rPr lang="en-US" sz="1600" dirty="0">
                <a:solidFill>
                  <a:srgbClr val="000000"/>
                </a:solidFill>
              </a:rPr>
              <a:t>To examine whether POC versus WP differ significantly in post-treatment emotional reactivity scores, controlling for pre-treatment scores </a:t>
            </a:r>
          </a:p>
        </p:txBody>
      </p:sp>
      <p:pic>
        <p:nvPicPr>
          <p:cNvPr id="7" name="Picture 20" descr="Objective setting and how this drives high performance in your organisation  | BRS">
            <a:extLst>
              <a:ext uri="{FF2B5EF4-FFF2-40B4-BE49-F238E27FC236}">
                <a16:creationId xmlns:a16="http://schemas.microsoft.com/office/drawing/2014/main" id="{AA4951FD-DDD4-9247-89F2-39374D764F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2567004" y="108314"/>
            <a:ext cx="3846178" cy="16904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47B23C-D3ED-4D4C-92A5-EA4505E51C41}"/>
              </a:ext>
            </a:extLst>
          </p:cNvPr>
          <p:cNvSpPr txBox="1"/>
          <p:nvPr/>
        </p:nvSpPr>
        <p:spPr>
          <a:xfrm>
            <a:off x="5061857" y="2981319"/>
            <a:ext cx="3846179" cy="584775"/>
          </a:xfrm>
          <a:prstGeom prst="rect">
            <a:avLst/>
          </a:prstGeom>
          <a:noFill/>
        </p:spPr>
        <p:txBody>
          <a:bodyPr wrap="square" rtlCol="0">
            <a:spAutoFit/>
          </a:bodyPr>
          <a:lstStyle/>
          <a:p>
            <a:pPr lvl="1" algn="ctr"/>
            <a:r>
              <a:rPr lang="en-US" sz="1600" dirty="0">
                <a:solidFill>
                  <a:srgbClr val="000000"/>
                </a:solidFill>
              </a:rPr>
              <a:t>POC and WP will not differ in post treatment emotional reactivity scores</a:t>
            </a:r>
            <a:endParaRPr lang="en-US" sz="1600" dirty="0"/>
          </a:p>
        </p:txBody>
      </p:sp>
      <p:sp>
        <p:nvSpPr>
          <p:cNvPr id="4" name="Striped Right Arrow 3">
            <a:extLst>
              <a:ext uri="{FF2B5EF4-FFF2-40B4-BE49-F238E27FC236}">
                <a16:creationId xmlns:a16="http://schemas.microsoft.com/office/drawing/2014/main" id="{A5C55416-3D07-844C-8FEB-AC278F78F89F}"/>
              </a:ext>
            </a:extLst>
          </p:cNvPr>
          <p:cNvSpPr/>
          <p:nvPr/>
        </p:nvSpPr>
        <p:spPr>
          <a:xfrm>
            <a:off x="4354285" y="3119233"/>
            <a:ext cx="707572" cy="555171"/>
          </a:xfrm>
          <a:prstGeom prst="stripedRightArrow">
            <a:avLst/>
          </a:prstGeom>
          <a:solidFill>
            <a:schemeClr val="accent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AE0B5278-9D6A-8D47-B22F-9360D0ECE8AD}"/>
              </a:ext>
            </a:extLst>
          </p:cNvPr>
          <p:cNvSpPr txBox="1">
            <a:spLocks/>
          </p:cNvSpPr>
          <p:nvPr/>
        </p:nvSpPr>
        <p:spPr>
          <a:xfrm>
            <a:off x="1248025" y="1801323"/>
            <a:ext cx="1350128"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Objective</a:t>
            </a:r>
          </a:p>
        </p:txBody>
      </p:sp>
      <p:sp>
        <p:nvSpPr>
          <p:cNvPr id="13" name="Text Placeholder 2">
            <a:extLst>
              <a:ext uri="{FF2B5EF4-FFF2-40B4-BE49-F238E27FC236}">
                <a16:creationId xmlns:a16="http://schemas.microsoft.com/office/drawing/2014/main" id="{A6D9CD25-41DA-DB42-B2B5-877BE29550E6}"/>
              </a:ext>
            </a:extLst>
          </p:cNvPr>
          <p:cNvSpPr txBox="1">
            <a:spLocks/>
          </p:cNvSpPr>
          <p:nvPr/>
        </p:nvSpPr>
        <p:spPr>
          <a:xfrm>
            <a:off x="6545849" y="1801323"/>
            <a:ext cx="2475176" cy="369332"/>
          </a:xfrm>
          <a:prstGeom prst="rect">
            <a:avLst/>
          </a:prstGeom>
        </p:spPr>
        <p:txBody>
          <a:bodyPr vert="horz" wrap="square" lIns="91440" tIns="45720" rIns="91440" bIns="45720" rtlCol="0" anchor="b" anchorCtr="0">
            <a:spAutoFit/>
          </a:bodyPr>
          <a:lstStyle>
            <a:lvl1pPr marL="0" indent="0" algn="l" defTabSz="685800" rtl="0" eaLnBrk="1" latinLnBrk="0" hangingPunct="1">
              <a:lnSpc>
                <a:spcPct val="90000"/>
              </a:lnSpc>
              <a:spcBef>
                <a:spcPts val="750"/>
              </a:spcBef>
              <a:buFont typeface="Arial" panose="020B0604020202020204" pitchFamily="34" charset="0"/>
              <a:buNone/>
              <a:defRPr sz="2000" b="1" kern="1200" baseline="0">
                <a:solidFill>
                  <a:schemeClr val="accent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2600"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rgbClr val="0070C0"/>
                </a:solidFill>
              </a:rPr>
              <a:t>Hypothesis</a:t>
            </a:r>
          </a:p>
        </p:txBody>
      </p:sp>
      <p:pic>
        <p:nvPicPr>
          <p:cNvPr id="17" name="Graphic 16" descr="Badge 3 outline">
            <a:extLst>
              <a:ext uri="{FF2B5EF4-FFF2-40B4-BE49-F238E27FC236}">
                <a16:creationId xmlns:a16="http://schemas.microsoft.com/office/drawing/2014/main" id="{77F7E551-2763-8948-A385-316613A986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1145" y="2122497"/>
            <a:ext cx="371986" cy="371987"/>
          </a:xfrm>
          <a:prstGeom prst="rect">
            <a:avLst/>
          </a:prstGeom>
          <a:effectLst>
            <a:outerShdw blurRad="50800" dist="38100" dir="10800000" algn="r" rotWithShape="0">
              <a:prstClr val="black">
                <a:alpha val="40000"/>
              </a:prstClr>
            </a:outerShdw>
          </a:effectLst>
        </p:spPr>
      </p:pic>
      <p:pic>
        <p:nvPicPr>
          <p:cNvPr id="18" name="Graphic 17" descr="Badge 3 outline">
            <a:extLst>
              <a:ext uri="{FF2B5EF4-FFF2-40B4-BE49-F238E27FC236}">
                <a16:creationId xmlns:a16="http://schemas.microsoft.com/office/drawing/2014/main" id="{0F795F9C-71DB-924C-B193-C9D8BFE522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0870" y="2122497"/>
            <a:ext cx="371986" cy="371987"/>
          </a:xfrm>
          <a:prstGeom prst="rect">
            <a:avLst/>
          </a:prstGeom>
          <a:effectLst>
            <a:outerShdw blurRad="50800" dist="38100" dir="10800000" algn="r" rotWithShape="0">
              <a:prstClr val="black">
                <a:alpha val="40000"/>
              </a:prstClr>
            </a:outerShdw>
          </a:effectLst>
        </p:spPr>
      </p:pic>
      <p:sp>
        <p:nvSpPr>
          <p:cNvPr id="19" name="TextBox 18">
            <a:extLst>
              <a:ext uri="{FF2B5EF4-FFF2-40B4-BE49-F238E27FC236}">
                <a16:creationId xmlns:a16="http://schemas.microsoft.com/office/drawing/2014/main" id="{0F6F514E-3572-DA4E-A206-C5C4E5CFD793}"/>
              </a:ext>
            </a:extLst>
          </p:cNvPr>
          <p:cNvSpPr txBox="1"/>
          <p:nvPr/>
        </p:nvSpPr>
        <p:spPr>
          <a:xfrm>
            <a:off x="268385" y="4556234"/>
            <a:ext cx="1454244" cy="43088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100" b="1" dirty="0"/>
              <a:t>POC= Patient of Color</a:t>
            </a:r>
          </a:p>
          <a:p>
            <a:r>
              <a:rPr lang="en-US" sz="1100" b="1" dirty="0"/>
              <a:t>WP= White Patient</a:t>
            </a:r>
          </a:p>
        </p:txBody>
      </p:sp>
    </p:spTree>
    <p:extLst>
      <p:ext uri="{BB962C8B-B14F-4D97-AF65-F5344CB8AC3E}">
        <p14:creationId xmlns:p14="http://schemas.microsoft.com/office/powerpoint/2010/main" val="396297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7</a:t>
            </a:fld>
            <a:endParaRPr lang="en-US" dirty="0"/>
          </a:p>
        </p:txBody>
      </p:sp>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81596"/>
            <a:ext cx="7464425" cy="369332"/>
          </a:xfrm>
        </p:spPr>
        <p:txBody>
          <a:bodyPr anchor="t"/>
          <a:lstStyle/>
          <a:p>
            <a:r>
              <a:rPr lang="en-US" dirty="0">
                <a:solidFill>
                  <a:srgbClr val="0070C0"/>
                </a:solidFill>
              </a:rPr>
              <a:t>Methods – </a:t>
            </a:r>
            <a:r>
              <a:rPr lang="en-US" b="0" i="1" dirty="0">
                <a:solidFill>
                  <a:srgbClr val="0070C0"/>
                </a:solidFill>
              </a:rPr>
              <a:t>Program</a:t>
            </a:r>
          </a:p>
        </p:txBody>
      </p:sp>
      <p:sp>
        <p:nvSpPr>
          <p:cNvPr id="5" name="TextBox 4">
            <a:extLst>
              <a:ext uri="{FF2B5EF4-FFF2-40B4-BE49-F238E27FC236}">
                <a16:creationId xmlns:a16="http://schemas.microsoft.com/office/drawing/2014/main" id="{F1E56971-AB64-C440-85B0-0D4A8FA81E66}"/>
              </a:ext>
            </a:extLst>
          </p:cNvPr>
          <p:cNvSpPr txBox="1"/>
          <p:nvPr/>
        </p:nvSpPr>
        <p:spPr>
          <a:xfrm>
            <a:off x="839787" y="1050928"/>
            <a:ext cx="3360074" cy="1846659"/>
          </a:xfrm>
          <a:prstGeom prst="rect">
            <a:avLst/>
          </a:prstGeom>
          <a:noFill/>
        </p:spPr>
        <p:txBody>
          <a:bodyPr wrap="square" rtlCol="0">
            <a:spAutoFit/>
          </a:bodyPr>
          <a:lstStyle/>
          <a:p>
            <a:pPr fontAlgn="base"/>
            <a:r>
              <a:rPr lang="en-US" sz="1600" b="1" dirty="0"/>
              <a:t>Unified Protocol </a:t>
            </a:r>
          </a:p>
          <a:p>
            <a:pPr marL="742950" lvl="1" indent="-285750" fontAlgn="base">
              <a:buFont typeface="Arial" panose="020B0604020202020204" pitchFamily="34" charset="0"/>
              <a:buChar char="•"/>
            </a:pPr>
            <a:r>
              <a:rPr lang="en-US" sz="1600" dirty="0"/>
              <a:t>Transdiagnostic Treatment of Emotional Disorders.</a:t>
            </a:r>
          </a:p>
          <a:p>
            <a:pPr marL="742950" lvl="1" indent="-285750" fontAlgn="base">
              <a:buFont typeface="Arial" panose="020B0604020202020204" pitchFamily="34" charset="0"/>
              <a:buChar char="•"/>
            </a:pPr>
            <a:r>
              <a:rPr lang="en-US" sz="1600" dirty="0"/>
              <a:t>Children and Adolescents in PHP.</a:t>
            </a:r>
          </a:p>
          <a:p>
            <a:pPr marL="742950" lvl="1" indent="-285750" fontAlgn="base">
              <a:buFont typeface="Arial" panose="020B0604020202020204" pitchFamily="34" charset="0"/>
              <a:buChar char="•"/>
            </a:pPr>
            <a:r>
              <a:rPr lang="en-US" sz="1600" dirty="0"/>
              <a:t>Supporting Evidence for Adult UP, UP-A, and UP-C</a:t>
            </a:r>
          </a:p>
        </p:txBody>
      </p:sp>
      <p:pic>
        <p:nvPicPr>
          <p:cNvPr id="8194" name="Picture 2">
            <a:extLst>
              <a:ext uri="{FF2B5EF4-FFF2-40B4-BE49-F238E27FC236}">
                <a16:creationId xmlns:a16="http://schemas.microsoft.com/office/drawing/2014/main" id="{C073679E-F404-4E4A-8B64-565CFB920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401" y="866262"/>
            <a:ext cx="2529811" cy="327512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اخبار تست">
            <a:extLst>
              <a:ext uri="{FF2B5EF4-FFF2-40B4-BE49-F238E27FC236}">
                <a16:creationId xmlns:a16="http://schemas.microsoft.com/office/drawing/2014/main" id="{94611F71-1A3E-6B42-A7B7-C68EDB0A8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40" y="3888236"/>
            <a:ext cx="2529811" cy="115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26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8</a:t>
            </a:fld>
            <a:endParaRPr lang="en-US" dirty="0"/>
          </a:p>
        </p:txBody>
      </p:sp>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81596"/>
            <a:ext cx="7464425" cy="369332"/>
          </a:xfrm>
        </p:spPr>
        <p:txBody>
          <a:bodyPr/>
          <a:lstStyle/>
          <a:p>
            <a:r>
              <a:rPr lang="en-US" dirty="0">
                <a:solidFill>
                  <a:srgbClr val="0070C0"/>
                </a:solidFill>
              </a:rPr>
              <a:t>Methods - </a:t>
            </a:r>
            <a:r>
              <a:rPr lang="en-US" b="0" i="1" dirty="0">
                <a:solidFill>
                  <a:srgbClr val="0070C0"/>
                </a:solidFill>
              </a:rPr>
              <a:t>Demographics</a:t>
            </a:r>
            <a:endParaRPr lang="en-US" dirty="0">
              <a:solidFill>
                <a:srgbClr val="0070C0"/>
              </a:solidFill>
            </a:endParaRPr>
          </a:p>
        </p:txBody>
      </p:sp>
      <p:pic>
        <p:nvPicPr>
          <p:cNvPr id="9" name="Picture 6" descr="اخبار تست">
            <a:extLst>
              <a:ext uri="{FF2B5EF4-FFF2-40B4-BE49-F238E27FC236}">
                <a16:creationId xmlns:a16="http://schemas.microsoft.com/office/drawing/2014/main" id="{73E4F538-E13E-E34C-887B-7951D3A4B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40" y="3888236"/>
            <a:ext cx="2529811" cy="11568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EA01F9-CC67-8942-947D-C235BCC3CAC5}"/>
              </a:ext>
            </a:extLst>
          </p:cNvPr>
          <p:cNvSpPr txBox="1"/>
          <p:nvPr/>
        </p:nvSpPr>
        <p:spPr>
          <a:xfrm>
            <a:off x="839787" y="1146848"/>
            <a:ext cx="2817813"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69 patients (ages 7 to 17) and their caregivers enrolled in the CHCO PHP participated (40.57% POC, 59.43% WP)</a:t>
            </a:r>
          </a:p>
        </p:txBody>
      </p:sp>
      <p:graphicFrame>
        <p:nvGraphicFramePr>
          <p:cNvPr id="11" name="Chart 10">
            <a:extLst>
              <a:ext uri="{FF2B5EF4-FFF2-40B4-BE49-F238E27FC236}">
                <a16:creationId xmlns:a16="http://schemas.microsoft.com/office/drawing/2014/main" id="{3540C922-AAD0-DF4C-A63B-16DF637FC8AA}"/>
              </a:ext>
            </a:extLst>
          </p:cNvPr>
          <p:cNvGraphicFramePr>
            <a:graphicFrameLocks/>
          </p:cNvGraphicFramePr>
          <p:nvPr>
            <p:extLst>
              <p:ext uri="{D42A27DB-BD31-4B8C-83A1-F6EECF244321}">
                <p14:modId xmlns:p14="http://schemas.microsoft.com/office/powerpoint/2010/main" val="4168761356"/>
              </p:ext>
            </p:extLst>
          </p:nvPr>
        </p:nvGraphicFramePr>
        <p:xfrm>
          <a:off x="2743201" y="2689317"/>
          <a:ext cx="1828798" cy="14773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BE205188-0371-7F4A-B044-AF172B3E19C1}"/>
              </a:ext>
            </a:extLst>
          </p:cNvPr>
          <p:cNvGraphicFramePr>
            <a:graphicFrameLocks/>
          </p:cNvGraphicFramePr>
          <p:nvPr>
            <p:extLst>
              <p:ext uri="{D42A27DB-BD31-4B8C-83A1-F6EECF244321}">
                <p14:modId xmlns:p14="http://schemas.microsoft.com/office/powerpoint/2010/main" val="2051190356"/>
              </p:ext>
            </p:extLst>
          </p:nvPr>
        </p:nvGraphicFramePr>
        <p:xfrm>
          <a:off x="4571999" y="817174"/>
          <a:ext cx="3318004" cy="16238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Table 15">
            <a:extLst>
              <a:ext uri="{FF2B5EF4-FFF2-40B4-BE49-F238E27FC236}">
                <a16:creationId xmlns:a16="http://schemas.microsoft.com/office/drawing/2014/main" id="{93544F0A-17A2-8544-9E50-DD02CFDBEE73}"/>
              </a:ext>
            </a:extLst>
          </p:cNvPr>
          <p:cNvGraphicFramePr>
            <a:graphicFrameLocks noGrp="1"/>
          </p:cNvGraphicFramePr>
          <p:nvPr>
            <p:extLst>
              <p:ext uri="{D42A27DB-BD31-4B8C-83A1-F6EECF244321}">
                <p14:modId xmlns:p14="http://schemas.microsoft.com/office/powerpoint/2010/main" val="959091412"/>
              </p:ext>
            </p:extLst>
          </p:nvPr>
        </p:nvGraphicFramePr>
        <p:xfrm>
          <a:off x="5156415" y="2689317"/>
          <a:ext cx="2603069" cy="2140505"/>
        </p:xfrm>
        <a:graphic>
          <a:graphicData uri="http://schemas.openxmlformats.org/drawingml/2006/table">
            <a:tbl>
              <a:tblPr>
                <a:tableStyleId>{69CF1AB2-1976-4502-BF36-3FF5EA218861}</a:tableStyleId>
              </a:tblPr>
              <a:tblGrid>
                <a:gridCol w="1293812">
                  <a:extLst>
                    <a:ext uri="{9D8B030D-6E8A-4147-A177-3AD203B41FA5}">
                      <a16:colId xmlns:a16="http://schemas.microsoft.com/office/drawing/2014/main" val="4075090191"/>
                    </a:ext>
                  </a:extLst>
                </a:gridCol>
                <a:gridCol w="1309257">
                  <a:extLst>
                    <a:ext uri="{9D8B030D-6E8A-4147-A177-3AD203B41FA5}">
                      <a16:colId xmlns:a16="http://schemas.microsoft.com/office/drawing/2014/main" val="4179578892"/>
                    </a:ext>
                  </a:extLst>
                </a:gridCol>
              </a:tblGrid>
              <a:tr h="151524">
                <a:tc>
                  <a:txBody>
                    <a:bodyPr/>
                    <a:lstStyle/>
                    <a:p>
                      <a:pPr algn="ctr" fontAlgn="b"/>
                      <a:r>
                        <a:rPr lang="en-US" sz="1200" b="1" u="none" strike="noStrike" dirty="0">
                          <a:solidFill>
                            <a:schemeClr val="bg1"/>
                          </a:solidFill>
                          <a:effectLst/>
                        </a:rPr>
                        <a:t>Identity</a:t>
                      </a:r>
                      <a:endParaRPr lang="en-US" sz="1200" b="1" i="0" u="none" strike="noStrike" dirty="0">
                        <a:solidFill>
                          <a:schemeClr val="bg1"/>
                        </a:solidFill>
                        <a:effectLst/>
                        <a:latin typeface="Calibri" panose="020F0502020204030204" pitchFamily="34" charset="0"/>
                      </a:endParaRPr>
                    </a:p>
                  </a:txBody>
                  <a:tcPr marL="9525" marR="9525" marT="9525" marB="0" anchor="b">
                    <a:solidFill>
                      <a:srgbClr val="0070C0"/>
                    </a:solidFill>
                  </a:tcPr>
                </a:tc>
                <a:tc>
                  <a:txBody>
                    <a:bodyPr/>
                    <a:lstStyle/>
                    <a:p>
                      <a:pPr algn="ctr" fontAlgn="b"/>
                      <a:r>
                        <a:rPr lang="en-US" sz="1200" b="1" i="1" u="none" strike="noStrike" dirty="0">
                          <a:solidFill>
                            <a:schemeClr val="bg1"/>
                          </a:solidFill>
                          <a:effectLst/>
                        </a:rPr>
                        <a:t>n</a:t>
                      </a:r>
                      <a:r>
                        <a:rPr lang="en-US" sz="1200" b="1" u="none" strike="noStrike" dirty="0">
                          <a:solidFill>
                            <a:schemeClr val="bg1"/>
                          </a:solidFill>
                          <a:effectLst/>
                        </a:rPr>
                        <a:t> (%)</a:t>
                      </a:r>
                      <a:endParaRPr lang="en-US" sz="1200" b="1" i="0" u="none" strike="noStrike" dirty="0">
                        <a:solidFill>
                          <a:schemeClr val="bg1"/>
                        </a:solidFill>
                        <a:effectLst/>
                        <a:latin typeface="Calibri" panose="020F0502020204030204" pitchFamily="34" charset="0"/>
                      </a:endParaRPr>
                    </a:p>
                  </a:txBody>
                  <a:tcPr marL="9525" marR="9525" marT="9525" marB="0" anchor="b">
                    <a:solidFill>
                      <a:srgbClr val="0070C0"/>
                    </a:solidFill>
                  </a:tcPr>
                </a:tc>
                <a:extLst>
                  <a:ext uri="{0D108BD9-81ED-4DB2-BD59-A6C34878D82A}">
                    <a16:rowId xmlns:a16="http://schemas.microsoft.com/office/drawing/2014/main" val="2791699248"/>
                  </a:ext>
                </a:extLst>
              </a:tr>
              <a:tr h="194810">
                <a:tc>
                  <a:txBody>
                    <a:bodyPr/>
                    <a:lstStyle/>
                    <a:p>
                      <a:pPr algn="ctr" fontAlgn="b"/>
                      <a:r>
                        <a:rPr lang="en-US" sz="800" b="1" u="none" strike="noStrike" dirty="0">
                          <a:solidFill>
                            <a:srgbClr val="000000"/>
                          </a:solidFill>
                          <a:effectLst/>
                        </a:rPr>
                        <a:t>Caucasian/White</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52 (80)</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564570507"/>
                  </a:ext>
                </a:extLst>
              </a:tr>
              <a:tr h="194810">
                <a:tc>
                  <a:txBody>
                    <a:bodyPr/>
                    <a:lstStyle/>
                    <a:p>
                      <a:pPr algn="ctr" fontAlgn="b"/>
                      <a:r>
                        <a:rPr lang="en-US" sz="800" b="1" u="none" strike="noStrike" dirty="0">
                          <a:solidFill>
                            <a:srgbClr val="000000"/>
                          </a:solidFill>
                          <a:effectLst/>
                        </a:rPr>
                        <a:t>Asian/Pacific Islander</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3 (4.6)</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458699281"/>
                  </a:ext>
                </a:extLst>
              </a:tr>
              <a:tr h="194810">
                <a:tc>
                  <a:txBody>
                    <a:bodyPr/>
                    <a:lstStyle/>
                    <a:p>
                      <a:pPr algn="ctr" fontAlgn="b"/>
                      <a:r>
                        <a:rPr lang="en-US" sz="800" b="1" u="none" strike="noStrike" dirty="0">
                          <a:solidFill>
                            <a:srgbClr val="000000"/>
                          </a:solidFill>
                          <a:effectLst/>
                        </a:rPr>
                        <a:t>Black/African-American</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5 (7.7)</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061827327"/>
                  </a:ext>
                </a:extLst>
              </a:tr>
              <a:tr h="194810">
                <a:tc>
                  <a:txBody>
                    <a:bodyPr/>
                    <a:lstStyle/>
                    <a:p>
                      <a:pPr algn="ctr" fontAlgn="b"/>
                      <a:r>
                        <a:rPr lang="en-US" sz="800" b="1" u="none" strike="noStrike" dirty="0">
                          <a:solidFill>
                            <a:srgbClr val="000000"/>
                          </a:solidFill>
                          <a:effectLst/>
                        </a:rPr>
                        <a:t>Native American</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3 (4.6)</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422560701"/>
                  </a:ext>
                </a:extLst>
              </a:tr>
              <a:tr h="194810">
                <a:tc>
                  <a:txBody>
                    <a:bodyPr/>
                    <a:lstStyle/>
                    <a:p>
                      <a:pPr algn="ctr" fontAlgn="b"/>
                      <a:r>
                        <a:rPr lang="en-US" sz="800" b="1" u="none" strike="noStrike" dirty="0">
                          <a:solidFill>
                            <a:srgbClr val="000000"/>
                          </a:solidFill>
                          <a:effectLst/>
                        </a:rPr>
                        <a:t>Something else</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3 (4.6)</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573974261"/>
                  </a:ext>
                </a:extLst>
              </a:tr>
              <a:tr h="194810">
                <a:tc>
                  <a:txBody>
                    <a:bodyPr/>
                    <a:lstStyle/>
                    <a:p>
                      <a:pPr algn="ctr" fontAlgn="b"/>
                      <a:r>
                        <a:rPr lang="en-US" sz="800" b="1" u="none" strike="noStrike" dirty="0">
                          <a:solidFill>
                            <a:srgbClr val="000000"/>
                          </a:solidFill>
                          <a:effectLst/>
                        </a:rPr>
                        <a:t>Prefer not to say</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1 (1.5)</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230080844"/>
                  </a:ext>
                </a:extLst>
              </a:tr>
              <a:tr h="194810">
                <a:tc>
                  <a:txBody>
                    <a:bodyPr/>
                    <a:lstStyle/>
                    <a:p>
                      <a:pPr algn="ctr" fontAlgn="b"/>
                      <a:r>
                        <a:rPr lang="en-US" sz="800" b="1" u="none" strike="noStrike" dirty="0">
                          <a:solidFill>
                            <a:srgbClr val="000000"/>
                          </a:solidFill>
                          <a:effectLst/>
                        </a:rPr>
                        <a:t>Human</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1 (1.5)</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087149650"/>
                  </a:ext>
                </a:extLst>
              </a:tr>
              <a:tr h="194810">
                <a:tc>
                  <a:txBody>
                    <a:bodyPr/>
                    <a:lstStyle/>
                    <a:p>
                      <a:pPr algn="ctr" fontAlgn="b"/>
                      <a:r>
                        <a:rPr lang="en-US" sz="800" b="1" u="none" strike="noStrike" dirty="0">
                          <a:solidFill>
                            <a:srgbClr val="000000"/>
                          </a:solidFill>
                          <a:effectLst/>
                        </a:rPr>
                        <a:t>Jewish</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1 (1.5)</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463330927"/>
                  </a:ext>
                </a:extLst>
              </a:tr>
              <a:tr h="194810">
                <a:tc>
                  <a:txBody>
                    <a:bodyPr/>
                    <a:lstStyle/>
                    <a:p>
                      <a:pPr algn="ctr" fontAlgn="b"/>
                      <a:r>
                        <a:rPr lang="en-US" sz="800" b="1" u="none" strike="noStrike">
                          <a:solidFill>
                            <a:srgbClr val="000000"/>
                          </a:solidFill>
                          <a:effectLst/>
                        </a:rPr>
                        <a:t>Multi-Ethnic</a:t>
                      </a:r>
                      <a:endParaRPr lang="en-US" sz="8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1 (1.5)</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25351857"/>
                  </a:ext>
                </a:extLst>
              </a:tr>
              <a:tr h="194810">
                <a:tc>
                  <a:txBody>
                    <a:bodyPr/>
                    <a:lstStyle/>
                    <a:p>
                      <a:pPr algn="ctr" fontAlgn="b"/>
                      <a:r>
                        <a:rPr lang="en-US" sz="800" b="1" u="none" strike="noStrike" dirty="0">
                          <a:solidFill>
                            <a:srgbClr val="000000"/>
                          </a:solidFill>
                          <a:effectLst/>
                        </a:rPr>
                        <a:t>Hispanic/Latinx</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800" b="1" u="none" strike="noStrike" dirty="0">
                          <a:solidFill>
                            <a:srgbClr val="000000"/>
                          </a:solidFill>
                          <a:effectLst/>
                        </a:rPr>
                        <a:t>12 (18.5)</a:t>
                      </a:r>
                      <a:endParaRPr lang="en-US" sz="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195752752"/>
                  </a:ext>
                </a:extLst>
              </a:tr>
            </a:tbl>
          </a:graphicData>
        </a:graphic>
      </p:graphicFrame>
      <p:sp>
        <p:nvSpPr>
          <p:cNvPr id="20" name="TextBox 19">
            <a:extLst>
              <a:ext uri="{FF2B5EF4-FFF2-40B4-BE49-F238E27FC236}">
                <a16:creationId xmlns:a16="http://schemas.microsoft.com/office/drawing/2014/main" id="{3F67C050-FF9C-2048-8979-B5EBCB5297B9}"/>
              </a:ext>
            </a:extLst>
          </p:cNvPr>
          <p:cNvSpPr txBox="1"/>
          <p:nvPr/>
        </p:nvSpPr>
        <p:spPr>
          <a:xfrm>
            <a:off x="5156414" y="4809709"/>
            <a:ext cx="2603069" cy="338554"/>
          </a:xfrm>
          <a:prstGeom prst="rect">
            <a:avLst/>
          </a:prstGeom>
          <a:noFill/>
        </p:spPr>
        <p:txBody>
          <a:bodyPr wrap="square" rtlCol="0">
            <a:spAutoFit/>
          </a:bodyPr>
          <a:lstStyle/>
          <a:p>
            <a:r>
              <a:rPr lang="en-US" sz="800" b="1" i="1" dirty="0">
                <a:solidFill>
                  <a:srgbClr val="000000"/>
                </a:solidFill>
              </a:rPr>
              <a:t>Table 1. Demographic data for consented patients enrolled in the CHCO PHP.</a:t>
            </a:r>
          </a:p>
        </p:txBody>
      </p:sp>
      <p:sp>
        <p:nvSpPr>
          <p:cNvPr id="21" name="TextBox 20">
            <a:extLst>
              <a:ext uri="{FF2B5EF4-FFF2-40B4-BE49-F238E27FC236}">
                <a16:creationId xmlns:a16="http://schemas.microsoft.com/office/drawing/2014/main" id="{C7838600-450B-2246-912D-ACB2BDB8C81B}"/>
              </a:ext>
            </a:extLst>
          </p:cNvPr>
          <p:cNvSpPr txBox="1"/>
          <p:nvPr/>
        </p:nvSpPr>
        <p:spPr>
          <a:xfrm>
            <a:off x="5156414" y="2325211"/>
            <a:ext cx="1165660" cy="215444"/>
          </a:xfrm>
          <a:prstGeom prst="rect">
            <a:avLst/>
          </a:prstGeom>
          <a:noFill/>
        </p:spPr>
        <p:txBody>
          <a:bodyPr wrap="square" rtlCol="0">
            <a:spAutoFit/>
          </a:bodyPr>
          <a:lstStyle/>
          <a:p>
            <a:r>
              <a:rPr lang="en-US" sz="800" b="1" i="1" dirty="0">
                <a:solidFill>
                  <a:srgbClr val="000000"/>
                </a:solidFill>
              </a:rPr>
              <a:t>Figure 1.</a:t>
            </a:r>
          </a:p>
        </p:txBody>
      </p:sp>
      <p:sp>
        <p:nvSpPr>
          <p:cNvPr id="22" name="TextBox 21">
            <a:extLst>
              <a:ext uri="{FF2B5EF4-FFF2-40B4-BE49-F238E27FC236}">
                <a16:creationId xmlns:a16="http://schemas.microsoft.com/office/drawing/2014/main" id="{5D92A4AD-583C-9D4F-9F52-E653BBC8D1E8}"/>
              </a:ext>
            </a:extLst>
          </p:cNvPr>
          <p:cNvSpPr txBox="1"/>
          <p:nvPr/>
        </p:nvSpPr>
        <p:spPr>
          <a:xfrm>
            <a:off x="2958284" y="4108676"/>
            <a:ext cx="1165660" cy="215444"/>
          </a:xfrm>
          <a:prstGeom prst="rect">
            <a:avLst/>
          </a:prstGeom>
          <a:noFill/>
        </p:spPr>
        <p:txBody>
          <a:bodyPr wrap="square" rtlCol="0">
            <a:spAutoFit/>
          </a:bodyPr>
          <a:lstStyle/>
          <a:p>
            <a:r>
              <a:rPr lang="en-US" sz="800" b="1" i="1" dirty="0">
                <a:solidFill>
                  <a:srgbClr val="000000"/>
                </a:solidFill>
              </a:rPr>
              <a:t>Figure 2.</a:t>
            </a:r>
          </a:p>
        </p:txBody>
      </p:sp>
    </p:spTree>
    <p:extLst>
      <p:ext uri="{BB962C8B-B14F-4D97-AF65-F5344CB8AC3E}">
        <p14:creationId xmlns:p14="http://schemas.microsoft.com/office/powerpoint/2010/main" val="140107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9</a:t>
            </a:fld>
            <a:endParaRPr lang="en-US" dirty="0"/>
          </a:p>
        </p:txBody>
      </p:sp>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81596"/>
            <a:ext cx="7464425" cy="369332"/>
          </a:xfrm>
        </p:spPr>
        <p:txBody>
          <a:bodyPr/>
          <a:lstStyle/>
          <a:p>
            <a:r>
              <a:rPr lang="en-US" dirty="0">
                <a:solidFill>
                  <a:srgbClr val="0070C0"/>
                </a:solidFill>
              </a:rPr>
              <a:t>Methods - </a:t>
            </a:r>
            <a:r>
              <a:rPr lang="en-US" b="0" i="1" dirty="0">
                <a:solidFill>
                  <a:srgbClr val="0070C0"/>
                </a:solidFill>
              </a:rPr>
              <a:t>Measures</a:t>
            </a:r>
            <a:endParaRPr lang="en-US" i="1" dirty="0">
              <a:solidFill>
                <a:srgbClr val="0070C0"/>
              </a:solidFill>
            </a:endParaRPr>
          </a:p>
        </p:txBody>
      </p:sp>
      <p:pic>
        <p:nvPicPr>
          <p:cNvPr id="8" name="Graphic 7" descr="Badge 1 outline">
            <a:extLst>
              <a:ext uri="{FF2B5EF4-FFF2-40B4-BE49-F238E27FC236}">
                <a16:creationId xmlns:a16="http://schemas.microsoft.com/office/drawing/2014/main" id="{D2FBFDF7-9EDF-2247-B03B-CD8A589717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6757" y="1529393"/>
            <a:ext cx="371986" cy="371986"/>
          </a:xfrm>
          <a:prstGeom prst="rect">
            <a:avLst/>
          </a:prstGeom>
          <a:effectLst>
            <a:outerShdw blurRad="50800" dist="38100" dir="10800000" algn="r" rotWithShape="0">
              <a:prstClr val="black">
                <a:alpha val="40000"/>
              </a:prstClr>
            </a:outerShdw>
          </a:effectLst>
        </p:spPr>
      </p:pic>
      <p:sp>
        <p:nvSpPr>
          <p:cNvPr id="4" name="TextBox 3">
            <a:extLst>
              <a:ext uri="{FF2B5EF4-FFF2-40B4-BE49-F238E27FC236}">
                <a16:creationId xmlns:a16="http://schemas.microsoft.com/office/drawing/2014/main" id="{EF8F7C04-8817-5C40-B709-F281C7B7B59E}"/>
              </a:ext>
            </a:extLst>
          </p:cNvPr>
          <p:cNvSpPr txBox="1"/>
          <p:nvPr/>
        </p:nvSpPr>
        <p:spPr>
          <a:xfrm>
            <a:off x="600933" y="2132211"/>
            <a:ext cx="2583634" cy="1600438"/>
          </a:xfrm>
          <a:prstGeom prst="rect">
            <a:avLst/>
          </a:prstGeom>
          <a:noFill/>
        </p:spPr>
        <p:txBody>
          <a:bodyPr wrap="square" rtlCol="0">
            <a:spAutoFit/>
          </a:bodyPr>
          <a:lstStyle/>
          <a:p>
            <a:pPr algn="ctr"/>
            <a:r>
              <a:rPr lang="en-US" sz="1600" dirty="0">
                <a:solidFill>
                  <a:srgbClr val="000000"/>
                </a:solidFill>
              </a:rPr>
              <a:t>Client Satisfaction Questionnaire 8 (CSQ-8): An 8-item self and parent report measure of satisfaction with treatment.</a:t>
            </a:r>
          </a:p>
          <a:p>
            <a:endParaRPr lang="en-US" dirty="0"/>
          </a:p>
        </p:txBody>
      </p:sp>
      <p:pic>
        <p:nvPicPr>
          <p:cNvPr id="10" name="Graphic 9" descr="Badge outline">
            <a:extLst>
              <a:ext uri="{FF2B5EF4-FFF2-40B4-BE49-F238E27FC236}">
                <a16:creationId xmlns:a16="http://schemas.microsoft.com/office/drawing/2014/main" id="{78EBFCCC-24CB-5145-8927-304A88E2A9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6005" y="1529392"/>
            <a:ext cx="371987" cy="371987"/>
          </a:xfrm>
          <a:prstGeom prst="rect">
            <a:avLst/>
          </a:prstGeom>
          <a:effectLst>
            <a:outerShdw blurRad="50800" dist="38100" dir="10800000" algn="r" rotWithShape="0">
              <a:prstClr val="black">
                <a:alpha val="40000"/>
              </a:prstClr>
            </a:outerShdw>
          </a:effectLst>
        </p:spPr>
      </p:pic>
      <p:sp>
        <p:nvSpPr>
          <p:cNvPr id="13" name="TextBox 12">
            <a:extLst>
              <a:ext uri="{FF2B5EF4-FFF2-40B4-BE49-F238E27FC236}">
                <a16:creationId xmlns:a16="http://schemas.microsoft.com/office/drawing/2014/main" id="{0C8E6C7C-3BB3-9343-B819-278628C660FC}"/>
              </a:ext>
            </a:extLst>
          </p:cNvPr>
          <p:cNvSpPr txBox="1"/>
          <p:nvPr/>
        </p:nvSpPr>
        <p:spPr>
          <a:xfrm>
            <a:off x="3280181" y="2147600"/>
            <a:ext cx="2583634" cy="1569660"/>
          </a:xfrm>
          <a:prstGeom prst="rect">
            <a:avLst/>
          </a:prstGeom>
          <a:noFill/>
        </p:spPr>
        <p:txBody>
          <a:bodyPr wrap="square" rtlCol="0">
            <a:spAutoFit/>
          </a:bodyPr>
          <a:lstStyle/>
          <a:p>
            <a:pPr algn="ctr"/>
            <a:r>
              <a:rPr lang="en-US" sz="1600" dirty="0">
                <a:solidFill>
                  <a:srgbClr val="000000"/>
                </a:solidFill>
              </a:rPr>
              <a:t>The PROMIS® Pediatric and Pediatric proxy Anxiety 8a and depression 6a: 6 and 8 item self and parent report measures of anxiety and depression, respectively.  </a:t>
            </a:r>
          </a:p>
        </p:txBody>
      </p:sp>
      <p:pic>
        <p:nvPicPr>
          <p:cNvPr id="14" name="Graphic 13" descr="Badge 3 outline">
            <a:extLst>
              <a:ext uri="{FF2B5EF4-FFF2-40B4-BE49-F238E27FC236}">
                <a16:creationId xmlns:a16="http://schemas.microsoft.com/office/drawing/2014/main" id="{0B5283D8-D70C-1E4D-9A1E-E23BF258D0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65253" y="1529392"/>
            <a:ext cx="371986" cy="371987"/>
          </a:xfrm>
          <a:prstGeom prst="rect">
            <a:avLst/>
          </a:prstGeom>
          <a:effectLst>
            <a:outerShdw blurRad="50800" dist="38100" dir="10800000" algn="r" rotWithShape="0">
              <a:prstClr val="black">
                <a:alpha val="40000"/>
              </a:prstClr>
            </a:outerShdw>
          </a:effectLst>
        </p:spPr>
      </p:pic>
      <p:sp>
        <p:nvSpPr>
          <p:cNvPr id="11" name="TextBox 10">
            <a:extLst>
              <a:ext uri="{FF2B5EF4-FFF2-40B4-BE49-F238E27FC236}">
                <a16:creationId xmlns:a16="http://schemas.microsoft.com/office/drawing/2014/main" id="{734BCA9C-5C47-E643-899E-2061CF7A345B}"/>
              </a:ext>
            </a:extLst>
          </p:cNvPr>
          <p:cNvSpPr txBox="1"/>
          <p:nvPr/>
        </p:nvSpPr>
        <p:spPr>
          <a:xfrm>
            <a:off x="6222546" y="2024489"/>
            <a:ext cx="2057400" cy="1815882"/>
          </a:xfrm>
          <a:prstGeom prst="rect">
            <a:avLst/>
          </a:prstGeom>
          <a:noFill/>
        </p:spPr>
        <p:txBody>
          <a:bodyPr wrap="square" rtlCol="0">
            <a:spAutoFit/>
          </a:bodyPr>
          <a:lstStyle/>
          <a:p>
            <a:pPr algn="ctr"/>
            <a:r>
              <a:rPr lang="en-US" sz="1600" dirty="0">
                <a:solidFill>
                  <a:srgbClr val="000000"/>
                </a:solidFill>
              </a:rPr>
              <a:t>The Emotion Dysregulation Inventory—Reactivity Short Form: 7-item, caregiver-report measure of emotional reactivity</a:t>
            </a:r>
          </a:p>
        </p:txBody>
      </p:sp>
      <p:pic>
        <p:nvPicPr>
          <p:cNvPr id="16" name="Picture 6" descr="اخبار تست">
            <a:extLst>
              <a:ext uri="{FF2B5EF4-FFF2-40B4-BE49-F238E27FC236}">
                <a16:creationId xmlns:a16="http://schemas.microsoft.com/office/drawing/2014/main" id="{7647FBD5-9DDC-EA45-AA3E-92261115F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240" y="3888236"/>
            <a:ext cx="2529811" cy="115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70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AT_160120038A_Childrens Colorado Powerpoint Template 1">
  <a:themeElements>
    <a:clrScheme name="CHCO 1">
      <a:dk1>
        <a:srgbClr val="003A70"/>
      </a:dk1>
      <a:lt1>
        <a:sysClr val="window" lastClr="FFFFFF"/>
      </a:lt1>
      <a:dk2>
        <a:srgbClr val="0069B3"/>
      </a:dk2>
      <a:lt2>
        <a:srgbClr val="D9D9D6"/>
      </a:lt2>
      <a:accent1>
        <a:srgbClr val="002D72"/>
      </a:accent1>
      <a:accent2>
        <a:srgbClr val="FFE04F"/>
      </a:accent2>
      <a:accent3>
        <a:srgbClr val="F0A900"/>
      </a:accent3>
      <a:accent4>
        <a:srgbClr val="0098D7"/>
      </a:accent4>
      <a:accent5>
        <a:srgbClr val="97999B"/>
      </a:accent5>
      <a:accent6>
        <a:srgbClr val="00A9E0"/>
      </a:accent6>
      <a:hlink>
        <a:srgbClr val="505759"/>
      </a:hlink>
      <a:folHlink>
        <a:srgbClr val="0069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A16EC5E-F275-024B-995F-E624AE314BDC}" vid="{C96853C6-9EA0-9042-BFE6-96DAA039FD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23756</TotalTime>
  <Words>2640</Words>
  <Application>Microsoft Macintosh PowerPoint</Application>
  <PresentationFormat>Custom</PresentationFormat>
  <Paragraphs>270</Paragraphs>
  <Slides>21</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Courier New</vt:lpstr>
      <vt:lpstr>Lucida Grande</vt:lpstr>
      <vt:lpstr>Trebuchet MS</vt:lpstr>
      <vt:lpstr>STAT_160120038A_Childrens Colorado Powerpoint Template 1</vt:lpstr>
      <vt:lpstr>Office Theme</vt:lpstr>
      <vt:lpstr>Racial/Ethnic Identification as a Predictor of Treatment Effectiveness and Acceptability in a Partial Hospitalization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Steinberg, Elizabeth</dc:creator>
  <cp:lastModifiedBy>Gebremichael, Alazar</cp:lastModifiedBy>
  <cp:revision>172</cp:revision>
  <dcterms:created xsi:type="dcterms:W3CDTF">2019-06-19T22:15:37Z</dcterms:created>
  <dcterms:modified xsi:type="dcterms:W3CDTF">2021-08-13T07:08:18Z</dcterms:modified>
</cp:coreProperties>
</file>