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2" r:id="rId2"/>
    <p:sldId id="274" r:id="rId3"/>
    <p:sldId id="269" r:id="rId4"/>
    <p:sldId id="279" r:id="rId5"/>
    <p:sldId id="257" r:id="rId6"/>
    <p:sldId id="263" r:id="rId7"/>
    <p:sldId id="266" r:id="rId8"/>
    <p:sldId id="265" r:id="rId9"/>
    <p:sldId id="280" r:id="rId10"/>
    <p:sldId id="270" r:id="rId11"/>
    <p:sldId id="264" r:id="rId12"/>
    <p:sldId id="267" r:id="rId13"/>
    <p:sldId id="268" r:id="rId14"/>
    <p:sldId id="271" r:id="rId15"/>
    <p:sldId id="262" r:id="rId16"/>
    <p:sldId id="258" r:id="rId17"/>
    <p:sldId id="261" r:id="rId18"/>
    <p:sldId id="281" r:id="rId19"/>
    <p:sldId id="260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03870-4732-4507-A6BC-ABBA64411F00}" v="371" dt="2023-12-06T16:37:30.928"/>
    <p1510:client id="{E5F1EE0A-FC02-C649-896D-21EFC3636786}" v="82" dt="2023-10-04T22:35:59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589"/>
  </p:normalViewPr>
  <p:slideViewPr>
    <p:cSldViewPr snapToGrid="0">
      <p:cViewPr varScale="1">
        <p:scale>
          <a:sx n="93" d="100"/>
          <a:sy n="93" d="100"/>
        </p:scale>
        <p:origin x="1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8B8F-CAD8-D045-93E7-8E7AECC497AE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99054-A20E-CD4A-A773-FC5625D09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280.com/neighborhoods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5280.com/package/top-of-the-town-2023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www.artstreatment.com</a:t>
            </a:r>
            <a:r>
              <a:rPr lang="en-US" dirty="0"/>
              <a:t>/our-services/medication-assisted-therapies/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0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www.artstreatment.com</a:t>
            </a:r>
            <a:r>
              <a:rPr lang="en-US" dirty="0"/>
              <a:t>/our-services/men-s-residential/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16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www.artstreatment.com</a:t>
            </a:r>
            <a:r>
              <a:rPr lang="en-US" dirty="0"/>
              <a:t>/our-services/adolescent-services/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9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www.va.gov</a:t>
            </a:r>
            <a:r>
              <a:rPr lang="en-US" dirty="0"/>
              <a:t>/eastern-</a:t>
            </a:r>
            <a:r>
              <a:rPr lang="en-US" dirty="0" err="1"/>
              <a:t>colorado</a:t>
            </a:r>
            <a:r>
              <a:rPr lang="en-US" dirty="0"/>
              <a:t>-health-care/locations/rocky-mountain-regional-</a:t>
            </a:r>
            <a:r>
              <a:rPr lang="en-US" dirty="0" err="1"/>
              <a:t>va</a:t>
            </a:r>
            <a:r>
              <a:rPr lang="en-US" dirty="0"/>
              <a:t>-medical-center/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0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www.va.gov</a:t>
            </a:r>
            <a:r>
              <a:rPr lang="en-US" dirty="0"/>
              <a:t>/eastern-</a:t>
            </a:r>
            <a:r>
              <a:rPr lang="en-US" dirty="0" err="1"/>
              <a:t>colorado</a:t>
            </a:r>
            <a:r>
              <a:rPr lang="en-US" dirty="0"/>
              <a:t>-health-care/locations/</a:t>
            </a:r>
            <a:r>
              <a:rPr lang="en-US" dirty="0" err="1"/>
              <a:t>york</a:t>
            </a:r>
            <a:r>
              <a:rPr lang="en-US" dirty="0"/>
              <a:t>-street-</a:t>
            </a:r>
            <a:r>
              <a:rPr lang="en-US" dirty="0" err="1"/>
              <a:t>va</a:t>
            </a:r>
            <a:r>
              <a:rPr lang="en-US" dirty="0"/>
              <a:t>-clinic/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3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www.va.gov</a:t>
            </a:r>
            <a:r>
              <a:rPr lang="en-US" dirty="0"/>
              <a:t>/eastern-</a:t>
            </a:r>
            <a:r>
              <a:rPr lang="en-US" dirty="0" err="1"/>
              <a:t>colorado</a:t>
            </a:r>
            <a:r>
              <a:rPr lang="en-US" dirty="0"/>
              <a:t>-health-care/locations/</a:t>
            </a:r>
            <a:r>
              <a:rPr lang="en-US" dirty="0" err="1"/>
              <a:t>york</a:t>
            </a:r>
            <a:r>
              <a:rPr lang="en-US" dirty="0"/>
              <a:t>-street-</a:t>
            </a:r>
            <a:r>
              <a:rPr lang="en-US" dirty="0" err="1"/>
              <a:t>va</a:t>
            </a:r>
            <a:r>
              <a:rPr lang="en-US" dirty="0"/>
              <a:t>-clinic/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2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21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www.aaap.org</a:t>
            </a:r>
            <a:r>
              <a:rPr lang="en-US" dirty="0"/>
              <a:t>/fellowship/addiction-psychiatry-advanced-psychotherapy-curriculum/</a:t>
            </a:r>
          </a:p>
          <a:p>
            <a:r>
              <a:rPr lang="en-US" dirty="0"/>
              <a:t>https://</a:t>
            </a:r>
            <a:r>
              <a:rPr lang="en-US" dirty="0" err="1"/>
              <a:t>www.acaam.org</a:t>
            </a:r>
            <a:r>
              <a:rPr lang="en-US" dirty="0"/>
              <a:t>/national-addiction-medicine-didactic-curriculum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12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F632-0407-4C0A-BE8F-CDAC807460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50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/maps/d/u/0/</a:t>
            </a:r>
            <a:r>
              <a:rPr lang="en-US" dirty="0" err="1"/>
              <a:t>edit?mid</a:t>
            </a:r>
            <a:r>
              <a:rPr lang="en-US" dirty="0"/>
              <a:t>=17PW7OTUn5xLVVBzDzA_AswC4e_c&amp;usp=sharing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5280 Magazine Best Neighborhoods in Denver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https://www.5280.com/neighborhoods/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Magazine 5280 Magazine Top of the Town: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https://www.5280.com/package/top-of-the-town-2023/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www.westword.com</a:t>
            </a:r>
            <a:r>
              <a:rPr lang="en-US" dirty="0"/>
              <a:t>/topic/things-to-do-6206354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8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www.denverhealth.org</a:t>
            </a:r>
            <a:r>
              <a:rPr lang="en-US" dirty="0"/>
              <a:t>/services/behavioral-health/addiction-services/methadone-clinic-opiate-addiction-treatment</a:t>
            </a:r>
          </a:p>
          <a:p>
            <a:r>
              <a:rPr lang="en-US" dirty="0"/>
              <a:t>https://</a:t>
            </a:r>
            <a:r>
              <a:rPr lang="en-US" dirty="0" err="1"/>
              <a:t>www.denverhealth.org</a:t>
            </a:r>
            <a:r>
              <a:rPr lang="en-US" dirty="0"/>
              <a:t>/services/behavioral-health/addiction-services/recovery-suboxone-treatment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6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www.denverhealth.org</a:t>
            </a:r>
            <a:r>
              <a:rPr lang="en-US" dirty="0"/>
              <a:t>/services/behavioral-health/addiction-services/adolescent-substance-abuse-treatment</a:t>
            </a:r>
          </a:p>
          <a:p>
            <a:r>
              <a:rPr lang="en-US" dirty="0"/>
              <a:t>https://</a:t>
            </a:r>
            <a:r>
              <a:rPr lang="en-US" dirty="0" err="1"/>
              <a:t>drthurstone.com</a:t>
            </a:r>
            <a:r>
              <a:rPr lang="en-US" dirty="0"/>
              <a:t>/download-impact/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bha.colorado.gov</a:t>
            </a:r>
            <a:r>
              <a:rPr lang="en-US" dirty="0"/>
              <a:t>/resources/substance-use-commitment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79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99054-A20E-CD4A-A773-FC5625D09C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5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D27E-A1E0-370A-37CE-C0FC544C9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43EE9-22C8-1DCF-A818-3C1C6F938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46A85-8027-E0AF-EDF4-E3320F36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F3CC2-FBFA-04A0-709C-7BE7BB98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CE4E6-9C36-BF14-56C1-6C616E2D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C8DB-C677-FD75-AB6D-C612923D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F3F2A-7BF5-7E74-DA7D-4A5427B39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82E29-B58A-5F92-D21F-F5649C52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00DDB-530C-4248-6948-41D6F999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7BBBD-01BE-1653-6A94-0A915D70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75BC5-1467-170D-686A-53FA1F045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435D9-8B56-40FB-496B-62835067B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2943A-8D95-D729-C764-A3086791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6D5EC-860F-1821-8F4D-030CBBA1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CF8FF-2B5A-6A28-3371-CFA05F3D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">
            <a:extLst>
              <a:ext uri="{FF2B5EF4-FFF2-40B4-BE49-F238E27FC236}">
                <a16:creationId xmlns:a16="http://schemas.microsoft.com/office/drawing/2014/main" id="{F2FC0470-0E01-C8CA-4FCB-D575C3C429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" b="7572"/>
          <a:stretch/>
        </p:blipFill>
        <p:spPr bwMode="auto">
          <a:xfrm>
            <a:off x="14288" y="-41162"/>
            <a:ext cx="12177712" cy="68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9957D1-108E-FA46-91B2-CB088D96A783}"/>
              </a:ext>
            </a:extLst>
          </p:cNvPr>
          <p:cNvCxnSpPr>
            <a:cxnSpLocks/>
          </p:cNvCxnSpPr>
          <p:nvPr userDrawn="1"/>
        </p:nvCxnSpPr>
        <p:spPr>
          <a:xfrm>
            <a:off x="0" y="2923249"/>
            <a:ext cx="1119499" cy="0"/>
          </a:xfrm>
          <a:prstGeom prst="line">
            <a:avLst/>
          </a:prstGeom>
          <a:ln w="53975">
            <a:solidFill>
              <a:srgbClr val="CBB3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DFDE9A8-4824-EA77-B250-B468D9E220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57" y="290664"/>
            <a:ext cx="3953462" cy="74032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2619A6F-EBB2-5A58-9B0B-74E179251A0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479170" y="3860694"/>
            <a:ext cx="2077623" cy="416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Insert Subtitle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6495AF4-2BA1-DE7B-3158-D5747EF0F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7" y="436043"/>
            <a:ext cx="3290791" cy="4495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0E3EAD-8B56-1F9D-213F-DB6C23A3326F}"/>
              </a:ext>
            </a:extLst>
          </p:cNvPr>
          <p:cNvSpPr/>
          <p:nvPr userDrawn="1"/>
        </p:nvSpPr>
        <p:spPr>
          <a:xfrm>
            <a:off x="1197632" y="2474259"/>
            <a:ext cx="10994368" cy="1134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F3CCF5-7161-58C7-43C9-3A027D61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632" y="2700339"/>
            <a:ext cx="10980079" cy="7286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11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A6B9E0-8BB5-5A4E-B3FD-96457F7267FA}"/>
              </a:ext>
            </a:extLst>
          </p:cNvPr>
          <p:cNvSpPr/>
          <p:nvPr userDrawn="1"/>
        </p:nvSpPr>
        <p:spPr>
          <a:xfrm>
            <a:off x="0" y="555892"/>
            <a:ext cx="416859" cy="707886"/>
          </a:xfrm>
          <a:prstGeom prst="rect">
            <a:avLst/>
          </a:prstGeom>
          <a:solidFill>
            <a:srgbClr val="CBB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8EB69E-47F3-694D-A275-23388F3B4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784" y="620441"/>
            <a:ext cx="9143215" cy="643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HEADING TEXT GOES HERE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A73D644-961F-CB44-B74B-5587C1EC49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0509" y="1596651"/>
            <a:ext cx="5324475" cy="3916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INSERT</a:t>
            </a:r>
            <a:br>
              <a:rPr lang="en-US"/>
            </a:br>
            <a:r>
              <a:rPr lang="en-US"/>
              <a:t>PICTURE OR GRAPHIC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954BE40-BFB3-914F-8BE0-773726C44F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525" y="1596651"/>
            <a:ext cx="5324475" cy="3916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INSERT</a:t>
            </a:r>
            <a:br>
              <a:rPr lang="en-US"/>
            </a:br>
            <a:r>
              <a:rPr lang="en-US"/>
              <a:t>PICTURE OR GRAPHIC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E016F85C-111F-F34A-B2D9-34BBC6FC1E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525" y="5505442"/>
            <a:ext cx="5324475" cy="25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3475193-4182-D645-961D-F27094E22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0509" y="5505442"/>
            <a:ext cx="5324475" cy="252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17530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A7AF-957F-A00D-1AE8-84F92096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C4B8-2698-B74E-6A3D-BE774DF7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EC18-5117-42B1-462D-316F0789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82F30-6943-4279-63C3-A2CE3433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4542C-ED57-E0C0-C827-B7AB7C6B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7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90529-E8E7-29F5-DBFA-49F43BA8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45816-E763-1FE1-9375-8B4550658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27E41-170C-FA46-5F1E-10DCBC11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B8B5C-E8F3-73F9-02B9-84F077FA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70DA-67B0-3C6B-AD79-275D566A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8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595E-821C-53EE-E97C-C4F0BF9B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35F90-03A0-C66E-7614-7CDE56522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162C7-56E9-58E3-709C-CCB1127DD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17D37-1452-0323-7887-0429BF6C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6A483-E482-88C6-65B8-3E68F061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FB2A-F2E6-7D9F-47F7-29ECB4BF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2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BB11-BC90-7D8A-962C-434D5895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CCB71-51F7-A234-990C-46EAC1419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C44B8-9DE2-C0D3-2ABD-DE33D6468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C1A6C-B8E5-04AC-84E4-DB868CB02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EDE5C-9F06-6501-629B-61287C28B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EA412-69C5-D127-AF33-C0D9A310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0DB64-D8ED-1CE8-D591-A04FD199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4FEA6B-DA40-9DE5-F47B-75254C17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91AF-F3DB-66B8-6AB1-4D49D1A4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A10D6-5993-C27C-DC82-5CD0553E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D1200-A0AB-2827-F98E-75851A8A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3B5A3-D314-ECBB-7FF3-28E42F38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2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60088-CEDE-5840-283A-1BAE8183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09DFE-4393-3C15-C6B5-1808BC78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45E59-D2B4-DCA8-09B0-F21594AD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4C67-A7E5-F780-C738-4C2A8E73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608B-DAB1-7E05-F3D2-7D426CA5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3421-68F2-3ABF-69DE-AA26267A6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FDD93-A7CF-51E8-BEA8-C7BBB6F2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DF248-6690-792F-61EC-18312C27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0A645-F012-07B9-DA7E-A1E63576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9AA7-6FEE-DC63-162D-814CD350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7FF07-67DD-96A2-1E80-C6822F9C2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347D3-02B0-B12F-5DD7-A42D6550A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21D80-A371-BA5E-6165-D7DD6D48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04267-3138-94DE-FEF9-174D1276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CFD4-1AF2-570C-EE9F-61E88025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F8B37-39A2-7628-6846-3AADEF0C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B413E-C88F-98AD-BDE1-DBBF56AB2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0D0E4-780D-958D-5EA7-A13385020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65748-92FF-584A-A832-F980AF3F5405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9864-95EA-AA0B-F7F7-9DD5EE4D7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2C46B-7A64-875E-EFDF-727733EB4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276B-9710-5044-9366-44115A98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artstreatment.com/our-servic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eastern-colorado-health-car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treatment.com/our-services/adolescent-servic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tstreatment.com/our-services/medication-assisted-therapies/" TargetMode="External"/><Relationship Id="rId4" Type="http://schemas.openxmlformats.org/officeDocument/2006/relationships/hyperlink" Target="https://www.artstreatment.com/our-services/men-s-residentia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exis.Ritvo@cuanschutz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hyperlink" Target="http://www.benzoaction.org/" TargetMode="External"/><Relationship Id="rId4" Type="http://schemas.openxmlformats.org/officeDocument/2006/relationships/hyperlink" Target="http://www.benzoreform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school.cuanschutz.edu/graduate-medical-education/CUGME-benefit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stword.com/topic/things-to-do-6206354" TargetMode="External"/><Relationship Id="rId3" Type="http://schemas.openxmlformats.org/officeDocument/2006/relationships/image" Target="../media/image34.jpeg"/><Relationship Id="rId7" Type="http://schemas.openxmlformats.org/officeDocument/2006/relationships/hyperlink" Target="https://www.5280.com/package/top-of-the-town-2023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5280.com/neighborhoods/" TargetMode="External"/><Relationship Id="rId5" Type="http://schemas.openxmlformats.org/officeDocument/2006/relationships/hyperlink" Target="about:blank%0dThe%2025%20Best%20Neighborhoods%20in%20Denver:%202021%20-%205280%20Magazine%0dhttps:/www.5280.com%C2%A0%E2%80%BA%20neighborhoods%0d" TargetMode="External"/><Relationship Id="rId4" Type="http://schemas.openxmlformats.org/officeDocument/2006/relationships/hyperlink" Target="https://www.google.com/maps/d/u/0/edit?mid=17PW7OTUn5xLVVBzDzA_AswC4e_c&amp;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darcolorado.org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denverhealth.org/services/behavioral-health/addiction-servi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385C7-A7FA-3964-AAED-B42BD3E5AC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74044" y="2494845"/>
            <a:ext cx="11017956" cy="10860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lIns="91440" tIns="45720" rIns="91440" bIns="45720" anchor="ctr"/>
          <a:lstStyle/>
          <a:p>
            <a:pPr marL="0" indent="0" algn="ctr">
              <a:buNone/>
            </a:pPr>
            <a:r>
              <a:rPr lang="en-US" sz="3600">
                <a:solidFill>
                  <a:srgbClr val="212121"/>
                </a:solidFill>
                <a:latin typeface="Calibri"/>
                <a:cs typeface="Calibri"/>
              </a:rPr>
              <a:t>CU Addiction </a:t>
            </a:r>
            <a:r>
              <a:rPr lang="en-US" sz="3600" dirty="0">
                <a:solidFill>
                  <a:srgbClr val="212121"/>
                </a:solidFill>
                <a:latin typeface="Calibri"/>
                <a:cs typeface="Calibri"/>
              </a:rPr>
              <a:t>Psychiatry Fellowship</a:t>
            </a:r>
          </a:p>
        </p:txBody>
      </p:sp>
    </p:spTree>
    <p:extLst>
      <p:ext uri="{BB962C8B-B14F-4D97-AF65-F5344CB8AC3E}">
        <p14:creationId xmlns:p14="http://schemas.microsoft.com/office/powerpoint/2010/main" val="344395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7142C-5DD5-2DEE-9207-4CD3C0AB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https://www.artstreatment.com/our-services/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386" name="Picture 2" descr="ARTS Treatment">
            <a:extLst>
              <a:ext uri="{FF2B5EF4-FFF2-40B4-BE49-F238E27FC236}">
                <a16:creationId xmlns:a16="http://schemas.microsoft.com/office/drawing/2014/main" id="{1F27355C-67F0-E185-3174-58258342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256" y="1007367"/>
            <a:ext cx="8311487" cy="20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4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A97C42B-C951-73B7-CA99-70BDE5A04A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ACDDC-AAF1-1013-D972-ECD698EC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ARTs Parkside Opioid Treatment Program </a:t>
            </a: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C9C5D6-973A-E3EA-1FBA-292C9E3426BD}"/>
              </a:ext>
            </a:extLst>
          </p:cNvPr>
          <p:cNvSpPr txBox="1"/>
          <p:nvPr/>
        </p:nvSpPr>
        <p:spPr>
          <a:xfrm>
            <a:off x="9158850" y="5639996"/>
            <a:ext cx="3092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 Zoran </a:t>
            </a:r>
            <a:r>
              <a:rPr lang="en-US" sz="2000" dirty="0" err="1"/>
              <a:t>Vukadinovic</a:t>
            </a:r>
            <a:r>
              <a:rPr lang="en-US" sz="2000" dirty="0"/>
              <a:t> MD</a:t>
            </a:r>
          </a:p>
        </p:txBody>
      </p:sp>
    </p:spTree>
    <p:extLst>
      <p:ext uri="{BB962C8B-B14F-4D97-AF65-F5344CB8AC3E}">
        <p14:creationId xmlns:p14="http://schemas.microsoft.com/office/powerpoint/2010/main" val="391378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DC93650-CAD4-FF66-1C06-D20B8C31F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r="15365"/>
          <a:stretch/>
        </p:blipFill>
        <p:spPr bwMode="auto">
          <a:xfrm>
            <a:off x="5313225" y="-10666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3434D-AA72-75AF-0BD6-2751C008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00" y="630148"/>
            <a:ext cx="4990699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ARTs</a:t>
            </a:r>
            <a:br>
              <a:rPr lang="en-US" sz="5400" dirty="0"/>
            </a:br>
            <a:r>
              <a:rPr lang="en-US" sz="5400" dirty="0"/>
              <a:t>PEER I </a:t>
            </a:r>
            <a:br>
              <a:rPr lang="en-US" sz="5400" dirty="0"/>
            </a:br>
            <a:r>
              <a:rPr lang="en-US" sz="3600" dirty="0"/>
              <a:t>&amp; Outpatient Therapeutic Community (OTC)</a:t>
            </a:r>
          </a:p>
        </p:txBody>
      </p:sp>
      <p:sp>
        <p:nvSpPr>
          <p:cNvPr id="133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981FB-EFB0-3E68-A824-28998FECF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03839"/>
            <a:ext cx="4243589" cy="3389728"/>
          </a:xfrm>
        </p:spPr>
        <p:txBody>
          <a:bodyPr>
            <a:normAutofit lnSpcReduction="10000"/>
          </a:bodyPr>
          <a:lstStyle/>
          <a:p>
            <a:r>
              <a:rPr lang="en-US" sz="1600" b="0" i="0" u="none" strike="noStrike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80-bed Therapeutic Community (TC) that offers long-term, intensive treatment for adult males with chronic substance use disorders, related anti-social behaviors and co-occurring mental health disorders.</a:t>
            </a:r>
          </a:p>
          <a:p>
            <a:r>
              <a:rPr lang="en-US" sz="1600" b="0" i="0" u="none" strike="noStrike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Participants learn to be accountable to the TC community through a hierarchical model of treatment stages that reflect increased levels of personal and social responsibility. </a:t>
            </a:r>
          </a:p>
          <a:p>
            <a:r>
              <a:rPr lang="en-US" sz="1600" b="0" i="0" u="none" strike="noStrike" dirty="0">
                <a:solidFill>
                  <a:srgbClr val="404041"/>
                </a:solidFill>
                <a:effectLst/>
                <a:latin typeface="Lato" panose="020F0502020204030203" pitchFamily="34" charset="0"/>
              </a:rPr>
              <a:t>Referrals derive from a myriad of sources, including the Colorado Department of Corrections, Community Correction Boards, probation department, and individuals and their family members.</a:t>
            </a:r>
            <a:endParaRPr lang="en-US" sz="22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884C8D3-E067-AD41-BBD5-9ECDB6260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r="1536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hoto">
            <a:extLst>
              <a:ext uri="{FF2B5EF4-FFF2-40B4-BE49-F238E27FC236}">
                <a16:creationId xmlns:a16="http://schemas.microsoft.com/office/drawing/2014/main" id="{6B65FB5D-FC38-995E-717B-100001E7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520" y="3701342"/>
            <a:ext cx="2104432" cy="31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EF3090-D006-0BDB-E0E8-8ADB52317F89}"/>
              </a:ext>
            </a:extLst>
          </p:cNvPr>
          <p:cNvSpPr txBox="1"/>
          <p:nvPr/>
        </p:nvSpPr>
        <p:spPr>
          <a:xfrm>
            <a:off x="10437223" y="6262477"/>
            <a:ext cx="175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Joe Sakai, MD</a:t>
            </a:r>
          </a:p>
          <a:p>
            <a:r>
              <a:rPr lang="en-US" dirty="0">
                <a:solidFill>
                  <a:schemeClr val="bg1"/>
                </a:solidFill>
              </a:rPr>
              <a:t>Site Supervisor</a:t>
            </a:r>
          </a:p>
        </p:txBody>
      </p:sp>
    </p:spTree>
    <p:extLst>
      <p:ext uri="{BB962C8B-B14F-4D97-AF65-F5344CB8AC3E}">
        <p14:creationId xmlns:p14="http://schemas.microsoft.com/office/powerpoint/2010/main" val="247519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0" name="!!Rectangle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C03D1F8-0C19-7244-07FB-9F5737B4A9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7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2" name="Rectangle 14351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C7FA9-CFD1-59CA-5D79-0544EFAE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8848"/>
            <a:ext cx="3611880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ARTs Synergy</a:t>
            </a:r>
          </a:p>
        </p:txBody>
      </p:sp>
      <p:sp>
        <p:nvSpPr>
          <p:cNvPr id="14354" name="Rectangle 14353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56" name="Rectangle 14355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701C8-A83F-D967-649D-3CB789C274F8}"/>
              </a:ext>
            </a:extLst>
          </p:cNvPr>
          <p:cNvSpPr txBox="1"/>
          <p:nvPr/>
        </p:nvSpPr>
        <p:spPr>
          <a:xfrm>
            <a:off x="5295826" y="4498848"/>
            <a:ext cx="6061022" cy="153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b="0" i="0" u="none" strike="noStrike" dirty="0">
                <a:effectLst/>
              </a:rPr>
              <a:t>erves adolescents in Denver Metro Area with substance use, conduct, and other co-occurring psychiatric disorders.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Referrals are accepted from human services, probation and judicial districts, Denver Collaborative, SB94, Division of Youth Services, Medicaid, family, and self-referral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C4CE1-C49F-C162-3240-61D4B07231EA}"/>
              </a:ext>
            </a:extLst>
          </p:cNvPr>
          <p:cNvSpPr txBox="1"/>
          <p:nvPr/>
        </p:nvSpPr>
        <p:spPr>
          <a:xfrm>
            <a:off x="1948829" y="5750389"/>
            <a:ext cx="265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Christian </a:t>
            </a:r>
            <a:r>
              <a:rPr lang="en-US" dirty="0" err="1"/>
              <a:t>Hopfer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36283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43" name="Group 18442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8444" name="Oval 18443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5" name="Oval 18444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6" name="Oval 18445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7" name="Oval 18446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48" name="Oval 18447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9" name="Oval 18448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51" name="Rectangle 1845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53" name="Group 1845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8454" name="Straight Connector 1845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55" name="Straight Connector 1845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56" name="Straight Connector 1845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57" name="Straight Connector 1845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59" name="Rectangle 18458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61" name="Group 1846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8462" name="Straight Connector 18461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63" name="Straight Connector 18462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64" name="Straight Connector 18463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65" name="Straight Connector 18464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1BCA8C-CD36-8B20-952A-D41C8CE4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134" y="4132768"/>
            <a:ext cx="9897405" cy="2129586"/>
          </a:xfrm>
          <a:noFill/>
        </p:spPr>
        <p:txBody>
          <a:bodyPr anchor="t">
            <a:normAutofit/>
          </a:bodyPr>
          <a:lstStyle/>
          <a:p>
            <a:r>
              <a:rPr lang="en-US" b="1" i="0" u="none" strike="noStrike" dirty="0">
                <a:solidFill>
                  <a:schemeClr val="bg1"/>
                </a:solidFill>
                <a:effectLst/>
                <a:latin typeface="Bitter"/>
              </a:rPr>
              <a:t>VA Eastern Colorado Health Care System</a:t>
            </a:r>
            <a:br>
              <a:rPr lang="en-US" b="1" i="0" u="none" strike="noStrike" dirty="0">
                <a:solidFill>
                  <a:schemeClr val="bg1"/>
                </a:solidFill>
                <a:effectLst/>
                <a:latin typeface="Bitter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 descr="VA logo and Seal, U.S. Department of Veterans Affairs">
            <a:extLst>
              <a:ext uri="{FF2B5EF4-FFF2-40B4-BE49-F238E27FC236}">
                <a16:creationId xmlns:a16="http://schemas.microsoft.com/office/drawing/2014/main" id="{87CA322C-BE92-C969-7DA1-1484103C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59" y="1043265"/>
            <a:ext cx="10843065" cy="24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67" name="Group 18466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18468" name="Straight Connector 18467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69" name="Straight Connector 18468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70" name="Straight Connector 18469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71" name="Straight Connector 18470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73" name="Oval 18472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17CDB-8428-0F4C-E2BA-12E07B85F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788" y="5880496"/>
            <a:ext cx="5549111" cy="486078"/>
          </a:xfrm>
          <a:noFill/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hlinkClick r:id="rId3"/>
              </a:rPr>
              <a:t>https://www.va.gov/eastern-colorado-health-care/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2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Eastern Colorado ">
            <a:extLst>
              <a:ext uri="{FF2B5EF4-FFF2-40B4-BE49-F238E27FC236}">
                <a16:creationId xmlns:a16="http://schemas.microsoft.com/office/drawing/2014/main" id="{27B49F91-A09F-0308-7A66-37BAC3B806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3" r="-1" b="4147"/>
          <a:stretch/>
        </p:blipFill>
        <p:spPr bwMode="auto">
          <a:xfrm>
            <a:off x="642938" y="1077913"/>
            <a:ext cx="7135813" cy="3584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096A55-6322-12B0-A7BC-0DD2D225B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027" y="1077913"/>
            <a:ext cx="2120036" cy="2057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83050-DDAD-C7D8-8A57-795401F3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Rocky Mountain Regional VA Medical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4C8E14-A565-7C61-7848-79EC6ECF493B}"/>
              </a:ext>
            </a:extLst>
          </p:cNvPr>
          <p:cNvSpPr txBox="1"/>
          <p:nvPr/>
        </p:nvSpPr>
        <p:spPr>
          <a:xfrm>
            <a:off x="9429027" y="3429000"/>
            <a:ext cx="20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Katherine </a:t>
            </a:r>
            <a:r>
              <a:rPr lang="en-US" dirty="0" err="1"/>
              <a:t>Folse</a:t>
            </a:r>
            <a:r>
              <a:rPr lang="en-US" dirty="0"/>
              <a:t>, MD</a:t>
            </a:r>
          </a:p>
          <a:p>
            <a:r>
              <a:rPr lang="en-US" dirty="0"/>
              <a:t>Site Supervisor</a:t>
            </a:r>
          </a:p>
        </p:txBody>
      </p:sp>
    </p:spTree>
    <p:extLst>
      <p:ext uri="{BB962C8B-B14F-4D97-AF65-F5344CB8AC3E}">
        <p14:creationId xmlns:p14="http://schemas.microsoft.com/office/powerpoint/2010/main" val="206132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23BEE-C1BA-065A-D966-0519D7CF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VA Community Resources and Referral Center- Homeless Clinic</a:t>
            </a:r>
          </a:p>
        </p:txBody>
      </p:sp>
      <p:sp>
        <p:nvSpPr>
          <p:cNvPr id="20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D0A5A3-CCC3-3360-A343-3C79916002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9" r="2049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831BF6-E3BA-6436-B270-C726D6161D75}"/>
              </a:ext>
            </a:extLst>
          </p:cNvPr>
          <p:cNvSpPr txBox="1"/>
          <p:nvPr/>
        </p:nvSpPr>
        <p:spPr>
          <a:xfrm>
            <a:off x="2303468" y="4846320"/>
            <a:ext cx="262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 Jenn Starr, MD</a:t>
            </a:r>
          </a:p>
        </p:txBody>
      </p:sp>
    </p:spTree>
    <p:extLst>
      <p:ext uri="{BB962C8B-B14F-4D97-AF65-F5344CB8AC3E}">
        <p14:creationId xmlns:p14="http://schemas.microsoft.com/office/powerpoint/2010/main" val="272952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olden ">
            <a:extLst>
              <a:ext uri="{FF2B5EF4-FFF2-40B4-BE49-F238E27FC236}">
                <a16:creationId xmlns:a16="http://schemas.microsoft.com/office/drawing/2014/main" id="{EE2C3566-B953-35BF-AE42-06873A383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r="21201" b="-1"/>
          <a:stretch/>
        </p:blipFill>
        <p:spPr bwMode="auto">
          <a:xfrm>
            <a:off x="5311702" y="312969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23BEE-C1BA-065A-D966-0519D7CF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VA Golden CBOC</a:t>
            </a:r>
            <a:endParaRPr lang="en-US" sz="5400" dirty="0"/>
          </a:p>
        </p:txBody>
      </p:sp>
      <p:sp>
        <p:nvSpPr>
          <p:cNvPr id="20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olden ">
            <a:extLst>
              <a:ext uri="{FF2B5EF4-FFF2-40B4-BE49-F238E27FC236}">
                <a16:creationId xmlns:a16="http://schemas.microsoft.com/office/drawing/2014/main" id="{0AF77875-9C81-CDBA-F57F-AA22EB187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r="21201" b="-1"/>
          <a:stretch/>
        </p:blipFill>
        <p:spPr bwMode="auto">
          <a:xfrm>
            <a:off x="5311702" y="-26884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r. Daniel Defrancisco, MD – New York, NY | Psychiatry">
            <a:extLst>
              <a:ext uri="{FF2B5EF4-FFF2-40B4-BE49-F238E27FC236}">
                <a16:creationId xmlns:a16="http://schemas.microsoft.com/office/drawing/2014/main" id="{72739B16-A2D2-B457-BCD6-DAD6B5A2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05" y="4131759"/>
            <a:ext cx="2699347" cy="269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716D2-C239-BAA7-53A4-FFDDEF2FFF43}"/>
              </a:ext>
            </a:extLst>
          </p:cNvPr>
          <p:cNvSpPr txBox="1"/>
          <p:nvPr/>
        </p:nvSpPr>
        <p:spPr>
          <a:xfrm>
            <a:off x="9836729" y="6353859"/>
            <a:ext cx="215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Dan </a:t>
            </a:r>
            <a:r>
              <a:rPr lang="en-US" dirty="0" err="1">
                <a:solidFill>
                  <a:schemeClr val="bg1"/>
                </a:solidFill>
              </a:rPr>
              <a:t>Defrancisco</a:t>
            </a:r>
            <a:r>
              <a:rPr lang="en-US" dirty="0">
                <a:solidFill>
                  <a:schemeClr val="bg1"/>
                </a:solidFill>
              </a:rPr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991601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BE575-F0B1-93C6-B9EB-7F0534B4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 fontScale="90000"/>
          </a:bodyPr>
          <a:lstStyle/>
          <a:p>
            <a:r>
              <a:rPr lang="en-US" sz="4400" b="1" i="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ARTS (Addiction Research Treatment Services) &amp; VA SATP (Substance Abuse Treatment Program)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1">
            <a:hlinkClick r:id="rId3"/>
            <a:extLst>
              <a:ext uri="{FF2B5EF4-FFF2-40B4-BE49-F238E27FC236}">
                <a16:creationId xmlns:a16="http://schemas.microsoft.com/office/drawing/2014/main" id="{A85243CD-ADC3-415B-FB88-97DECFCBD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2047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EE7ABA-FEB5-69F1-B140-36BA697A6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210675"/>
              </p:ext>
            </p:extLst>
          </p:nvPr>
        </p:nvGraphicFramePr>
        <p:xfrm>
          <a:off x="841248" y="1610358"/>
          <a:ext cx="9450545" cy="4898696"/>
        </p:xfrm>
        <a:graphic>
          <a:graphicData uri="http://schemas.openxmlformats.org/drawingml/2006/table">
            <a:tbl>
              <a:tblPr firstRow="1" firstCol="1" bandRow="1"/>
              <a:tblGrid>
                <a:gridCol w="660981">
                  <a:extLst>
                    <a:ext uri="{9D8B030D-6E8A-4147-A177-3AD203B41FA5}">
                      <a16:colId xmlns:a16="http://schemas.microsoft.com/office/drawing/2014/main" val="2517964824"/>
                    </a:ext>
                  </a:extLst>
                </a:gridCol>
                <a:gridCol w="1876743">
                  <a:extLst>
                    <a:ext uri="{9D8B030D-6E8A-4147-A177-3AD203B41FA5}">
                      <a16:colId xmlns:a16="http://schemas.microsoft.com/office/drawing/2014/main" val="1143008097"/>
                    </a:ext>
                  </a:extLst>
                </a:gridCol>
                <a:gridCol w="1679922">
                  <a:extLst>
                    <a:ext uri="{9D8B030D-6E8A-4147-A177-3AD203B41FA5}">
                      <a16:colId xmlns:a16="http://schemas.microsoft.com/office/drawing/2014/main" val="2003773539"/>
                    </a:ext>
                  </a:extLst>
                </a:gridCol>
                <a:gridCol w="1751076">
                  <a:extLst>
                    <a:ext uri="{9D8B030D-6E8A-4147-A177-3AD203B41FA5}">
                      <a16:colId xmlns:a16="http://schemas.microsoft.com/office/drawing/2014/main" val="2629849035"/>
                    </a:ext>
                  </a:extLst>
                </a:gridCol>
                <a:gridCol w="1764630">
                  <a:extLst>
                    <a:ext uri="{9D8B030D-6E8A-4147-A177-3AD203B41FA5}">
                      <a16:colId xmlns:a16="http://schemas.microsoft.com/office/drawing/2014/main" val="506506251"/>
                    </a:ext>
                  </a:extLst>
                </a:gridCol>
                <a:gridCol w="1717193">
                  <a:extLst>
                    <a:ext uri="{9D8B030D-6E8A-4147-A177-3AD203B41FA5}">
                      <a16:colId xmlns:a16="http://schemas.microsoft.com/office/drawing/2014/main" val="2851867378"/>
                    </a:ext>
                  </a:extLst>
                </a:gridCol>
              </a:tblGrid>
              <a:tr h="287421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MONDAY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TUESDAY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WEDNESDAY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THURSDAY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FRIDAY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325200"/>
                  </a:ext>
                </a:extLst>
              </a:tr>
              <a:tr h="1817713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Arial" panose="020B0604020202020204" pitchFamily="34" charset="0"/>
                        </a:rPr>
                        <a:t>AM</a:t>
                      </a: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ARTs </a:t>
                      </a:r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Peer 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(Men's TC)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Supervisor: Sakai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Location: 3762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W. Princeton Circle, Denver CO, 80236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Phone: 303-761-2885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Time: 8am-12pm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SATP (&amp; Detox clinic 9-10a)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Supervisor: Katherine Folse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 N Wheeling ST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Aurora, CO 80045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SATP (&amp; Detox clinic 9-10a) (or Golden CBOC)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Supervisor:  Katherine Folse (Dan DeFrancisco)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 N Wheeling St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Aurora, CO 80045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Detox 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ARTs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5"/>
                        </a:rPr>
                        <a:t>Parkside Clinic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(Methadone , ?Mobile Methadone)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Supervisor: Zoran Vukadinovic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Location: 1620 Gaylord Street, Denver CO 80206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Time: 7:30am-11:30pm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ARTs </a:t>
                      </a:r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Synergy OP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(Adolescent)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Supervisor: Christian Hopfer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Location: 3680 W. Princeton Circle, Denver CO 80236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Time: 1pm-5pm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69538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Lunch break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Lunch break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 Rounds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Lunch break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Lunch break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882466"/>
                  </a:ext>
                </a:extLst>
              </a:tr>
              <a:tr h="1582284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Arial" panose="020B0604020202020204" pitchFamily="34" charset="0"/>
                        </a:rPr>
                        <a:t>PM</a:t>
                      </a: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OTC (Men/Women)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Supervisor: Sakai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3804 W. Princeton Circle, Denver CO, 80236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Time: 1pm-6pm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2-3 MST meeting Synergy Outpatient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SATP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Supervisor:  Katherine Folse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 N Wheeling ST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Aurora, CO 80045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Didactics (1:30-4:40pm)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CRRC Clinic for Homeless Veterans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Supervisor:  Jennifer Starr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3836 York St, </a:t>
                      </a: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Denver, CO 80205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Scholarly project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86" marR="88286" marT="12262" marB="122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53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15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8" name="Rectangle 22547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0ED1-D27A-1D62-3A97-70059B07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Didactics Highlights</a:t>
            </a:r>
          </a:p>
        </p:txBody>
      </p:sp>
      <p:grpSp>
        <p:nvGrpSpPr>
          <p:cNvPr id="22550" name="Group 2254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551" name="Rectangle 2255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2" name="Rectangle 2255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54" name="Rectangle 2255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44F1-6443-51A9-BFC5-C305713D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787701"/>
            <a:ext cx="5278066" cy="3979585"/>
          </a:xfrm>
        </p:spPr>
        <p:txBody>
          <a:bodyPr anchor="ctr">
            <a:normAutofit fontScale="92500"/>
          </a:bodyPr>
          <a:lstStyle/>
          <a:p>
            <a:r>
              <a:rPr lang="en-US" sz="2000" dirty="0"/>
              <a:t>Every Wednesday afternoon in conjunction with the addiction medicine fellows (1:30-3/4p)</a:t>
            </a:r>
          </a:p>
          <a:p>
            <a:r>
              <a:rPr lang="en-US" sz="2000" dirty="0"/>
              <a:t>Presentations by CU faculty on areas of interest and expertise</a:t>
            </a:r>
          </a:p>
          <a:p>
            <a:r>
              <a:rPr lang="en-US" sz="2000" dirty="0"/>
              <a:t>Once monthly in person journal club with adjunct faculty Dr. Bryon </a:t>
            </a:r>
            <a:r>
              <a:rPr lang="en-US" sz="2000" dirty="0" err="1"/>
              <a:t>Adinoff</a:t>
            </a:r>
            <a:r>
              <a:rPr lang="en-US" sz="2000" dirty="0"/>
              <a:t> (Editor-in-Chief of The American Journal of Drug and Alcohol Abuse.</a:t>
            </a:r>
          </a:p>
          <a:p>
            <a:r>
              <a:rPr lang="en-US" sz="2000" dirty="0"/>
              <a:t>Monthly Addiction Psychiatry Advanced Psychotherapy Curriculum from AAAP </a:t>
            </a:r>
          </a:p>
          <a:p>
            <a:r>
              <a:rPr lang="en-US" sz="2000" dirty="0"/>
              <a:t>High-yield presentations from the National Addiction Medicine Didactic Curriculum (AACAM)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2556" name="Rectangle 2255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8" name="Rectangle 2255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C0571C58-828F-7724-0829-8368F390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307" y="1008505"/>
            <a:ext cx="3614247" cy="14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60" name="Rectangle 22559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DAB762FD-8695-72A0-304C-E05C7186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829" y="3707894"/>
            <a:ext cx="2014800" cy="20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1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0ACB5-2BAC-F840-A945-ED08CDF4C9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67892" y="3195958"/>
            <a:ext cx="3373191" cy="4660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Alexis </a:t>
            </a:r>
            <a:r>
              <a:rPr lang="en-US" dirty="0" err="1"/>
              <a:t>Ritvo</a:t>
            </a:r>
            <a:r>
              <a:rPr lang="en-US" dirty="0"/>
              <a:t>, MD MPH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Alexis.Ritvo@cuanschutz.edu</a:t>
            </a:r>
            <a:r>
              <a:rPr lang="en-US" sz="1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EC0E0-9344-F521-21FD-B3CB2217A0B9}"/>
              </a:ext>
            </a:extLst>
          </p:cNvPr>
          <p:cNvSpPr txBox="1"/>
          <p:nvPr/>
        </p:nvSpPr>
        <p:spPr>
          <a:xfrm>
            <a:off x="6750424" y="4543533"/>
            <a:ext cx="5390030" cy="205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hangingPunct="1">
              <a:lnSpc>
                <a:spcPct val="90000"/>
              </a:lnSpc>
              <a:spcBef>
                <a:spcPts val="0"/>
              </a:spcBef>
              <a:buSzPts val="12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University of Colorado School of Medicine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, </a:t>
            </a:r>
          </a:p>
          <a:p>
            <a:pPr marL="285750" indent="-285750" hangingPunct="1">
              <a:lnSpc>
                <a:spcPct val="90000"/>
              </a:lnSpc>
              <a:spcBef>
                <a:spcPts val="0"/>
              </a:spcBef>
              <a:buSzPts val="1200"/>
            </a:pPr>
            <a:r>
              <a:rPr lang="en-US" dirty="0"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Addiction Psychiatry Fellowship Program Director </a:t>
            </a:r>
          </a:p>
          <a:p>
            <a:pPr marL="285750" indent="-285750" hangingPunct="1">
              <a:lnSpc>
                <a:spcPct val="90000"/>
              </a:lnSpc>
              <a:spcBef>
                <a:spcPts val="0"/>
              </a:spcBef>
              <a:buSzPts val="1200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Assistant Professor of Psychiatry</a:t>
            </a:r>
          </a:p>
          <a:p>
            <a:pPr marL="285750" indent="-285750" hangingPunct="1">
              <a:lnSpc>
                <a:spcPct val="90000"/>
              </a:lnSpc>
              <a:spcBef>
                <a:spcPts val="0"/>
              </a:spcBef>
              <a:buSzPts val="1200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90000"/>
              </a:lnSpc>
              <a:buSzPts val="1200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The Alliance for Benzodiazepine Best Practices</a:t>
            </a:r>
            <a:endParaRPr lang="en-US" sz="1400" b="1" dirty="0">
              <a:latin typeface="Arial" panose="020B0604020202020204" pitchFamily="34" charset="0"/>
              <a:ea typeface="Open Sans Light"/>
              <a:cs typeface="Arial" panose="020B0604020202020204" pitchFamily="34" charset="0"/>
              <a:sym typeface="Open Sans Light"/>
            </a:endParaRPr>
          </a:p>
          <a:p>
            <a:pPr marL="285750" indent="-285750" hangingPunct="1">
              <a:lnSpc>
                <a:spcPct val="90000"/>
              </a:lnSpc>
              <a:buSzPts val="1200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Medical Director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  <a:hlinkClick r:id="rId4"/>
              </a:rPr>
              <a:t>www.benzoreform.org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)</a:t>
            </a:r>
          </a:p>
          <a:p>
            <a:pPr marL="285750" indent="-285750" hangingPunct="1">
              <a:lnSpc>
                <a:spcPct val="90000"/>
              </a:lnSpc>
              <a:buSzPts val="1200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90000"/>
              </a:lnSpc>
              <a:buSzPts val="1200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Benzodiazepine Action Work Group</a:t>
            </a:r>
            <a:endParaRPr lang="en-US" sz="1400" b="1" dirty="0">
              <a:latin typeface="Arial" panose="020B0604020202020204" pitchFamily="34" charset="0"/>
              <a:ea typeface="Open Sans Light"/>
              <a:cs typeface="Arial" panose="020B0604020202020204" pitchFamily="34" charset="0"/>
              <a:sym typeface="Open Sans Light"/>
            </a:endParaRPr>
          </a:p>
          <a:p>
            <a:pPr marL="285750" indent="-285750" hangingPunct="1">
              <a:lnSpc>
                <a:spcPct val="90000"/>
              </a:lnSpc>
              <a:buSzPts val="1200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Co-Chair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  <a:hlinkClick r:id="rId5"/>
              </a:rPr>
              <a:t>www.benzoaction.org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/>
                <a:cs typeface="Arial" panose="020B0604020202020204" pitchFamily="34" charset="0"/>
                <a:sym typeface="Open Sans Light"/>
              </a:rPr>
              <a:t>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 Light"/>
              <a:cs typeface="Arial" panose="020B0604020202020204" pitchFamily="34" charset="0"/>
              <a:sym typeface="Open Sans Light"/>
            </a:endParaRPr>
          </a:p>
        </p:txBody>
      </p:sp>
      <p:pic>
        <p:nvPicPr>
          <p:cNvPr id="7" name="Google Shape;306;p3">
            <a:extLst>
              <a:ext uri="{FF2B5EF4-FFF2-40B4-BE49-F238E27FC236}">
                <a16:creationId xmlns:a16="http://schemas.microsoft.com/office/drawing/2014/main" id="{AB98BE20-1823-F8F7-75C4-D3F51D02382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1530" r="13870" b="48942"/>
          <a:stretch/>
        </p:blipFill>
        <p:spPr>
          <a:xfrm>
            <a:off x="4558553" y="628539"/>
            <a:ext cx="2191871" cy="2128107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algn="b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950086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8A72-A492-C36B-AF48-C1DB6220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752849"/>
            <a:ext cx="2545214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Scholarly Project</a:t>
            </a:r>
          </a:p>
        </p:txBody>
      </p:sp>
      <p:pic>
        <p:nvPicPr>
          <p:cNvPr id="21506" name="Picture 2" descr="Perinatal Research Center">
            <a:extLst>
              <a:ext uri="{FF2B5EF4-FFF2-40B4-BE49-F238E27FC236}">
                <a16:creationId xmlns:a16="http://schemas.microsoft.com/office/drawing/2014/main" id="{01CEFFBC-B3F4-1F06-4CE5-8D839EA04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 r="-2" b="-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90515-EA21-38A1-2B29-4D2AEEF9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227" y="4275356"/>
            <a:ext cx="9270995" cy="2452687"/>
          </a:xfrm>
        </p:spPr>
        <p:txBody>
          <a:bodyPr anchor="ctr">
            <a:noAutofit/>
          </a:bodyPr>
          <a:lstStyle/>
          <a:p>
            <a:r>
              <a:rPr lang="en-US" sz="2400" dirty="0"/>
              <a:t>Want fellows to pursue at least one line of inquiry and produce at least one deliverable by the end of the academic year</a:t>
            </a:r>
          </a:p>
          <a:p>
            <a:r>
              <a:rPr lang="en-US" sz="2400" dirty="0"/>
              <a:t>Can take many forms</a:t>
            </a:r>
          </a:p>
          <a:p>
            <a:pPr lvl="1"/>
            <a:r>
              <a:rPr lang="en-US" dirty="0"/>
              <a:t>Op-ed about advocacy, perspective/editorial, literature review</a:t>
            </a:r>
          </a:p>
          <a:p>
            <a:pPr lvl="1"/>
            <a:r>
              <a:rPr lang="en-US" dirty="0"/>
              <a:t>QI project</a:t>
            </a:r>
          </a:p>
          <a:p>
            <a:pPr lvl="1"/>
            <a:r>
              <a:rPr lang="en-US" dirty="0"/>
              <a:t>Grand Rounds</a:t>
            </a:r>
          </a:p>
          <a:p>
            <a:pPr lvl="1"/>
            <a:r>
              <a:rPr lang="en-US" dirty="0"/>
              <a:t>Conference Poster or Workshop</a:t>
            </a:r>
          </a:p>
        </p:txBody>
      </p:sp>
    </p:spTree>
    <p:extLst>
      <p:ext uri="{BB962C8B-B14F-4D97-AF65-F5344CB8AC3E}">
        <p14:creationId xmlns:p14="http://schemas.microsoft.com/office/powerpoint/2010/main" val="2544338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271B-3F1D-99A5-31DB-E92EFBA3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4022630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CU GME</a:t>
            </a:r>
          </a:p>
        </p:txBody>
      </p:sp>
      <p:pic>
        <p:nvPicPr>
          <p:cNvPr id="20482" name="Picture 2" descr="Divisions">
            <a:extLst>
              <a:ext uri="{FF2B5EF4-FFF2-40B4-BE49-F238E27FC236}">
                <a16:creationId xmlns:a16="http://schemas.microsoft.com/office/drawing/2014/main" id="{D359BC6C-7015-DBB7-5CC2-7166CE9AD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r="1" b="3048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E9BE-FCCF-9433-7865-E5EDF5AC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991388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PGV Stipend ‘23-’24: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$78,186.00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‘24-25 not yet announced</a:t>
            </a:r>
          </a:p>
          <a:p>
            <a:pPr lvl="1"/>
            <a:endParaRPr lang="en-US" sz="2400" dirty="0"/>
          </a:p>
          <a:p>
            <a:r>
              <a:rPr lang="en-US" sz="2400" dirty="0"/>
              <a:t>Benefits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https://medschool.cuanschutz.edu/graduate-medical-education/CUGME-benefits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7319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5C419A0E-0404-CE1F-75BE-75EB4A652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6" b="10988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82AF1-3C46-52D9-CADB-4982327C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752850"/>
            <a:ext cx="10794995" cy="3105140"/>
          </a:xfrm>
        </p:spPr>
        <p:txBody>
          <a:bodyPr anchor="ctr">
            <a:normAutofit fontScale="62500" lnSpcReduction="20000"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400" u="sng" dirty="0">
                <a:effectLst/>
                <a:ea typeface="Times New Roman" panose="02020603050405020304" pitchFamily="18" charset="0"/>
                <a:hlinkClick r:id="rId4" tooltip="https://www.google.com/maps/d/u/0/edit?mid=17PW7OTUn5xLVVBzDzA_AswC4e_c&amp;usp=sharing"/>
              </a:rPr>
              <a:t>Denver Metro Area Google map</a:t>
            </a:r>
            <a:r>
              <a:rPr lang="en-US" sz="3400" dirty="0">
                <a:effectLst/>
                <a:ea typeface="Times New Roman" panose="02020603050405020304" pitchFamily="18" charset="0"/>
              </a:rPr>
              <a:t> </a:t>
            </a:r>
            <a:r>
              <a:rPr lang="en-US" sz="3400" dirty="0">
                <a:ea typeface="Times New Roman" panose="02020603050405020304" pitchFamily="18" charset="0"/>
              </a:rPr>
              <a:t>, </a:t>
            </a:r>
            <a:r>
              <a:rPr lang="en-US" sz="3400" dirty="0">
                <a:effectLst/>
                <a:ea typeface="Times New Roman" panose="02020603050405020304" pitchFamily="18" charset="0"/>
              </a:rPr>
              <a:t>includes the clinical sites, major university affiliated hospitals, Denver metro neighborhoods as well as some favorite recreational spots</a:t>
            </a:r>
            <a:endParaRPr lang="en-US" sz="34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sz="3400" b="1" u="sng" dirty="0">
              <a:effectLst/>
              <a:ea typeface="Times New Roman" panose="02020603050405020304" pitchFamily="18" charset="0"/>
              <a:hlinkClick r:id="rId5" tooltip="%0dThe%2025%20Best%20Neighborhoods%20in%20Denver:%202021%20-%205280%20Magazine%0dhttps:/www.5280.com%C2%A0%E2%80%BA%20neighborhoods%0d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400" dirty="0">
                <a:effectLst/>
                <a:ea typeface="Times New Roman" panose="02020603050405020304" pitchFamily="18" charset="0"/>
              </a:rPr>
              <a:t>5280 Magazine Best Neighborhoods in Denver </a:t>
            </a:r>
            <a:r>
              <a:rPr lang="en-US" sz="3400" dirty="0">
                <a:effectLst/>
                <a:ea typeface="Times New Roman" panose="02020603050405020304" pitchFamily="18" charset="0"/>
                <a:hlinkClick r:id="rId6"/>
              </a:rPr>
              <a:t>https://www.5280.com/neighborhoods/</a:t>
            </a:r>
            <a:r>
              <a:rPr lang="en-US" sz="34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400">
                <a:effectLst/>
                <a:ea typeface="Times New Roman" panose="02020603050405020304" pitchFamily="18" charset="0"/>
              </a:rPr>
              <a:t>5280 </a:t>
            </a:r>
            <a:r>
              <a:rPr lang="en-US" sz="3400" dirty="0">
                <a:effectLst/>
                <a:ea typeface="Times New Roman" panose="02020603050405020304" pitchFamily="18" charset="0"/>
              </a:rPr>
              <a:t>Magazine Top of the Town: </a:t>
            </a:r>
            <a:r>
              <a:rPr lang="en-US" sz="3400" dirty="0">
                <a:effectLst/>
                <a:ea typeface="Times New Roman" panose="02020603050405020304" pitchFamily="18" charset="0"/>
                <a:hlinkClick r:id="rId7"/>
              </a:rPr>
              <a:t>https://www.5280.com/package/top-of-the-town-2023/</a:t>
            </a:r>
            <a:endParaRPr lang="en-US" sz="3400" dirty="0"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3400" dirty="0" err="1">
                <a:effectLst/>
                <a:ea typeface="Times New Roman" panose="02020603050405020304" pitchFamily="18" charset="0"/>
              </a:rPr>
              <a:t>Westword</a:t>
            </a:r>
            <a:r>
              <a:rPr lang="en-US" sz="34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3400" u="sng" dirty="0">
                <a:effectLst/>
                <a:ea typeface="Times New Roman" panose="02020603050405020304" pitchFamily="18" charset="0"/>
                <a:hlinkClick r:id="rId8"/>
              </a:rPr>
              <a:t>Things to Do In Denver </a:t>
            </a:r>
            <a:endParaRPr lang="en-US" sz="3400" dirty="0">
              <a:effectLst/>
              <a:ea typeface="Calibri" panose="020F050202020403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85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1" name="Rectangle 15380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A building with trees and a blue sky&#10;&#10;Description automatically generated">
            <a:extLst>
              <a:ext uri="{FF2B5EF4-FFF2-40B4-BE49-F238E27FC236}">
                <a16:creationId xmlns:a16="http://schemas.microsoft.com/office/drawing/2014/main" id="{60F57A0F-28C6-6471-9C46-4B68E19A9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r="9236" b="1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eDAR | Center For Dependency, Addiction and Rehabilitation | LinkedIn">
            <a:extLst>
              <a:ext uri="{FF2B5EF4-FFF2-40B4-BE49-F238E27FC236}">
                <a16:creationId xmlns:a16="http://schemas.microsoft.com/office/drawing/2014/main" id="{2E19AF93-E1AD-3D92-94D5-A26D93665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8" r="-2" b="-2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eDAR: Pricing, Specializations, Info | RehabPath">
            <a:extLst>
              <a:ext uri="{FF2B5EF4-FFF2-40B4-BE49-F238E27FC236}">
                <a16:creationId xmlns:a16="http://schemas.microsoft.com/office/drawing/2014/main" id="{F08F1C23-E99E-2E72-58E8-2FA1A6942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1" r="2" b="10663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383" name="Freeform: Shape 15382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385" name="Freeform: Shape 15384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F9AF1-B534-F7C7-9C58-7851B701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57" y="626146"/>
            <a:ext cx="5020056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Center for Dependency Addiction and Rehabilitation (</a:t>
            </a: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CeDAR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hlinkClick r:id="rId6"/>
              </a:rPr>
              <a:t>https://www.cedarcolorado.org</a:t>
            </a:r>
            <a:r>
              <a:rPr lang="en-US" sz="2200" dirty="0"/>
              <a:t> </a:t>
            </a:r>
            <a:br>
              <a:rPr lang="en-US" sz="4000" dirty="0"/>
            </a:b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87" name="Rectangle 15386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89" name="Rectangle 15388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70" name="Picture 10" descr="Jonathan Ritvo Phone Number, Address, Age, Contact Info, Public Records ᐈ  Radaris">
            <a:extLst>
              <a:ext uri="{FF2B5EF4-FFF2-40B4-BE49-F238E27FC236}">
                <a16:creationId xmlns:a16="http://schemas.microsoft.com/office/drawing/2014/main" id="{205E2DD7-EE0A-E45D-3970-D6034A41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" y="3557343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49CAFB-2A17-0EF0-FB56-506F7C5382C5}"/>
              </a:ext>
            </a:extLst>
          </p:cNvPr>
          <p:cNvSpPr txBox="1"/>
          <p:nvPr/>
        </p:nvSpPr>
        <p:spPr>
          <a:xfrm>
            <a:off x="1193185" y="5864208"/>
            <a:ext cx="2019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Jonathan </a:t>
            </a:r>
            <a:r>
              <a:rPr lang="en-US" dirty="0" err="1"/>
              <a:t>Ritvo</a:t>
            </a:r>
            <a:r>
              <a:rPr lang="en-US" dirty="0"/>
              <a:t>, MD</a:t>
            </a:r>
          </a:p>
          <a:p>
            <a:r>
              <a:rPr lang="en-US" dirty="0"/>
              <a:t>Site supervisor</a:t>
            </a:r>
          </a:p>
        </p:txBody>
      </p:sp>
    </p:spTree>
    <p:extLst>
      <p:ext uri="{BB962C8B-B14F-4D97-AF65-F5344CB8AC3E}">
        <p14:creationId xmlns:p14="http://schemas.microsoft.com/office/powerpoint/2010/main" val="36322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658F6D-2B55-32C3-128B-84745BB4C09E}"/>
              </a:ext>
            </a:extLst>
          </p:cNvPr>
          <p:cNvSpPr txBox="1"/>
          <p:nvPr/>
        </p:nvSpPr>
        <p:spPr>
          <a:xfrm>
            <a:off x="1712885" y="4832904"/>
            <a:ext cx="9122228" cy="2163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Can follow patients from IRT to OP on a half day TBD supervised by Dr. Lucas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Coppes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~1 weekend per month call requirement (no holidays)= 4 calls during the 4 months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1D8632-1C0A-C2FB-CBCF-B55B417F2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433683"/>
              </p:ext>
            </p:extLst>
          </p:nvPr>
        </p:nvGraphicFramePr>
        <p:xfrm>
          <a:off x="1712885" y="1686076"/>
          <a:ext cx="9122228" cy="251119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77024">
                  <a:extLst>
                    <a:ext uri="{9D8B030D-6E8A-4147-A177-3AD203B41FA5}">
                      <a16:colId xmlns:a16="http://schemas.microsoft.com/office/drawing/2014/main" val="3347360951"/>
                    </a:ext>
                  </a:extLst>
                </a:gridCol>
                <a:gridCol w="1457394">
                  <a:extLst>
                    <a:ext uri="{9D8B030D-6E8A-4147-A177-3AD203B41FA5}">
                      <a16:colId xmlns:a16="http://schemas.microsoft.com/office/drawing/2014/main" val="2861176235"/>
                    </a:ext>
                  </a:extLst>
                </a:gridCol>
                <a:gridCol w="1900353">
                  <a:extLst>
                    <a:ext uri="{9D8B030D-6E8A-4147-A177-3AD203B41FA5}">
                      <a16:colId xmlns:a16="http://schemas.microsoft.com/office/drawing/2014/main" val="1404093087"/>
                    </a:ext>
                  </a:extLst>
                </a:gridCol>
                <a:gridCol w="1972671">
                  <a:extLst>
                    <a:ext uri="{9D8B030D-6E8A-4147-A177-3AD203B41FA5}">
                      <a16:colId xmlns:a16="http://schemas.microsoft.com/office/drawing/2014/main" val="3463234358"/>
                    </a:ext>
                  </a:extLst>
                </a:gridCol>
                <a:gridCol w="1667121">
                  <a:extLst>
                    <a:ext uri="{9D8B030D-6E8A-4147-A177-3AD203B41FA5}">
                      <a16:colId xmlns:a16="http://schemas.microsoft.com/office/drawing/2014/main" val="2065762023"/>
                    </a:ext>
                  </a:extLst>
                </a:gridCol>
                <a:gridCol w="1247665">
                  <a:extLst>
                    <a:ext uri="{9D8B030D-6E8A-4147-A177-3AD203B41FA5}">
                      <a16:colId xmlns:a16="http://schemas.microsoft.com/office/drawing/2014/main" val="1491425423"/>
                    </a:ext>
                  </a:extLst>
                </a:gridCol>
              </a:tblGrid>
              <a:tr h="6815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Monday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Tuesday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Wednesday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Thursday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Friday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b"/>
                </a:tc>
                <a:extLst>
                  <a:ext uri="{0D108BD9-81ED-4DB2-BD59-A6C34878D82A}">
                    <a16:rowId xmlns:a16="http://schemas.microsoft.com/office/drawing/2014/main" val="1833666319"/>
                  </a:ext>
                </a:extLst>
              </a:tr>
              <a:tr h="914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AM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IRT w/ J.Ritvo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IRT w/ J.Ritvo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IRT w/ </a:t>
                      </a:r>
                      <a:r>
                        <a:rPr lang="en-US" sz="1600" dirty="0" err="1">
                          <a:effectLst/>
                        </a:rPr>
                        <a:t>J.Ritvo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ctr"/>
                </a:tc>
                <a:extLst>
                  <a:ext uri="{0D108BD9-81ED-4DB2-BD59-A6C34878D82A}">
                    <a16:rowId xmlns:a16="http://schemas.microsoft.com/office/drawing/2014/main" val="2708716154"/>
                  </a:ext>
                </a:extLst>
              </a:tr>
              <a:tr h="914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Scholarly Project       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Didactics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IRT w/ J.Ritvo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898" marR="77898" marT="10819" marB="10819" anchor="ctr"/>
                </a:tc>
                <a:extLst>
                  <a:ext uri="{0D108BD9-81ED-4DB2-BD59-A6C34878D82A}">
                    <a16:rowId xmlns:a16="http://schemas.microsoft.com/office/drawing/2014/main" val="36687643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278F9D-FFAA-F3D3-12E0-096FBB5F46D3}"/>
              </a:ext>
            </a:extLst>
          </p:cNvPr>
          <p:cNvSpPr txBox="1"/>
          <p:nvPr/>
        </p:nvSpPr>
        <p:spPr>
          <a:xfrm>
            <a:off x="1712885" y="662335"/>
            <a:ext cx="9122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</a:rPr>
              <a:t>UCHealth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CeDAR</a:t>
            </a:r>
            <a:r>
              <a:rPr lang="en-US" sz="2400" b="1" dirty="0">
                <a:effectLst/>
              </a:rPr>
              <a:t> Inpatient Residential Treatment (IRT) Schedule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4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53C9A4E-8B95-D007-33F4-83BFE6584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" b="14056"/>
          <a:stretch/>
        </p:blipFill>
        <p:spPr bwMode="auto">
          <a:xfrm>
            <a:off x="-28576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83050-DDAD-C7D8-8A57-795401F3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Inpatient Hospital Addiction Consult Service</a:t>
            </a:r>
          </a:p>
        </p:txBody>
      </p: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ale Terasaki">
            <a:extLst>
              <a:ext uri="{FF2B5EF4-FFF2-40B4-BE49-F238E27FC236}">
                <a16:creationId xmlns:a16="http://schemas.microsoft.com/office/drawing/2014/main" id="{EBA3CD7B-7812-022B-6AEE-B6A2328B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304740"/>
            <a:ext cx="1607857" cy="200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ulie Taub, MD, Internal Medicine, Denver, CO, Denver Health">
            <a:extLst>
              <a:ext uri="{FF2B5EF4-FFF2-40B4-BE49-F238E27FC236}">
                <a16:creationId xmlns:a16="http://schemas.microsoft.com/office/drawing/2014/main" id="{DB4E948B-01B7-30A9-7285-7F1685A75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284" y="290453"/>
            <a:ext cx="2171759" cy="21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093521-5288-337F-75CD-2AE814711637}"/>
              </a:ext>
            </a:extLst>
          </p:cNvPr>
          <p:cNvSpPr txBox="1"/>
          <p:nvPr/>
        </p:nvSpPr>
        <p:spPr>
          <a:xfrm>
            <a:off x="9867540" y="2436331"/>
            <a:ext cx="15532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Julie Taub, MD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21EEC-55C5-96B4-E818-D64B8320D252}"/>
              </a:ext>
            </a:extLst>
          </p:cNvPr>
          <p:cNvSpPr txBox="1"/>
          <p:nvPr/>
        </p:nvSpPr>
        <p:spPr>
          <a:xfrm>
            <a:off x="332182" y="2322778"/>
            <a:ext cx="1939531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Dale </a:t>
            </a:r>
            <a:r>
              <a:rPr lang="en-US" dirty="0" err="1">
                <a:solidFill>
                  <a:schemeClr val="bg1"/>
                </a:solidFill>
              </a:rPr>
              <a:t>Terasaki</a:t>
            </a:r>
            <a:r>
              <a:rPr lang="en-US" dirty="0">
                <a:solidFill>
                  <a:schemeClr val="bg1"/>
                </a:solidFill>
              </a:rPr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39676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8" name="Rectangle 8207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83050-DDAD-C7D8-8A57-795401F3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4440602"/>
            <a:ext cx="3755136" cy="16459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Opioid Treatment Program &amp; Addiction Recovery Center - Pavilion K</a:t>
            </a:r>
            <a:br>
              <a:rPr lang="en-US" sz="2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Dr. Joshua Blum, Medical Director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3E13624-A377-66FF-BD86-D94FA8709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4"/>
          <a:stretch/>
        </p:blipFill>
        <p:spPr bwMode="auto">
          <a:xfrm>
            <a:off x="5074877" y="10"/>
            <a:ext cx="7117118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Rectangle 8209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ACFE1-9E24-5B64-FBAB-740DBF45720D}"/>
              </a:ext>
            </a:extLst>
          </p:cNvPr>
          <p:cNvSpPr txBox="1"/>
          <p:nvPr/>
        </p:nvSpPr>
        <p:spPr>
          <a:xfrm>
            <a:off x="5349240" y="4440602"/>
            <a:ext cx="6007608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i="0" u="none" strike="noStrike" dirty="0">
                <a:effectLst/>
              </a:rPr>
              <a:t>OTP Hours of Operation </a:t>
            </a:r>
            <a:r>
              <a:rPr lang="en-US" sz="1300" i="0" u="none" strike="noStrike" dirty="0">
                <a:effectLst/>
              </a:rPr>
              <a:t>(not clinical hours)</a:t>
            </a:r>
            <a:endParaRPr lang="en-US" sz="1300" b="1" i="0" u="none" strike="noStrike" dirty="0">
              <a:effectLst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effectLst/>
              </a:rPr>
              <a:t>Walk-in intakes for Methadone and Suboxone Opioid Treatment: M-F, present before 5:45 a.m.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effectLst/>
              </a:rPr>
              <a:t>Specialty therapy and clinical services: M-F, 6 a.m. - 4 p.m.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effectLst/>
              </a:rPr>
              <a:t>Specialty medication dosing: M-F, 5:45 a.m. - 1:15 p.m., Sat-Sun, 6 - 9 a.m.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5FBB1-6A3D-D9D2-7106-3D14829C9C0C}"/>
              </a:ext>
            </a:extLst>
          </p:cNvPr>
          <p:cNvSpPr txBox="1"/>
          <p:nvPr/>
        </p:nvSpPr>
        <p:spPr>
          <a:xfrm>
            <a:off x="4263051" y="6345253"/>
            <a:ext cx="7649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4"/>
              </a:rPr>
              <a:t>https://www.denverhealth.org/services/behavioral-health/addiction-services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1E172-B0A3-8DF4-D083-8F43BD9475C8}"/>
              </a:ext>
            </a:extLst>
          </p:cNvPr>
          <p:cNvSpPr txBox="1"/>
          <p:nvPr/>
        </p:nvSpPr>
        <p:spPr>
          <a:xfrm>
            <a:off x="1051560" y="3429000"/>
            <a:ext cx="20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Josh Blum, MD</a:t>
            </a:r>
          </a:p>
          <a:p>
            <a:r>
              <a:rPr lang="en-US" dirty="0">
                <a:solidFill>
                  <a:schemeClr val="bg1"/>
                </a:solidFill>
              </a:rPr>
              <a:t>Director of the 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4B636F1F-77CD-3CE1-8A1B-860E56FF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49" y="120957"/>
            <a:ext cx="2680379" cy="40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4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0" name="Rectangle 11279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3C54E-1194-B5F0-62AC-8A403798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latin typeface="+mj-lt"/>
                <a:ea typeface="+mj-ea"/>
                <a:cs typeface="+mj-cs"/>
              </a:rPr>
              <a:t>Substance Abuse Treatment, Education and Prevention</a:t>
            </a:r>
            <a:r>
              <a:rPr lang="en-US" sz="2600" dirty="0"/>
              <a:t> (STEP) Clinic </a:t>
            </a:r>
            <a:br>
              <a:rPr lang="en-US" sz="2600" dirty="0"/>
            </a:br>
            <a:endParaRPr lang="en-US" sz="2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1282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Content Placeholder 11276">
            <a:extLst>
              <a:ext uri="{FF2B5EF4-FFF2-40B4-BE49-F238E27FC236}">
                <a16:creationId xmlns:a16="http://schemas.microsoft.com/office/drawing/2014/main" id="{FA3A7279-BC7F-4FFA-63F1-A8192372C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US" sz="2400" kern="1200" dirty="0">
                <a:latin typeface="+mj-lt"/>
                <a:ea typeface="+mj-ea"/>
                <a:cs typeface="+mj-cs"/>
              </a:rPr>
              <a:t>for adolescents (&lt;21yo) @ DH Outpatient Medical Center, Pavilion L</a:t>
            </a:r>
          </a:p>
          <a:p>
            <a:r>
              <a:rPr lang="en-US" sz="2400" dirty="0">
                <a:latin typeface="+mj-lt"/>
                <a:ea typeface="+mj-ea"/>
                <a:cs typeface="+mj-cs"/>
              </a:rPr>
              <a:t>Christian Thurstone, MD; site supervisor and medical director</a:t>
            </a:r>
          </a:p>
          <a:p>
            <a:pPr marL="0" indent="0">
              <a:buNone/>
            </a:pPr>
            <a:endParaRPr lang="en-US" sz="2400" kern="1200" dirty="0">
              <a:latin typeface="+mj-lt"/>
              <a:ea typeface="+mj-ea"/>
              <a:cs typeface="+mj-cs"/>
            </a:endParaRPr>
          </a:p>
          <a:p>
            <a:endParaRPr lang="en-US" sz="2200" dirty="0"/>
          </a:p>
        </p:txBody>
      </p:sp>
      <p:pic>
        <p:nvPicPr>
          <p:cNvPr id="11268" name="Picture 4" descr="impACT manual cover">
            <a:extLst>
              <a:ext uri="{FF2B5EF4-FFF2-40B4-BE49-F238E27FC236}">
                <a16:creationId xmlns:a16="http://schemas.microsoft.com/office/drawing/2014/main" id="{4F4BF162-5128-A8F1-F5C0-5BA453EE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066" y="362384"/>
            <a:ext cx="2228266" cy="2884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hristian Thurstone">
            <a:extLst>
              <a:ext uri="{FF2B5EF4-FFF2-40B4-BE49-F238E27FC236}">
                <a16:creationId xmlns:a16="http://schemas.microsoft.com/office/drawing/2014/main" id="{E64468F5-2951-332C-B93B-81DE616F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335" y="362383"/>
            <a:ext cx="2307591" cy="28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A building with many windows&#10;&#10;Description automatically generated">
            <a:extLst>
              <a:ext uri="{FF2B5EF4-FFF2-40B4-BE49-F238E27FC236}">
                <a16:creationId xmlns:a16="http://schemas.microsoft.com/office/drawing/2014/main" id="{700D4B62-9121-4881-B38D-A19E115C5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1712" y="3426258"/>
            <a:ext cx="4120906" cy="27507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7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Slide Background">
            <a:extLst>
              <a:ext uri="{FF2B5EF4-FFF2-40B4-BE49-F238E27FC236}">
                <a16:creationId xmlns:a16="http://schemas.microsoft.com/office/drawing/2014/main" id="{699EBD07-7968-467C-82EE-7283E4651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2.6 ⭐ Denver CARES Reviews by Real Customers 2023">
            <a:extLst>
              <a:ext uri="{FF2B5EF4-FFF2-40B4-BE49-F238E27FC236}">
                <a16:creationId xmlns:a16="http://schemas.microsoft.com/office/drawing/2014/main" id="{14F23A02-890F-7DDD-F939-787A0CC92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0"/>
          <a:stretch/>
        </p:blipFill>
        <p:spPr bwMode="auto">
          <a:xfrm>
            <a:off x="20" y="10"/>
            <a:ext cx="6095979" cy="5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enver Health Community Detox and Behavioral Health - Denver, CO | Rehab.com">
            <a:extLst>
              <a:ext uri="{FF2B5EF4-FFF2-40B4-BE49-F238E27FC236}">
                <a16:creationId xmlns:a16="http://schemas.microsoft.com/office/drawing/2014/main" id="{7375B26A-9DB6-865E-A175-A347E32A8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r="16704"/>
          <a:stretch/>
        </p:blipFill>
        <p:spPr bwMode="auto">
          <a:xfrm>
            <a:off x="6096000" y="10"/>
            <a:ext cx="6095999" cy="5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258" name="Rectangle 10257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43498"/>
            <a:ext cx="12192000" cy="1714502"/>
          </a:xfrm>
          <a:prstGeom prst="rect">
            <a:avLst/>
          </a:prstGeom>
          <a:ln>
            <a:noFill/>
          </a:ln>
          <a:effectLst>
            <a:outerShdw blurRad="596900" dist="330200" dir="1080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83050-DDAD-C7D8-8A57-795401F3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5" y="5405955"/>
            <a:ext cx="11097620" cy="1171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9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Denver Community Addiction Rehabilitation and Evaluation Services (CARES)</a:t>
            </a:r>
            <a:br>
              <a:rPr lang="en-US" sz="19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900" b="0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for  Involuntary Commitment (IC) Evaluations</a:t>
            </a:r>
            <a:endParaRPr lang="en-US" sz="1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079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B7BDED5-4881-851F-CED4-A8584676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47" y="5910665"/>
            <a:ext cx="11538858" cy="9473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*Addiction CL full-time 2 week experience at either beginning or end of 4 month block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^ May do a few weeks observation of Perinatal Addiction Dr. Kaylin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</a:rPr>
              <a:t>Klie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 in Women's Care Clinic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A4150A-BCD2-EBFA-162F-9186A460B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045795"/>
              </p:ext>
            </p:extLst>
          </p:nvPr>
        </p:nvGraphicFramePr>
        <p:xfrm>
          <a:off x="325046" y="1271186"/>
          <a:ext cx="11538196" cy="3970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056">
                  <a:extLst>
                    <a:ext uri="{9D8B030D-6E8A-4147-A177-3AD203B41FA5}">
                      <a16:colId xmlns:a16="http://schemas.microsoft.com/office/drawing/2014/main" val="2412744209"/>
                    </a:ext>
                  </a:extLst>
                </a:gridCol>
                <a:gridCol w="2696307">
                  <a:extLst>
                    <a:ext uri="{9D8B030D-6E8A-4147-A177-3AD203B41FA5}">
                      <a16:colId xmlns:a16="http://schemas.microsoft.com/office/drawing/2014/main" val="4012962971"/>
                    </a:ext>
                  </a:extLst>
                </a:gridCol>
                <a:gridCol w="1556018">
                  <a:extLst>
                    <a:ext uri="{9D8B030D-6E8A-4147-A177-3AD203B41FA5}">
                      <a16:colId xmlns:a16="http://schemas.microsoft.com/office/drawing/2014/main" val="3398633918"/>
                    </a:ext>
                  </a:extLst>
                </a:gridCol>
                <a:gridCol w="2024625">
                  <a:extLst>
                    <a:ext uri="{9D8B030D-6E8A-4147-A177-3AD203B41FA5}">
                      <a16:colId xmlns:a16="http://schemas.microsoft.com/office/drawing/2014/main" val="2162222329"/>
                    </a:ext>
                  </a:extLst>
                </a:gridCol>
                <a:gridCol w="2347595">
                  <a:extLst>
                    <a:ext uri="{9D8B030D-6E8A-4147-A177-3AD203B41FA5}">
                      <a16:colId xmlns:a16="http://schemas.microsoft.com/office/drawing/2014/main" val="1145708189"/>
                    </a:ext>
                  </a:extLst>
                </a:gridCol>
                <a:gridCol w="2347595">
                  <a:extLst>
                    <a:ext uri="{9D8B030D-6E8A-4147-A177-3AD203B41FA5}">
                      <a16:colId xmlns:a16="http://schemas.microsoft.com/office/drawing/2014/main" val="3208847227"/>
                    </a:ext>
                  </a:extLst>
                </a:gridCol>
              </a:tblGrid>
              <a:tr h="465072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5" marR="58325" marT="8101" marB="8101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325" marR="58325" marT="8101" marB="8101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cs typeface="Calibri"/>
                        </a:rPr>
                        <a:t>Tuesday</a:t>
                      </a:r>
                      <a:endParaRPr lang="en-US" sz="1800" dirty="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cs typeface="Calibri"/>
                        </a:rPr>
                        <a:t>Wednesday</a:t>
                      </a:r>
                      <a:endParaRPr lang="en-US" sz="1800" dirty="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cs typeface="Calibri"/>
                        </a:rPr>
                        <a:t>Thursday</a:t>
                      </a:r>
                      <a:endParaRPr lang="en-US" sz="1800" dirty="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325" marR="58325" marT="8101" marB="8101" anchor="b"/>
                </a:tc>
                <a:extLst>
                  <a:ext uri="{0D108BD9-81ED-4DB2-BD59-A6C34878D82A}">
                    <a16:rowId xmlns:a16="http://schemas.microsoft.com/office/drawing/2014/main" val="3100177833"/>
                  </a:ext>
                </a:extLst>
              </a:tr>
              <a:tr h="1559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cs typeface="Calibri"/>
                        </a:rPr>
                        <a:t>AM</a:t>
                      </a:r>
                      <a:endParaRPr lang="en-US" sz="1800" dirty="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SUD OP   </a:t>
                      </a: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Dr. Josh Blum          </a:t>
                      </a: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OBHS (Pav K)</a:t>
                      </a:r>
                      <a:endParaRPr lang="en-US" sz="160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Methadone OP     Dr. Josh Blum            OBHS (Pav K)</a:t>
                      </a:r>
                      <a:endParaRPr lang="en-US" sz="160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SUDS  OP                   </a:t>
                      </a: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Dr. Josh Blum          </a:t>
                      </a: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OBHS (Pav K)</a:t>
                      </a:r>
                      <a:endParaRPr lang="en-US" sz="160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Methadone OP                             Dr. Josh Blum              OBHS (Pav K)</a:t>
                      </a:r>
                      <a:endParaRPr lang="en-US" sz="160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Methadone OP                        Dr. Josh Blum              OBHS (Pav K)</a:t>
                      </a:r>
                      <a:endParaRPr lang="en-US" sz="160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extLst>
                  <a:ext uri="{0D108BD9-81ED-4DB2-BD59-A6C34878D82A}">
                    <a16:rowId xmlns:a16="http://schemas.microsoft.com/office/drawing/2014/main" val="1708234899"/>
                  </a:ext>
                </a:extLst>
              </a:tr>
              <a:tr h="19460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cs typeface="Calibri"/>
                        </a:rPr>
                        <a:t>PM</a:t>
                      </a:r>
                      <a:endParaRPr lang="en-US" sz="1800" dirty="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cs typeface="Calibri"/>
                        </a:rPr>
                        <a:t>Denver Cares</a:t>
                      </a: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(Involuntary Commitment Eval)                                  </a:t>
                      </a: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Dr. Josh Blum       </a:t>
                      </a:r>
                      <a:endParaRPr lang="en-US" sz="1600"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1155 Cherokee St, </a:t>
                      </a:r>
                      <a:endParaRPr lang="en-US" sz="1600"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Denver, CO 80204</a:t>
                      </a:r>
                      <a:endParaRPr lang="en-US" sz="160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600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STEP-Adolescent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(ACT-MET-CM)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Dr. Christian Thurstone^</a:t>
                      </a:r>
                      <a:br>
                        <a:rPr lang="en-US" sz="1600" dirty="0">
                          <a:effectLst/>
                          <a:latin typeface="Calibri"/>
                          <a:cs typeface="Calibri"/>
                        </a:rPr>
                      </a:br>
                      <a:endParaRPr lang="en-US" sz="160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Didactics</a:t>
                      </a:r>
                      <a:endParaRPr lang="en-US" sz="160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SUDS OP                               Dr. </a:t>
                      </a:r>
                      <a:r>
                        <a:rPr lang="en-US" sz="1600">
                          <a:effectLst/>
                          <a:latin typeface="Calibri"/>
                          <a:cs typeface="Calibri"/>
                        </a:rPr>
                        <a:t>Josh Blum             </a:t>
                      </a: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Calibri"/>
                          <a:cs typeface="Calibri"/>
                        </a:rPr>
                        <a:t>OBHS </a:t>
                      </a: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(Pav K)</a:t>
                      </a:r>
                      <a:endParaRPr lang="en-US" sz="160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cs typeface="Calibri"/>
                        </a:rPr>
                        <a:t>Scholarly Project</a:t>
                      </a:r>
                      <a:endParaRPr lang="en-US" sz="1600">
                        <a:effectLst/>
                        <a:latin typeface="Calibri"/>
                        <a:ea typeface="Times New Roman" panose="02020603050405020304" pitchFamily="18" charset="0"/>
                        <a:cs typeface="Calibri"/>
                      </a:endParaRPr>
                    </a:p>
                  </a:txBody>
                  <a:tcPr marL="58325" marR="58325" marT="8101" marB="8101" anchor="ctr"/>
                </a:tc>
                <a:extLst>
                  <a:ext uri="{0D108BD9-81ED-4DB2-BD59-A6C34878D82A}">
                    <a16:rowId xmlns:a16="http://schemas.microsoft.com/office/drawing/2014/main" val="1659796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0B464E-BEC1-A8CC-7A30-6507FEA151D7}"/>
              </a:ext>
            </a:extLst>
          </p:cNvPr>
          <p:cNvSpPr txBox="1"/>
          <p:nvPr/>
        </p:nvSpPr>
        <p:spPr>
          <a:xfrm>
            <a:off x="631372" y="391886"/>
            <a:ext cx="7532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Denver Health (DH) Schedule*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8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1418</Words>
  <Application>Microsoft Office PowerPoint</Application>
  <PresentationFormat>Widescreen</PresentationFormat>
  <Paragraphs>208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Center for Dependency Addiction and Rehabilitation (CeDAR) https://www.cedarcolorado.org  </vt:lpstr>
      <vt:lpstr>PowerPoint Presentation</vt:lpstr>
      <vt:lpstr>Inpatient Hospital Addiction Consult Service</vt:lpstr>
      <vt:lpstr>Opioid Treatment Program &amp; Addiction Recovery Center - Pavilion K Dr. Joshua Blum, Medical Director</vt:lpstr>
      <vt:lpstr>Substance Abuse Treatment, Education and Prevention (STEP) Clinic  </vt:lpstr>
      <vt:lpstr>Denver Community Addiction Rehabilitation and Evaluation Services (CARES)  for  Involuntary Commitment (IC) Evaluations</vt:lpstr>
      <vt:lpstr>PowerPoint Presentation</vt:lpstr>
      <vt:lpstr>https://www.artstreatment.com/our-services/ </vt:lpstr>
      <vt:lpstr>ARTs Parkside Opioid Treatment Program </vt:lpstr>
      <vt:lpstr>ARTs PEER I  &amp; Outpatient Therapeutic Community (OTC)</vt:lpstr>
      <vt:lpstr>ARTs Synergy</vt:lpstr>
      <vt:lpstr>VA Eastern Colorado Health Care System </vt:lpstr>
      <vt:lpstr>Rocky Mountain Regional VA Medical Center</vt:lpstr>
      <vt:lpstr>VA Community Resources and Referral Center- Homeless Clinic</vt:lpstr>
      <vt:lpstr>VA Golden CBOC</vt:lpstr>
      <vt:lpstr>ARTS (Addiction Research Treatment Services) &amp; VA SATP (Substance Abuse Treatment Program)</vt:lpstr>
      <vt:lpstr>Didactics Highlights</vt:lpstr>
      <vt:lpstr>Scholarly Project</vt:lpstr>
      <vt:lpstr>CU GME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Ritvo, Alexis</dc:creator>
  <cp:lastModifiedBy>Ritvo, Alexis</cp:lastModifiedBy>
  <cp:revision>47</cp:revision>
  <dcterms:created xsi:type="dcterms:W3CDTF">2023-10-04T19:56:27Z</dcterms:created>
  <dcterms:modified xsi:type="dcterms:W3CDTF">2023-12-07T17:34:36Z</dcterms:modified>
</cp:coreProperties>
</file>