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97" r:id="rId2"/>
  </p:sldMasterIdLst>
  <p:notesMasterIdLst>
    <p:notesMasterId r:id="rId18"/>
  </p:notesMasterIdLst>
  <p:sldIdLst>
    <p:sldId id="285" r:id="rId3"/>
    <p:sldId id="1594" r:id="rId4"/>
    <p:sldId id="402" r:id="rId5"/>
    <p:sldId id="353" r:id="rId6"/>
    <p:sldId id="1640" r:id="rId7"/>
    <p:sldId id="432" r:id="rId8"/>
    <p:sldId id="502" r:id="rId9"/>
    <p:sldId id="500" r:id="rId10"/>
    <p:sldId id="1642" r:id="rId11"/>
    <p:sldId id="394" r:id="rId12"/>
    <p:sldId id="1641" r:id="rId13"/>
    <p:sldId id="501" r:id="rId14"/>
    <p:sldId id="1590" r:id="rId15"/>
    <p:sldId id="257" r:id="rId16"/>
    <p:sldId id="50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A54"/>
    <a:srgbClr val="CFB87D"/>
    <a:srgbClr val="000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6"/>
  </p:normalViewPr>
  <p:slideViewPr>
    <p:cSldViewPr snapToGrid="0" snapToObjects="1">
      <p:cViewPr varScale="1">
        <p:scale>
          <a:sx n="88" d="100"/>
          <a:sy n="88" d="100"/>
        </p:scale>
        <p:origin x="18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CC97D-E706-CA45-B0B0-F1BA7E4A7E2B}" type="datetimeFigureOut">
              <a:rPr lang="en-US" smtClean="0"/>
              <a:t>3/15/26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57EEC-C30C-8C4A-B5FE-4CB5CDA31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99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Male Harvard sophomores 1939-1944</a:t>
            </a:r>
          </a:p>
          <a:p>
            <a:r>
              <a:rPr lang="en-US" dirty="0"/>
              <a:t>Alcoholism was the main cause of divorce between the Grant Study men and their wives.</a:t>
            </a:r>
          </a:p>
          <a:p>
            <a:r>
              <a:rPr lang="en-US" dirty="0"/>
              <a:t>Together with associated cigarette smoking, was the single greatest contributor to their early morbidity and death.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F4ACA-E1B2-4268-B4C2-66C94B4B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49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2AB1A-324F-6548-9E70-F18A99F31B14}" type="datetime1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8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2DCB-E6E8-FA4E-BA2F-C531E843E9B8}" type="datetime1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04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3D030-662C-B54B-93DF-990CC641CE26}" type="datetime1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57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8B0C-04B8-2140-8F4D-B5A50EBF36DF}" type="datetimeFigureOut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C4379-E92E-2847-B737-8CF2B928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20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8B0C-04B8-2140-8F4D-B5A50EBF36DF}" type="datetimeFigureOut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C4379-E92E-2847-B737-8CF2B928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42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8B0C-04B8-2140-8F4D-B5A50EBF36DF}" type="datetimeFigureOut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C4379-E92E-2847-B737-8CF2B928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2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8B0C-04B8-2140-8F4D-B5A50EBF36DF}" type="datetimeFigureOut">
              <a:rPr lang="en-US" smtClean="0"/>
              <a:t>3/15/26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C4379-E92E-2847-B737-8CF2B928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30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8B0C-04B8-2140-8F4D-B5A50EBF36DF}" type="datetimeFigureOut">
              <a:rPr lang="en-US" smtClean="0"/>
              <a:t>3/15/26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C4379-E92E-2847-B737-8CF2B928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2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8B0C-04B8-2140-8F4D-B5A50EBF36DF}" type="datetimeFigureOut">
              <a:rPr lang="en-US" smtClean="0"/>
              <a:t>3/15/26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C4379-E92E-2847-B737-8CF2B928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71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8B0C-04B8-2140-8F4D-B5A50EBF36DF}" type="datetimeFigureOut">
              <a:rPr lang="en-US" smtClean="0"/>
              <a:t>3/15/26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C4379-E92E-2847-B737-8CF2B928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73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8B0C-04B8-2140-8F4D-B5A50EBF36DF}" type="datetimeFigureOut">
              <a:rPr lang="en-US" smtClean="0"/>
              <a:t>3/15/26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C4379-E92E-2847-B737-8CF2B928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78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60AB-6890-B142-B947-AFE068CE3BE0}" type="datetime1">
              <a:rPr lang="en-US" smtClean="0"/>
              <a:t>3/15/26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62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8B0C-04B8-2140-8F4D-B5A50EBF36DF}" type="datetimeFigureOut">
              <a:rPr lang="en-US" smtClean="0"/>
              <a:t>3/15/26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C4379-E92E-2847-B737-8CF2B928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97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8B0C-04B8-2140-8F4D-B5A50EBF36DF}" type="datetimeFigureOut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C4379-E92E-2847-B737-8CF2B928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38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8B0C-04B8-2140-8F4D-B5A50EBF36DF}" type="datetimeFigureOut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C4379-E92E-2847-B737-8CF2B928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1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8E8D-8CF4-9240-ABFE-40C12E402D33}" type="datetime1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38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9CE6-EC27-1A43-83C8-DEAE136DC266}" type="datetime1">
              <a:rPr lang="en-US" smtClean="0"/>
              <a:t>3/15/26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315346" y="5973291"/>
            <a:ext cx="1876655" cy="88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157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E02D-1FCF-FE4F-98B6-56CB0E98F2E8}" type="datetime1">
              <a:rPr lang="en-US" smtClean="0"/>
              <a:t>3/15/26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315346" y="5973291"/>
            <a:ext cx="1876655" cy="88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484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0A6B-79E4-824A-839B-39D9D4604E37}" type="datetime1">
              <a:rPr lang="en-US" smtClean="0"/>
              <a:t>3/15/26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5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A8EB6-6609-4440-8397-A6E6C6EEEDBF}" type="datetime1">
              <a:rPr lang="en-US" smtClean="0"/>
              <a:t>3/15/26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2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92C5-1A2B-974B-B99E-6434A8D0DD4C}" type="datetime1">
              <a:rPr lang="en-US" smtClean="0"/>
              <a:t>3/15/26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6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1784-1E15-DD40-8917-61DC55F662D6}" type="datetime1">
              <a:rPr lang="en-US" smtClean="0"/>
              <a:t>3/15/26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9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8E414C9-6F80-3241-BD46-AFAE9DC5B6BC}" type="datetime1">
              <a:rPr lang="en-US" smtClean="0"/>
              <a:t>3/15/26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941EC02-1ED4-FD45-A994-3F99FC2BF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89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414C9-6F80-3241-BD46-AFAE9DC5B6BC}" type="datetime1">
              <a:rPr lang="en-US" smtClean="0"/>
              <a:t>3/15/26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1EC02-1ED4-FD45-A994-3F99FC2BF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4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cannabis.study@cuanschutz.edu" TargetMode="External"/><Relationship Id="rId2" Type="http://schemas.openxmlformats.org/officeDocument/2006/relationships/hyperlink" Target="mailto:alcoholstudy@ucdenver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mailto:quitsmoking@cuanschutz.ed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tiff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D26239-5B21-34F7-4746-7FD538BA6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56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8F8536-921B-A6EF-94AF-F3A3599AD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71887"/>
            <a:ext cx="12235692" cy="3186113"/>
          </a:xfrm>
          <a:solidFill>
            <a:schemeClr val="bg1">
              <a:lumMod val="50000"/>
              <a:alpha val="50055"/>
            </a:schemeClr>
          </a:solidFill>
        </p:spPr>
        <p:txBody>
          <a:bodyPr>
            <a:normAutofit fontScale="90000"/>
          </a:bodyPr>
          <a:lstStyle/>
          <a:p>
            <a:br>
              <a:rPr lang="en-US" sz="3100" b="1" kern="100" cap="all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in the Translational Addiction Imaging Lab</a:t>
            </a:r>
            <a:br>
              <a:rPr lang="en-US" sz="3100" b="1" kern="100" cap="all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700" b="1" kern="100" cap="all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1" kern="10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Office of Psychological Science and Practice</a:t>
            </a:r>
            <a:br>
              <a:rPr lang="en-US" sz="2700" b="1" kern="10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1" kern="10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March 2026</a:t>
            </a:r>
            <a:br>
              <a:rPr lang="en-US" sz="18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200" b="1" cap="al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Joseph P. Schacht, Ph.D.</a:t>
            </a:r>
            <a:b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Psychiatry</a:t>
            </a:r>
            <a:b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Colorado School of Medicine</a:t>
            </a:r>
            <a:b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joseph.schacht@cuanschutz.edu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760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95743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948A54"/>
                </a:solidFill>
              </a:rPr>
              <a:t>fMRI alcohol cue reactivity paradigm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099" y="957432"/>
            <a:ext cx="5846932" cy="553930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/>
              <a:t>12-minute passive viewing task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24-s blocks of alcohol, neutral (non-alcoholic) beverage, blurred control images, and fixation (6 blocks of each)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Sip of alcohol (10 mL) immediately before task begins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Compare BOLD signal during alcohol vs. neutral beverage images (ALC &gt; BEV)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Consistently shown to elicit activation of ventral striatum, other reward-related brain areas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Reliable within participants over time</a:t>
            </a:r>
          </a:p>
        </p:txBody>
      </p:sp>
      <p:pic>
        <p:nvPicPr>
          <p:cNvPr id="4" name="Picture 2" descr="S:\Public\For Dr Schacht\Alcohol Images\204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6974" y="948178"/>
            <a:ext cx="1090317" cy="1446114"/>
          </a:xfrm>
          <a:prstGeom prst="rect">
            <a:avLst/>
          </a:prstGeom>
          <a:noFill/>
        </p:spPr>
      </p:pic>
      <p:pic>
        <p:nvPicPr>
          <p:cNvPr id="1027" name="Picture 3" descr="C:\Documents and Settings\jps20\My Documents\Dropbox\ARC3_imaging\bev_im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6519" y="957432"/>
            <a:ext cx="1091073" cy="1436860"/>
          </a:xfrm>
          <a:prstGeom prst="rect">
            <a:avLst/>
          </a:prstGeom>
          <a:noFill/>
        </p:spPr>
      </p:pic>
      <p:pic>
        <p:nvPicPr>
          <p:cNvPr id="14" name="Picture 2" descr="1EF97C8E-351E-4390-B435-32BE78B44D64@io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6974" y="2520843"/>
            <a:ext cx="1090317" cy="139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8856518" y="2532589"/>
            <a:ext cx="1090317" cy="1387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68874" y="2866452"/>
            <a:ext cx="107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alibri"/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75" y="6531602"/>
            <a:ext cx="5140409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Schacht et al., 2011, </a:t>
            </a:r>
            <a:r>
              <a:rPr lang="en-US" sz="1400" i="1" dirty="0" err="1">
                <a:solidFill>
                  <a:prstClr val="black"/>
                </a:solidFill>
                <a:latin typeface="Calibri"/>
              </a:rPr>
              <a:t>NeuroImage</a:t>
            </a:r>
            <a:r>
              <a:rPr lang="en-US" sz="1400" i="1" dirty="0">
                <a:solidFill>
                  <a:prstClr val="black"/>
                </a:solidFill>
                <a:latin typeface="Calibri"/>
              </a:rPr>
              <a:t>;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Schacht et al., 2013, </a:t>
            </a:r>
            <a:r>
              <a:rPr lang="en-US" sz="1400" i="1" dirty="0">
                <a:solidFill>
                  <a:prstClr val="black"/>
                </a:solidFill>
                <a:latin typeface="Calibri"/>
              </a:rPr>
              <a:t>Addict Biol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56353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8</a:t>
            </a:r>
          </a:p>
        </p:txBody>
      </p:sp>
      <p:pic>
        <p:nvPicPr>
          <p:cNvPr id="5" name="Picture 5" descr="C:\Documents and Settings\jps20\Desktop\colin14.png">
            <a:extLst>
              <a:ext uri="{FF2B5EF4-FFF2-40B4-BE49-F238E27FC236}">
                <a16:creationId xmlns:a16="http://schemas.microsoft.com/office/drawing/2014/main" id="{1BAFA7B6-4D16-E3A5-6943-125E08CA2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6974" y="4081469"/>
            <a:ext cx="2753827" cy="2753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7438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51EBE-F6B0-4FAF-9E05-0EE735326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ACBAF-BE31-2B25-504A-5C92ED915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52" y="1756914"/>
            <a:ext cx="5681282" cy="4756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6A6B0-226B-785D-D059-7B1C40090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52" y="136524"/>
            <a:ext cx="8900690" cy="16021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2FAF8B-96A0-8A91-FAF6-C2997B7E3292}"/>
              </a:ext>
            </a:extLst>
          </p:cNvPr>
          <p:cNvSpPr/>
          <p:nvPr/>
        </p:nvSpPr>
        <p:spPr>
          <a:xfrm>
            <a:off x="17175" y="6531602"/>
            <a:ext cx="5140409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Karoly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, Schacht et al., 2019, </a:t>
            </a:r>
            <a:r>
              <a:rPr lang="en-US" sz="1400" i="1" dirty="0">
                <a:solidFill>
                  <a:prstClr val="black"/>
                </a:solidFill>
                <a:latin typeface="Calibri"/>
              </a:rPr>
              <a:t>Addict </a:t>
            </a:r>
            <a:r>
              <a:rPr lang="en-US" sz="1400" i="1" dirty="0" err="1">
                <a:solidFill>
                  <a:prstClr val="black"/>
                </a:solidFill>
                <a:latin typeface="Calibri"/>
              </a:rPr>
              <a:t>Behav</a:t>
            </a:r>
            <a:endParaRPr lang="en-US" sz="14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493486-2BF0-07CF-48B3-61C095553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003" y="1264884"/>
            <a:ext cx="4303194" cy="543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9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90B66-CBE1-B215-1817-46608F4A3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885" y="1057620"/>
            <a:ext cx="10496281" cy="529873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75N94025F00002: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Alcohol cue human laboratory study testing apremilast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P50 DA056408: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Cannabidiol and cannabis concentrate users: A randomized, placebo-controlled study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R21 AA031146: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 exploratory randomized controlled trial of the effects of oral semaglutide on alcohol craving and consumption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U01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DA064384: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Multi-site randomized trial of a GLP-1/GIP receptor agonist for smoking cessation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F3373-965E-27EE-640F-D862BB31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538630-BD7B-A3F3-F0C9-DC2E57A71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15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Current and recent studies</a:t>
            </a:r>
          </a:p>
        </p:txBody>
      </p:sp>
    </p:spTree>
    <p:extLst>
      <p:ext uri="{BB962C8B-B14F-4D97-AF65-F5344CB8AC3E}">
        <p14:creationId xmlns:p14="http://schemas.microsoft.com/office/powerpoint/2010/main" val="1756018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003DF8-9232-5870-FBD9-2806D9CB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184" y="627172"/>
            <a:ext cx="9899799" cy="28018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0B7F1AD-9BD1-BD1E-6E4F-BD6C471E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82200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948A54"/>
                </a:solidFill>
                <a:latin typeface="+mn-lt"/>
              </a:rPr>
              <a:t>Colorado AUD semaglutide trial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A9AFE5-B7F1-069E-ADEB-4C4E03314766}"/>
              </a:ext>
            </a:extLst>
          </p:cNvPr>
          <p:cNvSpPr txBox="1"/>
          <p:nvPr/>
        </p:nvSpPr>
        <p:spPr>
          <a:xfrm>
            <a:off x="424247" y="3927398"/>
            <a:ext cx="11343506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eaLnBrk="0" hangingPunct="0">
              <a:spcBef>
                <a:spcPts val="600"/>
              </a:spcBef>
              <a:spcAft>
                <a:spcPts val="0"/>
              </a:spcAft>
              <a:buSzPts val="1100"/>
              <a:tabLst>
                <a:tab pos="534035" algn="l"/>
              </a:tabLst>
            </a:pPr>
            <a:r>
              <a:rPr lang="en-US" sz="1800" b="1" u="sng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Inclusion Criteria</a:t>
            </a:r>
          </a:p>
          <a:p>
            <a:pPr marL="342900" marR="0" lvl="0" indent="-342900" algn="just" eaLnBrk="0" hangingPunct="0">
              <a:spcBef>
                <a:spcPts val="6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tabLst>
                <a:tab pos="534035" algn="l"/>
              </a:tabLst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urrent </a:t>
            </a:r>
            <a:r>
              <a:rPr lang="en-US" sz="18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DSM-5 </a:t>
            </a:r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AUD (at least moderate severity)</a:t>
            </a:r>
          </a:p>
          <a:p>
            <a:pPr marL="342900" marR="0" lvl="0" indent="-342900" algn="just" eaLnBrk="0" hangingPunct="0">
              <a:spcBef>
                <a:spcPts val="6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tabLst>
                <a:tab pos="534035" algn="l"/>
              </a:tabLst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W</a:t>
            </a:r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ants to stop or cut down on drinking</a:t>
            </a:r>
          </a:p>
          <a:p>
            <a:pPr marL="342900" marR="0" lvl="0" indent="-342900" algn="just" eaLnBrk="0" hangingPunct="0">
              <a:spcBef>
                <a:spcPts val="6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tabLst>
                <a:tab pos="534035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≥ 28 (male)/21 (female) standard drinks per week in month prior to screening</a:t>
            </a:r>
          </a:p>
          <a:p>
            <a:pPr marL="342900" marR="0" lvl="0" indent="-342900" algn="just" eaLnBrk="0" hangingPunct="0">
              <a:spcBef>
                <a:spcPts val="6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tabLst>
                <a:tab pos="534035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≥ 1 heavy drinking day (</a:t>
            </a:r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sym typeface="Symbol" pitchFamily="2" charset="2"/>
              </a:rPr>
              <a:t> </a:t>
            </a:r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5/4 drinks for males/females) in week prior to randomization</a:t>
            </a:r>
          </a:p>
          <a:p>
            <a:pPr marL="342900" marR="0" lvl="0" indent="-342900" algn="just" eaLnBrk="0" hangingPunct="0">
              <a:spcBef>
                <a:spcPts val="6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tabLst>
                <a:tab pos="534035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BMI ≥ 25 kg/m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2</a:t>
            </a:r>
            <a:endParaRPr lang="en-US" sz="1800" dirty="0">
              <a:solidFill>
                <a:schemeClr val="bg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F9C66-E4B3-D768-ACDC-98D1707CA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9C97-8330-0F46-B78F-3E2AEEEB4D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01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3EF062-F225-792C-AB35-DC2AB6E7F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35" y="0"/>
            <a:ext cx="11779155" cy="6838354"/>
          </a:xfrm>
          <a:prstGeom prst="rect">
            <a:avLst/>
          </a:prstGeom>
          <a:effectLst/>
        </p:spPr>
      </p:pic>
      <p:sp>
        <p:nvSpPr>
          <p:cNvPr id="2" name="Text Box 25">
            <a:extLst>
              <a:ext uri="{FF2B5EF4-FFF2-40B4-BE49-F238E27FC236}">
                <a16:creationId xmlns:a16="http://schemas.microsoft.com/office/drawing/2014/main" id="{A0978874-3954-664D-D27A-C58A23D1B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3914"/>
            <a:ext cx="31825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Schacht et al., 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under review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Left Bracket 2">
            <a:extLst>
              <a:ext uri="{FF2B5EF4-FFF2-40B4-BE49-F238E27FC236}">
                <a16:creationId xmlns:a16="http://schemas.microsoft.com/office/drawing/2014/main" id="{CCD74F9F-0503-C974-8C05-E8A0D111CBBA}"/>
              </a:ext>
            </a:extLst>
          </p:cNvPr>
          <p:cNvSpPr/>
          <p:nvPr/>
        </p:nvSpPr>
        <p:spPr>
          <a:xfrm rot="5400000">
            <a:off x="9340979" y="-53604"/>
            <a:ext cx="99929" cy="3524318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5C0FD-3DDF-1AE4-6C5C-72D50D4D65E2}"/>
              </a:ext>
            </a:extLst>
          </p:cNvPr>
          <p:cNvSpPr txBox="1"/>
          <p:nvPr/>
        </p:nvSpPr>
        <p:spPr>
          <a:xfrm>
            <a:off x="8974110" y="1049580"/>
            <a:ext cx="1021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d </a:t>
            </a:r>
            <a:r>
              <a:rPr lang="en-US" sz="2000" b="1" dirty="0">
                <a:solidFill>
                  <a:schemeClr val="bg1"/>
                </a:solidFill>
              </a:rPr>
              <a:t>= 0.69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86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AC2DC-861D-E502-87A5-B34E06CEE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1" y="922096"/>
            <a:ext cx="7167093" cy="4525963"/>
          </a:xfrm>
        </p:spPr>
        <p:txBody>
          <a:bodyPr>
            <a:normAutofit/>
          </a:bodyPr>
          <a:lstStyle/>
          <a:p>
            <a:r>
              <a:rPr lang="en-US" dirty="0"/>
              <a:t>(303) 724-2424</a:t>
            </a:r>
          </a:p>
          <a:p>
            <a:r>
              <a:rPr lang="en-US" dirty="0">
                <a:hlinkClick r:id="rId2"/>
              </a:rPr>
              <a:t>alcoholstudy@ucdenver.edu</a:t>
            </a:r>
            <a:endParaRPr lang="en-US" dirty="0"/>
          </a:p>
          <a:p>
            <a:r>
              <a:rPr lang="en-US" dirty="0">
                <a:hlinkClick r:id="rId3"/>
              </a:rPr>
              <a:t>cannabis.study@cuanschutz.edu</a:t>
            </a:r>
            <a:endParaRPr lang="en-US" dirty="0"/>
          </a:p>
          <a:p>
            <a:r>
              <a:rPr lang="en-US" dirty="0">
                <a:hlinkClick r:id="rId4"/>
              </a:rPr>
              <a:t>quitsmoking@cuanschutz.edu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02543-8D0C-30AC-B916-D3581CD2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51A8D2-5E55-75A4-3327-A76B7629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515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Contact/patient referrals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23D3F3-E655-5C80-5A15-10348648E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187" y="3391564"/>
            <a:ext cx="3815092" cy="34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CFA860-9221-D44D-97C2-AD6BD98D5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85" y="877970"/>
            <a:ext cx="1494366" cy="2244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BD9DE-3E6E-324A-A463-D268B59AB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965" y="877970"/>
            <a:ext cx="1494366" cy="2244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670ABC-04C4-DB4A-80D2-6505F615D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796" y="877970"/>
            <a:ext cx="2232326" cy="22323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F07AB6-11BB-314F-93A0-11DA0DC6C75A}"/>
              </a:ext>
            </a:extLst>
          </p:cNvPr>
          <p:cNvSpPr txBox="1"/>
          <p:nvPr/>
        </p:nvSpPr>
        <p:spPr>
          <a:xfrm>
            <a:off x="469385" y="3186346"/>
            <a:ext cx="1639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/>
              </a:rPr>
              <a:t>Joseph Sakai, M.D.</a:t>
            </a:r>
          </a:p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Associate Professor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D5FF41-5018-6B42-91A8-187FE09D0342}"/>
              </a:ext>
            </a:extLst>
          </p:cNvPr>
          <p:cNvSpPr txBox="1"/>
          <p:nvPr/>
        </p:nvSpPr>
        <p:spPr>
          <a:xfrm>
            <a:off x="2281996" y="3186346"/>
            <a:ext cx="198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/>
              </a:rPr>
              <a:t>Kristen Raymond, B.A.</a:t>
            </a:r>
          </a:p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Senior Clinical Research Manager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6FDD2-B212-7649-AAEC-27B700AD74FE}"/>
              </a:ext>
            </a:extLst>
          </p:cNvPr>
          <p:cNvSpPr txBox="1"/>
          <p:nvPr/>
        </p:nvSpPr>
        <p:spPr>
          <a:xfrm>
            <a:off x="6665680" y="3186346"/>
            <a:ext cx="1625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/>
              </a:rPr>
              <a:t>Robert Shelton, M.S.</a:t>
            </a:r>
          </a:p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Lab Technician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2E563E1-54C6-D1DA-2635-ECE1D2F12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6" r="6931"/>
          <a:stretch/>
        </p:blipFill>
        <p:spPr bwMode="auto">
          <a:xfrm>
            <a:off x="4240545" y="877970"/>
            <a:ext cx="1781037" cy="216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C579C0-062C-8496-A266-3BD00D45C953}"/>
              </a:ext>
            </a:extLst>
          </p:cNvPr>
          <p:cNvSpPr txBox="1"/>
          <p:nvPr/>
        </p:nvSpPr>
        <p:spPr>
          <a:xfrm>
            <a:off x="4218946" y="3186346"/>
            <a:ext cx="2039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/>
              </a:rPr>
              <a:t>Morgan Zipperly, M.D., Ph.D.</a:t>
            </a:r>
          </a:p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R25 Research Resident</a:t>
            </a:r>
          </a:p>
        </p:txBody>
      </p:sp>
      <p:pic>
        <p:nvPicPr>
          <p:cNvPr id="22" name="Picture 4" descr="Shaffer">
            <a:extLst>
              <a:ext uri="{FF2B5EF4-FFF2-40B4-BE49-F238E27FC236}">
                <a16:creationId xmlns:a16="http://schemas.microsoft.com/office/drawing/2014/main" id="{226E042E-A2C8-3BE2-228D-6A1558208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317" y="3993259"/>
            <a:ext cx="1512777" cy="22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D0B87CA-EF76-0A71-5FD9-E6A4C9774255}"/>
              </a:ext>
            </a:extLst>
          </p:cNvPr>
          <p:cNvSpPr txBox="1"/>
          <p:nvPr/>
        </p:nvSpPr>
        <p:spPr>
          <a:xfrm>
            <a:off x="2790424" y="6259810"/>
            <a:ext cx="1520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/>
              </a:rPr>
              <a:t>Emma Shaffer, B.A.</a:t>
            </a:r>
          </a:p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Research Coordinator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2EBE53-9A47-CC0A-9CBE-47FD3871CFE6}"/>
              </a:ext>
            </a:extLst>
          </p:cNvPr>
          <p:cNvSpPr txBox="1"/>
          <p:nvPr/>
        </p:nvSpPr>
        <p:spPr>
          <a:xfrm>
            <a:off x="4549845" y="6259810"/>
            <a:ext cx="1644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Jaedyn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Birchmier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, B.S.</a:t>
            </a:r>
          </a:p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Research Coordinator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9B9828-BB65-3FAB-FAFD-641BCCC0F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8191" y="1911479"/>
            <a:ext cx="3314286" cy="3011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7056D-9F14-C8BC-311E-1314F6337E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126" y="3993259"/>
            <a:ext cx="1673322" cy="2232326"/>
          </a:xfrm>
          <a:prstGeom prst="rect">
            <a:avLst/>
          </a:prstGeom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61B7F581-A728-36C9-26F1-4A895349C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5334" y="6551258"/>
            <a:ext cx="868465" cy="170217"/>
          </a:xfrm>
        </p:spPr>
        <p:txBody>
          <a:bodyPr/>
          <a:lstStyle/>
          <a:p>
            <a:fld id="{FD819C97-8330-0F46-B78F-3E2AEEEB4DDB}" type="slidenum">
              <a:rPr lang="en-US" smtClean="0"/>
              <a:t>2</a:t>
            </a:fld>
            <a:endParaRPr lang="en-US"/>
          </a:p>
        </p:txBody>
      </p:sp>
      <p:pic>
        <p:nvPicPr>
          <p:cNvPr id="19" name="Picture 2" descr="Profile photo of Madeline Peloff">
            <a:extLst>
              <a:ext uri="{FF2B5EF4-FFF2-40B4-BE49-F238E27FC236}">
                <a16:creationId xmlns:a16="http://schemas.microsoft.com/office/drawing/2014/main" id="{77C255FF-4443-DFAB-24A9-53FE0C69A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9" y="3993259"/>
            <a:ext cx="2232326" cy="223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5C50088-FC79-A597-ED20-1A4E4C349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48"/>
            <a:ext cx="8229600" cy="56834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948A54"/>
                </a:solidFill>
                <a:latin typeface="+mn-lt"/>
              </a:rPr>
              <a:t>Lab members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666E3E-6E83-EC5B-7DC9-31A9E7B48D84}"/>
              </a:ext>
            </a:extLst>
          </p:cNvPr>
          <p:cNvSpPr txBox="1"/>
          <p:nvPr/>
        </p:nvSpPr>
        <p:spPr>
          <a:xfrm>
            <a:off x="327460" y="6259810"/>
            <a:ext cx="2039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/>
              </a:rPr>
              <a:t>Madeline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Peloff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, M.P.H..</a:t>
            </a:r>
          </a:p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Senior Research Coordinator</a:t>
            </a:r>
          </a:p>
        </p:txBody>
      </p:sp>
      <p:pic>
        <p:nvPicPr>
          <p:cNvPr id="30" name="Picture 4" descr="Profile photo of Olivia Hornung">
            <a:extLst>
              <a:ext uri="{FF2B5EF4-FFF2-40B4-BE49-F238E27FC236}">
                <a16:creationId xmlns:a16="http://schemas.microsoft.com/office/drawing/2014/main" id="{136AB438-9FBB-254A-8727-DAB483CF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480" y="3993259"/>
            <a:ext cx="2232326" cy="223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CC472F6-0D91-4972-D6DC-4C0A12CF02D6}"/>
              </a:ext>
            </a:extLst>
          </p:cNvPr>
          <p:cNvSpPr txBox="1"/>
          <p:nvPr/>
        </p:nvSpPr>
        <p:spPr>
          <a:xfrm>
            <a:off x="6798639" y="6259810"/>
            <a:ext cx="1644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/>
              </a:rPr>
              <a:t>Olivia Hornung, B.S.</a:t>
            </a:r>
          </a:p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Research Coordinator</a:t>
            </a:r>
          </a:p>
        </p:txBody>
      </p:sp>
    </p:spTree>
    <p:extLst>
      <p:ext uri="{BB962C8B-B14F-4D97-AF65-F5344CB8AC3E}">
        <p14:creationId xmlns:p14="http://schemas.microsoft.com/office/powerpoint/2010/main" val="679834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D4844-64D3-1641-B7C8-CC32C9F4A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583" y="1039661"/>
            <a:ext cx="10238704" cy="513730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Our purpose is to develop new treatments for alcohol and substance use disorders. 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We use behavioral genetics, functional neuroimaging, and experimental pharmacology to test novel medications in a research laboratory setting. 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Our goal is to create a future in which safe and effective treatments for these disorders are easily available and widely used.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59AAF1-822B-C647-883C-A3159E207478}"/>
              </a:ext>
            </a:extLst>
          </p:cNvPr>
          <p:cNvSpPr txBox="1">
            <a:spLocks/>
          </p:cNvSpPr>
          <p:nvPr/>
        </p:nvSpPr>
        <p:spPr>
          <a:xfrm>
            <a:off x="1981200" y="22848"/>
            <a:ext cx="8229600" cy="857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rgbClr val="948A54"/>
                </a:solidFill>
                <a:latin typeface="Calibri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2699590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651" y="861224"/>
            <a:ext cx="10881335" cy="26343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b="1" i="1" dirty="0"/>
              <a:t>“Alcoholism is a disorder of great destructive power” </a:t>
            </a:r>
            <a:r>
              <a:rPr lang="en-US" sz="2000" dirty="0"/>
              <a:t>(Vaillant, 2012)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dirty="0"/>
              <a:t>3</a:t>
            </a:r>
            <a:r>
              <a:rPr lang="en-US" sz="2200" baseline="30000" dirty="0"/>
              <a:t>rd</a:t>
            </a:r>
            <a:r>
              <a:rPr lang="en-US" sz="2200" dirty="0"/>
              <a:t> leading cause of preventable death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dirty="0"/>
              <a:t>10% of all deaths among working-age adults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dirty="0"/>
              <a:t>5% of cancer diagnoses attributable to alcohol consumption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dirty="0"/>
              <a:t>Harm to society exceeds heroin, crack cocaine, and methamphetamine </a:t>
            </a:r>
            <a:r>
              <a:rPr lang="en-US" sz="1800" dirty="0"/>
              <a:t>(Nutt et al., 2010)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en-US" sz="2200" b="1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en-US" sz="2200" b="1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en-US" sz="2200" b="1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en-US" sz="2200" b="1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en-US" sz="2200" b="1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en-US" sz="2200" b="1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400" b="1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600" dirty="0"/>
          </a:p>
        </p:txBody>
      </p:sp>
      <p:pic>
        <p:nvPicPr>
          <p:cNvPr id="1026" name="Picture 2" descr="Chart showing an increase in alcohol-related deaths during the COVID-19 pandemic.">
            <a:extLst>
              <a:ext uri="{FF2B5EF4-FFF2-40B4-BE49-F238E27FC236}">
                <a16:creationId xmlns:a16="http://schemas.microsoft.com/office/drawing/2014/main" id="{E7FE0C47-6313-92D2-B028-B064309D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3" y="3370165"/>
            <a:ext cx="5311683" cy="34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5" y="1039"/>
            <a:ext cx="12192000" cy="97593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948A54"/>
                </a:solidFill>
                <a:latin typeface="+mn-lt"/>
              </a:rPr>
              <a:t>Alcohol Use Disorder (AUD)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941EC02-1ED4-FD45-A994-3F99FC2BFFB8}" type="slidenum">
              <a:rPr lang="en-US">
                <a:solidFill>
                  <a:prstClr val="black"/>
                </a:solidFill>
                <a:latin typeface="Calibri"/>
              </a:rPr>
              <a:pPr defTabSz="457200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554" name="Picture 2" descr="Full size image for 'Drug harms in the UK: a multicriteria decision analysis'">
            <a:extLst>
              <a:ext uri="{FF2B5EF4-FFF2-40B4-BE49-F238E27FC236}">
                <a16:creationId xmlns:a16="http://schemas.microsoft.com/office/drawing/2014/main" id="{61CF5BD5-E618-8852-1DC0-168F07A2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02" y="3430039"/>
            <a:ext cx="6087698" cy="34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B6B60E-0B6A-3B73-078E-D0F5B8697864}"/>
              </a:ext>
            </a:extLst>
          </p:cNvPr>
          <p:cNvSpPr/>
          <p:nvPr/>
        </p:nvSpPr>
        <p:spPr>
          <a:xfrm>
            <a:off x="5925859" y="3579203"/>
            <a:ext cx="370769" cy="31422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8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F374A-A0A8-A988-EE08-1C25A43ED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1550"/>
            <a:ext cx="10677526" cy="556814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8% with a current AUD diagnosis seek treatment </a:t>
            </a:r>
            <a:r>
              <a:rPr lang="en-US" sz="2400" dirty="0"/>
              <a:t>(Grant et al., 2015)</a:t>
            </a:r>
            <a:endParaRPr lang="en-US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In 2017, 84% of alcohol treatment programs offered only group therapy or 12-step program referral</a:t>
            </a:r>
            <a:r>
              <a:rPr lang="en-US" sz="2400" dirty="0"/>
              <a:t> (Abraham et al., 2020)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Historical reluctance to view AUD/SUD as brain-based diseases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CBT, relapse prevention are modestly effective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But adherence to empirically-supported methods varies between programs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Psychotherapy often not covered by insurance, inaccessible in many areas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12-step programs are modestly effective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But abstinence-based, explicitly spiritual; many patients don’t want to be abstinent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Duration of treatment necessary for therapeutic effect is unclear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Typically, lifelong participation is encouraged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F73040-EE9C-70F1-710C-E25441983716}"/>
              </a:ext>
            </a:extLst>
          </p:cNvPr>
          <p:cNvSpPr txBox="1">
            <a:spLocks/>
          </p:cNvSpPr>
          <p:nvPr/>
        </p:nvSpPr>
        <p:spPr>
          <a:xfrm>
            <a:off x="838200" y="6309"/>
            <a:ext cx="10515600" cy="861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948A54"/>
                </a:solidFill>
                <a:latin typeface="+mn-lt"/>
              </a:rPr>
              <a:t>AUD treatment landscape: Why medications?</a:t>
            </a:r>
          </a:p>
        </p:txBody>
      </p:sp>
    </p:spTree>
    <p:extLst>
      <p:ext uri="{BB962C8B-B14F-4D97-AF65-F5344CB8AC3E}">
        <p14:creationId xmlns:p14="http://schemas.microsoft.com/office/powerpoint/2010/main" val="3541864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38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948A54"/>
                </a:solidFill>
              </a:rPr>
              <a:t>Study paradigms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673" y="1006868"/>
            <a:ext cx="10590727" cy="547999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/>
              <a:t>Human lab studies: non-treatment-seekers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Short-term (1-4 weeks) medication dosing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Alcohol subjective response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Alcohol self-administration (bar lab), cannabis self-administration (mobile pharmacology lab)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Functional neuroimaging (fMRI)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Clinical trials: treatment-seekers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Longer-term (8-16 weeks) medication dosing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Alcohol, nicotine biomarkers for use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Mechanism of action</a:t>
            </a:r>
            <a:r>
              <a:rPr lang="en-US" sz="2400" dirty="0"/>
              <a:t>: test potential mechanisms (e.g., craving, response inhibition) in controlled setting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Precision medicine</a:t>
            </a:r>
            <a:r>
              <a:rPr lang="en-US" sz="2400" dirty="0"/>
              <a:t>: genotyping and dense phenotyping to identify subgroups with potential for greater efficacy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1EC02-1ED4-FD45-A994-3F99FC2BFFB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23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41D0D-5F08-154D-E544-4279A6494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007" y="1371601"/>
            <a:ext cx="6915954" cy="468938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b="1" dirty="0"/>
              <a:t>Present water or preferred alcoholic beverage in original packaging, pour into appropriate glass in front of participant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b="1" dirty="0"/>
              <a:t>Participant repeatedly brings glass to his/her face and smells, but does not drink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b="1" dirty="0"/>
              <a:t>Participant rates urge to drink on 20-point visual analog scale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Baseline urge &gt;= 5 for study inclusion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75942-1DA1-57D8-30C0-9CEFC747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990ED0-01DF-AF35-B82F-6116049C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95743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948A54"/>
                </a:solidFill>
              </a:rPr>
              <a:t>Lab-based alcohol cue reactivity paradigm</a:t>
            </a:r>
          </a:p>
        </p:txBody>
      </p:sp>
      <p:pic>
        <p:nvPicPr>
          <p:cNvPr id="1026" name="Picture 2" descr="Bearded man smelling light beer Stock Photo by Click_and_Photo | PhotoDune">
            <a:extLst>
              <a:ext uri="{FF2B5EF4-FFF2-40B4-BE49-F238E27FC236}">
                <a16:creationId xmlns:a16="http://schemas.microsoft.com/office/drawing/2014/main" id="{60D06B50-6494-437B-ABB1-5B5746C4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795" y="1312198"/>
            <a:ext cx="3126259" cy="468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22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1EC02-1ED4-FD45-A994-3F99FC2BFFB8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206_MG_009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351" y="3324338"/>
            <a:ext cx="5051257" cy="336750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B63DED-929B-DE48-9F0D-542DB358E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3" y="889251"/>
            <a:ext cx="9306593" cy="205383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/>
              <a:t>Initial (priming) drink calculated to produce </a:t>
            </a:r>
            <a:r>
              <a:rPr lang="en-US" sz="2000" b="1" dirty="0" err="1"/>
              <a:t>BrAC</a:t>
            </a:r>
            <a:r>
              <a:rPr lang="en-US" sz="2000" b="1" dirty="0"/>
              <a:t> of 0.03%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Subjective response (craving, stimulation, sedation) measured for 30 minutes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Participants subsequently given opportunity to consume up to 8 additional drinks, each with 0.015% </a:t>
            </a:r>
            <a:r>
              <a:rPr lang="en-US" sz="2000" b="1" dirty="0" err="1"/>
              <a:t>BrAC</a:t>
            </a:r>
            <a:r>
              <a:rPr lang="en-US" sz="2000" b="1" dirty="0"/>
              <a:t> target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Cost: $2 per drink (taken from compensation)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Max total BrAC ~= 0.12%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7052F-3BEC-9645-B8CA-25A5F8618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533" y="3324339"/>
            <a:ext cx="1788814" cy="33675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0AC7798-5EAD-3930-7228-D468D12AF04B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963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rgbClr val="EEECE1">
                    <a:lumMod val="50000"/>
                  </a:srgbClr>
                </a:solidFill>
                <a:latin typeface="Calibri"/>
              </a:rPr>
              <a:t>Alcohol self-administration paradigm</a:t>
            </a:r>
          </a:p>
        </p:txBody>
      </p:sp>
    </p:spTree>
    <p:extLst>
      <p:ext uri="{BB962C8B-B14F-4D97-AF65-F5344CB8AC3E}">
        <p14:creationId xmlns:p14="http://schemas.microsoft.com/office/powerpoint/2010/main" val="2321218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3CEB5-2475-58B0-9A4F-93886A29D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63016"/>
            <a:ext cx="7156362" cy="5393335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Mobile pharmacology lab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Van parks in front of participant’s home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Participant uses cannabis at home </a:t>
            </a:r>
            <a:r>
              <a:rPr lang="en-US" b="1" i="1" dirty="0"/>
              <a:t>ad libitum</a:t>
            </a:r>
            <a:endParaRPr lang="en-US" b="1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Blood draw immediately before and after use to quantify THC and other cannabinoids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Subjective response, neurocognitive testing while participant is acutely intoxicated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47A3B-C201-E95B-FB2C-F5C459E3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1EC02-1ED4-FD45-A994-3F99FC2BFFB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530A6-9946-7098-D182-4FDD5F083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38" y="963016"/>
            <a:ext cx="3957405" cy="2967798"/>
          </a:xfrm>
          <a:prstGeom prst="rect">
            <a:avLst/>
          </a:prstGeom>
        </p:spPr>
      </p:pic>
      <p:pic>
        <p:nvPicPr>
          <p:cNvPr id="6" name="Picture 5" descr="A person sitting on a bus&#10;&#10;&#10;&#10;&#10;&#10;&#10;&#10;&#10;&#10;&#10;&#10;&#10;&#10;&#10;&#10;&#10;&#10;&#10;&#10;&#10;&#10;&#10;&#10;&#10;&#10;&#10;&#10;&#10;&#10;&#10;&#10;&#10;&#10;&#10;&#10;&#10;&#10;&#10;&#10;&#10;&#10;&#10;&#10;Description automatically generated">
            <a:extLst>
              <a:ext uri="{FF2B5EF4-FFF2-40B4-BE49-F238E27FC236}">
                <a16:creationId xmlns:a16="http://schemas.microsoft.com/office/drawing/2014/main" id="{7F087DDC-AE37-2497-0AAE-83678D9B0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538" y="4079045"/>
            <a:ext cx="3957405" cy="2313528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A77504-7DEF-AF3B-763B-B334B78ACF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63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solidFill>
                  <a:srgbClr val="EEECE1">
                    <a:lumMod val="50000"/>
                  </a:srgbClr>
                </a:solidFill>
                <a:latin typeface="Calibri"/>
              </a:rPr>
              <a:t>Cannabis self-administration paradigm</a:t>
            </a:r>
          </a:p>
        </p:txBody>
      </p:sp>
    </p:spTree>
    <p:extLst>
      <p:ext uri="{BB962C8B-B14F-4D97-AF65-F5344CB8AC3E}">
        <p14:creationId xmlns:p14="http://schemas.microsoft.com/office/powerpoint/2010/main" val="3129647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18437D19001941840A3B1D3013E945" ma:contentTypeVersion="8" ma:contentTypeDescription="Create a new document." ma:contentTypeScope="" ma:versionID="173faf018e5241b31e47188191d1b93c">
  <xsd:schema xmlns:xsd="http://www.w3.org/2001/XMLSchema" xmlns:xs="http://www.w3.org/2001/XMLSchema" xmlns:p="http://schemas.microsoft.com/office/2006/metadata/properties" xmlns:ns2="d64a703a-bea6-42e5-94e3-1b329c1e8e5c" xmlns:ns3="f5cc6441-d5cd-4629-b886-56bfd6d1f5c9" targetNamespace="http://schemas.microsoft.com/office/2006/metadata/properties" ma:root="true" ma:fieldsID="d0ed7d2a83321dafab6aaf68adfce757" ns2:_="" ns3:_="">
    <xsd:import namespace="d64a703a-bea6-42e5-94e3-1b329c1e8e5c"/>
    <xsd:import namespace="f5cc6441-d5cd-4629-b886-56bfd6d1f5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4a703a-bea6-42e5-94e3-1b329c1e8e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c6441-d5cd-4629-b886-56bfd6d1f5c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F9BBB2-7051-40CD-BABA-14F608364F3D}"/>
</file>

<file path=customXml/itemProps2.xml><?xml version="1.0" encoding="utf-8"?>
<ds:datastoreItem xmlns:ds="http://schemas.openxmlformats.org/officeDocument/2006/customXml" ds:itemID="{D54F24E1-C6E0-4FAE-85F2-163494E6672D}"/>
</file>

<file path=customXml/itemProps3.xml><?xml version="1.0" encoding="utf-8"?>
<ds:datastoreItem xmlns:ds="http://schemas.openxmlformats.org/officeDocument/2006/customXml" ds:itemID="{FF15C371-1D49-4082-BF84-2BED9FE2922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1705</TotalTime>
  <Words>935</Words>
  <Application>Microsoft Macintosh PowerPoint</Application>
  <PresentationFormat>Widescreen</PresentationFormat>
  <Paragraphs>119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1_Office Theme</vt:lpstr>
      <vt:lpstr>Office 2013 - 2022 Theme</vt:lpstr>
      <vt:lpstr> Research in the Translational Addiction Imaging Lab  Office of Psychological Science and Practice 16 March 2026  Joseph P. Schacht, Ph.D. Department of Psychiatry University of Colorado School of Medicine joseph.schacht@cuanschutz.edu</vt:lpstr>
      <vt:lpstr>Lab members</vt:lpstr>
      <vt:lpstr>PowerPoint Presentation</vt:lpstr>
      <vt:lpstr>Alcohol Use Disorder (AUD)</vt:lpstr>
      <vt:lpstr>PowerPoint Presentation</vt:lpstr>
      <vt:lpstr>Study paradigms</vt:lpstr>
      <vt:lpstr>Lab-based alcohol cue reactivity paradigm</vt:lpstr>
      <vt:lpstr>PowerPoint Presentation</vt:lpstr>
      <vt:lpstr>PowerPoint Presentation</vt:lpstr>
      <vt:lpstr>fMRI alcohol cue reactivity paradigm</vt:lpstr>
      <vt:lpstr>PowerPoint Presentation</vt:lpstr>
      <vt:lpstr>Current and recent studies</vt:lpstr>
      <vt:lpstr>Colorado AUD semaglutide trial</vt:lpstr>
      <vt:lpstr>PowerPoint Presentation</vt:lpstr>
      <vt:lpstr>Contact/patient referrals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Schacht, Joseph P</dc:creator>
  <cp:lastModifiedBy>Schacht, Joseph</cp:lastModifiedBy>
  <cp:revision>40</cp:revision>
  <dcterms:created xsi:type="dcterms:W3CDTF">2022-01-21T00:01:07Z</dcterms:created>
  <dcterms:modified xsi:type="dcterms:W3CDTF">2026-03-16T15:05:35Z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0x010100A618437D19001941840A3B1D3013E945</vt:lpwstr>
  </property>
</Properties>
</file>