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Montserra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regular.fntdata"/><Relationship Id="rId50" Type="http://schemas.openxmlformats.org/officeDocument/2006/relationships/slide" Target="slides/slide44.xml"/><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Montserra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10937f7f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10937f7f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10937f7f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10937f7f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10937f7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10937f7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eb1b2006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eb1b2006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52408d5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52408d5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7edcf2aa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7edcf2aa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02df49b6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02df49b6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83938c57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83938c57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83938c57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83938c57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83938c57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83938c57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e9af0845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e9af0845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83938c57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83938c57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7edcf2aa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7edcf2aa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02df49b6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02df49b6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83938c5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83938c5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e9af0845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e9af0845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852408d59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52408d59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ea89bc54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ea89bc54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ea89bc54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ea89bc54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e9af0845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e9af0845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77edcf2a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77edcf2a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e9af0845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e9af0845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77edcf2aa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7edcf2aa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7edcf2aa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7edcf2aa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7e9af0845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7e9af0845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7edcf2aa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7edcf2aa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783938c57a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783938c57a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83938c57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83938c57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e9af0845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e9af0845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83938c57a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83938c57a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852408d59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52408d59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783938c57a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83938c57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e9af0845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e9af0845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783938c57a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783938c57a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852408d59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852408d59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852408d59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852408d59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852408d59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852408d59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783938c57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783938c57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ea89bc54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ea89bc54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ea89bc54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ea89bc54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ea89bc5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ea89bc54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ea89bc54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ea89bc54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eb1b2006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eb1b2006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hyperlink" Target="https://www.colorado.edu/center/mortenson/sites/default/files/attached-files/gsf_mb_master_5.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V4hvENrtMeE" TargetMode="External"/><Relationship Id="rId4" Type="http://schemas.openxmlformats.org/officeDocument/2006/relationships/image" Target="../media/image8.jpg"/><Relationship Id="rId5" Type="http://schemas.openxmlformats.org/officeDocument/2006/relationships/hyperlink" Target="http://www.youtube.com/watch?v=r6sGWTCMz2k" TargetMode="External"/><Relationship Id="rId6"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hyperlink" Target="https://www.art-sciencefactory.com/complexity-map_feb09.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png"/><Relationship Id="rId4" Type="http://schemas.openxmlformats.org/officeDocument/2006/relationships/hyperlink" Target="https://www.resalliance.org/adaptive-cycl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youtube.com/watch?v=NMre6IAAAiU" TargetMode="External"/><Relationship Id="rId4" Type="http://schemas.openxmlformats.org/officeDocument/2006/relationships/hyperlink" Target="https://www.youtube.com/watch?v=NMre6IAAAiU" TargetMode="External"/><Relationship Id="rId5"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www.systemdynamics.org/covid-19" TargetMode="External"/><Relationship Id="rId4" Type="http://schemas.openxmlformats.org/officeDocument/2006/relationships/hyperlink" Target="https://www.youtube.com/watch?v=gxAaO2rsdIs&amp;list=PLs800abOz3kYsmov09rdjao7z48ebwreX&amp;index=54" TargetMode="External"/><Relationship Id="rId5" Type="http://schemas.openxmlformats.org/officeDocument/2006/relationships/hyperlink" Target="https://www.youtube.com/watch?v=gxAaO2rsdIs&amp;list=PLs800abOz3kYsmov09rdjao7z48ebwreX&amp;index=54" TargetMode="External"/><Relationship Id="rId6" Type="http://schemas.openxmlformats.org/officeDocument/2006/relationships/hyperlink" Target="https://www.youtube.com/watch?v=gxAaO2rsdIs&amp;list=PLs800abOz3kYsmov09rdjao7z48ebwreX&amp;index=5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santafe.edu/" TargetMode="External"/><Relationship Id="rId4" Type="http://schemas.openxmlformats.org/officeDocument/2006/relationships/hyperlink" Target="https://www.youtube.com/watch?v=ovJcsL7vyrk&amp;list=PLs800abOz3kYsmov09rdjao7z48ebwreX&amp;index=51&amp;t=3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5"/>
          <p:cNvSpPr txBox="1"/>
          <p:nvPr>
            <p:ph type="ctrTitle"/>
          </p:nvPr>
        </p:nvSpPr>
        <p:spPr>
          <a:xfrm>
            <a:off x="514900" y="989650"/>
            <a:ext cx="8096400" cy="1817400"/>
          </a:xfrm>
          <a:prstGeom prst="rect">
            <a:avLst/>
          </a:prstGeom>
          <a:solidFill>
            <a:srgbClr val="FFFFFF"/>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202124"/>
                </a:solidFill>
                <a:highlight>
                  <a:srgbClr val="FFFFFF"/>
                </a:highlight>
                <a:latin typeface="Montserrat"/>
                <a:ea typeface="Montserrat"/>
                <a:cs typeface="Montserrat"/>
                <a:sym typeface="Montserrat"/>
              </a:rPr>
              <a:t>What can systems thinking and methods teach us about community health?</a:t>
            </a:r>
            <a:endParaRPr sz="3000">
              <a:solidFill>
                <a:srgbClr val="202124"/>
              </a:solidFill>
              <a:highlight>
                <a:srgbClr val="FFFFFF"/>
              </a:highlight>
              <a:latin typeface="Montserrat"/>
              <a:ea typeface="Montserrat"/>
              <a:cs typeface="Montserrat"/>
              <a:sym typeface="Montserrat"/>
            </a:endParaRPr>
          </a:p>
          <a:p>
            <a:pPr indent="0" lvl="0" marL="0" rtl="0" algn="ctr">
              <a:spcBef>
                <a:spcPts val="0"/>
              </a:spcBef>
              <a:spcAft>
                <a:spcPts val="0"/>
              </a:spcAft>
              <a:buNone/>
            </a:pPr>
            <a:r>
              <a:rPr lang="en" sz="3000">
                <a:solidFill>
                  <a:srgbClr val="202124"/>
                </a:solidFill>
                <a:highlight>
                  <a:srgbClr val="FFFFFF"/>
                </a:highlight>
                <a:latin typeface="Montserrat"/>
                <a:ea typeface="Montserrat"/>
                <a:cs typeface="Montserrat"/>
                <a:sym typeface="Montserrat"/>
              </a:rPr>
              <a:t>The case of COVID-19</a:t>
            </a:r>
            <a:endParaRPr sz="3000">
              <a:solidFill>
                <a:srgbClr val="000000"/>
              </a:solidFill>
              <a:latin typeface="Montserrat"/>
              <a:ea typeface="Montserrat"/>
              <a:cs typeface="Montserrat"/>
              <a:sym typeface="Montserrat"/>
            </a:endParaRPr>
          </a:p>
        </p:txBody>
      </p:sp>
      <p:sp>
        <p:nvSpPr>
          <p:cNvPr id="100" name="Google Shape;100;p25"/>
          <p:cNvSpPr txBox="1"/>
          <p:nvPr>
            <p:ph idx="1" type="subTitle"/>
          </p:nvPr>
        </p:nvSpPr>
        <p:spPr>
          <a:xfrm>
            <a:off x="311700" y="3065325"/>
            <a:ext cx="8520600" cy="79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Montserrat"/>
                <a:ea typeface="Montserrat"/>
                <a:cs typeface="Montserrat"/>
                <a:sym typeface="Montserrat"/>
              </a:rPr>
              <a:t>Dave Zelinka, PhD, EIT</a:t>
            </a:r>
            <a:endParaRPr>
              <a:solidFill>
                <a:srgbClr val="000000"/>
              </a:solidFill>
              <a:latin typeface="Montserrat"/>
              <a:ea typeface="Montserrat"/>
              <a:cs typeface="Montserrat"/>
              <a:sym typeface="Montserrat"/>
            </a:endParaRPr>
          </a:p>
        </p:txBody>
      </p:sp>
      <p:pic>
        <p:nvPicPr>
          <p:cNvPr id="101" name="Google Shape;101;p25"/>
          <p:cNvPicPr preferRelativeResize="0"/>
          <p:nvPr/>
        </p:nvPicPr>
        <p:blipFill rotWithShape="1">
          <a:blip r:embed="rId3">
            <a:alphaModFix/>
          </a:blip>
          <a:srcRect b="0" l="4367" r="4458" t="0"/>
          <a:stretch/>
        </p:blipFill>
        <p:spPr>
          <a:xfrm>
            <a:off x="157925" y="4237125"/>
            <a:ext cx="4168428" cy="906375"/>
          </a:xfrm>
          <a:prstGeom prst="rect">
            <a:avLst/>
          </a:prstGeom>
          <a:noFill/>
          <a:ln>
            <a:noFill/>
          </a:ln>
        </p:spPr>
      </p:pic>
      <p:grpSp>
        <p:nvGrpSpPr>
          <p:cNvPr id="102" name="Google Shape;102;p25"/>
          <p:cNvGrpSpPr/>
          <p:nvPr/>
        </p:nvGrpSpPr>
        <p:grpSpPr>
          <a:xfrm>
            <a:off x="4879100" y="4350813"/>
            <a:ext cx="4124750" cy="678975"/>
            <a:chOff x="4811975" y="4155175"/>
            <a:chExt cx="4124750" cy="678975"/>
          </a:xfrm>
        </p:grpSpPr>
        <p:pic>
          <p:nvPicPr>
            <p:cNvPr id="103" name="Google Shape;103;p25"/>
            <p:cNvPicPr preferRelativeResize="0"/>
            <p:nvPr/>
          </p:nvPicPr>
          <p:blipFill>
            <a:blip r:embed="rId4">
              <a:alphaModFix/>
            </a:blip>
            <a:stretch>
              <a:fillRect/>
            </a:stretch>
          </p:blipFill>
          <p:spPr>
            <a:xfrm>
              <a:off x="4811975" y="4155175"/>
              <a:ext cx="4055899" cy="608375"/>
            </a:xfrm>
            <a:prstGeom prst="rect">
              <a:avLst/>
            </a:prstGeom>
            <a:noFill/>
            <a:ln>
              <a:noFill/>
            </a:ln>
          </p:spPr>
        </p:pic>
        <p:sp>
          <p:nvSpPr>
            <p:cNvPr id="104" name="Google Shape;104;p25"/>
            <p:cNvSpPr txBox="1"/>
            <p:nvPr/>
          </p:nvSpPr>
          <p:spPr>
            <a:xfrm>
              <a:off x="5494525" y="4546450"/>
              <a:ext cx="3442200" cy="2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Mortenson Center for Global Engineering</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Montserrat"/>
                <a:ea typeface="Montserrat"/>
                <a:cs typeface="Montserrat"/>
                <a:sym typeface="Montserrat"/>
              </a:rPr>
              <a:t>Scientific Revolution: mechanistic reductionism</a:t>
            </a:r>
            <a:endParaRPr sz="2700">
              <a:latin typeface="Montserrat"/>
              <a:ea typeface="Montserrat"/>
              <a:cs typeface="Montserrat"/>
              <a:sym typeface="Montserrat"/>
            </a:endParaRPr>
          </a:p>
        </p:txBody>
      </p:sp>
      <p:sp>
        <p:nvSpPr>
          <p:cNvPr id="160" name="Google Shape;160;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1900">
                <a:solidFill>
                  <a:schemeClr val="dk1"/>
                </a:solidFill>
                <a:latin typeface="Montserrat"/>
                <a:ea typeface="Montserrat"/>
                <a:cs typeface="Montserrat"/>
                <a:sym typeface="Montserrat"/>
              </a:rPr>
              <a:t>Francis Bacon (1596-1650)</a:t>
            </a:r>
            <a:endParaRPr sz="1900">
              <a:solidFill>
                <a:schemeClr val="dk1"/>
              </a:solidFill>
              <a:latin typeface="Montserrat"/>
              <a:ea typeface="Montserrat"/>
              <a:cs typeface="Montserrat"/>
              <a:sym typeface="Montserrat"/>
            </a:endParaRPr>
          </a:p>
          <a:p>
            <a:pPr indent="-349250" lvl="0" marL="457200" rtl="0" algn="l">
              <a:spcBef>
                <a:spcPts val="0"/>
              </a:spcBef>
              <a:spcAft>
                <a:spcPts val="0"/>
              </a:spcAft>
              <a:buClr>
                <a:schemeClr val="dk1"/>
              </a:buClr>
              <a:buSzPts val="1900"/>
              <a:buFont typeface="Montserrat"/>
              <a:buChar char="➔"/>
            </a:pPr>
            <a:r>
              <a:rPr b="1" lang="en" sz="1900">
                <a:solidFill>
                  <a:schemeClr val="dk1"/>
                </a:solidFill>
                <a:latin typeface="Montserrat"/>
                <a:ea typeface="Montserrat"/>
                <a:cs typeface="Montserrat"/>
                <a:sym typeface="Montserrat"/>
              </a:rPr>
              <a:t>formalized Galileo’s approach</a:t>
            </a:r>
            <a:endParaRPr b="1" sz="1900">
              <a:solidFill>
                <a:schemeClr val="dk1"/>
              </a:solidFill>
              <a:latin typeface="Montserrat"/>
              <a:ea typeface="Montserrat"/>
              <a:cs typeface="Montserrat"/>
              <a:sym typeface="Montserrat"/>
            </a:endParaRPr>
          </a:p>
          <a:p>
            <a:pPr indent="-349250" lvl="0" marL="457200" rtl="0" algn="l">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focused on scientific experimentation, empiricism, &amp; inductive reasoning</a:t>
            </a:r>
            <a:endParaRPr sz="1900">
              <a:solidFill>
                <a:schemeClr val="dk1"/>
              </a:solidFill>
              <a:latin typeface="Montserrat"/>
              <a:ea typeface="Montserrat"/>
              <a:cs typeface="Montserrat"/>
              <a:sym typeface="Montserrat"/>
            </a:endParaRPr>
          </a:p>
          <a:p>
            <a:pPr indent="-349250" lvl="0" marL="457200" rtl="0" algn="l">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induction required studying the specific parts of nature; broad generalizations from specific observations</a:t>
            </a:r>
            <a:endParaRPr sz="1900">
              <a:solidFill>
                <a:schemeClr val="dk1"/>
              </a:solidFill>
              <a:latin typeface="Montserrat"/>
              <a:ea typeface="Montserrat"/>
              <a:cs typeface="Montserrat"/>
              <a:sym typeface="Montserrat"/>
            </a:endParaRPr>
          </a:p>
          <a:p>
            <a:pPr indent="-349250" lvl="0" marL="457200" rtl="0" algn="l">
              <a:spcBef>
                <a:spcPts val="0"/>
              </a:spcBef>
              <a:spcAft>
                <a:spcPts val="0"/>
              </a:spcAft>
              <a:buClr>
                <a:schemeClr val="dk1"/>
              </a:buClr>
              <a:buSzPts val="1900"/>
              <a:buChar char="➔"/>
            </a:pPr>
            <a:r>
              <a:rPr lang="en" sz="1900">
                <a:solidFill>
                  <a:schemeClr val="dk1"/>
                </a:solidFill>
                <a:latin typeface="Montserrat"/>
                <a:ea typeface="Montserrat"/>
                <a:cs typeface="Montserrat"/>
                <a:sym typeface="Montserrat"/>
              </a:rPr>
              <a:t>father of the </a:t>
            </a:r>
            <a:r>
              <a:rPr b="1" lang="en" sz="1900">
                <a:solidFill>
                  <a:schemeClr val="dk1"/>
                </a:solidFill>
                <a:latin typeface="Montserrat"/>
                <a:ea typeface="Montserrat"/>
                <a:cs typeface="Montserrat"/>
                <a:sym typeface="Montserrat"/>
              </a:rPr>
              <a:t>Scientific Method</a:t>
            </a:r>
            <a:endParaRPr b="1" sz="1900">
              <a:solidFill>
                <a:schemeClr val="dk1"/>
              </a:solidFill>
              <a:latin typeface="Montserrat"/>
              <a:ea typeface="Montserrat"/>
              <a:cs typeface="Montserrat"/>
              <a:sym typeface="Montserrat"/>
            </a:endParaRPr>
          </a:p>
          <a:p>
            <a:pPr indent="-349250" lvl="0" marL="457200" rtl="0" algn="l">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his writings shifted the worldview to the mechanistic universe</a:t>
            </a:r>
            <a:endParaRPr sz="1900">
              <a:solidFill>
                <a:schemeClr val="dk1"/>
              </a:solidFill>
              <a:latin typeface="Montserrat"/>
              <a:ea typeface="Montserrat"/>
              <a:cs typeface="Montserrat"/>
              <a:sym typeface="Montserrat"/>
            </a:endParaRPr>
          </a:p>
          <a:p>
            <a:pPr indent="-349250" lvl="0" marL="457200" rtl="0" algn="l">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humankind should </a:t>
            </a:r>
            <a:r>
              <a:rPr b="1" lang="en" sz="1900">
                <a:solidFill>
                  <a:schemeClr val="dk1"/>
                </a:solidFill>
                <a:latin typeface="Montserrat"/>
                <a:ea typeface="Montserrat"/>
                <a:cs typeface="Montserrat"/>
                <a:sym typeface="Montserrat"/>
              </a:rPr>
              <a:t>control &amp; dominate nature</a:t>
            </a:r>
            <a:endParaRPr b="1" sz="17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Montserrat"/>
                <a:ea typeface="Montserrat"/>
                <a:cs typeface="Montserrat"/>
                <a:sym typeface="Montserrat"/>
              </a:rPr>
              <a:t>Scientific Revolution: mechanistic reductionism</a:t>
            </a:r>
            <a:endParaRPr sz="2700">
              <a:latin typeface="Montserrat"/>
              <a:ea typeface="Montserrat"/>
              <a:cs typeface="Montserrat"/>
              <a:sym typeface="Montserrat"/>
            </a:endParaRPr>
          </a:p>
        </p:txBody>
      </p:sp>
      <p:sp>
        <p:nvSpPr>
          <p:cNvPr id="166" name="Google Shape;16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2000">
                <a:solidFill>
                  <a:schemeClr val="dk1"/>
                </a:solidFill>
                <a:latin typeface="Montserrat"/>
                <a:ea typeface="Montserrat"/>
                <a:cs typeface="Montserrat"/>
                <a:sym typeface="Montserrat"/>
              </a:rPr>
              <a:t>Rene Descartes (1596-1650)</a:t>
            </a:r>
            <a:endParaRPr sz="2000">
              <a:solidFill>
                <a:schemeClr val="dk1"/>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the anathema of systems thinkers</a:t>
            </a:r>
            <a:endParaRPr sz="2000">
              <a:solidFill>
                <a:schemeClr val="dk1"/>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universe was a machine with no soul</a:t>
            </a:r>
            <a:endParaRPr sz="2000">
              <a:solidFill>
                <a:schemeClr val="dk1"/>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caused detachment from nature</a:t>
            </a:r>
            <a:endParaRPr sz="2000">
              <a:solidFill>
                <a:schemeClr val="dk1"/>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how did that affect the environment</a:t>
            </a:r>
            <a:endParaRPr sz="20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Char char="➔"/>
            </a:pPr>
            <a:r>
              <a:rPr lang="en">
                <a:solidFill>
                  <a:schemeClr val="dk1"/>
                </a:solidFill>
                <a:latin typeface="Montserrat"/>
                <a:ea typeface="Montserrat"/>
                <a:cs typeface="Montserrat"/>
                <a:sym typeface="Montserrat"/>
              </a:rPr>
              <a:t>universe inherently mathematical: language of </a:t>
            </a:r>
            <a:r>
              <a:rPr b="1" lang="en">
                <a:solidFill>
                  <a:schemeClr val="dk1"/>
                </a:solidFill>
                <a:latin typeface="Montserrat"/>
                <a:ea typeface="Montserrat"/>
                <a:cs typeface="Montserrat"/>
                <a:sym typeface="Montserrat"/>
              </a:rPr>
              <a:t>nature is mathematics</a:t>
            </a:r>
            <a:endParaRPr>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science is synonymous with math</a:t>
            </a:r>
            <a:endParaRPr>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mathematics guided his philosophy</a:t>
            </a:r>
            <a:endParaRPr sz="2000">
              <a:solidFill>
                <a:schemeClr val="dk1"/>
              </a:solidFill>
              <a:latin typeface="Montserrat"/>
              <a:ea typeface="Montserrat"/>
              <a:cs typeface="Montserrat"/>
              <a:sym typeface="Montserrat"/>
            </a:endParaRPr>
          </a:p>
          <a:p>
            <a:pPr indent="0" lvl="0" marL="0" rtl="0" algn="l">
              <a:spcBef>
                <a:spcPts val="0"/>
              </a:spcBef>
              <a:spcAft>
                <a:spcPts val="1600"/>
              </a:spcAft>
              <a:buNone/>
            </a:pPr>
            <a:r>
              <a:t/>
            </a:r>
            <a:endParaRPr sz="20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Montserrat"/>
                <a:ea typeface="Montserrat"/>
                <a:cs typeface="Montserrat"/>
                <a:sym typeface="Montserrat"/>
              </a:rPr>
              <a:t>Scientific Revolution: mechanistic reductionism</a:t>
            </a:r>
            <a:endParaRPr sz="2700">
              <a:latin typeface="Montserrat"/>
              <a:ea typeface="Montserrat"/>
              <a:cs typeface="Montserrat"/>
              <a:sym typeface="Montserrat"/>
            </a:endParaRPr>
          </a:p>
        </p:txBody>
      </p:sp>
      <p:sp>
        <p:nvSpPr>
          <p:cNvPr id="172" name="Google Shape;17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latin typeface="Montserrat"/>
                <a:ea typeface="Montserrat"/>
                <a:cs typeface="Montserrat"/>
                <a:sym typeface="Montserrat"/>
              </a:rPr>
              <a:t>Descartes created the </a:t>
            </a:r>
            <a:r>
              <a:rPr b="1" lang="en" sz="1700">
                <a:solidFill>
                  <a:schemeClr val="dk1"/>
                </a:solidFill>
                <a:latin typeface="Montserrat"/>
                <a:ea typeface="Montserrat"/>
                <a:cs typeface="Montserrat"/>
                <a:sym typeface="Montserrat"/>
              </a:rPr>
              <a:t>analytical method</a:t>
            </a:r>
            <a:r>
              <a:rPr lang="en" sz="1700">
                <a:solidFill>
                  <a:schemeClr val="dk1"/>
                </a:solidFill>
                <a:latin typeface="Montserrat"/>
                <a:ea typeface="Montserrat"/>
                <a:cs typeface="Montserrat"/>
                <a:sym typeface="Montserrat"/>
              </a:rPr>
              <a:t>: </a:t>
            </a:r>
            <a:r>
              <a:rPr b="1" lang="en" sz="1700">
                <a:solidFill>
                  <a:schemeClr val="dk1"/>
                </a:solidFill>
                <a:latin typeface="Montserrat"/>
                <a:ea typeface="Montserrat"/>
                <a:cs typeface="Montserrat"/>
                <a:sym typeface="Montserrat"/>
              </a:rPr>
              <a:t>break up problems into manageable pieces</a:t>
            </a:r>
            <a:r>
              <a:rPr lang="en" sz="1700">
                <a:solidFill>
                  <a:schemeClr val="dk1"/>
                </a:solidFill>
                <a:latin typeface="Montserrat"/>
                <a:ea typeface="Montserrat"/>
                <a:cs typeface="Montserrat"/>
                <a:sym typeface="Montserrat"/>
              </a:rPr>
              <a:t> </a:t>
            </a:r>
            <a:r>
              <a:rPr i="1" lang="en" sz="1700">
                <a:solidFill>
                  <a:schemeClr val="dk1"/>
                </a:solidFill>
                <a:latin typeface="Montserrat"/>
                <a:ea typeface="Montserrat"/>
                <a:cs typeface="Montserrat"/>
                <a:sym typeface="Montserrat"/>
              </a:rPr>
              <a:t>and </a:t>
            </a:r>
            <a:r>
              <a:rPr lang="en" sz="1700">
                <a:solidFill>
                  <a:schemeClr val="dk1"/>
                </a:solidFill>
                <a:latin typeface="Montserrat"/>
                <a:ea typeface="Montserrat"/>
                <a:cs typeface="Montserrat"/>
                <a:sym typeface="Montserrat"/>
              </a:rPr>
              <a:t>arrange them in a </a:t>
            </a:r>
            <a:r>
              <a:rPr b="1" lang="en" sz="1700">
                <a:solidFill>
                  <a:schemeClr val="dk1"/>
                </a:solidFill>
                <a:latin typeface="Montserrat"/>
                <a:ea typeface="Montserrat"/>
                <a:cs typeface="Montserrat"/>
                <a:sym typeface="Montserrat"/>
              </a:rPr>
              <a:t>logical order</a:t>
            </a:r>
            <a:endParaRPr b="1" sz="17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dk1"/>
              </a:buClr>
              <a:buSzPts val="1700"/>
              <a:buFont typeface="Montserrat"/>
              <a:buChar char="➔"/>
            </a:pPr>
            <a:r>
              <a:rPr i="1" lang="en" sz="1700">
                <a:solidFill>
                  <a:schemeClr val="dk1"/>
                </a:solidFill>
                <a:latin typeface="Montserrat"/>
                <a:ea typeface="Montserrat"/>
                <a:cs typeface="Montserrat"/>
                <a:sym typeface="Montserrat"/>
              </a:rPr>
              <a:t>A Discourse on the Method of Correctly Conducting One’s Reason and Seeking Truth in the Sciences</a:t>
            </a:r>
            <a:endParaRPr i="1" sz="17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scientific work but a philosophy classic - scientific approach to thinking</a:t>
            </a:r>
            <a:endParaRPr sz="17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also, “I think therefore I am” and Cartesian coordinates (my third favorite coordinate system behind complex and polar)</a:t>
            </a:r>
            <a:endParaRPr sz="17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“overemphasis on the Cartesian method has led to fragmentation that is characteristic of both our general thinking and our academic disciplines, and to the widespread attitude of reductionism in science - the belief that all aspects of complex phenomena can be understood by reducing them to their smallest constituent parts (Capra &amp; Luisi, 2016).”</a:t>
            </a:r>
            <a:endParaRPr sz="17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7"/>
          <p:cNvSpPr txBox="1"/>
          <p:nvPr>
            <p:ph type="title"/>
          </p:nvPr>
        </p:nvSpPr>
        <p:spPr>
          <a:xfrm>
            <a:off x="311700" y="445025"/>
            <a:ext cx="872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Montserrat"/>
                <a:ea typeface="Montserrat"/>
                <a:cs typeface="Montserrat"/>
                <a:sym typeface="Montserrat"/>
              </a:rPr>
              <a:t>Scientific Revolution: mechanistic reductionism</a:t>
            </a:r>
            <a:endParaRPr>
              <a:latin typeface="Montserrat"/>
              <a:ea typeface="Montserrat"/>
              <a:cs typeface="Montserrat"/>
              <a:sym typeface="Montserrat"/>
            </a:endParaRPr>
          </a:p>
        </p:txBody>
      </p:sp>
      <p:sp>
        <p:nvSpPr>
          <p:cNvPr id="178" name="Google Shape;178;p37"/>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Montserrat"/>
                <a:ea typeface="Montserrat"/>
                <a:cs typeface="Montserrat"/>
                <a:sym typeface="Montserrat"/>
              </a:rPr>
              <a:t>Isaac Newton (1642-1727)</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Descartes only outlined the concept</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Newton finalized it</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d</a:t>
            </a:r>
            <a:r>
              <a:rPr lang="en">
                <a:solidFill>
                  <a:srgbClr val="000000"/>
                </a:solidFill>
                <a:latin typeface="Montserrat"/>
                <a:ea typeface="Montserrat"/>
                <a:cs typeface="Montserrat"/>
                <a:sym typeface="Montserrat"/>
              </a:rPr>
              <a:t>eveloped a grand synthesis of the works of the previous scientific philosophers</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m</a:t>
            </a:r>
            <a:r>
              <a:rPr lang="en">
                <a:solidFill>
                  <a:srgbClr val="000000"/>
                </a:solidFill>
                <a:latin typeface="Montserrat"/>
                <a:ea typeface="Montserrat"/>
                <a:cs typeface="Montserrat"/>
                <a:sym typeface="Montserrat"/>
              </a:rPr>
              <a:t>athematical formulation of the </a:t>
            </a:r>
            <a:r>
              <a:rPr lang="en">
                <a:solidFill>
                  <a:srgbClr val="000000"/>
                </a:solidFill>
                <a:latin typeface="Montserrat"/>
                <a:ea typeface="Montserrat"/>
                <a:cs typeface="Montserrat"/>
                <a:sym typeface="Montserrat"/>
              </a:rPr>
              <a:t>mechanistic</a:t>
            </a:r>
            <a:r>
              <a:rPr lang="en">
                <a:solidFill>
                  <a:srgbClr val="000000"/>
                </a:solidFill>
                <a:latin typeface="Montserrat"/>
                <a:ea typeface="Montserrat"/>
                <a:cs typeface="Montserrat"/>
                <a:sym typeface="Montserrat"/>
              </a:rPr>
              <a:t> model of the universe</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i="1" lang="en">
                <a:solidFill>
                  <a:srgbClr val="000000"/>
                </a:solidFill>
                <a:latin typeface="Montserrat"/>
                <a:ea typeface="Montserrat"/>
                <a:cs typeface="Montserrat"/>
                <a:sym typeface="Montserrat"/>
              </a:rPr>
              <a:t>Mathematical Principles of Natural Philosophy</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h</a:t>
            </a:r>
            <a:r>
              <a:rPr lang="en">
                <a:solidFill>
                  <a:srgbClr val="000000"/>
                </a:solidFill>
                <a:latin typeface="Montserrat"/>
                <a:ea typeface="Montserrat"/>
                <a:cs typeface="Montserrat"/>
                <a:sym typeface="Montserrat"/>
              </a:rPr>
              <a:t>is work in </a:t>
            </a:r>
            <a:r>
              <a:rPr lang="en">
                <a:solidFill>
                  <a:srgbClr val="000000"/>
                </a:solidFill>
                <a:latin typeface="Montserrat"/>
                <a:ea typeface="Montserrat"/>
                <a:cs typeface="Montserrat"/>
                <a:sym typeface="Montserrat"/>
              </a:rPr>
              <a:t>c</a:t>
            </a:r>
            <a:r>
              <a:rPr lang="en">
                <a:solidFill>
                  <a:srgbClr val="000000"/>
                </a:solidFill>
                <a:latin typeface="Montserrat"/>
                <a:ea typeface="Montserrat"/>
                <a:cs typeface="Montserrat"/>
                <a:sym typeface="Montserrat"/>
              </a:rPr>
              <a:t>alculus, optics, and the laws of motion and gravity made huge strides while quarantining himself to escape the Bubonic Plague of 1665/6 - Annus Mirabilis, or the “Year of Wonders’</a:t>
            </a:r>
            <a:endParaRPr>
              <a:solidFill>
                <a:srgbClr val="000000"/>
              </a:solidFill>
              <a:latin typeface="Montserrat"/>
              <a:ea typeface="Montserrat"/>
              <a:cs typeface="Montserrat"/>
              <a:sym typeface="Montserrat"/>
            </a:endParaRPr>
          </a:p>
          <a:p>
            <a:pPr indent="0" lvl="0" marL="0" rtl="0" algn="l">
              <a:spcBef>
                <a:spcPts val="1600"/>
              </a:spcBef>
              <a:spcAft>
                <a:spcPts val="1600"/>
              </a:spcAft>
              <a:buNone/>
            </a:pPr>
            <a:r>
              <a:t/>
            </a:r>
            <a:endParaRPr>
              <a:solidFill>
                <a:srgbClr val="000000"/>
              </a:solidFill>
              <a:latin typeface="Montserrat"/>
              <a:ea typeface="Montserrat"/>
              <a:cs typeface="Montserrat"/>
              <a:sym typeface="Montserrat"/>
            </a:endParaRPr>
          </a:p>
        </p:txBody>
      </p:sp>
      <p:sp>
        <p:nvSpPr>
          <p:cNvPr id="179" name="Google Shape;179;p37"/>
          <p:cNvSpPr txBox="1"/>
          <p:nvPr>
            <p:ph idx="2" type="body"/>
          </p:nvPr>
        </p:nvSpPr>
        <p:spPr>
          <a:xfrm>
            <a:off x="4775525" y="1152475"/>
            <a:ext cx="417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Montserrat"/>
                <a:ea typeface="Montserrat"/>
                <a:cs typeface="Montserrat"/>
                <a:sym typeface="Montserrat"/>
              </a:rPr>
              <a:t>e</a:t>
            </a:r>
            <a:r>
              <a:rPr lang="en">
                <a:solidFill>
                  <a:srgbClr val="000000"/>
                </a:solidFill>
                <a:latin typeface="Montserrat"/>
                <a:ea typeface="Montserrat"/>
                <a:cs typeface="Montserrat"/>
                <a:sym typeface="Montserrat"/>
              </a:rPr>
              <a:t>tymology of science</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i="1" lang="en">
                <a:solidFill>
                  <a:srgbClr val="000000"/>
                </a:solidFill>
                <a:latin typeface="Montserrat"/>
                <a:ea typeface="Montserrat"/>
                <a:cs typeface="Montserrat"/>
                <a:sym typeface="Montserrat"/>
              </a:rPr>
              <a:t>s</a:t>
            </a:r>
            <a:r>
              <a:rPr i="1" lang="en">
                <a:solidFill>
                  <a:srgbClr val="000000"/>
                </a:solidFill>
                <a:latin typeface="Montserrat"/>
                <a:ea typeface="Montserrat"/>
                <a:cs typeface="Montserrat"/>
                <a:sym typeface="Montserrat"/>
              </a:rPr>
              <a:t>kei </a:t>
            </a:r>
            <a:r>
              <a:rPr lang="en">
                <a:solidFill>
                  <a:srgbClr val="000000"/>
                </a:solidFill>
                <a:latin typeface="Montserrat"/>
                <a:ea typeface="Montserrat"/>
                <a:cs typeface="Montserrat"/>
                <a:sym typeface="Montserrat"/>
              </a:rPr>
              <a:t>from Proto-Indo-European: </a:t>
            </a:r>
            <a:r>
              <a:rPr i="1" lang="en">
                <a:solidFill>
                  <a:srgbClr val="000000"/>
                </a:solidFill>
                <a:latin typeface="Montserrat"/>
                <a:ea typeface="Montserrat"/>
                <a:cs typeface="Montserrat"/>
                <a:sym typeface="Montserrat"/>
              </a:rPr>
              <a:t>to cut, split</a:t>
            </a:r>
            <a:endParaRPr i="1">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s</a:t>
            </a:r>
            <a:r>
              <a:rPr lang="en">
                <a:solidFill>
                  <a:srgbClr val="000000"/>
                </a:solidFill>
                <a:latin typeface="Montserrat"/>
                <a:ea typeface="Montserrat"/>
                <a:cs typeface="Montserrat"/>
                <a:sym typeface="Montserrat"/>
              </a:rPr>
              <a:t>cire from Latin:</a:t>
            </a:r>
            <a:r>
              <a:rPr i="1" lang="en">
                <a:solidFill>
                  <a:srgbClr val="000000"/>
                </a:solidFill>
                <a:latin typeface="Montserrat"/>
                <a:ea typeface="Montserrat"/>
                <a:cs typeface="Montserrat"/>
                <a:sym typeface="Montserrat"/>
              </a:rPr>
              <a:t> to know; to separate one thing from another, to distinguish</a:t>
            </a:r>
            <a:r>
              <a:rPr lang="en">
                <a:solidFill>
                  <a:srgbClr val="000000"/>
                </a:solidFill>
                <a:latin typeface="Montserrat"/>
                <a:ea typeface="Montserrat"/>
                <a:cs typeface="Montserrat"/>
                <a:sym typeface="Montserrat"/>
              </a:rPr>
              <a:t> (probably)</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a</a:t>
            </a:r>
            <a:r>
              <a:rPr lang="en">
                <a:solidFill>
                  <a:srgbClr val="000000"/>
                </a:solidFill>
                <a:latin typeface="Montserrat"/>
                <a:ea typeface="Montserrat"/>
                <a:cs typeface="Montserrat"/>
                <a:sym typeface="Montserrat"/>
              </a:rPr>
              <a:t>lso, “experiential knowledge” &amp; “collective human knowledge”</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u</a:t>
            </a:r>
            <a:r>
              <a:rPr lang="en">
                <a:solidFill>
                  <a:srgbClr val="000000"/>
                </a:solidFill>
                <a:latin typeface="Montserrat"/>
                <a:ea typeface="Montserrat"/>
                <a:cs typeface="Montserrat"/>
                <a:sym typeface="Montserrat"/>
              </a:rPr>
              <a:t>sed to be called </a:t>
            </a:r>
            <a:r>
              <a:rPr i="1" lang="en">
                <a:solidFill>
                  <a:srgbClr val="000000"/>
                </a:solidFill>
                <a:latin typeface="Montserrat"/>
                <a:ea typeface="Montserrat"/>
                <a:cs typeface="Montserrat"/>
                <a:sym typeface="Montserrat"/>
              </a:rPr>
              <a:t>philosophy in 16/17 cent.</a:t>
            </a:r>
            <a:endParaRPr>
              <a:solidFill>
                <a:srgbClr val="000000"/>
              </a:solidFill>
              <a:latin typeface="Montserrat"/>
              <a:ea typeface="Montserrat"/>
              <a:cs typeface="Montserrat"/>
              <a:sym typeface="Montserrat"/>
            </a:endParaRPr>
          </a:p>
          <a:p>
            <a:pPr indent="-317500" lvl="0" marL="4572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d</a:t>
            </a:r>
            <a:r>
              <a:rPr lang="en">
                <a:solidFill>
                  <a:srgbClr val="000000"/>
                </a:solidFill>
                <a:latin typeface="Montserrat"/>
                <a:ea typeface="Montserrat"/>
                <a:cs typeface="Montserrat"/>
                <a:sym typeface="Montserrat"/>
              </a:rPr>
              <a:t>efinition gets more familiar after</a:t>
            </a:r>
            <a:endParaRPr>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8"/>
          <p:cNvSpPr txBox="1"/>
          <p:nvPr>
            <p:ph type="title"/>
          </p:nvPr>
        </p:nvSpPr>
        <p:spPr>
          <a:xfrm>
            <a:off x="311700" y="1915650"/>
            <a:ext cx="8520600" cy="13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 two |</a:t>
            </a:r>
            <a:endParaRPr>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SYSTEMS THINKING</a:t>
            </a:r>
            <a:endParaRPr>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r>
              <a:rPr lang="en"/>
              <a:t>abits of system thinkers (Waters Foundation)</a:t>
            </a:r>
            <a:endParaRPr/>
          </a:p>
        </p:txBody>
      </p:sp>
      <p:pic>
        <p:nvPicPr>
          <p:cNvPr id="190" name="Google Shape;190;p39"/>
          <p:cNvPicPr preferRelativeResize="0"/>
          <p:nvPr/>
        </p:nvPicPr>
        <p:blipFill>
          <a:blip r:embed="rId3">
            <a:alphaModFix/>
          </a:blip>
          <a:stretch>
            <a:fillRect/>
          </a:stretch>
        </p:blipFill>
        <p:spPr>
          <a:xfrm>
            <a:off x="568025" y="1534725"/>
            <a:ext cx="8007950" cy="292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40"/>
          <p:cNvSpPr txBox="1"/>
          <p:nvPr>
            <p:ph type="title"/>
          </p:nvPr>
        </p:nvSpPr>
        <p:spPr>
          <a:xfrm>
            <a:off x="311700" y="4450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i</a:t>
            </a:r>
            <a:r>
              <a:rPr lang="en">
                <a:latin typeface="Montserrat"/>
                <a:ea typeface="Montserrat"/>
                <a:cs typeface="Montserrat"/>
                <a:sym typeface="Montserrat"/>
              </a:rPr>
              <a:t>ceberg model</a:t>
            </a:r>
            <a:endParaRPr>
              <a:latin typeface="Montserrat"/>
              <a:ea typeface="Montserrat"/>
              <a:cs typeface="Montserrat"/>
              <a:sym typeface="Montserrat"/>
            </a:endParaRPr>
          </a:p>
        </p:txBody>
      </p:sp>
      <p:sp>
        <p:nvSpPr>
          <p:cNvPr id="196" name="Google Shape;196;p40"/>
          <p:cNvSpPr txBox="1"/>
          <p:nvPr/>
        </p:nvSpPr>
        <p:spPr>
          <a:xfrm>
            <a:off x="311700" y="1068475"/>
            <a:ext cx="4719600" cy="3689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b="1" lang="en">
                <a:latin typeface="Montserrat"/>
                <a:ea typeface="Montserrat"/>
                <a:cs typeface="Montserrat"/>
                <a:sym typeface="Montserrat"/>
              </a:rPr>
              <a:t>e</a:t>
            </a:r>
            <a:r>
              <a:rPr b="1" lang="en">
                <a:latin typeface="Montserrat"/>
                <a:ea typeface="Montserrat"/>
                <a:cs typeface="Montserrat"/>
                <a:sym typeface="Montserrat"/>
              </a:rPr>
              <a:t>vents </a:t>
            </a:r>
            <a:r>
              <a:rPr lang="en">
                <a:latin typeface="Montserrat"/>
                <a:ea typeface="Montserrat"/>
                <a:cs typeface="Montserrat"/>
                <a:sym typeface="Montserrat"/>
              </a:rPr>
              <a:t>are discrete events and markers in time</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b="1" lang="en">
                <a:latin typeface="Montserrat"/>
                <a:ea typeface="Montserrat"/>
                <a:cs typeface="Montserrat"/>
                <a:sym typeface="Montserrat"/>
              </a:rPr>
              <a:t>p</a:t>
            </a:r>
            <a:r>
              <a:rPr b="1" lang="en">
                <a:latin typeface="Montserrat"/>
                <a:ea typeface="Montserrat"/>
                <a:cs typeface="Montserrat"/>
                <a:sym typeface="Montserrat"/>
              </a:rPr>
              <a:t>atterns</a:t>
            </a:r>
            <a:r>
              <a:rPr lang="en">
                <a:latin typeface="Montserrat"/>
                <a:ea typeface="Montserrat"/>
                <a:cs typeface="Montserrat"/>
                <a:sym typeface="Montserrat"/>
              </a:rPr>
              <a:t> are changes in variables and related events over time</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
                <a:latin typeface="Montserrat"/>
                <a:ea typeface="Montserrat"/>
                <a:cs typeface="Montserrat"/>
                <a:sym typeface="Montserrat"/>
              </a:rPr>
              <a:t>a</a:t>
            </a:r>
            <a:r>
              <a:rPr lang="en">
                <a:latin typeface="Montserrat"/>
                <a:ea typeface="Montserrat"/>
                <a:cs typeface="Montserrat"/>
                <a:sym typeface="Montserrat"/>
              </a:rPr>
              <a:t> </a:t>
            </a:r>
            <a:r>
              <a:rPr b="1" lang="en">
                <a:latin typeface="Montserrat"/>
                <a:ea typeface="Montserrat"/>
                <a:cs typeface="Montserrat"/>
                <a:sym typeface="Montserrat"/>
              </a:rPr>
              <a:t>system’s structure</a:t>
            </a:r>
            <a:r>
              <a:rPr lang="en">
                <a:latin typeface="Montserrat"/>
                <a:ea typeface="Montserrat"/>
                <a:cs typeface="Montserrat"/>
                <a:sym typeface="Montserrat"/>
              </a:rPr>
              <a:t> are the rules that dictate how the system operates; usually implied determined by patterns</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b="1" lang="en">
                <a:latin typeface="Montserrat"/>
                <a:ea typeface="Montserrat"/>
                <a:cs typeface="Montserrat"/>
                <a:sym typeface="Montserrat"/>
              </a:rPr>
              <a:t>m</a:t>
            </a:r>
            <a:r>
              <a:rPr b="1" lang="en">
                <a:latin typeface="Montserrat"/>
                <a:ea typeface="Montserrat"/>
                <a:cs typeface="Montserrat"/>
                <a:sym typeface="Montserrat"/>
              </a:rPr>
              <a:t>ental models</a:t>
            </a:r>
            <a:r>
              <a:rPr lang="en">
                <a:latin typeface="Montserrat"/>
                <a:ea typeface="Montserrat"/>
                <a:cs typeface="Montserrat"/>
                <a:sym typeface="Montserrat"/>
              </a:rPr>
              <a:t> are a person’s assumptions, attitudes, behavior, values, and so on that influence how they interact with a system (their rules)</a:t>
            </a:r>
            <a:endParaRPr>
              <a:latin typeface="Montserrat"/>
              <a:ea typeface="Montserrat"/>
              <a:cs typeface="Montserrat"/>
              <a:sym typeface="Montserrat"/>
            </a:endParaRPr>
          </a:p>
          <a:p>
            <a:pPr indent="-317500" lvl="0" marL="457200" rtl="0" algn="l">
              <a:spcBef>
                <a:spcPts val="1000"/>
              </a:spcBef>
              <a:spcAft>
                <a:spcPts val="1000"/>
              </a:spcAft>
              <a:buSzPts val="1400"/>
              <a:buFont typeface="Montserrat"/>
              <a:buChar char="●"/>
            </a:pPr>
            <a:r>
              <a:rPr lang="en">
                <a:latin typeface="Montserrat"/>
                <a:ea typeface="Montserrat"/>
                <a:cs typeface="Montserrat"/>
                <a:sym typeface="Montserrat"/>
              </a:rPr>
              <a:t>e</a:t>
            </a:r>
            <a:r>
              <a:rPr lang="en">
                <a:latin typeface="Montserrat"/>
                <a:ea typeface="Montserrat"/>
                <a:cs typeface="Montserrat"/>
                <a:sym typeface="Montserrat"/>
              </a:rPr>
              <a:t>ven deeper are the prevailing social norms, culture, and shared history that influences how mental models form of a group</a:t>
            </a:r>
            <a:endParaRPr>
              <a:latin typeface="Montserrat"/>
              <a:ea typeface="Montserrat"/>
              <a:cs typeface="Montserrat"/>
              <a:sym typeface="Montserrat"/>
            </a:endParaRPr>
          </a:p>
        </p:txBody>
      </p:sp>
      <p:pic>
        <p:nvPicPr>
          <p:cNvPr id="197" name="Google Shape;197;p40"/>
          <p:cNvPicPr preferRelativeResize="0"/>
          <p:nvPr/>
        </p:nvPicPr>
        <p:blipFill>
          <a:blip r:embed="rId3">
            <a:alphaModFix/>
          </a:blip>
          <a:stretch>
            <a:fillRect/>
          </a:stretch>
        </p:blipFill>
        <p:spPr>
          <a:xfrm>
            <a:off x="5156975" y="126325"/>
            <a:ext cx="3916350" cy="4890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a:ea typeface="Montserrat"/>
                <a:cs typeface="Montserrat"/>
                <a:sym typeface="Montserrat"/>
              </a:rPr>
              <a:t>system archetypes</a:t>
            </a:r>
            <a:endParaRPr sz="2600">
              <a:latin typeface="Montserrat"/>
              <a:ea typeface="Montserrat"/>
              <a:cs typeface="Montserrat"/>
              <a:sym typeface="Montserrat"/>
            </a:endParaRPr>
          </a:p>
        </p:txBody>
      </p:sp>
      <p:sp>
        <p:nvSpPr>
          <p:cNvPr id="203" name="Google Shape;20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Montserrat"/>
                <a:ea typeface="Montserrat"/>
                <a:cs typeface="Montserrat"/>
                <a:sym typeface="Montserrat"/>
              </a:rPr>
              <a:t>common &amp; recurring patterns of behavior</a:t>
            </a:r>
            <a:endParaRPr b="1" sz="15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 sz="1500">
                <a:solidFill>
                  <a:schemeClr val="dk1"/>
                </a:solidFill>
                <a:latin typeface="Montserrat"/>
                <a:ea typeface="Montserrat"/>
                <a:cs typeface="Montserrat"/>
                <a:sym typeface="Montserrat"/>
              </a:rPr>
              <a:t>SHIFTING THE BURDEN</a:t>
            </a:r>
            <a:r>
              <a:rPr lang="en" sz="1500">
                <a:solidFill>
                  <a:schemeClr val="dk1"/>
                </a:solidFill>
                <a:latin typeface="Montserrat"/>
                <a:ea typeface="Montserrat"/>
                <a:cs typeface="Montserrat"/>
                <a:sym typeface="Montserrat"/>
              </a:rPr>
              <a:t>: addresses the symptoms but not the underlying cause; instant gratification reduces the </a:t>
            </a:r>
            <a:r>
              <a:rPr b="1" lang="en" sz="1500">
                <a:solidFill>
                  <a:schemeClr val="dk1"/>
                </a:solidFill>
                <a:latin typeface="Montserrat"/>
                <a:ea typeface="Montserrat"/>
                <a:cs typeface="Montserrat"/>
                <a:sym typeface="Montserrat"/>
              </a:rPr>
              <a:t>short-term pressure</a:t>
            </a:r>
            <a:r>
              <a:rPr lang="en" sz="1500">
                <a:solidFill>
                  <a:schemeClr val="dk1"/>
                </a:solidFill>
                <a:latin typeface="Montserrat"/>
                <a:ea typeface="Montserrat"/>
                <a:cs typeface="Montserrat"/>
                <a:sym typeface="Montserrat"/>
              </a:rPr>
              <a:t>; problematic especially because of election cycles to make their constituency happy</a:t>
            </a:r>
            <a:endParaRPr b="1" sz="1500">
              <a:solidFill>
                <a:schemeClr val="dk1"/>
              </a:solidFill>
              <a:latin typeface="Montserrat"/>
              <a:ea typeface="Montserrat"/>
              <a:cs typeface="Montserrat"/>
              <a:sym typeface="Montserrat"/>
            </a:endParaRPr>
          </a:p>
          <a:p>
            <a:pPr indent="0" lvl="0" marL="0" rtl="0" algn="l">
              <a:spcBef>
                <a:spcPts val="1600"/>
              </a:spcBef>
              <a:spcAft>
                <a:spcPts val="0"/>
              </a:spcAft>
              <a:buNone/>
            </a:pPr>
            <a:r>
              <a:rPr b="1" lang="en" sz="1500">
                <a:solidFill>
                  <a:schemeClr val="dk1"/>
                </a:solidFill>
                <a:latin typeface="Montserrat"/>
                <a:ea typeface="Montserrat"/>
                <a:cs typeface="Montserrat"/>
                <a:sym typeface="Montserrat"/>
              </a:rPr>
              <a:t>ESCALATION</a:t>
            </a:r>
            <a:r>
              <a:rPr lang="en" sz="1500">
                <a:solidFill>
                  <a:schemeClr val="dk1"/>
                </a:solidFill>
                <a:latin typeface="Montserrat"/>
                <a:ea typeface="Montserrat"/>
                <a:cs typeface="Montserrat"/>
                <a:sym typeface="Montserrat"/>
              </a:rPr>
              <a:t>: two parties view (or are) threats to each other; they grow increasingly competitive with one another; arms races, sports teams rivalry, conflict, Apple vs Google</a:t>
            </a:r>
            <a:endParaRPr sz="1500">
              <a:solidFill>
                <a:schemeClr val="dk1"/>
              </a:solidFill>
              <a:latin typeface="Montserrat"/>
              <a:ea typeface="Montserrat"/>
              <a:cs typeface="Montserrat"/>
              <a:sym typeface="Montserrat"/>
            </a:endParaRPr>
          </a:p>
          <a:p>
            <a:pPr indent="0" lvl="0" marL="0" rtl="0" algn="l">
              <a:spcBef>
                <a:spcPts val="1600"/>
              </a:spcBef>
              <a:spcAft>
                <a:spcPts val="1600"/>
              </a:spcAft>
              <a:buNone/>
            </a:pPr>
            <a:r>
              <a:rPr b="1" lang="en" sz="1500">
                <a:solidFill>
                  <a:schemeClr val="dk1"/>
                </a:solidFill>
                <a:latin typeface="Montserrat"/>
                <a:ea typeface="Montserrat"/>
                <a:cs typeface="Montserrat"/>
                <a:sym typeface="Montserrat"/>
              </a:rPr>
              <a:t>TRAGEDY OF THE COMMONS</a:t>
            </a:r>
            <a:r>
              <a:rPr lang="en" sz="1500">
                <a:solidFill>
                  <a:schemeClr val="dk1"/>
                </a:solidFill>
                <a:latin typeface="Montserrat"/>
                <a:ea typeface="Montserrat"/>
                <a:cs typeface="Montserrat"/>
                <a:sym typeface="Montserrat"/>
              </a:rPr>
              <a:t>: when a resource (usually without a substitute) is used its quality and quantity decreases; its costs increases making it more profitable, but causes its depletion; occurs when the markets </a:t>
            </a:r>
            <a:r>
              <a:rPr b="1" lang="en" sz="1500">
                <a:solidFill>
                  <a:schemeClr val="dk1"/>
                </a:solidFill>
                <a:latin typeface="Montserrat"/>
                <a:ea typeface="Montserrat"/>
                <a:cs typeface="Montserrat"/>
                <a:sym typeface="Montserrat"/>
              </a:rPr>
              <a:t>fail to manage common goods in the interest of the community</a:t>
            </a:r>
            <a:endParaRPr b="1" sz="1500">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42"/>
          <p:cNvSpPr txBox="1"/>
          <p:nvPr>
            <p:ph idx="1" type="body"/>
          </p:nvPr>
        </p:nvSpPr>
        <p:spPr>
          <a:xfrm>
            <a:off x="311700" y="1152475"/>
            <a:ext cx="8584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Montserrat"/>
                <a:ea typeface="Montserrat"/>
                <a:cs typeface="Montserrat"/>
                <a:sym typeface="Montserrat"/>
              </a:rPr>
              <a:t>SUCCESS TO THE SUCCESSFUL</a:t>
            </a:r>
            <a:r>
              <a:rPr lang="en" sz="1500">
                <a:solidFill>
                  <a:srgbClr val="000000"/>
                </a:solidFill>
                <a:latin typeface="Montserrat"/>
                <a:ea typeface="Montserrat"/>
                <a:cs typeface="Montserrat"/>
                <a:sym typeface="Montserrat"/>
              </a:rPr>
              <a:t>: the rich get richer, and the poor get poorer; human population; under resource scarcity, one sector becomes the focus of resources, while others suffer; </a:t>
            </a:r>
            <a:r>
              <a:rPr b="1" lang="en" sz="1500">
                <a:solidFill>
                  <a:srgbClr val="000000"/>
                </a:solidFill>
                <a:latin typeface="Montserrat"/>
                <a:ea typeface="Montserrat"/>
                <a:cs typeface="Montserrat"/>
                <a:sym typeface="Montserrat"/>
              </a:rPr>
              <a:t>inequality </a:t>
            </a:r>
            <a:r>
              <a:rPr lang="en" sz="1500">
                <a:solidFill>
                  <a:srgbClr val="000000"/>
                </a:solidFill>
                <a:latin typeface="Montserrat"/>
                <a:ea typeface="Montserrat"/>
                <a:cs typeface="Montserrat"/>
                <a:sym typeface="Montserrat"/>
              </a:rPr>
              <a:t>is an outcome; developed versus developing countries</a:t>
            </a:r>
            <a:endParaRPr sz="1500">
              <a:solidFill>
                <a:srgbClr val="000000"/>
              </a:solidFill>
              <a:latin typeface="Montserrat"/>
              <a:ea typeface="Montserrat"/>
              <a:cs typeface="Montserrat"/>
              <a:sym typeface="Montserrat"/>
            </a:endParaRPr>
          </a:p>
          <a:p>
            <a:pPr indent="0" lvl="0" marL="0" rtl="0" algn="l">
              <a:spcBef>
                <a:spcPts val="1600"/>
              </a:spcBef>
              <a:spcAft>
                <a:spcPts val="0"/>
              </a:spcAft>
              <a:buNone/>
            </a:pPr>
            <a:r>
              <a:rPr b="1" lang="en" sz="1500">
                <a:solidFill>
                  <a:srgbClr val="000000"/>
                </a:solidFill>
                <a:latin typeface="Montserrat"/>
                <a:ea typeface="Montserrat"/>
                <a:cs typeface="Montserrat"/>
                <a:sym typeface="Montserrat"/>
              </a:rPr>
              <a:t>GROWTH AND UNDERINVESTMENT</a:t>
            </a:r>
            <a:r>
              <a:rPr lang="en" sz="1500">
                <a:solidFill>
                  <a:srgbClr val="000000"/>
                </a:solidFill>
                <a:latin typeface="Montserrat"/>
                <a:ea typeface="Montserrat"/>
                <a:cs typeface="Montserrat"/>
                <a:sym typeface="Montserrat"/>
              </a:rPr>
              <a:t>: spurts of growth are followed by periods of little or no growth; a tech startup</a:t>
            </a:r>
            <a:endParaRPr sz="1500">
              <a:solidFill>
                <a:srgbClr val="000000"/>
              </a:solidFill>
              <a:latin typeface="Montserrat"/>
              <a:ea typeface="Montserrat"/>
              <a:cs typeface="Montserrat"/>
              <a:sym typeface="Montserrat"/>
            </a:endParaRPr>
          </a:p>
          <a:p>
            <a:pPr indent="0" lvl="0" marL="0" rtl="0" algn="l">
              <a:spcBef>
                <a:spcPts val="1600"/>
              </a:spcBef>
              <a:spcAft>
                <a:spcPts val="0"/>
              </a:spcAft>
              <a:buNone/>
            </a:pPr>
            <a:r>
              <a:rPr b="1" lang="en" sz="1500">
                <a:solidFill>
                  <a:schemeClr val="dk1"/>
                </a:solidFill>
                <a:latin typeface="Montserrat"/>
                <a:ea typeface="Montserrat"/>
                <a:cs typeface="Montserrat"/>
                <a:sym typeface="Montserrat"/>
              </a:rPr>
              <a:t>LIMITS TO GROWTH</a:t>
            </a:r>
            <a:r>
              <a:rPr lang="en" sz="1500">
                <a:solidFill>
                  <a:schemeClr val="dk1"/>
                </a:solidFill>
                <a:latin typeface="Montserrat"/>
                <a:ea typeface="Montserrat"/>
                <a:cs typeface="Montserrat"/>
                <a:sym typeface="Montserrat"/>
              </a:rPr>
              <a:t>: </a:t>
            </a:r>
            <a:r>
              <a:rPr lang="en" sz="1500">
                <a:solidFill>
                  <a:srgbClr val="000000"/>
                </a:solidFill>
                <a:latin typeface="Montserrat"/>
                <a:ea typeface="Montserrat"/>
                <a:cs typeface="Montserrat"/>
                <a:sym typeface="Montserrat"/>
              </a:rPr>
              <a:t>populations under a carrying capacity; </a:t>
            </a:r>
            <a:r>
              <a:rPr b="1" lang="en" sz="1500">
                <a:solidFill>
                  <a:srgbClr val="000000"/>
                </a:solidFill>
                <a:latin typeface="Montserrat"/>
                <a:ea typeface="Montserrat"/>
                <a:cs typeface="Montserrat"/>
                <a:sym typeface="Montserrat"/>
              </a:rPr>
              <a:t>S-shaped growth</a:t>
            </a:r>
            <a:r>
              <a:rPr lang="en" sz="1500">
                <a:solidFill>
                  <a:srgbClr val="000000"/>
                </a:solidFill>
                <a:latin typeface="Montserrat"/>
                <a:ea typeface="Montserrat"/>
                <a:cs typeface="Montserrat"/>
                <a:sym typeface="Montserrat"/>
              </a:rPr>
              <a:t>; related to the </a:t>
            </a:r>
            <a:r>
              <a:rPr b="1" lang="en" sz="1500">
                <a:solidFill>
                  <a:srgbClr val="000000"/>
                </a:solidFill>
                <a:latin typeface="Montserrat"/>
                <a:ea typeface="Montserrat"/>
                <a:cs typeface="Montserrat"/>
                <a:sym typeface="Montserrat"/>
              </a:rPr>
              <a:t>CHANGE-OF-STATE</a:t>
            </a:r>
            <a:r>
              <a:rPr lang="en" sz="1500">
                <a:solidFill>
                  <a:srgbClr val="000000"/>
                </a:solidFill>
                <a:latin typeface="Montserrat"/>
                <a:ea typeface="Montserrat"/>
                <a:cs typeface="Montserrat"/>
                <a:sym typeface="Montserrat"/>
              </a:rPr>
              <a:t> archetype</a:t>
            </a:r>
            <a:endParaRPr sz="1500">
              <a:solidFill>
                <a:srgbClr val="000000"/>
              </a:solidFill>
              <a:latin typeface="Montserrat"/>
              <a:ea typeface="Montserrat"/>
              <a:cs typeface="Montserrat"/>
              <a:sym typeface="Montserrat"/>
            </a:endParaRPr>
          </a:p>
          <a:p>
            <a:pPr indent="0" lvl="0" marL="0" rtl="0" algn="l">
              <a:spcBef>
                <a:spcPts val="1600"/>
              </a:spcBef>
              <a:spcAft>
                <a:spcPts val="1600"/>
              </a:spcAft>
              <a:buClr>
                <a:schemeClr val="dk1"/>
              </a:buClr>
              <a:buSzPts val="1100"/>
              <a:buFont typeface="Arial"/>
              <a:buNone/>
            </a:pPr>
            <a:r>
              <a:rPr b="1" lang="en" sz="1500">
                <a:solidFill>
                  <a:schemeClr val="dk1"/>
                </a:solidFill>
                <a:latin typeface="Montserrat"/>
                <a:ea typeface="Montserrat"/>
                <a:cs typeface="Montserrat"/>
                <a:sym typeface="Montserrat"/>
              </a:rPr>
              <a:t>LIMITS TO SUCCESS</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law of diminishing returns</a:t>
            </a:r>
            <a:r>
              <a:rPr lang="en" sz="1500">
                <a:solidFill>
                  <a:schemeClr val="dk1"/>
                </a:solidFill>
                <a:latin typeface="Montserrat"/>
                <a:ea typeface="Montserrat"/>
                <a:cs typeface="Montserrat"/>
                <a:sym typeface="Montserrat"/>
              </a:rPr>
              <a:t>; productivity of a systems decreases as the output or overall complexity increases</a:t>
            </a:r>
            <a:endParaRPr sz="1500">
              <a:solidFill>
                <a:schemeClr val="dk1"/>
              </a:solidFill>
              <a:latin typeface="Montserrat"/>
              <a:ea typeface="Montserrat"/>
              <a:cs typeface="Montserrat"/>
              <a:sym typeface="Montserrat"/>
            </a:endParaRPr>
          </a:p>
        </p:txBody>
      </p:sp>
      <p:sp>
        <p:nvSpPr>
          <p:cNvPr id="209" name="Google Shape;20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a:ea typeface="Montserrat"/>
                <a:cs typeface="Montserrat"/>
                <a:sym typeface="Montserrat"/>
              </a:rPr>
              <a:t>system archetypes</a:t>
            </a:r>
            <a:endParaRPr sz="26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a:ea typeface="Montserrat"/>
                <a:cs typeface="Montserrat"/>
                <a:sym typeface="Montserrat"/>
              </a:rPr>
              <a:t>system archetypes</a:t>
            </a:r>
            <a:endParaRPr sz="2600">
              <a:latin typeface="Montserrat"/>
              <a:ea typeface="Montserrat"/>
              <a:cs typeface="Montserrat"/>
              <a:sym typeface="Montserrat"/>
            </a:endParaRPr>
          </a:p>
        </p:txBody>
      </p:sp>
      <p:sp>
        <p:nvSpPr>
          <p:cNvPr id="215" name="Google Shape;215;p43"/>
          <p:cNvSpPr txBox="1"/>
          <p:nvPr>
            <p:ph idx="1" type="body"/>
          </p:nvPr>
        </p:nvSpPr>
        <p:spPr>
          <a:xfrm>
            <a:off x="311700" y="1152475"/>
            <a:ext cx="8670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Montserrat"/>
                <a:ea typeface="Montserrat"/>
                <a:cs typeface="Montserrat"/>
                <a:sym typeface="Montserrat"/>
              </a:rPr>
              <a:t>FIXES THAT FAIL</a:t>
            </a:r>
            <a:r>
              <a:rPr lang="en" sz="1500">
                <a:solidFill>
                  <a:srgbClr val="000000"/>
                </a:solidFill>
                <a:latin typeface="Montserrat"/>
                <a:ea typeface="Montserrat"/>
                <a:cs typeface="Montserrat"/>
                <a:sym typeface="Montserrat"/>
              </a:rPr>
              <a:t>: hastily making a solution that doesn’t address the root problem; </a:t>
            </a:r>
            <a:r>
              <a:rPr b="1" lang="en" sz="1500">
                <a:solidFill>
                  <a:srgbClr val="000000"/>
                </a:solidFill>
                <a:latin typeface="Montserrat"/>
                <a:ea typeface="Montserrat"/>
                <a:cs typeface="Montserrat"/>
                <a:sym typeface="Montserrat"/>
              </a:rPr>
              <a:t>short-sightedness</a:t>
            </a:r>
            <a:r>
              <a:rPr lang="en" sz="1500">
                <a:solidFill>
                  <a:srgbClr val="000000"/>
                </a:solidFill>
                <a:latin typeface="Montserrat"/>
                <a:ea typeface="Montserrat"/>
                <a:cs typeface="Montserrat"/>
                <a:sym typeface="Montserrat"/>
              </a:rPr>
              <a:t>; lack important information to understand the problem</a:t>
            </a:r>
            <a:endParaRPr sz="1500">
              <a:solidFill>
                <a:srgbClr val="000000"/>
              </a:solidFill>
              <a:latin typeface="Montserrat"/>
              <a:ea typeface="Montserrat"/>
              <a:cs typeface="Montserrat"/>
              <a:sym typeface="Montserrat"/>
            </a:endParaRPr>
          </a:p>
          <a:p>
            <a:pPr indent="0" lvl="0" marL="0" rtl="0" algn="l">
              <a:spcBef>
                <a:spcPts val="1600"/>
              </a:spcBef>
              <a:spcAft>
                <a:spcPts val="0"/>
              </a:spcAft>
              <a:buClr>
                <a:schemeClr val="dk1"/>
              </a:buClr>
              <a:buSzPts val="1100"/>
              <a:buFont typeface="Arial"/>
              <a:buNone/>
            </a:pPr>
            <a:r>
              <a:rPr b="1" lang="en" sz="1400">
                <a:solidFill>
                  <a:schemeClr val="dk1"/>
                </a:solidFill>
                <a:latin typeface="Montserrat"/>
                <a:ea typeface="Montserrat"/>
                <a:cs typeface="Montserrat"/>
                <a:sym typeface="Montserrat"/>
              </a:rPr>
              <a:t>ACCIDENTAL ADVERSARIES</a:t>
            </a:r>
            <a:r>
              <a:rPr lang="en" sz="1400">
                <a:solidFill>
                  <a:schemeClr val="dk1"/>
                </a:solidFill>
                <a:latin typeface="Montserrat"/>
                <a:ea typeface="Montserrat"/>
                <a:cs typeface="Montserrat"/>
                <a:sym typeface="Montserrat"/>
              </a:rPr>
              <a:t>: a mutually beneficial partnership stops being so because of an insignificant event sustained over time; one party will take action that undermines the other creating tension over time; two roommates that don’t address seemingly small issues</a:t>
            </a:r>
            <a:endParaRPr sz="1500">
              <a:solidFill>
                <a:srgbClr val="000000"/>
              </a:solidFill>
              <a:latin typeface="Montserrat"/>
              <a:ea typeface="Montserrat"/>
              <a:cs typeface="Montserrat"/>
              <a:sym typeface="Montserrat"/>
            </a:endParaRPr>
          </a:p>
          <a:p>
            <a:pPr indent="0" lvl="0" marL="0" rtl="0" algn="l">
              <a:spcBef>
                <a:spcPts val="1600"/>
              </a:spcBef>
              <a:spcAft>
                <a:spcPts val="1600"/>
              </a:spcAft>
              <a:buClr>
                <a:schemeClr val="dk1"/>
              </a:buClr>
              <a:buSzPts val="1100"/>
              <a:buFont typeface="Arial"/>
              <a:buNone/>
            </a:pPr>
            <a:r>
              <a:rPr b="1" lang="en" sz="1500">
                <a:solidFill>
                  <a:schemeClr val="dk1"/>
                </a:solidFill>
                <a:latin typeface="Montserrat"/>
                <a:ea typeface="Montserrat"/>
                <a:cs typeface="Montserrat"/>
                <a:sym typeface="Montserrat"/>
              </a:rPr>
              <a:t>DRIFTING/CONFLICTING GOALS</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discrepancy between perceived state and the actual state</a:t>
            </a:r>
            <a:r>
              <a:rPr lang="en" sz="1500">
                <a:solidFill>
                  <a:schemeClr val="dk1"/>
                </a:solidFill>
                <a:latin typeface="Montserrat"/>
                <a:ea typeface="Montserrat"/>
                <a:cs typeface="Montserrat"/>
                <a:sym typeface="Montserrat"/>
              </a:rPr>
              <a:t> due to mis- or dis-information; past information is used to make future projections; goals must be changed to meet the current state of the system; delays occur in changing goals; think lag time for making policies; climate change</a:t>
            </a:r>
            <a:endParaRPr b="1" sz="150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a</a:t>
            </a:r>
            <a:r>
              <a:rPr lang="en">
                <a:latin typeface="Montserrat"/>
                <a:ea typeface="Montserrat"/>
                <a:cs typeface="Montserrat"/>
                <a:sym typeface="Montserrat"/>
              </a:rPr>
              <a:t> bit about me</a:t>
            </a:r>
            <a:endParaRPr>
              <a:latin typeface="Montserrat"/>
              <a:ea typeface="Montserrat"/>
              <a:cs typeface="Montserrat"/>
              <a:sym typeface="Montserrat"/>
            </a:endParaRPr>
          </a:p>
        </p:txBody>
      </p:sp>
      <p:sp>
        <p:nvSpPr>
          <p:cNvPr id="110" name="Google Shape;110;p26"/>
          <p:cNvSpPr txBox="1"/>
          <p:nvPr>
            <p:ph idx="1" type="body"/>
          </p:nvPr>
        </p:nvSpPr>
        <p:spPr>
          <a:xfrm>
            <a:off x="311700" y="837575"/>
            <a:ext cx="8520600" cy="41478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education</a:t>
            </a:r>
            <a:endParaRPr sz="1400">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BS environmental and ecological engineering (Purdue University)</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MS environmental and sustainability engineering (CU Denver)</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MS global engineering (CU Boulder)</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PhD civil systems engineering (CU Boulder)</a:t>
            </a:r>
            <a:endParaRPr>
              <a:solidFill>
                <a:srgbClr val="000000"/>
              </a:solidFill>
              <a:latin typeface="Montserrat"/>
              <a:ea typeface="Montserrat"/>
              <a:cs typeface="Montserrat"/>
              <a:sym typeface="Montserrat"/>
            </a:endParaRPr>
          </a:p>
          <a:p>
            <a:pPr indent="-317500" lvl="0" marL="457200" rtl="0" algn="l">
              <a:spcBef>
                <a:spcPts val="1000"/>
              </a:spcBef>
              <a:spcAft>
                <a:spcPts val="0"/>
              </a:spcAft>
              <a:buClr>
                <a:srgbClr val="000000"/>
              </a:buClr>
              <a:buSzPts val="1400"/>
              <a:buFont typeface="Montserrat"/>
              <a:buChar char="➔"/>
            </a:pPr>
            <a:r>
              <a:rPr lang="en" sz="1400">
                <a:solidFill>
                  <a:srgbClr val="000000"/>
                </a:solidFill>
                <a:latin typeface="Montserrat"/>
                <a:ea typeface="Montserrat"/>
                <a:cs typeface="Montserrat"/>
                <a:sym typeface="Montserrat"/>
              </a:rPr>
              <a:t>r</a:t>
            </a:r>
            <a:r>
              <a:rPr lang="en" sz="1400">
                <a:solidFill>
                  <a:srgbClr val="000000"/>
                </a:solidFill>
                <a:latin typeface="Montserrat"/>
                <a:ea typeface="Montserrat"/>
                <a:cs typeface="Montserrat"/>
                <a:sym typeface="Montserrat"/>
              </a:rPr>
              <a:t>esearch and work</a:t>
            </a:r>
            <a:endParaRPr sz="1400">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chemeClr val="dk1"/>
                </a:solidFill>
                <a:latin typeface="Montserrat"/>
                <a:ea typeface="Montserrat"/>
                <a:cs typeface="Montserrat"/>
                <a:sym typeface="Montserrat"/>
              </a:rPr>
              <a:t>Sustainable Development Goals (SDGs) &amp; the nexus approach</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c</a:t>
            </a:r>
            <a:r>
              <a:rPr lang="en">
                <a:solidFill>
                  <a:srgbClr val="000000"/>
                </a:solidFill>
                <a:latin typeface="Montserrat"/>
                <a:ea typeface="Montserrat"/>
                <a:cs typeface="Montserrat"/>
                <a:sym typeface="Montserrat"/>
              </a:rPr>
              <a:t>omplex systems focusing in </a:t>
            </a:r>
            <a:r>
              <a:rPr lang="en">
                <a:solidFill>
                  <a:srgbClr val="000000"/>
                </a:solidFill>
                <a:latin typeface="Montserrat"/>
                <a:ea typeface="Montserrat"/>
                <a:cs typeface="Montserrat"/>
                <a:sym typeface="Montserrat"/>
              </a:rPr>
              <a:t>s</a:t>
            </a:r>
            <a:r>
              <a:rPr lang="en">
                <a:solidFill>
                  <a:srgbClr val="000000"/>
                </a:solidFill>
                <a:latin typeface="Montserrat"/>
                <a:ea typeface="Montserrat"/>
                <a:cs typeface="Montserrat"/>
                <a:sym typeface="Montserrat"/>
              </a:rPr>
              <a:t>ystem dynamics</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applied complexity science</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b</a:t>
            </a:r>
            <a:r>
              <a:rPr lang="en">
                <a:solidFill>
                  <a:srgbClr val="000000"/>
                </a:solidFill>
                <a:latin typeface="Montserrat"/>
                <a:ea typeface="Montserrat"/>
                <a:cs typeface="Montserrat"/>
                <a:sym typeface="Montserrat"/>
              </a:rPr>
              <a:t>ridging disciplines through systems thinking</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s</a:t>
            </a:r>
            <a:r>
              <a:rPr lang="en">
                <a:solidFill>
                  <a:srgbClr val="000000"/>
                </a:solidFill>
                <a:latin typeface="Montserrat"/>
                <a:ea typeface="Montserrat"/>
                <a:cs typeface="Montserrat"/>
                <a:sym typeface="Montserrat"/>
              </a:rPr>
              <a:t>ustainable development, </a:t>
            </a:r>
            <a:r>
              <a:rPr lang="en">
                <a:solidFill>
                  <a:srgbClr val="000000"/>
                </a:solidFill>
                <a:latin typeface="Montserrat"/>
                <a:ea typeface="Montserrat"/>
                <a:cs typeface="Montserrat"/>
                <a:sym typeface="Montserrat"/>
              </a:rPr>
              <a:t>c</a:t>
            </a:r>
            <a:r>
              <a:rPr lang="en">
                <a:solidFill>
                  <a:srgbClr val="000000"/>
                </a:solidFill>
                <a:latin typeface="Montserrat"/>
                <a:ea typeface="Montserrat"/>
                <a:cs typeface="Montserrat"/>
                <a:sym typeface="Montserrat"/>
              </a:rPr>
              <a:t>onflict, </a:t>
            </a:r>
            <a:r>
              <a:rPr lang="en">
                <a:solidFill>
                  <a:srgbClr val="000000"/>
                </a:solidFill>
                <a:latin typeface="Montserrat"/>
                <a:ea typeface="Montserrat"/>
                <a:cs typeface="Montserrat"/>
                <a:sym typeface="Montserrat"/>
              </a:rPr>
              <a:t>corruption, &amp; transboundary issues</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rgbClr val="000000"/>
                </a:solidFill>
                <a:latin typeface="Montserrat"/>
                <a:ea typeface="Montserrat"/>
                <a:cs typeface="Montserrat"/>
                <a:sym typeface="Montserrat"/>
              </a:rPr>
              <a:t>life-cycle analysis &amp; anthropogenic metabolism</a:t>
            </a:r>
            <a:endParaRPr>
              <a:solidFill>
                <a:srgbClr val="000000"/>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chemeClr val="dk1"/>
                </a:solidFill>
                <a:latin typeface="Montserrat"/>
                <a:ea typeface="Montserrat"/>
                <a:cs typeface="Montserrat"/>
                <a:sym typeface="Montserrat"/>
              </a:rPr>
              <a:t>qualitative system dynamics and grounded theory</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rgbClr val="000000"/>
              </a:buClr>
              <a:buSzPts val="1400"/>
              <a:buFont typeface="Montserrat"/>
              <a:buChar char="◆"/>
            </a:pPr>
            <a:r>
              <a:rPr lang="en">
                <a:solidFill>
                  <a:schemeClr val="dk1"/>
                </a:solidFill>
                <a:latin typeface="Montserrat"/>
                <a:ea typeface="Montserrat"/>
                <a:cs typeface="Montserrat"/>
                <a:sym typeface="Montserrat"/>
              </a:rPr>
              <a:t>data science &amp; deep learning (new)</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renewable energy and climate change</a:t>
            </a:r>
            <a:endParaRPr>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44"/>
          <p:cNvPicPr preferRelativeResize="0"/>
          <p:nvPr/>
        </p:nvPicPr>
        <p:blipFill>
          <a:blip r:embed="rId3">
            <a:alphaModFix/>
          </a:blip>
          <a:stretch>
            <a:fillRect/>
          </a:stretch>
        </p:blipFill>
        <p:spPr>
          <a:xfrm>
            <a:off x="0" y="484913"/>
            <a:ext cx="2773394" cy="4173674"/>
          </a:xfrm>
          <a:prstGeom prst="rect">
            <a:avLst/>
          </a:prstGeom>
          <a:noFill/>
          <a:ln>
            <a:noFill/>
          </a:ln>
        </p:spPr>
      </p:pic>
      <p:pic>
        <p:nvPicPr>
          <p:cNvPr id="221" name="Google Shape;221;p44"/>
          <p:cNvPicPr preferRelativeResize="0"/>
          <p:nvPr/>
        </p:nvPicPr>
        <p:blipFill>
          <a:blip r:embed="rId4">
            <a:alphaModFix/>
          </a:blip>
          <a:stretch>
            <a:fillRect/>
          </a:stretch>
        </p:blipFill>
        <p:spPr>
          <a:xfrm>
            <a:off x="5905800" y="0"/>
            <a:ext cx="3223675" cy="3266450"/>
          </a:xfrm>
          <a:prstGeom prst="rect">
            <a:avLst/>
          </a:prstGeom>
          <a:noFill/>
          <a:ln>
            <a:noFill/>
          </a:ln>
        </p:spPr>
      </p:pic>
      <p:pic>
        <p:nvPicPr>
          <p:cNvPr id="222" name="Google Shape;222;p44"/>
          <p:cNvPicPr preferRelativeResize="0"/>
          <p:nvPr/>
        </p:nvPicPr>
        <p:blipFill>
          <a:blip r:embed="rId5">
            <a:alphaModFix/>
          </a:blip>
          <a:stretch>
            <a:fillRect/>
          </a:stretch>
        </p:blipFill>
        <p:spPr>
          <a:xfrm>
            <a:off x="2834622" y="2957647"/>
            <a:ext cx="4176900" cy="2185850"/>
          </a:xfrm>
          <a:prstGeom prst="rect">
            <a:avLst/>
          </a:prstGeom>
          <a:noFill/>
          <a:ln>
            <a:noFill/>
          </a:ln>
        </p:spPr>
      </p:pic>
      <p:sp>
        <p:nvSpPr>
          <p:cNvPr id="223" name="Google Shape;223;p44"/>
          <p:cNvSpPr txBox="1"/>
          <p:nvPr>
            <p:ph type="title"/>
          </p:nvPr>
        </p:nvSpPr>
        <p:spPr>
          <a:xfrm>
            <a:off x="2441725" y="1754450"/>
            <a:ext cx="3770700" cy="111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ontserrat"/>
                <a:ea typeface="Montserrat"/>
                <a:cs typeface="Montserrat"/>
                <a:sym typeface="Montserrat"/>
              </a:rPr>
              <a:t>s</a:t>
            </a:r>
            <a:r>
              <a:rPr lang="en" sz="2100">
                <a:latin typeface="Montserrat"/>
                <a:ea typeface="Montserrat"/>
                <a:cs typeface="Montserrat"/>
                <a:sym typeface="Montserrat"/>
              </a:rPr>
              <a:t>uccess to successful (left) fixes that fail (right)</a:t>
            </a:r>
            <a:endParaRPr sz="2100">
              <a:latin typeface="Montserrat"/>
              <a:ea typeface="Montserrat"/>
              <a:cs typeface="Montserrat"/>
              <a:sym typeface="Montserrat"/>
            </a:endParaRPr>
          </a:p>
          <a:p>
            <a:pPr indent="0" lvl="0" marL="0" rtl="0" algn="l">
              <a:spcBef>
                <a:spcPts val="0"/>
              </a:spcBef>
              <a:spcAft>
                <a:spcPts val="0"/>
              </a:spcAft>
              <a:buNone/>
            </a:pPr>
            <a:r>
              <a:rPr lang="en" sz="2100">
                <a:latin typeface="Montserrat"/>
                <a:ea typeface="Montserrat"/>
                <a:cs typeface="Montserrat"/>
                <a:sym typeface="Montserrat"/>
              </a:rPr>
              <a:t>l</a:t>
            </a:r>
            <a:r>
              <a:rPr lang="en" sz="2100">
                <a:latin typeface="Montserrat"/>
                <a:ea typeface="Montserrat"/>
                <a:cs typeface="Montserrat"/>
                <a:sym typeface="Montserrat"/>
              </a:rPr>
              <a:t>imits to growth (bottom)</a:t>
            </a:r>
            <a:endParaRPr sz="2100">
              <a:latin typeface="Montserrat"/>
              <a:ea typeface="Montserrat"/>
              <a:cs typeface="Montserrat"/>
              <a:sym typeface="Montserrat"/>
            </a:endParaRPr>
          </a:p>
        </p:txBody>
      </p:sp>
      <p:sp>
        <p:nvSpPr>
          <p:cNvPr id="224" name="Google Shape;224;p44"/>
          <p:cNvSpPr txBox="1"/>
          <p:nvPr>
            <p:ph type="title"/>
          </p:nvPr>
        </p:nvSpPr>
        <p:spPr>
          <a:xfrm>
            <a:off x="2330675" y="444100"/>
            <a:ext cx="41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causal-loop diagram</a:t>
            </a: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45"/>
          <p:cNvPicPr preferRelativeResize="0"/>
          <p:nvPr/>
        </p:nvPicPr>
        <p:blipFill>
          <a:blip r:embed="rId3">
            <a:alphaModFix/>
          </a:blip>
          <a:stretch>
            <a:fillRect/>
          </a:stretch>
        </p:blipFill>
        <p:spPr>
          <a:xfrm>
            <a:off x="1843200" y="535286"/>
            <a:ext cx="7041849" cy="4072924"/>
          </a:xfrm>
          <a:prstGeom prst="rect">
            <a:avLst/>
          </a:prstGeom>
          <a:noFill/>
          <a:ln>
            <a:noFill/>
          </a:ln>
        </p:spPr>
      </p:pic>
      <p:sp>
        <p:nvSpPr>
          <p:cNvPr id="230" name="Google Shape;230;p45"/>
          <p:cNvSpPr txBox="1"/>
          <p:nvPr/>
        </p:nvSpPr>
        <p:spPr>
          <a:xfrm>
            <a:off x="1061500" y="4858475"/>
            <a:ext cx="8082300" cy="28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latin typeface="Montserrat"/>
                <a:ea typeface="Montserrat"/>
                <a:cs typeface="Montserrat"/>
                <a:sym typeface="Montserrat"/>
              </a:rPr>
              <a:t>Bradley, D. T., Mansouri, M. A., Kee, F., &amp; Garcia, L. M. T. (2020). A systems approach to preventing and responding to COVID-19. </a:t>
            </a:r>
            <a:r>
              <a:rPr i="1" lang="en" sz="800">
                <a:latin typeface="Montserrat"/>
                <a:ea typeface="Montserrat"/>
                <a:cs typeface="Montserrat"/>
                <a:sym typeface="Montserrat"/>
              </a:rPr>
              <a:t>EClinicalMedicine, 21:100325</a:t>
            </a:r>
            <a:endParaRPr i="1" sz="800">
              <a:latin typeface="Montserrat"/>
              <a:ea typeface="Montserrat"/>
              <a:cs typeface="Montserrat"/>
              <a:sym typeface="Montserrat"/>
            </a:endParaRPr>
          </a:p>
        </p:txBody>
      </p:sp>
      <p:sp>
        <p:nvSpPr>
          <p:cNvPr id="231" name="Google Shape;231;p45"/>
          <p:cNvSpPr txBox="1"/>
          <p:nvPr>
            <p:ph type="title"/>
          </p:nvPr>
        </p:nvSpPr>
        <p:spPr>
          <a:xfrm rot="-5400000">
            <a:off x="-1257575" y="2285400"/>
            <a:ext cx="391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causal-loop diagram</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6"/>
          <p:cNvSpPr txBox="1"/>
          <p:nvPr>
            <p:ph type="title"/>
          </p:nvPr>
        </p:nvSpPr>
        <p:spPr>
          <a:xfrm rot="-5400000">
            <a:off x="-1257575" y="2285400"/>
            <a:ext cx="391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c</a:t>
            </a:r>
            <a:r>
              <a:rPr lang="en">
                <a:latin typeface="Montserrat"/>
                <a:ea typeface="Montserrat"/>
                <a:cs typeface="Montserrat"/>
                <a:sym typeface="Montserrat"/>
              </a:rPr>
              <a:t>ausal-loop diagram</a:t>
            </a:r>
            <a:endParaRPr>
              <a:latin typeface="Montserrat"/>
              <a:ea typeface="Montserrat"/>
              <a:cs typeface="Montserrat"/>
              <a:sym typeface="Montserrat"/>
            </a:endParaRPr>
          </a:p>
        </p:txBody>
      </p:sp>
      <p:pic>
        <p:nvPicPr>
          <p:cNvPr id="237" name="Google Shape;237;p46"/>
          <p:cNvPicPr preferRelativeResize="0"/>
          <p:nvPr/>
        </p:nvPicPr>
        <p:blipFill>
          <a:blip r:embed="rId3">
            <a:alphaModFix/>
          </a:blip>
          <a:stretch>
            <a:fillRect/>
          </a:stretch>
        </p:blipFill>
        <p:spPr>
          <a:xfrm>
            <a:off x="1123050" y="0"/>
            <a:ext cx="8020956" cy="5143501"/>
          </a:xfrm>
          <a:prstGeom prst="rect">
            <a:avLst/>
          </a:prstGeom>
          <a:noFill/>
          <a:ln>
            <a:noFill/>
          </a:ln>
        </p:spPr>
      </p:pic>
      <p:sp>
        <p:nvSpPr>
          <p:cNvPr id="238" name="Google Shape;238;p46"/>
          <p:cNvSpPr txBox="1"/>
          <p:nvPr/>
        </p:nvSpPr>
        <p:spPr>
          <a:xfrm>
            <a:off x="0" y="4883100"/>
            <a:ext cx="53820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Montserrat"/>
                <a:ea typeface="Montserrat"/>
                <a:cs typeface="Montserrat"/>
                <a:sym typeface="Montserrat"/>
                <a:hlinkClick r:id="rId4"/>
              </a:rPr>
              <a:t>https://www.colorado.edu/center/mortenson/sites/default/files/attached-files/gsf_mb_master_5.pdf</a:t>
            </a:r>
            <a:endParaRPr sz="8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7"/>
          <p:cNvSpPr txBox="1"/>
          <p:nvPr>
            <p:ph type="title"/>
          </p:nvPr>
        </p:nvSpPr>
        <p:spPr>
          <a:xfrm>
            <a:off x="311700" y="1915650"/>
            <a:ext cx="8520600" cy="13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 three |</a:t>
            </a:r>
            <a:endParaRPr>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COMPLEX SYSTEMS SCIENCE</a:t>
            </a:r>
            <a:endParaRPr>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48"/>
          <p:cNvPicPr preferRelativeResize="0"/>
          <p:nvPr/>
        </p:nvPicPr>
        <p:blipFill>
          <a:blip r:embed="rId3">
            <a:alphaModFix/>
          </a:blip>
          <a:stretch>
            <a:fillRect/>
          </a:stretch>
        </p:blipFill>
        <p:spPr>
          <a:xfrm>
            <a:off x="4649825" y="1161988"/>
            <a:ext cx="4233412" cy="3820974"/>
          </a:xfrm>
          <a:prstGeom prst="rect">
            <a:avLst/>
          </a:prstGeom>
          <a:noFill/>
          <a:ln>
            <a:noFill/>
          </a:ln>
        </p:spPr>
      </p:pic>
      <p:sp>
        <p:nvSpPr>
          <p:cNvPr id="249" name="Google Shape;249;p48"/>
          <p:cNvSpPr txBox="1"/>
          <p:nvPr/>
        </p:nvSpPr>
        <p:spPr>
          <a:xfrm>
            <a:off x="204250" y="1521325"/>
            <a:ext cx="4367700" cy="31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s</a:t>
            </a:r>
            <a:r>
              <a:rPr lang="en">
                <a:latin typeface="Montserrat"/>
                <a:ea typeface="Montserrat"/>
                <a:cs typeface="Montserrat"/>
                <a:sym typeface="Montserrat"/>
              </a:rPr>
              <a:t>tructure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a</a:t>
            </a:r>
            <a:r>
              <a:rPr lang="en">
                <a:latin typeface="Montserrat"/>
                <a:ea typeface="Montserrat"/>
                <a:cs typeface="Montserrat"/>
                <a:sym typeface="Montserrat"/>
              </a:rPr>
              <a:t>s elements increase the interconnections </a:t>
            </a:r>
            <a:r>
              <a:rPr lang="en">
                <a:latin typeface="Montserrat"/>
                <a:ea typeface="Montserrat"/>
                <a:cs typeface="Montserrat"/>
                <a:sym typeface="Montserrat"/>
              </a:rPr>
              <a:t>increase</a:t>
            </a:r>
            <a:r>
              <a:rPr lang="en">
                <a:latin typeface="Montserrat"/>
                <a:ea typeface="Montserrat"/>
                <a:cs typeface="Montserrat"/>
                <a:sym typeface="Montserrat"/>
              </a:rPr>
              <a:t> much faster</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h</a:t>
            </a:r>
            <a:r>
              <a:rPr lang="en">
                <a:latin typeface="Montserrat"/>
                <a:ea typeface="Montserrat"/>
                <a:cs typeface="Montserrat"/>
                <a:sym typeface="Montserrat"/>
              </a:rPr>
              <a:t>ierarchy (horizontal and vertical)</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s</a:t>
            </a:r>
            <a:r>
              <a:rPr lang="en">
                <a:latin typeface="Montserrat"/>
                <a:ea typeface="Montserrat"/>
                <a:cs typeface="Montserrat"/>
                <a:sym typeface="Montserrat"/>
              </a:rPr>
              <a:t>patial </a:t>
            </a:r>
            <a:r>
              <a:rPr lang="en">
                <a:latin typeface="Montserrat"/>
                <a:ea typeface="Montserrat"/>
                <a:cs typeface="Montserrat"/>
                <a:sym typeface="Montserrat"/>
              </a:rPr>
              <a:t>s</a:t>
            </a:r>
            <a:r>
              <a:rPr lang="en">
                <a:latin typeface="Montserrat"/>
                <a:ea typeface="Montserrat"/>
                <a:cs typeface="Montserrat"/>
                <a:sym typeface="Montserrat"/>
              </a:rPr>
              <a:t>cale (levels)</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temporality</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a:t>
            </a:r>
            <a:r>
              <a:rPr lang="en">
                <a:latin typeface="Montserrat"/>
                <a:ea typeface="Montserrat"/>
                <a:cs typeface="Montserrat"/>
                <a:sym typeface="Montserrat"/>
              </a:rPr>
              <a:t>ime becomes an increasingly influential</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a:t>
            </a:r>
            <a:r>
              <a:rPr lang="en">
                <a:latin typeface="Montserrat"/>
                <a:ea typeface="Montserrat"/>
                <a:cs typeface="Montserrat"/>
                <a:sym typeface="Montserrat"/>
              </a:rPr>
              <a:t>emporal-scale (short-, medium-, &amp; long-term)</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c</a:t>
            </a:r>
            <a:r>
              <a:rPr lang="en">
                <a:latin typeface="Montserrat"/>
                <a:ea typeface="Montserrat"/>
                <a:cs typeface="Montserrat"/>
                <a:sym typeface="Montserrat"/>
              </a:rPr>
              <a:t>haos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g</a:t>
            </a:r>
            <a:r>
              <a:rPr lang="en">
                <a:latin typeface="Montserrat"/>
                <a:ea typeface="Montserrat"/>
                <a:cs typeface="Montserrat"/>
                <a:sym typeface="Montserrat"/>
              </a:rPr>
              <a:t>eneral randomness and </a:t>
            </a:r>
            <a:r>
              <a:rPr lang="en">
                <a:latin typeface="Montserrat"/>
                <a:ea typeface="Montserrat"/>
                <a:cs typeface="Montserrat"/>
                <a:sym typeface="Montserrat"/>
              </a:rPr>
              <a:t>unpredictability</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d</a:t>
            </a:r>
            <a:r>
              <a:rPr lang="en">
                <a:latin typeface="Montserrat"/>
                <a:ea typeface="Montserrat"/>
                <a:cs typeface="Montserrat"/>
                <a:sym typeface="Montserrat"/>
              </a:rPr>
              <a:t>eterministic</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stochastic </a:t>
            </a:r>
            <a:endParaRPr>
              <a:latin typeface="Montserrat"/>
              <a:ea typeface="Montserrat"/>
              <a:cs typeface="Montserrat"/>
              <a:sym typeface="Montserrat"/>
            </a:endParaRPr>
          </a:p>
        </p:txBody>
      </p:sp>
      <p:sp>
        <p:nvSpPr>
          <p:cNvPr id="250" name="Google Shape;250;p48"/>
          <p:cNvSpPr txBox="1"/>
          <p:nvPr>
            <p:ph type="title"/>
          </p:nvPr>
        </p:nvSpPr>
        <p:spPr>
          <a:xfrm>
            <a:off x="311700" y="445025"/>
            <a:ext cx="4796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d</a:t>
            </a:r>
            <a:r>
              <a:rPr lang="en">
                <a:latin typeface="Montserrat"/>
                <a:ea typeface="Montserrat"/>
                <a:cs typeface="Montserrat"/>
                <a:sym typeface="Montserrat"/>
              </a:rPr>
              <a:t>imensionality of systems</a:t>
            </a:r>
            <a:endParaRPr>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9"/>
          <p:cNvSpPr txBox="1"/>
          <p:nvPr>
            <p:ph type="title"/>
          </p:nvPr>
        </p:nvSpPr>
        <p:spPr>
          <a:xfrm>
            <a:off x="311700" y="142175"/>
            <a:ext cx="8520600" cy="145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d</a:t>
            </a:r>
            <a:r>
              <a:rPr lang="en">
                <a:latin typeface="Montserrat"/>
                <a:ea typeface="Montserrat"/>
                <a:cs typeface="Montserrat"/>
                <a:sym typeface="Montserrat"/>
              </a:rPr>
              <a:t>eterministic </a:t>
            </a:r>
            <a:r>
              <a:rPr lang="en">
                <a:latin typeface="Montserrat"/>
                <a:ea typeface="Montserrat"/>
                <a:cs typeface="Montserrat"/>
                <a:sym typeface="Montserrat"/>
              </a:rPr>
              <a:t>chaos</a:t>
            </a:r>
            <a:endParaRPr>
              <a:latin typeface="Montserrat"/>
              <a:ea typeface="Montserrat"/>
              <a:cs typeface="Montserrat"/>
              <a:sym typeface="Montserrat"/>
            </a:endParaRPr>
          </a:p>
          <a:p>
            <a:pPr indent="0" lvl="0" marL="0" rtl="0" algn="ctr">
              <a:spcBef>
                <a:spcPts val="0"/>
              </a:spcBef>
              <a:spcAft>
                <a:spcPts val="0"/>
              </a:spcAft>
              <a:buNone/>
            </a:pPr>
            <a:r>
              <a:rPr lang="en" sz="2000">
                <a:latin typeface="Montserrat"/>
                <a:ea typeface="Montserrat"/>
                <a:cs typeface="Montserrat"/>
                <a:sym typeface="Montserrat"/>
              </a:rPr>
              <a:t>when an equation generates random and aperiodic behavior, e.g., the logistics equation</a:t>
            </a:r>
            <a:endParaRPr sz="2000">
              <a:latin typeface="Montserrat"/>
              <a:ea typeface="Montserrat"/>
              <a:cs typeface="Montserrat"/>
              <a:sym typeface="Montserrat"/>
            </a:endParaRPr>
          </a:p>
          <a:p>
            <a:pPr indent="0" lvl="0" marL="0" rtl="0" algn="ctr">
              <a:spcBef>
                <a:spcPts val="0"/>
              </a:spcBef>
              <a:spcAft>
                <a:spcPts val="0"/>
              </a:spcAft>
              <a:buNone/>
            </a:pPr>
            <a:r>
              <a:rPr lang="en" sz="2000">
                <a:latin typeface="Montserrat"/>
                <a:ea typeface="Montserrat"/>
                <a:cs typeface="Montserrat"/>
                <a:sym typeface="Montserrat"/>
              </a:rPr>
              <a:t>chaos from order						order from chaos</a:t>
            </a:r>
            <a:endParaRPr sz="2000">
              <a:latin typeface="Montserrat"/>
              <a:ea typeface="Montserrat"/>
              <a:cs typeface="Montserrat"/>
              <a:sym typeface="Montserrat"/>
            </a:endParaRPr>
          </a:p>
        </p:txBody>
      </p:sp>
      <p:pic>
        <p:nvPicPr>
          <p:cNvPr descr="For a full description please refer to video 1 in this series. In this video the initial conditions are theta1 = theta2 = 179.999 degrees (i.e. the double pendulum is almost perfectly vertical), and zero initial angular velocity. The light is coloured by the Lagrangian, L = T - V, of the system (see video 2 for a more detailed description of this)." id="256" name="Google Shape;256;p49" title="Double Pendulum Chaos Light Writing (computer simulation) 4">
            <a:hlinkClick r:id="rId3"/>
          </p:cNvPr>
          <p:cNvPicPr preferRelativeResize="0"/>
          <p:nvPr/>
        </p:nvPicPr>
        <p:blipFill>
          <a:blip r:embed="rId4">
            <a:alphaModFix/>
          </a:blip>
          <a:stretch>
            <a:fillRect/>
          </a:stretch>
        </p:blipFill>
        <p:spPr>
          <a:xfrm>
            <a:off x="0" y="1714500"/>
            <a:ext cx="4572000" cy="3429000"/>
          </a:xfrm>
          <a:prstGeom prst="rect">
            <a:avLst/>
          </a:prstGeom>
          <a:noFill/>
          <a:ln>
            <a:noFill/>
          </a:ln>
        </p:spPr>
      </p:pic>
      <p:pic>
        <p:nvPicPr>
          <p:cNvPr descr="Fourier series, from the heat equation to sines to cycles.&#10;Home page: https://www.3blue1brown.com&#10;Brought to you by you: http://3b1b.co/de4thanks&#10;12 minutes of pure Fourier series animations: https://youtu.be/-qgreAUpPwM&#10;&#10;Some viewers made apps that create circle animations for your own drawing.  Check them out!&#10;https://www.reddit.com/r/3Blue1Brown/comments/cvpdn7/make_your_own_fourier_circle_drawings/&#10;https://isaacvr.github.io/coding/fourier_transform/&#10;&#10;Thanks to Stuart@Biocinematics for the one-line sketch of Fourier via twitter.  As it happens, he also has an educational YouTube channel:&#10;https://www.youtube.com/channel/UCKOiJd9YCbv7LeL2LFOGiLQ&#10;&#10;Small correction: at 9:33, all the exponents should have a pi^2 in them.&#10;&#10;If you're looking for more Fourier Series content online, including code to play with to create this kind of animation yourself, check out these posts:&#10;&#10;Mathologer&#10;https://youtu.be/qS4H6PEcCCA&#10;&#10;The Coding Train&#10;https://youtu.be/Mm2eYfj0SgA&#10;&#10;Jezmoon&#10;http://www.jezzamon.com/fourier/index.html&#10;&#10;For those of you into pure math looking to really dig into the analysis behind this topic, you might want to take a look at Stein Shakarchi's book &quot;Fourier Analysis: An Introduction&quot;&#10;&#10;------------------&#10;&#10;These animations are largely made using manim, a scrappy open source python library:  https://github.com/3b1b/manim&#10;&#10;If you want to check it out, I feel compelled to warn you that it's not the most well-documented tool, and it has many other quirks you might expect in a library someone wrote with only their own use in mind.&#10;&#10;Music by Vincent Rubinetti.&#10;Download the music on Bandcamp:&#10;https://vincerubinetti.bandcamp.com/album/the-music-of-3blue1brown&#10;&#10;Stream the music on Spotify:&#10;https://open.spotify.com/album/1dVyjwS8FBqXhRunaG5W5u&#10;&#10;If you want to contribute translated subtitles or to help review those that have already been made by others and need approval, you can click the gear icon in the video and go to subtitles/cc, then &quot;add subtitles/cc&quot;.  I really appreciate those who do this, as it helps make the lessons accessible to more people.&#10;&#10;------------------&#10;&#10;3blue1brown is a channel about animating math, in all senses of the word animate.  And you know the drill with YouTube, if you want to stay posted on new videos, subscribe: http://3b1b.co/subscribe&#10;&#10;Various social media stuffs:&#10;Website: https://www.3blue1brown.com&#10;Twitter: https://twitter.com/3blue1brown&#10;Reddit: https://www.reddit.com/r/3blue1brown&#10;Instagram: https://www.instagram.com/3blue1brown_animations/&#10;Patreon: https://patreon.com/3blue1brown&#10;Facebook: https://www.facebook.com/3blue1brown" id="257" name="Google Shape;257;p49" title="But what is a Fourier series? From heat flow to circle drawings | DE4">
            <a:hlinkClick r:id="rId5"/>
          </p:cNvPr>
          <p:cNvPicPr preferRelativeResize="0"/>
          <p:nvPr/>
        </p:nvPicPr>
        <p:blipFill>
          <a:blip r:embed="rId6">
            <a:alphaModFix/>
          </a:blip>
          <a:stretch>
            <a:fillRect/>
          </a:stretch>
        </p:blipFill>
        <p:spPr>
          <a:xfrm>
            <a:off x="4572000" y="171450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Google Shape;262;p50"/>
          <p:cNvPicPr preferRelativeResize="0"/>
          <p:nvPr/>
        </p:nvPicPr>
        <p:blipFill>
          <a:blip r:embed="rId3">
            <a:alphaModFix/>
          </a:blip>
          <a:stretch>
            <a:fillRect/>
          </a:stretch>
        </p:blipFill>
        <p:spPr>
          <a:xfrm>
            <a:off x="2000250" y="0"/>
            <a:ext cx="5143499"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pic>
        <p:nvPicPr>
          <p:cNvPr id="267" name="Google Shape;267;p51"/>
          <p:cNvPicPr preferRelativeResize="0"/>
          <p:nvPr/>
        </p:nvPicPr>
        <p:blipFill>
          <a:blip r:embed="rId3">
            <a:alphaModFix/>
          </a:blip>
          <a:stretch>
            <a:fillRect/>
          </a:stretch>
        </p:blipFill>
        <p:spPr>
          <a:xfrm>
            <a:off x="0" y="0"/>
            <a:ext cx="9144000" cy="5143501"/>
          </a:xfrm>
          <a:prstGeom prst="rect">
            <a:avLst/>
          </a:prstGeom>
          <a:noFill/>
          <a:ln>
            <a:noFill/>
          </a:ln>
        </p:spPr>
      </p:pic>
      <p:sp>
        <p:nvSpPr>
          <p:cNvPr id="268" name="Google Shape;268;p51"/>
          <p:cNvSpPr txBox="1"/>
          <p:nvPr/>
        </p:nvSpPr>
        <p:spPr>
          <a:xfrm>
            <a:off x="5769875" y="4992625"/>
            <a:ext cx="3373800" cy="150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700" u="sng">
                <a:hlinkClick r:id="rId4"/>
              </a:rPr>
              <a:t>https://www.art-sciencefactory.com/complexity-map_feb09.html</a:t>
            </a:r>
            <a:endParaRPr sz="700"/>
          </a:p>
        </p:txBody>
      </p:sp>
      <p:sp>
        <p:nvSpPr>
          <p:cNvPr id="269" name="Google Shape;269;p51"/>
          <p:cNvSpPr/>
          <p:nvPr/>
        </p:nvSpPr>
        <p:spPr>
          <a:xfrm>
            <a:off x="2523750" y="3621050"/>
            <a:ext cx="4296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1"/>
          <p:cNvSpPr/>
          <p:nvPr/>
        </p:nvSpPr>
        <p:spPr>
          <a:xfrm>
            <a:off x="1972075" y="3965475"/>
            <a:ext cx="4830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1"/>
          <p:cNvSpPr/>
          <p:nvPr/>
        </p:nvSpPr>
        <p:spPr>
          <a:xfrm>
            <a:off x="1972075" y="4707650"/>
            <a:ext cx="3369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1"/>
          <p:cNvSpPr/>
          <p:nvPr/>
        </p:nvSpPr>
        <p:spPr>
          <a:xfrm>
            <a:off x="228600" y="297200"/>
            <a:ext cx="3930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1"/>
          <p:cNvSpPr/>
          <p:nvPr/>
        </p:nvSpPr>
        <p:spPr>
          <a:xfrm>
            <a:off x="2308975" y="331550"/>
            <a:ext cx="539400" cy="1851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1"/>
          <p:cNvSpPr/>
          <p:nvPr/>
        </p:nvSpPr>
        <p:spPr>
          <a:xfrm>
            <a:off x="1542475" y="867175"/>
            <a:ext cx="4554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1"/>
          <p:cNvSpPr/>
          <p:nvPr/>
        </p:nvSpPr>
        <p:spPr>
          <a:xfrm>
            <a:off x="5248950" y="4804525"/>
            <a:ext cx="4296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1"/>
          <p:cNvSpPr/>
          <p:nvPr/>
        </p:nvSpPr>
        <p:spPr>
          <a:xfrm>
            <a:off x="4104100" y="2571750"/>
            <a:ext cx="363000" cy="1239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1"/>
          <p:cNvSpPr/>
          <p:nvPr/>
        </p:nvSpPr>
        <p:spPr>
          <a:xfrm>
            <a:off x="5841450" y="2787425"/>
            <a:ext cx="6093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1"/>
          <p:cNvSpPr/>
          <p:nvPr/>
        </p:nvSpPr>
        <p:spPr>
          <a:xfrm>
            <a:off x="4716800" y="1839450"/>
            <a:ext cx="4830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1"/>
          <p:cNvSpPr/>
          <p:nvPr/>
        </p:nvSpPr>
        <p:spPr>
          <a:xfrm>
            <a:off x="3767200" y="331550"/>
            <a:ext cx="393000" cy="1851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1"/>
          <p:cNvSpPr/>
          <p:nvPr/>
        </p:nvSpPr>
        <p:spPr>
          <a:xfrm>
            <a:off x="2768025" y="1193375"/>
            <a:ext cx="3630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1"/>
          <p:cNvSpPr/>
          <p:nvPr/>
        </p:nvSpPr>
        <p:spPr>
          <a:xfrm>
            <a:off x="56275" y="867175"/>
            <a:ext cx="786600" cy="2688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1"/>
          <p:cNvSpPr/>
          <p:nvPr/>
        </p:nvSpPr>
        <p:spPr>
          <a:xfrm>
            <a:off x="3685950" y="2671150"/>
            <a:ext cx="3630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1"/>
          <p:cNvSpPr/>
          <p:nvPr/>
        </p:nvSpPr>
        <p:spPr>
          <a:xfrm>
            <a:off x="3273350" y="219175"/>
            <a:ext cx="4830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1"/>
          <p:cNvSpPr/>
          <p:nvPr/>
        </p:nvSpPr>
        <p:spPr>
          <a:xfrm>
            <a:off x="3711700" y="1124675"/>
            <a:ext cx="5040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1"/>
          <p:cNvSpPr/>
          <p:nvPr/>
        </p:nvSpPr>
        <p:spPr>
          <a:xfrm>
            <a:off x="7750825" y="1602775"/>
            <a:ext cx="3630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1"/>
          <p:cNvSpPr/>
          <p:nvPr/>
        </p:nvSpPr>
        <p:spPr>
          <a:xfrm>
            <a:off x="5378025" y="3113800"/>
            <a:ext cx="4554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1"/>
          <p:cNvSpPr/>
          <p:nvPr/>
        </p:nvSpPr>
        <p:spPr>
          <a:xfrm>
            <a:off x="1482250" y="4680950"/>
            <a:ext cx="4296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1"/>
          <p:cNvSpPr/>
          <p:nvPr/>
        </p:nvSpPr>
        <p:spPr>
          <a:xfrm>
            <a:off x="7519600" y="1839450"/>
            <a:ext cx="4554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1"/>
          <p:cNvSpPr/>
          <p:nvPr/>
        </p:nvSpPr>
        <p:spPr>
          <a:xfrm>
            <a:off x="3099650" y="4831550"/>
            <a:ext cx="3024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1"/>
          <p:cNvSpPr/>
          <p:nvPr/>
        </p:nvSpPr>
        <p:spPr>
          <a:xfrm>
            <a:off x="1096750" y="1506175"/>
            <a:ext cx="584100" cy="1851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1"/>
          <p:cNvSpPr/>
          <p:nvPr/>
        </p:nvSpPr>
        <p:spPr>
          <a:xfrm>
            <a:off x="6111500" y="1413275"/>
            <a:ext cx="3930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1"/>
          <p:cNvSpPr/>
          <p:nvPr/>
        </p:nvSpPr>
        <p:spPr>
          <a:xfrm>
            <a:off x="1311800" y="3771650"/>
            <a:ext cx="539400" cy="150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1"/>
          <p:cNvSpPr/>
          <p:nvPr/>
        </p:nvSpPr>
        <p:spPr>
          <a:xfrm>
            <a:off x="2670050" y="3144075"/>
            <a:ext cx="429600" cy="1239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1"/>
          <p:cNvSpPr/>
          <p:nvPr/>
        </p:nvSpPr>
        <p:spPr>
          <a:xfrm>
            <a:off x="5199800" y="2218975"/>
            <a:ext cx="4554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1"/>
          <p:cNvSpPr/>
          <p:nvPr/>
        </p:nvSpPr>
        <p:spPr>
          <a:xfrm>
            <a:off x="3702150" y="4254150"/>
            <a:ext cx="393000" cy="219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52"/>
          <p:cNvSpPr txBox="1"/>
          <p:nvPr>
            <p:ph type="title"/>
          </p:nvPr>
        </p:nvSpPr>
        <p:spPr>
          <a:xfrm>
            <a:off x="311700" y="1652750"/>
            <a:ext cx="8520600" cy="179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 four </a:t>
            </a:r>
            <a:r>
              <a:rPr lang="en">
                <a:latin typeface="Montserrat"/>
                <a:ea typeface="Montserrat"/>
                <a:cs typeface="Montserrat"/>
                <a:sym typeface="Montserrat"/>
              </a:rPr>
              <a:t>|</a:t>
            </a:r>
            <a:endParaRPr>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SYSTEM DYNAMICS</a:t>
            </a:r>
            <a:r>
              <a:rPr lang="en">
                <a:latin typeface="Montserrat"/>
                <a:ea typeface="Montserrat"/>
                <a:cs typeface="Montserrat"/>
                <a:sym typeface="Montserrat"/>
              </a:rPr>
              <a:t> &amp; COVID-19:</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METACONCEPT OF DIFFUSION</a:t>
            </a:r>
            <a:endParaRPr>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53"/>
          <p:cNvPicPr preferRelativeResize="0"/>
          <p:nvPr/>
        </p:nvPicPr>
        <p:blipFill rotWithShape="1">
          <a:blip r:embed="rId3">
            <a:alphaModFix/>
          </a:blip>
          <a:srcRect b="9313" l="7451" r="2555" t="0"/>
          <a:stretch/>
        </p:blipFill>
        <p:spPr>
          <a:xfrm>
            <a:off x="653417" y="0"/>
            <a:ext cx="7837157" cy="5143500"/>
          </a:xfrm>
          <a:prstGeom prst="rect">
            <a:avLst/>
          </a:prstGeom>
          <a:noFill/>
          <a:ln>
            <a:noFill/>
          </a:ln>
        </p:spPr>
      </p:pic>
      <p:sp>
        <p:nvSpPr>
          <p:cNvPr id="306" name="Google Shape;306;p53"/>
          <p:cNvSpPr txBox="1"/>
          <p:nvPr>
            <p:ph type="title"/>
          </p:nvPr>
        </p:nvSpPr>
        <p:spPr>
          <a:xfrm>
            <a:off x="111050" y="1037100"/>
            <a:ext cx="283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l</a:t>
            </a:r>
            <a:r>
              <a:rPr lang="en">
                <a:latin typeface="Montserrat"/>
                <a:ea typeface="Montserrat"/>
                <a:cs typeface="Montserrat"/>
                <a:sym typeface="Montserrat"/>
              </a:rPr>
              <a:t>inear system</a:t>
            </a:r>
            <a:endParaRPr>
              <a:latin typeface="Montserrat"/>
              <a:ea typeface="Montserrat"/>
              <a:cs typeface="Montserrat"/>
              <a:sym typeface="Montserrat"/>
            </a:endParaRPr>
          </a:p>
        </p:txBody>
      </p:sp>
      <p:pic>
        <p:nvPicPr>
          <p:cNvPr id="307" name="Google Shape;307;p53"/>
          <p:cNvPicPr preferRelativeResize="0"/>
          <p:nvPr/>
        </p:nvPicPr>
        <p:blipFill>
          <a:blip r:embed="rId4">
            <a:alphaModFix/>
          </a:blip>
          <a:stretch>
            <a:fillRect/>
          </a:stretch>
        </p:blipFill>
        <p:spPr>
          <a:xfrm>
            <a:off x="746399" y="1796700"/>
            <a:ext cx="3907400" cy="126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7"/>
          <p:cNvSpPr txBox="1"/>
          <p:nvPr>
            <p:ph idx="4294967295" type="body"/>
          </p:nvPr>
        </p:nvSpPr>
        <p:spPr>
          <a:xfrm>
            <a:off x="2300150" y="724200"/>
            <a:ext cx="64764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Montserrat"/>
                <a:ea typeface="Montserrat"/>
                <a:cs typeface="Montserrat"/>
                <a:sym typeface="Montserrat"/>
              </a:rPr>
              <a:t>one | THE EVOLUTION OF SCIENTIFIC PHILOSOPHY</a:t>
            </a:r>
            <a:endParaRPr>
              <a:solidFill>
                <a:srgbClr val="000000"/>
              </a:solidFill>
              <a:latin typeface="Montserrat"/>
              <a:ea typeface="Montserrat"/>
              <a:cs typeface="Montserrat"/>
              <a:sym typeface="Montserrat"/>
            </a:endParaRPr>
          </a:p>
          <a:p>
            <a:pPr indent="0" lvl="0" marL="0" rtl="0" algn="l">
              <a:spcBef>
                <a:spcPts val="1000"/>
              </a:spcBef>
              <a:spcAft>
                <a:spcPts val="0"/>
              </a:spcAft>
              <a:buNone/>
            </a:pPr>
            <a:r>
              <a:rPr lang="en">
                <a:solidFill>
                  <a:srgbClr val="000000"/>
                </a:solidFill>
                <a:latin typeface="Montserrat"/>
                <a:ea typeface="Montserrat"/>
                <a:cs typeface="Montserrat"/>
                <a:sym typeface="Montserrat"/>
              </a:rPr>
              <a:t>two | SYSTEMS THINKING</a:t>
            </a:r>
            <a:endParaRPr>
              <a:solidFill>
                <a:srgbClr val="000000"/>
              </a:solidFill>
              <a:latin typeface="Montserrat"/>
              <a:ea typeface="Montserrat"/>
              <a:cs typeface="Montserrat"/>
              <a:sym typeface="Montserrat"/>
            </a:endParaRPr>
          </a:p>
          <a:p>
            <a:pPr indent="0" lvl="0" marL="0" rtl="0" algn="l">
              <a:spcBef>
                <a:spcPts val="1000"/>
              </a:spcBef>
              <a:spcAft>
                <a:spcPts val="0"/>
              </a:spcAft>
              <a:buNone/>
            </a:pPr>
            <a:r>
              <a:rPr lang="en">
                <a:solidFill>
                  <a:srgbClr val="000000"/>
                </a:solidFill>
                <a:latin typeface="Montserrat"/>
                <a:ea typeface="Montserrat"/>
                <a:cs typeface="Montserrat"/>
                <a:sym typeface="Montserrat"/>
              </a:rPr>
              <a:t>three | COMPLEX SYSTEMS SCIENCE</a:t>
            </a:r>
            <a:endParaRPr>
              <a:solidFill>
                <a:srgbClr val="000000"/>
              </a:solidFill>
              <a:latin typeface="Montserrat"/>
              <a:ea typeface="Montserrat"/>
              <a:cs typeface="Montserrat"/>
              <a:sym typeface="Montserrat"/>
            </a:endParaRPr>
          </a:p>
          <a:p>
            <a:pPr indent="0" lvl="0" marL="0" rtl="0" algn="l">
              <a:spcBef>
                <a:spcPts val="1000"/>
              </a:spcBef>
              <a:spcAft>
                <a:spcPts val="1000"/>
              </a:spcAft>
              <a:buNone/>
            </a:pPr>
            <a:r>
              <a:rPr lang="en">
                <a:solidFill>
                  <a:srgbClr val="000000"/>
                </a:solidFill>
                <a:latin typeface="Montserrat"/>
                <a:ea typeface="Montserrat"/>
                <a:cs typeface="Montserrat"/>
                <a:sym typeface="Montserrat"/>
              </a:rPr>
              <a:t>f</a:t>
            </a:r>
            <a:r>
              <a:rPr lang="en">
                <a:solidFill>
                  <a:srgbClr val="000000"/>
                </a:solidFill>
                <a:latin typeface="Montserrat"/>
                <a:ea typeface="Montserrat"/>
                <a:cs typeface="Montserrat"/>
                <a:sym typeface="Montserrat"/>
              </a:rPr>
              <a:t>our | SYSTEM DYNAMICS OF COVID-19</a:t>
            </a:r>
            <a:endParaRPr>
              <a:solidFill>
                <a:srgbClr val="000000"/>
              </a:solidFill>
              <a:latin typeface="Montserrat"/>
              <a:ea typeface="Montserrat"/>
              <a:cs typeface="Montserrat"/>
              <a:sym typeface="Montserrat"/>
            </a:endParaRPr>
          </a:p>
        </p:txBody>
      </p:sp>
      <p:sp>
        <p:nvSpPr>
          <p:cNvPr id="116" name="Google Shape;116;p27"/>
          <p:cNvSpPr txBox="1"/>
          <p:nvPr>
            <p:ph type="title"/>
          </p:nvPr>
        </p:nvSpPr>
        <p:spPr>
          <a:xfrm rot="-5400000">
            <a:off x="-227300" y="1991250"/>
            <a:ext cx="2949900" cy="11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contents</a:t>
            </a:r>
            <a:endParaRPr>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116700" y="429375"/>
            <a:ext cx="4338600" cy="98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r</a:t>
            </a:r>
            <a:r>
              <a:rPr lang="en">
                <a:latin typeface="Montserrat"/>
                <a:ea typeface="Montserrat"/>
                <a:cs typeface="Montserrat"/>
                <a:sym typeface="Montserrat"/>
              </a:rPr>
              <a:t>einforcing feedback</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e</a:t>
            </a:r>
            <a:r>
              <a:rPr lang="en">
                <a:latin typeface="Montserrat"/>
                <a:ea typeface="Montserrat"/>
                <a:cs typeface="Montserrat"/>
                <a:sym typeface="Montserrat"/>
              </a:rPr>
              <a:t>xponential growth/decay</a:t>
            </a:r>
            <a:endParaRPr>
              <a:latin typeface="Montserrat"/>
              <a:ea typeface="Montserrat"/>
              <a:cs typeface="Montserrat"/>
              <a:sym typeface="Montserrat"/>
            </a:endParaRPr>
          </a:p>
        </p:txBody>
      </p:sp>
      <p:pic>
        <p:nvPicPr>
          <p:cNvPr id="313" name="Google Shape;313;p54"/>
          <p:cNvPicPr preferRelativeResize="0"/>
          <p:nvPr/>
        </p:nvPicPr>
        <p:blipFill rotWithShape="1">
          <a:blip r:embed="rId3">
            <a:alphaModFix/>
          </a:blip>
          <a:srcRect b="7629" l="9845" r="1611" t="0"/>
          <a:stretch/>
        </p:blipFill>
        <p:spPr>
          <a:xfrm>
            <a:off x="4572000" y="-10"/>
            <a:ext cx="4571999" cy="3648860"/>
          </a:xfrm>
          <a:prstGeom prst="rect">
            <a:avLst/>
          </a:prstGeom>
          <a:noFill/>
          <a:ln>
            <a:noFill/>
          </a:ln>
        </p:spPr>
      </p:pic>
      <p:pic>
        <p:nvPicPr>
          <p:cNvPr id="314" name="Google Shape;314;p54"/>
          <p:cNvPicPr preferRelativeResize="0"/>
          <p:nvPr/>
        </p:nvPicPr>
        <p:blipFill>
          <a:blip r:embed="rId4">
            <a:alphaModFix/>
          </a:blip>
          <a:stretch>
            <a:fillRect/>
          </a:stretch>
        </p:blipFill>
        <p:spPr>
          <a:xfrm>
            <a:off x="0" y="1838607"/>
            <a:ext cx="4571999" cy="3304893"/>
          </a:xfrm>
          <a:prstGeom prst="rect">
            <a:avLst/>
          </a:prstGeom>
          <a:noFill/>
          <a:ln>
            <a:noFill/>
          </a:ln>
        </p:spPr>
      </p:pic>
      <p:sp>
        <p:nvSpPr>
          <p:cNvPr id="315" name="Google Shape;315;p54"/>
          <p:cNvSpPr txBox="1"/>
          <p:nvPr>
            <p:ph type="title"/>
          </p:nvPr>
        </p:nvSpPr>
        <p:spPr>
          <a:xfrm>
            <a:off x="4688700" y="3897075"/>
            <a:ext cx="4338600" cy="98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b</a:t>
            </a:r>
            <a:r>
              <a:rPr lang="en">
                <a:latin typeface="Montserrat"/>
                <a:ea typeface="Montserrat"/>
                <a:cs typeface="Montserrat"/>
                <a:sym typeface="Montserrat"/>
              </a:rPr>
              <a:t>alancing </a:t>
            </a:r>
            <a:r>
              <a:rPr lang="en">
                <a:latin typeface="Montserrat"/>
                <a:ea typeface="Montserrat"/>
                <a:cs typeface="Montserrat"/>
                <a:sym typeface="Montserrat"/>
              </a:rPr>
              <a:t>feedback</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goal-seeking</a:t>
            </a:r>
            <a:endParaRPr>
              <a:latin typeface="Montserrat"/>
              <a:ea typeface="Montserrat"/>
              <a:cs typeface="Montserrat"/>
              <a:sym typeface="Montserrat"/>
            </a:endParaRPr>
          </a:p>
        </p:txBody>
      </p:sp>
      <p:pic>
        <p:nvPicPr>
          <p:cNvPr id="316" name="Google Shape;316;p54"/>
          <p:cNvPicPr preferRelativeResize="0"/>
          <p:nvPr/>
        </p:nvPicPr>
        <p:blipFill>
          <a:blip r:embed="rId5">
            <a:alphaModFix/>
          </a:blip>
          <a:stretch>
            <a:fillRect/>
          </a:stretch>
        </p:blipFill>
        <p:spPr>
          <a:xfrm>
            <a:off x="116700" y="3214725"/>
            <a:ext cx="3281723" cy="983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grpSp>
        <p:nvGrpSpPr>
          <p:cNvPr id="321" name="Google Shape;321;p55"/>
          <p:cNvGrpSpPr/>
          <p:nvPr/>
        </p:nvGrpSpPr>
        <p:grpSpPr>
          <a:xfrm>
            <a:off x="1399588" y="0"/>
            <a:ext cx="6344815" cy="5143500"/>
            <a:chOff x="1399588" y="0"/>
            <a:chExt cx="6344815" cy="5143500"/>
          </a:xfrm>
        </p:grpSpPr>
        <p:pic>
          <p:nvPicPr>
            <p:cNvPr id="322" name="Google Shape;322;p55"/>
            <p:cNvPicPr preferRelativeResize="0"/>
            <p:nvPr/>
          </p:nvPicPr>
          <p:blipFill>
            <a:blip r:embed="rId3">
              <a:alphaModFix/>
            </a:blip>
            <a:stretch>
              <a:fillRect/>
            </a:stretch>
          </p:blipFill>
          <p:spPr>
            <a:xfrm>
              <a:off x="1399588" y="0"/>
              <a:ext cx="6344815" cy="5143500"/>
            </a:xfrm>
            <a:prstGeom prst="rect">
              <a:avLst/>
            </a:prstGeom>
            <a:noFill/>
            <a:ln>
              <a:noFill/>
            </a:ln>
          </p:spPr>
        </p:pic>
        <p:sp>
          <p:nvSpPr>
            <p:cNvPr id="323" name="Google Shape;323;p55"/>
            <p:cNvSpPr txBox="1"/>
            <p:nvPr/>
          </p:nvSpPr>
          <p:spPr>
            <a:xfrm>
              <a:off x="3977550" y="2357550"/>
              <a:ext cx="1181100" cy="171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r>
              <a:rPr lang="en"/>
              <a:t>iffusion: adoption of new technologies and ideas</a:t>
            </a:r>
            <a:endParaRPr/>
          </a:p>
        </p:txBody>
      </p:sp>
      <p:pic>
        <p:nvPicPr>
          <p:cNvPr id="329" name="Google Shape;329;p56"/>
          <p:cNvPicPr preferRelativeResize="0"/>
          <p:nvPr/>
        </p:nvPicPr>
        <p:blipFill rotWithShape="1">
          <a:blip r:embed="rId3">
            <a:alphaModFix/>
          </a:blip>
          <a:srcRect b="14225" l="26819" r="25897" t="30206"/>
          <a:stretch/>
        </p:blipFill>
        <p:spPr>
          <a:xfrm>
            <a:off x="4522125" y="1078400"/>
            <a:ext cx="4621875" cy="3373898"/>
          </a:xfrm>
          <a:prstGeom prst="rect">
            <a:avLst/>
          </a:prstGeom>
          <a:noFill/>
          <a:ln>
            <a:noFill/>
          </a:ln>
        </p:spPr>
      </p:pic>
      <p:sp>
        <p:nvSpPr>
          <p:cNvPr id="330" name="Google Shape;330;p56"/>
          <p:cNvSpPr txBox="1"/>
          <p:nvPr/>
        </p:nvSpPr>
        <p:spPr>
          <a:xfrm>
            <a:off x="3118338" y="4592200"/>
            <a:ext cx="2907300" cy="3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Bass Diffusion Model</a:t>
            </a:r>
            <a:endParaRPr/>
          </a:p>
        </p:txBody>
      </p:sp>
      <p:pic>
        <p:nvPicPr>
          <p:cNvPr id="331" name="Google Shape;331;p56"/>
          <p:cNvPicPr preferRelativeResize="0"/>
          <p:nvPr/>
        </p:nvPicPr>
        <p:blipFill rotWithShape="1">
          <a:blip r:embed="rId4">
            <a:alphaModFix/>
          </a:blip>
          <a:srcRect b="3009" l="2350" r="9937" t="10998"/>
          <a:stretch/>
        </p:blipFill>
        <p:spPr>
          <a:xfrm>
            <a:off x="0" y="1078400"/>
            <a:ext cx="4174401" cy="2926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Google Shape;336;p57"/>
          <p:cNvPicPr preferRelativeResize="0"/>
          <p:nvPr/>
        </p:nvPicPr>
        <p:blipFill>
          <a:blip r:embed="rId3">
            <a:alphaModFix/>
          </a:blip>
          <a:stretch>
            <a:fillRect/>
          </a:stretch>
        </p:blipFill>
        <p:spPr>
          <a:xfrm>
            <a:off x="1282446" y="0"/>
            <a:ext cx="6579105" cy="5143500"/>
          </a:xfrm>
          <a:prstGeom prst="rect">
            <a:avLst/>
          </a:prstGeom>
          <a:noFill/>
          <a:ln>
            <a:noFill/>
          </a:ln>
        </p:spPr>
      </p:pic>
      <p:sp>
        <p:nvSpPr>
          <p:cNvPr id="337" name="Google Shape;337;p57"/>
          <p:cNvSpPr txBox="1"/>
          <p:nvPr>
            <p:ph type="title"/>
          </p:nvPr>
        </p:nvSpPr>
        <p:spPr>
          <a:xfrm rot="-5400000">
            <a:off x="-1416450" y="2285400"/>
            <a:ext cx="369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Bass diffusion model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58"/>
          <p:cNvPicPr preferRelativeResize="0"/>
          <p:nvPr/>
        </p:nvPicPr>
        <p:blipFill>
          <a:blip r:embed="rId3">
            <a:alphaModFix/>
          </a:blip>
          <a:stretch>
            <a:fillRect/>
          </a:stretch>
        </p:blipFill>
        <p:spPr>
          <a:xfrm>
            <a:off x="1682193" y="0"/>
            <a:ext cx="5779610" cy="5143500"/>
          </a:xfrm>
          <a:prstGeom prst="rect">
            <a:avLst/>
          </a:prstGeom>
          <a:noFill/>
          <a:ln>
            <a:noFill/>
          </a:ln>
        </p:spPr>
      </p:pic>
      <p:sp>
        <p:nvSpPr>
          <p:cNvPr id="343" name="Google Shape;343;p58"/>
          <p:cNvSpPr txBox="1"/>
          <p:nvPr>
            <p:ph type="title"/>
          </p:nvPr>
        </p:nvSpPr>
        <p:spPr>
          <a:xfrm>
            <a:off x="311700" y="1679875"/>
            <a:ext cx="240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oscillations</a:t>
            </a:r>
            <a:endParaRPr>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Google Shape;348;p59"/>
          <p:cNvPicPr preferRelativeResize="0"/>
          <p:nvPr/>
        </p:nvPicPr>
        <p:blipFill>
          <a:blip r:embed="rId3">
            <a:alphaModFix/>
          </a:blip>
          <a:stretch>
            <a:fillRect/>
          </a:stretch>
        </p:blipFill>
        <p:spPr>
          <a:xfrm>
            <a:off x="0" y="0"/>
            <a:ext cx="9143999" cy="4780016"/>
          </a:xfrm>
          <a:prstGeom prst="rect">
            <a:avLst/>
          </a:prstGeom>
          <a:noFill/>
          <a:ln>
            <a:noFill/>
          </a:ln>
        </p:spPr>
      </p:pic>
      <p:sp>
        <p:nvSpPr>
          <p:cNvPr id="349" name="Google Shape;349;p59"/>
          <p:cNvSpPr txBox="1"/>
          <p:nvPr>
            <p:ph type="title"/>
          </p:nvPr>
        </p:nvSpPr>
        <p:spPr>
          <a:xfrm>
            <a:off x="87200" y="837575"/>
            <a:ext cx="3076500" cy="9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l</a:t>
            </a:r>
            <a:r>
              <a:rPr lang="en">
                <a:latin typeface="Montserrat"/>
                <a:ea typeface="Montserrat"/>
                <a:cs typeface="Montserrat"/>
                <a:sym typeface="Montserrat"/>
              </a:rPr>
              <a:t>imits to growth archetype</a:t>
            </a:r>
            <a:endParaRPr>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id="354" name="Google Shape;354;p60"/>
          <p:cNvPicPr preferRelativeResize="0"/>
          <p:nvPr/>
        </p:nvPicPr>
        <p:blipFill rotWithShape="1">
          <a:blip r:embed="rId3">
            <a:alphaModFix/>
          </a:blip>
          <a:srcRect b="23597" l="3409" r="24663" t="8651"/>
          <a:stretch/>
        </p:blipFill>
        <p:spPr>
          <a:xfrm>
            <a:off x="0" y="149325"/>
            <a:ext cx="9144000" cy="4844844"/>
          </a:xfrm>
          <a:prstGeom prst="rect">
            <a:avLst/>
          </a:prstGeom>
          <a:noFill/>
          <a:ln>
            <a:noFill/>
          </a:ln>
        </p:spPr>
      </p:pic>
      <p:sp>
        <p:nvSpPr>
          <p:cNvPr id="355" name="Google Shape;355;p60"/>
          <p:cNvSpPr txBox="1"/>
          <p:nvPr>
            <p:ph type="title"/>
          </p:nvPr>
        </p:nvSpPr>
        <p:spPr>
          <a:xfrm>
            <a:off x="311700" y="445025"/>
            <a:ext cx="2188800" cy="105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a:t>
            </a:r>
            <a:r>
              <a:rPr lang="en">
                <a:latin typeface="Montserrat"/>
                <a:ea typeface="Montserrat"/>
                <a:cs typeface="Montserrat"/>
                <a:sym typeface="Montserrat"/>
              </a:rPr>
              <a:t>opulation</a:t>
            </a:r>
            <a:br>
              <a:rPr lang="en">
                <a:latin typeface="Montserrat"/>
                <a:ea typeface="Montserrat"/>
                <a:cs typeface="Montserrat"/>
                <a:sym typeface="Montserrat"/>
              </a:rPr>
            </a:br>
            <a:r>
              <a:rPr lang="en">
                <a:latin typeface="Montserrat"/>
                <a:ea typeface="Montserrat"/>
                <a:cs typeface="Montserrat"/>
                <a:sym typeface="Montserrat"/>
              </a:rPr>
              <a:t>dynamics</a:t>
            </a:r>
            <a:endParaRPr>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c</a:t>
            </a:r>
            <a:r>
              <a:rPr lang="en">
                <a:latin typeface="Montserrat"/>
                <a:ea typeface="Montserrat"/>
                <a:cs typeface="Montserrat"/>
                <a:sym typeface="Montserrat"/>
              </a:rPr>
              <a:t>omplex adaptive system</a:t>
            </a:r>
            <a:endParaRPr>
              <a:latin typeface="Montserrat"/>
              <a:ea typeface="Montserrat"/>
              <a:cs typeface="Montserrat"/>
              <a:sym typeface="Montserrat"/>
            </a:endParaRPr>
          </a:p>
        </p:txBody>
      </p:sp>
      <p:pic>
        <p:nvPicPr>
          <p:cNvPr id="361" name="Google Shape;361;p61"/>
          <p:cNvPicPr preferRelativeResize="0"/>
          <p:nvPr/>
        </p:nvPicPr>
        <p:blipFill>
          <a:blip r:embed="rId3">
            <a:alphaModFix/>
          </a:blip>
          <a:stretch>
            <a:fillRect/>
          </a:stretch>
        </p:blipFill>
        <p:spPr>
          <a:xfrm>
            <a:off x="4633750" y="1551412"/>
            <a:ext cx="3989324" cy="2627475"/>
          </a:xfrm>
          <a:prstGeom prst="rect">
            <a:avLst/>
          </a:prstGeom>
          <a:noFill/>
          <a:ln>
            <a:noFill/>
          </a:ln>
        </p:spPr>
      </p:pic>
      <p:sp>
        <p:nvSpPr>
          <p:cNvPr id="362" name="Google Shape;362;p61"/>
          <p:cNvSpPr txBox="1"/>
          <p:nvPr/>
        </p:nvSpPr>
        <p:spPr>
          <a:xfrm>
            <a:off x="6501000" y="4898700"/>
            <a:ext cx="2643000" cy="24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u="sng">
                <a:solidFill>
                  <a:schemeClr val="hlink"/>
                </a:solidFill>
                <a:latin typeface="Montserrat"/>
                <a:ea typeface="Montserrat"/>
                <a:cs typeface="Montserrat"/>
                <a:sym typeface="Montserrat"/>
                <a:hlinkClick r:id="rId4"/>
              </a:rPr>
              <a:t>https://www.resalliance.org/adaptive-cycle</a:t>
            </a:r>
            <a:endParaRPr sz="800">
              <a:latin typeface="Montserrat"/>
              <a:ea typeface="Montserrat"/>
              <a:cs typeface="Montserrat"/>
              <a:sym typeface="Montserrat"/>
            </a:endParaRPr>
          </a:p>
        </p:txBody>
      </p:sp>
      <p:sp>
        <p:nvSpPr>
          <p:cNvPr id="363" name="Google Shape;363;p61"/>
          <p:cNvSpPr txBox="1"/>
          <p:nvPr/>
        </p:nvSpPr>
        <p:spPr>
          <a:xfrm>
            <a:off x="311700" y="1143000"/>
            <a:ext cx="3963600" cy="34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200">
                <a:solidFill>
                  <a:srgbClr val="333344"/>
                </a:solidFill>
                <a:highlight>
                  <a:srgbClr val="FFFFFF"/>
                </a:highlight>
                <a:latin typeface="Montserrat"/>
                <a:ea typeface="Montserrat"/>
                <a:cs typeface="Montserrat"/>
                <a:sym typeface="Montserrat"/>
              </a:rPr>
              <a:t>e</a:t>
            </a:r>
            <a:r>
              <a:rPr lang="en" sz="1200">
                <a:solidFill>
                  <a:srgbClr val="333344"/>
                </a:solidFill>
                <a:highlight>
                  <a:srgbClr val="FFFFFF"/>
                </a:highlight>
                <a:latin typeface="Montserrat"/>
                <a:ea typeface="Montserrat"/>
                <a:cs typeface="Montserrat"/>
                <a:sym typeface="Montserrat"/>
              </a:rPr>
              <a:t>cological dynamics (succession theory) perspective but general for all CAS</a:t>
            </a:r>
            <a:endParaRPr sz="1200">
              <a:solidFill>
                <a:srgbClr val="333344"/>
              </a:solidFill>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en" sz="1200">
                <a:solidFill>
                  <a:srgbClr val="333344"/>
                </a:solidFill>
                <a:highlight>
                  <a:srgbClr val="FFFFFF"/>
                </a:highlight>
                <a:latin typeface="Montserrat"/>
                <a:ea typeface="Montserrat"/>
                <a:cs typeface="Montserrat"/>
                <a:sym typeface="Montserrat"/>
              </a:rPr>
              <a:t>first phase (foreloop): slow, incremental growth and accumulation</a:t>
            </a:r>
            <a:endParaRPr sz="1200">
              <a:solidFill>
                <a:srgbClr val="333344"/>
              </a:solidFill>
              <a:highlight>
                <a:srgbClr val="FFFFFF"/>
              </a:highlight>
              <a:latin typeface="Montserrat"/>
              <a:ea typeface="Montserrat"/>
              <a:cs typeface="Montserrat"/>
              <a:sym typeface="Montserrat"/>
            </a:endParaRPr>
          </a:p>
          <a:p>
            <a:pPr indent="-304800" lvl="0" marL="457200" rtl="0" algn="l">
              <a:lnSpc>
                <a:spcPct val="115000"/>
              </a:lnSpc>
              <a:spcBef>
                <a:spcPts val="1100"/>
              </a:spcBef>
              <a:spcAft>
                <a:spcPts val="0"/>
              </a:spcAft>
              <a:buClr>
                <a:srgbClr val="333344"/>
              </a:buClr>
              <a:buSzPts val="1200"/>
              <a:buFont typeface="Montserrat"/>
              <a:buAutoNum type="arabicPeriod"/>
            </a:pPr>
            <a:r>
              <a:rPr lang="en" sz="1200">
                <a:solidFill>
                  <a:srgbClr val="333344"/>
                </a:solidFill>
                <a:highlight>
                  <a:srgbClr val="FFFFFF"/>
                </a:highlight>
                <a:latin typeface="Montserrat"/>
                <a:ea typeface="Montserrat"/>
                <a:cs typeface="Montserrat"/>
                <a:sym typeface="Montserrat"/>
              </a:rPr>
              <a:t>growth or exploitation </a:t>
            </a:r>
            <a:r>
              <a:rPr b="1" lang="en" sz="1200">
                <a:solidFill>
                  <a:srgbClr val="333344"/>
                </a:solidFill>
                <a:highlight>
                  <a:srgbClr val="FFFFFF"/>
                </a:highlight>
                <a:latin typeface="Montserrat"/>
                <a:ea typeface="Montserrat"/>
                <a:cs typeface="Montserrat"/>
                <a:sym typeface="Montserrat"/>
              </a:rPr>
              <a:t>(r)</a:t>
            </a:r>
            <a:endParaRPr b="1" sz="1200">
              <a:solidFill>
                <a:srgbClr val="333344"/>
              </a:solidFill>
              <a:highlight>
                <a:srgbClr val="FFFFFF"/>
              </a:highlight>
              <a:latin typeface="Montserrat"/>
              <a:ea typeface="Montserrat"/>
              <a:cs typeface="Montserrat"/>
              <a:sym typeface="Montserrat"/>
            </a:endParaRPr>
          </a:p>
          <a:p>
            <a:pPr indent="-304800" lvl="0" marL="457200" rtl="0" algn="l">
              <a:lnSpc>
                <a:spcPct val="115000"/>
              </a:lnSpc>
              <a:spcBef>
                <a:spcPts val="0"/>
              </a:spcBef>
              <a:spcAft>
                <a:spcPts val="0"/>
              </a:spcAft>
              <a:buClr>
                <a:srgbClr val="333344"/>
              </a:buClr>
              <a:buSzPts val="1200"/>
              <a:buFont typeface="Montserrat"/>
              <a:buAutoNum type="arabicPeriod"/>
            </a:pPr>
            <a:r>
              <a:rPr lang="en" sz="1200">
                <a:solidFill>
                  <a:srgbClr val="333344"/>
                </a:solidFill>
                <a:highlight>
                  <a:srgbClr val="FFFFFF"/>
                </a:highlight>
                <a:latin typeface="Montserrat"/>
                <a:ea typeface="Montserrat"/>
                <a:cs typeface="Montserrat"/>
                <a:sym typeface="Montserrat"/>
              </a:rPr>
              <a:t>conservation </a:t>
            </a:r>
            <a:r>
              <a:rPr b="1" lang="en" sz="1200">
                <a:solidFill>
                  <a:srgbClr val="333344"/>
                </a:solidFill>
                <a:highlight>
                  <a:srgbClr val="FFFFFF"/>
                </a:highlight>
                <a:latin typeface="Montserrat"/>
                <a:ea typeface="Montserrat"/>
                <a:cs typeface="Montserrat"/>
                <a:sym typeface="Montserrat"/>
              </a:rPr>
              <a:t>(K)</a:t>
            </a:r>
            <a:endParaRPr b="1" sz="1200">
              <a:solidFill>
                <a:srgbClr val="333344"/>
              </a:solidFill>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en" sz="1200">
                <a:solidFill>
                  <a:srgbClr val="333344"/>
                </a:solidFill>
                <a:highlight>
                  <a:srgbClr val="FFFFFF"/>
                </a:highlight>
                <a:latin typeface="Montserrat"/>
                <a:ea typeface="Montserrat"/>
                <a:cs typeface="Montserrat"/>
                <a:sym typeface="Montserrat"/>
              </a:rPr>
              <a:t>s</a:t>
            </a:r>
            <a:r>
              <a:rPr lang="en" sz="1200">
                <a:solidFill>
                  <a:srgbClr val="333344"/>
                </a:solidFill>
                <a:highlight>
                  <a:srgbClr val="FFFFFF"/>
                </a:highlight>
                <a:latin typeface="Montserrat"/>
                <a:ea typeface="Montserrat"/>
                <a:cs typeface="Montserrat"/>
                <a:sym typeface="Montserrat"/>
              </a:rPr>
              <a:t>econd phase (backloop): rapid reorganization and eventual renewal</a:t>
            </a:r>
            <a:endParaRPr sz="1200">
              <a:solidFill>
                <a:srgbClr val="333344"/>
              </a:solidFill>
              <a:highlight>
                <a:srgbClr val="FFFFFF"/>
              </a:highlight>
              <a:latin typeface="Montserrat"/>
              <a:ea typeface="Montserrat"/>
              <a:cs typeface="Montserrat"/>
              <a:sym typeface="Montserrat"/>
            </a:endParaRPr>
          </a:p>
          <a:p>
            <a:pPr indent="-304800" lvl="0" marL="457200" rtl="0" algn="l">
              <a:lnSpc>
                <a:spcPct val="115000"/>
              </a:lnSpc>
              <a:spcBef>
                <a:spcPts val="1100"/>
              </a:spcBef>
              <a:spcAft>
                <a:spcPts val="0"/>
              </a:spcAft>
              <a:buClr>
                <a:srgbClr val="333344"/>
              </a:buClr>
              <a:buSzPts val="1200"/>
              <a:buFont typeface="Montserrat"/>
              <a:buAutoNum type="arabicPeriod"/>
            </a:pPr>
            <a:r>
              <a:rPr lang="en" sz="1200">
                <a:solidFill>
                  <a:srgbClr val="333344"/>
                </a:solidFill>
                <a:highlight>
                  <a:srgbClr val="FFFFFF"/>
                </a:highlight>
                <a:latin typeface="Montserrat"/>
                <a:ea typeface="Montserrat"/>
                <a:cs typeface="Montserrat"/>
                <a:sym typeface="Montserrat"/>
              </a:rPr>
              <a:t>collapse or release (omega)</a:t>
            </a:r>
            <a:endParaRPr sz="1200">
              <a:solidFill>
                <a:srgbClr val="333344"/>
              </a:solidFill>
              <a:highlight>
                <a:srgbClr val="FFFFFF"/>
              </a:highlight>
              <a:latin typeface="Montserrat"/>
              <a:ea typeface="Montserrat"/>
              <a:cs typeface="Montserrat"/>
              <a:sym typeface="Montserrat"/>
            </a:endParaRPr>
          </a:p>
          <a:p>
            <a:pPr indent="-304800" lvl="0" marL="457200" rtl="0" algn="l">
              <a:lnSpc>
                <a:spcPct val="115000"/>
              </a:lnSpc>
              <a:spcBef>
                <a:spcPts val="0"/>
              </a:spcBef>
              <a:spcAft>
                <a:spcPts val="0"/>
              </a:spcAft>
              <a:buClr>
                <a:srgbClr val="333344"/>
              </a:buClr>
              <a:buSzPts val="1200"/>
              <a:buFont typeface="Montserrat"/>
              <a:buAutoNum type="arabicPeriod"/>
            </a:pPr>
            <a:r>
              <a:rPr lang="en" sz="1200">
                <a:solidFill>
                  <a:srgbClr val="333344"/>
                </a:solidFill>
                <a:highlight>
                  <a:srgbClr val="FFFFFF"/>
                </a:highlight>
                <a:latin typeface="Montserrat"/>
                <a:ea typeface="Montserrat"/>
                <a:cs typeface="Montserrat"/>
                <a:sym typeface="Montserrat"/>
              </a:rPr>
              <a:t>reorganization (alpha)</a:t>
            </a:r>
            <a:endParaRPr sz="1200">
              <a:solidFill>
                <a:srgbClr val="333344"/>
              </a:solidFill>
              <a:highlight>
                <a:srgbClr val="FFFFFF"/>
              </a:highlight>
              <a:latin typeface="Montserrat"/>
              <a:ea typeface="Montserrat"/>
              <a:cs typeface="Montserrat"/>
              <a:sym typeface="Montserrat"/>
            </a:endParaRPr>
          </a:p>
          <a:p>
            <a:pPr indent="0" lvl="0" marL="0" rtl="0" algn="l">
              <a:lnSpc>
                <a:spcPct val="115000"/>
              </a:lnSpc>
              <a:spcBef>
                <a:spcPts val="1100"/>
              </a:spcBef>
              <a:spcAft>
                <a:spcPts val="1100"/>
              </a:spcAft>
              <a:buNone/>
            </a:pPr>
            <a:r>
              <a:rPr lang="en" sz="1200">
                <a:solidFill>
                  <a:srgbClr val="333344"/>
                </a:solidFill>
                <a:highlight>
                  <a:srgbClr val="FFFFFF"/>
                </a:highlight>
                <a:latin typeface="Montserrat"/>
                <a:ea typeface="Montserrat"/>
                <a:cs typeface="Montserrat"/>
                <a:sym typeface="Montserrat"/>
              </a:rPr>
              <a:t>b</a:t>
            </a:r>
            <a:r>
              <a:rPr lang="en" sz="1200">
                <a:solidFill>
                  <a:srgbClr val="333344"/>
                </a:solidFill>
                <a:highlight>
                  <a:srgbClr val="FFFFFF"/>
                </a:highlight>
                <a:latin typeface="Montserrat"/>
                <a:ea typeface="Montserrat"/>
                <a:cs typeface="Montserrat"/>
                <a:sym typeface="Montserrat"/>
              </a:rPr>
              <a:t>usiness &amp; economic cycles, war and post-war reconstruction, viral outbreaks, among many other examples</a:t>
            </a:r>
            <a:endParaRPr sz="1200">
              <a:solidFill>
                <a:srgbClr val="333344"/>
              </a:solidFill>
              <a:highlight>
                <a:srgbClr val="FFFFFF"/>
              </a:highlight>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2"/>
          <p:cNvSpPr txBox="1"/>
          <p:nvPr>
            <p:ph type="title"/>
          </p:nvPr>
        </p:nvSpPr>
        <p:spPr>
          <a:xfrm>
            <a:off x="311700" y="1573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l</a:t>
            </a:r>
            <a:r>
              <a:rPr lang="en" u="sng">
                <a:solidFill>
                  <a:schemeClr val="hlink"/>
                </a:solidFill>
                <a:hlinkClick r:id="rId4"/>
              </a:rPr>
              <a:t>ive coronavirus tracker</a:t>
            </a:r>
            <a:endParaRPr/>
          </a:p>
        </p:txBody>
      </p:sp>
      <p:pic>
        <p:nvPicPr>
          <p:cNvPr id="369" name="Google Shape;369;p62"/>
          <p:cNvPicPr preferRelativeResize="0"/>
          <p:nvPr/>
        </p:nvPicPr>
        <p:blipFill>
          <a:blip r:embed="rId5">
            <a:alphaModFix/>
          </a:blip>
          <a:stretch>
            <a:fillRect/>
          </a:stretch>
        </p:blipFill>
        <p:spPr>
          <a:xfrm>
            <a:off x="1618712" y="767700"/>
            <a:ext cx="5906575" cy="4375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id="374" name="Google Shape;374;p63"/>
          <p:cNvPicPr preferRelativeResize="0"/>
          <p:nvPr/>
        </p:nvPicPr>
        <p:blipFill>
          <a:blip r:embed="rId3">
            <a:alphaModFix/>
          </a:blip>
          <a:stretch>
            <a:fillRect/>
          </a:stretch>
        </p:blipFill>
        <p:spPr>
          <a:xfrm>
            <a:off x="975238" y="1099450"/>
            <a:ext cx="7193519" cy="3826025"/>
          </a:xfrm>
          <a:prstGeom prst="rect">
            <a:avLst/>
          </a:prstGeom>
          <a:noFill/>
          <a:ln>
            <a:noFill/>
          </a:ln>
        </p:spPr>
      </p:pic>
      <p:sp>
        <p:nvSpPr>
          <p:cNvPr id="375" name="Google Shape;375;p63"/>
          <p:cNvSpPr txBox="1"/>
          <p:nvPr>
            <p:ph type="title"/>
          </p:nvPr>
        </p:nvSpPr>
        <p:spPr>
          <a:xfrm>
            <a:off x="311700" y="445025"/>
            <a:ext cx="874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viruses as complex adaptive systems, SIR model</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8"/>
          <p:cNvSpPr txBox="1"/>
          <p:nvPr>
            <p:ph type="title"/>
          </p:nvPr>
        </p:nvSpPr>
        <p:spPr>
          <a:xfrm>
            <a:off x="1156650" y="1674750"/>
            <a:ext cx="6830700" cy="179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 one </a:t>
            </a:r>
            <a:r>
              <a:rPr lang="en">
                <a:latin typeface="Montserrat"/>
                <a:ea typeface="Montserrat"/>
                <a:cs typeface="Montserrat"/>
                <a:sym typeface="Montserrat"/>
              </a:rPr>
              <a:t>|</a:t>
            </a:r>
            <a:endParaRPr>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THE EVOLUTION OF SCIENTIFIC PHILOSOPHY</a:t>
            </a:r>
            <a:endParaRPr>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viruses as complex adaptive systems, Influenza</a:t>
            </a:r>
            <a:endParaRPr>
              <a:latin typeface="Montserrat"/>
              <a:ea typeface="Montserrat"/>
              <a:cs typeface="Montserrat"/>
              <a:sym typeface="Montserrat"/>
            </a:endParaRPr>
          </a:p>
        </p:txBody>
      </p:sp>
      <p:pic>
        <p:nvPicPr>
          <p:cNvPr id="381" name="Google Shape;381;p64"/>
          <p:cNvPicPr preferRelativeResize="0"/>
          <p:nvPr/>
        </p:nvPicPr>
        <p:blipFill>
          <a:blip r:embed="rId3">
            <a:alphaModFix/>
          </a:blip>
          <a:stretch>
            <a:fillRect/>
          </a:stretch>
        </p:blipFill>
        <p:spPr>
          <a:xfrm>
            <a:off x="1301800" y="960350"/>
            <a:ext cx="6540401" cy="4183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v</a:t>
            </a:r>
            <a:r>
              <a:rPr lang="en">
                <a:latin typeface="Montserrat"/>
                <a:ea typeface="Montserrat"/>
                <a:cs typeface="Montserrat"/>
                <a:sym typeface="Montserrat"/>
              </a:rPr>
              <a:t>iruses as complex adaptive systems, COVID19</a:t>
            </a:r>
            <a:endParaRPr>
              <a:latin typeface="Montserrat"/>
              <a:ea typeface="Montserrat"/>
              <a:cs typeface="Montserrat"/>
              <a:sym typeface="Montserrat"/>
            </a:endParaRPr>
          </a:p>
        </p:txBody>
      </p:sp>
      <p:pic>
        <p:nvPicPr>
          <p:cNvPr id="387" name="Google Shape;387;p65"/>
          <p:cNvPicPr preferRelativeResize="0"/>
          <p:nvPr/>
        </p:nvPicPr>
        <p:blipFill>
          <a:blip r:embed="rId3">
            <a:alphaModFix/>
          </a:blip>
          <a:stretch>
            <a:fillRect/>
          </a:stretch>
        </p:blipFill>
        <p:spPr>
          <a:xfrm>
            <a:off x="1456362" y="976750"/>
            <a:ext cx="6231275" cy="41667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s</a:t>
            </a:r>
            <a:r>
              <a:rPr lang="en">
                <a:latin typeface="Montserrat"/>
                <a:ea typeface="Montserrat"/>
                <a:cs typeface="Montserrat"/>
                <a:sym typeface="Montserrat"/>
              </a:rPr>
              <a:t>tuff, things, and links</a:t>
            </a:r>
            <a:endParaRPr>
              <a:latin typeface="Montserrat"/>
              <a:ea typeface="Montserrat"/>
              <a:cs typeface="Montserrat"/>
              <a:sym typeface="Montserrat"/>
            </a:endParaRPr>
          </a:p>
        </p:txBody>
      </p:sp>
      <p:sp>
        <p:nvSpPr>
          <p:cNvPr id="393" name="Google Shape;393;p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accent5"/>
                </a:solidFill>
                <a:latin typeface="Montserrat"/>
                <a:ea typeface="Montserrat"/>
                <a:cs typeface="Montserrat"/>
                <a:sym typeface="Montserrat"/>
                <a:hlinkClick r:id="rId3"/>
              </a:rPr>
              <a:t>System Dynamics Society (COVID-19 page)</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Viruses as Complex Adaptive Systems (2019) by Richard Sole &amp; Santiago F Elena</a:t>
            </a:r>
            <a:endParaRPr sz="1600"/>
          </a:p>
          <a:p>
            <a:pPr indent="0" lvl="0" marL="0" rtl="0" algn="l">
              <a:spcBef>
                <a:spcPts val="1600"/>
              </a:spcBef>
              <a:spcAft>
                <a:spcPts val="0"/>
              </a:spcAft>
              <a:buNone/>
            </a:pPr>
            <a:r>
              <a:rPr lang="en" sz="1600" u="sng">
                <a:solidFill>
                  <a:schemeClr val="hlink"/>
                </a:solidFill>
                <a:latin typeface="Montserrat"/>
                <a:ea typeface="Montserrat"/>
                <a:cs typeface="Montserrat"/>
                <a:sym typeface="Montserrat"/>
                <a:hlinkClick r:id="rId4"/>
              </a:rPr>
              <a:t>a</a:t>
            </a:r>
            <a:r>
              <a:rPr lang="en" sz="1600" u="sng">
                <a:solidFill>
                  <a:schemeClr val="hlink"/>
                </a:solidFill>
                <a:latin typeface="Montserrat"/>
                <a:ea typeface="Montserrat"/>
                <a:cs typeface="Montserrat"/>
                <a:sym typeface="Montserrat"/>
                <a:hlinkClick r:id="rId5"/>
              </a:rPr>
              <a:t>gent-based modeling approach to COVID-19</a:t>
            </a:r>
            <a:r>
              <a:rPr lang="en" sz="1600" u="sng">
                <a:solidFill>
                  <a:schemeClr val="hlink"/>
                </a:solidFill>
                <a:latin typeface="Montserrat"/>
                <a:ea typeface="Montserrat"/>
                <a:cs typeface="Montserrat"/>
                <a:sym typeface="Montserrat"/>
                <a:hlinkClick r:id="rId6"/>
              </a:rPr>
              <a:t> (video)</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Thinking in Systems (2008) by Donella H Meadows</a:t>
            </a:r>
            <a:endParaRPr sz="1600">
              <a:latin typeface="Montserrat"/>
              <a:ea typeface="Montserrat"/>
              <a:cs typeface="Montserrat"/>
              <a:sym typeface="Montserrat"/>
            </a:endParaRPr>
          </a:p>
          <a:p>
            <a:pPr indent="0" lvl="0" marL="0" rtl="0" algn="l">
              <a:spcBef>
                <a:spcPts val="1600"/>
              </a:spcBef>
              <a:spcAft>
                <a:spcPts val="0"/>
              </a:spcAft>
              <a:buClr>
                <a:schemeClr val="dk1"/>
              </a:buClr>
              <a:buSzPts val="1100"/>
              <a:buFont typeface="Arial"/>
              <a:buNone/>
            </a:pPr>
            <a:r>
              <a:rPr lang="en" sz="1600">
                <a:latin typeface="Montserrat"/>
                <a:ea typeface="Montserrat"/>
                <a:cs typeface="Montserrat"/>
                <a:sym typeface="Montserrat"/>
              </a:rPr>
              <a:t>The Systems View of Life (2014) by Fritjof Capra &amp; Pier Luigi Luisi</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Business Dynamics (2000) by John Sterman</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Managing Complexity in Social Systems (2019) by Christoph E Mandl</a:t>
            </a:r>
            <a:endParaRPr sz="1600">
              <a:latin typeface="Montserrat"/>
              <a:ea typeface="Montserrat"/>
              <a:cs typeface="Montserrat"/>
              <a:sym typeface="Montserrat"/>
            </a:endParaRPr>
          </a:p>
          <a:p>
            <a:pPr indent="0" lvl="0" marL="0" rtl="0" algn="l">
              <a:spcBef>
                <a:spcPts val="1600"/>
              </a:spcBef>
              <a:spcAft>
                <a:spcPts val="1600"/>
              </a:spcAft>
              <a:buNone/>
            </a:pPr>
            <a:r>
              <a:t/>
            </a:r>
            <a:endParaRPr sz="1600">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o</a:t>
            </a:r>
            <a:r>
              <a:rPr lang="en">
                <a:latin typeface="Montserrat"/>
                <a:ea typeface="Montserrat"/>
                <a:cs typeface="Montserrat"/>
                <a:sym typeface="Montserrat"/>
              </a:rPr>
              <a:t>h, there’s more</a:t>
            </a:r>
            <a:endParaRPr>
              <a:latin typeface="Montserrat"/>
              <a:ea typeface="Montserrat"/>
              <a:cs typeface="Montserrat"/>
              <a:sym typeface="Montserrat"/>
            </a:endParaRPr>
          </a:p>
        </p:txBody>
      </p:sp>
      <p:sp>
        <p:nvSpPr>
          <p:cNvPr id="399" name="Google Shape;399;p67"/>
          <p:cNvSpPr txBox="1"/>
          <p:nvPr>
            <p:ph idx="1" type="body"/>
          </p:nvPr>
        </p:nvSpPr>
        <p:spPr>
          <a:xfrm>
            <a:off x="311700" y="1152475"/>
            <a:ext cx="8520600" cy="36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Braun, W. (2002). The System Archetypes</a:t>
            </a:r>
            <a:endParaRPr>
              <a:latin typeface="Montserrat"/>
              <a:ea typeface="Montserrat"/>
              <a:cs typeface="Montserrat"/>
              <a:sym typeface="Montserrat"/>
            </a:endParaRPr>
          </a:p>
          <a:p>
            <a:pPr indent="0" lvl="0" marL="0" rtl="0" algn="l">
              <a:spcBef>
                <a:spcPts val="1600"/>
              </a:spcBef>
              <a:spcAft>
                <a:spcPts val="0"/>
              </a:spcAft>
              <a:buClr>
                <a:schemeClr val="dk1"/>
              </a:buClr>
              <a:buSzPts val="1100"/>
              <a:buFont typeface="Arial"/>
              <a:buNone/>
            </a:pPr>
            <a:r>
              <a:rPr lang="en" sz="1600" u="sng">
                <a:solidFill>
                  <a:schemeClr val="accent5"/>
                </a:solidFill>
                <a:latin typeface="Montserrat"/>
                <a:ea typeface="Montserrat"/>
                <a:cs typeface="Montserrat"/>
                <a:sym typeface="Montserrat"/>
                <a:hlinkClick r:id="rId3"/>
              </a:rPr>
              <a:t>Sante Fe Institute</a:t>
            </a:r>
            <a:endParaRPr sz="1600">
              <a:latin typeface="Montserrat"/>
              <a:ea typeface="Montserrat"/>
              <a:cs typeface="Montserrat"/>
              <a:sym typeface="Montserrat"/>
            </a:endParaRPr>
          </a:p>
          <a:p>
            <a:pPr indent="0" lvl="0" marL="0" rtl="0" algn="l">
              <a:spcBef>
                <a:spcPts val="1600"/>
              </a:spcBef>
              <a:spcAft>
                <a:spcPts val="0"/>
              </a:spcAft>
              <a:buNone/>
            </a:pPr>
            <a:r>
              <a:rPr lang="en" sz="1600" u="sng">
                <a:solidFill>
                  <a:schemeClr val="accent5"/>
                </a:solidFill>
                <a:latin typeface="Montserrat"/>
                <a:ea typeface="Montserrat"/>
                <a:cs typeface="Montserrat"/>
                <a:sym typeface="Montserrat"/>
                <a:hlinkClick r:id="rId4"/>
              </a:rPr>
              <a:t>logistic equation, chaos, and fractals in the real-world (video)</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Complexity: A Guided Tour (2009) by Melanie Mitchell</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Chaos and Dynamical Systems (2019) by David P Feldman</a:t>
            </a:r>
            <a:endParaRPr sz="1600">
              <a:latin typeface="Montserrat"/>
              <a:ea typeface="Montserrat"/>
              <a:cs typeface="Montserrat"/>
              <a:sym typeface="Montserrat"/>
            </a:endParaRPr>
          </a:p>
          <a:p>
            <a:pPr indent="0" lvl="0" marL="0" rtl="0" algn="l">
              <a:spcBef>
                <a:spcPts val="1600"/>
              </a:spcBef>
              <a:spcAft>
                <a:spcPts val="0"/>
              </a:spcAft>
              <a:buNone/>
            </a:pPr>
            <a:r>
              <a:rPr lang="en" sz="1600">
                <a:latin typeface="Montserrat"/>
                <a:ea typeface="Montserrat"/>
                <a:cs typeface="Montserrat"/>
                <a:sym typeface="Montserrat"/>
              </a:rPr>
              <a:t>Walker, B. &amp; Salt, D. (2012). </a:t>
            </a:r>
            <a:r>
              <a:rPr i="1" lang="en" sz="1600">
                <a:latin typeface="Montserrat"/>
                <a:ea typeface="Montserrat"/>
                <a:cs typeface="Montserrat"/>
                <a:sym typeface="Montserrat"/>
              </a:rPr>
              <a:t>Resilience Practice: Building Capacity to Absorb Disturbance and Maintain Function</a:t>
            </a:r>
            <a:r>
              <a:rPr lang="en" sz="1600">
                <a:latin typeface="Montserrat"/>
                <a:ea typeface="Montserrat"/>
                <a:cs typeface="Montserrat"/>
                <a:sym typeface="Montserrat"/>
              </a:rPr>
              <a:t>. Island Press.</a:t>
            </a:r>
            <a:endParaRPr sz="1600">
              <a:latin typeface="Montserrat"/>
              <a:ea typeface="Montserrat"/>
              <a:cs typeface="Montserrat"/>
              <a:sym typeface="Montserrat"/>
            </a:endParaRPr>
          </a:p>
          <a:p>
            <a:pPr indent="0" lvl="0" marL="0" rtl="0" algn="l">
              <a:spcBef>
                <a:spcPts val="1600"/>
              </a:spcBef>
              <a:spcAft>
                <a:spcPts val="1600"/>
              </a:spcAft>
              <a:buNone/>
            </a:pPr>
            <a:r>
              <a:rPr lang="en" sz="1600">
                <a:latin typeface="Montserrat"/>
                <a:ea typeface="Montserrat"/>
                <a:cs typeface="Montserrat"/>
                <a:sym typeface="Montserrat"/>
              </a:rPr>
              <a:t>Sole, R. V. (2011). </a:t>
            </a:r>
            <a:r>
              <a:rPr i="1" lang="en" sz="1600">
                <a:latin typeface="Montserrat"/>
                <a:ea typeface="Montserrat"/>
                <a:cs typeface="Montserrat"/>
                <a:sym typeface="Montserrat"/>
              </a:rPr>
              <a:t>Phase Transitions</a:t>
            </a:r>
            <a:r>
              <a:rPr lang="en" sz="1600">
                <a:latin typeface="Montserrat"/>
                <a:ea typeface="Montserrat"/>
                <a:cs typeface="Montserrat"/>
                <a:sym typeface="Montserrat"/>
              </a:rPr>
              <a:t>. Princeton University Press.</a:t>
            </a:r>
            <a:endParaRPr sz="1600">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3" name="Shape 403"/>
        <p:cNvGrpSpPr/>
        <p:nvPr/>
      </p:nvGrpSpPr>
      <p:grpSpPr>
        <a:xfrm>
          <a:off x="0" y="0"/>
          <a:ext cx="0" cy="0"/>
          <a:chOff x="0" y="0"/>
          <a:chExt cx="0" cy="0"/>
        </a:xfrm>
      </p:grpSpPr>
      <p:sp>
        <p:nvSpPr>
          <p:cNvPr id="404" name="Google Shape;404;p68"/>
          <p:cNvSpPr txBox="1"/>
          <p:nvPr>
            <p:ph type="title"/>
          </p:nvPr>
        </p:nvSpPr>
        <p:spPr>
          <a:xfrm>
            <a:off x="208450" y="4348200"/>
            <a:ext cx="2577600" cy="653400"/>
          </a:xfrm>
          <a:prstGeom prst="rect">
            <a:avLst/>
          </a:prstGeom>
          <a:solidFill>
            <a:srgbClr val="EFEFEF">
              <a:alpha val="81570"/>
            </a:srgbClr>
          </a:solidFill>
        </p:spPr>
        <p:txBody>
          <a:bodyPr anchorCtr="0" anchor="ctr" bIns="91425" lIns="91425" spcFirstLastPara="1" rIns="91425" wrap="square" tIns="91425">
            <a:noAutofit/>
          </a:bodyPr>
          <a:lstStyle/>
          <a:p>
            <a:pPr indent="0" lvl="0" marL="0" rtl="0" algn="l">
              <a:spcBef>
                <a:spcPts val="0"/>
              </a:spcBef>
              <a:spcAft>
                <a:spcPts val="0"/>
              </a:spcAft>
              <a:buNone/>
            </a:pPr>
            <a:r>
              <a:rPr lang="en" sz="3800">
                <a:latin typeface="Montserrat"/>
                <a:ea typeface="Montserrat"/>
                <a:cs typeface="Montserrat"/>
                <a:sym typeface="Montserrat"/>
              </a:rPr>
              <a:t>questions</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a:ea typeface="Montserrat"/>
                <a:cs typeface="Montserrat"/>
                <a:sym typeface="Montserrat"/>
              </a:rPr>
              <a:t>t</a:t>
            </a:r>
            <a:r>
              <a:rPr lang="en" sz="2400">
                <a:latin typeface="Montserrat"/>
                <a:ea typeface="Montserrat"/>
                <a:cs typeface="Montserrat"/>
                <a:sym typeface="Montserrat"/>
              </a:rPr>
              <a:t>he three eras of thought and scientific philosophy</a:t>
            </a:r>
            <a:endParaRPr sz="2400">
              <a:latin typeface="Montserrat"/>
              <a:ea typeface="Montserrat"/>
              <a:cs typeface="Montserrat"/>
              <a:sym typeface="Montserrat"/>
            </a:endParaRPr>
          </a:p>
        </p:txBody>
      </p:sp>
      <p:sp>
        <p:nvSpPr>
          <p:cNvPr id="127" name="Google Shape;127;p29"/>
          <p:cNvSpPr txBox="1"/>
          <p:nvPr>
            <p:ph idx="1" type="body"/>
          </p:nvPr>
        </p:nvSpPr>
        <p:spPr>
          <a:xfrm>
            <a:off x="311700" y="1152475"/>
            <a:ext cx="4659600" cy="37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Montserrat"/>
                <a:ea typeface="Montserrat"/>
                <a:cs typeface="Montserrat"/>
                <a:sym typeface="Montserrat"/>
              </a:rPr>
              <a:t>s</a:t>
            </a:r>
            <a:r>
              <a:rPr lang="en" sz="1300">
                <a:solidFill>
                  <a:srgbClr val="000000"/>
                </a:solidFill>
                <a:latin typeface="Montserrat"/>
                <a:ea typeface="Montserrat"/>
                <a:cs typeface="Montserrat"/>
                <a:sym typeface="Montserrat"/>
              </a:rPr>
              <a:t>cience is guided by the prevailing worldview held by scientists</a:t>
            </a:r>
            <a:r>
              <a:rPr i="1" lang="en" sz="1300">
                <a:solidFill>
                  <a:srgbClr val="000000"/>
                </a:solidFill>
                <a:latin typeface="Montserrat"/>
                <a:ea typeface="Montserrat"/>
                <a:cs typeface="Montserrat"/>
                <a:sym typeface="Montserrat"/>
              </a:rPr>
              <a:t> </a:t>
            </a:r>
            <a:r>
              <a:rPr lang="en" sz="1300">
                <a:solidFill>
                  <a:srgbClr val="000000"/>
                </a:solidFill>
                <a:latin typeface="Montserrat"/>
                <a:ea typeface="Montserrat"/>
                <a:cs typeface="Montserrat"/>
                <a:sym typeface="Montserrat"/>
              </a:rPr>
              <a:t>of the time</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Eurocentric, but generally global</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1.0 </a:t>
            </a:r>
            <a:r>
              <a:rPr lang="en" sz="1300">
                <a:solidFill>
                  <a:srgbClr val="000000"/>
                </a:solidFill>
                <a:latin typeface="Montserrat"/>
                <a:ea typeface="Montserrat"/>
                <a:cs typeface="Montserrat"/>
                <a:sym typeface="Montserrat"/>
              </a:rPr>
              <a:t>n</a:t>
            </a:r>
            <a:r>
              <a:rPr lang="en" sz="1300">
                <a:solidFill>
                  <a:srgbClr val="000000"/>
                </a:solidFill>
                <a:latin typeface="Montserrat"/>
                <a:ea typeface="Montserrat"/>
                <a:cs typeface="Montserrat"/>
                <a:sym typeface="Montserrat"/>
              </a:rPr>
              <a:t>atural philosophy</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organic, natural, &amp; </a:t>
            </a:r>
            <a:r>
              <a:rPr lang="en" sz="1300">
                <a:solidFill>
                  <a:srgbClr val="000000"/>
                </a:solidFill>
                <a:latin typeface="Montserrat"/>
                <a:ea typeface="Montserrat"/>
                <a:cs typeface="Montserrat"/>
                <a:sym typeface="Montserrat"/>
              </a:rPr>
              <a:t>spiritual worldview</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before 1500 in Middle Ages</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Aristotle, Thomas Aquinas, the Church</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1.5 </a:t>
            </a:r>
            <a:r>
              <a:rPr lang="en" sz="1300">
                <a:solidFill>
                  <a:srgbClr val="000000"/>
                </a:solidFill>
                <a:latin typeface="Montserrat"/>
                <a:ea typeface="Montserrat"/>
                <a:cs typeface="Montserrat"/>
                <a:sym typeface="Montserrat"/>
              </a:rPr>
              <a:t>p</a:t>
            </a:r>
            <a:r>
              <a:rPr lang="en" sz="1300">
                <a:solidFill>
                  <a:srgbClr val="000000"/>
                </a:solidFill>
                <a:latin typeface="Montserrat"/>
                <a:ea typeface="Montserrat"/>
                <a:cs typeface="Montserrat"/>
                <a:sym typeface="Montserrat"/>
              </a:rPr>
              <a:t>aradigm shift</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1500-1700 | the Renaissance and the Scientific Revolution</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Leonardo da Vinci, Nicolaus Copernicus, Johannes Kepler, Galileo Galilei, &amp; Isaac Newton</a:t>
            </a:r>
            <a:endParaRPr sz="1300">
              <a:solidFill>
                <a:srgbClr val="000000"/>
              </a:solidFill>
              <a:latin typeface="Montserrat"/>
              <a:ea typeface="Montserrat"/>
              <a:cs typeface="Montserrat"/>
              <a:sym typeface="Montserrat"/>
            </a:endParaRPr>
          </a:p>
        </p:txBody>
      </p:sp>
      <p:sp>
        <p:nvSpPr>
          <p:cNvPr id="128" name="Google Shape;128;p29"/>
          <p:cNvSpPr txBox="1"/>
          <p:nvPr>
            <p:ph idx="2" type="body"/>
          </p:nvPr>
        </p:nvSpPr>
        <p:spPr>
          <a:xfrm>
            <a:off x="4971300" y="1152475"/>
            <a:ext cx="4023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Montserrat"/>
                <a:ea typeface="Montserrat"/>
                <a:cs typeface="Montserrat"/>
                <a:sym typeface="Montserrat"/>
              </a:rPr>
              <a:t>2.0 </a:t>
            </a:r>
            <a:r>
              <a:rPr lang="en" sz="1300">
                <a:solidFill>
                  <a:srgbClr val="000000"/>
                </a:solidFill>
                <a:latin typeface="Montserrat"/>
                <a:ea typeface="Montserrat"/>
                <a:cs typeface="Montserrat"/>
                <a:sym typeface="Montserrat"/>
              </a:rPr>
              <a:t>mechanistic reductionism</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universe viewed as a machine that is reduced to manageable parts</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1500-present-future | Modern Era</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Rene Descartes ruined it for all of us</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2.5 paradigm addition</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1900-present-future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emergence of wicked problems</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3.0 systems thinking</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emphasis on the whole &amp; interconnections among parts</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varied perspectives and disciplines</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1950-present-future | Contemporary Era</a:t>
            </a:r>
            <a:endParaRPr sz="130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4450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Montserrat"/>
                <a:ea typeface="Montserrat"/>
                <a:cs typeface="Montserrat"/>
                <a:sym typeface="Montserrat"/>
              </a:rPr>
              <a:t>Greek philosophy</a:t>
            </a:r>
            <a:endParaRPr sz="2700">
              <a:latin typeface="Montserrat"/>
              <a:ea typeface="Montserrat"/>
              <a:cs typeface="Montserrat"/>
              <a:sym typeface="Montserrat"/>
            </a:endParaRPr>
          </a:p>
        </p:txBody>
      </p:sp>
      <p:sp>
        <p:nvSpPr>
          <p:cNvPr id="134" name="Google Shape;134;p30"/>
          <p:cNvSpPr txBox="1"/>
          <p:nvPr>
            <p:ph idx="1" type="body"/>
          </p:nvPr>
        </p:nvSpPr>
        <p:spPr>
          <a:xfrm>
            <a:off x="311700" y="1152475"/>
            <a:ext cx="3999900" cy="3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Montserrat"/>
                <a:ea typeface="Montserrat"/>
                <a:cs typeface="Montserrat"/>
                <a:sym typeface="Montserrat"/>
              </a:rPr>
              <a:t>THE IDEA OF THE SOUL</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lang="en" sz="1300">
                <a:solidFill>
                  <a:srgbClr val="000000"/>
                </a:solidFill>
                <a:latin typeface="Montserrat"/>
                <a:ea typeface="Montserrat"/>
                <a:cs typeface="Montserrat"/>
                <a:sym typeface="Montserrat"/>
              </a:rPr>
              <a:t>e</a:t>
            </a:r>
            <a:r>
              <a:rPr lang="en" sz="1300">
                <a:solidFill>
                  <a:srgbClr val="000000"/>
                </a:solidFill>
                <a:latin typeface="Montserrat"/>
                <a:ea typeface="Montserrat"/>
                <a:cs typeface="Montserrat"/>
                <a:sym typeface="Montserrat"/>
              </a:rPr>
              <a:t>arly Greek </a:t>
            </a:r>
            <a:r>
              <a:rPr lang="en" sz="1300">
                <a:solidFill>
                  <a:srgbClr val="000000"/>
                </a:solidFill>
                <a:latin typeface="Montserrat"/>
                <a:ea typeface="Montserrat"/>
                <a:cs typeface="Montserrat"/>
                <a:sym typeface="Montserrat"/>
              </a:rPr>
              <a:t>philosophers</a:t>
            </a:r>
            <a:r>
              <a:rPr lang="en" sz="1300">
                <a:solidFill>
                  <a:srgbClr val="000000"/>
                </a:solidFill>
                <a:latin typeface="Montserrat"/>
                <a:ea typeface="Montserrat"/>
                <a:cs typeface="Montserrat"/>
                <a:sym typeface="Montserrat"/>
              </a:rPr>
              <a:t> thought that the </a:t>
            </a:r>
            <a:r>
              <a:rPr b="1" lang="en" sz="1300">
                <a:solidFill>
                  <a:srgbClr val="000000"/>
                </a:solidFill>
                <a:latin typeface="Montserrat"/>
                <a:ea typeface="Montserrat"/>
                <a:cs typeface="Montserrat"/>
                <a:sym typeface="Montserrat"/>
              </a:rPr>
              <a:t>soul </a:t>
            </a:r>
            <a:r>
              <a:rPr lang="en" sz="1300">
                <a:solidFill>
                  <a:srgbClr val="000000"/>
                </a:solidFill>
                <a:latin typeface="Montserrat"/>
                <a:ea typeface="Montserrat"/>
                <a:cs typeface="Montserrat"/>
                <a:sym typeface="Montserrat"/>
              </a:rPr>
              <a:t>was the source of movement and life (quality &gt; quantity)</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i</a:t>
            </a:r>
            <a:r>
              <a:rPr lang="en" sz="1300">
                <a:solidFill>
                  <a:srgbClr val="000000"/>
                </a:solidFill>
                <a:latin typeface="Montserrat"/>
                <a:ea typeface="Montserrat"/>
                <a:cs typeface="Montserrat"/>
                <a:sym typeface="Montserrat"/>
              </a:rPr>
              <a:t>ndividual soul was thought to make up the force (not that Force) of the universe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lang="en" sz="1300">
                <a:solidFill>
                  <a:srgbClr val="000000"/>
                </a:solidFill>
                <a:latin typeface="Montserrat"/>
                <a:ea typeface="Montserrat"/>
                <a:cs typeface="Montserrat"/>
                <a:sym typeface="Montserrat"/>
              </a:rPr>
              <a:t>life was characterized by </a:t>
            </a:r>
            <a:r>
              <a:rPr b="1" lang="en" sz="1300">
                <a:solidFill>
                  <a:srgbClr val="000000"/>
                </a:solidFill>
                <a:latin typeface="Montserrat"/>
                <a:ea typeface="Montserrat"/>
                <a:cs typeface="Montserrat"/>
                <a:sym typeface="Montserrat"/>
              </a:rPr>
              <a:t>interdependence of material and spiritual concerns</a:t>
            </a:r>
            <a:endParaRPr b="1"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RELATIONSHIP WITH NATURE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lang="en" sz="1300">
                <a:solidFill>
                  <a:srgbClr val="000000"/>
                </a:solidFill>
                <a:latin typeface="Montserrat"/>
                <a:ea typeface="Montserrat"/>
                <a:cs typeface="Montserrat"/>
                <a:sym typeface="Montserrat"/>
              </a:rPr>
              <a:t>people lived in small, cohesive communities and were </a:t>
            </a:r>
            <a:r>
              <a:rPr b="1" lang="en" sz="1300">
                <a:solidFill>
                  <a:srgbClr val="000000"/>
                </a:solidFill>
                <a:latin typeface="Montserrat"/>
                <a:ea typeface="Montserrat"/>
                <a:cs typeface="Montserrat"/>
                <a:sym typeface="Montserrat"/>
              </a:rPr>
              <a:t>close to nature</a:t>
            </a:r>
            <a:endParaRPr b="1"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h</a:t>
            </a:r>
            <a:r>
              <a:rPr lang="en" sz="1300">
                <a:solidFill>
                  <a:srgbClr val="000000"/>
                </a:solidFill>
                <a:latin typeface="Montserrat"/>
                <a:ea typeface="Montserrat"/>
                <a:cs typeface="Montserrat"/>
                <a:sym typeface="Montserrat"/>
              </a:rPr>
              <a:t>umans are part of nature, not </a:t>
            </a:r>
            <a:r>
              <a:rPr lang="en" sz="1300">
                <a:solidFill>
                  <a:srgbClr val="000000"/>
                </a:solidFill>
                <a:latin typeface="Montserrat"/>
                <a:ea typeface="Montserrat"/>
                <a:cs typeface="Montserrat"/>
                <a:sym typeface="Montserrat"/>
              </a:rPr>
              <a:t>separate</a:t>
            </a:r>
            <a:r>
              <a:rPr lang="en" sz="1300">
                <a:solidFill>
                  <a:srgbClr val="000000"/>
                </a:solidFill>
                <a:latin typeface="Montserrat"/>
                <a:ea typeface="Montserrat"/>
                <a:cs typeface="Montserrat"/>
                <a:sym typeface="Montserrat"/>
              </a:rPr>
              <a:t> from it</a:t>
            </a:r>
            <a:endParaRPr sz="1300">
              <a:solidFill>
                <a:srgbClr val="000000"/>
              </a:solidFill>
              <a:latin typeface="Montserrat"/>
              <a:ea typeface="Montserrat"/>
              <a:cs typeface="Montserrat"/>
              <a:sym typeface="Montserrat"/>
            </a:endParaRPr>
          </a:p>
        </p:txBody>
      </p:sp>
      <p:sp>
        <p:nvSpPr>
          <p:cNvPr id="135" name="Google Shape;135;p30"/>
          <p:cNvSpPr txBox="1"/>
          <p:nvPr>
            <p:ph idx="2" type="body"/>
          </p:nvPr>
        </p:nvSpPr>
        <p:spPr>
          <a:xfrm>
            <a:off x="4603450" y="445025"/>
            <a:ext cx="4098600" cy="425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order of the universe was that of a living organism not a machine</a:t>
            </a:r>
            <a:endParaRPr sz="1300">
              <a:solidFill>
                <a:srgbClr val="000000"/>
              </a:solidFill>
              <a:latin typeface="Montserrat"/>
              <a:ea typeface="Montserrat"/>
              <a:cs typeface="Montserrat"/>
              <a:sym typeface="Montserrat"/>
            </a:endParaRPr>
          </a:p>
          <a:p>
            <a:pPr indent="0" lvl="0" marL="0" rtl="0" algn="l">
              <a:spcBef>
                <a:spcPts val="1600"/>
              </a:spcBef>
              <a:spcAft>
                <a:spcPts val="0"/>
              </a:spcAft>
              <a:buClr>
                <a:schemeClr val="dk1"/>
              </a:buClr>
              <a:buSzPts val="1100"/>
              <a:buFont typeface="Arial"/>
              <a:buNone/>
            </a:pPr>
            <a:r>
              <a:rPr lang="en" sz="1300">
                <a:solidFill>
                  <a:srgbClr val="000000"/>
                </a:solidFill>
                <a:latin typeface="Montserrat"/>
                <a:ea typeface="Montserrat"/>
                <a:cs typeface="Montserrat"/>
                <a:sym typeface="Montserrat"/>
              </a:rPr>
              <a:t>PLACE IN THE UNIVERSE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lang="en" sz="1300">
                <a:solidFill>
                  <a:srgbClr val="000000"/>
                </a:solidFill>
                <a:latin typeface="Montserrat"/>
                <a:ea typeface="Montserrat"/>
                <a:cs typeface="Montserrat"/>
                <a:sym typeface="Montserrat"/>
              </a:rPr>
              <a:t>subordination of the individual to the needs of the </a:t>
            </a:r>
            <a:r>
              <a:rPr b="1" lang="en" sz="1300">
                <a:solidFill>
                  <a:srgbClr val="000000"/>
                </a:solidFill>
                <a:latin typeface="Montserrat"/>
                <a:ea typeface="Montserrat"/>
                <a:cs typeface="Montserrat"/>
                <a:sym typeface="Montserrat"/>
              </a:rPr>
              <a:t>community</a:t>
            </a:r>
            <a:endParaRPr b="1"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all parts had a purpose that contributed to the harmonious functioning of the whole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b="1" lang="en" sz="1300">
                <a:solidFill>
                  <a:srgbClr val="000000"/>
                </a:solidFill>
                <a:latin typeface="Montserrat"/>
                <a:ea typeface="Montserrat"/>
                <a:cs typeface="Montserrat"/>
                <a:sym typeface="Montserrat"/>
              </a:rPr>
              <a:t>world </a:t>
            </a:r>
            <a:r>
              <a:rPr lang="en" sz="1300">
                <a:solidFill>
                  <a:srgbClr val="000000"/>
                </a:solidFill>
                <a:latin typeface="Montserrat"/>
                <a:ea typeface="Montserrat"/>
                <a:cs typeface="Montserrat"/>
                <a:sym typeface="Montserrat"/>
              </a:rPr>
              <a:t>viewed as an </a:t>
            </a:r>
            <a:r>
              <a:rPr b="1" lang="en" sz="1300">
                <a:solidFill>
                  <a:srgbClr val="000000"/>
                </a:solidFill>
                <a:latin typeface="Montserrat"/>
                <a:ea typeface="Montserrat"/>
                <a:cs typeface="Montserrat"/>
                <a:sym typeface="Montserrat"/>
              </a:rPr>
              <a:t>ordered &amp; harmonious structure (</a:t>
            </a:r>
            <a:r>
              <a:rPr b="1" i="1" lang="en" sz="1300">
                <a:solidFill>
                  <a:srgbClr val="000000"/>
                </a:solidFill>
                <a:latin typeface="Montserrat"/>
                <a:ea typeface="Montserrat"/>
                <a:cs typeface="Montserrat"/>
                <a:sym typeface="Montserrat"/>
              </a:rPr>
              <a:t>kosmos)</a:t>
            </a:r>
            <a:r>
              <a:rPr lang="en" sz="1300">
                <a:solidFill>
                  <a:srgbClr val="000000"/>
                </a:solidFill>
                <a:latin typeface="Montserrat"/>
                <a:ea typeface="Montserrat"/>
                <a:cs typeface="Montserrat"/>
                <a:sym typeface="Montserrat"/>
              </a:rPr>
              <a:t> with concentric circles containing various aspects of our universe with Earth at its center (heliocentrism)</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lang="en" sz="1300">
                <a:solidFill>
                  <a:srgbClr val="000000"/>
                </a:solidFill>
                <a:latin typeface="Montserrat"/>
                <a:ea typeface="Montserrat"/>
                <a:cs typeface="Montserrat"/>
                <a:sym typeface="Montserrat"/>
              </a:rPr>
              <a:t>kosmos also means a system of thought</a:t>
            </a:r>
            <a:endParaRPr sz="1300">
              <a:solidFill>
                <a:srgbClr val="000000"/>
              </a:solidFill>
              <a:latin typeface="Montserrat"/>
              <a:ea typeface="Montserrat"/>
              <a:cs typeface="Montserrat"/>
              <a:sym typeface="Montserrat"/>
            </a:endParaRPr>
          </a:p>
          <a:p>
            <a:pPr indent="0" lvl="0" marL="0" rtl="0" algn="l">
              <a:spcBef>
                <a:spcPts val="1600"/>
              </a:spcBef>
              <a:spcAft>
                <a:spcPts val="1600"/>
              </a:spcAft>
              <a:buNone/>
            </a:pPr>
            <a:r>
              <a:rPr lang="en" sz="1300">
                <a:solidFill>
                  <a:srgbClr val="000000"/>
                </a:solidFill>
                <a:latin typeface="Montserrat"/>
                <a:ea typeface="Montserrat"/>
                <a:cs typeface="Montserrat"/>
                <a:sym typeface="Montserrat"/>
              </a:rPr>
              <a:t>science does not exist only philosophy &amp; thinking</a:t>
            </a:r>
            <a:endParaRPr sz="130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31"/>
          <p:cNvSpPr txBox="1"/>
          <p:nvPr>
            <p:ph idx="1" type="body"/>
          </p:nvPr>
        </p:nvSpPr>
        <p:spPr>
          <a:xfrm>
            <a:off x="311700" y="534150"/>
            <a:ext cx="8520600" cy="40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Montserrat"/>
                <a:ea typeface="Montserrat"/>
                <a:cs typeface="Montserrat"/>
                <a:sym typeface="Montserrat"/>
              </a:rPr>
              <a:t>Aristotle (4th century BC)</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f</a:t>
            </a:r>
            <a:r>
              <a:rPr lang="en" sz="1300">
                <a:solidFill>
                  <a:srgbClr val="000000"/>
                </a:solidFill>
                <a:latin typeface="Montserrat"/>
                <a:ea typeface="Montserrat"/>
                <a:cs typeface="Montserrat"/>
                <a:sym typeface="Montserrat"/>
              </a:rPr>
              <a:t>irst </a:t>
            </a:r>
            <a:r>
              <a:rPr i="1" lang="en" sz="1300">
                <a:solidFill>
                  <a:srgbClr val="000000"/>
                </a:solidFill>
                <a:latin typeface="Montserrat"/>
                <a:ea typeface="Montserrat"/>
                <a:cs typeface="Montserrat"/>
                <a:sym typeface="Montserrat"/>
              </a:rPr>
              <a:t>philosopher</a:t>
            </a:r>
            <a:r>
              <a:rPr lang="en" sz="1300">
                <a:solidFill>
                  <a:srgbClr val="000000"/>
                </a:solidFill>
                <a:latin typeface="Montserrat"/>
                <a:ea typeface="Montserrat"/>
                <a:cs typeface="Montserrat"/>
                <a:sym typeface="Montserrat"/>
              </a:rPr>
              <a:t> to systematically write about the main branches of learning</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s</a:t>
            </a:r>
            <a:r>
              <a:rPr lang="en" sz="1300">
                <a:solidFill>
                  <a:srgbClr val="000000"/>
                </a:solidFill>
                <a:latin typeface="Montserrat"/>
                <a:ea typeface="Montserrat"/>
                <a:cs typeface="Montserrat"/>
                <a:sym typeface="Montserrat"/>
              </a:rPr>
              <a:t>ynthesized and organized scientific knowledge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foundation of Western science</a:t>
            </a:r>
            <a:endParaRPr sz="1300">
              <a:solidFill>
                <a:srgbClr val="000000"/>
              </a:solidFill>
              <a:latin typeface="Montserrat"/>
              <a:ea typeface="Montserrat"/>
              <a:cs typeface="Montserrat"/>
              <a:sym typeface="Montserrat"/>
            </a:endParaRPr>
          </a:p>
          <a:p>
            <a:pPr indent="0" lvl="0" marL="0" rtl="0" algn="l">
              <a:spcBef>
                <a:spcPts val="1000"/>
              </a:spcBef>
              <a:spcAft>
                <a:spcPts val="0"/>
              </a:spcAft>
              <a:buNone/>
            </a:pPr>
            <a:r>
              <a:rPr lang="en" sz="1300">
                <a:solidFill>
                  <a:srgbClr val="000000"/>
                </a:solidFill>
                <a:latin typeface="Montserrat"/>
                <a:ea typeface="Montserrat"/>
                <a:cs typeface="Montserrat"/>
                <a:sym typeface="Montserrat"/>
              </a:rPr>
              <a:t>The Church</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t</a:t>
            </a:r>
            <a:r>
              <a:rPr lang="en" sz="1300">
                <a:solidFill>
                  <a:srgbClr val="000000"/>
                </a:solidFill>
                <a:latin typeface="Montserrat"/>
                <a:ea typeface="Montserrat"/>
                <a:cs typeface="Montserrat"/>
                <a:sym typeface="Montserrat"/>
              </a:rPr>
              <a:t>he spiritual and organic worldview naturally lent (pun intended) it to religious authority</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Christian medieval philosophy derived from Christian theology not Aristotle’s work</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Greek philosophy was largely forgotten in Western Europe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Char char="➔"/>
            </a:pPr>
            <a:r>
              <a:rPr lang="en" sz="1300">
                <a:solidFill>
                  <a:srgbClr val="000000"/>
                </a:solidFill>
                <a:latin typeface="Montserrat"/>
                <a:ea typeface="Montserrat"/>
                <a:cs typeface="Montserrat"/>
                <a:sym typeface="Montserrat"/>
              </a:rPr>
              <a:t>unlike Arabic academics </a:t>
            </a:r>
            <a:r>
              <a:rPr lang="en" sz="1300">
                <a:solidFill>
                  <a:srgbClr val="000000"/>
                </a:solidFill>
                <a:latin typeface="Montserrat"/>
                <a:ea typeface="Montserrat"/>
                <a:cs typeface="Montserrat"/>
                <a:sym typeface="Montserrat"/>
              </a:rPr>
              <a:t>who</a:t>
            </a:r>
            <a:r>
              <a:rPr lang="en" sz="1300">
                <a:solidFill>
                  <a:srgbClr val="000000"/>
                </a:solidFill>
                <a:latin typeface="Montserrat"/>
                <a:ea typeface="Montserrat"/>
                <a:cs typeface="Montserrat"/>
                <a:sym typeface="Montserrat"/>
              </a:rPr>
              <a:t> translated and examined Greek </a:t>
            </a:r>
            <a:r>
              <a:rPr lang="en" sz="1300">
                <a:solidFill>
                  <a:srgbClr val="000000"/>
                </a:solidFill>
                <a:latin typeface="Montserrat"/>
                <a:ea typeface="Montserrat"/>
                <a:cs typeface="Montserrat"/>
                <a:sym typeface="Montserrat"/>
              </a:rPr>
              <a:t>philosophical</a:t>
            </a:r>
            <a:r>
              <a:rPr lang="en" sz="1300">
                <a:solidFill>
                  <a:srgbClr val="000000"/>
                </a:solidFill>
                <a:latin typeface="Montserrat"/>
                <a:ea typeface="Montserrat"/>
                <a:cs typeface="Montserrat"/>
                <a:sym typeface="Montserrat"/>
              </a:rPr>
              <a:t> texts (e.g., </a:t>
            </a:r>
            <a:r>
              <a:rPr b="1" lang="en" sz="1300">
                <a:solidFill>
                  <a:srgbClr val="000000"/>
                </a:solidFill>
                <a:latin typeface="Montserrat"/>
                <a:ea typeface="Montserrat"/>
                <a:cs typeface="Montserrat"/>
                <a:sym typeface="Montserrat"/>
              </a:rPr>
              <a:t>al</a:t>
            </a:r>
            <a:r>
              <a:rPr lang="en" sz="1300">
                <a:solidFill>
                  <a:srgbClr val="000000"/>
                </a:solidFill>
                <a:latin typeface="Montserrat"/>
                <a:ea typeface="Montserrat"/>
                <a:cs typeface="Montserrat"/>
                <a:sym typeface="Montserrat"/>
              </a:rPr>
              <a:t>gebra)</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p</a:t>
            </a:r>
            <a:r>
              <a:rPr lang="en" sz="1300">
                <a:solidFill>
                  <a:srgbClr val="000000"/>
                </a:solidFill>
                <a:latin typeface="Montserrat"/>
                <a:ea typeface="Montserrat"/>
                <a:cs typeface="Montserrat"/>
                <a:sym typeface="Montserrat"/>
              </a:rPr>
              <a:t>ractice of combining philosophy (broadly defined) with theology became known as </a:t>
            </a:r>
            <a:r>
              <a:rPr b="1" lang="en" sz="1300">
                <a:solidFill>
                  <a:srgbClr val="000000"/>
                </a:solidFill>
                <a:latin typeface="Montserrat"/>
                <a:ea typeface="Montserrat"/>
                <a:cs typeface="Montserrat"/>
                <a:sym typeface="Montserrat"/>
              </a:rPr>
              <a:t>scholasticism</a:t>
            </a:r>
            <a:endParaRPr b="1" sz="1300">
              <a:solidFill>
                <a:srgbClr val="000000"/>
              </a:solidFill>
              <a:latin typeface="Montserrat"/>
              <a:ea typeface="Montserrat"/>
              <a:cs typeface="Montserrat"/>
              <a:sym typeface="Montserrat"/>
            </a:endParaRPr>
          </a:p>
          <a:p>
            <a:pPr indent="0" lvl="0" marL="0" rtl="0" algn="l">
              <a:spcBef>
                <a:spcPts val="1000"/>
              </a:spcBef>
              <a:spcAft>
                <a:spcPts val="0"/>
              </a:spcAft>
              <a:buNone/>
            </a:pPr>
            <a:r>
              <a:rPr lang="en" sz="1300">
                <a:solidFill>
                  <a:srgbClr val="000000"/>
                </a:solidFill>
                <a:latin typeface="Montserrat"/>
                <a:ea typeface="Montserrat"/>
                <a:cs typeface="Montserrat"/>
                <a:sym typeface="Montserrat"/>
              </a:rPr>
              <a:t>Thomas Aquinas (1225-1274)</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taught that there was no conflict between faith and reason: </a:t>
            </a:r>
            <a:r>
              <a:rPr b="1" lang="en" sz="1300">
                <a:solidFill>
                  <a:srgbClr val="000000"/>
                </a:solidFill>
                <a:latin typeface="Montserrat"/>
                <a:ea typeface="Montserrat"/>
                <a:cs typeface="Montserrat"/>
                <a:sym typeface="Montserrat"/>
              </a:rPr>
              <a:t>the Bible and book of nature were both written by God</a:t>
            </a:r>
            <a:endParaRPr b="1"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leading figure merging Christian teachings with Aristotle's Greek philosophy </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fun fact: the Big Bang Theory was theorized by a theologian</a:t>
            </a:r>
            <a:endParaRPr sz="1300">
              <a:solidFill>
                <a:srgbClr val="000000"/>
              </a:solidFill>
              <a:latin typeface="Montserrat"/>
              <a:ea typeface="Montserrat"/>
              <a:cs typeface="Montserrat"/>
              <a:sym typeface="Montserrat"/>
            </a:endParaRPr>
          </a:p>
        </p:txBody>
      </p:sp>
      <p:sp>
        <p:nvSpPr>
          <p:cNvPr id="141" name="Google Shape;141;p31"/>
          <p:cNvSpPr txBox="1"/>
          <p:nvPr>
            <p:ph type="title"/>
          </p:nvPr>
        </p:nvSpPr>
        <p:spPr>
          <a:xfrm>
            <a:off x="2549075" y="175625"/>
            <a:ext cx="57279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700">
                <a:latin typeface="Montserrat"/>
                <a:ea typeface="Montserrat"/>
                <a:cs typeface="Montserrat"/>
                <a:sym typeface="Montserrat"/>
              </a:rPr>
              <a:t>m</a:t>
            </a:r>
            <a:r>
              <a:rPr lang="en" sz="2700">
                <a:latin typeface="Montserrat"/>
                <a:ea typeface="Montserrat"/>
                <a:cs typeface="Montserrat"/>
                <a:sym typeface="Montserrat"/>
              </a:rPr>
              <a:t>edieval</a:t>
            </a:r>
            <a:r>
              <a:rPr lang="en" sz="2700">
                <a:latin typeface="Montserrat"/>
                <a:ea typeface="Montserrat"/>
                <a:cs typeface="Montserrat"/>
                <a:sym typeface="Montserrat"/>
              </a:rPr>
              <a:t> European pre-science</a:t>
            </a:r>
            <a:endParaRPr sz="27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32"/>
          <p:cNvSpPr txBox="1"/>
          <p:nvPr>
            <p:ph type="title"/>
          </p:nvPr>
        </p:nvSpPr>
        <p:spPr>
          <a:xfrm>
            <a:off x="311700" y="392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pre-science in the Renaissance</a:t>
            </a:r>
            <a:endParaRPr>
              <a:latin typeface="Montserrat"/>
              <a:ea typeface="Montserrat"/>
              <a:cs typeface="Montserrat"/>
              <a:sym typeface="Montserrat"/>
            </a:endParaRPr>
          </a:p>
        </p:txBody>
      </p:sp>
      <p:sp>
        <p:nvSpPr>
          <p:cNvPr id="147" name="Google Shape;147;p32"/>
          <p:cNvSpPr txBox="1"/>
          <p:nvPr>
            <p:ph idx="1" type="body"/>
          </p:nvPr>
        </p:nvSpPr>
        <p:spPr>
          <a:xfrm>
            <a:off x="311700" y="1152475"/>
            <a:ext cx="8520600" cy="36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Montserrat"/>
                <a:ea typeface="Montserrat"/>
                <a:cs typeface="Montserrat"/>
                <a:sym typeface="Montserrat"/>
              </a:rPr>
              <a:t>Greek philosophy and classical texts were rediscovered paving the way for the emergence of </a:t>
            </a:r>
            <a:r>
              <a:rPr lang="en" sz="1600">
                <a:solidFill>
                  <a:srgbClr val="000000"/>
                </a:solidFill>
                <a:latin typeface="Montserrat"/>
                <a:ea typeface="Montserrat"/>
                <a:cs typeface="Montserrat"/>
                <a:sym typeface="Montserrat"/>
              </a:rPr>
              <a:t>rationality</a:t>
            </a:r>
            <a:r>
              <a:rPr lang="en" sz="1600">
                <a:solidFill>
                  <a:srgbClr val="000000"/>
                </a:solidFill>
                <a:latin typeface="Montserrat"/>
                <a:ea typeface="Montserrat"/>
                <a:cs typeface="Montserrat"/>
                <a:sym typeface="Montserrat"/>
              </a:rPr>
              <a:t> and modern scientific thought</a:t>
            </a:r>
            <a:endParaRPr sz="16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600">
                <a:solidFill>
                  <a:srgbClr val="000000"/>
                </a:solidFill>
                <a:latin typeface="Montserrat"/>
                <a:ea typeface="Montserrat"/>
                <a:cs typeface="Montserrat"/>
                <a:sym typeface="Montserrat"/>
              </a:rPr>
              <a:t>Leonardo da Vinci (1452-1519)</a:t>
            </a:r>
            <a:endParaRPr sz="1600">
              <a:solidFill>
                <a:srgbClr val="000000"/>
              </a:solidFill>
              <a:latin typeface="Montserrat"/>
              <a:ea typeface="Montserrat"/>
              <a:cs typeface="Montserrat"/>
              <a:sym typeface="Montserrat"/>
            </a:endParaRPr>
          </a:p>
          <a:p>
            <a:pPr indent="-330200" lvl="0" marL="457200" rtl="0" algn="l">
              <a:spcBef>
                <a:spcPts val="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d</a:t>
            </a:r>
            <a:r>
              <a:rPr lang="en" sz="1600">
                <a:solidFill>
                  <a:srgbClr val="000000"/>
                </a:solidFill>
                <a:latin typeface="Montserrat"/>
                <a:ea typeface="Montserrat"/>
                <a:cs typeface="Montserrat"/>
                <a:sym typeface="Montserrat"/>
              </a:rPr>
              <a:t>eveloped a new empirical approach about the </a:t>
            </a:r>
            <a:r>
              <a:rPr b="1" lang="en" sz="1600">
                <a:solidFill>
                  <a:srgbClr val="000000"/>
                </a:solidFill>
                <a:latin typeface="Montserrat"/>
                <a:ea typeface="Montserrat"/>
                <a:cs typeface="Montserrat"/>
                <a:sym typeface="Montserrat"/>
              </a:rPr>
              <a:t>systematic observation of nature, reasoning, and mathematics</a:t>
            </a:r>
            <a:r>
              <a:rPr lang="en" sz="1600">
                <a:solidFill>
                  <a:srgbClr val="000000"/>
                </a:solidFill>
                <a:latin typeface="Montserrat"/>
                <a:ea typeface="Montserrat"/>
                <a:cs typeface="Montserrat"/>
                <a:sym typeface="Montserrat"/>
              </a:rPr>
              <a:t>; main characteristics of the scientific method</a:t>
            </a:r>
            <a:endParaRPr sz="1600">
              <a:solidFill>
                <a:srgbClr val="000000"/>
              </a:solidFill>
              <a:latin typeface="Montserrat"/>
              <a:ea typeface="Montserrat"/>
              <a:cs typeface="Montserrat"/>
              <a:sym typeface="Montserrat"/>
            </a:endParaRPr>
          </a:p>
          <a:p>
            <a:pPr indent="-330200" lvl="0" marL="457200" rtl="0" algn="l">
              <a:spcBef>
                <a:spcPts val="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d</a:t>
            </a:r>
            <a:r>
              <a:rPr lang="en" sz="1600">
                <a:solidFill>
                  <a:srgbClr val="000000"/>
                </a:solidFill>
                <a:latin typeface="Montserrat"/>
                <a:ea typeface="Montserrat"/>
                <a:cs typeface="Montserrat"/>
                <a:sym typeface="Montserrat"/>
              </a:rPr>
              <a:t>ifferent than the quantitative, mechanistic approach of modern science</a:t>
            </a:r>
            <a:endParaRPr sz="1600">
              <a:solidFill>
                <a:srgbClr val="000000"/>
              </a:solidFill>
              <a:latin typeface="Montserrat"/>
              <a:ea typeface="Montserrat"/>
              <a:cs typeface="Montserrat"/>
              <a:sym typeface="Montserrat"/>
            </a:endParaRPr>
          </a:p>
          <a:p>
            <a:pPr indent="-330200" lvl="0" marL="457200" rtl="0" algn="l">
              <a:spcBef>
                <a:spcPts val="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q</a:t>
            </a:r>
            <a:r>
              <a:rPr lang="en" sz="1600">
                <a:solidFill>
                  <a:srgbClr val="000000"/>
                </a:solidFill>
                <a:latin typeface="Montserrat"/>
                <a:ea typeface="Montserrat"/>
                <a:cs typeface="Montserrat"/>
                <a:sym typeface="Montserrat"/>
              </a:rPr>
              <a:t>ualitative approach focusing on the visual, artistic, and natural</a:t>
            </a:r>
            <a:endParaRPr sz="1600">
              <a:solidFill>
                <a:srgbClr val="000000"/>
              </a:solidFill>
              <a:latin typeface="Montserrat"/>
              <a:ea typeface="Montserrat"/>
              <a:cs typeface="Montserrat"/>
              <a:sym typeface="Montserrat"/>
            </a:endParaRPr>
          </a:p>
          <a:p>
            <a:pPr indent="-330200" lvl="0" marL="457200" rtl="0" algn="l">
              <a:spcBef>
                <a:spcPts val="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h</a:t>
            </a:r>
            <a:r>
              <a:rPr lang="en" sz="1600">
                <a:solidFill>
                  <a:srgbClr val="000000"/>
                </a:solidFill>
                <a:latin typeface="Montserrat"/>
                <a:ea typeface="Montserrat"/>
                <a:cs typeface="Montserrat"/>
                <a:sym typeface="Montserrat"/>
              </a:rPr>
              <a:t>is work was lost during the time of modern science was formed, so no effect</a:t>
            </a:r>
            <a:endParaRPr sz="1600">
              <a:solidFill>
                <a:srgbClr val="000000"/>
              </a:solidFill>
              <a:latin typeface="Montserrat"/>
              <a:ea typeface="Montserrat"/>
              <a:cs typeface="Montserrat"/>
              <a:sym typeface="Montserrat"/>
            </a:endParaRPr>
          </a:p>
          <a:p>
            <a:pPr indent="-330200" lvl="0" marL="457200" rtl="0" algn="l">
              <a:spcBef>
                <a:spcPts val="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saw nature as a mentor and model for science &amp; engineering not a way to dominate it</a:t>
            </a:r>
            <a:endParaRPr sz="1600">
              <a:solidFill>
                <a:srgbClr val="000000"/>
              </a:solidFill>
              <a:latin typeface="Montserrat"/>
              <a:ea typeface="Montserrat"/>
              <a:cs typeface="Montserrat"/>
              <a:sym typeface="Montserrat"/>
            </a:endParaRPr>
          </a:p>
          <a:p>
            <a:pPr indent="-330200" lvl="0" marL="457200" rtl="0" algn="l">
              <a:spcBef>
                <a:spcPts val="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r</a:t>
            </a:r>
            <a:r>
              <a:rPr lang="en" sz="1600">
                <a:solidFill>
                  <a:srgbClr val="000000"/>
                </a:solidFill>
                <a:latin typeface="Montserrat"/>
                <a:ea typeface="Montserrat"/>
                <a:cs typeface="Montserrat"/>
                <a:sym typeface="Montserrat"/>
              </a:rPr>
              <a:t>ediscovering da Vinci’s approach: </a:t>
            </a:r>
            <a:r>
              <a:rPr b="1" lang="en" sz="1600">
                <a:solidFill>
                  <a:srgbClr val="000000"/>
                </a:solidFill>
                <a:latin typeface="Montserrat"/>
                <a:ea typeface="Montserrat"/>
                <a:cs typeface="Montserrat"/>
                <a:sym typeface="Montserrat"/>
              </a:rPr>
              <a:t>biophilia, sustainability, ecology</a:t>
            </a:r>
            <a:r>
              <a:rPr lang="en" sz="1600">
                <a:solidFill>
                  <a:srgbClr val="000000"/>
                </a:solidFill>
                <a:latin typeface="Montserrat"/>
                <a:ea typeface="Montserrat"/>
                <a:cs typeface="Montserrat"/>
                <a:sym typeface="Montserrat"/>
              </a:rPr>
              <a:t>, etc.</a:t>
            </a:r>
            <a:endParaRPr sz="16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3"/>
          <p:cNvSpPr txBox="1"/>
          <p:nvPr>
            <p:ph type="title"/>
          </p:nvPr>
        </p:nvSpPr>
        <p:spPr>
          <a:xfrm>
            <a:off x="311700" y="4450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00000"/>
                </a:solidFill>
                <a:latin typeface="Montserrat"/>
                <a:ea typeface="Montserrat"/>
                <a:cs typeface="Montserrat"/>
                <a:sym typeface="Montserrat"/>
              </a:rPr>
              <a:t>Scientific Revolution</a:t>
            </a:r>
            <a:endParaRPr sz="2700">
              <a:solidFill>
                <a:srgbClr val="000000"/>
              </a:solidFill>
              <a:latin typeface="Montserrat"/>
              <a:ea typeface="Montserrat"/>
              <a:cs typeface="Montserrat"/>
              <a:sym typeface="Montserrat"/>
            </a:endParaRPr>
          </a:p>
        </p:txBody>
      </p:sp>
      <p:sp>
        <p:nvSpPr>
          <p:cNvPr id="153" name="Google Shape;153;p33"/>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Montserrat"/>
                <a:ea typeface="Montserrat"/>
                <a:cs typeface="Montserrat"/>
                <a:sym typeface="Montserrat"/>
              </a:rPr>
              <a:t>Nicolaus Copernicus (1473-1543)</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heliocentrism (On the Revolution of Celestial Spheres)</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started to separate religion from science</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and therefore, natural view of the cosmos</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n" sz="1300">
                <a:solidFill>
                  <a:srgbClr val="000000"/>
                </a:solidFill>
                <a:latin typeface="Montserrat"/>
                <a:ea typeface="Montserrat"/>
                <a:cs typeface="Montserrat"/>
                <a:sym typeface="Montserrat"/>
              </a:rPr>
              <a:t>Johannes Kepler (1571-1630)</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empirical laws of planetary motion</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mechanistic, mathematical, &amp; quantitative</a:t>
            </a:r>
            <a:endParaRPr sz="1300">
              <a:solidFill>
                <a:srgbClr val="000000"/>
              </a:solidFill>
              <a:latin typeface="Montserrat"/>
              <a:ea typeface="Montserrat"/>
              <a:cs typeface="Montserrat"/>
              <a:sym typeface="Montserrat"/>
            </a:endParaRPr>
          </a:p>
          <a:p>
            <a:pPr indent="0" lvl="0" marL="0" rtl="0" algn="l">
              <a:spcBef>
                <a:spcPts val="1000"/>
              </a:spcBef>
              <a:spcAft>
                <a:spcPts val="0"/>
              </a:spcAft>
              <a:buNone/>
            </a:pPr>
            <a:r>
              <a:rPr lang="en" sz="1300">
                <a:solidFill>
                  <a:srgbClr val="000000"/>
                </a:solidFill>
                <a:latin typeface="Montserrat"/>
                <a:ea typeface="Montserrat"/>
                <a:cs typeface="Montserrat"/>
                <a:sym typeface="Montserrat"/>
              </a:rPr>
              <a:t>Galileo Galilei (1564-1642)</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like da Vinci, combined scientific experimentation with mathematics</a:t>
            </a:r>
            <a:endParaRPr sz="1300">
              <a:solidFill>
                <a:srgbClr val="000000"/>
              </a:solidFill>
              <a:latin typeface="Montserrat"/>
              <a:ea typeface="Montserrat"/>
              <a:cs typeface="Montserrat"/>
              <a:sym typeface="Montserrat"/>
            </a:endParaRPr>
          </a:p>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goal was to describe nature </a:t>
            </a:r>
            <a:r>
              <a:rPr b="1" lang="en" sz="1300">
                <a:solidFill>
                  <a:srgbClr val="000000"/>
                </a:solidFill>
                <a:latin typeface="Montserrat"/>
                <a:ea typeface="Montserrat"/>
                <a:cs typeface="Montserrat"/>
                <a:sym typeface="Montserrat"/>
              </a:rPr>
              <a:t>quantitatively</a:t>
            </a:r>
            <a:endParaRPr b="1" sz="1300">
              <a:solidFill>
                <a:srgbClr val="000000"/>
              </a:solidFill>
              <a:latin typeface="Montserrat"/>
              <a:ea typeface="Montserrat"/>
              <a:cs typeface="Montserrat"/>
              <a:sym typeface="Montserrat"/>
            </a:endParaRPr>
          </a:p>
        </p:txBody>
      </p:sp>
      <p:sp>
        <p:nvSpPr>
          <p:cNvPr id="154" name="Google Shape;154;p33"/>
          <p:cNvSpPr txBox="1"/>
          <p:nvPr>
            <p:ph idx="2" type="body"/>
          </p:nvPr>
        </p:nvSpPr>
        <p:spPr>
          <a:xfrm>
            <a:off x="4832400" y="445025"/>
            <a:ext cx="3999900" cy="4124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o</a:t>
            </a:r>
            <a:r>
              <a:rPr lang="en" sz="1300">
                <a:solidFill>
                  <a:srgbClr val="000000"/>
                </a:solidFill>
                <a:latin typeface="Montserrat"/>
                <a:ea typeface="Montserrat"/>
                <a:cs typeface="Montserrat"/>
                <a:sym typeface="Montserrat"/>
              </a:rPr>
              <a:t>ther qualitative properties were merely subjective and not useful for because they could not be measured or quantified</a:t>
            </a:r>
            <a:endParaRPr sz="1300">
              <a:solidFill>
                <a:srgbClr val="000000"/>
              </a:solidFill>
              <a:latin typeface="Montserrat"/>
              <a:ea typeface="Montserrat"/>
              <a:cs typeface="Montserrat"/>
              <a:sym typeface="Montserrat"/>
            </a:endParaRPr>
          </a:p>
          <a:p>
            <a:pPr indent="0" lvl="0" marL="0" rtl="0" algn="l">
              <a:spcBef>
                <a:spcPts val="1600"/>
              </a:spcBef>
              <a:spcAft>
                <a:spcPts val="0"/>
              </a:spcAft>
              <a:buNone/>
            </a:pPr>
            <a:r>
              <a:rPr i="1" lang="en" sz="1300">
                <a:solidFill>
                  <a:srgbClr val="000000"/>
                </a:solidFill>
                <a:latin typeface="Montserrat"/>
                <a:ea typeface="Montserrat"/>
                <a:cs typeface="Montserrat"/>
                <a:sym typeface="Montserrat"/>
              </a:rPr>
              <a:t>“Galileo’s program offers us a dead world: Out go sight, sound, taste, touch, and smell, and along with them have since gone esthetic and ethical sensibility, values, </a:t>
            </a:r>
            <a:r>
              <a:rPr b="1" i="1" lang="en" sz="1300">
                <a:solidFill>
                  <a:srgbClr val="000000"/>
                </a:solidFill>
                <a:latin typeface="Montserrat"/>
                <a:ea typeface="Montserrat"/>
                <a:cs typeface="Montserrat"/>
                <a:sym typeface="Montserrat"/>
              </a:rPr>
              <a:t>quality</a:t>
            </a:r>
            <a:r>
              <a:rPr i="1" lang="en" sz="1300">
                <a:solidFill>
                  <a:srgbClr val="000000"/>
                </a:solidFill>
                <a:latin typeface="Montserrat"/>
                <a:ea typeface="Montserrat"/>
                <a:cs typeface="Montserrat"/>
                <a:sym typeface="Montserrat"/>
              </a:rPr>
              <a:t>, soul, consciousness, spirit. Experience as such is cast out of the realm of scientific discourse, Hardly anything has changed our world more during the past four hundred years than </a:t>
            </a:r>
            <a:r>
              <a:rPr i="1" lang="en" sz="1300">
                <a:solidFill>
                  <a:srgbClr val="000000"/>
                </a:solidFill>
                <a:latin typeface="Montserrat"/>
                <a:ea typeface="Montserrat"/>
                <a:cs typeface="Montserrat"/>
                <a:sym typeface="Montserrat"/>
              </a:rPr>
              <a:t>Galileo's</a:t>
            </a:r>
            <a:r>
              <a:rPr i="1" lang="en" sz="1300">
                <a:solidFill>
                  <a:srgbClr val="000000"/>
                </a:solidFill>
                <a:latin typeface="Montserrat"/>
                <a:ea typeface="Montserrat"/>
                <a:cs typeface="Montserrat"/>
                <a:sym typeface="Montserrat"/>
              </a:rPr>
              <a:t> audacious program. </a:t>
            </a:r>
            <a:r>
              <a:rPr b="1" i="1" lang="en" sz="1300">
                <a:solidFill>
                  <a:srgbClr val="000000"/>
                </a:solidFill>
                <a:latin typeface="Montserrat"/>
                <a:ea typeface="Montserrat"/>
                <a:cs typeface="Montserrat"/>
                <a:sym typeface="Montserrat"/>
              </a:rPr>
              <a:t>We had to destroy the world in theory before we could destroy it in practice.</a:t>
            </a:r>
            <a:r>
              <a:rPr i="1" lang="en" sz="1300">
                <a:solidFill>
                  <a:srgbClr val="000000"/>
                </a:solidFill>
                <a:latin typeface="Montserrat"/>
                <a:ea typeface="Montserrat"/>
                <a:cs typeface="Montserrat"/>
                <a:sym typeface="Montserrat"/>
              </a:rPr>
              <a:t>”</a:t>
            </a:r>
            <a:endParaRPr sz="1300">
              <a:solidFill>
                <a:srgbClr val="000000"/>
              </a:solidFill>
              <a:latin typeface="Montserrat"/>
              <a:ea typeface="Montserrat"/>
              <a:cs typeface="Montserrat"/>
              <a:sym typeface="Montserrat"/>
            </a:endParaRPr>
          </a:p>
          <a:p>
            <a:pPr indent="0" lvl="0" marL="0" rtl="0" algn="r">
              <a:spcBef>
                <a:spcPts val="0"/>
              </a:spcBef>
              <a:spcAft>
                <a:spcPts val="1600"/>
              </a:spcAft>
              <a:buNone/>
            </a:pPr>
            <a:r>
              <a:rPr lang="en" sz="1300">
                <a:solidFill>
                  <a:srgbClr val="000000"/>
                </a:solidFill>
                <a:latin typeface="Montserrat"/>
                <a:ea typeface="Montserrat"/>
                <a:cs typeface="Montserrat"/>
                <a:sym typeface="Montserrat"/>
              </a:rPr>
              <a:t>psychiatrist, R.D. Laing</a:t>
            </a:r>
            <a:endParaRPr sz="13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