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8" r:id="rId3"/>
    <p:sldId id="274" r:id="rId4"/>
    <p:sldId id="279" r:id="rId5"/>
    <p:sldId id="280" r:id="rId6"/>
    <p:sldId id="281" r:id="rId7"/>
    <p:sldId id="282" r:id="rId8"/>
    <p:sldId id="283" r:id="rId9"/>
    <p:sldId id="264" r:id="rId10"/>
    <p:sldId id="284" r:id="rId11"/>
    <p:sldId id="286" r:id="rId12"/>
    <p:sldId id="287" r:id="rId13"/>
    <p:sldId id="288" r:id="rId14"/>
    <p:sldId id="260"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70" autoAdjust="0"/>
  </p:normalViewPr>
  <p:slideViewPr>
    <p:cSldViewPr snapToGrid="0" showGuides="1">
      <p:cViewPr varScale="1">
        <p:scale>
          <a:sx n="87" d="100"/>
          <a:sy n="87" d="100"/>
        </p:scale>
        <p:origin x="13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349A4-E872-4DEE-BC40-0B0E62B8794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3A1603A-1240-4A4B-A882-01ACB8D76DB0}">
      <dgm:prSet/>
      <dgm:spPr>
        <a:solidFill>
          <a:schemeClr val="accent1">
            <a:lumMod val="75000"/>
          </a:schemeClr>
        </a:solidFill>
      </dgm:spPr>
      <dgm:t>
        <a:bodyPr/>
        <a:lstStyle/>
        <a:p>
          <a:pPr rtl="0"/>
          <a:r>
            <a:rPr lang="en-US" b="1" u="sng" dirty="0" smtClean="0">
              <a:solidFill>
                <a:schemeClr val="bg1"/>
              </a:solidFill>
            </a:rPr>
            <a:t>S</a:t>
          </a:r>
          <a:r>
            <a:rPr lang="en-US" dirty="0" smtClean="0">
              <a:solidFill>
                <a:schemeClr val="bg1"/>
              </a:solidFill>
            </a:rPr>
            <a:t>creening: </a:t>
          </a:r>
          <a:r>
            <a:rPr lang="en-US" b="1" dirty="0" smtClean="0">
              <a:solidFill>
                <a:schemeClr val="bg1"/>
              </a:solidFill>
            </a:rPr>
            <a:t>Using validated questions</a:t>
          </a:r>
          <a:endParaRPr lang="en-US" b="1" dirty="0">
            <a:solidFill>
              <a:schemeClr val="bg1"/>
            </a:solidFill>
          </a:endParaRPr>
        </a:p>
      </dgm:t>
    </dgm:pt>
    <dgm:pt modelId="{4B72175F-C0AE-4528-91FB-63A0FC076C95}" type="parTrans" cxnId="{7412FA99-CF10-461D-A042-7378DC786D21}">
      <dgm:prSet/>
      <dgm:spPr/>
      <dgm:t>
        <a:bodyPr/>
        <a:lstStyle/>
        <a:p>
          <a:endParaRPr lang="en-US"/>
        </a:p>
      </dgm:t>
    </dgm:pt>
    <dgm:pt modelId="{A3955AEB-B0CD-4452-B483-235DB1BAFE99}" type="sibTrans" cxnId="{7412FA99-CF10-461D-A042-7378DC786D21}">
      <dgm:prSet/>
      <dgm:spPr/>
      <dgm:t>
        <a:bodyPr/>
        <a:lstStyle/>
        <a:p>
          <a:endParaRPr lang="en-US"/>
        </a:p>
      </dgm:t>
    </dgm:pt>
    <dgm:pt modelId="{02FD5D47-82D9-48A1-B7AB-411130AC6882}">
      <dgm:prSet/>
      <dgm:spPr>
        <a:solidFill>
          <a:srgbClr val="A58DFD"/>
        </a:solidFill>
      </dgm:spPr>
      <dgm:t>
        <a:bodyPr/>
        <a:lstStyle/>
        <a:p>
          <a:pPr rtl="0"/>
          <a:r>
            <a:rPr lang="en-US" b="1" u="sng" dirty="0" smtClean="0">
              <a:solidFill>
                <a:schemeClr val="bg1"/>
              </a:solidFill>
            </a:rPr>
            <a:t>B</a:t>
          </a:r>
          <a:r>
            <a:rPr lang="en-US" dirty="0" smtClean="0">
              <a:solidFill>
                <a:schemeClr val="bg1"/>
              </a:solidFill>
            </a:rPr>
            <a:t>rief </a:t>
          </a:r>
          <a:r>
            <a:rPr lang="en-US" b="1" u="sng" dirty="0" smtClean="0">
              <a:solidFill>
                <a:schemeClr val="bg1"/>
              </a:solidFill>
            </a:rPr>
            <a:t>I</a:t>
          </a:r>
          <a:r>
            <a:rPr lang="en-US" dirty="0" smtClean="0">
              <a:solidFill>
                <a:schemeClr val="bg1"/>
              </a:solidFill>
            </a:rPr>
            <a:t>ntervention: </a:t>
          </a:r>
          <a:r>
            <a:rPr lang="en-US" b="1" dirty="0" smtClean="0">
              <a:solidFill>
                <a:schemeClr val="bg1"/>
              </a:solidFill>
            </a:rPr>
            <a:t>Brief conversation to enhance motivation to change</a:t>
          </a:r>
          <a:endParaRPr lang="en-US" b="1" dirty="0">
            <a:solidFill>
              <a:schemeClr val="bg1"/>
            </a:solidFill>
          </a:endParaRPr>
        </a:p>
      </dgm:t>
    </dgm:pt>
    <dgm:pt modelId="{853B4874-9DD9-4DF0-B3C4-4CC000E0B2C8}" type="parTrans" cxnId="{6310FC93-80E1-4512-81A8-A05B4FB81A38}">
      <dgm:prSet/>
      <dgm:spPr/>
      <dgm:t>
        <a:bodyPr/>
        <a:lstStyle/>
        <a:p>
          <a:endParaRPr lang="en-US"/>
        </a:p>
      </dgm:t>
    </dgm:pt>
    <dgm:pt modelId="{28DAC2BE-90F7-427D-A84B-6A2BF2D0F7B0}" type="sibTrans" cxnId="{6310FC93-80E1-4512-81A8-A05B4FB81A38}">
      <dgm:prSet/>
      <dgm:spPr/>
      <dgm:t>
        <a:bodyPr/>
        <a:lstStyle/>
        <a:p>
          <a:endParaRPr lang="en-US"/>
        </a:p>
      </dgm:t>
    </dgm:pt>
    <dgm:pt modelId="{9FA8AF3D-BDFE-4F70-8C5A-011786A3CAF9}">
      <dgm:prSet/>
      <dgm:spPr>
        <a:solidFill>
          <a:srgbClr val="9D83FD"/>
        </a:solidFill>
      </dgm:spPr>
      <dgm:t>
        <a:bodyPr/>
        <a:lstStyle/>
        <a:p>
          <a:pPr rtl="0"/>
          <a:r>
            <a:rPr lang="en-US" b="1" u="sng" dirty="0" smtClean="0">
              <a:solidFill>
                <a:schemeClr val="bg1"/>
              </a:solidFill>
            </a:rPr>
            <a:t>R</a:t>
          </a:r>
          <a:r>
            <a:rPr lang="en-US" dirty="0" smtClean="0">
              <a:solidFill>
                <a:schemeClr val="bg1"/>
              </a:solidFill>
            </a:rPr>
            <a:t>eferral to </a:t>
          </a:r>
          <a:r>
            <a:rPr lang="en-US" b="1" u="sng" dirty="0" smtClean="0">
              <a:solidFill>
                <a:schemeClr val="bg1"/>
              </a:solidFill>
            </a:rPr>
            <a:t>T</a:t>
          </a:r>
          <a:r>
            <a:rPr lang="en-US" dirty="0" smtClean="0">
              <a:solidFill>
                <a:schemeClr val="bg1"/>
              </a:solidFill>
            </a:rPr>
            <a:t>reatment: </a:t>
          </a:r>
          <a:r>
            <a:rPr lang="en-US" b="1" dirty="0" smtClean="0">
              <a:solidFill>
                <a:schemeClr val="bg1"/>
              </a:solidFill>
            </a:rPr>
            <a:t>Assessment and services for the person with a more severe alcohol or drug use problem</a:t>
          </a:r>
          <a:endParaRPr lang="en-US" b="1" dirty="0">
            <a:solidFill>
              <a:schemeClr val="bg1"/>
            </a:solidFill>
          </a:endParaRPr>
        </a:p>
      </dgm:t>
    </dgm:pt>
    <dgm:pt modelId="{7D031ED4-9240-42BF-A67B-68F2CB6E58BD}" type="parTrans" cxnId="{95D99F0E-F3FC-440E-B90F-43E492B4EE54}">
      <dgm:prSet/>
      <dgm:spPr/>
      <dgm:t>
        <a:bodyPr/>
        <a:lstStyle/>
        <a:p>
          <a:endParaRPr lang="en-US"/>
        </a:p>
      </dgm:t>
    </dgm:pt>
    <dgm:pt modelId="{C42435AB-0C85-4277-97F2-1AE6EF4A2C59}" type="sibTrans" cxnId="{95D99F0E-F3FC-440E-B90F-43E492B4EE54}">
      <dgm:prSet/>
      <dgm:spPr/>
      <dgm:t>
        <a:bodyPr/>
        <a:lstStyle/>
        <a:p>
          <a:endParaRPr lang="en-US"/>
        </a:p>
      </dgm:t>
    </dgm:pt>
    <dgm:pt modelId="{B05C2B8F-85B2-4231-BF51-1843F90F70C9}" type="pres">
      <dgm:prSet presAssocID="{618349A4-E872-4DEE-BC40-0B0E62B87942}" presName="linear" presStyleCnt="0">
        <dgm:presLayoutVars>
          <dgm:animLvl val="lvl"/>
          <dgm:resizeHandles val="exact"/>
        </dgm:presLayoutVars>
      </dgm:prSet>
      <dgm:spPr/>
      <dgm:t>
        <a:bodyPr/>
        <a:lstStyle/>
        <a:p>
          <a:endParaRPr lang="en-US"/>
        </a:p>
      </dgm:t>
    </dgm:pt>
    <dgm:pt modelId="{DDA8FCE9-63D7-4943-9C58-0A7E31E15AE2}" type="pres">
      <dgm:prSet presAssocID="{83A1603A-1240-4A4B-A882-01ACB8D76DB0}" presName="parentText" presStyleLbl="node1" presStyleIdx="0" presStyleCnt="3" custLinFactNeighborX="-256" custLinFactNeighborY="5499">
        <dgm:presLayoutVars>
          <dgm:chMax val="0"/>
          <dgm:bulletEnabled val="1"/>
        </dgm:presLayoutVars>
      </dgm:prSet>
      <dgm:spPr/>
      <dgm:t>
        <a:bodyPr/>
        <a:lstStyle/>
        <a:p>
          <a:endParaRPr lang="en-US"/>
        </a:p>
      </dgm:t>
    </dgm:pt>
    <dgm:pt modelId="{B5F713B3-BFF5-4E8E-BDAE-6740D041F4DB}" type="pres">
      <dgm:prSet presAssocID="{A3955AEB-B0CD-4452-B483-235DB1BAFE99}" presName="spacer" presStyleCnt="0"/>
      <dgm:spPr/>
      <dgm:t>
        <a:bodyPr/>
        <a:lstStyle/>
        <a:p>
          <a:endParaRPr lang="en-US"/>
        </a:p>
      </dgm:t>
    </dgm:pt>
    <dgm:pt modelId="{66659E54-38BF-4389-BB00-C28ECFC27A34}" type="pres">
      <dgm:prSet presAssocID="{02FD5D47-82D9-48A1-B7AB-411130AC6882}" presName="parentText" presStyleLbl="node1" presStyleIdx="1" presStyleCnt="3">
        <dgm:presLayoutVars>
          <dgm:chMax val="0"/>
          <dgm:bulletEnabled val="1"/>
        </dgm:presLayoutVars>
      </dgm:prSet>
      <dgm:spPr/>
      <dgm:t>
        <a:bodyPr/>
        <a:lstStyle/>
        <a:p>
          <a:endParaRPr lang="en-US"/>
        </a:p>
      </dgm:t>
    </dgm:pt>
    <dgm:pt modelId="{8B7608F2-2CFD-4E11-AB19-3DA930CA71FB}" type="pres">
      <dgm:prSet presAssocID="{28DAC2BE-90F7-427D-A84B-6A2BF2D0F7B0}" presName="spacer" presStyleCnt="0"/>
      <dgm:spPr/>
      <dgm:t>
        <a:bodyPr/>
        <a:lstStyle/>
        <a:p>
          <a:endParaRPr lang="en-US"/>
        </a:p>
      </dgm:t>
    </dgm:pt>
    <dgm:pt modelId="{56EE3E36-7109-4726-AEBD-A5C682826DF4}" type="pres">
      <dgm:prSet presAssocID="{9FA8AF3D-BDFE-4F70-8C5A-011786A3CAF9}" presName="parentText" presStyleLbl="node1" presStyleIdx="2" presStyleCnt="3">
        <dgm:presLayoutVars>
          <dgm:chMax val="0"/>
          <dgm:bulletEnabled val="1"/>
        </dgm:presLayoutVars>
      </dgm:prSet>
      <dgm:spPr/>
      <dgm:t>
        <a:bodyPr/>
        <a:lstStyle/>
        <a:p>
          <a:endParaRPr lang="en-US"/>
        </a:p>
      </dgm:t>
    </dgm:pt>
  </dgm:ptLst>
  <dgm:cxnLst>
    <dgm:cxn modelId="{64F9D680-CA33-4FDB-9D11-CA10ABE03317}" type="presOf" srcId="{02FD5D47-82D9-48A1-B7AB-411130AC6882}" destId="{66659E54-38BF-4389-BB00-C28ECFC27A34}" srcOrd="0" destOrd="0" presId="urn:microsoft.com/office/officeart/2005/8/layout/vList2"/>
    <dgm:cxn modelId="{D9CDA31A-25A7-406E-9896-D0F1B7845BCC}" type="presOf" srcId="{83A1603A-1240-4A4B-A882-01ACB8D76DB0}" destId="{DDA8FCE9-63D7-4943-9C58-0A7E31E15AE2}" srcOrd="0" destOrd="0" presId="urn:microsoft.com/office/officeart/2005/8/layout/vList2"/>
    <dgm:cxn modelId="{F092245E-052A-48D2-91F4-CE2B745E1D11}" type="presOf" srcId="{618349A4-E872-4DEE-BC40-0B0E62B87942}" destId="{B05C2B8F-85B2-4231-BF51-1843F90F70C9}" srcOrd="0" destOrd="0" presId="urn:microsoft.com/office/officeart/2005/8/layout/vList2"/>
    <dgm:cxn modelId="{66D69E00-6257-40BF-8749-EB30C308D512}" type="presOf" srcId="{9FA8AF3D-BDFE-4F70-8C5A-011786A3CAF9}" destId="{56EE3E36-7109-4726-AEBD-A5C682826DF4}" srcOrd="0" destOrd="0" presId="urn:microsoft.com/office/officeart/2005/8/layout/vList2"/>
    <dgm:cxn modelId="{7412FA99-CF10-461D-A042-7378DC786D21}" srcId="{618349A4-E872-4DEE-BC40-0B0E62B87942}" destId="{83A1603A-1240-4A4B-A882-01ACB8D76DB0}" srcOrd="0" destOrd="0" parTransId="{4B72175F-C0AE-4528-91FB-63A0FC076C95}" sibTransId="{A3955AEB-B0CD-4452-B483-235DB1BAFE99}"/>
    <dgm:cxn modelId="{6310FC93-80E1-4512-81A8-A05B4FB81A38}" srcId="{618349A4-E872-4DEE-BC40-0B0E62B87942}" destId="{02FD5D47-82D9-48A1-B7AB-411130AC6882}" srcOrd="1" destOrd="0" parTransId="{853B4874-9DD9-4DF0-B3C4-4CC000E0B2C8}" sibTransId="{28DAC2BE-90F7-427D-A84B-6A2BF2D0F7B0}"/>
    <dgm:cxn modelId="{95D99F0E-F3FC-440E-B90F-43E492B4EE54}" srcId="{618349A4-E872-4DEE-BC40-0B0E62B87942}" destId="{9FA8AF3D-BDFE-4F70-8C5A-011786A3CAF9}" srcOrd="2" destOrd="0" parTransId="{7D031ED4-9240-42BF-A67B-68F2CB6E58BD}" sibTransId="{C42435AB-0C85-4277-97F2-1AE6EF4A2C59}"/>
    <dgm:cxn modelId="{45ADC25D-E46B-4481-A4C7-72FC4E354BBD}" type="presParOf" srcId="{B05C2B8F-85B2-4231-BF51-1843F90F70C9}" destId="{DDA8FCE9-63D7-4943-9C58-0A7E31E15AE2}" srcOrd="0" destOrd="0" presId="urn:microsoft.com/office/officeart/2005/8/layout/vList2"/>
    <dgm:cxn modelId="{70327312-13B9-4C4D-93A9-579840DD862D}" type="presParOf" srcId="{B05C2B8F-85B2-4231-BF51-1843F90F70C9}" destId="{B5F713B3-BFF5-4E8E-BDAE-6740D041F4DB}" srcOrd="1" destOrd="0" presId="urn:microsoft.com/office/officeart/2005/8/layout/vList2"/>
    <dgm:cxn modelId="{9F43142C-FEC7-46A9-AFAD-6E6773A3999F}" type="presParOf" srcId="{B05C2B8F-85B2-4231-BF51-1843F90F70C9}" destId="{66659E54-38BF-4389-BB00-C28ECFC27A34}" srcOrd="2" destOrd="0" presId="urn:microsoft.com/office/officeart/2005/8/layout/vList2"/>
    <dgm:cxn modelId="{6CC978BB-4BD6-4729-909D-A4F5A5799D3E}" type="presParOf" srcId="{B05C2B8F-85B2-4231-BF51-1843F90F70C9}" destId="{8B7608F2-2CFD-4E11-AB19-3DA930CA71FB}" srcOrd="3" destOrd="0" presId="urn:microsoft.com/office/officeart/2005/8/layout/vList2"/>
    <dgm:cxn modelId="{416EF40E-C883-4EEF-9C75-0BA45ED16AEA}" type="presParOf" srcId="{B05C2B8F-85B2-4231-BF51-1843F90F70C9}" destId="{56EE3E36-7109-4726-AEBD-A5C682826D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7666E-5964-4798-8625-CC0D9A1B0AFB}" type="doc">
      <dgm:prSet loTypeId="urn:microsoft.com/office/officeart/2005/8/layout/pyramid1" loCatId="pyramid" qsTypeId="urn:microsoft.com/office/officeart/2005/8/quickstyle/simple2" qsCatId="simple" csTypeId="urn:microsoft.com/office/officeart/2005/8/colors/colorful1" csCatId="colorful" phldr="1"/>
      <dgm:spPr/>
    </dgm:pt>
    <dgm:pt modelId="{FFB61864-633A-4345-8EEE-AF405C900820}">
      <dgm:prSet phldrT="[Text]" custT="1"/>
      <dgm:spPr>
        <a:solidFill>
          <a:srgbClr val="7030A0"/>
        </a:solidFill>
      </dgm:spPr>
      <dgm:t>
        <a:bodyPr/>
        <a:lstStyle/>
        <a:p>
          <a:r>
            <a:rPr lang="en-US" sz="3200" b="1" dirty="0" smtClean="0">
              <a:solidFill>
                <a:schemeClr val="bg1"/>
              </a:solidFill>
            </a:rPr>
            <a:t> 4%</a:t>
          </a:r>
          <a:endParaRPr lang="en-US" sz="3200" b="1" dirty="0">
            <a:solidFill>
              <a:schemeClr val="bg1"/>
            </a:solidFill>
          </a:endParaRPr>
        </a:p>
      </dgm:t>
    </dgm:pt>
    <dgm:pt modelId="{483E2E7B-EE84-4FA7-88DF-E7BBB04580AD}" type="parTrans" cxnId="{AB6FB725-DFF7-4E8B-ADF7-2054141A799D}">
      <dgm:prSet/>
      <dgm:spPr/>
      <dgm:t>
        <a:bodyPr/>
        <a:lstStyle/>
        <a:p>
          <a:endParaRPr lang="en-US"/>
        </a:p>
      </dgm:t>
    </dgm:pt>
    <dgm:pt modelId="{A4978FDC-8DC4-4340-A369-6C09AADAEE6C}" type="sibTrans" cxnId="{AB6FB725-DFF7-4E8B-ADF7-2054141A799D}">
      <dgm:prSet/>
      <dgm:spPr/>
      <dgm:t>
        <a:bodyPr/>
        <a:lstStyle/>
        <a:p>
          <a:endParaRPr lang="en-US"/>
        </a:p>
      </dgm:t>
    </dgm:pt>
    <dgm:pt modelId="{F79DDABE-3209-4B91-92FE-0ABFB3366339}">
      <dgm:prSet phldrT="[Text]" custT="1"/>
      <dgm:spPr>
        <a:solidFill>
          <a:schemeClr val="accent1">
            <a:lumMod val="75000"/>
          </a:schemeClr>
        </a:solidFill>
      </dgm:spPr>
      <dgm:t>
        <a:bodyPr/>
        <a:lstStyle/>
        <a:p>
          <a:r>
            <a:rPr lang="en-US" sz="3200" b="1" dirty="0" smtClean="0">
              <a:solidFill>
                <a:schemeClr val="bg1"/>
              </a:solidFill>
            </a:rPr>
            <a:t>25%</a:t>
          </a:r>
          <a:endParaRPr lang="en-US" sz="3200" b="1" dirty="0">
            <a:solidFill>
              <a:schemeClr val="bg1"/>
            </a:solidFill>
          </a:endParaRPr>
        </a:p>
      </dgm:t>
    </dgm:pt>
    <dgm:pt modelId="{9BDFC39A-876B-4AF2-A3BE-359E8A863FC9}" type="parTrans" cxnId="{EFDE2EAB-337F-4744-80D8-775E53C3F43D}">
      <dgm:prSet/>
      <dgm:spPr/>
      <dgm:t>
        <a:bodyPr/>
        <a:lstStyle/>
        <a:p>
          <a:endParaRPr lang="en-US"/>
        </a:p>
      </dgm:t>
    </dgm:pt>
    <dgm:pt modelId="{440D1874-5A20-4228-AC64-43B789628D76}" type="sibTrans" cxnId="{EFDE2EAB-337F-4744-80D8-775E53C3F43D}">
      <dgm:prSet/>
      <dgm:spPr/>
      <dgm:t>
        <a:bodyPr/>
        <a:lstStyle/>
        <a:p>
          <a:endParaRPr lang="en-US"/>
        </a:p>
      </dgm:t>
    </dgm:pt>
    <dgm:pt modelId="{E356ED47-E389-4079-9051-AC39F14329A3}">
      <dgm:prSet phldrT="[Text]" custT="1"/>
      <dgm:spPr>
        <a:solidFill>
          <a:schemeClr val="accent1">
            <a:lumMod val="60000"/>
            <a:lumOff val="40000"/>
          </a:schemeClr>
        </a:solidFill>
      </dgm:spPr>
      <dgm:t>
        <a:bodyPr/>
        <a:lstStyle/>
        <a:p>
          <a:r>
            <a:rPr lang="en-US" sz="3200" b="1" dirty="0" smtClean="0">
              <a:solidFill>
                <a:schemeClr val="bg1"/>
              </a:solidFill>
            </a:rPr>
            <a:t>71%</a:t>
          </a:r>
          <a:endParaRPr lang="en-US" sz="3200" b="1" dirty="0">
            <a:solidFill>
              <a:schemeClr val="bg1"/>
            </a:solidFill>
          </a:endParaRPr>
        </a:p>
      </dgm:t>
    </dgm:pt>
    <dgm:pt modelId="{C7F6D981-AF17-4273-B011-4B70D5279EF3}" type="parTrans" cxnId="{DD4C922D-9C5E-4F93-B671-9DF52E1C1D84}">
      <dgm:prSet/>
      <dgm:spPr/>
      <dgm:t>
        <a:bodyPr/>
        <a:lstStyle/>
        <a:p>
          <a:endParaRPr lang="en-US"/>
        </a:p>
      </dgm:t>
    </dgm:pt>
    <dgm:pt modelId="{28F7DB03-5C03-4597-A49E-741A2BC72C86}" type="sibTrans" cxnId="{DD4C922D-9C5E-4F93-B671-9DF52E1C1D84}">
      <dgm:prSet/>
      <dgm:spPr/>
      <dgm:t>
        <a:bodyPr/>
        <a:lstStyle/>
        <a:p>
          <a:endParaRPr lang="en-US"/>
        </a:p>
      </dgm:t>
    </dgm:pt>
    <dgm:pt modelId="{9B80A3B7-CACA-461A-BF1F-1E02201F95BF}" type="pres">
      <dgm:prSet presAssocID="{4B47666E-5964-4798-8625-CC0D9A1B0AFB}" presName="Name0" presStyleCnt="0">
        <dgm:presLayoutVars>
          <dgm:dir/>
          <dgm:animLvl val="lvl"/>
          <dgm:resizeHandles val="exact"/>
        </dgm:presLayoutVars>
      </dgm:prSet>
      <dgm:spPr/>
    </dgm:pt>
    <dgm:pt modelId="{43533EE9-D9B6-485A-B029-F19465A9D138}" type="pres">
      <dgm:prSet presAssocID="{FFB61864-633A-4345-8EEE-AF405C900820}" presName="Name8" presStyleCnt="0"/>
      <dgm:spPr/>
    </dgm:pt>
    <dgm:pt modelId="{0222BEC3-4E06-4C49-BF72-4F1A22DFB10C}" type="pres">
      <dgm:prSet presAssocID="{FFB61864-633A-4345-8EEE-AF405C900820}" presName="level" presStyleLbl="node1" presStyleIdx="0" presStyleCnt="3" custLinFactNeighborX="-1618" custLinFactNeighborY="2882">
        <dgm:presLayoutVars>
          <dgm:chMax val="1"/>
          <dgm:bulletEnabled val="1"/>
        </dgm:presLayoutVars>
      </dgm:prSet>
      <dgm:spPr/>
      <dgm:t>
        <a:bodyPr/>
        <a:lstStyle/>
        <a:p>
          <a:endParaRPr lang="en-US"/>
        </a:p>
      </dgm:t>
    </dgm:pt>
    <dgm:pt modelId="{8E3EDF4B-CDEC-4C39-985F-69BB28B5CFE6}" type="pres">
      <dgm:prSet presAssocID="{FFB61864-633A-4345-8EEE-AF405C900820}" presName="levelTx" presStyleLbl="revTx" presStyleIdx="0" presStyleCnt="0">
        <dgm:presLayoutVars>
          <dgm:chMax val="1"/>
          <dgm:bulletEnabled val="1"/>
        </dgm:presLayoutVars>
      </dgm:prSet>
      <dgm:spPr/>
      <dgm:t>
        <a:bodyPr/>
        <a:lstStyle/>
        <a:p>
          <a:endParaRPr lang="en-US"/>
        </a:p>
      </dgm:t>
    </dgm:pt>
    <dgm:pt modelId="{CDACC91E-4C2F-429B-844E-D7EB44B71155}" type="pres">
      <dgm:prSet presAssocID="{F79DDABE-3209-4B91-92FE-0ABFB3366339}" presName="Name8" presStyleCnt="0"/>
      <dgm:spPr/>
    </dgm:pt>
    <dgm:pt modelId="{A9B88BDA-0C45-43DC-ACB1-19746FAA76BA}" type="pres">
      <dgm:prSet presAssocID="{F79DDABE-3209-4B91-92FE-0ABFB3366339}" presName="level" presStyleLbl="node1" presStyleIdx="1" presStyleCnt="3" custScaleY="193936" custLinFactNeighborX="-397" custLinFactNeighborY="3452">
        <dgm:presLayoutVars>
          <dgm:chMax val="1"/>
          <dgm:bulletEnabled val="1"/>
        </dgm:presLayoutVars>
      </dgm:prSet>
      <dgm:spPr/>
      <dgm:t>
        <a:bodyPr/>
        <a:lstStyle/>
        <a:p>
          <a:endParaRPr lang="en-US"/>
        </a:p>
      </dgm:t>
    </dgm:pt>
    <dgm:pt modelId="{DDAA8981-73EC-42D9-AE08-5570253B126F}" type="pres">
      <dgm:prSet presAssocID="{F79DDABE-3209-4B91-92FE-0ABFB3366339}" presName="levelTx" presStyleLbl="revTx" presStyleIdx="0" presStyleCnt="0">
        <dgm:presLayoutVars>
          <dgm:chMax val="1"/>
          <dgm:bulletEnabled val="1"/>
        </dgm:presLayoutVars>
      </dgm:prSet>
      <dgm:spPr/>
      <dgm:t>
        <a:bodyPr/>
        <a:lstStyle/>
        <a:p>
          <a:endParaRPr lang="en-US"/>
        </a:p>
      </dgm:t>
    </dgm:pt>
    <dgm:pt modelId="{AA05DB40-BD94-45CE-9C0F-A50679586CF1}" type="pres">
      <dgm:prSet presAssocID="{E356ED47-E389-4079-9051-AC39F14329A3}" presName="Name8" presStyleCnt="0"/>
      <dgm:spPr/>
    </dgm:pt>
    <dgm:pt modelId="{26AC3A81-7F9A-4063-8FA9-3ABFC817F4FF}" type="pres">
      <dgm:prSet presAssocID="{E356ED47-E389-4079-9051-AC39F14329A3}" presName="level" presStyleLbl="node1" presStyleIdx="2" presStyleCnt="3" custScaleY="339326" custLinFactY="100000" custLinFactNeighborX="-1625" custLinFactNeighborY="159359">
        <dgm:presLayoutVars>
          <dgm:chMax val="1"/>
          <dgm:bulletEnabled val="1"/>
        </dgm:presLayoutVars>
      </dgm:prSet>
      <dgm:spPr/>
      <dgm:t>
        <a:bodyPr/>
        <a:lstStyle/>
        <a:p>
          <a:endParaRPr lang="en-US"/>
        </a:p>
      </dgm:t>
    </dgm:pt>
    <dgm:pt modelId="{ED4C7820-312F-4030-9B86-11E5F4D65074}" type="pres">
      <dgm:prSet presAssocID="{E356ED47-E389-4079-9051-AC39F14329A3}" presName="levelTx" presStyleLbl="revTx" presStyleIdx="0" presStyleCnt="0">
        <dgm:presLayoutVars>
          <dgm:chMax val="1"/>
          <dgm:bulletEnabled val="1"/>
        </dgm:presLayoutVars>
      </dgm:prSet>
      <dgm:spPr/>
      <dgm:t>
        <a:bodyPr/>
        <a:lstStyle/>
        <a:p>
          <a:endParaRPr lang="en-US"/>
        </a:p>
      </dgm:t>
    </dgm:pt>
  </dgm:ptLst>
  <dgm:cxnLst>
    <dgm:cxn modelId="{AB6FB725-DFF7-4E8B-ADF7-2054141A799D}" srcId="{4B47666E-5964-4798-8625-CC0D9A1B0AFB}" destId="{FFB61864-633A-4345-8EEE-AF405C900820}" srcOrd="0" destOrd="0" parTransId="{483E2E7B-EE84-4FA7-88DF-E7BBB04580AD}" sibTransId="{A4978FDC-8DC4-4340-A369-6C09AADAEE6C}"/>
    <dgm:cxn modelId="{14F66625-7912-4A62-8786-349783BAB2CE}" type="presOf" srcId="{4B47666E-5964-4798-8625-CC0D9A1B0AFB}" destId="{9B80A3B7-CACA-461A-BF1F-1E02201F95BF}" srcOrd="0" destOrd="0" presId="urn:microsoft.com/office/officeart/2005/8/layout/pyramid1"/>
    <dgm:cxn modelId="{EFDE2EAB-337F-4744-80D8-775E53C3F43D}" srcId="{4B47666E-5964-4798-8625-CC0D9A1B0AFB}" destId="{F79DDABE-3209-4B91-92FE-0ABFB3366339}" srcOrd="1" destOrd="0" parTransId="{9BDFC39A-876B-4AF2-A3BE-359E8A863FC9}" sibTransId="{440D1874-5A20-4228-AC64-43B789628D76}"/>
    <dgm:cxn modelId="{7E9786EA-CCE5-4A06-9536-AB158D644A78}" type="presOf" srcId="{FFB61864-633A-4345-8EEE-AF405C900820}" destId="{8E3EDF4B-CDEC-4C39-985F-69BB28B5CFE6}" srcOrd="1" destOrd="0" presId="urn:microsoft.com/office/officeart/2005/8/layout/pyramid1"/>
    <dgm:cxn modelId="{DD4C922D-9C5E-4F93-B671-9DF52E1C1D84}" srcId="{4B47666E-5964-4798-8625-CC0D9A1B0AFB}" destId="{E356ED47-E389-4079-9051-AC39F14329A3}" srcOrd="2" destOrd="0" parTransId="{C7F6D981-AF17-4273-B011-4B70D5279EF3}" sibTransId="{28F7DB03-5C03-4597-A49E-741A2BC72C86}"/>
    <dgm:cxn modelId="{7B7B3CEC-4455-48B6-B577-02D55EF9BB9F}" type="presOf" srcId="{E356ED47-E389-4079-9051-AC39F14329A3}" destId="{ED4C7820-312F-4030-9B86-11E5F4D65074}" srcOrd="1" destOrd="0" presId="urn:microsoft.com/office/officeart/2005/8/layout/pyramid1"/>
    <dgm:cxn modelId="{A5DCD1E4-38E3-4615-A656-15DA232DEF66}" type="presOf" srcId="{FFB61864-633A-4345-8EEE-AF405C900820}" destId="{0222BEC3-4E06-4C49-BF72-4F1A22DFB10C}" srcOrd="0" destOrd="0" presId="urn:microsoft.com/office/officeart/2005/8/layout/pyramid1"/>
    <dgm:cxn modelId="{EBDF11D3-2A22-42F8-8A31-9B349320E472}" type="presOf" srcId="{E356ED47-E389-4079-9051-AC39F14329A3}" destId="{26AC3A81-7F9A-4063-8FA9-3ABFC817F4FF}" srcOrd="0" destOrd="0" presId="urn:microsoft.com/office/officeart/2005/8/layout/pyramid1"/>
    <dgm:cxn modelId="{FEFED794-F418-4F2B-A7A5-16D800B4A2EB}" type="presOf" srcId="{F79DDABE-3209-4B91-92FE-0ABFB3366339}" destId="{A9B88BDA-0C45-43DC-ACB1-19746FAA76BA}" srcOrd="0" destOrd="0" presId="urn:microsoft.com/office/officeart/2005/8/layout/pyramid1"/>
    <dgm:cxn modelId="{69ED4691-5A6D-4704-AA6D-C6C097B12686}" type="presOf" srcId="{F79DDABE-3209-4B91-92FE-0ABFB3366339}" destId="{DDAA8981-73EC-42D9-AE08-5570253B126F}" srcOrd="1" destOrd="0" presId="urn:microsoft.com/office/officeart/2005/8/layout/pyramid1"/>
    <dgm:cxn modelId="{1978F5E4-26DE-41A0-A996-4189430FB89F}" type="presParOf" srcId="{9B80A3B7-CACA-461A-BF1F-1E02201F95BF}" destId="{43533EE9-D9B6-485A-B029-F19465A9D138}" srcOrd="0" destOrd="0" presId="urn:microsoft.com/office/officeart/2005/8/layout/pyramid1"/>
    <dgm:cxn modelId="{4F6C0FC8-7E3B-411C-BB08-29C286E53EE0}" type="presParOf" srcId="{43533EE9-D9B6-485A-B029-F19465A9D138}" destId="{0222BEC3-4E06-4C49-BF72-4F1A22DFB10C}" srcOrd="0" destOrd="0" presId="urn:microsoft.com/office/officeart/2005/8/layout/pyramid1"/>
    <dgm:cxn modelId="{9D18C67A-9BC6-4892-A5A1-E1386337FB58}" type="presParOf" srcId="{43533EE9-D9B6-485A-B029-F19465A9D138}" destId="{8E3EDF4B-CDEC-4C39-985F-69BB28B5CFE6}" srcOrd="1" destOrd="0" presId="urn:microsoft.com/office/officeart/2005/8/layout/pyramid1"/>
    <dgm:cxn modelId="{EECA10F4-E789-4459-976B-91C358B19C25}" type="presParOf" srcId="{9B80A3B7-CACA-461A-BF1F-1E02201F95BF}" destId="{CDACC91E-4C2F-429B-844E-D7EB44B71155}" srcOrd="1" destOrd="0" presId="urn:microsoft.com/office/officeart/2005/8/layout/pyramid1"/>
    <dgm:cxn modelId="{DB932080-B716-4C2B-82C8-AC10002AB488}" type="presParOf" srcId="{CDACC91E-4C2F-429B-844E-D7EB44B71155}" destId="{A9B88BDA-0C45-43DC-ACB1-19746FAA76BA}" srcOrd="0" destOrd="0" presId="urn:microsoft.com/office/officeart/2005/8/layout/pyramid1"/>
    <dgm:cxn modelId="{F8CD3549-725F-4022-B0B9-F15B4F17F07E}" type="presParOf" srcId="{CDACC91E-4C2F-429B-844E-D7EB44B71155}" destId="{DDAA8981-73EC-42D9-AE08-5570253B126F}" srcOrd="1" destOrd="0" presId="urn:microsoft.com/office/officeart/2005/8/layout/pyramid1"/>
    <dgm:cxn modelId="{C775E997-3F2C-4D04-8E57-CB7199B18919}" type="presParOf" srcId="{9B80A3B7-CACA-461A-BF1F-1E02201F95BF}" destId="{AA05DB40-BD94-45CE-9C0F-A50679586CF1}" srcOrd="2" destOrd="0" presId="urn:microsoft.com/office/officeart/2005/8/layout/pyramid1"/>
    <dgm:cxn modelId="{857400B0-E2A5-4750-9213-FCC5E067C8B9}" type="presParOf" srcId="{AA05DB40-BD94-45CE-9C0F-A50679586CF1}" destId="{26AC3A81-7F9A-4063-8FA9-3ABFC817F4FF}" srcOrd="0" destOrd="0" presId="urn:microsoft.com/office/officeart/2005/8/layout/pyramid1"/>
    <dgm:cxn modelId="{6EA31A4D-C5CE-4308-BBAB-71F72095E373}" type="presParOf" srcId="{AA05DB40-BD94-45CE-9C0F-A50679586CF1}" destId="{ED4C7820-312F-4030-9B86-11E5F4D6507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8FCE9-63D7-4943-9C58-0A7E31E15AE2}">
      <dsp:nvSpPr>
        <dsp:cNvPr id="0" name=""/>
        <dsp:cNvSpPr/>
      </dsp:nvSpPr>
      <dsp:spPr>
        <a:xfrm>
          <a:off x="0" y="472281"/>
          <a:ext cx="10502900" cy="1350655"/>
        </a:xfrm>
        <a:prstGeom prst="roundRect">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u="sng" kern="1200" dirty="0" smtClean="0">
              <a:solidFill>
                <a:schemeClr val="bg1"/>
              </a:solidFill>
            </a:rPr>
            <a:t>S</a:t>
          </a:r>
          <a:r>
            <a:rPr lang="en-US" sz="3400" kern="1200" dirty="0" smtClean="0">
              <a:solidFill>
                <a:schemeClr val="bg1"/>
              </a:solidFill>
            </a:rPr>
            <a:t>creening: </a:t>
          </a:r>
          <a:r>
            <a:rPr lang="en-US" sz="3400" b="1" kern="1200" dirty="0" smtClean="0">
              <a:solidFill>
                <a:schemeClr val="bg1"/>
              </a:solidFill>
            </a:rPr>
            <a:t>Using validated questions</a:t>
          </a:r>
          <a:endParaRPr lang="en-US" sz="3400" b="1" kern="1200" dirty="0">
            <a:solidFill>
              <a:schemeClr val="bg1"/>
            </a:solidFill>
          </a:endParaRPr>
        </a:p>
      </dsp:txBody>
      <dsp:txXfrm>
        <a:off x="65934" y="538215"/>
        <a:ext cx="10371032" cy="1218787"/>
      </dsp:txXfrm>
    </dsp:sp>
    <dsp:sp modelId="{66659E54-38BF-4389-BB00-C28ECFC27A34}">
      <dsp:nvSpPr>
        <dsp:cNvPr id="0" name=""/>
        <dsp:cNvSpPr/>
      </dsp:nvSpPr>
      <dsp:spPr>
        <a:xfrm>
          <a:off x="0" y="1915472"/>
          <a:ext cx="10502900" cy="1350655"/>
        </a:xfrm>
        <a:prstGeom prst="roundRect">
          <a:avLst/>
        </a:prstGeom>
        <a:solidFill>
          <a:srgbClr val="A58DF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u="sng" kern="1200" dirty="0" smtClean="0">
              <a:solidFill>
                <a:schemeClr val="bg1"/>
              </a:solidFill>
            </a:rPr>
            <a:t>B</a:t>
          </a:r>
          <a:r>
            <a:rPr lang="en-US" sz="3400" kern="1200" dirty="0" smtClean="0">
              <a:solidFill>
                <a:schemeClr val="bg1"/>
              </a:solidFill>
            </a:rPr>
            <a:t>rief </a:t>
          </a:r>
          <a:r>
            <a:rPr lang="en-US" sz="3400" b="1" u="sng" kern="1200" dirty="0" smtClean="0">
              <a:solidFill>
                <a:schemeClr val="bg1"/>
              </a:solidFill>
            </a:rPr>
            <a:t>I</a:t>
          </a:r>
          <a:r>
            <a:rPr lang="en-US" sz="3400" kern="1200" dirty="0" smtClean="0">
              <a:solidFill>
                <a:schemeClr val="bg1"/>
              </a:solidFill>
            </a:rPr>
            <a:t>ntervention: </a:t>
          </a:r>
          <a:r>
            <a:rPr lang="en-US" sz="3400" b="1" kern="1200" dirty="0" smtClean="0">
              <a:solidFill>
                <a:schemeClr val="bg1"/>
              </a:solidFill>
            </a:rPr>
            <a:t>Brief conversation to enhance motivation to change</a:t>
          </a:r>
          <a:endParaRPr lang="en-US" sz="3400" b="1" kern="1200" dirty="0">
            <a:solidFill>
              <a:schemeClr val="bg1"/>
            </a:solidFill>
          </a:endParaRPr>
        </a:p>
      </dsp:txBody>
      <dsp:txXfrm>
        <a:off x="65934" y="1981406"/>
        <a:ext cx="10371032" cy="1218787"/>
      </dsp:txXfrm>
    </dsp:sp>
    <dsp:sp modelId="{56EE3E36-7109-4726-AEBD-A5C682826DF4}">
      <dsp:nvSpPr>
        <dsp:cNvPr id="0" name=""/>
        <dsp:cNvSpPr/>
      </dsp:nvSpPr>
      <dsp:spPr>
        <a:xfrm>
          <a:off x="0" y="3364047"/>
          <a:ext cx="10502900" cy="1350655"/>
        </a:xfrm>
        <a:prstGeom prst="roundRect">
          <a:avLst/>
        </a:prstGeom>
        <a:solidFill>
          <a:srgbClr val="9D83F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u="sng" kern="1200" dirty="0" smtClean="0">
              <a:solidFill>
                <a:schemeClr val="bg1"/>
              </a:solidFill>
            </a:rPr>
            <a:t>R</a:t>
          </a:r>
          <a:r>
            <a:rPr lang="en-US" sz="3400" kern="1200" dirty="0" smtClean="0">
              <a:solidFill>
                <a:schemeClr val="bg1"/>
              </a:solidFill>
            </a:rPr>
            <a:t>eferral to </a:t>
          </a:r>
          <a:r>
            <a:rPr lang="en-US" sz="3400" b="1" u="sng" kern="1200" dirty="0" smtClean="0">
              <a:solidFill>
                <a:schemeClr val="bg1"/>
              </a:solidFill>
            </a:rPr>
            <a:t>T</a:t>
          </a:r>
          <a:r>
            <a:rPr lang="en-US" sz="3400" kern="1200" dirty="0" smtClean="0">
              <a:solidFill>
                <a:schemeClr val="bg1"/>
              </a:solidFill>
            </a:rPr>
            <a:t>reatment: </a:t>
          </a:r>
          <a:r>
            <a:rPr lang="en-US" sz="3400" b="1" kern="1200" dirty="0" smtClean="0">
              <a:solidFill>
                <a:schemeClr val="bg1"/>
              </a:solidFill>
            </a:rPr>
            <a:t>Assessment and services for the person with a more severe alcohol or drug use problem</a:t>
          </a:r>
          <a:endParaRPr lang="en-US" sz="3400" b="1" kern="1200" dirty="0">
            <a:solidFill>
              <a:schemeClr val="bg1"/>
            </a:solidFill>
          </a:endParaRPr>
        </a:p>
      </dsp:txBody>
      <dsp:txXfrm>
        <a:off x="65934" y="3429981"/>
        <a:ext cx="10371032"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BEC3-4E06-4C49-BF72-4F1A22DFB10C}">
      <dsp:nvSpPr>
        <dsp:cNvPr id="0" name=""/>
        <dsp:cNvSpPr/>
      </dsp:nvSpPr>
      <dsp:spPr>
        <a:xfrm>
          <a:off x="3401476" y="20194"/>
          <a:ext cx="1283512" cy="700700"/>
        </a:xfrm>
        <a:prstGeom prst="trapezoid">
          <a:avLst>
            <a:gd name="adj" fmla="val 91588"/>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 4%</a:t>
          </a:r>
          <a:endParaRPr lang="en-US" sz="3200" b="1" kern="1200" dirty="0">
            <a:solidFill>
              <a:schemeClr val="bg1"/>
            </a:solidFill>
          </a:endParaRPr>
        </a:p>
      </dsp:txBody>
      <dsp:txXfrm>
        <a:off x="3401476" y="20194"/>
        <a:ext cx="1283512" cy="700700"/>
      </dsp:txXfrm>
    </dsp:sp>
    <dsp:sp modelId="{A9B88BDA-0C45-43DC-ACB1-19746FAA76BA}">
      <dsp:nvSpPr>
        <dsp:cNvPr id="0" name=""/>
        <dsp:cNvSpPr/>
      </dsp:nvSpPr>
      <dsp:spPr>
        <a:xfrm>
          <a:off x="2162668" y="724889"/>
          <a:ext cx="3772706" cy="1358911"/>
        </a:xfrm>
        <a:prstGeom prst="trapezoid">
          <a:avLst>
            <a:gd name="adj" fmla="val 91588"/>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25%</a:t>
          </a:r>
          <a:endParaRPr lang="en-US" sz="3200" b="1" kern="1200" dirty="0">
            <a:solidFill>
              <a:schemeClr val="bg1"/>
            </a:solidFill>
          </a:endParaRPr>
        </a:p>
      </dsp:txBody>
      <dsp:txXfrm>
        <a:off x="2822892" y="724889"/>
        <a:ext cx="2452259" cy="1358911"/>
      </dsp:txXfrm>
    </dsp:sp>
    <dsp:sp modelId="{26AC3A81-7F9A-4063-8FA9-3ABFC817F4FF}">
      <dsp:nvSpPr>
        <dsp:cNvPr id="0" name=""/>
        <dsp:cNvSpPr/>
      </dsp:nvSpPr>
      <dsp:spPr>
        <a:xfrm>
          <a:off x="0" y="2059611"/>
          <a:ext cx="8128000" cy="2377660"/>
        </a:xfrm>
        <a:prstGeom prst="trapezoid">
          <a:avLst>
            <a:gd name="adj" fmla="val 91588"/>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71%</a:t>
          </a:r>
          <a:endParaRPr lang="en-US" sz="3200" b="1" kern="1200" dirty="0">
            <a:solidFill>
              <a:schemeClr val="bg1"/>
            </a:solidFill>
          </a:endParaRPr>
        </a:p>
      </dsp:txBody>
      <dsp:txXfrm>
        <a:off x="1422399" y="2059611"/>
        <a:ext cx="5283200" cy="2377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CD086-7BC3-45F8-978C-16BDA785EA46}" type="datetimeFigureOut">
              <a:rPr lang="en-US" smtClean="0"/>
              <a:t>9/19/2019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898CB-AA79-4670-A96B-33AC1B60AA7B}" type="slidenum">
              <a:rPr lang="en-US" smtClean="0"/>
              <a:t>‹#›</a:t>
            </a:fld>
            <a:endParaRPr lang="en-US"/>
          </a:p>
        </p:txBody>
      </p:sp>
    </p:spTree>
    <p:extLst>
      <p:ext uri="{BB962C8B-B14F-4D97-AF65-F5344CB8AC3E}">
        <p14:creationId xmlns:p14="http://schemas.microsoft.com/office/powerpoint/2010/main" val="1566533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5FDBC-54D9-4736-9F53-07520C23041E}"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D1703-A5A2-4F04-907B-005AC55950AB}" type="slidenum">
              <a:rPr lang="en-US" smtClean="0"/>
              <a:t>‹#›</a:t>
            </a:fld>
            <a:endParaRPr lang="en-US"/>
          </a:p>
        </p:txBody>
      </p:sp>
    </p:spTree>
    <p:extLst>
      <p:ext uri="{BB962C8B-B14F-4D97-AF65-F5344CB8AC3E}">
        <p14:creationId xmlns:p14="http://schemas.microsoft.com/office/powerpoint/2010/main" val="255261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pft.org/resources/NSDUHresults200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Co-Director for the HPRN.</a:t>
            </a:r>
            <a:r>
              <a:rPr lang="en-US" baseline="0" dirty="0" smtClean="0"/>
              <a:t>  HPRN is based at the </a:t>
            </a:r>
            <a:r>
              <a:rPr lang="en-US" baseline="0" dirty="0" err="1" smtClean="0"/>
              <a:t>Univ</a:t>
            </a:r>
            <a:r>
              <a:rPr lang="en-US" baseline="0" dirty="0" smtClean="0"/>
              <a:t> of CO, DFM.  It works with primary care practices and communities in rural eastern Colorado.  I’m happy to talk with you today about </a:t>
            </a:r>
            <a:r>
              <a:rPr lang="en-US" baseline="0" dirty="0" smtClean="0"/>
              <a:t>what’s happening on the High Plains around SBIRT.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47542-0494-4A63-942A-A6DEBD554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03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18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37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64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47542-0494-4A63-942A-A6DEBD554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20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a:t>
            </a:r>
            <a:r>
              <a:rPr lang="en-US" dirty="0" smtClean="0"/>
              <a:t>you.  </a:t>
            </a:r>
            <a:r>
              <a:rPr lang="en-US" dirty="0" smtClean="0"/>
              <a:t>I’m the co-Director for the High Plains Research Network, which is based in the </a:t>
            </a:r>
            <a:r>
              <a:rPr lang="en-US" dirty="0" err="1" smtClean="0"/>
              <a:t>Dept</a:t>
            </a:r>
            <a:r>
              <a:rPr lang="en-US" dirty="0" smtClean="0"/>
              <a:t> of Family Medicine at the University of Colorado.  That’s where my office is, but most of the work we do takes places in the 16 counties of eastern Colorado.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1FEEE-53CC-4E31-924D-72AF0392FB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27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1838"/>
            <a:ext cx="6503987" cy="3659187"/>
          </a:xfrm>
        </p:spPr>
      </p:sp>
      <p:sp>
        <p:nvSpPr>
          <p:cNvPr id="3" name="Notes Placeholder 2"/>
          <p:cNvSpPr>
            <a:spLocks noGrp="1"/>
          </p:cNvSpPr>
          <p:nvPr>
            <p:ph type="body" idx="1"/>
          </p:nvPr>
        </p:nvSpPr>
        <p:spPr/>
        <p:txBody>
          <a:bodyPr/>
          <a:lstStyle/>
          <a:p>
            <a:r>
              <a:rPr lang="en-US" b="1" baseline="0" dirty="0" smtClean="0"/>
              <a:t>Like hypertension or depression screening, SBIRT is a preventive service that provides the opportunity for earlier intervention to address a problem that otherwise may be missed. </a:t>
            </a:r>
          </a:p>
          <a:p>
            <a:pPr marL="174708" indent="-174708">
              <a:buFont typeface="Arial" panose="020B0604020202020204" pitchFamily="34" charset="0"/>
              <a:buChar char="•"/>
            </a:pPr>
            <a:r>
              <a:rPr lang="en-US" baseline="0" dirty="0" smtClean="0"/>
              <a:t>Step one is to screen using validated questions to ask about alcohol, marijuana, nonmedical use of prescription medications and other drug use to identify an individual’s level of risk.</a:t>
            </a:r>
          </a:p>
          <a:p>
            <a:pPr marL="174708" indent="-174708">
              <a:buFont typeface="Arial" panose="020B0604020202020204" pitchFamily="34" charset="0"/>
              <a:buChar char="•"/>
            </a:pPr>
            <a:r>
              <a:rPr lang="en-US" baseline="0" dirty="0" smtClean="0"/>
              <a:t>Step two is to engage in a brief motivational conversation with the patient about substance use, and together, identify ways to reduce their risk; </a:t>
            </a:r>
          </a:p>
          <a:p>
            <a:pPr marL="174708" indent="-174708">
              <a:buFont typeface="Arial" panose="020B0604020202020204" pitchFamily="34" charset="0"/>
              <a:buChar char="•"/>
            </a:pPr>
            <a:r>
              <a:rPr lang="en-US" baseline="0" dirty="0" smtClean="0"/>
              <a:t>Step three only applies to those with a more serious problem. It involves arranging further assessment, treatment services and ongoing follow-up. </a:t>
            </a:r>
          </a:p>
          <a:p>
            <a:endParaRPr lang="en-US" baseline="0" dirty="0" smtClean="0"/>
          </a:p>
          <a:p>
            <a:r>
              <a:rPr lang="en-US" baseline="0" dirty="0" smtClean="0"/>
              <a:t>Based on prevalence of alcohol and drug use in the general population, we anticipate that the most commonly identified need will be for a brief intervention – the 25% of the population described in the alcohol use pyramid. Far fewer will need a referral for more intensive services.  Over time, as screening and brief intervention becomes routine, it should result in fewer people presenting with a more serious problem.</a:t>
            </a:r>
          </a:p>
          <a:p>
            <a:endParaRPr lang="en-US" baseline="0" dirty="0" smtClean="0"/>
          </a:p>
          <a:p>
            <a:r>
              <a:rPr lang="en-US" b="1" baseline="0" dirty="0" smtClean="0"/>
              <a:t>Evidence for SBIRT</a:t>
            </a:r>
          </a:p>
          <a:p>
            <a:pPr marL="174708" indent="-174708">
              <a:buFont typeface="Arial" panose="020B0604020202020204" pitchFamily="34" charset="0"/>
              <a:buChar char="•"/>
            </a:pPr>
            <a:r>
              <a:rPr lang="en-US" baseline="0" dirty="0" smtClean="0"/>
              <a:t>The United States Preventive Services Task Force and Partnership for Prevention have endorsed Screening and Brief Intervention as an efficacious method for screening adults for risky or hazardous substance use. The USPSTF currently lists screening and brief intervention with a “B” rating for adults and an “I” rating for adolescents. </a:t>
            </a:r>
          </a:p>
          <a:p>
            <a:pPr marL="174708" indent="-174708">
              <a:buFont typeface="Arial" panose="020B0604020202020204" pitchFamily="34" charset="0"/>
              <a:buChar char="•"/>
            </a:pPr>
            <a:r>
              <a:rPr lang="en-US" baseline="0" dirty="0" smtClean="0"/>
              <a:t>“B” rating by the USPSTF means that with high certainty SBI has demonstrated that net benefit is moderate or there is moderate certainty that the net benefit is moderate or substantial. </a:t>
            </a:r>
          </a:p>
          <a:p>
            <a:pPr marL="174708" indent="-174708">
              <a:buFont typeface="Arial" panose="020B0604020202020204" pitchFamily="34" charset="0"/>
              <a:buChar char="•"/>
            </a:pPr>
            <a:r>
              <a:rPr lang="en-US" baseline="0" dirty="0" smtClean="0"/>
              <a:t>“I” rating by the USPSTF means that there is insufficient evidence to assess the balance of benefits to harms for SBI for adolescents at this time. </a:t>
            </a:r>
          </a:p>
          <a:p>
            <a:pPr marL="174708" indent="-174708">
              <a:buFont typeface="Arial" panose="020B0604020202020204" pitchFamily="34" charset="0"/>
              <a:buChar char="•"/>
            </a:pPr>
            <a:r>
              <a:rPr lang="en-US" b="1" baseline="0" dirty="0" smtClean="0"/>
              <a:t>In summary: </a:t>
            </a:r>
            <a:r>
              <a:rPr lang="en-US" baseline="0" dirty="0" smtClean="0"/>
              <a:t>The Task Force found that clinicians should screen all adults for unhealthy alcohol use and offer brief counseling to those who drink above recommended limits. It also found that more research is needed to make a recommendation for adolescents.</a:t>
            </a:r>
          </a:p>
          <a:p>
            <a:pPr marL="174708" indent="-174708">
              <a:buFont typeface="Arial" panose="020B0604020202020204" pitchFamily="34" charset="0"/>
              <a:buChar char="•"/>
            </a:pPr>
            <a:r>
              <a:rPr lang="en-US" baseline="0" dirty="0" smtClean="0"/>
              <a:t>There are no current recommendations at this time by the USPSTF or Partnership for Prevention for the “RT” component of SBIRT due to lack of adequate research of referral to treatment as a tertiary prevention strategy. However, RT is considered a </a:t>
            </a:r>
            <a:r>
              <a:rPr lang="en-US" i="1" baseline="0" dirty="0" smtClean="0"/>
              <a:t>best practice</a:t>
            </a:r>
            <a:r>
              <a:rPr lang="en-US" baseline="0" dirty="0" smtClean="0"/>
              <a:t> as a component of the SBIRT model. </a:t>
            </a:r>
          </a:p>
          <a:p>
            <a:pPr marL="174708" indent="-174708">
              <a:buFont typeface="Arial" panose="020B0604020202020204" pitchFamily="34" charset="0"/>
              <a:buChar char="•"/>
            </a:pPr>
            <a:r>
              <a:rPr lang="en-US" baseline="0" dirty="0" smtClean="0"/>
              <a:t>Other major organizations that recommend SBIRT include the Centers for Disease Control (CDC), Veterans Administration (VA), American College of Surgeons (ACS), American Academy of Family Physicians (AAFP), and American Academy of Pediatrics (AAP), and the Substance Abuse and Mental Health Services Administration (SAMHSA) </a:t>
            </a:r>
          </a:p>
        </p:txBody>
      </p:sp>
    </p:spTree>
    <p:extLst>
      <p:ext uri="{BB962C8B-B14F-4D97-AF65-F5344CB8AC3E}">
        <p14:creationId xmlns:p14="http://schemas.microsoft.com/office/powerpoint/2010/main" val="426009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clinics initiate routine screening for alcohol use they are often concerned that they will identify a</a:t>
            </a:r>
            <a:r>
              <a:rPr lang="en-US" baseline="0" dirty="0" smtClean="0"/>
              <a:t> large number of patients </a:t>
            </a:r>
            <a:r>
              <a:rPr lang="en-US" dirty="0" smtClean="0"/>
              <a:t>who have a serious alcohol use disorder.</a:t>
            </a:r>
            <a:r>
              <a:rPr lang="en-US" altLang="en-US" dirty="0" smtClean="0">
                <a:solidFill>
                  <a:srgbClr val="211D1E"/>
                </a:solidFill>
                <a:ea typeface="ＭＳ Ｐゴシック" pitchFamily="34" charset="-128"/>
                <a:cs typeface="Arial" panose="020B0604020202020204" pitchFamily="34" charset="0"/>
              </a:rPr>
              <a:t> </a:t>
            </a:r>
          </a:p>
          <a:p>
            <a:endParaRPr lang="en-US" altLang="en-US" dirty="0" smtClean="0">
              <a:solidFill>
                <a:srgbClr val="211D1E"/>
              </a:solidFill>
              <a:ea typeface="ＭＳ Ｐゴシック" pitchFamily="34" charset="-128"/>
              <a:cs typeface="Arial" panose="020B0604020202020204" pitchFamily="34" charset="0"/>
            </a:endParaRPr>
          </a:p>
          <a:p>
            <a:r>
              <a:rPr lang="en-US" dirty="0" smtClean="0"/>
              <a:t>This</a:t>
            </a:r>
            <a:r>
              <a:rPr lang="en-US" altLang="en-US" dirty="0" smtClean="0">
                <a:solidFill>
                  <a:srgbClr val="211D1E"/>
                </a:solidFill>
                <a:ea typeface="ＭＳ Ｐゴシック" pitchFamily="34" charset="-128"/>
                <a:cs typeface="Arial" panose="020B0604020202020204" pitchFamily="34" charset="0"/>
              </a:rPr>
              <a:t> pyramid illustrates overall patterns </a:t>
            </a:r>
            <a:r>
              <a:rPr lang="en-US" altLang="en-US" baseline="0" dirty="0" smtClean="0">
                <a:solidFill>
                  <a:srgbClr val="211D1E"/>
                </a:solidFill>
                <a:ea typeface="ＭＳ Ｐゴシック" pitchFamily="34" charset="-128"/>
                <a:cs typeface="Arial" panose="020B0604020202020204" pitchFamily="34" charset="0"/>
              </a:rPr>
              <a:t>of </a:t>
            </a:r>
            <a:r>
              <a:rPr lang="en-US" altLang="en-US" dirty="0" smtClean="0">
                <a:solidFill>
                  <a:srgbClr val="211D1E"/>
                </a:solidFill>
                <a:ea typeface="ＭＳ Ｐゴシック" pitchFamily="34" charset="-128"/>
                <a:cs typeface="Arial" panose="020B0604020202020204" pitchFamily="34" charset="0"/>
              </a:rPr>
              <a:t>alcohol use in the general population of adults in the United States. </a:t>
            </a:r>
          </a:p>
          <a:p>
            <a:pPr marL="174708" indent="-174708">
              <a:buFont typeface="Arial" panose="020B0604020202020204" pitchFamily="34" charset="0"/>
              <a:buChar char="•"/>
            </a:pPr>
            <a:r>
              <a:rPr lang="en-US" altLang="en-US" dirty="0" smtClean="0">
                <a:solidFill>
                  <a:srgbClr val="211D1E"/>
                </a:solidFill>
                <a:ea typeface="ＭＳ Ｐゴシック" pitchFamily="34" charset="-128"/>
                <a:cs typeface="Arial" panose="020B0604020202020204" pitchFamily="34" charset="0"/>
              </a:rPr>
              <a:t>Overall, about 71% of adults are low risk – which means they abstain from alcohol or they</a:t>
            </a:r>
            <a:r>
              <a:rPr lang="en-US" altLang="en-US" baseline="0" dirty="0" smtClean="0">
                <a:solidFill>
                  <a:srgbClr val="211D1E"/>
                </a:solidFill>
                <a:ea typeface="ＭＳ Ｐゴシック" pitchFamily="34" charset="-128"/>
                <a:cs typeface="Arial" panose="020B0604020202020204" pitchFamily="34" charset="0"/>
              </a:rPr>
              <a:t> stay within the</a:t>
            </a:r>
            <a:r>
              <a:rPr lang="en-US" altLang="en-US" dirty="0" smtClean="0">
                <a:solidFill>
                  <a:srgbClr val="211D1E"/>
                </a:solidFill>
                <a:ea typeface="ＭＳ Ｐゴシック" pitchFamily="34" charset="-128"/>
                <a:cs typeface="Arial" panose="020B0604020202020204" pitchFamily="34" charset="0"/>
              </a:rPr>
              <a:t> lower risk limits for healthy adults</a:t>
            </a:r>
            <a:r>
              <a:rPr lang="en-US" altLang="en-US" baseline="0" dirty="0" smtClean="0">
                <a:solidFill>
                  <a:schemeClr val="tx1"/>
                </a:solidFill>
                <a:ea typeface="+mn-ea"/>
                <a:cs typeface="+mn-cs"/>
              </a:rPr>
              <a:t> who are not pregnant or under age 21.</a:t>
            </a:r>
            <a:r>
              <a:rPr lang="en-US" dirty="0" smtClean="0"/>
              <a:t> </a:t>
            </a:r>
          </a:p>
          <a:p>
            <a:pPr marL="174708" indent="-174708">
              <a:buFont typeface="Arial" panose="020B0604020202020204" pitchFamily="34" charset="0"/>
              <a:buChar char="•"/>
            </a:pPr>
            <a:r>
              <a:rPr lang="en-US" altLang="en-US" dirty="0" smtClean="0">
                <a:solidFill>
                  <a:srgbClr val="211D1E"/>
                </a:solidFill>
                <a:ea typeface="ＭＳ Ｐゴシック" pitchFamily="34" charset="-128"/>
                <a:cs typeface="Arial" panose="020B0604020202020204" pitchFamily="34" charset="0"/>
              </a:rPr>
              <a:t>Approximately 25% of adults report</a:t>
            </a:r>
            <a:r>
              <a:rPr lang="en-US" altLang="en-US" baseline="0" dirty="0" smtClean="0">
                <a:solidFill>
                  <a:srgbClr val="211D1E"/>
                </a:solidFill>
                <a:ea typeface="ＭＳ Ｐゴシック" pitchFamily="34" charset="-128"/>
                <a:cs typeface="Arial" panose="020B0604020202020204" pitchFamily="34" charset="0"/>
              </a:rPr>
              <a:t> drinking that would be considered in the moderate risk level</a:t>
            </a:r>
            <a:r>
              <a:rPr lang="en-US" altLang="en-US" dirty="0" smtClean="0">
                <a:solidFill>
                  <a:srgbClr val="211D1E"/>
                </a:solidFill>
                <a:ea typeface="ＭＳ Ｐゴシック" pitchFamily="34" charset="-128"/>
                <a:cs typeface="Arial" panose="020B0604020202020204" pitchFamily="34" charset="0"/>
              </a:rPr>
              <a:t>. They are at risk for future problems or may already be experiencing some health or social problems related to alcohol </a:t>
            </a:r>
            <a:r>
              <a:rPr lang="en-US" altLang="en-US" u="sng" dirty="0" smtClean="0">
                <a:solidFill>
                  <a:srgbClr val="211D1E"/>
                </a:solidFill>
                <a:ea typeface="ＭＳ Ｐゴシック" pitchFamily="34" charset="-128"/>
                <a:cs typeface="Arial" panose="020B0604020202020204" pitchFamily="34" charset="0"/>
              </a:rPr>
              <a:t>but they do not have a severe alcohol use disorder</a:t>
            </a:r>
            <a:r>
              <a:rPr lang="en-US" altLang="en-US" dirty="0" smtClean="0">
                <a:solidFill>
                  <a:srgbClr val="211D1E"/>
                </a:solidFill>
                <a:ea typeface="ＭＳ Ｐゴシック" pitchFamily="34" charset="-128"/>
                <a:cs typeface="Arial" panose="020B0604020202020204" pitchFamily="34" charset="0"/>
              </a:rPr>
              <a:t>.</a:t>
            </a:r>
            <a:r>
              <a:rPr lang="en-US" dirty="0" smtClean="0"/>
              <a:t> For</a:t>
            </a:r>
            <a:r>
              <a:rPr lang="en-US" baseline="0" dirty="0" smtClean="0"/>
              <a:t> t</a:t>
            </a:r>
            <a:r>
              <a:rPr lang="en-US" dirty="0" smtClean="0"/>
              <a:t>hese individuals </a:t>
            </a:r>
            <a:r>
              <a:rPr lang="en-US" altLang="en-US" dirty="0" smtClean="0">
                <a:solidFill>
                  <a:srgbClr val="211D1E"/>
                </a:solidFill>
                <a:ea typeface="ＭＳ Ｐゴシック" pitchFamily="34" charset="-128"/>
                <a:cs typeface="Arial" panose="020B0604020202020204" pitchFamily="34" charset="0"/>
              </a:rPr>
              <a:t>the primary intervention is </a:t>
            </a:r>
            <a:r>
              <a:rPr lang="en-US" dirty="0" smtClean="0"/>
              <a:t>a </a:t>
            </a:r>
            <a:r>
              <a:rPr lang="en-US" altLang="en-US" dirty="0" smtClean="0">
                <a:solidFill>
                  <a:srgbClr val="211D1E"/>
                </a:solidFill>
                <a:ea typeface="ＭＳ Ｐゴシック" pitchFamily="34" charset="-128"/>
                <a:cs typeface="Arial" panose="020B0604020202020204" pitchFamily="34" charset="0"/>
              </a:rPr>
              <a:t>brief motivational conversation</a:t>
            </a:r>
            <a:r>
              <a:rPr lang="en-US" altLang="en-US" baseline="0" dirty="0" smtClean="0">
                <a:solidFill>
                  <a:srgbClr val="211D1E"/>
                </a:solidFill>
                <a:ea typeface="ＭＳ Ｐゴシック" pitchFamily="34" charset="-128"/>
                <a:cs typeface="Arial" panose="020B0604020202020204" pitchFamily="34" charset="0"/>
              </a:rPr>
              <a:t> to encourage them to cut</a:t>
            </a:r>
            <a:r>
              <a:rPr lang="en-US" altLang="en-US" dirty="0" smtClean="0">
                <a:solidFill>
                  <a:srgbClr val="211D1E"/>
                </a:solidFill>
                <a:ea typeface="ＭＳ Ｐゴシック" pitchFamily="34" charset="-128"/>
                <a:cs typeface="Arial" panose="020B0604020202020204" pitchFamily="34" charset="0"/>
              </a:rPr>
              <a:t> back or, in some cases, quit drinking altogether.</a:t>
            </a:r>
            <a:r>
              <a:rPr lang="en-US" dirty="0" smtClean="0"/>
              <a:t> </a:t>
            </a:r>
            <a:r>
              <a:rPr lang="en-US" b="1" i="1" dirty="0" smtClean="0"/>
              <a:t>F</a:t>
            </a:r>
            <a:r>
              <a:rPr lang="en-US" altLang="en-US" b="1" i="1" dirty="0" smtClean="0">
                <a:cs typeface="Arial" panose="020B0604020202020204" pitchFamily="34" charset="0"/>
              </a:rPr>
              <a:t>rom a public health perspective,  this 25% of the population accounts for the majority of the harmful consequences of alcohol use including injuries and chronic diseases, family violence and other family problems, decreased productivity in the workplace, and more ED visits and higher medical costs. </a:t>
            </a:r>
            <a:endParaRPr lang="en-US" b="1" i="1" dirty="0" smtClean="0"/>
          </a:p>
          <a:p>
            <a:pPr marL="174708" indent="-174708">
              <a:buFont typeface="Arial" panose="020B0604020202020204" pitchFamily="34" charset="0"/>
              <a:buChar char="•"/>
            </a:pPr>
            <a:r>
              <a:rPr lang="en-US" dirty="0" smtClean="0"/>
              <a:t>The tip of the pyramid represents about</a:t>
            </a:r>
            <a:r>
              <a:rPr lang="en-US" altLang="en-US" dirty="0" smtClean="0">
                <a:solidFill>
                  <a:srgbClr val="211D1E"/>
                </a:solidFill>
                <a:ea typeface="ＭＳ Ｐゴシック" pitchFamily="34" charset="-128"/>
                <a:cs typeface="Arial" panose="020B0604020202020204" pitchFamily="34" charset="0"/>
              </a:rPr>
              <a:t> 4% of the population that has a severe alcohol use disorder and will typically need further</a:t>
            </a:r>
            <a:r>
              <a:rPr lang="en-US" altLang="en-US" baseline="0" dirty="0" smtClean="0">
                <a:solidFill>
                  <a:srgbClr val="211D1E"/>
                </a:solidFill>
                <a:ea typeface="ＭＳ Ｐゴシック" pitchFamily="34" charset="-128"/>
                <a:cs typeface="Arial" panose="020B0604020202020204" pitchFamily="34" charset="0"/>
              </a:rPr>
              <a:t> assessment and some level of</a:t>
            </a:r>
            <a:r>
              <a:rPr lang="en-US" altLang="en-US" dirty="0" smtClean="0">
                <a:solidFill>
                  <a:srgbClr val="211D1E"/>
                </a:solidFill>
                <a:ea typeface="ＭＳ Ｐゴシック" pitchFamily="34" charset="-128"/>
                <a:cs typeface="Arial" panose="020B0604020202020204" pitchFamily="34" charset="0"/>
              </a:rPr>
              <a:t> ongoing services to</a:t>
            </a:r>
            <a:r>
              <a:rPr lang="en-US" altLang="en-US" baseline="0" dirty="0" smtClean="0">
                <a:solidFill>
                  <a:srgbClr val="211D1E"/>
                </a:solidFill>
                <a:ea typeface="ＭＳ Ｐゴシック" pitchFamily="34" charset="-128"/>
                <a:cs typeface="Arial" panose="020B0604020202020204" pitchFamily="34" charset="0"/>
              </a:rPr>
              <a:t> help them change their alcohol use</a:t>
            </a:r>
            <a:r>
              <a:rPr lang="en-US" altLang="en-US" dirty="0" smtClean="0">
                <a:solidFill>
                  <a:srgbClr val="211D1E"/>
                </a:solidFill>
                <a:ea typeface="ＭＳ Ｐゴシック" pitchFamily="34" charset="-128"/>
                <a:cs typeface="Arial" panose="020B0604020202020204" pitchFamily="34" charset="0"/>
              </a:rPr>
              <a:t>. ** </a:t>
            </a:r>
            <a:r>
              <a:rPr lang="en-US" altLang="en-US" b="1" i="1" dirty="0" smtClean="0">
                <a:solidFill>
                  <a:srgbClr val="211D1E"/>
                </a:solidFill>
                <a:ea typeface="ＭＳ Ｐゴシック" pitchFamily="34" charset="-128"/>
                <a:cs typeface="Arial" panose="020B0604020202020204" pitchFamily="34" charset="0"/>
              </a:rPr>
              <a:t>Make sure to consult the DSM V so we do not over/under diagnose. </a:t>
            </a:r>
          </a:p>
          <a:p>
            <a:r>
              <a:rPr lang="en-US" altLang="en-US" i="1" dirty="0" smtClean="0">
                <a:solidFill>
                  <a:srgbClr val="211D1E"/>
                </a:solidFill>
                <a:ea typeface="ＭＳ Ｐゴシック" pitchFamily="34" charset="-128"/>
              </a:rPr>
              <a:t>-----------------------------------</a:t>
            </a:r>
          </a:p>
          <a:p>
            <a:r>
              <a:rPr lang="en-US" altLang="en-US" sz="800" i="1" dirty="0">
                <a:solidFill>
                  <a:srgbClr val="211D1E"/>
                </a:solidFill>
                <a:ea typeface="ＭＳ Ｐゴシック" pitchFamily="34" charset="-128"/>
              </a:rPr>
              <a:t>Source: Substance Abuse and Mental Health Services Administration. (2006) Results from the 2005 National Survey on Drug Use and Health: National findings Rockville (MD): Office of Applied Studies</a:t>
            </a:r>
          </a:p>
          <a:p>
            <a:endParaRPr lang="en-US" dirty="0" smtClean="0"/>
          </a:p>
          <a:p>
            <a:endParaRPr lang="en-US" dirty="0"/>
          </a:p>
        </p:txBody>
      </p:sp>
    </p:spTree>
    <p:extLst>
      <p:ext uri="{BB962C8B-B14F-4D97-AF65-F5344CB8AC3E}">
        <p14:creationId xmlns:p14="http://schemas.microsoft.com/office/powerpoint/2010/main" val="283497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Key points on alcohol and drug use screening:</a:t>
            </a:r>
          </a:p>
          <a:p>
            <a:pPr marL="174708" indent="-174708">
              <a:buFont typeface="Arial" panose="020B0604020202020204" pitchFamily="34" charset="0"/>
              <a:buChar char="•"/>
            </a:pPr>
            <a:r>
              <a:rPr lang="en-US" dirty="0" smtClean="0"/>
              <a:t>Use validated questions exactly as worded. </a:t>
            </a:r>
          </a:p>
          <a:p>
            <a:pPr marL="174708" indent="-174708">
              <a:buFont typeface="Arial" panose="020B0604020202020204" pitchFamily="34" charset="0"/>
              <a:buChar char="•"/>
            </a:pPr>
            <a:r>
              <a:rPr lang="en-US" dirty="0" smtClean="0"/>
              <a:t>Questions can be self-administered by the patient or administered by a member of the health care team. Patients are often more comfortable with self-administered screening, they may report more accurately and it may be more time efficient.</a:t>
            </a:r>
          </a:p>
          <a:p>
            <a:pPr marL="174708" indent="-174708">
              <a:buFont typeface="Arial" panose="020B0604020202020204" pitchFamily="34" charset="0"/>
              <a:buChar char="•"/>
            </a:pPr>
            <a:r>
              <a:rPr lang="en-US" dirty="0" smtClean="0"/>
              <a:t>A two-step screening process is often used starting with universal  </a:t>
            </a:r>
            <a:r>
              <a:rPr lang="en-US" b="1" dirty="0" smtClean="0"/>
              <a:t>brief</a:t>
            </a:r>
            <a:r>
              <a:rPr lang="en-US" b="1" baseline="0" dirty="0" smtClean="0"/>
              <a:t> screening</a:t>
            </a:r>
            <a:r>
              <a:rPr lang="en-US" baseline="0" dirty="0" smtClean="0"/>
              <a:t>.</a:t>
            </a:r>
            <a:r>
              <a:rPr lang="en-US" dirty="0" smtClean="0"/>
              <a:t> This is followed by </a:t>
            </a:r>
            <a:r>
              <a:rPr lang="en-US" b="1" dirty="0" smtClean="0"/>
              <a:t>further</a:t>
            </a:r>
            <a:r>
              <a:rPr lang="en-US" dirty="0" smtClean="0"/>
              <a:t> </a:t>
            </a:r>
            <a:r>
              <a:rPr lang="en-US" b="1" dirty="0" smtClean="0"/>
              <a:t>screening </a:t>
            </a:r>
            <a:r>
              <a:rPr lang="en-US" dirty="0" smtClean="0"/>
              <a:t>only in the patients who have a </a:t>
            </a:r>
            <a:r>
              <a:rPr lang="en-US" dirty="0"/>
              <a:t>positive brief </a:t>
            </a:r>
            <a:r>
              <a:rPr lang="en-US" dirty="0" smtClean="0"/>
              <a:t>screening result in order to further describe patterns of use and consequences of alcohol</a:t>
            </a:r>
            <a:r>
              <a:rPr lang="en-US" dirty="0"/>
              <a:t> </a:t>
            </a:r>
            <a:r>
              <a:rPr lang="en-US" dirty="0" smtClean="0"/>
              <a:t>or drug use.</a:t>
            </a:r>
          </a:p>
          <a:p>
            <a:endParaRPr lang="en-US" b="1" i="1" baseline="0" dirty="0" smtClean="0"/>
          </a:p>
          <a:p>
            <a:endParaRPr lang="en-US" baseline="0" dirty="0" smtClean="0"/>
          </a:p>
          <a:p>
            <a:r>
              <a:rPr lang="en-US" sz="1100" baseline="0" dirty="0" smtClean="0"/>
              <a:t>Key points for addressing</a:t>
            </a:r>
            <a:r>
              <a:rPr lang="en-US" sz="1100" dirty="0" smtClean="0"/>
              <a:t> stigma</a:t>
            </a:r>
            <a:r>
              <a:rPr lang="en-US" sz="1100" baseline="0" dirty="0" smtClean="0"/>
              <a:t>:</a:t>
            </a:r>
          </a:p>
          <a:p>
            <a:pPr marL="232943" indent="-232943">
              <a:buFont typeface="+mj-lt"/>
              <a:buAutoNum type="arabicPeriod"/>
            </a:pPr>
            <a:r>
              <a:rPr lang="en-US" sz="1100" dirty="0" smtClean="0"/>
              <a:t>R</a:t>
            </a:r>
            <a:r>
              <a:rPr lang="en-US" sz="1100" baseline="0" dirty="0" smtClean="0"/>
              <a:t>outine, universal screening helps normalize conversations about alcohol and drug use.</a:t>
            </a:r>
          </a:p>
          <a:p>
            <a:pPr marL="232943" indent="-232943">
              <a:buFont typeface="+mj-lt"/>
              <a:buAutoNum type="arabicPeriod"/>
            </a:pPr>
            <a:r>
              <a:rPr lang="en-US" sz="1100" baseline="0" dirty="0" smtClean="0"/>
              <a:t>When the health care team introduces the topic – the patient does not have to bring it up on their own. It sends a powerful message that alcohol and drug use is part of overall</a:t>
            </a:r>
            <a:r>
              <a:rPr lang="en-US" sz="1100" dirty="0" smtClean="0"/>
              <a:t> health. More </a:t>
            </a:r>
            <a:r>
              <a:rPr lang="en-US" sz="1100" baseline="0" dirty="0" smtClean="0"/>
              <a:t>than ten years of SBIRT work in Colorado demonstrated that patients overwhelmingly</a:t>
            </a:r>
            <a:r>
              <a:rPr lang="en-US" sz="1100" dirty="0" smtClean="0"/>
              <a:t> feel health professionals should address </a:t>
            </a:r>
            <a:r>
              <a:rPr lang="en-US" sz="1100" baseline="0" dirty="0" smtClean="0"/>
              <a:t>alcohol and drug use routinely</a:t>
            </a:r>
            <a:r>
              <a:rPr lang="en-US" sz="1100" dirty="0" smtClean="0"/>
              <a:t>.</a:t>
            </a:r>
            <a:endParaRPr lang="en-US" sz="1100" baseline="0" dirty="0" smtClean="0"/>
          </a:p>
          <a:p>
            <a:pPr marL="232943" indent="-232943">
              <a:buFont typeface="+mj-lt"/>
              <a:buAutoNum type="arabicPeriod"/>
            </a:pPr>
            <a:r>
              <a:rPr lang="en-US" sz="1100" dirty="0" smtClean="0"/>
              <a:t>Patients</a:t>
            </a:r>
            <a:r>
              <a:rPr lang="en-US" sz="1100" baseline="0" dirty="0" smtClean="0"/>
              <a:t> are more receptive to pursuing some sort of treatment or support for alcohol or drug use problems when their primary care team facilitates and coordinates the care.</a:t>
            </a:r>
          </a:p>
          <a:p>
            <a:pPr marL="232943" indent="-232943">
              <a:buFont typeface="+mj-lt"/>
              <a:buAutoNum type="arabicPeriod"/>
            </a:pPr>
            <a:r>
              <a:rPr lang="en-US" sz="1100" baseline="0" dirty="0" smtClean="0"/>
              <a:t>Just as with other chronic conditions,</a:t>
            </a:r>
            <a:r>
              <a:rPr lang="en-US" sz="1100" dirty="0" smtClean="0"/>
              <a:t> motivation </a:t>
            </a:r>
            <a:r>
              <a:rPr lang="en-US" sz="1100" baseline="0" dirty="0" smtClean="0"/>
              <a:t>to change may need time – compassionate listening is key! </a:t>
            </a:r>
          </a:p>
          <a:p>
            <a:pPr marL="232943" indent="-232943">
              <a:buFont typeface="+mj-lt"/>
              <a:buAutoNum type="arabicPeriod"/>
            </a:pPr>
            <a:r>
              <a:rPr lang="en-US" sz="1100" baseline="0" dirty="0" smtClean="0"/>
              <a:t>Continue to check in about the problem and assess readiness to change.</a:t>
            </a:r>
          </a:p>
          <a:p>
            <a:endParaRPr lang="en-US" sz="1400" dirty="0"/>
          </a:p>
          <a:p>
            <a:endParaRPr lang="en-US" sz="1400" dirty="0"/>
          </a:p>
        </p:txBody>
      </p:sp>
    </p:spTree>
    <p:extLst>
      <p:ext uri="{BB962C8B-B14F-4D97-AF65-F5344CB8AC3E}">
        <p14:creationId xmlns:p14="http://schemas.microsoft.com/office/powerpoint/2010/main" val="373382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smtClean="0"/>
              <a:t>A </a:t>
            </a:r>
            <a:r>
              <a:rPr lang="en-US" dirty="0"/>
              <a:t>brief intervention is </a:t>
            </a:r>
            <a:r>
              <a:rPr lang="en-US" dirty="0" smtClean="0"/>
              <a:t>simply a short </a:t>
            </a:r>
            <a:r>
              <a:rPr lang="en-US" dirty="0"/>
              <a:t>conversation </a:t>
            </a:r>
            <a:r>
              <a:rPr lang="en-US" dirty="0" smtClean="0"/>
              <a:t>between </a:t>
            </a:r>
            <a:r>
              <a:rPr lang="en-US" dirty="0"/>
              <a:t>a health </a:t>
            </a:r>
            <a:r>
              <a:rPr lang="en-US" dirty="0" smtClean="0"/>
              <a:t>professional and patient to raise awareness about alcohol or other substance use health, and encourage change. The ideal outcome is when a person sets a goal to make a change now. The next best outcome is when a person agrees to keep the door open to consider that change may be a good idea in the future. </a:t>
            </a:r>
          </a:p>
          <a:p>
            <a:endParaRPr lang="en-US" dirty="0"/>
          </a:p>
          <a:p>
            <a:r>
              <a:rPr lang="en-US" dirty="0" smtClean="0"/>
              <a:t>The brief intervention uses techniques of </a:t>
            </a:r>
            <a:r>
              <a:rPr lang="en-US" b="1" dirty="0" smtClean="0"/>
              <a:t>Motivational </a:t>
            </a:r>
            <a:r>
              <a:rPr lang="en-US" b="1" dirty="0"/>
              <a:t>I</a:t>
            </a:r>
            <a:r>
              <a:rPr lang="en-US" b="1" dirty="0" smtClean="0"/>
              <a:t>nterviewing </a:t>
            </a:r>
            <a:r>
              <a:rPr lang="en-US" dirty="0" smtClean="0"/>
              <a:t>to facilitate a </a:t>
            </a:r>
            <a:r>
              <a:rPr lang="en-US" dirty="0"/>
              <a:t>constructive path through the challenges </a:t>
            </a:r>
            <a:r>
              <a:rPr lang="en-US" dirty="0" smtClean="0"/>
              <a:t>that </a:t>
            </a:r>
            <a:r>
              <a:rPr lang="en-US" dirty="0"/>
              <a:t>get in the way of </a:t>
            </a:r>
            <a:r>
              <a:rPr lang="en-US" dirty="0" smtClean="0"/>
              <a:t>change. </a:t>
            </a:r>
          </a:p>
          <a:p>
            <a:endParaRPr lang="en-US" dirty="0"/>
          </a:p>
          <a:p>
            <a:r>
              <a:rPr lang="en-US" dirty="0" smtClean="0"/>
              <a:t>Even one brief intervention can </a:t>
            </a:r>
            <a:r>
              <a:rPr lang="en-US" baseline="0" dirty="0" smtClean="0"/>
              <a:t>lead to change – especially for </a:t>
            </a:r>
            <a:r>
              <a:rPr lang="en-US" i="1" baseline="0" dirty="0" smtClean="0"/>
              <a:t>at-risk</a:t>
            </a:r>
            <a:r>
              <a:rPr lang="en-US" baseline="0" dirty="0" smtClean="0"/>
              <a:t> alcohol</a:t>
            </a:r>
            <a:r>
              <a:rPr lang="en-US" dirty="0" smtClean="0"/>
              <a:t> use</a:t>
            </a:r>
            <a:r>
              <a:rPr lang="en-US" baseline="0" dirty="0" smtClean="0"/>
              <a:t>. </a:t>
            </a:r>
            <a:r>
              <a:rPr lang="en-US" b="1" baseline="0" dirty="0" smtClean="0"/>
              <a:t>Multiple brief interventions are likely to be more effective and lead to change</a:t>
            </a:r>
            <a:r>
              <a:rPr lang="en-US" baseline="0" dirty="0" smtClean="0"/>
              <a:t>. Think of it like checking in about other health behaviors </a:t>
            </a:r>
            <a:r>
              <a:rPr lang="en-US" dirty="0"/>
              <a:t>such as diet, medication adherence and physical activity as part of </a:t>
            </a:r>
            <a:r>
              <a:rPr lang="en-US" dirty="0" smtClean="0"/>
              <a:t>health promotion and chronic </a:t>
            </a:r>
            <a:r>
              <a:rPr lang="en-US" dirty="0"/>
              <a:t>disease </a:t>
            </a:r>
            <a:r>
              <a:rPr lang="en-US" dirty="0" smtClean="0"/>
              <a:t>management</a:t>
            </a:r>
            <a:r>
              <a:rPr lang="en-US" baseline="0" dirty="0" smtClean="0"/>
              <a:t>.</a:t>
            </a:r>
            <a:endParaRPr lang="en-US" dirty="0" smtClean="0"/>
          </a:p>
          <a:p>
            <a:endParaRPr lang="en-US" dirty="0" smtClean="0"/>
          </a:p>
          <a:p>
            <a:r>
              <a:rPr lang="en-US" b="1" i="1" dirty="0" smtClean="0"/>
              <a:t>1. The best outcome is to</a:t>
            </a:r>
            <a:r>
              <a:rPr lang="en-US" b="1" i="1" baseline="0" dirty="0" smtClean="0"/>
              <a:t> see the patient set goals and achieve change</a:t>
            </a:r>
          </a:p>
          <a:p>
            <a:r>
              <a:rPr lang="en-US" b="1" i="1" baseline="0" dirty="0" smtClean="0"/>
              <a:t>2. The second best is agreeing to keep the door open for consideration of change in the future. </a:t>
            </a:r>
            <a:endParaRPr lang="en-US" b="1" i="1" dirty="0" smtClean="0"/>
          </a:p>
          <a:p>
            <a:endParaRPr lang="en-US" altLang="en-US" dirty="0">
              <a:latin typeface="Arial" pitchFamily="34" charset="0"/>
            </a:endParaRPr>
          </a:p>
          <a:p>
            <a:endParaRPr lang="en-US" dirty="0"/>
          </a:p>
        </p:txBody>
      </p:sp>
    </p:spTree>
    <p:extLst>
      <p:ext uri="{BB962C8B-B14F-4D97-AF65-F5344CB8AC3E}">
        <p14:creationId xmlns:p14="http://schemas.microsoft.com/office/powerpoint/2010/main" val="88713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418677" y="4473892"/>
            <a:ext cx="6367780" cy="4590098"/>
          </a:xfrm>
        </p:spPr>
        <p:txBody>
          <a:bodyPr/>
          <a:lstStyle/>
          <a:p>
            <a:pPr defTabSz="931774">
              <a:defRPr/>
            </a:pPr>
            <a:r>
              <a:rPr lang="en-US" dirty="0"/>
              <a:t>In a nationally representative sample, </a:t>
            </a:r>
            <a:r>
              <a:rPr lang="en-US" b="1" dirty="0"/>
              <a:t>only 14.6%</a:t>
            </a:r>
            <a:r>
              <a:rPr lang="en-US" b="1" i="1" dirty="0"/>
              <a:t> </a:t>
            </a:r>
            <a:r>
              <a:rPr lang="en-US" dirty="0"/>
              <a:t>of people meeting criteria for lifetime alcohol use disorders reported receiving any </a:t>
            </a:r>
            <a:r>
              <a:rPr lang="en-US" dirty="0" smtClean="0"/>
              <a:t>type of treatment</a:t>
            </a:r>
            <a:r>
              <a:rPr lang="en-US" dirty="0"/>
              <a:t>. </a:t>
            </a:r>
            <a:r>
              <a:rPr lang="en-US" dirty="0" smtClean="0"/>
              <a:t>Factors related to stigma were common reasons people did not seek treatment (</a:t>
            </a:r>
            <a:r>
              <a:rPr lang="en-US" dirty="0"/>
              <a:t>* Cohen et al, Drug and </a:t>
            </a:r>
            <a:r>
              <a:rPr lang="en-US" dirty="0" err="1"/>
              <a:t>Alc</a:t>
            </a:r>
            <a:r>
              <a:rPr lang="en-US" dirty="0"/>
              <a:t> Depend, 2007 and </a:t>
            </a:r>
            <a:r>
              <a:rPr lang="en-US" dirty="0" smtClean="0">
                <a:hlinkClick r:id="rId3"/>
              </a:rPr>
              <a:t>http://www.dpft.org/resources/NSDUHresults2007.pdf</a:t>
            </a:r>
            <a:r>
              <a:rPr lang="en-US" dirty="0"/>
              <a:t>)</a:t>
            </a:r>
          </a:p>
          <a:p>
            <a:endParaRPr lang="en-US" dirty="0" smtClean="0"/>
          </a:p>
          <a:p>
            <a:r>
              <a:rPr lang="en-US" dirty="0" smtClean="0"/>
              <a:t>Other reasons </a:t>
            </a:r>
            <a:r>
              <a:rPr lang="en-US" dirty="0"/>
              <a:t>people aged 12 or older who felt they needed but did not receive substance use treatment </a:t>
            </a:r>
            <a:r>
              <a:rPr lang="en-US" dirty="0" smtClean="0"/>
              <a:t>included:</a:t>
            </a:r>
            <a:endParaRPr lang="en-US" dirty="0"/>
          </a:p>
          <a:p>
            <a:pPr marL="232943" indent="-232943">
              <a:buFont typeface="+mj-lt"/>
              <a:buAutoNum type="arabicPeriod"/>
            </a:pPr>
            <a:r>
              <a:rPr lang="en-US" dirty="0" smtClean="0"/>
              <a:t>They had no </a:t>
            </a:r>
            <a:r>
              <a:rPr lang="en-US" dirty="0"/>
              <a:t>health coverage and could not afford </a:t>
            </a:r>
            <a:r>
              <a:rPr lang="en-US" dirty="0" smtClean="0"/>
              <a:t>the cost.</a:t>
            </a:r>
            <a:endParaRPr lang="en-US" dirty="0"/>
          </a:p>
          <a:p>
            <a:pPr marL="232943" indent="-232943">
              <a:buFont typeface="+mj-lt"/>
              <a:buAutoNum type="arabicPeriod"/>
            </a:pPr>
            <a:r>
              <a:rPr lang="en-US" dirty="0" smtClean="0"/>
              <a:t>They were not </a:t>
            </a:r>
            <a:r>
              <a:rPr lang="en-US" dirty="0"/>
              <a:t>ready to stop </a:t>
            </a:r>
            <a:r>
              <a:rPr lang="en-US" dirty="0" smtClean="0"/>
              <a:t>using alcohol or drugs.</a:t>
            </a:r>
            <a:endParaRPr lang="en-US" dirty="0"/>
          </a:p>
          <a:p>
            <a:pPr marL="232943" indent="-232943">
              <a:buFont typeface="+mj-lt"/>
              <a:buAutoNum type="arabicPeriod"/>
            </a:pPr>
            <a:r>
              <a:rPr lang="en-US" dirty="0" smtClean="0"/>
              <a:t>They did not know </a:t>
            </a:r>
            <a:r>
              <a:rPr lang="en-US" dirty="0"/>
              <a:t>where to go for </a:t>
            </a:r>
            <a:r>
              <a:rPr lang="en-US" dirty="0" smtClean="0"/>
              <a:t>treatment.</a:t>
            </a:r>
            <a:endParaRPr lang="en-US" dirty="0"/>
          </a:p>
          <a:p>
            <a:pPr marL="232943" indent="-232943">
              <a:buFont typeface="+mj-lt"/>
              <a:buAutoNum type="arabicPeriod"/>
            </a:pPr>
            <a:r>
              <a:rPr lang="en-US" dirty="0" smtClean="0"/>
              <a:t>They felt they were </a:t>
            </a:r>
            <a:r>
              <a:rPr lang="en-US" dirty="0"/>
              <a:t>able to handle the problem without </a:t>
            </a:r>
            <a:r>
              <a:rPr lang="en-US" dirty="0" smtClean="0"/>
              <a:t>treatment.</a:t>
            </a:r>
          </a:p>
          <a:p>
            <a:pPr marL="232943" indent="-232943">
              <a:buFont typeface="+mj-lt"/>
              <a:buAutoNum type="arabicPeriod"/>
            </a:pPr>
            <a:endParaRPr lang="en-US" dirty="0" smtClean="0"/>
          </a:p>
          <a:p>
            <a:r>
              <a:rPr lang="en-US" baseline="0" dirty="0" smtClean="0"/>
              <a:t>Key points for addressing</a:t>
            </a:r>
            <a:r>
              <a:rPr lang="en-US" dirty="0" smtClean="0"/>
              <a:t> stigma</a:t>
            </a:r>
            <a:r>
              <a:rPr lang="en-US" baseline="0" dirty="0" smtClean="0"/>
              <a:t>:</a:t>
            </a:r>
          </a:p>
          <a:p>
            <a:pPr marL="232943" indent="-232943">
              <a:buFont typeface="+mj-lt"/>
              <a:buAutoNum type="arabicPeriod"/>
            </a:pPr>
            <a:r>
              <a:rPr lang="en-US" dirty="0"/>
              <a:t>R</a:t>
            </a:r>
            <a:r>
              <a:rPr lang="en-US" baseline="0" dirty="0" smtClean="0"/>
              <a:t>outine, universal screening helps normalize conversations about alcohol and drug use.</a:t>
            </a:r>
          </a:p>
          <a:p>
            <a:pPr marL="232943" indent="-232943">
              <a:buFont typeface="+mj-lt"/>
              <a:buAutoNum type="arabicPeriod"/>
            </a:pPr>
            <a:r>
              <a:rPr lang="en-US" baseline="0" dirty="0" smtClean="0"/>
              <a:t>When the health care team introduces the topic – the patient does not have to bring it up on their own. It sends a powerful message that alcohol and drug use is part of overall</a:t>
            </a:r>
            <a:r>
              <a:rPr lang="en-US" dirty="0" smtClean="0"/>
              <a:t> health. More </a:t>
            </a:r>
            <a:r>
              <a:rPr lang="en-US" baseline="0" dirty="0" smtClean="0"/>
              <a:t>than ten years of SBIRT work in Colorado demonstrated that patients overwhelmingly</a:t>
            </a:r>
            <a:r>
              <a:rPr lang="en-US" dirty="0" smtClean="0"/>
              <a:t> feel health </a:t>
            </a:r>
            <a:r>
              <a:rPr lang="en-US" dirty="0"/>
              <a:t>professionals should address </a:t>
            </a:r>
            <a:r>
              <a:rPr lang="en-US" baseline="0" dirty="0" smtClean="0"/>
              <a:t>alcohol and drug use routinely</a:t>
            </a:r>
            <a:r>
              <a:rPr lang="en-US" dirty="0" smtClean="0"/>
              <a:t>.</a:t>
            </a:r>
            <a:endParaRPr lang="en-US" baseline="0" dirty="0" smtClean="0"/>
          </a:p>
          <a:p>
            <a:pPr marL="232943" indent="-232943">
              <a:buFont typeface="+mj-lt"/>
              <a:buAutoNum type="arabicPeriod"/>
            </a:pPr>
            <a:r>
              <a:rPr lang="en-US" dirty="0" smtClean="0"/>
              <a:t>Patients</a:t>
            </a:r>
            <a:r>
              <a:rPr lang="en-US" baseline="0" dirty="0" smtClean="0"/>
              <a:t> are more receptive to pursuing some sort of treatment or support for alcohol or drug use problems when their primary care team facilitates and coordinates the care.</a:t>
            </a:r>
          </a:p>
          <a:p>
            <a:pPr marL="232943" indent="-232943">
              <a:buFont typeface="+mj-lt"/>
              <a:buAutoNum type="arabicPeriod"/>
            </a:pPr>
            <a:r>
              <a:rPr lang="en-US" baseline="0" dirty="0" smtClean="0"/>
              <a:t>Just as with other chronic conditions,</a:t>
            </a:r>
            <a:r>
              <a:rPr lang="en-US" dirty="0" smtClean="0"/>
              <a:t> motivation </a:t>
            </a:r>
            <a:r>
              <a:rPr lang="en-US" baseline="0" dirty="0" smtClean="0"/>
              <a:t>to change may need time – compassionate listening is key! </a:t>
            </a:r>
          </a:p>
          <a:p>
            <a:pPr marL="232943" indent="-232943">
              <a:buFont typeface="+mj-lt"/>
              <a:buAutoNum type="arabicPeriod"/>
            </a:pPr>
            <a:r>
              <a:rPr lang="en-US" baseline="0" dirty="0" smtClean="0"/>
              <a:t>Continue to check in about the problem and assess readiness to change.</a:t>
            </a:r>
          </a:p>
          <a:p>
            <a:pPr marL="232943" indent="-232943">
              <a:buFont typeface="+mj-lt"/>
              <a:buAutoNum type="arabicPeriod"/>
            </a:pPr>
            <a:endParaRPr lang="en-US" baseline="0" dirty="0" smtClean="0"/>
          </a:p>
          <a:p>
            <a:pPr marL="0" indent="0">
              <a:buFont typeface="+mj-lt"/>
              <a:buNone/>
            </a:pPr>
            <a:r>
              <a:rPr lang="en-US" baseline="0" dirty="0" smtClean="0"/>
              <a:t>Photo Source: Connie Stock Photos</a:t>
            </a:r>
          </a:p>
        </p:txBody>
      </p:sp>
    </p:spTree>
    <p:extLst>
      <p:ext uri="{BB962C8B-B14F-4D97-AF65-F5344CB8AC3E}">
        <p14:creationId xmlns:p14="http://schemas.microsoft.com/office/powerpoint/2010/main" val="343150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2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0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B51DB3-5E7D-43BE-B527-2BF1C1A934E5}"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76283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51DB3-5E7D-43BE-B527-2BF1C1A934E5}"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53763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51DB3-5E7D-43BE-B527-2BF1C1A934E5}"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00064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43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6176" y="-429972"/>
            <a:ext cx="10058400" cy="145075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8387" y="2054079"/>
            <a:ext cx="1005840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281255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88D5B-2E16-4FA7-B278-4079BBED43D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80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42"/>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688D5B-2E16-4FA7-B278-4079BBED43D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269663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688D5B-2E16-4FA7-B278-4079BBED43DF}"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94867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182432"/>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688D5B-2E16-4FA7-B278-4079BBED43DF}"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667939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688D5B-2E16-4FA7-B278-4079BBED43DF}" type="datetimeFigureOut">
              <a:rPr lang="en-US" smtClean="0"/>
              <a:t>9/19/2019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65736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fld id="{A5688D5B-2E16-4FA7-B278-4079BBED43DF}" type="datetimeFigureOut">
              <a:rPr lang="en-US" smtClean="0"/>
              <a:t>9/19/2019</a:t>
            </a:fld>
            <a:endParaRPr lang="en-US"/>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23CB36-68AD-488D-B26D-9CAD04072E08}" type="slidenum">
              <a:rPr lang="en-US" smtClean="0"/>
              <a:t>‹#›</a:t>
            </a:fld>
            <a:endParaRPr lang="en-US"/>
          </a:p>
        </p:txBody>
      </p:sp>
    </p:spTree>
    <p:extLst>
      <p:ext uri="{BB962C8B-B14F-4D97-AF65-F5344CB8AC3E}">
        <p14:creationId xmlns:p14="http://schemas.microsoft.com/office/powerpoint/2010/main" val="393518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51DB3-5E7D-43BE-B527-2BF1C1A934E5}"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3536715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 y="0"/>
            <a:ext cx="12191985" cy="4915076"/>
          </a:xfrm>
          <a:solidFill>
            <a:schemeClr val="bg2">
              <a:lumMod val="90000"/>
            </a:schemeClr>
          </a:solidFill>
        </p:spPr>
        <p:txBody>
          <a:bodyPr lIns="457200" tIns="457200" anchor="t"/>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88D5B-2E16-4FA7-B278-4079BBED43D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38357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237041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688D5B-2E16-4FA7-B278-4079BBED43D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CB36-68AD-488D-B26D-9CAD04072E08}" type="slidenum">
              <a:rPr lang="en-US" smtClean="0"/>
              <a:t>‹#›</a:t>
            </a:fld>
            <a:endParaRPr lang="en-US"/>
          </a:p>
        </p:txBody>
      </p:sp>
    </p:spTree>
    <p:extLst>
      <p:ext uri="{BB962C8B-B14F-4D97-AF65-F5344CB8AC3E}">
        <p14:creationId xmlns:p14="http://schemas.microsoft.com/office/powerpoint/2010/main" val="399724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B51DB3-5E7D-43BE-B527-2BF1C1A934E5}"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179127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B51DB3-5E7D-43BE-B527-2BF1C1A934E5}"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18712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B51DB3-5E7D-43BE-B527-2BF1C1A934E5}"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327200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51DB3-5E7D-43BE-B527-2BF1C1A934E5}"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85561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51DB3-5E7D-43BE-B527-2BF1C1A934E5}"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49390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B51DB3-5E7D-43BE-B527-2BF1C1A934E5}"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284790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B51DB3-5E7D-43BE-B527-2BF1C1A934E5}"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2F51-CF40-4855-9611-252FFB19894F}" type="slidenum">
              <a:rPr lang="en-US" smtClean="0"/>
              <a:t>‹#›</a:t>
            </a:fld>
            <a:endParaRPr lang="en-US"/>
          </a:p>
        </p:txBody>
      </p:sp>
    </p:spTree>
    <p:extLst>
      <p:ext uri="{BB962C8B-B14F-4D97-AF65-F5344CB8AC3E}">
        <p14:creationId xmlns:p14="http://schemas.microsoft.com/office/powerpoint/2010/main" val="353175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51DB3-5E7D-43BE-B527-2BF1C1A934E5}"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2F51-CF40-4855-9611-252FFB19894F}" type="slidenum">
              <a:rPr lang="en-US" smtClean="0"/>
              <a:t>‹#›</a:t>
            </a:fld>
            <a:endParaRPr lang="en-US"/>
          </a:p>
        </p:txBody>
      </p:sp>
    </p:spTree>
    <p:extLst>
      <p:ext uri="{BB962C8B-B14F-4D97-AF65-F5344CB8AC3E}">
        <p14:creationId xmlns:p14="http://schemas.microsoft.com/office/powerpoint/2010/main" val="372468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334316"/>
            <a:ext cx="12188825" cy="64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6372" y="205389"/>
            <a:ext cx="10058400" cy="99483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fld id="{A5688D5B-2E16-4FA7-B278-4079BBED43DF}" type="datetimeFigureOut">
              <a:rPr lang="en-US" smtClean="0"/>
              <a:t>9/19/2019</a:t>
            </a:fld>
            <a:endParaRPr lang="en-US"/>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1">
                <a:solidFill>
                  <a:srgbClr val="FFFFFF"/>
                </a:solidFill>
              </a:defRPr>
            </a:lvl1pPr>
          </a:lstStyle>
          <a:p>
            <a:fld id="{0823CB36-68AD-488D-B26D-9CAD04072E08}" type="slidenum">
              <a:rPr lang="en-US" smtClean="0"/>
              <a:t>‹#›</a:t>
            </a:fld>
            <a:endParaRPr lang="en-US"/>
          </a:p>
        </p:txBody>
      </p:sp>
      <p:cxnSp>
        <p:nvCxnSpPr>
          <p:cNvPr id="10" name="Straight Connector 9"/>
          <p:cNvCxnSpPr/>
          <p:nvPr/>
        </p:nvCxnSpPr>
        <p:spPr>
          <a:xfrm>
            <a:off x="893169" y="116193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720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Linda.zittleman@cuanschutz.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399" y="2049013"/>
            <a:ext cx="11197618" cy="1510399"/>
          </a:xfrm>
        </p:spPr>
        <p:txBody>
          <a:bodyPr>
            <a:noAutofit/>
          </a:bodyPr>
          <a:lstStyle/>
          <a:p>
            <a:pPr>
              <a:lnSpc>
                <a:spcPct val="100000"/>
              </a:lnSpc>
            </a:pPr>
            <a:r>
              <a:rPr lang="en-US" sz="4000" dirty="0" smtClean="0"/>
              <a:t>Screening, Brief Intervention, and Referral to Treatment (SBIRT): What’s </a:t>
            </a:r>
            <a:r>
              <a:rPr lang="en-US" sz="4000" dirty="0" smtClean="0"/>
              <a:t>happening on the High Plains? </a:t>
            </a:r>
            <a:endParaRPr lang="en-US" sz="4000" dirty="0"/>
          </a:p>
        </p:txBody>
      </p:sp>
      <p:sp>
        <p:nvSpPr>
          <p:cNvPr id="3" name="Subtitle 2"/>
          <p:cNvSpPr>
            <a:spLocks noGrp="1"/>
          </p:cNvSpPr>
          <p:nvPr>
            <p:ph type="subTitle" idx="1"/>
          </p:nvPr>
        </p:nvSpPr>
        <p:spPr>
          <a:xfrm>
            <a:off x="660399" y="5122866"/>
            <a:ext cx="7277101" cy="1143000"/>
          </a:xfrm>
        </p:spPr>
        <p:txBody>
          <a:bodyPr>
            <a:normAutofit fontScale="85000" lnSpcReduction="20000"/>
          </a:bodyPr>
          <a:lstStyle/>
          <a:p>
            <a:r>
              <a:rPr lang="en-US" b="1" dirty="0">
                <a:latin typeface="Calibri" panose="020F0502020204030204" pitchFamily="34" charset="0"/>
                <a:cs typeface="Calibri" panose="020F0502020204030204" pitchFamily="34" charset="0"/>
              </a:rPr>
              <a:t>Linda Zittleman, </a:t>
            </a:r>
            <a:r>
              <a:rPr lang="en-US" b="1" dirty="0" err="1">
                <a:latin typeface="Calibri" panose="020F0502020204030204" pitchFamily="34" charset="0"/>
                <a:cs typeface="Calibri" panose="020F0502020204030204" pitchFamily="34" charset="0"/>
              </a:rPr>
              <a:t>msph</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University of Colorado </a:t>
            </a:r>
            <a:r>
              <a:rPr lang="en-US" b="1" dirty="0" err="1">
                <a:latin typeface="Calibri" panose="020F0502020204030204" pitchFamily="34" charset="0"/>
                <a:cs typeface="Calibri" panose="020F0502020204030204" pitchFamily="34" charset="0"/>
              </a:rPr>
              <a:t>dept</a:t>
            </a:r>
            <a:r>
              <a:rPr lang="en-US" b="1" dirty="0">
                <a:latin typeface="Calibri" panose="020F0502020204030204" pitchFamily="34" charset="0"/>
                <a:cs typeface="Calibri" panose="020F0502020204030204" pitchFamily="34" charset="0"/>
              </a:rPr>
              <a:t> of family medicine</a:t>
            </a:r>
          </a:p>
          <a:p>
            <a:r>
              <a:rPr lang="en-US" b="1" dirty="0">
                <a:latin typeface="Calibri" panose="020F0502020204030204" pitchFamily="34" charset="0"/>
                <a:cs typeface="Calibri" panose="020F0502020204030204" pitchFamily="34" charset="0"/>
              </a:rPr>
              <a:t>High plains research network co-director</a:t>
            </a:r>
          </a:p>
          <a:p>
            <a:endParaRPr lang="en-US"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094" y="223933"/>
            <a:ext cx="3615825" cy="9879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702" y="3850355"/>
            <a:ext cx="3679160" cy="2308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210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424" y="449329"/>
            <a:ext cx="8620333" cy="697897"/>
          </a:xfrm>
        </p:spPr>
        <p:txBody>
          <a:bodyPr>
            <a:noAutofit/>
          </a:bodyPr>
          <a:lstStyle/>
          <a:p>
            <a:r>
              <a:rPr lang="en-US" dirty="0" smtClean="0"/>
              <a:t>Screening</a:t>
            </a:r>
            <a:endParaRPr lang="en-US" dirty="0"/>
          </a:p>
        </p:txBody>
      </p:sp>
      <p:sp>
        <p:nvSpPr>
          <p:cNvPr id="4" name="TextBox 3"/>
          <p:cNvSpPr txBox="1"/>
          <p:nvPr/>
        </p:nvSpPr>
        <p:spPr>
          <a:xfrm>
            <a:off x="642025" y="1351508"/>
            <a:ext cx="5155659" cy="4411464"/>
          </a:xfrm>
          <a:prstGeom prst="rect">
            <a:avLst/>
          </a:prstGeom>
          <a:noFill/>
        </p:spPr>
        <p:txBody>
          <a:bodyPr wrap="square" rtlCol="0">
            <a:spAutoFit/>
          </a:bodyPr>
          <a:lstStyle/>
          <a:p>
            <a:pPr>
              <a:spcBef>
                <a:spcPts val="4800"/>
              </a:spcBef>
            </a:pPr>
            <a:r>
              <a:rPr lang="en-US" sz="3000" b="1" u="sng" dirty="0" smtClean="0"/>
              <a:t>Starting Line:</a:t>
            </a:r>
          </a:p>
          <a:p>
            <a:pPr marL="285750" indent="-285750">
              <a:spcBef>
                <a:spcPts val="3200"/>
              </a:spcBef>
              <a:buFont typeface="Wingdings" panose="05000000000000000000" pitchFamily="2" charset="2"/>
              <a:buChar char="§"/>
            </a:pPr>
            <a:r>
              <a:rPr lang="en-US" sz="2400" dirty="0" smtClean="0"/>
              <a:t>Not screening</a:t>
            </a:r>
          </a:p>
          <a:p>
            <a:pPr marL="285750" indent="-285750">
              <a:spcBef>
                <a:spcPts val="3200"/>
              </a:spcBef>
              <a:buFont typeface="Wingdings" panose="05000000000000000000" pitchFamily="2" charset="2"/>
              <a:buChar char="§"/>
            </a:pPr>
            <a:r>
              <a:rPr lang="en-US" sz="2400" dirty="0" smtClean="0"/>
              <a:t>Screening but not using validated tool</a:t>
            </a:r>
          </a:p>
          <a:p>
            <a:pPr marL="285750" indent="-285750">
              <a:spcBef>
                <a:spcPts val="3200"/>
              </a:spcBef>
              <a:buFont typeface="Wingdings" panose="05000000000000000000" pitchFamily="2" charset="2"/>
              <a:buChar char="§"/>
            </a:pPr>
            <a:r>
              <a:rPr lang="en-US" sz="2400" dirty="0" smtClean="0"/>
              <a:t>Screening but not doing systematically in practice</a:t>
            </a:r>
          </a:p>
          <a:p>
            <a:pPr marL="285750" indent="-285750">
              <a:spcBef>
                <a:spcPts val="3200"/>
              </a:spcBef>
              <a:buFont typeface="Wingdings" panose="05000000000000000000" pitchFamily="2" charset="2"/>
              <a:buChar char="§"/>
            </a:pPr>
            <a:r>
              <a:rPr lang="en-US" sz="2400" dirty="0" smtClean="0"/>
              <a:t>Screening but not able to pull data from EHR</a:t>
            </a:r>
          </a:p>
        </p:txBody>
      </p:sp>
      <p:sp>
        <p:nvSpPr>
          <p:cNvPr id="6" name="TextBox 5"/>
          <p:cNvSpPr txBox="1"/>
          <p:nvPr/>
        </p:nvSpPr>
        <p:spPr>
          <a:xfrm>
            <a:off x="6295368" y="2192469"/>
            <a:ext cx="5538919" cy="461665"/>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Developing protocols, starting to screen</a:t>
            </a:r>
          </a:p>
        </p:txBody>
      </p:sp>
      <p:sp>
        <p:nvSpPr>
          <p:cNvPr id="7" name="TextBox 6"/>
          <p:cNvSpPr txBox="1"/>
          <p:nvPr/>
        </p:nvSpPr>
        <p:spPr>
          <a:xfrm>
            <a:off x="6295368" y="2868380"/>
            <a:ext cx="5538918" cy="830997"/>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Switching from “Do you drink?” to using a validated tool (AUDIT, DAST-10)</a:t>
            </a:r>
          </a:p>
        </p:txBody>
      </p:sp>
      <p:sp>
        <p:nvSpPr>
          <p:cNvPr id="8" name="TextBox 7"/>
          <p:cNvSpPr txBox="1"/>
          <p:nvPr/>
        </p:nvSpPr>
        <p:spPr>
          <a:xfrm>
            <a:off x="6316338" y="3913623"/>
            <a:ext cx="5249694" cy="1200329"/>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Implementing protocols for screening:  All patients or subgroup of patients? Every visit or wellness visits or other?</a:t>
            </a:r>
          </a:p>
        </p:txBody>
      </p:sp>
      <p:sp>
        <p:nvSpPr>
          <p:cNvPr id="10" name="TextBox 9"/>
          <p:cNvSpPr txBox="1"/>
          <p:nvPr/>
        </p:nvSpPr>
        <p:spPr>
          <a:xfrm>
            <a:off x="6295368" y="5232486"/>
            <a:ext cx="5249694" cy="830997"/>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Finding a location in EHR to store and access data</a:t>
            </a:r>
          </a:p>
        </p:txBody>
      </p:sp>
      <p:sp>
        <p:nvSpPr>
          <p:cNvPr id="2" name="Rectangle 1"/>
          <p:cNvSpPr/>
          <p:nvPr/>
        </p:nvSpPr>
        <p:spPr>
          <a:xfrm>
            <a:off x="6316338" y="1386484"/>
            <a:ext cx="2748490" cy="553998"/>
          </a:xfrm>
          <a:prstGeom prst="rect">
            <a:avLst/>
          </a:prstGeom>
        </p:spPr>
        <p:txBody>
          <a:bodyPr wrap="square">
            <a:spAutoFit/>
          </a:bodyPr>
          <a:lstStyle/>
          <a:p>
            <a:pPr>
              <a:spcBef>
                <a:spcPts val="4800"/>
              </a:spcBef>
            </a:pPr>
            <a:r>
              <a:rPr lang="en-US" sz="3000" b="1" u="sng" dirty="0" smtClean="0"/>
              <a:t>Successes: </a:t>
            </a:r>
            <a:endParaRPr lang="en-US" sz="3000" b="1" u="sng"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932" y="223934"/>
            <a:ext cx="1916987" cy="523762"/>
          </a:xfrm>
          <a:prstGeom prst="rect">
            <a:avLst/>
          </a:prstGeom>
        </p:spPr>
      </p:pic>
      <p:cxnSp>
        <p:nvCxnSpPr>
          <p:cNvPr id="13" name="Straight Connector 12"/>
          <p:cNvCxnSpPr/>
          <p:nvPr/>
        </p:nvCxnSpPr>
        <p:spPr>
          <a:xfrm>
            <a:off x="6096000" y="2166660"/>
            <a:ext cx="0" cy="378474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0119" y="242394"/>
            <a:ext cx="8620333" cy="914638"/>
          </a:xfrm>
        </p:spPr>
        <p:txBody>
          <a:bodyPr>
            <a:normAutofit/>
          </a:bodyPr>
          <a:lstStyle/>
          <a:p>
            <a:r>
              <a:rPr lang="en-US" dirty="0" smtClean="0"/>
              <a:t>Brief Intervention (BI)</a:t>
            </a:r>
            <a:endParaRPr lang="en-US" sz="2326" dirty="0"/>
          </a:p>
        </p:txBody>
      </p:sp>
      <p:sp>
        <p:nvSpPr>
          <p:cNvPr id="4" name="TextBox 3"/>
          <p:cNvSpPr txBox="1"/>
          <p:nvPr/>
        </p:nvSpPr>
        <p:spPr>
          <a:xfrm>
            <a:off x="710119" y="2097604"/>
            <a:ext cx="5249694" cy="1215717"/>
          </a:xfrm>
          <a:prstGeom prst="rect">
            <a:avLst/>
          </a:prstGeom>
          <a:noFill/>
        </p:spPr>
        <p:txBody>
          <a:bodyPr wrap="square" rtlCol="0">
            <a:spAutoFit/>
          </a:bodyPr>
          <a:lstStyle/>
          <a:p>
            <a:pPr marL="285750" indent="-285750">
              <a:spcBef>
                <a:spcPts val="3000"/>
              </a:spcBef>
              <a:buFont typeface="Wingdings" panose="05000000000000000000" pitchFamily="2" charset="2"/>
              <a:buChar char="§"/>
            </a:pPr>
            <a:r>
              <a:rPr lang="en-US" sz="2400" dirty="0" smtClean="0"/>
              <a:t>No brief intervention occurring</a:t>
            </a:r>
          </a:p>
          <a:p>
            <a:pPr marL="285750" indent="-285750">
              <a:spcBef>
                <a:spcPts val="3000"/>
              </a:spcBef>
              <a:buFont typeface="Wingdings" panose="05000000000000000000" pitchFamily="2" charset="2"/>
              <a:buChar char="§"/>
            </a:pPr>
            <a:r>
              <a:rPr lang="en-US" sz="2400" dirty="0" smtClean="0"/>
              <a:t>Doing some BI somewhat regularly</a:t>
            </a:r>
          </a:p>
        </p:txBody>
      </p:sp>
      <p:sp>
        <p:nvSpPr>
          <p:cNvPr id="7" name="TextBox 6"/>
          <p:cNvSpPr txBox="1"/>
          <p:nvPr/>
        </p:nvSpPr>
        <p:spPr>
          <a:xfrm>
            <a:off x="6394882" y="2073118"/>
            <a:ext cx="5043997" cy="830997"/>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a:t>Recognizing BI behavior (Hey, we </a:t>
            </a:r>
            <a:r>
              <a:rPr lang="en-US" sz="2400" i="1" dirty="0"/>
              <a:t>are</a:t>
            </a:r>
            <a:r>
              <a:rPr lang="en-US" sz="2400" dirty="0"/>
              <a:t> doing BIs</a:t>
            </a:r>
            <a:r>
              <a:rPr lang="en-US" sz="2400" dirty="0" smtClean="0"/>
              <a:t>!)</a:t>
            </a:r>
            <a:endParaRPr lang="en-US" sz="2400" dirty="0"/>
          </a:p>
        </p:txBody>
      </p:sp>
      <p:sp>
        <p:nvSpPr>
          <p:cNvPr id="8" name="TextBox 7"/>
          <p:cNvSpPr txBox="1"/>
          <p:nvPr/>
        </p:nvSpPr>
        <p:spPr>
          <a:xfrm>
            <a:off x="6387840" y="3904551"/>
            <a:ext cx="5436629" cy="1200329"/>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Engaging behavioral health coaches, nursing staff, others in BI – not just clinicians</a:t>
            </a:r>
          </a:p>
        </p:txBody>
      </p:sp>
      <p:sp>
        <p:nvSpPr>
          <p:cNvPr id="9" name="TextBox 8"/>
          <p:cNvSpPr txBox="1"/>
          <p:nvPr/>
        </p:nvSpPr>
        <p:spPr>
          <a:xfrm>
            <a:off x="6394882" y="2948461"/>
            <a:ext cx="5429587" cy="830997"/>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Learning </a:t>
            </a:r>
            <a:r>
              <a:rPr lang="en-US" sz="2400" dirty="0"/>
              <a:t>motivational interviewing and other brief intervention techniques</a:t>
            </a:r>
            <a:endParaRPr lang="en-US" sz="2400" dirty="0" smtClean="0"/>
          </a:p>
        </p:txBody>
      </p:sp>
      <p:sp>
        <p:nvSpPr>
          <p:cNvPr id="2" name="Rectangle 1"/>
          <p:cNvSpPr/>
          <p:nvPr/>
        </p:nvSpPr>
        <p:spPr>
          <a:xfrm>
            <a:off x="710119" y="1362424"/>
            <a:ext cx="2287229" cy="553998"/>
          </a:xfrm>
          <a:prstGeom prst="rect">
            <a:avLst/>
          </a:prstGeom>
        </p:spPr>
        <p:txBody>
          <a:bodyPr wrap="none">
            <a:spAutoFit/>
          </a:bodyPr>
          <a:lstStyle/>
          <a:p>
            <a:r>
              <a:rPr lang="en-US" sz="3000" b="1" u="sng" dirty="0"/>
              <a:t>Starting Line:</a:t>
            </a:r>
            <a:endParaRPr lang="en-US" sz="3000" dirty="0"/>
          </a:p>
        </p:txBody>
      </p:sp>
      <p:sp>
        <p:nvSpPr>
          <p:cNvPr id="11" name="Rectangle 10"/>
          <p:cNvSpPr/>
          <p:nvPr/>
        </p:nvSpPr>
        <p:spPr>
          <a:xfrm>
            <a:off x="6442573" y="1362424"/>
            <a:ext cx="1848583" cy="553998"/>
          </a:xfrm>
          <a:prstGeom prst="rect">
            <a:avLst/>
          </a:prstGeom>
        </p:spPr>
        <p:txBody>
          <a:bodyPr wrap="none">
            <a:spAutoFit/>
          </a:bodyPr>
          <a:lstStyle/>
          <a:p>
            <a:r>
              <a:rPr lang="en-US" sz="3000" b="1" u="sng" dirty="0" smtClean="0"/>
              <a:t>Successes:</a:t>
            </a:r>
            <a:endParaRPr lang="en-US" sz="3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932" y="223934"/>
            <a:ext cx="1916987" cy="523762"/>
          </a:xfrm>
          <a:prstGeom prst="rect">
            <a:avLst/>
          </a:prstGeom>
        </p:spPr>
      </p:pic>
      <p:cxnSp>
        <p:nvCxnSpPr>
          <p:cNvPr id="14" name="Straight Connector 13"/>
          <p:cNvCxnSpPr/>
          <p:nvPr/>
        </p:nvCxnSpPr>
        <p:spPr>
          <a:xfrm>
            <a:off x="6096000" y="2166660"/>
            <a:ext cx="0" cy="378474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 descr="C:\Users\linda\Documents\Work\HPRN\East of Last Chance\Scenery\11_Nov_A Different Perspective_Chris Bennett_enhanc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025" y="3779458"/>
            <a:ext cx="3224645" cy="2239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0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271" y="285195"/>
            <a:ext cx="8620333" cy="914638"/>
          </a:xfrm>
        </p:spPr>
        <p:txBody>
          <a:bodyPr>
            <a:normAutofit/>
          </a:bodyPr>
          <a:lstStyle/>
          <a:p>
            <a:r>
              <a:rPr lang="en-US" dirty="0" smtClean="0"/>
              <a:t>Referral to Treatment </a:t>
            </a:r>
            <a:endParaRPr lang="en-US" sz="2326" dirty="0"/>
          </a:p>
        </p:txBody>
      </p:sp>
      <p:sp>
        <p:nvSpPr>
          <p:cNvPr id="4" name="TextBox 3"/>
          <p:cNvSpPr txBox="1"/>
          <p:nvPr/>
        </p:nvSpPr>
        <p:spPr>
          <a:xfrm>
            <a:off x="710119" y="2097604"/>
            <a:ext cx="5249694" cy="1969770"/>
          </a:xfrm>
          <a:prstGeom prst="rect">
            <a:avLst/>
          </a:prstGeom>
          <a:noFill/>
        </p:spPr>
        <p:txBody>
          <a:bodyPr wrap="square" rtlCol="0">
            <a:spAutoFit/>
          </a:bodyPr>
          <a:lstStyle/>
          <a:p>
            <a:pPr marL="285750" indent="-285750">
              <a:spcBef>
                <a:spcPts val="3000"/>
              </a:spcBef>
              <a:buFont typeface="Wingdings" panose="05000000000000000000" pitchFamily="2" charset="2"/>
              <a:buChar char="§"/>
            </a:pPr>
            <a:r>
              <a:rPr lang="en-US" sz="2400" dirty="0" smtClean="0"/>
              <a:t>Not screening, no referrals</a:t>
            </a:r>
          </a:p>
          <a:p>
            <a:pPr marL="285750" indent="-285750">
              <a:spcBef>
                <a:spcPts val="3000"/>
              </a:spcBef>
              <a:buFont typeface="Wingdings" panose="05000000000000000000" pitchFamily="2" charset="2"/>
              <a:buChar char="§"/>
            </a:pPr>
            <a:r>
              <a:rPr lang="en-US" sz="2400" dirty="0" smtClean="0"/>
              <a:t>Screening, no referral protocol</a:t>
            </a:r>
          </a:p>
          <a:p>
            <a:pPr marL="285750" indent="-285750">
              <a:spcBef>
                <a:spcPts val="3000"/>
              </a:spcBef>
              <a:buFont typeface="Wingdings" panose="05000000000000000000" pitchFamily="2" charset="2"/>
              <a:buChar char="§"/>
            </a:pPr>
            <a:r>
              <a:rPr lang="en-US" sz="2400" dirty="0" smtClean="0"/>
              <a:t>Referring everyone (skipping over BI)</a:t>
            </a:r>
          </a:p>
        </p:txBody>
      </p:sp>
      <p:sp>
        <p:nvSpPr>
          <p:cNvPr id="7" name="TextBox 6"/>
          <p:cNvSpPr txBox="1"/>
          <p:nvPr/>
        </p:nvSpPr>
        <p:spPr>
          <a:xfrm>
            <a:off x="6387489" y="2152355"/>
            <a:ext cx="5633632" cy="1200329"/>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Meeting with local behavioral health practices and/or substance use counselor to determine referral protocol</a:t>
            </a:r>
            <a:endParaRPr lang="en-US" sz="2400" dirty="0"/>
          </a:p>
        </p:txBody>
      </p:sp>
      <p:sp>
        <p:nvSpPr>
          <p:cNvPr id="8" name="TextBox 7"/>
          <p:cNvSpPr txBox="1"/>
          <p:nvPr/>
        </p:nvSpPr>
        <p:spPr>
          <a:xfrm>
            <a:off x="6387489" y="4418227"/>
            <a:ext cx="5433610" cy="830997"/>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Referrals made for those with most need for treatment</a:t>
            </a:r>
          </a:p>
        </p:txBody>
      </p:sp>
      <p:sp>
        <p:nvSpPr>
          <p:cNvPr id="9" name="TextBox 8"/>
          <p:cNvSpPr txBox="1"/>
          <p:nvPr/>
        </p:nvSpPr>
        <p:spPr>
          <a:xfrm>
            <a:off x="6387489" y="3621332"/>
            <a:ext cx="5249694" cy="461665"/>
          </a:xfrm>
          <a:prstGeom prst="rect">
            <a:avLst/>
          </a:prstGeom>
          <a:noFill/>
        </p:spPr>
        <p:txBody>
          <a:bodyPr wrap="square" rtlCol="0">
            <a:spAutoFit/>
          </a:bodyPr>
          <a:lstStyle/>
          <a:p>
            <a:pPr marL="285750" indent="-285750">
              <a:spcBef>
                <a:spcPts val="1200"/>
              </a:spcBef>
              <a:buClr>
                <a:srgbClr val="FF0000"/>
              </a:buClr>
              <a:buFont typeface="Wingdings" panose="05000000000000000000" pitchFamily="2" charset="2"/>
              <a:buChar char="Ø"/>
            </a:pPr>
            <a:r>
              <a:rPr lang="en-US" sz="2400" dirty="0" smtClean="0"/>
              <a:t>Actual referrals occurring!</a:t>
            </a:r>
          </a:p>
        </p:txBody>
      </p:sp>
      <p:sp>
        <p:nvSpPr>
          <p:cNvPr id="2" name="Rectangle 1"/>
          <p:cNvSpPr/>
          <p:nvPr/>
        </p:nvSpPr>
        <p:spPr>
          <a:xfrm>
            <a:off x="710119" y="1410741"/>
            <a:ext cx="2287229" cy="553998"/>
          </a:xfrm>
          <a:prstGeom prst="rect">
            <a:avLst/>
          </a:prstGeom>
        </p:spPr>
        <p:txBody>
          <a:bodyPr wrap="none">
            <a:spAutoFit/>
          </a:bodyPr>
          <a:lstStyle/>
          <a:p>
            <a:r>
              <a:rPr lang="en-US" sz="3000" b="1" u="sng" dirty="0"/>
              <a:t>Starting Line:</a:t>
            </a:r>
            <a:endParaRPr lang="en-US" sz="3000" dirty="0"/>
          </a:p>
        </p:txBody>
      </p:sp>
      <p:sp>
        <p:nvSpPr>
          <p:cNvPr id="11" name="Rectangle 10"/>
          <p:cNvSpPr/>
          <p:nvPr/>
        </p:nvSpPr>
        <p:spPr>
          <a:xfrm>
            <a:off x="6387489" y="1367448"/>
            <a:ext cx="1848583" cy="553998"/>
          </a:xfrm>
          <a:prstGeom prst="rect">
            <a:avLst/>
          </a:prstGeom>
        </p:spPr>
        <p:txBody>
          <a:bodyPr wrap="none">
            <a:spAutoFit/>
          </a:bodyPr>
          <a:lstStyle/>
          <a:p>
            <a:r>
              <a:rPr lang="en-US" sz="3000" b="1" u="sng" dirty="0" smtClean="0"/>
              <a:t>Successes:</a:t>
            </a:r>
            <a:endParaRPr lang="en-US" sz="3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932" y="223934"/>
            <a:ext cx="1916987" cy="523762"/>
          </a:xfrm>
          <a:prstGeom prst="rect">
            <a:avLst/>
          </a:prstGeom>
        </p:spPr>
      </p:pic>
      <p:cxnSp>
        <p:nvCxnSpPr>
          <p:cNvPr id="14" name="Straight Connector 13"/>
          <p:cNvCxnSpPr/>
          <p:nvPr/>
        </p:nvCxnSpPr>
        <p:spPr>
          <a:xfrm>
            <a:off x="6096000" y="2166660"/>
            <a:ext cx="0" cy="378474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7047" y="4249181"/>
            <a:ext cx="2460602" cy="20000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104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10" y="268001"/>
            <a:ext cx="4978255" cy="914435"/>
          </a:xfrm>
        </p:spPr>
        <p:txBody>
          <a:bodyPr/>
          <a:lstStyle/>
          <a:p>
            <a:r>
              <a:rPr lang="en-US" dirty="0" smtClean="0"/>
              <a:t>What’s Happening? </a:t>
            </a:r>
            <a:endParaRPr lang="en-US" dirty="0"/>
          </a:p>
        </p:txBody>
      </p:sp>
      <p:sp>
        <p:nvSpPr>
          <p:cNvPr id="5" name="Content Placeholder 2"/>
          <p:cNvSpPr txBox="1">
            <a:spLocks/>
          </p:cNvSpPr>
          <p:nvPr/>
        </p:nvSpPr>
        <p:spPr>
          <a:xfrm>
            <a:off x="519162" y="1494789"/>
            <a:ext cx="6720092" cy="4888569"/>
          </a:xfrm>
          <a:prstGeom prst="rect">
            <a:avLst/>
          </a:prstGeom>
        </p:spPr>
        <p:txBody>
          <a:bodyPr vert="horz" lIns="0" tIns="45720" rIns="0" bIns="45720" rtlCol="0">
            <a:normAutofit fontScale="92500" lnSpcReduction="10000"/>
          </a:bodyPr>
          <a:lst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332" rtl="0" eaLnBrk="1" fontAlgn="auto" latinLnBrk="0" hangingPunct="1">
              <a:lnSpc>
                <a:spcPct val="100000"/>
              </a:lnSpc>
              <a:spcBef>
                <a:spcPts val="0"/>
              </a:spcBef>
              <a:spcAft>
                <a:spcPts val="200"/>
              </a:spcAft>
              <a:buClrTx/>
              <a:buSzPct val="100000"/>
              <a:buFont typeface="+mj-lt"/>
              <a:buAutoNum type="arabicPeriod"/>
              <a:tabLst/>
              <a:defRPr/>
            </a:pPr>
            <a:r>
              <a:rPr lang="en-US" sz="2600" dirty="0" smtClean="0">
                <a:solidFill>
                  <a:prstClr val="black">
                    <a:lumMod val="75000"/>
                    <a:lumOff val="25000"/>
                  </a:prstClr>
                </a:solidFill>
                <a:latin typeface="Calibri" panose="020F0502020204030204"/>
              </a:rPr>
              <a:t>We are telling the story for each practice.  </a:t>
            </a:r>
          </a:p>
          <a:p>
            <a:pPr marL="635486" lvl="1" indent="-342900">
              <a:lnSpc>
                <a:spcPct val="110000"/>
              </a:lnSpc>
              <a:spcBef>
                <a:spcPts val="600"/>
              </a:spcBef>
              <a:spcAft>
                <a:spcPts val="200"/>
              </a:spcAft>
              <a:buClrTx/>
              <a:buSzPct val="100000"/>
              <a:buFont typeface="Courier New" panose="02070309020205020404" pitchFamily="49" charset="0"/>
              <a:buChar char="o"/>
              <a:defRPr/>
            </a:pPr>
            <a:r>
              <a:rPr lang="en-US" sz="2200" dirty="0" smtClean="0">
                <a:solidFill>
                  <a:prstClr val="black">
                    <a:lumMod val="75000"/>
                    <a:lumOff val="25000"/>
                  </a:prstClr>
                </a:solidFill>
                <a:latin typeface="Calibri" panose="020F0502020204030204"/>
              </a:rPr>
              <a:t>Demonstrate practice SBIRT behavior through monthly data reports. </a:t>
            </a:r>
          </a:p>
          <a:p>
            <a:pPr marL="635486" lvl="1" indent="-342900">
              <a:lnSpc>
                <a:spcPct val="110000"/>
              </a:lnSpc>
              <a:spcBef>
                <a:spcPts val="600"/>
              </a:spcBef>
              <a:spcAft>
                <a:spcPts val="200"/>
              </a:spcAft>
              <a:buClrTx/>
              <a:buSzPct val="100000"/>
              <a:buFont typeface="Courier New" panose="02070309020205020404" pitchFamily="49" charset="0"/>
              <a:buChar char="o"/>
              <a:defRPr/>
            </a:pPr>
            <a:r>
              <a:rPr lang="en-US" sz="2200" dirty="0" smtClean="0">
                <a:solidFill>
                  <a:prstClr val="black">
                    <a:lumMod val="75000"/>
                    <a:lumOff val="25000"/>
                  </a:prstClr>
                </a:solidFill>
                <a:latin typeface="Calibri" panose="020F0502020204030204"/>
              </a:rPr>
              <a:t>“Every cup of tea” approach using the new Practice Information Form.  </a:t>
            </a:r>
            <a:r>
              <a:rPr lang="en-US" sz="2200" i="1" dirty="0" smtClean="0">
                <a:solidFill>
                  <a:prstClr val="black">
                    <a:lumMod val="75000"/>
                    <a:lumOff val="25000"/>
                  </a:prstClr>
                </a:solidFill>
                <a:latin typeface="Calibri" panose="020F0502020204030204"/>
              </a:rPr>
              <a:t>(Recently adopted by Signal Behavioral Health for all SBIRT sites.)  </a:t>
            </a:r>
          </a:p>
          <a:p>
            <a:pPr marL="0" indent="0">
              <a:lnSpc>
                <a:spcPct val="110000"/>
              </a:lnSpc>
              <a:spcBef>
                <a:spcPts val="600"/>
              </a:spcBef>
              <a:buClrTx/>
              <a:buNone/>
              <a:defRPr/>
            </a:pPr>
            <a:endParaRPr lang="en-US" sz="2600" dirty="0" smtClean="0">
              <a:solidFill>
                <a:prstClr val="black">
                  <a:lumMod val="75000"/>
                  <a:lumOff val="25000"/>
                </a:prstClr>
              </a:solidFill>
            </a:endParaRPr>
          </a:p>
          <a:p>
            <a:pPr marL="514350" indent="-514350">
              <a:lnSpc>
                <a:spcPct val="110000"/>
              </a:lnSpc>
              <a:spcBef>
                <a:spcPts val="600"/>
              </a:spcBef>
              <a:buClrTx/>
              <a:buFont typeface="+mj-lt"/>
              <a:buAutoNum type="arabicPeriod" startAt="2"/>
              <a:defRPr/>
            </a:pPr>
            <a:r>
              <a:rPr lang="en-US" sz="2600" dirty="0" smtClean="0">
                <a:solidFill>
                  <a:prstClr val="black">
                    <a:lumMod val="75000"/>
                    <a:lumOff val="25000"/>
                  </a:prstClr>
                </a:solidFill>
              </a:rPr>
              <a:t>Practices </a:t>
            </a:r>
            <a:r>
              <a:rPr lang="en-US" sz="2600" dirty="0">
                <a:solidFill>
                  <a:prstClr val="black">
                    <a:lumMod val="75000"/>
                    <a:lumOff val="25000"/>
                  </a:prstClr>
                </a:solidFill>
              </a:rPr>
              <a:t>are having more of those potentially difficult conversations around topics very important to health…but so easy to avoid. </a:t>
            </a:r>
          </a:p>
          <a:p>
            <a:pPr marL="0" indent="0">
              <a:lnSpc>
                <a:spcPct val="110000"/>
              </a:lnSpc>
              <a:spcBef>
                <a:spcPts val="600"/>
              </a:spcBef>
              <a:buClrTx/>
              <a:buNone/>
              <a:defRPr/>
            </a:pPr>
            <a:endParaRPr lang="en-US" sz="2400" dirty="0" smtClean="0">
              <a:solidFill>
                <a:prstClr val="black">
                  <a:lumMod val="75000"/>
                  <a:lumOff val="25000"/>
                </a:prstClr>
              </a:solidFill>
              <a:latin typeface="Calibri" panose="020F0502020204030204"/>
            </a:endParaRPr>
          </a:p>
          <a:p>
            <a:pPr marL="514350" indent="-514350">
              <a:lnSpc>
                <a:spcPct val="110000"/>
              </a:lnSpc>
              <a:spcBef>
                <a:spcPts val="0"/>
              </a:spcBef>
              <a:spcAft>
                <a:spcPts val="0"/>
              </a:spcAft>
              <a:buClrTx/>
              <a:buFont typeface="+mj-lt"/>
              <a:buAutoNum type="arabicPeriod" startAt="3"/>
              <a:defRPr/>
            </a:pPr>
            <a:r>
              <a:rPr lang="en-US" sz="2600" dirty="0" smtClean="0">
                <a:solidFill>
                  <a:prstClr val="black">
                    <a:lumMod val="75000"/>
                    <a:lumOff val="25000"/>
                  </a:prstClr>
                </a:solidFill>
                <a:latin typeface="Calibri" panose="020F0502020204030204"/>
              </a:rPr>
              <a:t>Aiming to work with 10 more practices!</a:t>
            </a:r>
            <a:endParaRPr kumimoji="0" lang="en-US" sz="2600" b="0" u="none" strike="noStrike" kern="1200" cap="none" spc="0" normalizeH="0" baseline="0" noProof="0" dirty="0">
              <a:ln>
                <a:noFill/>
              </a:ln>
              <a:solidFill>
                <a:srgbClr val="FF0000"/>
              </a:solidFill>
              <a:effectLst/>
              <a:uLnTx/>
              <a:uFillTx/>
              <a:latin typeface="Calibri" panose="020F05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156" y="268001"/>
            <a:ext cx="2527129" cy="69046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016" t="3383" r="6412" b="28986"/>
          <a:stretch/>
        </p:blipFill>
        <p:spPr>
          <a:xfrm>
            <a:off x="7624579" y="1494789"/>
            <a:ext cx="4186706" cy="4384586"/>
          </a:xfrm>
          <a:prstGeom prst="rect">
            <a:avLst/>
          </a:prstGeom>
          <a:ln>
            <a:solidFill>
              <a:schemeClr val="tx1">
                <a:lumMod val="75000"/>
                <a:lumOff val="25000"/>
              </a:schemeClr>
            </a:solidFill>
          </a:ln>
        </p:spPr>
      </p:pic>
      <p:sp>
        <p:nvSpPr>
          <p:cNvPr id="9" name="5-Point Star 8"/>
          <p:cNvSpPr/>
          <p:nvPr/>
        </p:nvSpPr>
        <p:spPr>
          <a:xfrm>
            <a:off x="6743175" y="3939073"/>
            <a:ext cx="540733" cy="5288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2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41825" y="1298342"/>
            <a:ext cx="5308350" cy="4838053"/>
          </a:xfrm>
          <a:prstGeom prst="rect">
            <a:avLst/>
          </a:prstGeom>
        </p:spPr>
        <p:txBody>
          <a:bodyPr vert="horz" lIns="91440" tIns="45720" rIns="91440" bIns="45720" rtlCol="0" anchor="b">
            <a:normAutofit fontScale="85000" lnSpcReduction="20000"/>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20000"/>
              </a:lnSpc>
            </a:pPr>
            <a:r>
              <a:rPr lang="en-US" sz="5600" b="1" dirty="0" smtClean="0">
                <a:latin typeface="Eras Light ITC" panose="020B0402030504020804" pitchFamily="34" charset="0"/>
                <a:cs typeface="Calibri" panose="020F0502020204030204" pitchFamily="34" charset="0"/>
                <a:sym typeface="Calibri"/>
              </a:rPr>
              <a:t>Thank You</a:t>
            </a:r>
            <a:r>
              <a:rPr lang="en-US" sz="5600" b="1" dirty="0" smtClean="0">
                <a:latin typeface="Eras Light ITC" panose="020B0402030504020804" pitchFamily="34" charset="0"/>
                <a:cs typeface="Calibri" panose="020F0502020204030204" pitchFamily="34" charset="0"/>
                <a:sym typeface="Calibri"/>
              </a:rPr>
              <a:t>!</a:t>
            </a:r>
          </a:p>
          <a:p>
            <a:pPr algn="ctr">
              <a:lnSpc>
                <a:spcPct val="120000"/>
              </a:lnSpc>
            </a:pPr>
            <a:endParaRPr lang="en-US" sz="1600" b="1" dirty="0">
              <a:latin typeface="Calibri" panose="020F0502020204030204" pitchFamily="34" charset="0"/>
              <a:cs typeface="Calibri" panose="020F0502020204030204" pitchFamily="34" charset="0"/>
              <a:sym typeface="Calibri"/>
            </a:endParaRPr>
          </a:p>
          <a:p>
            <a:pPr algn="ctr">
              <a:lnSpc>
                <a:spcPct val="120000"/>
              </a:lnSpc>
            </a:pPr>
            <a:r>
              <a:rPr lang="en-US" sz="2800" dirty="0" smtClean="0">
                <a:latin typeface="Calibri" panose="020F0502020204030204" pitchFamily="34" charset="0"/>
                <a:cs typeface="Calibri" panose="020F0502020204030204" pitchFamily="34" charset="0"/>
                <a:sym typeface="Calibri"/>
              </a:rPr>
              <a:t>Peer Assistance Services, Inc.</a:t>
            </a:r>
          </a:p>
          <a:p>
            <a:pPr algn="ctr">
              <a:lnSpc>
                <a:spcPct val="120000"/>
              </a:lnSpc>
            </a:pPr>
            <a:r>
              <a:rPr lang="en-US" sz="2800" dirty="0" smtClean="0">
                <a:latin typeface="Calibri" panose="020F0502020204030204" pitchFamily="34" charset="0"/>
                <a:cs typeface="Calibri" panose="020F0502020204030204" pitchFamily="34" charset="0"/>
                <a:sym typeface="Calibri"/>
              </a:rPr>
              <a:t>Signal Behavioral Health Network</a:t>
            </a:r>
          </a:p>
          <a:p>
            <a:pPr algn="ctr">
              <a:lnSpc>
                <a:spcPct val="120000"/>
              </a:lnSpc>
            </a:pPr>
            <a:r>
              <a:rPr lang="en-US" sz="2800" dirty="0" smtClean="0">
                <a:latin typeface="Calibri" panose="020F0502020204030204" pitchFamily="34" charset="0"/>
                <a:cs typeface="Calibri" panose="020F0502020204030204" pitchFamily="34" charset="0"/>
                <a:sym typeface="Calibri"/>
              </a:rPr>
              <a:t>HPRN and </a:t>
            </a:r>
            <a:r>
              <a:rPr lang="en-US" sz="2800" dirty="0" err="1" smtClean="0">
                <a:latin typeface="Calibri" panose="020F0502020204030204" pitchFamily="34" charset="0"/>
                <a:cs typeface="Calibri" panose="020F0502020204030204" pitchFamily="34" charset="0"/>
                <a:sym typeface="Calibri"/>
              </a:rPr>
              <a:t>CaReNet</a:t>
            </a:r>
            <a:r>
              <a:rPr lang="en-US" sz="2800" dirty="0" smtClean="0">
                <a:latin typeface="Calibri" panose="020F0502020204030204" pitchFamily="34" charset="0"/>
                <a:cs typeface="Calibri" panose="020F0502020204030204" pitchFamily="34" charset="0"/>
                <a:sym typeface="Calibri"/>
              </a:rPr>
              <a:t> Practices</a:t>
            </a:r>
          </a:p>
          <a:p>
            <a:pPr algn="ctr">
              <a:lnSpc>
                <a:spcPct val="120000"/>
              </a:lnSpc>
            </a:pPr>
            <a:r>
              <a:rPr lang="en-US" sz="2800" dirty="0" smtClean="0">
                <a:latin typeface="Calibri" panose="020F0502020204030204" pitchFamily="34" charset="0"/>
                <a:cs typeface="Calibri" panose="020F0502020204030204" pitchFamily="34" charset="0"/>
                <a:sym typeface="Calibri"/>
              </a:rPr>
              <a:t>Christin Sutter</a:t>
            </a:r>
          </a:p>
          <a:p>
            <a:pPr algn="ctr">
              <a:lnSpc>
                <a:spcPct val="120000"/>
              </a:lnSpc>
            </a:pPr>
            <a:r>
              <a:rPr lang="en-US" sz="2800" dirty="0" smtClean="0">
                <a:latin typeface="Calibri" panose="020F0502020204030204" pitchFamily="34" charset="0"/>
                <a:cs typeface="Calibri" panose="020F0502020204030204" pitchFamily="34" charset="0"/>
                <a:sym typeface="Calibri"/>
              </a:rPr>
              <a:t>Jen Ancona</a:t>
            </a:r>
          </a:p>
          <a:p>
            <a:pPr algn="ctr">
              <a:lnSpc>
                <a:spcPct val="120000"/>
              </a:lnSpc>
            </a:pPr>
            <a:r>
              <a:rPr lang="en-US" sz="2800" dirty="0" smtClean="0">
                <a:latin typeface="Calibri" panose="020F0502020204030204" pitchFamily="34" charset="0"/>
                <a:cs typeface="Calibri" panose="020F0502020204030204" pitchFamily="34" charset="0"/>
                <a:sym typeface="Calibri"/>
              </a:rPr>
              <a:t>Jay Brooke</a:t>
            </a:r>
          </a:p>
          <a:p>
            <a:pPr algn="ctr">
              <a:lnSpc>
                <a:spcPct val="120000"/>
              </a:lnSpc>
            </a:pPr>
            <a:r>
              <a:rPr lang="en-US" sz="2800" dirty="0" smtClean="0">
                <a:latin typeface="Calibri" panose="020F0502020204030204" pitchFamily="34" charset="0"/>
                <a:cs typeface="Calibri" panose="020F0502020204030204" pitchFamily="34" charset="0"/>
                <a:sym typeface="Calibri"/>
              </a:rPr>
              <a:t>Marlayna Martinez</a:t>
            </a:r>
          </a:p>
          <a:p>
            <a:pPr algn="ctr">
              <a:lnSpc>
                <a:spcPct val="120000"/>
              </a:lnSpc>
            </a:pPr>
            <a:r>
              <a:rPr lang="en-US" sz="2800" dirty="0" smtClean="0">
                <a:latin typeface="Calibri" panose="020F0502020204030204" pitchFamily="34" charset="0"/>
                <a:cs typeface="Calibri" panose="020F0502020204030204" pitchFamily="34" charset="0"/>
                <a:sym typeface="Calibri"/>
              </a:rPr>
              <a:t>Kristen Curcija</a:t>
            </a:r>
          </a:p>
          <a:p>
            <a:pPr algn="ctr">
              <a:lnSpc>
                <a:spcPct val="120000"/>
              </a:lnSpc>
            </a:pPr>
            <a:endParaRPr lang="en-US" sz="1600" b="1" dirty="0" smtClean="0">
              <a:latin typeface="Calibri" panose="020F0502020204030204" pitchFamily="34" charset="0"/>
              <a:cs typeface="Calibri" panose="020F0502020204030204" pitchFamily="34" charset="0"/>
              <a:sym typeface="Calibri"/>
            </a:endParaRPr>
          </a:p>
          <a:p>
            <a:pPr algn="ctr">
              <a:lnSpc>
                <a:spcPct val="120000"/>
              </a:lnSpc>
            </a:pPr>
            <a:r>
              <a:rPr lang="en-US" sz="2600" dirty="0" smtClean="0">
                <a:latin typeface="Calibri" panose="020F0502020204030204" pitchFamily="34" charset="0"/>
                <a:cs typeface="Calibri" panose="020F0502020204030204" pitchFamily="34" charset="0"/>
                <a:hlinkClick r:id="rId2"/>
              </a:rPr>
              <a:t>Email</a:t>
            </a:r>
            <a:r>
              <a:rPr lang="en-US" sz="2600" dirty="0" smtClean="0">
                <a:latin typeface="Calibri" panose="020F0502020204030204" pitchFamily="34" charset="0"/>
                <a:cs typeface="Calibri" panose="020F0502020204030204" pitchFamily="34" charset="0"/>
                <a:hlinkClick r:id="rId2"/>
              </a:rPr>
              <a:t>: linda.zittleman@cuanschutz.edu</a:t>
            </a:r>
            <a:r>
              <a:rPr lang="en-US" sz="2600" dirty="0" smtClean="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156" y="268001"/>
            <a:ext cx="2527129" cy="690466"/>
          </a:xfrm>
          <a:prstGeom prst="rect">
            <a:avLst/>
          </a:prstGeom>
        </p:spPr>
      </p:pic>
    </p:spTree>
    <p:extLst>
      <p:ext uri="{BB962C8B-B14F-4D97-AF65-F5344CB8AC3E}">
        <p14:creationId xmlns:p14="http://schemas.microsoft.com/office/powerpoint/2010/main" val="350896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524957" y="2042919"/>
            <a:ext cx="4237794" cy="30623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400" noProof="0" dirty="0" smtClean="0">
                <a:solidFill>
                  <a:prstClr val="black"/>
                </a:solidFill>
                <a:latin typeface="Calibri" panose="020F0502020204030204" pitchFamily="34" charset="0"/>
                <a:cs typeface="Calibri" panose="020F0502020204030204" pitchFamily="34" charset="0"/>
              </a:rPr>
              <a:t>E</a:t>
            </a:r>
            <a:r>
              <a:rPr kumimoji="0" lang="en-US" sz="24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stablished </a:t>
            </a:r>
            <a:r>
              <a:rPr kumimoji="0" lang="en-US" sz="24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1997</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16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counties of eastern rural and frontier Colorado</a:t>
            </a:r>
            <a:endParaRPr lang="en-US" sz="2400" dirty="0">
              <a:solidFill>
                <a:prstClr val="black"/>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54 primary care practices</a:t>
            </a:r>
            <a:endParaRPr lang="en-US" sz="2400" dirty="0">
              <a:solidFill>
                <a:prstClr val="black"/>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16 hospitals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30,000 sq. miles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400" dirty="0">
                <a:solidFill>
                  <a:prstClr val="black"/>
                </a:solidFill>
                <a:latin typeface="Calibri" panose="020F0502020204030204" pitchFamily="34" charset="0"/>
                <a:cs typeface="Calibri" panose="020F0502020204030204" pitchFamily="34" charset="0"/>
              </a:rPr>
              <a:t>150,000 people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3B52637F-643F-4E78-AEEF-EC2B9D51C1C1}"/>
              </a:ext>
            </a:extLst>
          </p:cNvPr>
          <p:cNvSpPr txBox="1"/>
          <p:nvPr/>
        </p:nvSpPr>
        <p:spPr>
          <a:xfrm>
            <a:off x="2011155" y="5474628"/>
            <a:ext cx="3054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Colorado</a:t>
            </a:r>
          </a:p>
        </p:txBody>
      </p:sp>
      <p:pic>
        <p:nvPicPr>
          <p:cNvPr id="23" name="Picture 2">
            <a:extLst>
              <a:ext uri="{FF2B5EF4-FFF2-40B4-BE49-F238E27FC236}">
                <a16:creationId xmlns:a16="http://schemas.microsoft.com/office/drawing/2014/main" id="{08DF777B-B901-4619-853D-E7E7BF9DFD6A}"/>
              </a:ext>
            </a:extLst>
          </p:cNvPr>
          <p:cNvPicPr>
            <a:picLocks noChangeAspect="1" noChangeArrowheads="1"/>
          </p:cNvPicPr>
          <p:nvPr/>
        </p:nvPicPr>
        <p:blipFill>
          <a:blip r:embed="rId3" cstate="print"/>
          <a:srcRect/>
          <a:stretch>
            <a:fillRect/>
          </a:stretch>
        </p:blipFill>
        <p:spPr bwMode="auto">
          <a:xfrm>
            <a:off x="7524957" y="509619"/>
            <a:ext cx="3717664" cy="1015822"/>
          </a:xfrm>
          <a:prstGeom prst="rect">
            <a:avLst/>
          </a:prstGeom>
          <a:noFill/>
          <a:ln w="9525">
            <a:noFill/>
            <a:miter lim="800000"/>
            <a:headEnd/>
            <a:tailEnd/>
          </a:ln>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14" y="873688"/>
            <a:ext cx="6095238" cy="4466667"/>
          </a:xfrm>
          <a:prstGeom prst="rect">
            <a:avLst/>
          </a:prstGeom>
        </p:spPr>
      </p:pic>
    </p:spTree>
    <p:extLst>
      <p:ext uri="{BB962C8B-B14F-4D97-AF65-F5344CB8AC3E}">
        <p14:creationId xmlns:p14="http://schemas.microsoft.com/office/powerpoint/2010/main" val="5224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9" y="183428"/>
            <a:ext cx="10515600" cy="1325563"/>
          </a:xfrm>
        </p:spPr>
        <p:txBody>
          <a:bodyPr>
            <a:normAutofit/>
          </a:bodyPr>
          <a:lstStyle/>
          <a:p>
            <a:r>
              <a:rPr lang="en-US" sz="5400" dirty="0" smtClean="0"/>
              <a:t>What is SBIRT?</a:t>
            </a:r>
            <a:endParaRPr lang="en-US" sz="5400" dirty="0"/>
          </a:p>
        </p:txBody>
      </p:sp>
      <p:graphicFrame>
        <p:nvGraphicFramePr>
          <p:cNvPr id="4" name="Content Placeholder 3"/>
          <p:cNvGraphicFramePr>
            <a:graphicFrameLocks noGrp="1"/>
          </p:cNvGraphicFramePr>
          <p:nvPr>
            <p:ph idx="1"/>
            <p:extLst/>
          </p:nvPr>
        </p:nvGraphicFramePr>
        <p:xfrm>
          <a:off x="931718" y="1035855"/>
          <a:ext cx="105029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1335027"/>
            <a:ext cx="11951208" cy="45719"/>
          </a:xfrm>
          <a:prstGeom prst="rect">
            <a:avLst/>
          </a:prstGeom>
          <a:solidFill>
            <a:srgbClr val="004474"/>
          </a:solidFill>
          <a:ln>
            <a:solidFill>
              <a:srgbClr val="0044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204282" y="6516627"/>
            <a:ext cx="2597285" cy="338554"/>
          </a:xfrm>
          <a:prstGeom prst="rect">
            <a:avLst/>
          </a:prstGeom>
          <a:noFill/>
        </p:spPr>
        <p:txBody>
          <a:bodyPr wrap="square" rtlCol="0">
            <a:spAutoFit/>
          </a:bodyPr>
          <a:lstStyle/>
          <a:p>
            <a:r>
              <a:rPr lang="en-US" sz="1600" i="1" dirty="0" smtClean="0">
                <a:solidFill>
                  <a:schemeClr val="tx1">
                    <a:lumMod val="65000"/>
                    <a:lumOff val="35000"/>
                  </a:schemeClr>
                </a:solidFill>
              </a:rPr>
              <a:t>Peer Assistance Services, Inc.</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1850947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11964" y="1324243"/>
            <a:ext cx="9560400" cy="4437272"/>
            <a:chOff x="1335369" y="1249500"/>
            <a:chExt cx="7170300" cy="4437272"/>
          </a:xfrm>
        </p:grpSpPr>
        <p:graphicFrame>
          <p:nvGraphicFramePr>
            <p:cNvPr id="6" name="Diagram 5"/>
            <p:cNvGraphicFramePr/>
            <p:nvPr>
              <p:extLst/>
            </p:nvPr>
          </p:nvGraphicFramePr>
          <p:xfrm>
            <a:off x="1523999" y="1249500"/>
            <a:ext cx="6096000" cy="443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344269" y="1309068"/>
              <a:ext cx="2209800" cy="658463"/>
            </a:xfrm>
            <a:prstGeom prst="rect">
              <a:avLst/>
            </a:prstGeom>
            <a:solidFill>
              <a:schemeClr val="tx2">
                <a:lumMod val="25000"/>
                <a:lumOff val="75000"/>
                <a:alpha val="75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solidFill>
                </a:rPr>
                <a:t>Severe Alcohol Use Disorder</a:t>
              </a:r>
              <a:endParaRPr lang="en-US" sz="2000" b="1" dirty="0">
                <a:solidFill>
                  <a:schemeClr val="tx1"/>
                </a:solidFill>
              </a:endParaRPr>
            </a:p>
          </p:txBody>
        </p:sp>
        <p:sp>
          <p:nvSpPr>
            <p:cNvPr id="8" name="Rectangle 7"/>
            <p:cNvSpPr/>
            <p:nvPr/>
          </p:nvSpPr>
          <p:spPr>
            <a:xfrm>
              <a:off x="1335369" y="2543669"/>
              <a:ext cx="2209800" cy="640169"/>
            </a:xfrm>
            <a:prstGeom prst="rect">
              <a:avLst/>
            </a:prstGeom>
            <a:solidFill>
              <a:schemeClr val="tx2">
                <a:lumMod val="25000"/>
                <a:lumOff val="75000"/>
                <a:alpha val="75000"/>
              </a:schemeClr>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tx1"/>
                  </a:solidFill>
                </a:rPr>
                <a:t>Alcohol Misuse</a:t>
              </a:r>
              <a:endParaRPr lang="en-US" sz="2000" b="1" dirty="0">
                <a:solidFill>
                  <a:schemeClr val="tx1"/>
                </a:solidFill>
              </a:endParaRPr>
            </a:p>
          </p:txBody>
        </p:sp>
        <p:sp>
          <p:nvSpPr>
            <p:cNvPr id="9" name="Rectangle 8"/>
            <p:cNvSpPr/>
            <p:nvPr/>
          </p:nvSpPr>
          <p:spPr>
            <a:xfrm>
              <a:off x="1335369" y="4356987"/>
              <a:ext cx="2209800" cy="643473"/>
            </a:xfrm>
            <a:prstGeom prst="rect">
              <a:avLst/>
            </a:prstGeom>
            <a:solidFill>
              <a:schemeClr val="tx2">
                <a:lumMod val="25000"/>
                <a:lumOff val="75000"/>
                <a:alpha val="75000"/>
              </a:schemeClr>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Low Risk </a:t>
              </a:r>
              <a:r>
                <a:rPr lang="en-US" sz="2000" b="1" dirty="0">
                  <a:solidFill>
                    <a:schemeClr val="tx1"/>
                  </a:solidFill>
                </a:rPr>
                <a:t>U</a:t>
              </a:r>
              <a:r>
                <a:rPr lang="en-US" sz="2000" b="1" dirty="0" smtClean="0">
                  <a:solidFill>
                    <a:schemeClr val="tx1"/>
                  </a:solidFill>
                </a:rPr>
                <a:t>se or Abstention</a:t>
              </a:r>
              <a:endParaRPr lang="en-US" sz="2000" b="1" dirty="0">
                <a:solidFill>
                  <a:schemeClr val="tx1"/>
                </a:solidFill>
              </a:endParaRPr>
            </a:p>
          </p:txBody>
        </p:sp>
        <p:sp>
          <p:nvSpPr>
            <p:cNvPr id="10" name="Right Arrow 9"/>
            <p:cNvSpPr/>
            <p:nvPr/>
          </p:nvSpPr>
          <p:spPr>
            <a:xfrm>
              <a:off x="5751621" y="2711353"/>
              <a:ext cx="533400" cy="304800"/>
            </a:xfrm>
            <a:prstGeom prst="rightArrow">
              <a:avLst/>
            </a:prstGeom>
            <a:solidFill>
              <a:schemeClr val="tx1">
                <a:alpha val="75000"/>
              </a:schemeClr>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a:off x="5751621" y="1485899"/>
              <a:ext cx="533400" cy="304800"/>
            </a:xfrm>
            <a:prstGeom prst="rightArrow">
              <a:avLst/>
            </a:prstGeom>
            <a:solidFill>
              <a:schemeClr val="tx1">
                <a:alpha val="75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a:off x="5751621" y="4526323"/>
              <a:ext cx="533400" cy="304800"/>
            </a:xfrm>
            <a:prstGeom prst="rightArrow">
              <a:avLst/>
            </a:prstGeom>
            <a:solidFill>
              <a:schemeClr val="tx1">
                <a:alpha val="75000"/>
              </a:schemeClr>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6295869" y="1288871"/>
              <a:ext cx="2209800" cy="707886"/>
            </a:xfrm>
            <a:prstGeom prst="rect">
              <a:avLst/>
            </a:prstGeom>
            <a:solidFill>
              <a:srgbClr val="7030A0"/>
            </a:solidFill>
            <a:ln>
              <a:solidFill>
                <a:schemeClr val="accent1">
                  <a:lumMod val="50000"/>
                </a:schemeClr>
              </a:solidFill>
            </a:ln>
          </p:spPr>
          <p:txBody>
            <a:bodyPr wrap="square" rtlCol="0">
              <a:spAutoFit/>
            </a:bodyPr>
            <a:lstStyle/>
            <a:p>
              <a:pPr algn="ctr"/>
              <a:r>
                <a:rPr lang="en-US" sz="2000" b="1" dirty="0" smtClean="0">
                  <a:solidFill>
                    <a:schemeClr val="bg1"/>
                  </a:solidFill>
                </a:rPr>
                <a:t>Brief Intervention + </a:t>
              </a:r>
              <a:br>
                <a:rPr lang="en-US" sz="2000" b="1" dirty="0" smtClean="0">
                  <a:solidFill>
                    <a:schemeClr val="bg1"/>
                  </a:solidFill>
                </a:rPr>
              </a:br>
              <a:r>
                <a:rPr lang="en-US" sz="2000" b="1" dirty="0" smtClean="0">
                  <a:solidFill>
                    <a:schemeClr val="bg1"/>
                  </a:solidFill>
                </a:rPr>
                <a:t>Referral to Treatment</a:t>
              </a:r>
              <a:endParaRPr lang="en-US" sz="2000" b="1" dirty="0">
                <a:solidFill>
                  <a:schemeClr val="bg1"/>
                </a:solidFill>
              </a:endParaRPr>
            </a:p>
          </p:txBody>
        </p:sp>
        <p:sp>
          <p:nvSpPr>
            <p:cNvPr id="14" name="TextBox 13"/>
            <p:cNvSpPr txBox="1"/>
            <p:nvPr/>
          </p:nvSpPr>
          <p:spPr>
            <a:xfrm>
              <a:off x="6295869" y="2505436"/>
              <a:ext cx="2209800" cy="707886"/>
            </a:xfrm>
            <a:prstGeom prst="rect">
              <a:avLst/>
            </a:prstGeom>
            <a:solidFill>
              <a:schemeClr val="accent1">
                <a:lumMod val="75000"/>
              </a:schemeClr>
            </a:solidFill>
            <a:ln>
              <a:solidFill>
                <a:schemeClr val="accent1">
                  <a:lumMod val="50000"/>
                </a:schemeClr>
              </a:solidFill>
            </a:ln>
          </p:spPr>
          <p:txBody>
            <a:bodyPr wrap="square" rtlCol="0">
              <a:spAutoFit/>
            </a:bodyPr>
            <a:lstStyle/>
            <a:p>
              <a:pPr algn="ctr"/>
              <a:r>
                <a:rPr lang="en-US" sz="2000" b="1" dirty="0" smtClean="0">
                  <a:solidFill>
                    <a:schemeClr val="bg1"/>
                  </a:solidFill>
                </a:rPr>
                <a:t>Brief Intervention + Monitoring and Support</a:t>
              </a:r>
              <a:endParaRPr lang="en-US" sz="2000" b="1" dirty="0">
                <a:solidFill>
                  <a:schemeClr val="bg1"/>
                </a:solidFill>
              </a:endParaRPr>
            </a:p>
          </p:txBody>
        </p:sp>
        <p:sp>
          <p:nvSpPr>
            <p:cNvPr id="15" name="TextBox 14"/>
            <p:cNvSpPr txBox="1"/>
            <p:nvPr/>
          </p:nvSpPr>
          <p:spPr>
            <a:xfrm>
              <a:off x="6295869" y="4324780"/>
              <a:ext cx="2209800" cy="707886"/>
            </a:xfrm>
            <a:prstGeom prst="rect">
              <a:avLst/>
            </a:prstGeom>
            <a:solidFill>
              <a:schemeClr val="accent1">
                <a:lumMod val="60000"/>
                <a:lumOff val="40000"/>
              </a:schemeClr>
            </a:solidFill>
            <a:ln>
              <a:solidFill>
                <a:schemeClr val="tx2"/>
              </a:solidFill>
            </a:ln>
          </p:spPr>
          <p:txBody>
            <a:bodyPr wrap="square" rtlCol="0">
              <a:spAutoFit/>
            </a:bodyPr>
            <a:lstStyle/>
            <a:p>
              <a:pPr algn="ctr"/>
              <a:r>
                <a:rPr lang="en-US" sz="2000" b="1" dirty="0" smtClean="0">
                  <a:solidFill>
                    <a:schemeClr val="bg1"/>
                  </a:solidFill>
                </a:rPr>
                <a:t>Positive Reinforcement + Continued Screening</a:t>
              </a:r>
              <a:endParaRPr lang="en-US" sz="2000" b="1" dirty="0">
                <a:solidFill>
                  <a:schemeClr val="bg1"/>
                </a:solidFill>
              </a:endParaRPr>
            </a:p>
          </p:txBody>
        </p:sp>
      </p:grpSp>
      <p:sp>
        <p:nvSpPr>
          <p:cNvPr id="16" name="TextBox 15"/>
          <p:cNvSpPr txBox="1"/>
          <p:nvPr/>
        </p:nvSpPr>
        <p:spPr>
          <a:xfrm>
            <a:off x="3056303" y="50472"/>
            <a:ext cx="6079394" cy="923330"/>
          </a:xfrm>
          <a:prstGeom prst="rect">
            <a:avLst/>
          </a:prstGeom>
          <a:noFill/>
        </p:spPr>
        <p:txBody>
          <a:bodyPr wrap="square" rtlCol="0">
            <a:spAutoFit/>
          </a:bodyPr>
          <a:lstStyle/>
          <a:p>
            <a:pPr algn="ctr"/>
            <a:r>
              <a:rPr lang="en-US" sz="5400" dirty="0" smtClean="0"/>
              <a:t>The Focus of SBIRT</a:t>
            </a:r>
            <a:endParaRPr lang="en-US" sz="5400" dirty="0"/>
          </a:p>
        </p:txBody>
      </p:sp>
      <p:sp>
        <p:nvSpPr>
          <p:cNvPr id="17" name="TextBox 16"/>
          <p:cNvSpPr txBox="1"/>
          <p:nvPr/>
        </p:nvSpPr>
        <p:spPr>
          <a:xfrm>
            <a:off x="1993658" y="5761515"/>
            <a:ext cx="8797015" cy="1077218"/>
          </a:xfrm>
          <a:prstGeom prst="rect">
            <a:avLst/>
          </a:prstGeom>
          <a:noFill/>
        </p:spPr>
        <p:txBody>
          <a:bodyPr wrap="square" rtlCol="0">
            <a:spAutoFit/>
          </a:bodyPr>
          <a:lstStyle/>
          <a:p>
            <a:pPr algn="ctr"/>
            <a:r>
              <a:rPr lang="en-US" sz="3200" b="1" dirty="0" smtClean="0"/>
              <a:t>Alcohol use in the U.S. general population</a:t>
            </a:r>
          </a:p>
          <a:p>
            <a:pPr algn="ctr"/>
            <a:r>
              <a:rPr lang="en-US" sz="3200" b="1" dirty="0" smtClean="0"/>
              <a:t> adults </a:t>
            </a:r>
            <a:r>
              <a:rPr lang="en-US" sz="3200" b="1" dirty="0"/>
              <a:t>a</a:t>
            </a:r>
            <a:r>
              <a:rPr lang="en-US" sz="3200" b="1" dirty="0" smtClean="0"/>
              <a:t>ge ≥ 21 years</a:t>
            </a:r>
            <a:endParaRPr lang="en-US" sz="3200" b="1" dirty="0"/>
          </a:p>
        </p:txBody>
      </p:sp>
      <p:sp>
        <p:nvSpPr>
          <p:cNvPr id="18" name="TextBox 17"/>
          <p:cNvSpPr txBox="1"/>
          <p:nvPr/>
        </p:nvSpPr>
        <p:spPr>
          <a:xfrm>
            <a:off x="7972806" y="5450965"/>
            <a:ext cx="2270172" cy="276999"/>
          </a:xfrm>
          <a:prstGeom prst="rect">
            <a:avLst/>
          </a:prstGeom>
          <a:noFill/>
        </p:spPr>
        <p:txBody>
          <a:bodyPr wrap="square" rtlCol="0">
            <a:spAutoFit/>
          </a:bodyPr>
          <a:lstStyle/>
          <a:p>
            <a:pPr algn="ctr"/>
            <a:r>
              <a:rPr lang="en-US" sz="1200" b="1" dirty="0" smtClean="0"/>
              <a:t>Adapted from SAMHSA</a:t>
            </a:r>
            <a:endParaRPr lang="en-US" sz="1200" b="1" dirty="0"/>
          </a:p>
        </p:txBody>
      </p:sp>
      <p:sp>
        <p:nvSpPr>
          <p:cNvPr id="19" name="Rectangle 18"/>
          <p:cNvSpPr/>
          <p:nvPr/>
        </p:nvSpPr>
        <p:spPr>
          <a:xfrm>
            <a:off x="0" y="1060707"/>
            <a:ext cx="11951208" cy="45719"/>
          </a:xfrm>
          <a:prstGeom prst="rect">
            <a:avLst/>
          </a:prstGeom>
          <a:solidFill>
            <a:srgbClr val="004474"/>
          </a:solidFill>
          <a:ln>
            <a:solidFill>
              <a:srgbClr val="0044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Donut 2"/>
          <p:cNvSpPr/>
          <p:nvPr/>
        </p:nvSpPr>
        <p:spPr>
          <a:xfrm>
            <a:off x="5364778" y="2406815"/>
            <a:ext cx="1050235" cy="601703"/>
          </a:xfrm>
          <a:prstGeom prst="donut">
            <a:avLst>
              <a:gd name="adj" fmla="val 114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04282" y="6516627"/>
            <a:ext cx="2597285" cy="338554"/>
          </a:xfrm>
          <a:prstGeom prst="rect">
            <a:avLst/>
          </a:prstGeom>
          <a:noFill/>
        </p:spPr>
        <p:txBody>
          <a:bodyPr wrap="square" rtlCol="0">
            <a:spAutoFit/>
          </a:bodyPr>
          <a:lstStyle/>
          <a:p>
            <a:r>
              <a:rPr lang="en-US" sz="1600" i="1" dirty="0" smtClean="0">
                <a:solidFill>
                  <a:schemeClr val="tx1">
                    <a:lumMod val="65000"/>
                    <a:lumOff val="35000"/>
                  </a:schemeClr>
                </a:solidFill>
              </a:rPr>
              <a:t>Peer Assistance Services, Inc.</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3503809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04" y="317313"/>
            <a:ext cx="10972800" cy="944562"/>
          </a:xfrm>
        </p:spPr>
        <p:txBody>
          <a:bodyPr>
            <a:normAutofit/>
          </a:bodyPr>
          <a:lstStyle/>
          <a:p>
            <a:r>
              <a:rPr lang="en-US" sz="5400" dirty="0" smtClean="0"/>
              <a:t>Screening:</a:t>
            </a:r>
            <a:endParaRPr lang="en-US" sz="5400" dirty="0"/>
          </a:p>
        </p:txBody>
      </p:sp>
      <p:sp>
        <p:nvSpPr>
          <p:cNvPr id="3" name="Content Placeholder 2"/>
          <p:cNvSpPr>
            <a:spLocks noGrp="1"/>
          </p:cNvSpPr>
          <p:nvPr>
            <p:ph idx="1"/>
          </p:nvPr>
        </p:nvSpPr>
        <p:spPr>
          <a:xfrm>
            <a:off x="204282" y="1740941"/>
            <a:ext cx="7494877" cy="4131049"/>
          </a:xfrm>
        </p:spPr>
        <p:txBody>
          <a:bodyPr>
            <a:normAutofit/>
          </a:bodyPr>
          <a:lstStyle/>
          <a:p>
            <a:pPr>
              <a:lnSpc>
                <a:spcPct val="100000"/>
              </a:lnSpc>
              <a:spcBef>
                <a:spcPts val="1200"/>
              </a:spcBef>
              <a:buFont typeface="Wingdings" panose="05000000000000000000" pitchFamily="2" charset="2"/>
              <a:buChar char="§"/>
            </a:pPr>
            <a:r>
              <a:rPr lang="en-US" b="1" dirty="0" smtClean="0"/>
              <a:t>Use validated questions exactly as worded </a:t>
            </a:r>
          </a:p>
          <a:p>
            <a:pPr>
              <a:lnSpc>
                <a:spcPct val="100000"/>
              </a:lnSpc>
              <a:spcBef>
                <a:spcPts val="1200"/>
              </a:spcBef>
              <a:buFont typeface="Wingdings" panose="05000000000000000000" pitchFamily="2" charset="2"/>
              <a:buChar char="§"/>
            </a:pPr>
            <a:r>
              <a:rPr lang="en-US" b="1" dirty="0" smtClean="0"/>
              <a:t>Self-administered preferred </a:t>
            </a:r>
            <a:r>
              <a:rPr lang="en-US" dirty="0" smtClean="0"/>
              <a:t>(</a:t>
            </a:r>
            <a:r>
              <a:rPr lang="en-US" i="1" dirty="0" smtClean="0"/>
              <a:t>paper or electronic forms the client fills out alone</a:t>
            </a:r>
            <a:r>
              <a:rPr lang="en-US" dirty="0" smtClean="0"/>
              <a:t>)</a:t>
            </a:r>
          </a:p>
          <a:p>
            <a:pPr>
              <a:lnSpc>
                <a:spcPct val="100000"/>
              </a:lnSpc>
              <a:spcBef>
                <a:spcPts val="1200"/>
              </a:spcBef>
              <a:buFont typeface="Wingdings" panose="05000000000000000000" pitchFamily="2" charset="2"/>
              <a:buChar char="§"/>
            </a:pPr>
            <a:r>
              <a:rPr lang="en-US" b="1" dirty="0" smtClean="0"/>
              <a:t>Two-step </a:t>
            </a:r>
            <a:r>
              <a:rPr lang="en-US" b="1" dirty="0" smtClean="0"/>
              <a:t>process</a:t>
            </a:r>
          </a:p>
          <a:p>
            <a:pPr marL="971550" lvl="1" indent="-514350">
              <a:buFont typeface="+mj-lt"/>
              <a:buAutoNum type="arabicPeriod"/>
            </a:pPr>
            <a:r>
              <a:rPr lang="en-US" dirty="0" smtClean="0"/>
              <a:t>Brief screening</a:t>
            </a:r>
          </a:p>
          <a:p>
            <a:pPr marL="971550" lvl="1" indent="-514350">
              <a:buFont typeface="+mj-lt"/>
              <a:buAutoNum type="arabicPeriod"/>
            </a:pPr>
            <a:r>
              <a:rPr lang="en-US" dirty="0" smtClean="0"/>
              <a:t>Further screening when brief screen positive</a:t>
            </a:r>
            <a:endParaRPr lang="en-US" b="1" i="1" dirty="0" smtClean="0"/>
          </a:p>
          <a:p>
            <a:pPr marL="457200" lvl="1" indent="0" algn="r">
              <a:buNone/>
            </a:pPr>
            <a:r>
              <a:rPr lang="en-US" b="1" i="1" dirty="0" smtClean="0"/>
              <a:t>*Most efficient approach: brief screening = </a:t>
            </a:r>
            <a:r>
              <a:rPr lang="en-US" b="1" i="1" u="sng" dirty="0" smtClean="0"/>
              <a:t>vital </a:t>
            </a:r>
            <a:r>
              <a:rPr lang="en-US" b="1" i="1" u="sng" dirty="0" smtClean="0"/>
              <a:t>sign</a:t>
            </a:r>
          </a:p>
          <a:p>
            <a:pPr>
              <a:lnSpc>
                <a:spcPct val="100000"/>
              </a:lnSpc>
              <a:spcBef>
                <a:spcPts val="1200"/>
              </a:spcBef>
              <a:buFont typeface="Wingdings" panose="05000000000000000000" pitchFamily="2" charset="2"/>
              <a:buChar char="§"/>
            </a:pPr>
            <a:r>
              <a:rPr lang="en-US" b="1" i="1" dirty="0" smtClean="0"/>
              <a:t>“We ask everyone” sign</a:t>
            </a:r>
            <a:endParaRPr lang="en-US" b="1" i="1" dirty="0"/>
          </a:p>
        </p:txBody>
      </p:sp>
      <p:sp>
        <p:nvSpPr>
          <p:cNvPr id="4" name="Rectangle 3"/>
          <p:cNvSpPr/>
          <p:nvPr/>
        </p:nvSpPr>
        <p:spPr>
          <a:xfrm>
            <a:off x="0" y="1261876"/>
            <a:ext cx="11951208" cy="45719"/>
          </a:xfrm>
          <a:prstGeom prst="rect">
            <a:avLst/>
          </a:prstGeom>
          <a:solidFill>
            <a:srgbClr val="004474"/>
          </a:solidFill>
          <a:ln>
            <a:solidFill>
              <a:srgbClr val="0044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 t="898" r="1090" b="1"/>
          <a:stretch/>
        </p:blipFill>
        <p:spPr>
          <a:xfrm>
            <a:off x="8010939" y="1532219"/>
            <a:ext cx="3820999" cy="5071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04282" y="6325761"/>
            <a:ext cx="2597285" cy="338554"/>
          </a:xfrm>
          <a:prstGeom prst="rect">
            <a:avLst/>
          </a:prstGeom>
          <a:noFill/>
        </p:spPr>
        <p:txBody>
          <a:bodyPr wrap="square" rtlCol="0">
            <a:spAutoFit/>
          </a:bodyPr>
          <a:lstStyle/>
          <a:p>
            <a:r>
              <a:rPr lang="en-US" sz="1600" i="1" dirty="0" smtClean="0">
                <a:solidFill>
                  <a:schemeClr val="tx1">
                    <a:lumMod val="65000"/>
                    <a:lumOff val="35000"/>
                  </a:schemeClr>
                </a:solidFill>
              </a:rPr>
              <a:t>Peer Assistance Services, Inc.</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1242975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1935222"/>
            <a:ext cx="10796178" cy="1916931"/>
          </a:xfrm>
        </p:spPr>
        <p:txBody>
          <a:bodyPr>
            <a:noAutofit/>
          </a:bodyPr>
          <a:lstStyle/>
          <a:p>
            <a:pPr>
              <a:lnSpc>
                <a:spcPct val="100000"/>
              </a:lnSpc>
              <a:spcBef>
                <a:spcPts val="600"/>
              </a:spcBef>
            </a:pPr>
            <a:r>
              <a:rPr lang="en-US" sz="2400" b="1" u="sng" dirty="0" smtClean="0">
                <a:latin typeface="Calibri" panose="020F0502020204030204" pitchFamily="34" charset="0"/>
                <a:cs typeface="Calibri" panose="020F0502020204030204" pitchFamily="34" charset="0"/>
              </a:rPr>
              <a:t>B</a:t>
            </a:r>
            <a:r>
              <a:rPr lang="en-US" sz="2400" b="1" dirty="0" smtClean="0">
                <a:latin typeface="Calibri" panose="020F0502020204030204" pitchFamily="34" charset="0"/>
                <a:cs typeface="Calibri" panose="020F0502020204030204" pitchFamily="34" charset="0"/>
              </a:rPr>
              <a:t>rief </a:t>
            </a:r>
            <a:r>
              <a:rPr lang="en-US" sz="2400" b="1" u="sng" dirty="0" smtClean="0">
                <a:latin typeface="Calibri" panose="020F0502020204030204" pitchFamily="34" charset="0"/>
                <a:cs typeface="Calibri" panose="020F0502020204030204" pitchFamily="34" charset="0"/>
              </a:rPr>
              <a:t>I</a:t>
            </a:r>
            <a:r>
              <a:rPr lang="en-US" sz="2400" b="1" dirty="0" smtClean="0">
                <a:latin typeface="Calibri" panose="020F0502020204030204" pitchFamily="34" charset="0"/>
                <a:cs typeface="Calibri" panose="020F0502020204030204" pitchFamily="34" charset="0"/>
              </a:rPr>
              <a:t>ntervention: </a:t>
            </a:r>
            <a:r>
              <a:rPr lang="en-US" sz="2400" i="1" dirty="0" smtClean="0">
                <a:latin typeface="Calibri" panose="020F0502020204030204" pitchFamily="34" charset="0"/>
                <a:cs typeface="Calibri" panose="020F0502020204030204" pitchFamily="34" charset="0"/>
              </a:rPr>
              <a:t>a </a:t>
            </a:r>
            <a:r>
              <a:rPr lang="en-US" sz="2400" i="1" dirty="0" smtClean="0">
                <a:latin typeface="Calibri" panose="020F0502020204030204" pitchFamily="34" charset="0"/>
                <a:cs typeface="Calibri" panose="020F0502020204030204" pitchFamily="34" charset="0"/>
              </a:rPr>
              <a:t>conversation with a </a:t>
            </a:r>
            <a:r>
              <a:rPr lang="en-US" sz="2400" i="1" dirty="0" smtClean="0">
                <a:latin typeface="Calibri" panose="020F0502020204030204" pitchFamily="34" charset="0"/>
                <a:cs typeface="Calibri" panose="020F0502020204030204" pitchFamily="34" charset="0"/>
              </a:rPr>
              <a:t>goal</a:t>
            </a:r>
            <a:r>
              <a:rPr lang="en-US" sz="2400" i="1" dirty="0" smtClean="0">
                <a:latin typeface="Calibri" panose="020F0502020204030204" pitchFamily="34" charset="0"/>
                <a:cs typeface="Calibri" panose="020F0502020204030204" pitchFamily="34" charset="0"/>
              </a:rPr>
              <a:t>.</a:t>
            </a:r>
            <a:br>
              <a:rPr lang="en-US" sz="2400" i="1" dirty="0" smtClean="0">
                <a:latin typeface="Calibri" panose="020F0502020204030204" pitchFamily="34" charset="0"/>
                <a:cs typeface="Calibri" panose="020F0502020204030204" pitchFamily="34" charset="0"/>
              </a:rPr>
            </a:br>
            <a:r>
              <a:rPr lang="en-US" sz="2400" i="1" dirty="0" smtClean="0">
                <a:latin typeface="Calibri" panose="020F0502020204030204" pitchFamily="34" charset="0"/>
                <a:cs typeface="Calibri" panose="020F0502020204030204" pitchFamily="34" charset="0"/>
              </a:rPr>
              <a:t/>
            </a:r>
            <a:br>
              <a:rPr lang="en-US" sz="2400" i="1" dirty="0" smtClean="0">
                <a:latin typeface="Calibri" panose="020F0502020204030204" pitchFamily="34" charset="0"/>
                <a:cs typeface="Calibri" panose="020F0502020204030204" pitchFamily="34" charset="0"/>
              </a:rPr>
            </a:br>
            <a:r>
              <a:rPr lang="en-US" sz="2400" u="sng" dirty="0" smtClean="0">
                <a:latin typeface="Calibri" panose="020F0502020204030204" pitchFamily="34" charset="0"/>
                <a:cs typeface="Calibri" panose="020F0502020204030204" pitchFamily="34" charset="0"/>
              </a:rPr>
              <a:t>Even </a:t>
            </a:r>
            <a:r>
              <a:rPr lang="en-US" sz="2400" u="sng" dirty="0">
                <a:latin typeface="Calibri" panose="020F0502020204030204" pitchFamily="34" charset="0"/>
                <a:cs typeface="Calibri" panose="020F0502020204030204" pitchFamily="34" charset="0"/>
              </a:rPr>
              <a:t>one brief intervention can lead to change</a:t>
            </a:r>
            <a:r>
              <a:rPr lang="en-US" sz="2400" dirty="0">
                <a:latin typeface="Calibri" panose="020F0502020204030204" pitchFamily="34" charset="0"/>
                <a:cs typeface="Calibri" panose="020F0502020204030204" pitchFamily="34" charset="0"/>
              </a:rPr>
              <a:t> – especially for </a:t>
            </a:r>
            <a:r>
              <a:rPr lang="en-US" sz="2400" i="1" dirty="0">
                <a:latin typeface="Calibri" panose="020F0502020204030204" pitchFamily="34" charset="0"/>
                <a:cs typeface="Calibri" panose="020F0502020204030204" pitchFamily="34" charset="0"/>
              </a:rPr>
              <a:t>at-risk</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substance </a:t>
            </a:r>
            <a:r>
              <a:rPr lang="en-US" sz="2400" dirty="0">
                <a:latin typeface="Calibri" panose="020F0502020204030204" pitchFamily="34" charset="0"/>
                <a:cs typeface="Calibri" panose="020F0502020204030204" pitchFamily="34" charset="0"/>
              </a:rPr>
              <a:t>use. </a:t>
            </a:r>
            <a:r>
              <a:rPr lang="en-US" sz="2400" dirty="0" smtClean="0">
                <a:latin typeface="Calibri" panose="020F0502020204030204" pitchFamily="34" charset="0"/>
                <a:cs typeface="Calibri" panose="020F0502020204030204" pitchFamily="34" charset="0"/>
              </a:rP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Multiple </a:t>
            </a:r>
            <a:r>
              <a:rPr lang="en-US" sz="2400" dirty="0">
                <a:latin typeface="Calibri" panose="020F0502020204030204" pitchFamily="34" charset="0"/>
                <a:cs typeface="Calibri" panose="020F0502020204030204" pitchFamily="34" charset="0"/>
              </a:rPr>
              <a:t>brief interventions are likely to be more effective and lead to change. </a:t>
            </a:r>
            <a:endParaRPr lang="en-US" sz="2400" i="1" dirty="0">
              <a:latin typeface="Calibri" panose="020F0502020204030204" pitchFamily="34" charset="0"/>
              <a:cs typeface="Calibri" panose="020F0502020204030204" pitchFamily="34" charset="0"/>
            </a:endParaRPr>
          </a:p>
        </p:txBody>
      </p:sp>
      <p:sp>
        <p:nvSpPr>
          <p:cNvPr id="3" name="Rectangle 2"/>
          <p:cNvSpPr/>
          <p:nvPr/>
        </p:nvSpPr>
        <p:spPr>
          <a:xfrm>
            <a:off x="0" y="1335027"/>
            <a:ext cx="11951208" cy="45719"/>
          </a:xfrm>
          <a:prstGeom prst="rect">
            <a:avLst/>
          </a:prstGeom>
          <a:solidFill>
            <a:srgbClr val="004474"/>
          </a:solidFill>
          <a:ln>
            <a:solidFill>
              <a:srgbClr val="0044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TextBox 3"/>
          <p:cNvSpPr txBox="1"/>
          <p:nvPr/>
        </p:nvSpPr>
        <p:spPr>
          <a:xfrm>
            <a:off x="496111" y="257535"/>
            <a:ext cx="7116544" cy="1200329"/>
          </a:xfrm>
          <a:prstGeom prst="rect">
            <a:avLst/>
          </a:prstGeom>
          <a:noFill/>
        </p:spPr>
        <p:txBody>
          <a:bodyPr wrap="square" rtlCol="0">
            <a:spAutoFit/>
          </a:bodyPr>
          <a:lstStyle/>
          <a:p>
            <a:r>
              <a:rPr lang="en-US" sz="7200" b="1" dirty="0" smtClean="0">
                <a:solidFill>
                  <a:prstClr val="black"/>
                </a:solidFill>
                <a:latin typeface="Calibri Light" panose="020F0302020204030204"/>
                <a:ea typeface="+mj-ea"/>
                <a:cs typeface="+mj-cs"/>
              </a:rPr>
              <a:t>Brief Intervention:</a:t>
            </a:r>
            <a:endParaRPr lang="en-US" dirty="0"/>
          </a:p>
        </p:txBody>
      </p:sp>
      <p:sp>
        <p:nvSpPr>
          <p:cNvPr id="5" name="TextBox 4"/>
          <p:cNvSpPr txBox="1"/>
          <p:nvPr/>
        </p:nvSpPr>
        <p:spPr>
          <a:xfrm>
            <a:off x="204282" y="6516627"/>
            <a:ext cx="2597285" cy="338554"/>
          </a:xfrm>
          <a:prstGeom prst="rect">
            <a:avLst/>
          </a:prstGeom>
          <a:noFill/>
        </p:spPr>
        <p:txBody>
          <a:bodyPr wrap="square" rtlCol="0">
            <a:spAutoFit/>
          </a:bodyPr>
          <a:lstStyle/>
          <a:p>
            <a:r>
              <a:rPr lang="en-US" sz="1600" i="1" dirty="0" smtClean="0">
                <a:solidFill>
                  <a:schemeClr val="tx1">
                    <a:lumMod val="65000"/>
                    <a:lumOff val="35000"/>
                  </a:schemeClr>
                </a:solidFill>
              </a:rPr>
              <a:t>Peer Assistance Services, Inc.</a:t>
            </a:r>
            <a:endParaRPr lang="en-US" sz="1600" i="1" dirty="0">
              <a:solidFill>
                <a:schemeClr val="tx1">
                  <a:lumMod val="65000"/>
                  <a:lumOff val="3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055" y="4252191"/>
            <a:ext cx="4070239" cy="2068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997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78" y="320320"/>
            <a:ext cx="11068049" cy="844359"/>
          </a:xfrm>
        </p:spPr>
        <p:txBody>
          <a:bodyPr>
            <a:noAutofit/>
          </a:bodyPr>
          <a:lstStyle/>
          <a:p>
            <a:r>
              <a:rPr lang="en-US" sz="5400" b="1" dirty="0" smtClean="0"/>
              <a:t>Treatment:</a:t>
            </a:r>
            <a:endParaRPr lang="en-US" sz="5400" b="1" dirty="0"/>
          </a:p>
        </p:txBody>
      </p:sp>
      <p:sp>
        <p:nvSpPr>
          <p:cNvPr id="4" name="Rectangle 3"/>
          <p:cNvSpPr/>
          <p:nvPr/>
        </p:nvSpPr>
        <p:spPr>
          <a:xfrm>
            <a:off x="0" y="1082243"/>
            <a:ext cx="11951208" cy="45719"/>
          </a:xfrm>
          <a:prstGeom prst="rect">
            <a:avLst/>
          </a:prstGeom>
          <a:solidFill>
            <a:srgbClr val="004474"/>
          </a:solidFill>
          <a:ln>
            <a:solidFill>
              <a:srgbClr val="0044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174388" y="3406796"/>
            <a:ext cx="5921612" cy="830997"/>
          </a:xfrm>
          <a:prstGeom prst="rect">
            <a:avLst/>
          </a:prstGeom>
        </p:spPr>
        <p:txBody>
          <a:bodyPr wrap="square">
            <a:spAutoFit/>
          </a:bodyPr>
          <a:lstStyle/>
          <a:p>
            <a:pPr algn="ctr"/>
            <a:r>
              <a:rPr lang="en-US" sz="2400" b="1" dirty="0" smtClean="0"/>
              <a:t>Fear of stigma</a:t>
            </a:r>
            <a:r>
              <a:rPr lang="en-US" sz="2400" dirty="0" smtClean="0"/>
              <a:t> is a common reason for not seeking </a:t>
            </a:r>
            <a:r>
              <a:rPr lang="en-US" sz="2400" dirty="0" smtClean="0"/>
              <a:t>treatment</a:t>
            </a:r>
            <a:endParaRPr lang="en-US" sz="2400" dirty="0" smtClean="0"/>
          </a:p>
        </p:txBody>
      </p:sp>
      <p:sp>
        <p:nvSpPr>
          <p:cNvPr id="3" name="TextBox 2"/>
          <p:cNvSpPr txBox="1"/>
          <p:nvPr/>
        </p:nvSpPr>
        <p:spPr>
          <a:xfrm>
            <a:off x="204282" y="1703931"/>
            <a:ext cx="5921612" cy="1200329"/>
          </a:xfrm>
          <a:prstGeom prst="rect">
            <a:avLst/>
          </a:prstGeom>
          <a:noFill/>
        </p:spPr>
        <p:txBody>
          <a:bodyPr wrap="square" rtlCol="0">
            <a:spAutoFit/>
          </a:bodyPr>
          <a:lstStyle/>
          <a:p>
            <a:pPr algn="ctr"/>
            <a:r>
              <a:rPr lang="en-US" sz="2400" b="1" u="sng" dirty="0"/>
              <a:t>Only about 15%</a:t>
            </a:r>
            <a:r>
              <a:rPr lang="en-US" sz="2400" b="1" i="1" u="sng" dirty="0"/>
              <a:t> </a:t>
            </a:r>
            <a:r>
              <a:rPr lang="en-US" sz="2400" dirty="0"/>
              <a:t>of people who meet criteria for a lifetime </a:t>
            </a:r>
            <a:r>
              <a:rPr lang="en-US" sz="2400" dirty="0" smtClean="0"/>
              <a:t>alcohol </a:t>
            </a:r>
            <a:r>
              <a:rPr lang="en-US" sz="2400" dirty="0"/>
              <a:t>use disorder report receiving treatment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450" y="1220954"/>
            <a:ext cx="4739465" cy="5390689"/>
          </a:xfrm>
          <a:prstGeom prst="rect">
            <a:avLst/>
          </a:prstGeom>
        </p:spPr>
      </p:pic>
      <p:sp>
        <p:nvSpPr>
          <p:cNvPr id="7" name="TextBox 6"/>
          <p:cNvSpPr txBox="1"/>
          <p:nvPr/>
        </p:nvSpPr>
        <p:spPr>
          <a:xfrm>
            <a:off x="204282" y="6516627"/>
            <a:ext cx="2597285" cy="338554"/>
          </a:xfrm>
          <a:prstGeom prst="rect">
            <a:avLst/>
          </a:prstGeom>
          <a:noFill/>
        </p:spPr>
        <p:txBody>
          <a:bodyPr wrap="square" rtlCol="0">
            <a:spAutoFit/>
          </a:bodyPr>
          <a:lstStyle/>
          <a:p>
            <a:r>
              <a:rPr lang="en-US" sz="1600" i="1" dirty="0" smtClean="0">
                <a:solidFill>
                  <a:schemeClr val="tx1">
                    <a:lumMod val="65000"/>
                    <a:lumOff val="35000"/>
                  </a:schemeClr>
                </a:solidFill>
              </a:rPr>
              <a:t>Peer Assistance Services, Inc.</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1488825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2395" y="315100"/>
            <a:ext cx="8620333" cy="914638"/>
          </a:xfrm>
        </p:spPr>
        <p:txBody>
          <a:bodyPr>
            <a:normAutofit/>
          </a:bodyPr>
          <a:lstStyle/>
          <a:p>
            <a:r>
              <a:rPr lang="en-US" dirty="0" smtClean="0">
                <a:solidFill>
                  <a:schemeClr val="tx1">
                    <a:lumMod val="95000"/>
                    <a:lumOff val="5000"/>
                  </a:schemeClr>
                </a:solidFill>
              </a:rPr>
              <a:t>Why SBIRT now?</a:t>
            </a:r>
            <a:endParaRPr lang="en-US" dirty="0">
              <a:solidFill>
                <a:schemeClr val="tx1">
                  <a:lumMod val="95000"/>
                  <a:lumOff val="5000"/>
                </a:schemeClr>
              </a:solidFill>
            </a:endParaRPr>
          </a:p>
        </p:txBody>
      </p:sp>
      <p:grpSp>
        <p:nvGrpSpPr>
          <p:cNvPr id="2" name="Group 1"/>
          <p:cNvGrpSpPr/>
          <p:nvPr/>
        </p:nvGrpSpPr>
        <p:grpSpPr>
          <a:xfrm>
            <a:off x="1108228" y="1605829"/>
            <a:ext cx="5094345" cy="3971750"/>
            <a:chOff x="3466417" y="1894587"/>
            <a:chExt cx="5094345" cy="397175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66417" y="1894587"/>
              <a:ext cx="5094345" cy="3971750"/>
            </a:xfrm>
            <a:prstGeom prst="rect">
              <a:avLst/>
            </a:prstGeom>
            <a:ln>
              <a:solidFill>
                <a:schemeClr val="tx1"/>
              </a:solidFill>
            </a:ln>
          </p:spPr>
        </p:pic>
        <p:sp>
          <p:nvSpPr>
            <p:cNvPr id="15" name="Freeform 14"/>
            <p:cNvSpPr/>
            <p:nvPr/>
          </p:nvSpPr>
          <p:spPr>
            <a:xfrm>
              <a:off x="5074321" y="2057042"/>
              <a:ext cx="2915409" cy="3181465"/>
            </a:xfrm>
            <a:custGeom>
              <a:avLst/>
              <a:gdLst>
                <a:gd name="connsiteX0" fmla="*/ 3152775 w 3286125"/>
                <a:gd name="connsiteY0" fmla="*/ 0 h 3695700"/>
                <a:gd name="connsiteX1" fmla="*/ 2228850 w 3286125"/>
                <a:gd name="connsiteY1" fmla="*/ 38100 h 3695700"/>
                <a:gd name="connsiteX2" fmla="*/ 2238375 w 3286125"/>
                <a:gd name="connsiteY2" fmla="*/ 447675 h 3695700"/>
                <a:gd name="connsiteX3" fmla="*/ 1857375 w 3286125"/>
                <a:gd name="connsiteY3" fmla="*/ 457200 h 3695700"/>
                <a:gd name="connsiteX4" fmla="*/ 1885950 w 3286125"/>
                <a:gd name="connsiteY4" fmla="*/ 942975 h 3695700"/>
                <a:gd name="connsiteX5" fmla="*/ 1914525 w 3286125"/>
                <a:gd name="connsiteY5" fmla="*/ 1743075 h 3695700"/>
                <a:gd name="connsiteX6" fmla="*/ 1933575 w 3286125"/>
                <a:gd name="connsiteY6" fmla="*/ 3009900 h 3695700"/>
                <a:gd name="connsiteX7" fmla="*/ 1571625 w 3286125"/>
                <a:gd name="connsiteY7" fmla="*/ 2867025 h 3695700"/>
                <a:gd name="connsiteX8" fmla="*/ 1323975 w 3286125"/>
                <a:gd name="connsiteY8" fmla="*/ 2886075 h 3695700"/>
                <a:gd name="connsiteX9" fmla="*/ 1276350 w 3286125"/>
                <a:gd name="connsiteY9" fmla="*/ 2552700 h 3695700"/>
                <a:gd name="connsiteX10" fmla="*/ 19050 w 3286125"/>
                <a:gd name="connsiteY10" fmla="*/ 2543175 h 3695700"/>
                <a:gd name="connsiteX11" fmla="*/ 0 w 3286125"/>
                <a:gd name="connsiteY11" fmla="*/ 2781300 h 3695700"/>
                <a:gd name="connsiteX12" fmla="*/ 247650 w 3286125"/>
                <a:gd name="connsiteY12" fmla="*/ 2933700 h 3695700"/>
                <a:gd name="connsiteX13" fmla="*/ 200025 w 3286125"/>
                <a:gd name="connsiteY13" fmla="*/ 3467100 h 3695700"/>
                <a:gd name="connsiteX14" fmla="*/ 342900 w 3286125"/>
                <a:gd name="connsiteY14" fmla="*/ 3695700 h 3695700"/>
                <a:gd name="connsiteX15" fmla="*/ 3286125 w 3286125"/>
                <a:gd name="connsiteY15" fmla="*/ 3648075 h 3695700"/>
                <a:gd name="connsiteX16" fmla="*/ 3152775 w 3286125"/>
                <a:gd name="connsiteY1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6125" h="3695700">
                  <a:moveTo>
                    <a:pt x="3152775" y="0"/>
                  </a:moveTo>
                  <a:lnTo>
                    <a:pt x="2228850" y="38100"/>
                  </a:lnTo>
                  <a:lnTo>
                    <a:pt x="2238375" y="447675"/>
                  </a:lnTo>
                  <a:lnTo>
                    <a:pt x="1857375" y="457200"/>
                  </a:lnTo>
                  <a:lnTo>
                    <a:pt x="1885950" y="942975"/>
                  </a:lnTo>
                  <a:lnTo>
                    <a:pt x="1914525" y="1743075"/>
                  </a:lnTo>
                  <a:lnTo>
                    <a:pt x="1933575" y="3009900"/>
                  </a:lnTo>
                  <a:lnTo>
                    <a:pt x="1571625" y="2867025"/>
                  </a:lnTo>
                  <a:lnTo>
                    <a:pt x="1323975" y="2886075"/>
                  </a:lnTo>
                  <a:lnTo>
                    <a:pt x="1276350" y="2552700"/>
                  </a:lnTo>
                  <a:lnTo>
                    <a:pt x="19050" y="2543175"/>
                  </a:lnTo>
                  <a:lnTo>
                    <a:pt x="0" y="2781300"/>
                  </a:lnTo>
                  <a:lnTo>
                    <a:pt x="247650" y="2933700"/>
                  </a:lnTo>
                  <a:lnTo>
                    <a:pt x="200025" y="3467100"/>
                  </a:lnTo>
                  <a:lnTo>
                    <a:pt x="342900" y="3695700"/>
                  </a:lnTo>
                  <a:lnTo>
                    <a:pt x="3286125" y="3648075"/>
                  </a:lnTo>
                  <a:lnTo>
                    <a:pt x="3152775" y="0"/>
                  </a:lnTo>
                  <a:close/>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8" tIns="34299" rIns="68598" bIns="34299"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itle 12"/>
          <p:cNvSpPr txBox="1">
            <a:spLocks/>
          </p:cNvSpPr>
          <p:nvPr/>
        </p:nvSpPr>
        <p:spPr>
          <a:xfrm>
            <a:off x="1026879" y="5672308"/>
            <a:ext cx="5175694" cy="438371"/>
          </a:xfrm>
          <a:prstGeom prst="rect">
            <a:avLst/>
          </a:prstGeom>
        </p:spPr>
        <p:txBody>
          <a:bodyPr vert="horz" lIns="91440" tIns="45720" rIns="91440" bIns="45720" rtlCol="0" anchor="b">
            <a:noAutofit/>
          </a:bodyPr>
          <a:lst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r>
              <a:rPr lang="en-US" sz="2400" dirty="0" smtClean="0"/>
              <a:t>Colorado drug overdose death rates: 2014</a:t>
            </a:r>
            <a:endParaRPr lang="en-US" sz="2400" dirty="0"/>
          </a:p>
        </p:txBody>
      </p:sp>
      <p:sp>
        <p:nvSpPr>
          <p:cNvPr id="16" name="Rectangle 15"/>
          <p:cNvSpPr/>
          <p:nvPr/>
        </p:nvSpPr>
        <p:spPr>
          <a:xfrm>
            <a:off x="6358523" y="1290817"/>
            <a:ext cx="5256889" cy="4847481"/>
          </a:xfrm>
          <a:prstGeom prst="rect">
            <a:avLst/>
          </a:prstGeom>
        </p:spPr>
        <p:txBody>
          <a:bodyPr wrap="square">
            <a:spAutoFit/>
          </a:bodyPr>
          <a:lstStyle/>
          <a:p>
            <a:pPr marL="274320" indent="-274320">
              <a:spcBef>
                <a:spcPts val="1800"/>
              </a:spcBef>
              <a:buFont typeface="Wingdings" panose="05000000000000000000" pitchFamily="2" charset="2"/>
              <a:buChar char="§"/>
            </a:pPr>
            <a:r>
              <a:rPr lang="en-US" sz="2400" dirty="0" smtClean="0"/>
              <a:t>Partnership with Peer Assistance Services, Inc. and Signal Behavioral Health Network</a:t>
            </a:r>
          </a:p>
          <a:p>
            <a:pPr marL="274320" indent="-274320">
              <a:spcBef>
                <a:spcPts val="1800"/>
              </a:spcBef>
              <a:buFont typeface="Wingdings" panose="05000000000000000000" pitchFamily="2" charset="2"/>
              <a:buChar char="§"/>
            </a:pPr>
            <a:r>
              <a:rPr lang="en-US" sz="2400" dirty="0" smtClean="0"/>
              <a:t>PBRN infrastructure offers practices access to locally-based practice facilitators (NE, SE, and SLV regions)</a:t>
            </a:r>
            <a:endParaRPr lang="en-US" sz="2400" dirty="0" smtClean="0"/>
          </a:p>
          <a:p>
            <a:pPr marL="274320" indent="-274320">
              <a:spcBef>
                <a:spcPts val="1800"/>
              </a:spcBef>
              <a:buFont typeface="Wingdings" panose="05000000000000000000" pitchFamily="2" charset="2"/>
              <a:buChar char="§"/>
            </a:pPr>
            <a:r>
              <a:rPr lang="en-US" sz="2400" dirty="0" smtClean="0"/>
              <a:t>Beneficial to IT MATTTRs practices working to deliver medication-assisted treatment (40 in region)</a:t>
            </a:r>
          </a:p>
          <a:p>
            <a:pPr marL="274320" indent="-274320">
              <a:spcBef>
                <a:spcPts val="1800"/>
              </a:spcBef>
              <a:buFont typeface="Wingdings" panose="05000000000000000000" pitchFamily="2" charset="2"/>
              <a:buChar char="§"/>
            </a:pPr>
            <a:r>
              <a:rPr lang="en-US" sz="2400" dirty="0" smtClean="0"/>
              <a:t>Great opportunity to support overall wellness in our rural communities</a:t>
            </a:r>
            <a:endParaRPr lang="en-US" sz="2000"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213" y="248657"/>
            <a:ext cx="1916987" cy="523762"/>
          </a:xfrm>
          <a:prstGeom prst="rect">
            <a:avLst/>
          </a:prstGeom>
        </p:spPr>
      </p:pic>
    </p:spTree>
    <p:extLst>
      <p:ext uri="{BB962C8B-B14F-4D97-AF65-F5344CB8AC3E}">
        <p14:creationId xmlns:p14="http://schemas.microsoft.com/office/powerpoint/2010/main" val="396512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2458" y="290377"/>
            <a:ext cx="8620333" cy="914638"/>
          </a:xfrm>
        </p:spPr>
        <p:txBody>
          <a:bodyPr>
            <a:normAutofit/>
          </a:bodyPr>
          <a:lstStyle/>
          <a:p>
            <a:r>
              <a:rPr lang="en-US" dirty="0" smtClean="0"/>
              <a:t>Practice Participation</a:t>
            </a:r>
            <a:endParaRPr lang="en-US" sz="2326" dirty="0"/>
          </a:p>
        </p:txBody>
      </p:sp>
      <p:pic>
        <p:nvPicPr>
          <p:cNvPr id="9" name="Picture 8">
            <a:extLst>
              <a:ext uri="{FF2B5EF4-FFF2-40B4-BE49-F238E27FC236}">
                <a16:creationId xmlns:a16="http://schemas.microsoft.com/office/drawing/2014/main" id="{792E1FBC-92DD-43E3-A045-0FD69EC70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2277" y="1634246"/>
            <a:ext cx="2532642" cy="337685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61481" y="1634246"/>
            <a:ext cx="8132324" cy="3447098"/>
          </a:xfrm>
          <a:prstGeom prst="rect">
            <a:avLst/>
          </a:prstGeom>
          <a:noFill/>
        </p:spPr>
        <p:txBody>
          <a:bodyPr wrap="square" rtlCol="0">
            <a:spAutoFit/>
          </a:bodyPr>
          <a:lstStyle/>
          <a:p>
            <a:pPr indent="-274320">
              <a:spcBef>
                <a:spcPts val="1200"/>
              </a:spcBef>
              <a:buFont typeface="Wingdings" panose="05000000000000000000" pitchFamily="2" charset="2"/>
              <a:buChar char="§"/>
            </a:pPr>
            <a:r>
              <a:rPr lang="en-US" sz="2800" dirty="0" smtClean="0"/>
              <a:t>10 practices currently engaged</a:t>
            </a:r>
          </a:p>
          <a:p>
            <a:pPr marL="914400" lvl="1" indent="-274320">
              <a:spcBef>
                <a:spcPts val="1200"/>
              </a:spcBef>
              <a:buFont typeface="Courier New" panose="02070309020205020404" pitchFamily="49" charset="0"/>
              <a:buChar char="o"/>
            </a:pPr>
            <a:r>
              <a:rPr lang="en-US" sz="2800" dirty="0" smtClean="0"/>
              <a:t>2 federally qualified health centers (6 practices)</a:t>
            </a:r>
          </a:p>
          <a:p>
            <a:pPr marL="914400" lvl="1" indent="-274320">
              <a:spcBef>
                <a:spcPts val="1200"/>
              </a:spcBef>
              <a:buFont typeface="Courier New" panose="02070309020205020404" pitchFamily="49" charset="0"/>
              <a:buChar char="o"/>
            </a:pPr>
            <a:r>
              <a:rPr lang="en-US" sz="2800" dirty="0" smtClean="0"/>
              <a:t>2 hospital-based clinics</a:t>
            </a:r>
          </a:p>
          <a:p>
            <a:pPr marL="914400" lvl="1" indent="-274320">
              <a:spcBef>
                <a:spcPts val="1200"/>
              </a:spcBef>
              <a:buFont typeface="Courier New" panose="02070309020205020404" pitchFamily="49" charset="0"/>
              <a:buChar char="o"/>
            </a:pPr>
            <a:r>
              <a:rPr lang="en-US" sz="2800" dirty="0" smtClean="0"/>
              <a:t>2 private practices</a:t>
            </a:r>
          </a:p>
          <a:p>
            <a:pPr marL="182880">
              <a:spcBef>
                <a:spcPts val="1200"/>
              </a:spcBef>
            </a:pPr>
            <a:endParaRPr lang="en-US" sz="2800" dirty="0"/>
          </a:p>
          <a:p>
            <a:pPr marL="182880" indent="-457200">
              <a:spcBef>
                <a:spcPts val="1200"/>
              </a:spcBef>
              <a:buFont typeface="Wingdings" panose="05000000000000000000" pitchFamily="2" charset="2"/>
              <a:buChar char="§"/>
            </a:pPr>
            <a:r>
              <a:rPr lang="en-US" sz="2800" dirty="0" smtClean="0"/>
              <a:t>Recruiting 10 more practices over next three years</a:t>
            </a:r>
            <a:endParaRPr lang="en-US"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7932" y="223934"/>
            <a:ext cx="1916987" cy="523762"/>
          </a:xfrm>
          <a:prstGeom prst="rect">
            <a:avLst/>
          </a:prstGeom>
        </p:spPr>
      </p:pic>
    </p:spTree>
    <p:extLst>
      <p:ext uri="{BB962C8B-B14F-4D97-AF65-F5344CB8AC3E}">
        <p14:creationId xmlns:p14="http://schemas.microsoft.com/office/powerpoint/2010/main" val="28585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2226</Words>
  <Application>Microsoft Office PowerPoint</Application>
  <PresentationFormat>Widescreen</PresentationFormat>
  <Paragraphs>175</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Arial</vt:lpstr>
      <vt:lpstr>Calibri</vt:lpstr>
      <vt:lpstr>Calibri Light</vt:lpstr>
      <vt:lpstr>Courier New</vt:lpstr>
      <vt:lpstr>Eras Light ITC</vt:lpstr>
      <vt:lpstr>Times New Roman</vt:lpstr>
      <vt:lpstr>Wingdings</vt:lpstr>
      <vt:lpstr>Office Theme</vt:lpstr>
      <vt:lpstr>Retrospect</vt:lpstr>
      <vt:lpstr>Screening, Brief Intervention, and Referral to Treatment (SBIRT): What’s happening on the High Plains? </vt:lpstr>
      <vt:lpstr>PowerPoint Presentation</vt:lpstr>
      <vt:lpstr>What is SBIRT?</vt:lpstr>
      <vt:lpstr>PowerPoint Presentation</vt:lpstr>
      <vt:lpstr>Screening:</vt:lpstr>
      <vt:lpstr>Brief Intervention: a conversation with a goal.  Even one brief intervention can lead to change – especially for at-risk substance use.  Multiple brief interventions are likely to be more effective and lead to change. </vt:lpstr>
      <vt:lpstr>Treatment:</vt:lpstr>
      <vt:lpstr>Why SBIRT now?</vt:lpstr>
      <vt:lpstr>Practice Participation</vt:lpstr>
      <vt:lpstr>Screening</vt:lpstr>
      <vt:lpstr>Brief Intervention (BI)</vt:lpstr>
      <vt:lpstr>Referral to Treatment </vt:lpstr>
      <vt:lpstr>What’s Happening?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Zittleman, Linda</dc:creator>
  <cp:lastModifiedBy>Zittleman, Linda</cp:lastModifiedBy>
  <cp:revision>38</cp:revision>
  <cp:lastPrinted>2019-09-12T23:52:17Z</cp:lastPrinted>
  <dcterms:created xsi:type="dcterms:W3CDTF">2019-09-12T22:55:06Z</dcterms:created>
  <dcterms:modified xsi:type="dcterms:W3CDTF">2019-09-19T21:24:10Z</dcterms:modified>
</cp:coreProperties>
</file>