
<file path=[Content_Types].xml><?xml version="1.0" encoding="utf-8"?>
<Types xmlns="http://schemas.openxmlformats.org/package/2006/content-types">
  <Default Extension="(null)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6"/>
  </p:notesMasterIdLst>
  <p:sldIdLst>
    <p:sldId id="552" r:id="rId5"/>
    <p:sldId id="535" r:id="rId6"/>
    <p:sldId id="528" r:id="rId7"/>
    <p:sldId id="527" r:id="rId8"/>
    <p:sldId id="498" r:id="rId9"/>
    <p:sldId id="514" r:id="rId10"/>
    <p:sldId id="536" r:id="rId11"/>
    <p:sldId id="537" r:id="rId12"/>
    <p:sldId id="538" r:id="rId13"/>
    <p:sldId id="559" r:id="rId14"/>
    <p:sldId id="551" r:id="rId15"/>
    <p:sldId id="459" r:id="rId16"/>
    <p:sldId id="483" r:id="rId17"/>
    <p:sldId id="518" r:id="rId18"/>
    <p:sldId id="452" r:id="rId19"/>
    <p:sldId id="540" r:id="rId20"/>
    <p:sldId id="353" r:id="rId21"/>
    <p:sldId id="517" r:id="rId22"/>
    <p:sldId id="563" r:id="rId23"/>
    <p:sldId id="571" r:id="rId24"/>
    <p:sldId id="572" r:id="rId25"/>
    <p:sldId id="566" r:id="rId26"/>
    <p:sldId id="574" r:id="rId27"/>
    <p:sldId id="575" r:id="rId28"/>
    <p:sldId id="576" r:id="rId29"/>
    <p:sldId id="341" r:id="rId30"/>
    <p:sldId id="3609" r:id="rId31"/>
    <p:sldId id="589" r:id="rId32"/>
    <p:sldId id="564" r:id="rId33"/>
    <p:sldId id="3608" r:id="rId34"/>
    <p:sldId id="54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ghes, Lauren" initials="HL" lastIdx="28" clrIdx="0">
    <p:extLst>
      <p:ext uri="{19B8F6BF-5375-455C-9EA6-DF929625EA0E}">
        <p15:presenceInfo xmlns:p15="http://schemas.microsoft.com/office/powerpoint/2012/main" userId="S-1-5-21-3931225680-1871015619-2963001510-1924572" providerId="AD"/>
      </p:ext>
    </p:extLst>
  </p:cmAuthor>
  <p:cmAuthor id="2" name="Kurt Stange" initials="KS" lastIdx="1" clrIdx="1">
    <p:extLst>
      <p:ext uri="{19B8F6BF-5375-455C-9EA6-DF929625EA0E}">
        <p15:presenceInfo xmlns:p15="http://schemas.microsoft.com/office/powerpoint/2012/main" userId="S::kcs@case.edu::fc727e35-3b17-4789-aedb-79bfe692f2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08D6C"/>
    <a:srgbClr val="7030A0"/>
    <a:srgbClr val="5785B3"/>
    <a:srgbClr val="4A6B53"/>
    <a:srgbClr val="8AC5A0"/>
    <a:srgbClr val="87C5B3"/>
    <a:srgbClr val="293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4420" autoAdjust="0"/>
    <p:restoredTop sz="88771"/>
  </p:normalViewPr>
  <p:slideViewPr>
    <p:cSldViewPr snapToGrid="0" snapToObjects="1">
      <p:cViewPr>
        <p:scale>
          <a:sx n="40" d="100"/>
          <a:sy n="40" d="100"/>
        </p:scale>
        <p:origin x="792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68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Stress</a:t>
            </a:r>
            <a:r>
              <a:rPr lang="en-US" baseline="0" dirty="0"/>
              <a:t> = Severe/near severe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Colorado</c:v>
                </c:pt>
              </c:strCache>
            </c:strRef>
          </c:tx>
          <c:spPr>
            <a:ln w="508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Sheet1!$A$2:$A$25</c:f>
              <c:strCache>
                <c:ptCount val="24"/>
                <c:pt idx="0">
                  <c:v>Apr, S5</c:v>
                </c:pt>
                <c:pt idx="1">
                  <c:v>S6</c:v>
                </c:pt>
                <c:pt idx="2">
                  <c:v>S7</c:v>
                </c:pt>
                <c:pt idx="3">
                  <c:v>May, S8</c:v>
                </c:pt>
                <c:pt idx="4">
                  <c:v>S9</c:v>
                </c:pt>
                <c:pt idx="5">
                  <c:v>S10</c:v>
                </c:pt>
                <c:pt idx="6">
                  <c:v>S11</c:v>
                </c:pt>
                <c:pt idx="7">
                  <c:v>S12</c:v>
                </c:pt>
                <c:pt idx="8">
                  <c:v>Jun, S13</c:v>
                </c:pt>
                <c:pt idx="9">
                  <c:v>S14</c:v>
                </c:pt>
                <c:pt idx="10">
                  <c:v>S15</c:v>
                </c:pt>
                <c:pt idx="11">
                  <c:v>S17</c:v>
                </c:pt>
                <c:pt idx="12">
                  <c:v>Au, S18</c:v>
                </c:pt>
                <c:pt idx="13">
                  <c:v>S19</c:v>
                </c:pt>
                <c:pt idx="14">
                  <c:v>Sep, S20</c:v>
                </c:pt>
                <c:pt idx="15">
                  <c:v>S21</c:v>
                </c:pt>
                <c:pt idx="16">
                  <c:v>Oct, S22</c:v>
                </c:pt>
                <c:pt idx="17">
                  <c:v>S23</c:v>
                </c:pt>
                <c:pt idx="18">
                  <c:v>S24</c:v>
                </c:pt>
                <c:pt idx="19">
                  <c:v>S25</c:v>
                </c:pt>
                <c:pt idx="20">
                  <c:v>S27</c:v>
                </c:pt>
                <c:pt idx="21">
                  <c:v>S28</c:v>
                </c:pt>
                <c:pt idx="22">
                  <c:v>Jul, S29</c:v>
                </c:pt>
                <c:pt idx="23">
                  <c:v>S30</c:v>
                </c:pt>
              </c:strCache>
            </c:strRef>
          </c:cat>
          <c:val>
            <c:numRef>
              <c:f>Sheet1!$B$2:$B$25</c:f>
              <c:numCache>
                <c:formatCode>0</c:formatCode>
                <c:ptCount val="24"/>
                <c:pt idx="0">
                  <c:v>74</c:v>
                </c:pt>
                <c:pt idx="1">
                  <c:v>91</c:v>
                </c:pt>
                <c:pt idx="2">
                  <c:v>80</c:v>
                </c:pt>
                <c:pt idx="3">
                  <c:v>83</c:v>
                </c:pt>
                <c:pt idx="4">
                  <c:v>83</c:v>
                </c:pt>
                <c:pt idx="5">
                  <c:v>90</c:v>
                </c:pt>
                <c:pt idx="6">
                  <c:v>80</c:v>
                </c:pt>
                <c:pt idx="7">
                  <c:v>81</c:v>
                </c:pt>
                <c:pt idx="8">
                  <c:v>67</c:v>
                </c:pt>
                <c:pt idx="9">
                  <c:v>70</c:v>
                </c:pt>
                <c:pt idx="10">
                  <c:v>88</c:v>
                </c:pt>
                <c:pt idx="11">
                  <c:v>70</c:v>
                </c:pt>
                <c:pt idx="12">
                  <c:v>92</c:v>
                </c:pt>
                <c:pt idx="13">
                  <c:v>67</c:v>
                </c:pt>
                <c:pt idx="14">
                  <c:v>63</c:v>
                </c:pt>
                <c:pt idx="15">
                  <c:v>50</c:v>
                </c:pt>
                <c:pt idx="16">
                  <c:v>53</c:v>
                </c:pt>
                <c:pt idx="17">
                  <c:v>70</c:v>
                </c:pt>
                <c:pt idx="18">
                  <c:v>56</c:v>
                </c:pt>
                <c:pt idx="19">
                  <c:v>54</c:v>
                </c:pt>
                <c:pt idx="20">
                  <c:v>41</c:v>
                </c:pt>
                <c:pt idx="21">
                  <c:v>39</c:v>
                </c:pt>
                <c:pt idx="22">
                  <c:v>30</c:v>
                </c:pt>
                <c:pt idx="23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543-CF49-BEB6-662BC3AD74B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National</c:v>
                </c:pt>
              </c:strCache>
            </c:strRef>
          </c:tx>
          <c:spPr>
            <a:ln w="3810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Sheet1!$A$2:$A$25</c:f>
              <c:strCache>
                <c:ptCount val="24"/>
                <c:pt idx="0">
                  <c:v>Apr, S5</c:v>
                </c:pt>
                <c:pt idx="1">
                  <c:v>S6</c:v>
                </c:pt>
                <c:pt idx="2">
                  <c:v>S7</c:v>
                </c:pt>
                <c:pt idx="3">
                  <c:v>May, S8</c:v>
                </c:pt>
                <c:pt idx="4">
                  <c:v>S9</c:v>
                </c:pt>
                <c:pt idx="5">
                  <c:v>S10</c:v>
                </c:pt>
                <c:pt idx="6">
                  <c:v>S11</c:v>
                </c:pt>
                <c:pt idx="7">
                  <c:v>S12</c:v>
                </c:pt>
                <c:pt idx="8">
                  <c:v>Jun, S13</c:v>
                </c:pt>
                <c:pt idx="9">
                  <c:v>S14</c:v>
                </c:pt>
                <c:pt idx="10">
                  <c:v>S15</c:v>
                </c:pt>
                <c:pt idx="11">
                  <c:v>S17</c:v>
                </c:pt>
                <c:pt idx="12">
                  <c:v>Au, S18</c:v>
                </c:pt>
                <c:pt idx="13">
                  <c:v>S19</c:v>
                </c:pt>
                <c:pt idx="14">
                  <c:v>Sep, S20</c:v>
                </c:pt>
                <c:pt idx="15">
                  <c:v>S21</c:v>
                </c:pt>
                <c:pt idx="16">
                  <c:v>Oct, S22</c:v>
                </c:pt>
                <c:pt idx="17">
                  <c:v>S23</c:v>
                </c:pt>
                <c:pt idx="18">
                  <c:v>S24</c:v>
                </c:pt>
                <c:pt idx="19">
                  <c:v>S25</c:v>
                </c:pt>
                <c:pt idx="20">
                  <c:v>S27</c:v>
                </c:pt>
                <c:pt idx="21">
                  <c:v>S28</c:v>
                </c:pt>
                <c:pt idx="22">
                  <c:v>Jul, S29</c:v>
                </c:pt>
                <c:pt idx="23">
                  <c:v>S30</c:v>
                </c:pt>
              </c:strCache>
            </c:strRef>
          </c:cat>
          <c:val>
            <c:numRef>
              <c:f>Sheet1!$C$2:$C$25</c:f>
              <c:numCache>
                <c:formatCode>General</c:formatCode>
                <c:ptCount val="24"/>
                <c:pt idx="0">
                  <c:v>76</c:v>
                </c:pt>
                <c:pt idx="1">
                  <c:v>82</c:v>
                </c:pt>
                <c:pt idx="2">
                  <c:v>75</c:v>
                </c:pt>
                <c:pt idx="3">
                  <c:v>77</c:v>
                </c:pt>
                <c:pt idx="4">
                  <c:v>85</c:v>
                </c:pt>
                <c:pt idx="5">
                  <c:v>76</c:v>
                </c:pt>
                <c:pt idx="6">
                  <c:v>74</c:v>
                </c:pt>
                <c:pt idx="7">
                  <c:v>70</c:v>
                </c:pt>
                <c:pt idx="8">
                  <c:v>64</c:v>
                </c:pt>
                <c:pt idx="9">
                  <c:v>63</c:v>
                </c:pt>
                <c:pt idx="10">
                  <c:v>71</c:v>
                </c:pt>
                <c:pt idx="11">
                  <c:v>55</c:v>
                </c:pt>
                <c:pt idx="12">
                  <c:v>53</c:v>
                </c:pt>
                <c:pt idx="13">
                  <c:v>56</c:v>
                </c:pt>
                <c:pt idx="14">
                  <c:v>51</c:v>
                </c:pt>
                <c:pt idx="15">
                  <c:v>51</c:v>
                </c:pt>
                <c:pt idx="16">
                  <c:v>49</c:v>
                </c:pt>
                <c:pt idx="17">
                  <c:v>56</c:v>
                </c:pt>
                <c:pt idx="18">
                  <c:v>61</c:v>
                </c:pt>
                <c:pt idx="19">
                  <c:v>56</c:v>
                </c:pt>
                <c:pt idx="20">
                  <c:v>41</c:v>
                </c:pt>
                <c:pt idx="21">
                  <c:v>38</c:v>
                </c:pt>
                <c:pt idx="22">
                  <c:v>24</c:v>
                </c:pt>
                <c:pt idx="23">
                  <c:v>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543-CF49-BEB6-662BC3AD74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84725856"/>
        <c:axId val="1584607584"/>
      </c:lineChart>
      <c:catAx>
        <c:axId val="1584725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4607584"/>
        <c:crosses val="autoZero"/>
        <c:auto val="1"/>
        <c:lblAlgn val="ctr"/>
        <c:lblOffset val="100"/>
        <c:noMultiLvlLbl val="0"/>
      </c:catAx>
      <c:valAx>
        <c:axId val="158460758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4725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We</a:t>
            </a:r>
            <a:r>
              <a:rPr lang="en-US" baseline="0" dirty="0"/>
              <a:t> have positions we can’t fill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Colorado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Sheet1!$A$2:$A$10</c:f>
              <c:strCache>
                <c:ptCount val="9"/>
                <c:pt idx="0">
                  <c:v>Jul, S17</c:v>
                </c:pt>
                <c:pt idx="1">
                  <c:v>S20</c:v>
                </c:pt>
                <c:pt idx="2">
                  <c:v>Oct, S22</c:v>
                </c:pt>
                <c:pt idx="3">
                  <c:v>S23</c:v>
                </c:pt>
                <c:pt idx="4">
                  <c:v>S24</c:v>
                </c:pt>
                <c:pt idx="5">
                  <c:v>Mar, S25</c:v>
                </c:pt>
                <c:pt idx="6">
                  <c:v>S26</c:v>
                </c:pt>
                <c:pt idx="7">
                  <c:v>S28</c:v>
                </c:pt>
                <c:pt idx="8">
                  <c:v>S30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10</c:v>
                </c:pt>
                <c:pt idx="1">
                  <c:v>38</c:v>
                </c:pt>
                <c:pt idx="2">
                  <c:v>11</c:v>
                </c:pt>
                <c:pt idx="3">
                  <c:v>39</c:v>
                </c:pt>
                <c:pt idx="4">
                  <c:v>32</c:v>
                </c:pt>
                <c:pt idx="5">
                  <c:v>48</c:v>
                </c:pt>
                <c:pt idx="6">
                  <c:v>34</c:v>
                </c:pt>
                <c:pt idx="7">
                  <c:v>23</c:v>
                </c:pt>
                <c:pt idx="8">
                  <c:v>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543-CF49-BEB6-662BC3AD74B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National</c:v>
                </c:pt>
              </c:strCache>
            </c:strRef>
          </c:tx>
          <c:spPr>
            <a:ln w="317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Sheet1!$A$2:$A$10</c:f>
              <c:strCache>
                <c:ptCount val="9"/>
                <c:pt idx="0">
                  <c:v>Jul, S17</c:v>
                </c:pt>
                <c:pt idx="1">
                  <c:v>S20</c:v>
                </c:pt>
                <c:pt idx="2">
                  <c:v>Oct, S22</c:v>
                </c:pt>
                <c:pt idx="3">
                  <c:v>S23</c:v>
                </c:pt>
                <c:pt idx="4">
                  <c:v>S24</c:v>
                </c:pt>
                <c:pt idx="5">
                  <c:v>Mar, S25</c:v>
                </c:pt>
                <c:pt idx="6">
                  <c:v>S26</c:v>
                </c:pt>
                <c:pt idx="7">
                  <c:v>S28</c:v>
                </c:pt>
                <c:pt idx="8">
                  <c:v>S30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25</c:v>
                </c:pt>
                <c:pt idx="1">
                  <c:v>40</c:v>
                </c:pt>
                <c:pt idx="2">
                  <c:v>35</c:v>
                </c:pt>
                <c:pt idx="3">
                  <c:v>41</c:v>
                </c:pt>
                <c:pt idx="4">
                  <c:v>44</c:v>
                </c:pt>
                <c:pt idx="5">
                  <c:v>42</c:v>
                </c:pt>
                <c:pt idx="6">
                  <c:v>35</c:v>
                </c:pt>
                <c:pt idx="7">
                  <c:v>27</c:v>
                </c:pt>
                <c:pt idx="8">
                  <c:v>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543-CF49-BEB6-662BC3AD74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84725856"/>
        <c:axId val="1584607584"/>
      </c:lineChart>
      <c:catAx>
        <c:axId val="1584725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4607584"/>
        <c:crosses val="autoZero"/>
        <c:auto val="1"/>
        <c:lblAlgn val="ctr"/>
        <c:lblOffset val="100"/>
        <c:noMultiLvlLbl val="0"/>
      </c:catAx>
      <c:valAx>
        <c:axId val="1584607584"/>
        <c:scaling>
          <c:orientation val="minMax"/>
          <c:max val="7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4725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We’ve had people quit/retire early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Colorado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Sheet1!$A$2:$A$11</c:f>
              <c:strCache>
                <c:ptCount val="10"/>
                <c:pt idx="0">
                  <c:v>May, S12</c:v>
                </c:pt>
                <c:pt idx="1">
                  <c:v>S13</c:v>
                </c:pt>
                <c:pt idx="2">
                  <c:v>S14</c:v>
                </c:pt>
                <c:pt idx="3">
                  <c:v>S15</c:v>
                </c:pt>
                <c:pt idx="4">
                  <c:v>S16</c:v>
                </c:pt>
                <c:pt idx="5">
                  <c:v>S17</c:v>
                </c:pt>
                <c:pt idx="6">
                  <c:v>Sep, S21</c:v>
                </c:pt>
                <c:pt idx="7">
                  <c:v>S22</c:v>
                </c:pt>
                <c:pt idx="8">
                  <c:v>S23</c:v>
                </c:pt>
                <c:pt idx="9">
                  <c:v>S30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25</c:v>
                </c:pt>
                <c:pt idx="1">
                  <c:v>17</c:v>
                </c:pt>
                <c:pt idx="2">
                  <c:v>17</c:v>
                </c:pt>
                <c:pt idx="3">
                  <c:v>29</c:v>
                </c:pt>
                <c:pt idx="4">
                  <c:v>13</c:v>
                </c:pt>
                <c:pt idx="5">
                  <c:v>0</c:v>
                </c:pt>
                <c:pt idx="6">
                  <c:v>17</c:v>
                </c:pt>
                <c:pt idx="7">
                  <c:v>16</c:v>
                </c:pt>
                <c:pt idx="8">
                  <c:v>26</c:v>
                </c:pt>
                <c:pt idx="9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973-624F-AB9C-3163227E4E5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National</c:v>
                </c:pt>
              </c:strCache>
            </c:strRef>
          </c:tx>
          <c:spPr>
            <a:ln w="31750" cap="rnd">
              <a:solidFill>
                <a:schemeClr val="bg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Sheet1!$A$2:$A$11</c:f>
              <c:strCache>
                <c:ptCount val="10"/>
                <c:pt idx="0">
                  <c:v>May, S12</c:v>
                </c:pt>
                <c:pt idx="1">
                  <c:v>S13</c:v>
                </c:pt>
                <c:pt idx="2">
                  <c:v>S14</c:v>
                </c:pt>
                <c:pt idx="3">
                  <c:v>S15</c:v>
                </c:pt>
                <c:pt idx="4">
                  <c:v>S16</c:v>
                </c:pt>
                <c:pt idx="5">
                  <c:v>S17</c:v>
                </c:pt>
                <c:pt idx="6">
                  <c:v>Sep, S21</c:v>
                </c:pt>
                <c:pt idx="7">
                  <c:v>S22</c:v>
                </c:pt>
                <c:pt idx="8">
                  <c:v>S23</c:v>
                </c:pt>
                <c:pt idx="9">
                  <c:v>S30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15</c:v>
                </c:pt>
                <c:pt idx="1">
                  <c:v>16</c:v>
                </c:pt>
                <c:pt idx="2">
                  <c:v>12</c:v>
                </c:pt>
                <c:pt idx="3">
                  <c:v>10</c:v>
                </c:pt>
                <c:pt idx="4">
                  <c:v>11</c:v>
                </c:pt>
                <c:pt idx="5">
                  <c:v>10</c:v>
                </c:pt>
                <c:pt idx="6">
                  <c:v>28</c:v>
                </c:pt>
                <c:pt idx="7">
                  <c:v>27</c:v>
                </c:pt>
                <c:pt idx="8">
                  <c:v>25</c:v>
                </c:pt>
                <c:pt idx="9">
                  <c:v>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973-624F-AB9C-3163227E4E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84725856"/>
        <c:axId val="1584607584"/>
      </c:lineChart>
      <c:catAx>
        <c:axId val="1584725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4607584"/>
        <c:crosses val="autoZero"/>
        <c:auto val="1"/>
        <c:lblAlgn val="ctr"/>
        <c:lblOffset val="100"/>
        <c:noMultiLvlLbl val="0"/>
      </c:catAx>
      <c:valAx>
        <c:axId val="158460758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4725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113-0B42-9365-B2AAD090956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113-0B42-9365-B2AAD090956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113-0B42-9365-B2AAD090956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113-0B42-9365-B2AAD090956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113-0B42-9365-B2AAD0909565}"/>
              </c:ext>
            </c:extLst>
          </c:dPt>
          <c:cat>
            <c:strRef>
              <c:f>Sheet1!$A$2:$A$6</c:f>
              <c:strCache>
                <c:ptCount val="5"/>
                <c:pt idx="0">
                  <c:v>Housing insecurity</c:v>
                </c:pt>
                <c:pt idx="1">
                  <c:v>Food insecurity</c:v>
                </c:pt>
                <c:pt idx="2">
                  <c:v>Financial struggle</c:v>
                </c:pt>
                <c:pt idx="3">
                  <c:v>Domestic violence</c:v>
                </c:pt>
                <c:pt idx="4">
                  <c:v>Substance abuse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38</c:v>
                </c:pt>
                <c:pt idx="1">
                  <c:v>34</c:v>
                </c:pt>
                <c:pt idx="2">
                  <c:v>58</c:v>
                </c:pt>
                <c:pt idx="3">
                  <c:v>16</c:v>
                </c:pt>
                <c:pt idx="4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113-0B42-9365-B2AAD09095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85017967"/>
        <c:axId val="885019647"/>
      </c:barChart>
      <c:catAx>
        <c:axId val="88501796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5019647"/>
        <c:crosses val="autoZero"/>
        <c:auto val="1"/>
        <c:lblAlgn val="ctr"/>
        <c:lblOffset val="100"/>
        <c:noMultiLvlLbl val="0"/>
      </c:catAx>
      <c:valAx>
        <c:axId val="885019647"/>
        <c:scaling>
          <c:orientation val="minMax"/>
          <c:max val="6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5017967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C26-B24E-8F2F-9564FD1A8BB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C26-B24E-8F2F-9564FD1A8BB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C26-B24E-8F2F-9564FD1A8BB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C26-B24E-8F2F-9564FD1A8BB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C26-B24E-8F2F-9564FD1A8BB0}"/>
              </c:ext>
            </c:extLst>
          </c:dPt>
          <c:dPt>
            <c:idx val="5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C26-B24E-8F2F-9564FD1A8BB0}"/>
              </c:ext>
            </c:extLst>
          </c:dPt>
          <c:cat>
            <c:strRef>
              <c:f>Sheet1!$A$2:$A$7</c:f>
              <c:strCache>
                <c:ptCount val="6"/>
                <c:pt idx="0">
                  <c:v>Reduction in self care noticeable</c:v>
                </c:pt>
                <c:pt idx="1">
                  <c:v>Visits have greater complexity</c:v>
                </c:pt>
                <c:pt idx="2">
                  <c:v>More complaints per visit</c:v>
                </c:pt>
                <c:pt idx="3">
                  <c:v>Physical health has decreased</c:v>
                </c:pt>
                <c:pt idx="4">
                  <c:v>Mental health has decreased</c:v>
                </c:pt>
                <c:pt idx="5">
                  <c:v>Chronic conditions are worse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57</c:v>
                </c:pt>
                <c:pt idx="1">
                  <c:v>42</c:v>
                </c:pt>
                <c:pt idx="2">
                  <c:v>38</c:v>
                </c:pt>
                <c:pt idx="3">
                  <c:v>57</c:v>
                </c:pt>
                <c:pt idx="4">
                  <c:v>86</c:v>
                </c:pt>
                <c:pt idx="5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C26-B24E-8F2F-9564FD1A8B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85017967"/>
        <c:axId val="885019647"/>
      </c:barChart>
      <c:catAx>
        <c:axId val="88501796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5019647"/>
        <c:crosses val="autoZero"/>
        <c:auto val="1"/>
        <c:lblAlgn val="ctr"/>
        <c:lblOffset val="100"/>
        <c:noMultiLvlLbl val="0"/>
      </c:catAx>
      <c:valAx>
        <c:axId val="885019647"/>
        <c:scaling>
          <c:orientation val="minMax"/>
          <c:max val="9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5017967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7D3-9F40-8D08-1FBF4AA63A8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7D3-9F40-8D08-1FBF4AA63A8C}"/>
              </c:ext>
            </c:extLst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7D3-9F40-8D08-1FBF4AA63A8C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7D3-9F40-8D08-1FBF4AA63A8C}"/>
              </c:ext>
            </c:extLst>
          </c:dPt>
          <c:cat>
            <c:strRef>
              <c:f>Sheet1!$A$2:$A$5</c:f>
              <c:strCache>
                <c:ptCount val="4"/>
                <c:pt idx="0">
                  <c:v>Grounded</c:v>
                </c:pt>
                <c:pt idx="1">
                  <c:v>2nd Qtr</c:v>
                </c:pt>
                <c:pt idx="2">
                  <c:v>unsure</c:v>
                </c:pt>
                <c:pt idx="3">
                  <c:v>not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78</c:v>
                </c:pt>
                <c:pt idx="2">
                  <c:v>13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7D3-9F40-8D08-1FBF4AA63A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MH/BH Counseling</c:v>
                </c:pt>
                <c:pt idx="1">
                  <c:v>Worried Well</c:v>
                </c:pt>
                <c:pt idx="2">
                  <c:v>Stable Chronic</c:v>
                </c:pt>
                <c:pt idx="3">
                  <c:v>Rx Reconciliation</c:v>
                </c:pt>
                <c:pt idx="4">
                  <c:v>Chronic Pain</c:v>
                </c:pt>
                <c:pt idx="5">
                  <c:v>Cancer survivor</c:v>
                </c:pt>
                <c:pt idx="6">
                  <c:v>Adult Prevention</c:v>
                </c:pt>
                <c:pt idx="7">
                  <c:v>Acute Illness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91</c:v>
                </c:pt>
                <c:pt idx="1">
                  <c:v>90</c:v>
                </c:pt>
                <c:pt idx="2">
                  <c:v>89</c:v>
                </c:pt>
                <c:pt idx="3">
                  <c:v>89</c:v>
                </c:pt>
                <c:pt idx="4">
                  <c:v>80</c:v>
                </c:pt>
                <c:pt idx="5">
                  <c:v>77</c:v>
                </c:pt>
                <c:pt idx="6">
                  <c:v>68</c:v>
                </c:pt>
                <c:pt idx="7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C9-7C4C-A830-DBA18B5BF46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Phone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MH/BH Counseling</c:v>
                </c:pt>
                <c:pt idx="1">
                  <c:v>Worried Well</c:v>
                </c:pt>
                <c:pt idx="2">
                  <c:v>Stable Chronic</c:v>
                </c:pt>
                <c:pt idx="3">
                  <c:v>Rx Reconciliation</c:v>
                </c:pt>
                <c:pt idx="4">
                  <c:v>Chronic Pain</c:v>
                </c:pt>
                <c:pt idx="5">
                  <c:v>Cancer survivor</c:v>
                </c:pt>
                <c:pt idx="6">
                  <c:v>Adult Prevention</c:v>
                </c:pt>
                <c:pt idx="7">
                  <c:v>Acute Illness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71</c:v>
                </c:pt>
                <c:pt idx="1">
                  <c:v>81</c:v>
                </c:pt>
                <c:pt idx="2">
                  <c:v>74</c:v>
                </c:pt>
                <c:pt idx="3">
                  <c:v>79</c:v>
                </c:pt>
                <c:pt idx="4">
                  <c:v>56</c:v>
                </c:pt>
                <c:pt idx="5">
                  <c:v>56</c:v>
                </c:pt>
                <c:pt idx="6">
                  <c:v>51</c:v>
                </c:pt>
                <c:pt idx="7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C9-7C4C-A830-DBA18B5BF4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81880544"/>
        <c:axId val="1881988432"/>
      </c:barChart>
      <c:catAx>
        <c:axId val="1381880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1988432"/>
        <c:crosses val="autoZero"/>
        <c:auto val="1"/>
        <c:lblAlgn val="ctr"/>
        <c:lblOffset val="100"/>
        <c:noMultiLvlLbl val="0"/>
      </c:catAx>
      <c:valAx>
        <c:axId val="1881988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1880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C45AE-3317-404F-B676-8682826DAC46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A2625-0D64-4FE6-8EB2-B94358789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707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A2625-0D64-4FE6-8EB2-B943587890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668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A2625-0D64-4FE6-8EB2-B9435878903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98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44ADC1-BC10-9F44-BF98-A50AD96B784C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5057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A2625-0D64-4FE6-8EB2-B9435878903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684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A2625-0D64-4FE6-8EB2-B9435878903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30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A2625-0D64-4FE6-8EB2-B9435878903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2018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A2625-0D64-4FE6-8EB2-B9435878903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338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A2625-0D64-4FE6-8EB2-B9435878903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4640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A2625-0D64-4FE6-8EB2-B9435878903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5255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A2625-0D64-4FE6-8EB2-B9435878903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10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2917" y="4509037"/>
            <a:ext cx="6345436" cy="4670285"/>
          </a:xfrm>
        </p:spPr>
        <p:txBody>
          <a:bodyPr/>
          <a:lstStyle/>
          <a:p>
            <a:r>
              <a:rPr lang="en-US" dirty="0"/>
              <a:t> </a:t>
            </a:r>
            <a:r>
              <a:rPr lang="en-US" sz="1100" dirty="0"/>
              <a:t>This is the </a:t>
            </a:r>
            <a:r>
              <a:rPr lang="en-US" sz="1100" dirty="0" err="1"/>
              <a:t>mesmerising</a:t>
            </a:r>
            <a:r>
              <a:rPr lang="en-US" sz="1100" dirty="0"/>
              <a:t> moment a </a:t>
            </a:r>
            <a:r>
              <a:rPr lang="en-US" sz="1100" dirty="0" err="1"/>
              <a:t>murmuration</a:t>
            </a:r>
            <a:r>
              <a:rPr lang="en-US" sz="1100" dirty="0"/>
              <a:t> of starlings took the form of a giant bird while being targeted by a bird of prey.</a:t>
            </a:r>
          </a:p>
          <a:p>
            <a:pPr>
              <a:lnSpc>
                <a:spcPct val="90000"/>
              </a:lnSpc>
              <a:spcBef>
                <a:spcPts val="309"/>
              </a:spcBef>
            </a:pPr>
            <a:r>
              <a:rPr lang="en-US" sz="1100" dirty="0"/>
              <a:t>Daniel </a:t>
            </a:r>
            <a:r>
              <a:rPr lang="en-US" sz="1100" dirty="0" err="1"/>
              <a:t>Biber</a:t>
            </a:r>
            <a:r>
              <a:rPr lang="en-US" sz="1100" dirty="0"/>
              <a:t>, 53, captured the breathtaking snap after observing thousands of birds and scouting locations over a four-day period.</a:t>
            </a:r>
          </a:p>
          <a:p>
            <a:pPr>
              <a:lnSpc>
                <a:spcPct val="90000"/>
              </a:lnSpc>
              <a:spcBef>
                <a:spcPts val="309"/>
              </a:spcBef>
            </a:pPr>
            <a:r>
              <a:rPr lang="en-US" sz="1100" dirty="0"/>
              <a:t>Like clouds in the sky, the giant flocks often take on weird and wonderful - and sometimes graphic - moving forms and shapes.</a:t>
            </a:r>
          </a:p>
          <a:p>
            <a:pPr>
              <a:lnSpc>
                <a:spcPct val="90000"/>
              </a:lnSpc>
              <a:spcBef>
                <a:spcPts val="309"/>
              </a:spcBef>
            </a:pPr>
            <a:r>
              <a:rPr lang="en-US" sz="1100" dirty="0"/>
              <a:t>And the birds made for a startling spectacle when they assembled over the Costa Brava in northeastern Spain in front of </a:t>
            </a:r>
            <a:r>
              <a:rPr lang="en-US" sz="1100" dirty="0" err="1"/>
              <a:t>Mr</a:t>
            </a:r>
            <a:r>
              <a:rPr lang="en-US" sz="1100" dirty="0"/>
              <a:t> </a:t>
            </a:r>
            <a:r>
              <a:rPr lang="en-US" sz="1100" dirty="0" err="1"/>
              <a:t>Biber's</a:t>
            </a:r>
            <a:r>
              <a:rPr lang="en-US" sz="1100" dirty="0"/>
              <a:t> eyes.</a:t>
            </a:r>
          </a:p>
          <a:p>
            <a:pPr>
              <a:lnSpc>
                <a:spcPct val="90000"/>
              </a:lnSpc>
              <a:spcBef>
                <a:spcPts val="309"/>
              </a:spcBef>
            </a:pPr>
            <a:r>
              <a:rPr lang="en-US" sz="1100" dirty="0"/>
              <a:t>He managed to take a series of images which show the birds merging into the shape of a giant bird when they were targeted by a predator.</a:t>
            </a:r>
          </a:p>
          <a:p>
            <a:pPr>
              <a:lnSpc>
                <a:spcPct val="90000"/>
              </a:lnSpc>
              <a:spcBef>
                <a:spcPts val="309"/>
              </a:spcBef>
            </a:pPr>
            <a:r>
              <a:rPr lang="en-US" sz="1100" dirty="0"/>
              <a:t>And the unique snap has since earned him the top prize in an international photography competition.</a:t>
            </a:r>
          </a:p>
          <a:p>
            <a:pPr>
              <a:lnSpc>
                <a:spcPct val="90000"/>
              </a:lnSpc>
              <a:spcBef>
                <a:spcPts val="309"/>
              </a:spcBef>
            </a:pPr>
            <a:r>
              <a:rPr lang="en-US" sz="1100" dirty="0"/>
              <a:t>But </a:t>
            </a:r>
            <a:r>
              <a:rPr lang="en-US" sz="1100" dirty="0" err="1"/>
              <a:t>Mr</a:t>
            </a:r>
            <a:r>
              <a:rPr lang="en-US" sz="1100" dirty="0"/>
              <a:t> </a:t>
            </a:r>
            <a:r>
              <a:rPr lang="en-US" sz="1100" dirty="0" err="1"/>
              <a:t>Biber</a:t>
            </a:r>
            <a:r>
              <a:rPr lang="en-US" sz="1100" dirty="0"/>
              <a:t> said he only </a:t>
            </a:r>
            <a:r>
              <a:rPr lang="en-US" sz="1100" dirty="0" err="1"/>
              <a:t>realised</a:t>
            </a:r>
            <a:r>
              <a:rPr lang="en-US" sz="1100" dirty="0"/>
              <a:t> his luck once he reviewed the photographs on his computer.</a:t>
            </a:r>
          </a:p>
          <a:p>
            <a:pPr>
              <a:lnSpc>
                <a:spcPct val="90000"/>
              </a:lnSpc>
              <a:spcBef>
                <a:spcPts val="309"/>
              </a:spcBef>
            </a:pPr>
            <a:r>
              <a:rPr lang="en-US" sz="1100" dirty="0"/>
              <a:t>He said: "I was taking pictures of the </a:t>
            </a:r>
            <a:r>
              <a:rPr lang="en-US" sz="1100" dirty="0" err="1"/>
              <a:t>murmurations</a:t>
            </a:r>
            <a:r>
              <a:rPr lang="en-US" sz="1100" dirty="0"/>
              <a:t> over several days.</a:t>
            </a:r>
          </a:p>
          <a:p>
            <a:pPr>
              <a:lnSpc>
                <a:spcPct val="90000"/>
              </a:lnSpc>
              <a:spcBef>
                <a:spcPts val="309"/>
              </a:spcBef>
            </a:pPr>
            <a:r>
              <a:rPr lang="en-US" sz="1100" dirty="0"/>
              <a:t>"Only when I checked the pictures on the computer later, I </a:t>
            </a:r>
            <a:r>
              <a:rPr lang="en-US" sz="1100" dirty="0" err="1"/>
              <a:t>realised</a:t>
            </a:r>
            <a:r>
              <a:rPr lang="en-US" sz="1100" dirty="0"/>
              <a:t> what formation the starlings had created.</a:t>
            </a:r>
          </a:p>
          <a:p>
            <a:pPr>
              <a:lnSpc>
                <a:spcPct val="90000"/>
              </a:lnSpc>
              <a:spcBef>
                <a:spcPts val="309"/>
              </a:spcBef>
            </a:pPr>
            <a:r>
              <a:rPr lang="en-US" sz="1100" dirty="0"/>
              <a:t> "I was so concentrated on taking pictures at the time that I hadn't </a:t>
            </a:r>
            <a:r>
              <a:rPr lang="en-US" sz="1100" dirty="0" err="1"/>
              <a:t>realised</a:t>
            </a:r>
            <a:r>
              <a:rPr lang="en-US" sz="1100" dirty="0"/>
              <a:t> that the starlings had created a giant bird in the sky.</a:t>
            </a:r>
          </a:p>
          <a:p>
            <a:pPr>
              <a:lnSpc>
                <a:spcPct val="90000"/>
              </a:lnSpc>
              <a:spcBef>
                <a:spcPts val="309"/>
              </a:spcBef>
            </a:pPr>
            <a:r>
              <a:rPr lang="en-US" sz="1100" dirty="0"/>
              <a:t>"It took less than 10 seconds for the birds to create that formation.</a:t>
            </a:r>
          </a:p>
          <a:p>
            <a:pPr>
              <a:lnSpc>
                <a:spcPct val="90000"/>
              </a:lnSpc>
              <a:spcBef>
                <a:spcPts val="309"/>
              </a:spcBef>
            </a:pPr>
            <a:r>
              <a:rPr lang="en-US" sz="1100" dirty="0"/>
              <a:t>"I </a:t>
            </a:r>
            <a:r>
              <a:rPr lang="en-US" sz="1100" dirty="0" err="1"/>
              <a:t>realised</a:t>
            </a:r>
            <a:r>
              <a:rPr lang="en-US" sz="1100" dirty="0"/>
              <a:t> that I had captured a unique snapshot, technically, sharp and in high quality."</a:t>
            </a:r>
          </a:p>
          <a:p>
            <a:pPr>
              <a:lnSpc>
                <a:spcPct val="90000"/>
              </a:lnSpc>
              <a:spcBef>
                <a:spcPts val="309"/>
              </a:spcBef>
            </a:pPr>
            <a:r>
              <a:rPr lang="en-US" sz="1100" dirty="0" err="1"/>
              <a:t>Mr</a:t>
            </a:r>
            <a:r>
              <a:rPr lang="en-US" sz="1100" dirty="0"/>
              <a:t> </a:t>
            </a:r>
            <a:r>
              <a:rPr lang="en-US" sz="1100" dirty="0" err="1"/>
              <a:t>Biber</a:t>
            </a:r>
            <a:r>
              <a:rPr lang="en-US" sz="1100" dirty="0"/>
              <a:t> lives in </a:t>
            </a:r>
            <a:r>
              <a:rPr lang="en-US" sz="1100" dirty="0" err="1"/>
              <a:t>Hilzingen</a:t>
            </a:r>
            <a:r>
              <a:rPr lang="en-US" sz="1100" dirty="0"/>
              <a:t>, Germany, and now runs  a bicycle business following his career as an aerospace engineer.</a:t>
            </a:r>
          </a:p>
          <a:p>
            <a:pPr>
              <a:lnSpc>
                <a:spcPct val="90000"/>
              </a:lnSpc>
              <a:spcBef>
                <a:spcPts val="309"/>
              </a:spcBef>
            </a:pPr>
            <a:r>
              <a:rPr lang="en-US" sz="1100" dirty="0"/>
              <a:t>He has been taking pictures since 1981 when he started off with his first reflex camera and has been taking digital snaps since 2008.</a:t>
            </a:r>
          </a:p>
          <a:p>
            <a:pPr>
              <a:lnSpc>
                <a:spcPct val="90000"/>
              </a:lnSpc>
              <a:spcBef>
                <a:spcPts val="309"/>
              </a:spcBef>
            </a:pPr>
            <a:r>
              <a:rPr lang="en-US" sz="1100" dirty="0" err="1"/>
              <a:t>Mr</a:t>
            </a:r>
            <a:r>
              <a:rPr lang="en-US" sz="1100" dirty="0"/>
              <a:t> </a:t>
            </a:r>
            <a:r>
              <a:rPr lang="en-US" sz="1100" dirty="0" err="1"/>
              <a:t>Biber</a:t>
            </a:r>
            <a:r>
              <a:rPr lang="en-US" sz="1100" dirty="0"/>
              <a:t> has visited the northeast of Spain for a number of years and knew about the fascinating display that starlings put on.</a:t>
            </a:r>
          </a:p>
          <a:p>
            <a:pPr>
              <a:lnSpc>
                <a:spcPct val="90000"/>
              </a:lnSpc>
              <a:spcBef>
                <a:spcPts val="309"/>
              </a:spcBef>
            </a:pPr>
            <a:r>
              <a:rPr lang="en-US" sz="1100" dirty="0"/>
              <a:t>But he said it took him four days to capture the unique moment after he had to scout out locations and get the lighting right.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C3D4F-A92C-4CAB-BC50-FA7AAF465B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171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A2625-0D64-4FE6-8EB2-B943587890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0031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A2625-0D64-4FE6-8EB2-B9435878903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2476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our sidewalk but this is also where the wild things are, and the good news about primary care… we grow well in the wild.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A2625-0D64-4FE6-8EB2-B9435878903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751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Colorado n= avg # stress [WHAT NUMBER DO WE NEED HERE?]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A2625-0D64-4FE6-8EB2-B943587890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85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Colorado= avg ? stress; [WHAT NUMBER DO WE NEED HERE?]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A2625-0D64-4FE6-8EB2-B943587890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97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A2625-0D64-4FE6-8EB2-B943587890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98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Patients come to primary care for everything, including when they don’t know where to go</a:t>
            </a:r>
          </a:p>
          <a:p>
            <a:r>
              <a:rPr lang="en-US" dirty="0"/>
              <a:t>Chronic conditions worse… series 31…now 56%... Eye and dental in the high 20s to low 30s</a:t>
            </a:r>
          </a:p>
          <a:p>
            <a:r>
              <a:rPr lang="en-US" dirty="0"/>
              <a:t>Limited access hospital and specialty care … low to mid 40s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A2625-0D64-4FE6-8EB2-B943587890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97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A2625-0D64-4FE6-8EB2-B943587890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29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Help with vax hesitancy, diagnosis, misinformation, adherence to treatment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A2625-0D64-4FE6-8EB2-B943587890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290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TH was good for and not; shifted workflow; screen for TH literacy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A2625-0D64-4FE6-8EB2-B943587890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785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tif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(null)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tif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0E7090-FF82-8B48-8281-3D54A65D78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7511" y="4214190"/>
            <a:ext cx="1996289" cy="21184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BDC8CC-5E10-6C47-BA64-D256C248B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58018"/>
            <a:ext cx="10515600" cy="1848470"/>
          </a:xfrm>
        </p:spPr>
        <p:txBody>
          <a:bodyPr anchor="b"/>
          <a:lstStyle>
            <a:lvl1pPr>
              <a:defRPr sz="6000">
                <a:latin typeface="Avenir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10DB8D-E10B-314A-88A6-95EAC4BDF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6024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venir" panose="02000503020000020003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F28701-AAE7-854D-8219-DB7DD685BC2E}"/>
              </a:ext>
            </a:extLst>
          </p:cNvPr>
          <p:cNvCxnSpPr>
            <a:cxnSpLocks/>
          </p:cNvCxnSpPr>
          <p:nvPr userDrawn="1"/>
        </p:nvCxnSpPr>
        <p:spPr>
          <a:xfrm>
            <a:off x="0" y="4783551"/>
            <a:ext cx="5970402" cy="0"/>
          </a:xfrm>
          <a:prstGeom prst="line">
            <a:avLst/>
          </a:prstGeom>
          <a:ln w="317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1F821DD-0BF6-2541-ADFB-1D7516F5A4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91" t="49000" r="-14494" b="-2655"/>
          <a:stretch/>
        </p:blipFill>
        <p:spPr>
          <a:xfrm>
            <a:off x="0" y="0"/>
            <a:ext cx="79756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78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F697B4-6D50-B442-8FCD-81D3913C64D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D284DF-7D2E-BB49-A5DA-7AE5D756DE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171"/>
                    </a14:imgEffect>
                    <a14:imgEffect>
                      <a14:saturation sat="67000"/>
                    </a14:imgEffect>
                    <a14:imgEffect>
                      <a14:brightnessContrast bright="100000" contrast="-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403" y="6138335"/>
            <a:ext cx="1787113" cy="431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9CE83F-1972-C647-B501-877C659F9C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91" t="49000" r="-14494" b="-2655"/>
          <a:stretch/>
        </p:blipFill>
        <p:spPr>
          <a:xfrm rot="5400000">
            <a:off x="4775200" y="558802"/>
            <a:ext cx="79756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87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608D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605B274-0259-A545-8145-88F77A1277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243" b="16537"/>
          <a:stretch/>
        </p:blipFill>
        <p:spPr>
          <a:xfrm rot="5400000">
            <a:off x="2898738" y="-911266"/>
            <a:ext cx="4870529" cy="1066800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D777E78-5882-BF41-B2DA-A45E70A5033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DC9570-E352-DE42-B38F-02C4F1ECC7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781772"/>
            <a:ext cx="9144000" cy="706764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Avenir" panose="0200050302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F7B1BB-675A-D04F-87FB-ACE9188685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703" y="409974"/>
            <a:ext cx="4959885" cy="522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8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605B274-0259-A545-8145-88F77A1277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243" b="16537"/>
          <a:stretch/>
        </p:blipFill>
        <p:spPr>
          <a:xfrm rot="5400000">
            <a:off x="2898738" y="-911266"/>
            <a:ext cx="4870529" cy="1066800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D777E78-5882-BF41-B2DA-A45E70A5033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DC9570-E352-DE42-B38F-02C4F1ECC7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781772"/>
            <a:ext cx="9144000" cy="706764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293D2F"/>
                </a:solidFill>
                <a:latin typeface="Avenir" panose="02000503020000020003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BB02D7-7BBB-3B42-B94C-BE4931B646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133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58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CCCBD-939B-2A43-A854-A47912AFD6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C77DDC-C839-6749-90C0-27CCDBFCAA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1DE91-DC91-354E-9A7E-6A0873F2C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09C5-3A37-3747-96B4-F52E7804C4AC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C0585-19C1-D246-9C62-AC7DAFE01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A7ECA-2E67-4F45-947E-E5EE42264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CBE61-1818-A441-AA71-5FA389036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352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with Division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0767 PPT 2017_16x9_orbits title_3840x216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2035048"/>
            <a:ext cx="10972800" cy="2440603"/>
          </a:xfrm>
          <a:prstGeom prst="rect">
            <a:avLst/>
          </a:prstGeom>
        </p:spPr>
        <p:txBody>
          <a:bodyPr/>
          <a:lstStyle>
            <a:lvl1pPr>
              <a:defRPr sz="5867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1290481"/>
            <a:ext cx="12192000" cy="492323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2933" cap="all">
                <a:solidFill>
                  <a:srgbClr val="3A85B3"/>
                </a:solidFill>
                <a:latin typeface="Tw Cen MT"/>
              </a:defRPr>
            </a:lvl1pPr>
            <a:lvl2pPr marL="609585" indent="0" algn="ctr">
              <a:buFontTx/>
              <a:buNone/>
              <a:defRPr sz="2933" cap="all">
                <a:solidFill>
                  <a:srgbClr val="3A85B3"/>
                </a:solidFill>
                <a:latin typeface="Tw Cen MT"/>
              </a:defRPr>
            </a:lvl2pPr>
            <a:lvl3pPr marL="1219170" indent="0" algn="ctr">
              <a:buFontTx/>
              <a:buNone/>
              <a:defRPr sz="2933" cap="all">
                <a:solidFill>
                  <a:srgbClr val="3A85B3"/>
                </a:solidFill>
                <a:latin typeface="Tw Cen MT"/>
              </a:defRPr>
            </a:lvl3pPr>
            <a:lvl4pPr marL="1828754" indent="0" algn="ctr">
              <a:buFontTx/>
              <a:buNone/>
              <a:defRPr sz="2933" cap="all">
                <a:solidFill>
                  <a:srgbClr val="3A85B3"/>
                </a:solidFill>
                <a:latin typeface="Tw Cen MT"/>
              </a:defRPr>
            </a:lvl4pPr>
            <a:lvl5pPr marL="2438339" indent="0" algn="ctr">
              <a:buFontTx/>
              <a:buNone/>
              <a:defRPr sz="2933" cap="all">
                <a:solidFill>
                  <a:srgbClr val="3A85B3"/>
                </a:solidFill>
                <a:latin typeface="Tw Cen M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8097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E4784-F1FE-4392-A472-E30CC8E81327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6F3C1-3B66-4AA8-BA25-9D78280BA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044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4710B-C7A3-6541-ACD3-2D97C062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340" y="235976"/>
            <a:ext cx="5078506" cy="1325563"/>
          </a:xfrm>
        </p:spPr>
        <p:txBody>
          <a:bodyPr/>
          <a:lstStyle>
            <a:lvl1pPr>
              <a:defRPr>
                <a:latin typeface="Avenir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30598-08BD-634D-A55B-EC58239BF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7C33B-0A09-094C-A7E0-37167C3809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4A2A54-C310-E14A-9696-D8279436628E}"/>
              </a:ext>
            </a:extLst>
          </p:cNvPr>
          <p:cNvSpPr/>
          <p:nvPr userDrawn="1"/>
        </p:nvSpPr>
        <p:spPr>
          <a:xfrm>
            <a:off x="6512766" y="0"/>
            <a:ext cx="5679233" cy="6858000"/>
          </a:xfrm>
          <a:prstGeom prst="rect">
            <a:avLst/>
          </a:prstGeom>
          <a:solidFill>
            <a:srgbClr val="608D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D3C8AA-12C1-0E47-8A89-52FB9D8A25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91" t="13601" r="15255" b="32745"/>
          <a:stretch/>
        </p:blipFill>
        <p:spPr>
          <a:xfrm>
            <a:off x="6512767" y="0"/>
            <a:ext cx="570299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CCB93D-6B0C-CD40-A98D-FD25BE2336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052" y="6290465"/>
            <a:ext cx="1787113" cy="43101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1090FE4-A9C1-DA44-BB84-5DACF93537DA}"/>
              </a:ext>
            </a:extLst>
          </p:cNvPr>
          <p:cNvCxnSpPr>
            <a:cxnSpLocks/>
          </p:cNvCxnSpPr>
          <p:nvPr userDrawn="1"/>
        </p:nvCxnSpPr>
        <p:spPr>
          <a:xfrm>
            <a:off x="542364" y="2065907"/>
            <a:ext cx="5970402" cy="0"/>
          </a:xfrm>
          <a:prstGeom prst="line">
            <a:avLst/>
          </a:prstGeom>
          <a:ln w="317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388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4710B-C7A3-6541-ACD3-2D97C062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340" y="235976"/>
            <a:ext cx="5078506" cy="1325563"/>
          </a:xfrm>
        </p:spPr>
        <p:txBody>
          <a:bodyPr/>
          <a:lstStyle>
            <a:lvl1pPr>
              <a:defRPr>
                <a:latin typeface="Avenir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4A2A54-C310-E14A-9696-D8279436628E}"/>
              </a:ext>
            </a:extLst>
          </p:cNvPr>
          <p:cNvSpPr/>
          <p:nvPr userDrawn="1"/>
        </p:nvSpPr>
        <p:spPr>
          <a:xfrm>
            <a:off x="9753600" y="0"/>
            <a:ext cx="2438399" cy="6858000"/>
          </a:xfrm>
          <a:prstGeom prst="rect">
            <a:avLst/>
          </a:prstGeom>
          <a:solidFill>
            <a:srgbClr val="608D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D3C8AA-12C1-0E47-8A89-52FB9D8A25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514" t="13601" r="15255" b="32745"/>
          <a:stretch/>
        </p:blipFill>
        <p:spPr>
          <a:xfrm>
            <a:off x="9753600" y="0"/>
            <a:ext cx="246215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CCB93D-6B0C-CD40-A98D-FD25BE2336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052" y="6290465"/>
            <a:ext cx="1787113" cy="43101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1090FE4-A9C1-DA44-BB84-5DACF93537DA}"/>
              </a:ext>
            </a:extLst>
          </p:cNvPr>
          <p:cNvCxnSpPr>
            <a:cxnSpLocks/>
          </p:cNvCxnSpPr>
          <p:nvPr userDrawn="1"/>
        </p:nvCxnSpPr>
        <p:spPr>
          <a:xfrm>
            <a:off x="542364" y="2065907"/>
            <a:ext cx="9211236" cy="0"/>
          </a:xfrm>
          <a:prstGeom prst="line">
            <a:avLst/>
          </a:prstGeom>
          <a:ln w="317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253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4710B-C7A3-6541-ACD3-2D97C062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073" y="353239"/>
            <a:ext cx="5078506" cy="1325563"/>
          </a:xfrm>
        </p:spPr>
        <p:txBody>
          <a:bodyPr/>
          <a:lstStyle>
            <a:lvl1pPr>
              <a:defRPr>
                <a:latin typeface="Avenir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4A2A54-C310-E14A-9696-D8279436628E}"/>
              </a:ext>
            </a:extLst>
          </p:cNvPr>
          <p:cNvSpPr/>
          <p:nvPr userDrawn="1"/>
        </p:nvSpPr>
        <p:spPr>
          <a:xfrm>
            <a:off x="23759" y="0"/>
            <a:ext cx="2438399" cy="6858000"/>
          </a:xfrm>
          <a:prstGeom prst="rect">
            <a:avLst/>
          </a:prstGeom>
          <a:solidFill>
            <a:srgbClr val="608D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D3C8AA-12C1-0E47-8A89-52FB9D8A25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514" t="13601" r="15255" b="32745"/>
          <a:stretch/>
        </p:blipFill>
        <p:spPr>
          <a:xfrm>
            <a:off x="0" y="0"/>
            <a:ext cx="246215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CCB93D-6B0C-CD40-A98D-FD25BE2336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5985" y="6070331"/>
            <a:ext cx="1787113" cy="43101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1090FE4-A9C1-DA44-BB84-5DACF93537DA}"/>
              </a:ext>
            </a:extLst>
          </p:cNvPr>
          <p:cNvCxnSpPr>
            <a:cxnSpLocks/>
          </p:cNvCxnSpPr>
          <p:nvPr userDrawn="1"/>
        </p:nvCxnSpPr>
        <p:spPr>
          <a:xfrm>
            <a:off x="2462158" y="2032040"/>
            <a:ext cx="9211236" cy="0"/>
          </a:xfrm>
          <a:prstGeom prst="line">
            <a:avLst/>
          </a:prstGeom>
          <a:ln w="317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301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D3C8AA-12C1-0E47-8A89-52FB9D8A25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" t="13601" r="4613" b="32745"/>
          <a:stretch/>
        </p:blipFill>
        <p:spPr>
          <a:xfrm flipV="1">
            <a:off x="4658598" y="0"/>
            <a:ext cx="75334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84710B-C7A3-6541-ACD3-2D97C062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340" y="235976"/>
            <a:ext cx="5078506" cy="1325563"/>
          </a:xfrm>
        </p:spPr>
        <p:txBody>
          <a:bodyPr/>
          <a:lstStyle>
            <a:lvl1pPr>
              <a:defRPr>
                <a:latin typeface="Avenir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CCB93D-6B0C-CD40-A98D-FD25BE2336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2183" y="6184448"/>
            <a:ext cx="1787113" cy="43101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1090FE4-A9C1-DA44-BB84-5DACF93537DA}"/>
              </a:ext>
            </a:extLst>
          </p:cNvPr>
          <p:cNvCxnSpPr>
            <a:cxnSpLocks/>
          </p:cNvCxnSpPr>
          <p:nvPr userDrawn="1"/>
        </p:nvCxnSpPr>
        <p:spPr>
          <a:xfrm>
            <a:off x="0" y="1800864"/>
            <a:ext cx="5970402" cy="0"/>
          </a:xfrm>
          <a:prstGeom prst="line">
            <a:avLst/>
          </a:prstGeom>
          <a:ln w="317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844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C3407-D2B8-4B47-AC24-61B0F1026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505325" cy="1325563"/>
          </a:xfrm>
        </p:spPr>
        <p:txBody>
          <a:bodyPr/>
          <a:lstStyle>
            <a:lvl1pPr>
              <a:defRPr>
                <a:latin typeface="Avenir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DE7F4A-76A8-134F-9338-44A7716177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59" t="-3165" r="-6658" b="43857"/>
          <a:stretch/>
        </p:blipFill>
        <p:spPr>
          <a:xfrm>
            <a:off x="0" y="1889267"/>
            <a:ext cx="5100638" cy="49819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4E25F8-E049-0B4C-8F15-61BD5B27C9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052" y="6290465"/>
            <a:ext cx="1787113" cy="43101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991B53-2FB0-9F44-AE7B-19A70AE6B541}"/>
              </a:ext>
            </a:extLst>
          </p:cNvPr>
          <p:cNvCxnSpPr>
            <a:cxnSpLocks/>
          </p:cNvCxnSpPr>
          <p:nvPr userDrawn="1"/>
        </p:nvCxnSpPr>
        <p:spPr>
          <a:xfrm>
            <a:off x="0" y="1889267"/>
            <a:ext cx="5970402" cy="0"/>
          </a:xfrm>
          <a:prstGeom prst="line">
            <a:avLst/>
          </a:prstGeom>
          <a:ln w="317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640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F697B4-6D50-B442-8FCD-81D3913C64D6}"/>
              </a:ext>
            </a:extLst>
          </p:cNvPr>
          <p:cNvSpPr/>
          <p:nvPr userDrawn="1"/>
        </p:nvSpPr>
        <p:spPr>
          <a:xfrm>
            <a:off x="-1" y="4618653"/>
            <a:ext cx="12192000" cy="2239347"/>
          </a:xfrm>
          <a:prstGeom prst="rect">
            <a:avLst/>
          </a:prstGeom>
          <a:solidFill>
            <a:srgbClr val="293D2F">
              <a:alpha val="9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2887E8-65F5-9743-9A7E-50A5A730A5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443" r="36243" b="16537"/>
          <a:stretch/>
        </p:blipFill>
        <p:spPr>
          <a:xfrm rot="5400000">
            <a:off x="4214328" y="404329"/>
            <a:ext cx="2239345" cy="1066800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11287E-EB58-3649-B185-8EF6E1D11EE9}"/>
              </a:ext>
            </a:extLst>
          </p:cNvPr>
          <p:cNvCxnSpPr>
            <a:cxnSpLocks/>
          </p:cNvCxnSpPr>
          <p:nvPr userDrawn="1"/>
        </p:nvCxnSpPr>
        <p:spPr>
          <a:xfrm>
            <a:off x="0" y="1058201"/>
            <a:ext cx="10151706" cy="0"/>
          </a:xfrm>
          <a:prstGeom prst="line">
            <a:avLst/>
          </a:prstGeom>
          <a:ln w="317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A8F1B99C-6E7C-B145-A2DD-7BEBFBBE1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727" y="0"/>
            <a:ext cx="8946595" cy="1325563"/>
          </a:xfrm>
        </p:spPr>
        <p:txBody>
          <a:bodyPr/>
          <a:lstStyle>
            <a:lvl1pPr>
              <a:defRPr>
                <a:latin typeface="Avenir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D284DF-7D2E-BB49-A5DA-7AE5D756D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628"/>
                    </a14:imgEffect>
                    <a14:imgEffect>
                      <a14:saturation sat="153000"/>
                    </a14:imgEffect>
                    <a14:imgEffect>
                      <a14:brightnessContrast bright="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0195" y="6211487"/>
            <a:ext cx="1787113" cy="43101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F9181E-B5F3-9B45-8A37-787CCCF9EFAE}"/>
              </a:ext>
            </a:extLst>
          </p:cNvPr>
          <p:cNvCxnSpPr>
            <a:cxnSpLocks/>
          </p:cNvCxnSpPr>
          <p:nvPr userDrawn="1"/>
        </p:nvCxnSpPr>
        <p:spPr>
          <a:xfrm>
            <a:off x="-2" y="4503374"/>
            <a:ext cx="12192001" cy="0"/>
          </a:xfrm>
          <a:prstGeom prst="line">
            <a:avLst/>
          </a:prstGeom>
          <a:ln w="539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335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B2043B6-493A-AF4B-AF01-4598F4AFC673}"/>
              </a:ext>
            </a:extLst>
          </p:cNvPr>
          <p:cNvSpPr/>
          <p:nvPr userDrawn="1"/>
        </p:nvSpPr>
        <p:spPr>
          <a:xfrm>
            <a:off x="6647349" y="1227667"/>
            <a:ext cx="4114800" cy="41148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6422EE0-25D5-6648-8E3F-9F5C5A7403F9}"/>
              </a:ext>
            </a:extLst>
          </p:cNvPr>
          <p:cNvSpPr/>
          <p:nvPr userDrawn="1"/>
        </p:nvSpPr>
        <p:spPr>
          <a:xfrm>
            <a:off x="6799749" y="1380067"/>
            <a:ext cx="3784600" cy="3784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F697B4-6D50-B442-8FCD-81D3913C64D6}"/>
              </a:ext>
            </a:extLst>
          </p:cNvPr>
          <p:cNvSpPr/>
          <p:nvPr userDrawn="1"/>
        </p:nvSpPr>
        <p:spPr>
          <a:xfrm>
            <a:off x="-1" y="3285067"/>
            <a:ext cx="12192000" cy="3572933"/>
          </a:xfrm>
          <a:prstGeom prst="rect">
            <a:avLst/>
          </a:prstGeom>
          <a:solidFill>
            <a:srgbClr val="608D6C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D284DF-7D2E-BB49-A5DA-7AE5D756DE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628"/>
                    </a14:imgEffect>
                    <a14:imgEffect>
                      <a14:saturation sat="153000"/>
                    </a14:imgEffect>
                    <a14:imgEffect>
                      <a14:brightnessContrast bright="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0195" y="6211487"/>
            <a:ext cx="1787113" cy="43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63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F697B4-6D50-B442-8FCD-81D3913C64D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93D2F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D284DF-7D2E-BB49-A5DA-7AE5D756DE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171"/>
                    </a14:imgEffect>
                    <a14:imgEffect>
                      <a14:saturation sat="67000"/>
                    </a14:imgEffect>
                    <a14:imgEffect>
                      <a14:brightnessContrast bright="100000" contrast="-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403" y="6138335"/>
            <a:ext cx="1787113" cy="431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9CE83F-1972-C647-B501-877C659F9C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91" t="49000" r="-14494" b="-2655"/>
          <a:stretch/>
        </p:blipFill>
        <p:spPr>
          <a:xfrm rot="5400000">
            <a:off x="4775200" y="558802"/>
            <a:ext cx="79756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0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993CCD-2FA2-B448-AC64-756F19304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D75DB-90DE-2047-A9B0-3FD7E1E101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0B08C-939F-0A43-B86B-907CE80B3D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16808-2EB6-7F49-A483-78CA9E6842B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96025-DE62-5B43-9B01-54CDEA7D7A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68282-7C33-6943-A649-4DCF90FE1B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7C33B-0A09-094C-A7E0-37167C38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342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59" r:id="rId3"/>
    <p:sldLayoutId id="2147483662" r:id="rId4"/>
    <p:sldLayoutId id="2147483656" r:id="rId5"/>
    <p:sldLayoutId id="2147483654" r:id="rId6"/>
    <p:sldLayoutId id="2147483655" r:id="rId7"/>
    <p:sldLayoutId id="2147483657" r:id="rId8"/>
    <p:sldLayoutId id="2147483658" r:id="rId9"/>
    <p:sldLayoutId id="2147483660" r:id="rId10"/>
    <p:sldLayoutId id="2147483649" r:id="rId11"/>
    <p:sldLayoutId id="2147483661" r:id="rId12"/>
    <p:sldLayoutId id="2147483663" r:id="rId13"/>
    <p:sldLayoutId id="2147483664" r:id="rId14"/>
    <p:sldLayoutId id="214748367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een-center.org/pcpcm" TargetMode="External"/><Relationship Id="rId2" Type="http://schemas.openxmlformats.org/officeDocument/2006/relationships/hyperlink" Target="http://www.annfammed.org/content/17/3/221" TargetMode="Externa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4EA41A6-EC3C-8D44-84A1-F69BB4B29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1464"/>
            <a:ext cx="4215521" cy="23765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EE8FC6-2C76-5147-99E0-75AC39C4853F}"/>
              </a:ext>
            </a:extLst>
          </p:cNvPr>
          <p:cNvSpPr txBox="1"/>
          <p:nvPr/>
        </p:nvSpPr>
        <p:spPr>
          <a:xfrm>
            <a:off x="701643" y="1053133"/>
            <a:ext cx="10788713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Levitt Lectureship</a:t>
            </a:r>
          </a:p>
          <a:p>
            <a:pPr algn="ctr"/>
            <a:endParaRPr lang="en-US" sz="1000" b="1" dirty="0"/>
          </a:p>
          <a:p>
            <a:pPr algn="ctr"/>
            <a:endParaRPr lang="en-US" sz="1000" b="1" dirty="0"/>
          </a:p>
          <a:p>
            <a:pPr algn="ctr"/>
            <a:endParaRPr lang="en-US" sz="1000" b="1" dirty="0"/>
          </a:p>
          <a:p>
            <a:pPr algn="ctr"/>
            <a:r>
              <a:rPr lang="en-US" sz="4400" b="1" i="1" dirty="0"/>
              <a:t>Where the Sidewalk Ends</a:t>
            </a:r>
            <a:endParaRPr lang="en-US" sz="4400" b="1" dirty="0"/>
          </a:p>
          <a:p>
            <a:pPr algn="ctr"/>
            <a:r>
              <a:rPr lang="en-US" sz="4400" b="1" dirty="0"/>
              <a:t>and the Promise of Primary Care Begins</a:t>
            </a:r>
          </a:p>
          <a:p>
            <a:pPr algn="ctr"/>
            <a:endParaRPr lang="en-US" sz="1000" dirty="0"/>
          </a:p>
          <a:p>
            <a:pPr algn="ctr"/>
            <a:endParaRPr lang="en-US" sz="1000" dirty="0"/>
          </a:p>
          <a:p>
            <a:pPr algn="ctr"/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October 26, 2021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3861391-3F2E-A740-BD47-2591E895A6E4}"/>
              </a:ext>
            </a:extLst>
          </p:cNvPr>
          <p:cNvCxnSpPr>
            <a:cxnSpLocks/>
          </p:cNvCxnSpPr>
          <p:nvPr/>
        </p:nvCxnSpPr>
        <p:spPr>
          <a:xfrm>
            <a:off x="3449957" y="1984446"/>
            <a:ext cx="5760970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7F151A5-40D4-9C4D-AC33-0A8C58459C5F}"/>
              </a:ext>
            </a:extLst>
          </p:cNvPr>
          <p:cNvSpPr txBox="1"/>
          <p:nvPr/>
        </p:nvSpPr>
        <p:spPr>
          <a:xfrm>
            <a:off x="1610006" y="1287957"/>
            <a:ext cx="2616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Prepared for the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5B5621-B189-0245-9A57-9F0EF66C5313}"/>
              </a:ext>
            </a:extLst>
          </p:cNvPr>
          <p:cNvSpPr txBox="1"/>
          <p:nvPr/>
        </p:nvSpPr>
        <p:spPr>
          <a:xfrm>
            <a:off x="3834126" y="4627332"/>
            <a:ext cx="4523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Drs. Rebecca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Etz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and Kurt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Stange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11045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E24FDE4-8371-8540-913D-6E821AB7D587}"/>
              </a:ext>
            </a:extLst>
          </p:cNvPr>
          <p:cNvSpPr txBox="1">
            <a:spLocks/>
          </p:cNvSpPr>
          <p:nvPr/>
        </p:nvSpPr>
        <p:spPr>
          <a:xfrm>
            <a:off x="2753926" y="303412"/>
            <a:ext cx="9278245" cy="1430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i="1" dirty="0">
                <a:latin typeface="+mn-lt"/>
              </a:rPr>
              <a:t>Where the Wild Things Are</a:t>
            </a:r>
            <a:endParaRPr lang="en-US" sz="2800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C8698D-DBA3-D24E-9F98-BDF039D46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926" y="2044325"/>
            <a:ext cx="8585200" cy="2882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F6FAF1-6B33-9D42-BEAB-00EF596DD00D}"/>
              </a:ext>
            </a:extLst>
          </p:cNvPr>
          <p:cNvSpPr txBox="1"/>
          <p:nvPr/>
        </p:nvSpPr>
        <p:spPr>
          <a:xfrm>
            <a:off x="8602949" y="4557893"/>
            <a:ext cx="3322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Graphic @</a:t>
            </a:r>
            <a:r>
              <a:rPr lang="en-US" b="1" dirty="0" err="1">
                <a:solidFill>
                  <a:schemeClr val="bg1"/>
                </a:solidFill>
              </a:rPr>
              <a:t>goodreads.com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009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F8F0676-F1EF-1E4B-8093-D3348DEF7CDE}"/>
              </a:ext>
            </a:extLst>
          </p:cNvPr>
          <p:cNvSpPr/>
          <p:nvPr/>
        </p:nvSpPr>
        <p:spPr>
          <a:xfrm>
            <a:off x="6808204" y="1367071"/>
            <a:ext cx="3748135" cy="37934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B19270-21F9-A14B-9AFB-6ECAF2EF9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097" y="435429"/>
            <a:ext cx="4203700" cy="2819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0E508B-E855-E541-857B-586934AA48A0}"/>
              </a:ext>
            </a:extLst>
          </p:cNvPr>
          <p:cNvSpPr txBox="1"/>
          <p:nvPr/>
        </p:nvSpPr>
        <p:spPr>
          <a:xfrm rot="20136852">
            <a:off x="1228096" y="762424"/>
            <a:ext cx="4142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COVID patient volume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3DC41E-E757-F741-A88E-E1B2AFBDADB9}"/>
              </a:ext>
            </a:extLst>
          </p:cNvPr>
          <p:cNvSpPr txBox="1"/>
          <p:nvPr/>
        </p:nvSpPr>
        <p:spPr>
          <a:xfrm>
            <a:off x="296089" y="3756951"/>
            <a:ext cx="7046649" cy="2603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And OR did more</a:t>
            </a:r>
            <a:r>
              <a:rPr lang="en-US" sz="3200" dirty="0"/>
              <a:t>:</a:t>
            </a:r>
          </a:p>
          <a:p>
            <a:pPr marL="460375" indent="-2841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800" i="1" dirty="0"/>
              <a:t>72% added TH for access/capacity</a:t>
            </a:r>
          </a:p>
          <a:p>
            <a:pPr marL="460375" indent="-2841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800" i="1" dirty="0"/>
              <a:t>59% monitored COVID+ at home</a:t>
            </a:r>
          </a:p>
          <a:p>
            <a:pPr marL="460375" indent="-2841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800" i="1" dirty="0"/>
              <a:t>51% added services to reduce system use</a:t>
            </a:r>
          </a:p>
          <a:p>
            <a:pPr marL="460375" indent="-284163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800" i="1" dirty="0"/>
              <a:t>57% added help for social drivers of health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7F7355-E16A-6B4D-A0B7-F6745AE8A45C}"/>
              </a:ext>
            </a:extLst>
          </p:cNvPr>
          <p:cNvSpPr txBox="1"/>
          <p:nvPr/>
        </p:nvSpPr>
        <p:spPr>
          <a:xfrm>
            <a:off x="7245854" y="2354026"/>
            <a:ext cx="2872834" cy="2149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4400" b="1" i="1" dirty="0">
                <a:solidFill>
                  <a:schemeClr val="accent2"/>
                </a:solidFill>
              </a:rPr>
              <a:t>45% </a:t>
            </a:r>
            <a:r>
              <a:rPr lang="en-US" sz="3200" b="1" i="1" dirty="0">
                <a:solidFill>
                  <a:schemeClr val="accent2"/>
                </a:solidFill>
              </a:rPr>
              <a:t>discovered great courage in their colleagues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BC18D4-BEBA-3C44-8D9A-0B5F850A9FD3}"/>
              </a:ext>
            </a:extLst>
          </p:cNvPr>
          <p:cNvSpPr txBox="1"/>
          <p:nvPr/>
        </p:nvSpPr>
        <p:spPr>
          <a:xfrm>
            <a:off x="7245854" y="1697526"/>
            <a:ext cx="2872834" cy="508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200" dirty="0">
                <a:solidFill>
                  <a:schemeClr val="accent2"/>
                </a:solidFill>
              </a:rPr>
              <a:t>In Colorado</a:t>
            </a:r>
          </a:p>
        </p:txBody>
      </p:sp>
    </p:spTree>
    <p:extLst>
      <p:ext uri="{BB962C8B-B14F-4D97-AF65-F5344CB8AC3E}">
        <p14:creationId xmlns:p14="http://schemas.microsoft.com/office/powerpoint/2010/main" val="404721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B08D56-6D24-AC48-91B6-245FA9318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54" y="433486"/>
            <a:ext cx="9336119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RELATIONSHIPS were key…</a:t>
            </a:r>
            <a:br>
              <a:rPr lang="en-US" dirty="0">
                <a:latin typeface="+mn-lt"/>
              </a:rPr>
            </a:br>
            <a:r>
              <a:rPr lang="en-US" sz="2800" dirty="0">
                <a:latin typeface="+mn-lt"/>
              </a:rPr>
              <a:t>“</a:t>
            </a:r>
            <a:r>
              <a:rPr lang="en-US" sz="2800" i="1" dirty="0">
                <a:latin typeface="+mn-lt"/>
              </a:rPr>
              <a:t>right care, right time, right place”</a:t>
            </a:r>
            <a:endParaRPr lang="en-US" sz="2800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39F2C7-0789-4141-BEA2-7177937A5FA5}"/>
              </a:ext>
            </a:extLst>
          </p:cNvPr>
          <p:cNvSpPr txBox="1"/>
          <p:nvPr/>
        </p:nvSpPr>
        <p:spPr>
          <a:xfrm>
            <a:off x="2458356" y="4105922"/>
            <a:ext cx="680415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Patients said – it’s the bedrock of my care</a:t>
            </a:r>
          </a:p>
          <a:p>
            <a:endParaRPr lang="en-US" sz="1000" b="1" dirty="0">
              <a:solidFill>
                <a:schemeClr val="accent1"/>
              </a:solidFill>
            </a:endParaRPr>
          </a:p>
          <a:p>
            <a:pPr lvl="1"/>
            <a:r>
              <a:rPr lang="en-US" sz="2400" b="1" dirty="0">
                <a:solidFill>
                  <a:schemeClr val="accent1"/>
                </a:solidFill>
              </a:rPr>
              <a:t>82%</a:t>
            </a:r>
            <a:r>
              <a:rPr lang="en-US" sz="2400" dirty="0">
                <a:solidFill>
                  <a:schemeClr val="accent1"/>
                </a:solidFill>
              </a:rPr>
              <a:t> ...  having someone I trust</a:t>
            </a:r>
          </a:p>
          <a:p>
            <a:pPr lvl="1"/>
            <a:r>
              <a:rPr lang="en-US" sz="2400" b="1" dirty="0">
                <a:solidFill>
                  <a:schemeClr val="accent1"/>
                </a:solidFill>
              </a:rPr>
              <a:t>76%</a:t>
            </a:r>
            <a:r>
              <a:rPr lang="en-US" sz="2400" dirty="0">
                <a:solidFill>
                  <a:schemeClr val="accent1"/>
                </a:solidFill>
              </a:rPr>
              <a:t> … I can ask anything, medical or not</a:t>
            </a:r>
          </a:p>
          <a:p>
            <a:pPr lvl="1"/>
            <a:r>
              <a:rPr lang="en-US" sz="2400" b="1" dirty="0">
                <a:solidFill>
                  <a:schemeClr val="accent1"/>
                </a:solidFill>
              </a:rPr>
              <a:t>85%</a:t>
            </a:r>
            <a:r>
              <a:rPr lang="en-US" sz="2400" dirty="0">
                <a:solidFill>
                  <a:schemeClr val="accent1"/>
                </a:solidFill>
              </a:rPr>
              <a:t> … helps me to make sense of things</a:t>
            </a:r>
          </a:p>
          <a:p>
            <a:pPr lvl="1"/>
            <a:r>
              <a:rPr lang="en-US" sz="2400" b="1" dirty="0">
                <a:solidFill>
                  <a:schemeClr val="accent1"/>
                </a:solidFill>
              </a:rPr>
              <a:t>79%</a:t>
            </a:r>
            <a:r>
              <a:rPr lang="en-US" sz="2400" dirty="0">
                <a:solidFill>
                  <a:schemeClr val="accent1"/>
                </a:solidFill>
              </a:rPr>
              <a:t> … seeing them makes me feel better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B94843B-0CB3-1844-9F8C-6E56B374F005}"/>
              </a:ext>
            </a:extLst>
          </p:cNvPr>
          <p:cNvGraphicFramePr/>
          <p:nvPr/>
        </p:nvGraphicFramePr>
        <p:xfrm>
          <a:off x="652833" y="2220065"/>
          <a:ext cx="1581081" cy="1631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E1C640DF-2680-2A4E-A87F-28BF96B4DF34}"/>
              </a:ext>
            </a:extLst>
          </p:cNvPr>
          <p:cNvSpPr/>
          <p:nvPr/>
        </p:nvSpPr>
        <p:spPr>
          <a:xfrm>
            <a:off x="2458356" y="2327787"/>
            <a:ext cx="6218585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Clinicians said – it’s what I do </a:t>
            </a:r>
          </a:p>
          <a:p>
            <a:endParaRPr lang="en-US" sz="1000" dirty="0"/>
          </a:p>
          <a:p>
            <a:r>
              <a:rPr lang="en-US" sz="2400" dirty="0">
                <a:solidFill>
                  <a:schemeClr val="accent1"/>
                </a:solidFill>
              </a:rPr>
              <a:t>personalized, relational, integrated, equitable, compassionate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8F73C3-48E8-9D4F-BCDA-8DD254BF90D6}"/>
              </a:ext>
            </a:extLst>
          </p:cNvPr>
          <p:cNvSpPr txBox="1"/>
          <p:nvPr/>
        </p:nvSpPr>
        <p:spPr>
          <a:xfrm>
            <a:off x="1131917" y="2955976"/>
            <a:ext cx="847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83%</a:t>
            </a:r>
          </a:p>
        </p:txBody>
      </p:sp>
    </p:spTree>
    <p:extLst>
      <p:ext uri="{BB962C8B-B14F-4D97-AF65-F5344CB8AC3E}">
        <p14:creationId xmlns:p14="http://schemas.microsoft.com/office/powerpoint/2010/main" val="136517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5" grpId="0">
        <p:bldAsOne/>
      </p:bldGraphic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B08D56-6D24-AC48-91B6-245FA9318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339" y="235976"/>
            <a:ext cx="931297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Telehealth grew helpful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B0F8A0-6DFC-DC46-9357-0F42CEB0916A}"/>
              </a:ext>
            </a:extLst>
          </p:cNvPr>
          <p:cNvCxnSpPr/>
          <p:nvPr/>
        </p:nvCxnSpPr>
        <p:spPr>
          <a:xfrm>
            <a:off x="1903751" y="2758190"/>
            <a:ext cx="7352675" cy="0"/>
          </a:xfrm>
          <a:prstGeom prst="line">
            <a:avLst/>
          </a:prstGeom>
          <a:ln w="4445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E40A4D8-348B-E440-A5C1-0F6AE9F049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2258501"/>
              </p:ext>
            </p:extLst>
          </p:nvPr>
        </p:nvGraphicFramePr>
        <p:xfrm>
          <a:off x="817881" y="1894114"/>
          <a:ext cx="8128000" cy="4431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74711C38-7AD8-4B49-BE1E-B33345FBF4DC}"/>
              </a:ext>
            </a:extLst>
          </p:cNvPr>
          <p:cNvSpPr/>
          <p:nvPr/>
        </p:nvSpPr>
        <p:spPr>
          <a:xfrm>
            <a:off x="1343903" y="2003864"/>
            <a:ext cx="381000" cy="1572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993CA5-9B30-DF4C-85D0-EC41D3F4FFCF}"/>
              </a:ext>
            </a:extLst>
          </p:cNvPr>
          <p:cNvSpPr txBox="1"/>
          <p:nvPr/>
        </p:nvSpPr>
        <p:spPr>
          <a:xfrm>
            <a:off x="8535095" y="3390636"/>
            <a:ext cx="1199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Phone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F2C567-D70E-1F4A-9BE2-C08EFE12721C}"/>
              </a:ext>
            </a:extLst>
          </p:cNvPr>
          <p:cNvSpPr txBox="1"/>
          <p:nvPr/>
        </p:nvSpPr>
        <p:spPr>
          <a:xfrm>
            <a:off x="8296154" y="2758190"/>
            <a:ext cx="1199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Video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81F0E-3796-0446-B875-6C1C62A020ED}"/>
              </a:ext>
            </a:extLst>
          </p:cNvPr>
          <p:cNvSpPr/>
          <p:nvPr/>
        </p:nvSpPr>
        <p:spPr>
          <a:xfrm>
            <a:off x="1526588" y="2674314"/>
            <a:ext cx="279281" cy="212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113DFB-12F7-5E4E-91BE-724489A98CD3}"/>
              </a:ext>
            </a:extLst>
          </p:cNvPr>
          <p:cNvSpPr txBox="1"/>
          <p:nvPr/>
        </p:nvSpPr>
        <p:spPr>
          <a:xfrm>
            <a:off x="1115323" y="2493721"/>
            <a:ext cx="769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70%</a:t>
            </a:r>
          </a:p>
        </p:txBody>
      </p:sp>
    </p:spTree>
    <p:extLst>
      <p:ext uri="{BB962C8B-B14F-4D97-AF65-F5344CB8AC3E}">
        <p14:creationId xmlns:p14="http://schemas.microsoft.com/office/powerpoint/2010/main" val="113845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C8698D-DBA3-D24E-9F98-BDF039D46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926" y="2044325"/>
            <a:ext cx="8585200" cy="28829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79A441-81C1-9542-8149-4B2CF8F9F91D}"/>
              </a:ext>
            </a:extLst>
          </p:cNvPr>
          <p:cNvSpPr txBox="1">
            <a:spLocks/>
          </p:cNvSpPr>
          <p:nvPr/>
        </p:nvSpPr>
        <p:spPr>
          <a:xfrm>
            <a:off x="2753926" y="303412"/>
            <a:ext cx="9278245" cy="1430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From Here to Where?</a:t>
            </a:r>
            <a:br>
              <a:rPr lang="en-US" dirty="0">
                <a:latin typeface="+mn-lt"/>
              </a:rPr>
            </a:br>
            <a:br>
              <a:rPr lang="en-US" sz="1100" dirty="0">
                <a:latin typeface="+mn-lt"/>
              </a:rPr>
            </a:br>
            <a:r>
              <a:rPr lang="en-US" sz="2800" i="1" dirty="0"/>
              <a:t>Gap analysis and investment in the future</a:t>
            </a:r>
            <a:endParaRPr lang="en-US" sz="28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41840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E2ED6F9-63C3-4A8D-9BB4-1EA62533B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D72081E-AD41-4FBB-B02B-698A68DBC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64870EB-4D4A-EB4C-A178-C7AAE1EC5ECC}"/>
              </a:ext>
            </a:extLst>
          </p:cNvPr>
          <p:cNvSpPr txBox="1">
            <a:spLocks/>
          </p:cNvSpPr>
          <p:nvPr/>
        </p:nvSpPr>
        <p:spPr>
          <a:xfrm>
            <a:off x="1051560" y="4495466"/>
            <a:ext cx="3611880" cy="1536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500" dirty="0">
                <a:latin typeface="+mj-lt"/>
              </a:rPr>
              <a:t>Why was primary care so invisible?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654391-D83A-8646-B8E4-253A25C0E9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399447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16248AD-805F-41BF-9B57-FC53E5B32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id="{1F82758F-B2B3-4F0A-BB90-4BFFEDD16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F45BD9-0D94-5E4A-AB82-40213E7B8888}"/>
              </a:ext>
            </a:extLst>
          </p:cNvPr>
          <p:cNvSpPr txBox="1"/>
          <p:nvPr/>
        </p:nvSpPr>
        <p:spPr>
          <a:xfrm>
            <a:off x="5295826" y="4495466"/>
            <a:ext cx="6061022" cy="1536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99.8% respiratory illness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46% adult vaccinations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72% child vaccinations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9302C5-D98A-1242-A2CA-3AA4A0B26233}"/>
              </a:ext>
            </a:extLst>
          </p:cNvPr>
          <p:cNvSpPr txBox="1"/>
          <p:nvPr/>
        </p:nvSpPr>
        <p:spPr>
          <a:xfrm>
            <a:off x="0" y="6519446"/>
            <a:ext cx="2926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Graphic @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wallpaperflare.com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3335C7-A06C-7941-9C86-FF76B1CDE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2596" y="6364043"/>
            <a:ext cx="1628503" cy="4863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63F352-B4DB-6B4D-9A3B-D75B85FBF7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69803">
            <a:off x="8344868" y="941796"/>
            <a:ext cx="8509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031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894C70-E7F6-CB4D-A6E8-BB8DF6DF0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dirty="0">
                <a:latin typeface="+mj-lt"/>
              </a:rPr>
              <a:t>Policy makers were blind to us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86DF5B-582A-E441-AF3B-0118E256CD9E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Federal planning?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Relief funding?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… and the vaccines!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607A8B-28ED-B04F-B92D-86BECBF241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35D517-7C0A-8947-9674-70465FA0D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97" y="6282613"/>
            <a:ext cx="1628503" cy="4863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BA078A-9231-174E-8DB6-0DC57F03A9AB}"/>
              </a:ext>
            </a:extLst>
          </p:cNvPr>
          <p:cNvSpPr txBox="1"/>
          <p:nvPr/>
        </p:nvSpPr>
        <p:spPr>
          <a:xfrm>
            <a:off x="9897456" y="6525783"/>
            <a:ext cx="21996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Graphic @ </a:t>
            </a:r>
            <a:r>
              <a:rPr lang="en-US" sz="1600" dirty="0" err="1">
                <a:solidFill>
                  <a:schemeClr val="bg1">
                    <a:lumMod val="95000"/>
                  </a:schemeClr>
                </a:solidFill>
              </a:rPr>
              <a:t>photos.com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42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0789" y="1730012"/>
            <a:ext cx="7081211" cy="3047565"/>
          </a:xfrm>
        </p:spPr>
        <p:txBody>
          <a:bodyPr/>
          <a:lstStyle/>
          <a:p>
            <a:r>
              <a:rPr lang="en-US" sz="4800" dirty="0"/>
              <a:t>Implementing High-Quality Primary Care:</a:t>
            </a:r>
            <a:br>
              <a:rPr lang="en-US" sz="4800" dirty="0"/>
            </a:br>
            <a:r>
              <a:rPr lang="en-US" sz="1867" dirty="0"/>
              <a:t> </a:t>
            </a:r>
            <a:br>
              <a:rPr lang="en-US" sz="4267" dirty="0"/>
            </a:br>
            <a:r>
              <a:rPr lang="en-US" sz="3733" dirty="0"/>
              <a:t>Rebuilding the Foundation of Health Care</a:t>
            </a:r>
            <a:endParaRPr lang="en-US" sz="4800" dirty="0"/>
          </a:p>
        </p:txBody>
      </p:sp>
      <p:sp>
        <p:nvSpPr>
          <p:cNvPr id="7" name="Rectangle 6"/>
          <p:cNvSpPr/>
          <p:nvPr/>
        </p:nvSpPr>
        <p:spPr>
          <a:xfrm>
            <a:off x="8061810" y="6168034"/>
            <a:ext cx="4057521" cy="666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867" dirty="0">
                <a:solidFill>
                  <a:prstClr val="black"/>
                </a:solidFill>
                <a:latin typeface="Trebuchet MS" panose="020B0603020202020204" pitchFamily="34" charset="0"/>
              </a:rPr>
              <a:t>Nationalacademies.org/</a:t>
            </a:r>
            <a:r>
              <a:rPr lang="en-US" sz="1867" dirty="0" err="1">
                <a:solidFill>
                  <a:prstClr val="black"/>
                </a:solidFill>
                <a:latin typeface="Trebuchet MS" panose="020B0603020202020204" pitchFamily="34" charset="0"/>
              </a:rPr>
              <a:t>primarycare</a:t>
            </a:r>
            <a:endParaRPr lang="en-US" sz="1867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algn="r"/>
            <a:r>
              <a:rPr lang="en-US" sz="1867" dirty="0">
                <a:solidFill>
                  <a:prstClr val="black"/>
                </a:solidFill>
                <a:latin typeface="Trebuchet MS" panose="020B0603020202020204" pitchFamily="34" charset="0"/>
              </a:rPr>
              <a:t>primarycare@nas.edu</a:t>
            </a:r>
          </a:p>
        </p:txBody>
      </p:sp>
      <p:pic>
        <p:nvPicPr>
          <p:cNvPr id="8" name="Picture 13" descr="C:\Users\njoy\AppData\Local\Microsoft\Windows\Temporary Internet Files\Content.IE5\K30TR9K2\free-hand-cursor-transparent-120x150[1]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777659" y="6203201"/>
            <a:ext cx="295864" cy="36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445476" y="5636741"/>
            <a:ext cx="1673855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867" dirty="0">
                <a:solidFill>
                  <a:prstClr val="black"/>
                </a:solidFill>
                <a:latin typeface="Trebuchet MS" panose="020B0603020202020204" pitchFamily="34" charset="0"/>
              </a:rPr>
              <a:t>April 29, 2021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71" y="1500569"/>
            <a:ext cx="3493037" cy="5105208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CF24FC-E747-CF4A-A5CA-AA564F392C97}"/>
              </a:ext>
            </a:extLst>
          </p:cNvPr>
          <p:cNvSpPr txBox="1"/>
          <p:nvPr/>
        </p:nvSpPr>
        <p:spPr>
          <a:xfrm>
            <a:off x="4277647" y="1949985"/>
            <a:ext cx="7665720" cy="32571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34950" indent="-227013">
              <a:lnSpc>
                <a:spcPct val="150000"/>
              </a:lnSpc>
            </a:pPr>
            <a:r>
              <a:rPr lang="en-US" sz="2800" b="1" dirty="0">
                <a:solidFill>
                  <a:schemeClr val="accent5"/>
                </a:solidFill>
              </a:rPr>
              <a:t>Payment</a:t>
            </a:r>
            <a:r>
              <a:rPr lang="en-US" sz="2800" dirty="0">
                <a:solidFill>
                  <a:schemeClr val="accent5"/>
                </a:solidFill>
              </a:rPr>
              <a:t> – care for people, not services delivered</a:t>
            </a:r>
          </a:p>
          <a:p>
            <a:pPr marL="234950" indent="-227013">
              <a:lnSpc>
                <a:spcPct val="150000"/>
              </a:lnSpc>
            </a:pPr>
            <a:r>
              <a:rPr lang="en-US" sz="2800" b="1" dirty="0">
                <a:solidFill>
                  <a:schemeClr val="accent2"/>
                </a:solidFill>
              </a:rPr>
              <a:t>Access</a:t>
            </a:r>
            <a:r>
              <a:rPr lang="en-US" sz="2800" dirty="0">
                <a:solidFill>
                  <a:schemeClr val="accent2"/>
                </a:solidFill>
              </a:rPr>
              <a:t> – every individual and family. Every. </a:t>
            </a:r>
          </a:p>
          <a:p>
            <a:pPr marL="234950" indent="-227013">
              <a:lnSpc>
                <a:spcPct val="150000"/>
              </a:lnSpc>
            </a:pPr>
            <a:r>
              <a:rPr lang="en-US" sz="2800" b="1" dirty="0">
                <a:solidFill>
                  <a:srgbClr val="7030A0"/>
                </a:solidFill>
              </a:rPr>
              <a:t>Workforce</a:t>
            </a:r>
            <a:r>
              <a:rPr lang="en-US" sz="2800" dirty="0">
                <a:solidFill>
                  <a:srgbClr val="7030A0"/>
                </a:solidFill>
              </a:rPr>
              <a:t> – train where people live and work</a:t>
            </a:r>
          </a:p>
          <a:p>
            <a:pPr marL="234950" indent="-227013">
              <a:lnSpc>
                <a:spcPct val="150000"/>
              </a:lnSpc>
            </a:pPr>
            <a:r>
              <a:rPr lang="en-US" sz="2800" b="1" dirty="0">
                <a:solidFill>
                  <a:schemeClr val="accent6"/>
                </a:solidFill>
              </a:rPr>
              <a:t>Digital</a:t>
            </a:r>
            <a:r>
              <a:rPr lang="en-US" sz="2800" dirty="0">
                <a:solidFill>
                  <a:schemeClr val="accent6"/>
                </a:solidFill>
              </a:rPr>
              <a:t> – to serve patients, families, teams</a:t>
            </a:r>
          </a:p>
          <a:p>
            <a:pPr marL="234950" indent="-227013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</a:rPr>
              <a:t>Accountability</a:t>
            </a:r>
            <a:r>
              <a:rPr lang="en-US" sz="2800" dirty="0">
                <a:solidFill>
                  <a:srgbClr val="C00000"/>
                </a:solidFill>
              </a:rPr>
              <a:t> – ensure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69924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E24FDE4-8371-8540-913D-6E821AB7D587}"/>
              </a:ext>
            </a:extLst>
          </p:cNvPr>
          <p:cNvSpPr txBox="1">
            <a:spLocks/>
          </p:cNvSpPr>
          <p:nvPr/>
        </p:nvSpPr>
        <p:spPr>
          <a:xfrm>
            <a:off x="2753926" y="38800"/>
            <a:ext cx="9278245" cy="1504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95000"/>
              </a:lnSpc>
            </a:pPr>
            <a:r>
              <a:rPr lang="en-US" sz="4000" i="1" dirty="0">
                <a:latin typeface="+mn-lt"/>
              </a:rPr>
              <a:t>What do we do that </a:t>
            </a:r>
            <a:r>
              <a:rPr lang="en-US" sz="4000" b="1" i="1" dirty="0">
                <a:latin typeface="+mn-lt"/>
              </a:rPr>
              <a:t>makes a difference </a:t>
            </a:r>
            <a:r>
              <a:rPr lang="en-US" sz="4000" i="1" dirty="0">
                <a:latin typeface="+mn-lt"/>
              </a:rPr>
              <a:t>in the lives of people and communities?</a:t>
            </a:r>
            <a:endParaRPr lang="en-US" sz="4000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F6FAF1-6B33-9D42-BEAB-00EF596DD00D}"/>
              </a:ext>
            </a:extLst>
          </p:cNvPr>
          <p:cNvSpPr txBox="1"/>
          <p:nvPr/>
        </p:nvSpPr>
        <p:spPr>
          <a:xfrm>
            <a:off x="8602949" y="4557893"/>
            <a:ext cx="3322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Graphic @</a:t>
            </a:r>
            <a:r>
              <a:rPr lang="en-US" b="1" dirty="0" err="1">
                <a:solidFill>
                  <a:schemeClr val="bg1"/>
                </a:solidFill>
              </a:rPr>
              <a:t>goodreads.com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EE5C7D-B7C2-497E-8968-64D6CCFDEDA2}"/>
              </a:ext>
            </a:extLst>
          </p:cNvPr>
          <p:cNvSpPr txBox="1"/>
          <p:nvPr/>
        </p:nvSpPr>
        <p:spPr>
          <a:xfrm>
            <a:off x="2565334" y="4349346"/>
            <a:ext cx="9655427" cy="1589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400" b="1" dirty="0">
                <a:solidFill>
                  <a:schemeClr val="accent1"/>
                </a:solidFill>
                <a:effectLst/>
                <a:ea typeface="Calibri" panose="020F0502020204030204" pitchFamily="34" charset="0"/>
              </a:rPr>
              <a:t>The story of general practice and primary medical care transformation in the United States since 1981.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600" b="1" dirty="0">
                <a:solidFill>
                  <a:schemeClr val="accent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000" dirty="0">
                <a:ea typeface="Calibri" panose="020F0502020204030204" pitchFamily="34" charset="0"/>
              </a:rPr>
              <a:t>Miller WL.</a:t>
            </a:r>
            <a:r>
              <a:rPr lang="en-US" sz="2000" b="1" dirty="0">
                <a:solidFill>
                  <a:schemeClr val="accent1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2000" dirty="0">
                <a:effectLst/>
                <a:ea typeface="Calibri" panose="020F0502020204030204" pitchFamily="34" charset="0"/>
              </a:rPr>
              <a:t>Commissioned paper for the NASEM Consensus Report: Implementing 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000" dirty="0">
                <a:effectLst/>
                <a:ea typeface="Calibri" panose="020F0502020204030204" pitchFamily="34" charset="0"/>
              </a:rPr>
              <a:t>high-quality primary care rebuilding the foundation of health care. 2021:1-60. </a:t>
            </a:r>
            <a:r>
              <a:rPr lang="en-US" sz="900" u="sng" dirty="0">
                <a:solidFill>
                  <a:srgbClr val="0563C1"/>
                </a:solidFill>
                <a:ea typeface="Calibri" panose="020F0502020204030204" pitchFamily="34" charset="0"/>
              </a:rPr>
              <a:t>https://www.nap.edu/resource/25983/The%20Story%20of%20General%20Practice%20and%20Primary%20Medical%20Transformation%20in%20the%20United%20States%20Since%201981.pdf</a:t>
            </a:r>
            <a:endParaRPr lang="en-US" sz="900" dirty="0">
              <a:effectLst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2780AC-98E5-4B3B-927D-1BBB450670F9}"/>
              </a:ext>
            </a:extLst>
          </p:cNvPr>
          <p:cNvSpPr txBox="1"/>
          <p:nvPr/>
        </p:nvSpPr>
        <p:spPr>
          <a:xfrm>
            <a:off x="3181995" y="2473012"/>
            <a:ext cx="8422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And why is that so threatening?</a:t>
            </a:r>
          </a:p>
        </p:txBody>
      </p:sp>
    </p:spTree>
    <p:extLst>
      <p:ext uri="{BB962C8B-B14F-4D97-AF65-F5344CB8AC3E}">
        <p14:creationId xmlns:p14="http://schemas.microsoft.com/office/powerpoint/2010/main" val="377975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64870EB-4D4A-EB4C-A178-C7AAE1EC5ECC}"/>
              </a:ext>
            </a:extLst>
          </p:cNvPr>
          <p:cNvSpPr txBox="1">
            <a:spLocks/>
          </p:cNvSpPr>
          <p:nvPr/>
        </p:nvSpPr>
        <p:spPr>
          <a:xfrm>
            <a:off x="838201" y="345810"/>
            <a:ext cx="51205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What’s behind </a:t>
            </a:r>
          </a:p>
          <a:p>
            <a:pPr>
              <a:spcAft>
                <a:spcPts val="600"/>
              </a:spcAft>
            </a:pP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4 C’s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1EE864-4234-4FD4-84ED-7900B72E7B56}"/>
              </a:ext>
            </a:extLst>
          </p:cNvPr>
          <p:cNvSpPr txBox="1"/>
          <p:nvPr/>
        </p:nvSpPr>
        <p:spPr>
          <a:xfrm>
            <a:off x="1572379" y="2377113"/>
            <a:ext cx="4358016" cy="379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(first) Contact</a:t>
            </a:r>
          </a:p>
          <a:p>
            <a:pPr marL="285750" indent="-22860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Continuity </a:t>
            </a:r>
          </a:p>
          <a:p>
            <a:pPr marL="285750" indent="-22860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Comprehensiveness</a:t>
            </a:r>
          </a:p>
          <a:p>
            <a:pPr marL="285750" indent="-22860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Coordination 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Edward H. Wagner, MD, MPH :: KPWHRI">
            <a:extLst>
              <a:ext uri="{FF2B5EF4-FFF2-40B4-BE49-F238E27FC236}">
                <a16:creationId xmlns:a16="http://schemas.microsoft.com/office/drawing/2014/main" id="{50C615C8-3194-4A32-8EC6-24982D35CC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2" r="3" b="22464"/>
          <a:stretch/>
        </p:blipFill>
        <p:spPr bwMode="auto">
          <a:xfrm>
            <a:off x="8445068" y="3251200"/>
            <a:ext cx="3746932" cy="3606800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Arc 7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2" descr="Image result for photo of barbara starfield">
            <a:extLst>
              <a:ext uri="{FF2B5EF4-FFF2-40B4-BE49-F238E27FC236}">
                <a16:creationId xmlns:a16="http://schemas.microsoft.com/office/drawing/2014/main" id="{69F6C4AB-A442-4B3F-BF03-A18742BF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189"/>
          <a:stretch/>
        </p:blipFill>
        <p:spPr bwMode="auto">
          <a:xfrm>
            <a:off x="6288783" y="7616"/>
            <a:ext cx="4312570" cy="3685896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DBF1A88D-5D67-034A-AEB9-408BD074B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05" y="6248400"/>
            <a:ext cx="20193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CB7AB9-E949-4854-A3E8-4B995AAAFD8A}"/>
              </a:ext>
            </a:extLst>
          </p:cNvPr>
          <p:cNvSpPr txBox="1"/>
          <p:nvPr/>
        </p:nvSpPr>
        <p:spPr>
          <a:xfrm>
            <a:off x="2224299" y="5751016"/>
            <a:ext cx="6041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Bensken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WP, Dong W, Gullett H, Etz RS, Stange KC. Changing reasons for visiting primary care over a 35-year period.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 Am Board Fam Med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Mar-Apr 2021;34(2):442-448.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5766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BCD9144-1B00-9340-81CB-ABEAD1BB464E}"/>
              </a:ext>
            </a:extLst>
          </p:cNvPr>
          <p:cNvSpPr txBox="1"/>
          <p:nvPr/>
        </p:nvSpPr>
        <p:spPr>
          <a:xfrm>
            <a:off x="7656149" y="1340064"/>
            <a:ext cx="3398518" cy="5255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atin typeface="+mj-lt"/>
                <a:ea typeface="+mj-ea"/>
                <a:cs typeface="+mj-cs"/>
              </a:rPr>
              <a:t>Innocence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4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atin typeface="+mj-lt"/>
                <a:ea typeface="+mj-ea"/>
                <a:cs typeface="+mj-cs"/>
              </a:rPr>
              <a:t>Different ways </a:t>
            </a:r>
            <a:br>
              <a:rPr lang="en-US" sz="3200" dirty="0">
                <a:latin typeface="+mj-lt"/>
                <a:ea typeface="+mj-ea"/>
                <a:cs typeface="+mj-cs"/>
              </a:rPr>
            </a:br>
            <a:r>
              <a:rPr lang="en-US" sz="3200" dirty="0">
                <a:latin typeface="+mj-lt"/>
                <a:ea typeface="+mj-ea"/>
                <a:cs typeface="+mj-cs"/>
              </a:rPr>
              <a:t>of seeing and knowing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latin typeface="+mj-lt"/>
              <a:ea typeface="+mj-ea"/>
              <a:cs typeface="+mj-cs"/>
            </a:endParaRPr>
          </a:p>
        </p:txBody>
      </p:sp>
      <p:sp>
        <p:nvSpPr>
          <p:cNvPr id="43" name="Rectangle 14">
            <a:extLst>
              <a:ext uri="{FF2B5EF4-FFF2-40B4-BE49-F238E27FC236}">
                <a16:creationId xmlns:a16="http://schemas.microsoft.com/office/drawing/2014/main" id="{3FA8EA49-487B-4E62-AC3C-3D4A96EF0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9">
            <a:extLst>
              <a:ext uri="{FF2B5EF4-FFF2-40B4-BE49-F238E27FC236}">
                <a16:creationId xmlns:a16="http://schemas.microsoft.com/office/drawing/2014/main" id="{F3C8D54F-CA08-42F3-9924-FBA3CB680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4208" y="484632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, text&#10;&#10;Description automatically generated">
            <a:extLst>
              <a:ext uri="{FF2B5EF4-FFF2-40B4-BE49-F238E27FC236}">
                <a16:creationId xmlns:a16="http://schemas.microsoft.com/office/drawing/2014/main" id="{57F41151-09B6-6A43-AE1C-D948FECDB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951882" y="965595"/>
            <a:ext cx="5632217" cy="4808332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59815D-C10E-A241-8727-EF928C272D7B}"/>
              </a:ext>
            </a:extLst>
          </p:cNvPr>
          <p:cNvSpPr txBox="1"/>
          <p:nvPr/>
        </p:nvSpPr>
        <p:spPr>
          <a:xfrm>
            <a:off x="54708" y="6550223"/>
            <a:ext cx="2055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Graphic @</a:t>
            </a:r>
            <a:r>
              <a:rPr lang="en-US" sz="1400" dirty="0" err="1">
                <a:solidFill>
                  <a:schemeClr val="bg1"/>
                </a:solidFill>
              </a:rPr>
              <a:t>amazon.com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809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64870EB-4D4A-EB4C-A178-C7AAE1EC5ECC}"/>
              </a:ext>
            </a:extLst>
          </p:cNvPr>
          <p:cNvSpPr txBox="1">
            <a:spLocks/>
          </p:cNvSpPr>
          <p:nvPr/>
        </p:nvSpPr>
        <p:spPr>
          <a:xfrm>
            <a:off x="899159" y="352957"/>
            <a:ext cx="8411095" cy="1536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dirty="0">
                <a:latin typeface="+mj-lt"/>
              </a:rPr>
              <a:t>Sense of Safety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1EE864-4234-4FD4-84ED-7900B72E7B56}"/>
              </a:ext>
            </a:extLst>
          </p:cNvPr>
          <p:cNvSpPr txBox="1"/>
          <p:nvPr/>
        </p:nvSpPr>
        <p:spPr>
          <a:xfrm>
            <a:off x="2133600" y="5657671"/>
            <a:ext cx="7689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dirty="0"/>
              <a:t>Lynch JM, van </a:t>
            </a:r>
            <a:r>
              <a:rPr lang="en-US" dirty="0" err="1"/>
              <a:t>Driel</a:t>
            </a:r>
            <a:r>
              <a:rPr lang="en-US" dirty="0"/>
              <a:t> M, Meredith P, et al. The Craft of </a:t>
            </a:r>
            <a:r>
              <a:rPr lang="en-US" dirty="0" err="1"/>
              <a:t>Generalism</a:t>
            </a:r>
            <a:r>
              <a:rPr lang="en-US" dirty="0"/>
              <a:t>: skills and attitudes for whole  person care. J Eval Clin Practice; 2021.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dirty="0"/>
              <a:t>Lynch J. </a:t>
            </a:r>
            <a:r>
              <a:rPr lang="en-US" i="1" dirty="0"/>
              <a:t>A Whole Person Approach to Wellbeing: Building a Sense of Safety</a:t>
            </a:r>
            <a:r>
              <a:rPr lang="en-US" dirty="0"/>
              <a:t>. New York: Routledge; 2021.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B22C68-FA82-408F-9851-BD2E952AEE17}"/>
              </a:ext>
            </a:extLst>
          </p:cNvPr>
          <p:cNvSpPr txBox="1"/>
          <p:nvPr/>
        </p:nvSpPr>
        <p:spPr>
          <a:xfrm>
            <a:off x="899159" y="2711118"/>
            <a:ext cx="8265622" cy="1487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i="0" dirty="0">
                <a:solidFill>
                  <a:srgbClr val="222222"/>
                </a:solidFill>
                <a:effectLst/>
              </a:rPr>
              <a:t>NAPCRG Forum</a:t>
            </a:r>
            <a:br>
              <a:rPr lang="en-US" sz="2800" dirty="0"/>
            </a:br>
            <a:r>
              <a:rPr lang="en-US" sz="2800" b="0" i="0" dirty="0">
                <a:solidFill>
                  <a:srgbClr val="222222"/>
                </a:solidFill>
                <a:effectLst/>
              </a:rPr>
              <a:t>Fostering a Sense of Safety: </a:t>
            </a:r>
          </a:p>
          <a:p>
            <a:pPr>
              <a:lnSpc>
                <a:spcPct val="110000"/>
              </a:lnSpc>
            </a:pPr>
            <a:r>
              <a:rPr lang="en-US" sz="2800" b="0" i="0" dirty="0">
                <a:solidFill>
                  <a:srgbClr val="222222"/>
                </a:solidFill>
                <a:effectLst/>
              </a:rPr>
              <a:t>Unpacking a Critical Generalist Strategy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724385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64870EB-4D4A-EB4C-A178-C7AAE1EC5ECC}"/>
              </a:ext>
            </a:extLst>
          </p:cNvPr>
          <p:cNvSpPr txBox="1">
            <a:spLocks/>
          </p:cNvSpPr>
          <p:nvPr/>
        </p:nvSpPr>
        <p:spPr>
          <a:xfrm>
            <a:off x="899159" y="352957"/>
            <a:ext cx="8411095" cy="1536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dirty="0">
                <a:latin typeface="+mj-lt"/>
              </a:rPr>
              <a:t>What emerges from breadth?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1EE864-4234-4FD4-84ED-7900B72E7B56}"/>
              </a:ext>
            </a:extLst>
          </p:cNvPr>
          <p:cNvSpPr txBox="1"/>
          <p:nvPr/>
        </p:nvSpPr>
        <p:spPr>
          <a:xfrm>
            <a:off x="899159" y="2618509"/>
            <a:ext cx="8411095" cy="311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Prioritizing – focusing on what matters most in the moment</a:t>
            </a:r>
          </a:p>
          <a:p>
            <a:pPr marL="285750" indent="-28575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Being known – as a person, family, community</a:t>
            </a:r>
          </a:p>
          <a:p>
            <a:pPr marL="285750" indent="-28575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Possibility of being a force for integration in a fragmented system and society</a:t>
            </a:r>
          </a:p>
          <a:p>
            <a:pPr marL="285750" indent="-28575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Gateway to the transcendent – unity of life</a:t>
            </a:r>
          </a:p>
        </p:txBody>
      </p:sp>
    </p:spTree>
    <p:extLst>
      <p:ext uri="{BB962C8B-B14F-4D97-AF65-F5344CB8AC3E}">
        <p14:creationId xmlns:p14="http://schemas.microsoft.com/office/powerpoint/2010/main" val="18177616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64870EB-4D4A-EB4C-A178-C7AAE1EC5ECC}"/>
              </a:ext>
            </a:extLst>
          </p:cNvPr>
          <p:cNvSpPr txBox="1">
            <a:spLocks/>
          </p:cNvSpPr>
          <p:nvPr/>
        </p:nvSpPr>
        <p:spPr>
          <a:xfrm>
            <a:off x="899159" y="352957"/>
            <a:ext cx="8411095" cy="1536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dirty="0">
                <a:latin typeface="+mj-lt"/>
              </a:rPr>
              <a:t>A Holarchy of Health Care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B0F8C7-61ED-4E13-A3AD-4524D4CE51B5}"/>
              </a:ext>
            </a:extLst>
          </p:cNvPr>
          <p:cNvGrpSpPr/>
          <p:nvPr/>
        </p:nvGrpSpPr>
        <p:grpSpPr>
          <a:xfrm>
            <a:off x="2119087" y="2133600"/>
            <a:ext cx="7191168" cy="4697744"/>
            <a:chOff x="2400300" y="1295400"/>
            <a:chExt cx="7391400" cy="554487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F4D47DE-59DB-402C-BAB1-EA62958F9BFD}"/>
                </a:ext>
              </a:extLst>
            </p:cNvPr>
            <p:cNvGrpSpPr/>
            <p:nvPr/>
          </p:nvGrpSpPr>
          <p:grpSpPr>
            <a:xfrm>
              <a:off x="2400300" y="1295400"/>
              <a:ext cx="7391400" cy="5029200"/>
              <a:chOff x="838200" y="1295400"/>
              <a:chExt cx="7391400" cy="5029200"/>
            </a:xfrm>
          </p:grpSpPr>
          <p:sp>
            <p:nvSpPr>
              <p:cNvPr id="14" name="Line 3">
                <a:extLst>
                  <a:ext uri="{FF2B5EF4-FFF2-40B4-BE49-F238E27FC236}">
                    <a16:creationId xmlns:a16="http://schemas.microsoft.com/office/drawing/2014/main" id="{2BE31D90-0925-4196-81D6-2021F7D76C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38200" y="1295400"/>
                <a:ext cx="3657600" cy="50292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Line 4">
                <a:extLst>
                  <a:ext uri="{FF2B5EF4-FFF2-40B4-BE49-F238E27FC236}">
                    <a16:creationId xmlns:a16="http://schemas.microsoft.com/office/drawing/2014/main" id="{3A26BB8E-9BFB-4019-A92F-8D69AA68CD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95800" y="1295400"/>
                <a:ext cx="3733800" cy="50292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Line 5">
                <a:extLst>
                  <a:ext uri="{FF2B5EF4-FFF2-40B4-BE49-F238E27FC236}">
                    <a16:creationId xmlns:a16="http://schemas.microsoft.com/office/drawing/2014/main" id="{AACECB00-C3B2-40F7-9419-A7576FD2E0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8200" y="6324600"/>
                <a:ext cx="739140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Line 6">
                <a:extLst>
                  <a:ext uri="{FF2B5EF4-FFF2-40B4-BE49-F238E27FC236}">
                    <a16:creationId xmlns:a16="http://schemas.microsoft.com/office/drawing/2014/main" id="{53ADE167-2772-432B-AB0D-4EA50A8747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95600" y="3492689"/>
                <a:ext cx="323373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Line 7">
                <a:extLst>
                  <a:ext uri="{FF2B5EF4-FFF2-40B4-BE49-F238E27FC236}">
                    <a16:creationId xmlns:a16="http://schemas.microsoft.com/office/drawing/2014/main" id="{CB567C87-EFCA-4F40-8B20-331E071B85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9800" y="4440989"/>
                <a:ext cx="461486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Line 8">
                <a:extLst>
                  <a:ext uri="{FF2B5EF4-FFF2-40B4-BE49-F238E27FC236}">
                    <a16:creationId xmlns:a16="http://schemas.microsoft.com/office/drawing/2014/main" id="{4B65D930-9D8C-4E98-A273-C9E2AF6B12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17073" y="5389289"/>
                <a:ext cx="601633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" name="Text Box 14">
              <a:extLst>
                <a:ext uri="{FF2B5EF4-FFF2-40B4-BE49-F238E27FC236}">
                  <a16:creationId xmlns:a16="http://schemas.microsoft.com/office/drawing/2014/main" id="{81474F10-D35E-4DFD-A9FC-C3B324A568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1210" y="2397637"/>
              <a:ext cx="2509676" cy="1126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dirty="0">
                  <a:solidFill>
                    <a:prstClr val="black"/>
                  </a:solidFill>
                </a:rPr>
                <a:t>Healing &amp; Transcendence</a:t>
              </a:r>
            </a:p>
          </p:txBody>
        </p:sp>
        <p:sp>
          <p:nvSpPr>
            <p:cNvPr id="10" name="Text Box 15">
              <a:extLst>
                <a:ext uri="{FF2B5EF4-FFF2-40B4-BE49-F238E27FC236}">
                  <a16:creationId xmlns:a16="http://schemas.microsoft.com/office/drawing/2014/main" id="{07DF811C-4256-49D4-BA24-5148950995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01729" y="3683485"/>
              <a:ext cx="1788542" cy="5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 anchorCtr="1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en-US" altLang="en-US" sz="2800" dirty="0">
                  <a:solidFill>
                    <a:prstClr val="black"/>
                  </a:solidFill>
                </a:rPr>
                <a:t>Prioritized</a:t>
              </a:r>
              <a:endParaRPr lang="en-US" altLang="en-US" sz="1050" dirty="0">
                <a:solidFill>
                  <a:prstClr val="black"/>
                </a:solidFill>
              </a:endParaRPr>
            </a:p>
          </p:txBody>
        </p:sp>
        <p:sp>
          <p:nvSpPr>
            <p:cNvPr id="11" name="Text Box 17">
              <a:extLst>
                <a:ext uri="{FF2B5EF4-FFF2-40B4-BE49-F238E27FC236}">
                  <a16:creationId xmlns:a16="http://schemas.microsoft.com/office/drawing/2014/main" id="{A111F437-6A0A-407D-A713-E3AE426574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5329" y="4709327"/>
              <a:ext cx="1866021" cy="545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 anchorCtr="1">
              <a:spAutoFit/>
            </a:bodyPr>
            <a:lstStyle/>
            <a:p>
              <a:pPr algn="ctr">
                <a:lnSpc>
                  <a:spcPct val="85000"/>
                </a:lnSpc>
                <a:spcBef>
                  <a:spcPct val="25000"/>
                </a:spcBef>
              </a:pPr>
              <a:r>
                <a:rPr lang="en-US" altLang="en-US" sz="2800" dirty="0">
                  <a:solidFill>
                    <a:prstClr val="black"/>
                  </a:solidFill>
                </a:rPr>
                <a:t>Integrated</a:t>
              </a:r>
              <a:endParaRPr lang="en-US" altLang="en-US" sz="4000" dirty="0">
                <a:solidFill>
                  <a:prstClr val="black"/>
                </a:solidFill>
              </a:endParaRPr>
            </a:p>
          </p:txBody>
        </p:sp>
        <p:sp>
          <p:nvSpPr>
            <p:cNvPr id="12" name="Text Box 18">
              <a:extLst>
                <a:ext uri="{FF2B5EF4-FFF2-40B4-BE49-F238E27FC236}">
                  <a16:creationId xmlns:a16="http://schemas.microsoft.com/office/drawing/2014/main" id="{5EC62CAC-241F-4FCB-B6C8-25B80F6720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62991" y="5451780"/>
              <a:ext cx="1866021" cy="9229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 anchorCtr="1">
              <a:normAutofit/>
            </a:bodyPr>
            <a:lstStyle/>
            <a:p>
              <a:pPr algn="ctr">
                <a:spcBef>
                  <a:spcPct val="35000"/>
                </a:spcBef>
              </a:pPr>
              <a:r>
                <a:rPr lang="en-US" altLang="en-US" sz="28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Basic Care</a:t>
              </a:r>
            </a:p>
          </p:txBody>
        </p:sp>
        <p:sp>
          <p:nvSpPr>
            <p:cNvPr id="13" name="Text Box 23">
              <a:extLst>
                <a:ext uri="{FF2B5EF4-FFF2-40B4-BE49-F238E27FC236}">
                  <a16:creationId xmlns:a16="http://schemas.microsoft.com/office/drawing/2014/main" id="{35D54E3E-FD39-40CB-A542-42E1E6A9DB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5600" y="6477000"/>
              <a:ext cx="6477000" cy="3632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>
                  <a:solidFill>
                    <a:prstClr val="black"/>
                  </a:solidFill>
                </a:rPr>
                <a:t>Stange KC. A science of connectedness. </a:t>
              </a:r>
              <a:r>
                <a:rPr lang="en-US" altLang="en-US" sz="1400" i="1">
                  <a:solidFill>
                    <a:prstClr val="black"/>
                  </a:solidFill>
                </a:rPr>
                <a:t>Ann Fam Med. </a:t>
              </a:r>
              <a:r>
                <a:rPr lang="en-US" altLang="en-US" sz="1400">
                  <a:solidFill>
                    <a:prstClr val="black"/>
                  </a:solidFill>
                </a:rPr>
                <a:t>2009;7(5):387-395.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84484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64870EB-4D4A-EB4C-A178-C7AAE1EC5ECC}"/>
              </a:ext>
            </a:extLst>
          </p:cNvPr>
          <p:cNvSpPr txBox="1">
            <a:spLocks/>
          </p:cNvSpPr>
          <p:nvPr/>
        </p:nvSpPr>
        <p:spPr>
          <a:xfrm>
            <a:off x="899159" y="352957"/>
            <a:ext cx="8411095" cy="1536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dirty="0">
                <a:latin typeface="+mj-lt"/>
              </a:rPr>
              <a:t>Simple Rules for Primary Care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1EE864-4234-4FD4-84ED-7900B72E7B56}"/>
              </a:ext>
            </a:extLst>
          </p:cNvPr>
          <p:cNvSpPr txBox="1"/>
          <p:nvPr/>
        </p:nvSpPr>
        <p:spPr>
          <a:xfrm>
            <a:off x="637310" y="2479964"/>
            <a:ext cx="8853054" cy="3036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1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rPr>
              <a:t>Recognize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rPr>
              <a:t> &amp; make sense of problems/opportunities (through a life course perspective and being known  as an individual and as a member of family and community)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rPr>
              <a:t>Prioritize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rPr>
              <a:t> the most important problems/opportunities                                      (for person &amp; population at all life stages)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rPr>
              <a:t>Personalize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rPr>
              <a:t> to generate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rPr>
              <a:t>healing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rPr>
              <a:t>,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rPr>
              <a:t>health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rPr>
              <a:t>, or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rPr>
              <a:t>connection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723B23-CCD2-4B8B-95C3-DE0BD10BA324}"/>
              </a:ext>
            </a:extLst>
          </p:cNvPr>
          <p:cNvSpPr txBox="1"/>
          <p:nvPr/>
        </p:nvSpPr>
        <p:spPr>
          <a:xfrm>
            <a:off x="2313709" y="6179127"/>
            <a:ext cx="6608618" cy="671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Etz RS, Miller WL, Stange KC. Three simple rules that explain the paradox of primary care. 2021; Fam Med. 2021;53(8):697-700.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2267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64870EB-4D4A-EB4C-A178-C7AAE1EC5ECC}"/>
              </a:ext>
            </a:extLst>
          </p:cNvPr>
          <p:cNvSpPr txBox="1">
            <a:spLocks/>
          </p:cNvSpPr>
          <p:nvPr/>
        </p:nvSpPr>
        <p:spPr>
          <a:xfrm>
            <a:off x="899159" y="352957"/>
            <a:ext cx="8411095" cy="1536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dirty="0">
                <a:latin typeface="+mj-lt"/>
              </a:rPr>
              <a:t>Simple rules for specialty care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1EE864-4234-4FD4-84ED-7900B72E7B56}"/>
              </a:ext>
            </a:extLst>
          </p:cNvPr>
          <p:cNvSpPr txBox="1"/>
          <p:nvPr/>
        </p:nvSpPr>
        <p:spPr>
          <a:xfrm>
            <a:off x="899160" y="2618509"/>
            <a:ext cx="841109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rPr>
              <a:t>Identify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rPr>
              <a:t> &amp; classify disease for management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rPr>
              <a:t>Interpret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rPr>
              <a:t> through specialized knowledge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rPr>
              <a:t>Manage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rPr>
              <a:t> a plan for disease care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85D2BC-B45A-483B-B7CA-D4D4F8508741}"/>
              </a:ext>
            </a:extLst>
          </p:cNvPr>
          <p:cNvSpPr txBox="1"/>
          <p:nvPr/>
        </p:nvSpPr>
        <p:spPr>
          <a:xfrm>
            <a:off x="2355273" y="6169414"/>
            <a:ext cx="6608618" cy="671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Etz RS, Miller WL, Stange KC. Three simple rules that explain the paradox of primary care. 2021; Fam Med. 2021;53(8):697-700.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8890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64870EB-4D4A-EB4C-A178-C7AAE1EC5ECC}"/>
              </a:ext>
            </a:extLst>
          </p:cNvPr>
          <p:cNvSpPr txBox="1">
            <a:spLocks/>
          </p:cNvSpPr>
          <p:nvPr/>
        </p:nvSpPr>
        <p:spPr>
          <a:xfrm>
            <a:off x="899159" y="352957"/>
            <a:ext cx="8411095" cy="1536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dirty="0">
                <a:latin typeface="+mj-lt"/>
              </a:rPr>
              <a:t>Ask what makes a difference</a:t>
            </a:r>
          </a:p>
        </p:txBody>
      </p:sp>
      <p:pic>
        <p:nvPicPr>
          <p:cNvPr id="1026" name="Picture 2" descr="Joy Images, Stock Photos &amp;amp; Vectors | Shutterstock">
            <a:extLst>
              <a:ext uri="{FF2B5EF4-FFF2-40B4-BE49-F238E27FC236}">
                <a16:creationId xmlns:a16="http://schemas.microsoft.com/office/drawing/2014/main" id="{3DB1BDBB-A256-4207-81B2-810B17F714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8"/>
          <a:stretch/>
        </p:blipFill>
        <p:spPr bwMode="auto">
          <a:xfrm>
            <a:off x="1" y="2048000"/>
            <a:ext cx="9749642" cy="4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7269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65E6B-2851-D64D-86F4-64CB19E3A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5400" y="110067"/>
            <a:ext cx="9491133" cy="781335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Person Centered Primary Care Measure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93F298-81AF-4B43-B74A-D19E631C7706}"/>
              </a:ext>
            </a:extLst>
          </p:cNvPr>
          <p:cNvSpPr/>
          <p:nvPr/>
        </p:nvSpPr>
        <p:spPr>
          <a:xfrm>
            <a:off x="2463800" y="1938867"/>
            <a:ext cx="9321800" cy="169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78370F-E6CC-E646-89DA-2ABA524D9852}"/>
              </a:ext>
            </a:extLst>
          </p:cNvPr>
          <p:cNvSpPr/>
          <p:nvPr/>
        </p:nvSpPr>
        <p:spPr>
          <a:xfrm>
            <a:off x="9956800" y="5782733"/>
            <a:ext cx="2099733" cy="804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7CED89C-04CB-D648-BA07-0C8469559035}"/>
              </a:ext>
            </a:extLst>
          </p:cNvPr>
          <p:cNvGraphicFramePr>
            <a:graphicFrameLocks noGrp="1"/>
          </p:cNvGraphicFramePr>
          <p:nvPr/>
        </p:nvGraphicFramePr>
        <p:xfrm>
          <a:off x="2662766" y="891403"/>
          <a:ext cx="9529234" cy="5987723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9529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434">
                <a:tc>
                  <a:txBody>
                    <a:bodyPr/>
                    <a:lstStyle/>
                    <a:p>
                      <a:pPr marL="0" marR="0">
                        <a:lnSpc>
                          <a:spcPts val="24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400" b="0" dirty="0">
                          <a:effectLst/>
                        </a:rPr>
                        <a:t>My 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practice</a:t>
                      </a:r>
                      <a:r>
                        <a:rPr lang="en-US" sz="2400" b="0" dirty="0">
                          <a:effectLst/>
                        </a:rPr>
                        <a:t> makes it easy for me to get care</a:t>
                      </a:r>
                      <a:endParaRPr lang="en-US" sz="2400" b="0" dirty="0">
                        <a:effectLst/>
                        <a:latin typeface="Avenir" panose="02000503020000020003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434">
                <a:tc>
                  <a:txBody>
                    <a:bodyPr/>
                    <a:lstStyle/>
                    <a:p>
                      <a:pPr marL="0" marR="0">
                        <a:lnSpc>
                          <a:spcPts val="24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400" b="0" dirty="0">
                          <a:effectLst/>
                        </a:rPr>
                        <a:t>My practice is able to provide most of my care</a:t>
                      </a:r>
                      <a:endParaRPr lang="en-US" sz="2400" b="0" dirty="0">
                        <a:effectLst/>
                        <a:latin typeface="Avenir" panose="02000503020000020003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7996">
                <a:tc>
                  <a:txBody>
                    <a:bodyPr/>
                    <a:lstStyle/>
                    <a:p>
                      <a:pPr marL="0" marR="0">
                        <a:lnSpc>
                          <a:spcPts val="24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400" b="0" dirty="0">
                          <a:effectLst/>
                        </a:rPr>
                        <a:t>My doctor considers all of the factors that affect my health</a:t>
                      </a:r>
                      <a:endParaRPr lang="en-US" sz="2400" b="0" dirty="0">
                        <a:effectLst/>
                        <a:latin typeface="Avenir" panose="02000503020000020003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7627">
                <a:tc>
                  <a:txBody>
                    <a:bodyPr/>
                    <a:lstStyle/>
                    <a:p>
                      <a:pPr marL="0" marR="0">
                        <a:lnSpc>
                          <a:spcPts val="24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400" b="0" dirty="0">
                          <a:effectLst/>
                        </a:rPr>
                        <a:t>My practice coordinates the care I get from multiple places</a:t>
                      </a:r>
                      <a:endParaRPr lang="en-US" sz="2400" b="0" dirty="0">
                        <a:effectLst/>
                        <a:latin typeface="Avenir" panose="02000503020000020003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1434">
                <a:tc>
                  <a:txBody>
                    <a:bodyPr/>
                    <a:lstStyle/>
                    <a:p>
                      <a:pPr marL="0" marR="0">
                        <a:lnSpc>
                          <a:spcPts val="24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400" b="0" dirty="0">
                          <a:effectLst/>
                        </a:rPr>
                        <a:t>My doctor or practice knows me as a person</a:t>
                      </a:r>
                      <a:endParaRPr lang="en-US" sz="2400" b="0" dirty="0">
                        <a:effectLst/>
                        <a:latin typeface="Avenir" panose="02000503020000020003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434">
                <a:tc>
                  <a:txBody>
                    <a:bodyPr/>
                    <a:lstStyle/>
                    <a:p>
                      <a:pPr marL="0" marR="0">
                        <a:lnSpc>
                          <a:spcPts val="24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 doctor and I have been through a lot together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1434">
                <a:tc>
                  <a:txBody>
                    <a:bodyPr/>
                    <a:lstStyle/>
                    <a:p>
                      <a:pPr marL="0" marR="0">
                        <a:lnSpc>
                          <a:spcPts val="24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 doctor or practice stands up for me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2804">
                <a:tc>
                  <a:txBody>
                    <a:bodyPr/>
                    <a:lstStyle/>
                    <a:p>
                      <a:pPr marL="0" marR="0">
                        <a:lnSpc>
                          <a:spcPts val="24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care I get takes into account knowledge of my family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69258">
                <a:tc>
                  <a:txBody>
                    <a:bodyPr/>
                    <a:lstStyle/>
                    <a:p>
                      <a:pPr marL="0" marR="0">
                        <a:lnSpc>
                          <a:spcPts val="24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care I get in this practice is informed by knowledge of my community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1434">
                <a:tc>
                  <a:txBody>
                    <a:bodyPr/>
                    <a:lstStyle/>
                    <a:p>
                      <a:pPr marL="0" marR="0">
                        <a:lnSpc>
                          <a:spcPts val="24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Over time, my practice helps me stay healthy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01434">
                <a:tc>
                  <a:txBody>
                    <a:bodyPr/>
                    <a:lstStyle/>
                    <a:p>
                      <a:pPr marL="0" marR="0">
                        <a:lnSpc>
                          <a:spcPts val="24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Over time, this practice helps me to meet my goals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0F397BF-478C-436F-9427-2A9A0FBA4524}"/>
              </a:ext>
            </a:extLst>
          </p:cNvPr>
          <p:cNvSpPr txBox="1"/>
          <p:nvPr/>
        </p:nvSpPr>
        <p:spPr>
          <a:xfrm>
            <a:off x="0" y="4749801"/>
            <a:ext cx="2463800" cy="1985159"/>
          </a:xfrm>
          <a:prstGeom prst="rect">
            <a:avLst/>
          </a:prstGeom>
          <a:solidFill>
            <a:srgbClr val="608D6C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en-US" sz="1400" dirty="0" err="1">
                <a:solidFill>
                  <a:schemeClr val="bg1"/>
                </a:solidFill>
              </a:rPr>
              <a:t>Etz</a:t>
            </a:r>
            <a:r>
              <a:rPr lang="en-US" altLang="en-US" sz="1400" dirty="0">
                <a:solidFill>
                  <a:schemeClr val="bg1"/>
                </a:solidFill>
              </a:rPr>
              <a:t> RS, </a:t>
            </a:r>
            <a:r>
              <a:rPr lang="en-US" altLang="en-US" sz="1400" dirty="0" err="1">
                <a:solidFill>
                  <a:schemeClr val="bg1"/>
                </a:solidFill>
              </a:rPr>
              <a:t>Zyzanski</a:t>
            </a:r>
            <a:r>
              <a:rPr lang="en-US" altLang="en-US" sz="1400" dirty="0">
                <a:solidFill>
                  <a:schemeClr val="bg1"/>
                </a:solidFill>
              </a:rPr>
              <a:t> SJ, Gonzalez MM, </a:t>
            </a:r>
            <a:r>
              <a:rPr lang="en-US" altLang="en-US" sz="1400" dirty="0" err="1">
                <a:solidFill>
                  <a:schemeClr val="bg1"/>
                </a:solidFill>
              </a:rPr>
              <a:t>Reves</a:t>
            </a:r>
            <a:r>
              <a:rPr lang="en-US" altLang="en-US" sz="1400" dirty="0">
                <a:solidFill>
                  <a:schemeClr val="bg1"/>
                </a:solidFill>
              </a:rPr>
              <a:t> SR, O’Neal JP, </a:t>
            </a:r>
            <a:r>
              <a:rPr lang="en-US" altLang="en-US" sz="1400" dirty="0" err="1">
                <a:solidFill>
                  <a:schemeClr val="bg1"/>
                </a:solidFill>
              </a:rPr>
              <a:t>Stange</a:t>
            </a:r>
            <a:r>
              <a:rPr lang="en-US" altLang="en-US" sz="1400" dirty="0">
                <a:solidFill>
                  <a:schemeClr val="bg1"/>
                </a:solidFill>
              </a:rPr>
              <a:t> KC.  A New Comprehensive Measure of High-Value Aspects of Primary Care. </a:t>
            </a:r>
            <a:r>
              <a:rPr lang="en-US" altLang="en-US" sz="1400" i="1" dirty="0">
                <a:solidFill>
                  <a:schemeClr val="bg1"/>
                </a:solidFill>
              </a:rPr>
              <a:t>The Annals of Family Medicine</a:t>
            </a:r>
            <a:r>
              <a:rPr lang="en-US" altLang="en-US" sz="1400" dirty="0">
                <a:solidFill>
                  <a:schemeClr val="bg1"/>
                </a:solidFill>
              </a:rPr>
              <a:t>. 2019;17(3):221-230. </a:t>
            </a:r>
            <a:r>
              <a:rPr lang="en-US" altLang="en-US" sz="10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www.annfammed.org/content/17/3/221</a:t>
            </a:r>
            <a:endParaRPr lang="en-US" altLang="en-US" sz="1000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10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https://www.green-center.org/pcpcm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17838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baby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4431AEDE-3A08-459A-B65B-B7D0060A03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6818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0D79D4-F244-BC49-84A6-2782BBECB864}"/>
              </a:ext>
            </a:extLst>
          </p:cNvPr>
          <p:cNvSpPr txBox="1"/>
          <p:nvPr/>
        </p:nvSpPr>
        <p:spPr>
          <a:xfrm>
            <a:off x="6509116" y="4569090"/>
            <a:ext cx="5682884" cy="2292615"/>
          </a:xfrm>
          <a:prstGeom prst="rect">
            <a:avLst/>
          </a:prstGeom>
          <a:solidFill>
            <a:srgbClr val="608D6C"/>
          </a:solidFill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altLang="en-US" sz="2400" b="1" dirty="0"/>
              <a:t>	</a:t>
            </a:r>
          </a:p>
          <a:p>
            <a:pPr>
              <a:lnSpc>
                <a:spcPct val="85000"/>
              </a:lnSpc>
            </a:pPr>
            <a:r>
              <a:rPr lang="en-US" altLang="en-US" sz="2400" b="1" dirty="0"/>
              <a:t>Sincere thanks to our funders</a:t>
            </a:r>
          </a:p>
          <a:p>
            <a:pPr>
              <a:lnSpc>
                <a:spcPct val="85000"/>
              </a:lnSpc>
            </a:pPr>
            <a:r>
              <a:rPr lang="en-US" sz="2400" dirty="0"/>
              <a:t>	AHRQ</a:t>
            </a:r>
          </a:p>
          <a:p>
            <a:pPr>
              <a:lnSpc>
                <a:spcPct val="85000"/>
              </a:lnSpc>
            </a:pPr>
            <a:r>
              <a:rPr lang="en-US" sz="2400" dirty="0"/>
              <a:t>	Morris-Singer Foundation</a:t>
            </a:r>
          </a:p>
          <a:p>
            <a:pPr>
              <a:lnSpc>
                <a:spcPct val="85000"/>
              </a:lnSpc>
            </a:pPr>
            <a:r>
              <a:rPr lang="en-US" sz="2400" dirty="0"/>
              <a:t>	</a:t>
            </a:r>
            <a:r>
              <a:rPr lang="en-US" sz="2400" dirty="0" err="1"/>
              <a:t>Samueli</a:t>
            </a:r>
            <a:r>
              <a:rPr lang="en-US" sz="2400" dirty="0"/>
              <a:t> Foundation</a:t>
            </a:r>
          </a:p>
          <a:p>
            <a:pPr>
              <a:lnSpc>
                <a:spcPct val="85000"/>
              </a:lnSpc>
            </a:pPr>
            <a:endParaRPr lang="en-US" sz="2400" dirty="0"/>
          </a:p>
          <a:p>
            <a:pPr>
              <a:lnSpc>
                <a:spcPct val="85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706990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atic.independent.co.uk/s3fs-public/styles/article_small/public/thumbnails/image/2018/01/02/17/murmuration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339" y="-8167"/>
            <a:ext cx="9151321" cy="687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79637-2391-7046-8FF9-3F03ED7A9E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754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64870EB-4D4A-EB4C-A178-C7AAE1EC5ECC}"/>
              </a:ext>
            </a:extLst>
          </p:cNvPr>
          <p:cNvSpPr txBox="1">
            <a:spLocks/>
          </p:cNvSpPr>
          <p:nvPr/>
        </p:nvSpPr>
        <p:spPr>
          <a:xfrm>
            <a:off x="899159" y="352957"/>
            <a:ext cx="8411095" cy="1536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800" b="1" dirty="0">
                <a:latin typeface="+mj-lt"/>
              </a:rPr>
              <a:t>The Generalist Way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1EE864-4234-4FD4-84ED-7900B72E7B56}"/>
              </a:ext>
            </a:extLst>
          </p:cNvPr>
          <p:cNvSpPr txBox="1"/>
          <p:nvPr/>
        </p:nvSpPr>
        <p:spPr>
          <a:xfrm>
            <a:off x="899160" y="2148123"/>
            <a:ext cx="8411095" cy="3860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200" b="1" dirty="0"/>
              <a:t>Being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Open, humble, connected</a:t>
            </a:r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3200" b="1" dirty="0"/>
              <a:t>Knowing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iterates between whole &amp; particulars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3200" b="1" dirty="0"/>
              <a:t>Perceiving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ndara" panose="020E0502030303020204"/>
              </a:rPr>
              <a:t>Scanning, prioritizing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ndara" panose="020E0502030303020204"/>
              </a:rPr>
              <a:t>Focusing on particulars while keeping the whole in view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/>
              <a:ea typeface="+mn-ea"/>
              <a:cs typeface="+mn-cs"/>
            </a:endParaRPr>
          </a:p>
          <a:p>
            <a:pPr marL="285750" indent="-285750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3200" b="1" dirty="0"/>
              <a:t>Thinking &amp; Doing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/>
                <a:ea typeface="+mn-ea"/>
                <a:cs typeface="+mn-cs"/>
              </a:rPr>
              <a:t>Contextualizing, connecting, integrating</a:t>
            </a:r>
            <a:endParaRPr lang="en-US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AD9424-3CD4-4351-96F2-69E64CE394D7}"/>
              </a:ext>
            </a:extLst>
          </p:cNvPr>
          <p:cNvSpPr txBox="1"/>
          <p:nvPr/>
        </p:nvSpPr>
        <p:spPr>
          <a:xfrm>
            <a:off x="2076773" y="6064500"/>
            <a:ext cx="7687159" cy="80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Stange KC. The Generalist Approach. 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Ann Fam Med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2009;7(3):198-203.</a:t>
            </a:r>
          </a:p>
          <a:p>
            <a:pPr marL="0" marR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</a:pP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Gunn JM, Palmer VJ,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Naccarella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L, et al. The promise and pitfalls of 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generalism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in achieving the Alma-Ata vision of health for all. 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Med J Aust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Jul 21 2008;189(2):110-2.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4020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F0990-E990-0E40-B30F-C23733732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The Punchline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810468-4C2B-3C42-A9C5-F0CA8CDD2D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b="17513"/>
          <a:stretch/>
        </p:blipFill>
        <p:spPr>
          <a:xfrm>
            <a:off x="0" y="4117279"/>
            <a:ext cx="12234186" cy="27407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2557C2-E190-274A-B5CD-BB95DB6F28D2}"/>
              </a:ext>
            </a:extLst>
          </p:cNvPr>
          <p:cNvSpPr txBox="1"/>
          <p:nvPr/>
        </p:nvSpPr>
        <p:spPr>
          <a:xfrm>
            <a:off x="9407933" y="6488668"/>
            <a:ext cx="3322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Graphic @</a:t>
            </a:r>
            <a:r>
              <a:rPr lang="en-US" b="1" dirty="0" err="1">
                <a:solidFill>
                  <a:schemeClr val="bg1"/>
                </a:solidFill>
              </a:rPr>
              <a:t>goodreads.com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8C76F8-1D57-FF46-8E2E-E41485301541}"/>
              </a:ext>
            </a:extLst>
          </p:cNvPr>
          <p:cNvSpPr txBox="1"/>
          <p:nvPr/>
        </p:nvSpPr>
        <p:spPr>
          <a:xfrm>
            <a:off x="316649" y="1366897"/>
            <a:ext cx="10382613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Primary care grows well in the wild</a:t>
            </a:r>
          </a:p>
          <a:p>
            <a:r>
              <a:rPr lang="en-US" sz="3200" dirty="0"/>
              <a:t>Personal doctors are mission driven</a:t>
            </a:r>
          </a:p>
          <a:p>
            <a:r>
              <a:rPr lang="en-US" sz="3200" dirty="0"/>
              <a:t>Professionalism and </a:t>
            </a:r>
            <a:r>
              <a:rPr lang="en-US" sz="3200" dirty="0" err="1"/>
              <a:t>generalism</a:t>
            </a:r>
            <a:r>
              <a:rPr lang="en-US" sz="3200" dirty="0"/>
              <a:t> are foundational</a:t>
            </a:r>
          </a:p>
          <a:p>
            <a:endParaRPr lang="en-US" sz="1400" dirty="0"/>
          </a:p>
          <a:p>
            <a:r>
              <a:rPr lang="en-US" sz="3200" b="1" i="1" dirty="0">
                <a:solidFill>
                  <a:schemeClr val="tx2"/>
                </a:solidFill>
              </a:rPr>
              <a:t>This is good… and there is growth yet to come</a:t>
            </a:r>
          </a:p>
        </p:txBody>
      </p:sp>
    </p:spTree>
    <p:extLst>
      <p:ext uri="{BB962C8B-B14F-4D97-AF65-F5344CB8AC3E}">
        <p14:creationId xmlns:p14="http://schemas.microsoft.com/office/powerpoint/2010/main" val="10573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C739038E-70ED-48F3-9E72-A35D523B71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283" y="0"/>
            <a:ext cx="6079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197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CD52E1-6FB7-1345-B1B2-313E52D8D6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1" y="0"/>
            <a:ext cx="12192000" cy="6003842"/>
          </a:xfrm>
          <a:custGeom>
            <a:avLst/>
            <a:gdLst/>
            <a:ahLst/>
            <a:cxnLst/>
            <a:rect l="l" t="t" r="r" b="b"/>
            <a:pathLst>
              <a:path w="12187427" h="6003852">
                <a:moveTo>
                  <a:pt x="0" y="0"/>
                </a:moveTo>
                <a:lnTo>
                  <a:pt x="12187427" y="0"/>
                </a:lnTo>
                <a:lnTo>
                  <a:pt x="12187427" y="4772371"/>
                </a:lnTo>
                <a:lnTo>
                  <a:pt x="11865111" y="4913285"/>
                </a:lnTo>
                <a:cubicBezTo>
                  <a:pt x="10225213" y="5601147"/>
                  <a:pt x="8237833" y="6003852"/>
                  <a:pt x="6096000" y="6003852"/>
                </a:cubicBezTo>
                <a:cubicBezTo>
                  <a:pt x="3811379" y="6003852"/>
                  <a:pt x="1702489" y="5545663"/>
                  <a:pt x="3601" y="4771946"/>
                </a:cubicBezTo>
                <a:lnTo>
                  <a:pt x="0" y="4770223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400826-4904-E74A-8A02-2627DCA39A08}"/>
              </a:ext>
            </a:extLst>
          </p:cNvPr>
          <p:cNvSpPr txBox="1"/>
          <p:nvPr/>
        </p:nvSpPr>
        <p:spPr>
          <a:xfrm>
            <a:off x="283193" y="854158"/>
            <a:ext cx="571503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What’s next for primary care?</a:t>
            </a:r>
          </a:p>
          <a:p>
            <a:endParaRPr lang="en-US" sz="1200" dirty="0"/>
          </a:p>
          <a:p>
            <a:pPr marL="863600" indent="-290513">
              <a:buFont typeface="Arial" panose="020B0604020202020204" pitchFamily="34" charset="0"/>
              <a:buChar char="•"/>
            </a:pPr>
            <a:r>
              <a:rPr lang="en-US" sz="2800" dirty="0"/>
              <a:t>Balanced data driven decisions</a:t>
            </a:r>
          </a:p>
          <a:p>
            <a:pPr marL="863600" indent="-290513">
              <a:buFont typeface="Arial" panose="020B0604020202020204" pitchFamily="34" charset="0"/>
              <a:buChar char="•"/>
            </a:pPr>
            <a:r>
              <a:rPr lang="en-US" sz="2800" dirty="0"/>
              <a:t>Meaningful accountability</a:t>
            </a:r>
          </a:p>
          <a:p>
            <a:pPr marL="863600" indent="-290513">
              <a:buFont typeface="Arial" panose="020B0604020202020204" pitchFamily="34" charset="0"/>
              <a:buChar char="•"/>
            </a:pPr>
            <a:r>
              <a:rPr lang="en-US" sz="2800" dirty="0"/>
              <a:t>Digital tools, not services</a:t>
            </a:r>
          </a:p>
          <a:p>
            <a:pPr marL="863600" indent="-290513">
              <a:buFont typeface="Arial" panose="020B0604020202020204" pitchFamily="34" charset="0"/>
              <a:buChar char="•"/>
            </a:pPr>
            <a:r>
              <a:rPr lang="en-US" sz="2800" dirty="0"/>
              <a:t>Relational knowing</a:t>
            </a:r>
          </a:p>
        </p:txBody>
      </p:sp>
    </p:spTree>
    <p:extLst>
      <p:ext uri="{BB962C8B-B14F-4D97-AF65-F5344CB8AC3E}">
        <p14:creationId xmlns:p14="http://schemas.microsoft.com/office/powerpoint/2010/main" val="146468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B08D56-6D24-AC48-91B6-245FA9318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339" y="235976"/>
            <a:ext cx="9188825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Unshakeable truths of primary care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9B40CF-6BC5-874F-B484-354AA2F8FB6C}"/>
              </a:ext>
            </a:extLst>
          </p:cNvPr>
          <p:cNvSpPr txBox="1"/>
          <p:nvPr/>
        </p:nvSpPr>
        <p:spPr>
          <a:xfrm>
            <a:off x="430304" y="1900518"/>
            <a:ext cx="93232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39A4E4-82BC-0F4D-917E-252BB81938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289" y="1897412"/>
            <a:ext cx="4842962" cy="28828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CFE1E83-7C65-0341-8845-E895FD53BAE9}"/>
              </a:ext>
            </a:extLst>
          </p:cNvPr>
          <p:cNvSpPr/>
          <p:nvPr/>
        </p:nvSpPr>
        <p:spPr>
          <a:xfrm>
            <a:off x="5569236" y="2518676"/>
            <a:ext cx="510559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Worthy of your trust</a:t>
            </a:r>
          </a:p>
          <a:p>
            <a:r>
              <a:rPr lang="en-US" sz="2800" dirty="0"/>
              <a:t>Safe to be vulnerable</a:t>
            </a:r>
          </a:p>
          <a:p>
            <a:r>
              <a:rPr lang="en-US" sz="2800" dirty="0"/>
              <a:t>Wholeness of your dignity</a:t>
            </a:r>
          </a:p>
          <a:p>
            <a:r>
              <a:rPr lang="en-US" sz="2800" dirty="0"/>
              <a:t>Patients come first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3DAD45-5EC5-B84B-9355-01C478121EC1}"/>
              </a:ext>
            </a:extLst>
          </p:cNvPr>
          <p:cNvSpPr/>
          <p:nvPr/>
        </p:nvSpPr>
        <p:spPr>
          <a:xfrm>
            <a:off x="430304" y="5378393"/>
            <a:ext cx="6891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chemeClr val="tx2"/>
                </a:solidFill>
              </a:rPr>
              <a:t>Societal investment in this basic good</a:t>
            </a:r>
          </a:p>
        </p:txBody>
      </p:sp>
    </p:spTree>
    <p:extLst>
      <p:ext uri="{BB962C8B-B14F-4D97-AF65-F5344CB8AC3E}">
        <p14:creationId xmlns:p14="http://schemas.microsoft.com/office/powerpoint/2010/main" val="12538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FEDE81-6816-7440-B6CC-9F1182F7C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578" y="0"/>
            <a:ext cx="6530422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8A2576-9225-6940-9292-3D8239A3A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140" y="2078026"/>
            <a:ext cx="3545159" cy="28631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E254FD-B210-804F-BF46-2F5BB9FFE611}"/>
              </a:ext>
            </a:extLst>
          </p:cNvPr>
          <p:cNvSpPr txBox="1"/>
          <p:nvPr/>
        </p:nvSpPr>
        <p:spPr>
          <a:xfrm>
            <a:off x="266962" y="474344"/>
            <a:ext cx="569147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Timeframe: March 13, 2020 – present</a:t>
            </a: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     ~ 32,000 clinician surveys</a:t>
            </a: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     ~ 11,000 patient surveys</a:t>
            </a:r>
          </a:p>
          <a:p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endParaRPr lang="en-US" sz="14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Funded by </a:t>
            </a: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     AHRQ, Morris-Singer, Samueli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B644F7-BEE0-644C-8A97-DDB5D1645D1B}"/>
              </a:ext>
            </a:extLst>
          </p:cNvPr>
          <p:cNvSpPr txBox="1"/>
          <p:nvPr/>
        </p:nvSpPr>
        <p:spPr>
          <a:xfrm>
            <a:off x="6233562" y="535899"/>
            <a:ext cx="587930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Typical Distributions 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(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</a:rPr>
              <a:t>approx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)</a:t>
            </a:r>
          </a:p>
          <a:p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Sample size</a:t>
            </a:r>
          </a:p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    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~ </a:t>
            </a:r>
            <a:r>
              <a:rPr lang="en-US" sz="2800" b="1" dirty="0">
                <a:solidFill>
                  <a:schemeClr val="bg1">
                    <a:lumMod val="85000"/>
                  </a:schemeClr>
                </a:solidFill>
              </a:rPr>
              <a:t>800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, range 460-3131 </a:t>
            </a:r>
            <a:r>
              <a:rPr lang="en-US" sz="2800" b="1" dirty="0">
                <a:solidFill>
                  <a:schemeClr val="bg1">
                    <a:lumMod val="85000"/>
                  </a:schemeClr>
                </a:solidFill>
              </a:rPr>
              <a:t>(CO avg 40s)</a:t>
            </a:r>
          </a:p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     50 states, (CA, CO, RI, NY, OR, WA, TX, VA, PA)</a:t>
            </a:r>
          </a:p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     &gt; 95% unique settings</a:t>
            </a:r>
          </a:p>
          <a:p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Disciplines</a:t>
            </a:r>
          </a:p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     70% family medicine</a:t>
            </a:r>
          </a:p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     15% internal medicine</a:t>
            </a:r>
          </a:p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     5% each pediatrics and geriatrics</a:t>
            </a:r>
          </a:p>
          <a:p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Settings </a:t>
            </a:r>
          </a:p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     20% rural, 15% CHCs, 5% each DPC/ofc/schools</a:t>
            </a:r>
          </a:p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     40% each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</a:rPr>
              <a:t>indept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/system, 7% urgent/retail</a:t>
            </a:r>
          </a:p>
          <a:p>
            <a:endParaRPr lang="en-US" sz="10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Practice size</a:t>
            </a:r>
          </a:p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     35% 1-3 clinicians, 35% 10+ clinicians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57C24E-4BBF-2944-A080-32B98C72DC01}"/>
              </a:ext>
            </a:extLst>
          </p:cNvPr>
          <p:cNvSpPr txBox="1"/>
          <p:nvPr/>
        </p:nvSpPr>
        <p:spPr>
          <a:xfrm>
            <a:off x="10222524" y="6550220"/>
            <a:ext cx="2039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Graphic @</a:t>
            </a:r>
            <a:r>
              <a:rPr lang="en-US" sz="1400" dirty="0" err="1">
                <a:solidFill>
                  <a:schemeClr val="bg1"/>
                </a:solidFill>
              </a:rPr>
              <a:t>devpolicy.org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349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DE45535-4DE3-C74B-8917-CEB2278E3FCA}"/>
              </a:ext>
            </a:extLst>
          </p:cNvPr>
          <p:cNvSpPr txBox="1">
            <a:spLocks/>
          </p:cNvSpPr>
          <p:nvPr/>
        </p:nvSpPr>
        <p:spPr>
          <a:xfrm>
            <a:off x="324763" y="312648"/>
            <a:ext cx="9278245" cy="1430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What the survey told us:</a:t>
            </a:r>
            <a:br>
              <a:rPr lang="en-US" dirty="0">
                <a:latin typeface="+mn-lt"/>
              </a:rPr>
            </a:br>
            <a:br>
              <a:rPr lang="en-US" sz="1100" dirty="0">
                <a:latin typeface="+mn-lt"/>
              </a:rPr>
            </a:br>
            <a:r>
              <a:rPr lang="en-US" sz="2800" i="1" dirty="0">
                <a:latin typeface="+mn-lt"/>
              </a:rPr>
              <a:t>Practice strain like non-other</a:t>
            </a:r>
            <a:endParaRPr lang="en-US" sz="2800" dirty="0">
              <a:latin typeface="+mn-lt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B438C34-CD04-9749-967D-7A4C6EB1A2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9796609"/>
              </p:ext>
            </p:extLst>
          </p:nvPr>
        </p:nvGraphicFramePr>
        <p:xfrm>
          <a:off x="107050" y="2168434"/>
          <a:ext cx="9495958" cy="3979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CB0B9E5-4A50-024E-9683-214EAC45DAB4}"/>
              </a:ext>
            </a:extLst>
          </p:cNvPr>
          <p:cNvSpPr txBox="1"/>
          <p:nvPr/>
        </p:nvSpPr>
        <p:spPr>
          <a:xfrm>
            <a:off x="543208" y="2399168"/>
            <a:ext cx="769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74%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431010-97BF-5C4E-976C-6E87665914EC}"/>
              </a:ext>
            </a:extLst>
          </p:cNvPr>
          <p:cNvSpPr txBox="1"/>
          <p:nvPr/>
        </p:nvSpPr>
        <p:spPr>
          <a:xfrm>
            <a:off x="8991899" y="4443742"/>
            <a:ext cx="769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40%</a:t>
            </a:r>
          </a:p>
        </p:txBody>
      </p:sp>
    </p:spTree>
    <p:extLst>
      <p:ext uri="{BB962C8B-B14F-4D97-AF65-F5344CB8AC3E}">
        <p14:creationId xmlns:p14="http://schemas.microsoft.com/office/powerpoint/2010/main" val="6803497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DE45535-4DE3-C74B-8917-CEB2278E3FCA}"/>
              </a:ext>
            </a:extLst>
          </p:cNvPr>
          <p:cNvSpPr txBox="1">
            <a:spLocks/>
          </p:cNvSpPr>
          <p:nvPr/>
        </p:nvSpPr>
        <p:spPr>
          <a:xfrm>
            <a:off x="324763" y="312648"/>
            <a:ext cx="9278245" cy="1430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What the survey told us:</a:t>
            </a:r>
            <a:br>
              <a:rPr lang="en-US" dirty="0">
                <a:latin typeface="+mn-lt"/>
              </a:rPr>
            </a:br>
            <a:br>
              <a:rPr lang="en-US" sz="1100" dirty="0">
                <a:latin typeface="+mn-lt"/>
              </a:rPr>
            </a:br>
            <a:r>
              <a:rPr lang="en-US" sz="2800" i="1" dirty="0">
                <a:latin typeface="+mn-lt"/>
              </a:rPr>
              <a:t>Shrinking capacity – practice member losses for many reasons</a:t>
            </a:r>
            <a:endParaRPr lang="en-US" sz="2800" dirty="0">
              <a:latin typeface="+mn-lt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B438C34-CD04-9749-967D-7A4C6EB1A2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8966533"/>
              </p:ext>
            </p:extLst>
          </p:nvPr>
        </p:nvGraphicFramePr>
        <p:xfrm>
          <a:off x="464869" y="2142308"/>
          <a:ext cx="5057134" cy="2177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72D5B59-92EA-A645-B718-0906637F98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7720864"/>
              </p:ext>
            </p:extLst>
          </p:nvPr>
        </p:nvGraphicFramePr>
        <p:xfrm>
          <a:off x="4340611" y="4073917"/>
          <a:ext cx="5042262" cy="2538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1B13B74-0920-3646-A613-221FDB12BE43}"/>
              </a:ext>
            </a:extLst>
          </p:cNvPr>
          <p:cNvSpPr txBox="1"/>
          <p:nvPr/>
        </p:nvSpPr>
        <p:spPr>
          <a:xfrm>
            <a:off x="715608" y="2677839"/>
            <a:ext cx="76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10%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64CFC4-848E-3845-AF8D-9EA159758EA9}"/>
              </a:ext>
            </a:extLst>
          </p:cNvPr>
          <p:cNvSpPr txBox="1"/>
          <p:nvPr/>
        </p:nvSpPr>
        <p:spPr>
          <a:xfrm>
            <a:off x="5039584" y="2349834"/>
            <a:ext cx="76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60%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444ACE-5543-EB44-B26A-F72A35E23D63}"/>
              </a:ext>
            </a:extLst>
          </p:cNvPr>
          <p:cNvSpPr txBox="1"/>
          <p:nvPr/>
        </p:nvSpPr>
        <p:spPr>
          <a:xfrm>
            <a:off x="4627502" y="4743107"/>
            <a:ext cx="76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25%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9CC5CC-C5C8-F445-8E44-2BD7E45F510E}"/>
              </a:ext>
            </a:extLst>
          </p:cNvPr>
          <p:cNvSpPr txBox="1"/>
          <p:nvPr/>
        </p:nvSpPr>
        <p:spPr>
          <a:xfrm>
            <a:off x="8779858" y="4287681"/>
            <a:ext cx="769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40%</a:t>
            </a:r>
          </a:p>
        </p:txBody>
      </p:sp>
    </p:spTree>
    <p:extLst>
      <p:ext uri="{BB962C8B-B14F-4D97-AF65-F5344CB8AC3E}">
        <p14:creationId xmlns:p14="http://schemas.microsoft.com/office/powerpoint/2010/main" val="40770828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5" grpId="0">
        <p:bldAsOne/>
      </p:bldGraphic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30F0929-AC13-FF44-B488-0C18862BE68F}"/>
              </a:ext>
            </a:extLst>
          </p:cNvPr>
          <p:cNvCxnSpPr>
            <a:cxnSpLocks/>
          </p:cNvCxnSpPr>
          <p:nvPr/>
        </p:nvCxnSpPr>
        <p:spPr>
          <a:xfrm>
            <a:off x="5785164" y="2427322"/>
            <a:ext cx="0" cy="3158666"/>
          </a:xfrm>
          <a:prstGeom prst="line">
            <a:avLst/>
          </a:prstGeom>
          <a:ln w="412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0DC44F5-4DA8-484D-90FF-ABE1D5C18A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2114312"/>
              </p:ext>
            </p:extLst>
          </p:nvPr>
        </p:nvGraphicFramePr>
        <p:xfrm>
          <a:off x="496378" y="2436375"/>
          <a:ext cx="6845952" cy="3583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0E7E12AC-C933-D04C-A39F-7899DA624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134" y="1566055"/>
            <a:ext cx="4241800" cy="4445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64870EB-4D4A-EB4C-A178-C7AAE1EC5ECC}"/>
              </a:ext>
            </a:extLst>
          </p:cNvPr>
          <p:cNvSpPr txBox="1">
            <a:spLocks/>
          </p:cNvSpPr>
          <p:nvPr/>
        </p:nvSpPr>
        <p:spPr>
          <a:xfrm>
            <a:off x="496378" y="263173"/>
            <a:ext cx="9278245" cy="1430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What the survey told us:</a:t>
            </a:r>
            <a:br>
              <a:rPr lang="en-US" dirty="0">
                <a:latin typeface="+mn-lt"/>
              </a:rPr>
            </a:br>
            <a:br>
              <a:rPr lang="en-US" sz="1100" dirty="0">
                <a:latin typeface="+mn-lt"/>
              </a:rPr>
            </a:br>
            <a:r>
              <a:rPr lang="en-US" sz="2800" i="1" dirty="0">
                <a:latin typeface="+mn-lt"/>
              </a:rPr>
              <a:t>FOR PATIENTS, inequities are growing … 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545056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27AAD4D-D760-2E49-8BA9-66C58659E094}"/>
              </a:ext>
            </a:extLst>
          </p:cNvPr>
          <p:cNvCxnSpPr>
            <a:cxnSpLocks/>
          </p:cNvCxnSpPr>
          <p:nvPr/>
        </p:nvCxnSpPr>
        <p:spPr>
          <a:xfrm>
            <a:off x="6971168" y="2247440"/>
            <a:ext cx="0" cy="3655419"/>
          </a:xfrm>
          <a:prstGeom prst="line">
            <a:avLst/>
          </a:prstGeom>
          <a:ln w="412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A8213559-FBCB-4B46-BF4C-66A892E55E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8408108"/>
              </p:ext>
            </p:extLst>
          </p:nvPr>
        </p:nvGraphicFramePr>
        <p:xfrm>
          <a:off x="496378" y="2247440"/>
          <a:ext cx="9137073" cy="4064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05BE508E-70A0-6946-9DB3-CEECAE8BA731}"/>
              </a:ext>
            </a:extLst>
          </p:cNvPr>
          <p:cNvSpPr txBox="1">
            <a:spLocks/>
          </p:cNvSpPr>
          <p:nvPr/>
        </p:nvSpPr>
        <p:spPr>
          <a:xfrm>
            <a:off x="496378" y="263173"/>
            <a:ext cx="9278245" cy="1430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What the survey told us:</a:t>
            </a:r>
            <a:br>
              <a:rPr lang="en-US" dirty="0">
                <a:latin typeface="+mn-lt"/>
              </a:rPr>
            </a:br>
            <a:br>
              <a:rPr lang="en-US" sz="1100" dirty="0">
                <a:latin typeface="+mn-lt"/>
              </a:rPr>
            </a:br>
            <a:r>
              <a:rPr lang="en-US" sz="2800" i="1" dirty="0">
                <a:latin typeface="+mn-lt"/>
              </a:rPr>
              <a:t>… and health is dropping. 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41023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EDBCCE257C724EB9FCD1698931C2FD" ma:contentTypeVersion="13" ma:contentTypeDescription="Create a new document." ma:contentTypeScope="" ma:versionID="f060ab0f22e9a9a44287b2a10210ca8e">
  <xsd:schema xmlns:xsd="http://www.w3.org/2001/XMLSchema" xmlns:xs="http://www.w3.org/2001/XMLSchema" xmlns:p="http://schemas.microsoft.com/office/2006/metadata/properties" xmlns:ns3="96de69eb-ed5d-48b6-afd8-2b2fabf8ec56" xmlns:ns4="ac2706d6-38ef-447c-8cf3-abdfc0a4a8d4" targetNamespace="http://schemas.microsoft.com/office/2006/metadata/properties" ma:root="true" ma:fieldsID="18773cff3ee3732900954fae084f1516" ns3:_="" ns4:_="">
    <xsd:import namespace="96de69eb-ed5d-48b6-afd8-2b2fabf8ec56"/>
    <xsd:import namespace="ac2706d6-38ef-447c-8cf3-abdfc0a4a8d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de69eb-ed5d-48b6-afd8-2b2fabf8ec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2706d6-38ef-447c-8cf3-abdfc0a4a8d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0CC6261-88B3-4A14-9634-C66E36449A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de69eb-ed5d-48b6-afd8-2b2fabf8ec56"/>
    <ds:schemaRef ds:uri="ac2706d6-38ef-447c-8cf3-abdfc0a4a8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EDE4DB8-0161-4F91-BA17-FD7196DC083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72AF8A-F6D8-48A2-9918-D28362C3F1A4}">
  <ds:schemaRefs>
    <ds:schemaRef ds:uri="http://schemas.microsoft.com/office/2006/documentManagement/types"/>
    <ds:schemaRef ds:uri="96de69eb-ed5d-48b6-afd8-2b2fabf8ec56"/>
    <ds:schemaRef ds:uri="http://purl.org/dc/terms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ac2706d6-38ef-447c-8cf3-abdfc0a4a8d4"/>
    <ds:schemaRef ds:uri="http://purl.org/dc/dcmitype/"/>
    <ds:schemaRef ds:uri="http://purl.org/dc/elements/1.1/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15167</TotalTime>
  <Words>1862</Words>
  <Application>Microsoft Office PowerPoint</Application>
  <PresentationFormat>Widescreen</PresentationFormat>
  <Paragraphs>249</Paragraphs>
  <Slides>31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Avenir</vt:lpstr>
      <vt:lpstr>Calibri</vt:lpstr>
      <vt:lpstr>Candara</vt:lpstr>
      <vt:lpstr>Times New Roman</vt:lpstr>
      <vt:lpstr>Trebuchet MS</vt:lpstr>
      <vt:lpstr>Tw Cen MT</vt:lpstr>
      <vt:lpstr>Office Theme</vt:lpstr>
      <vt:lpstr>PowerPoint Presentation</vt:lpstr>
      <vt:lpstr>PowerPoint Presentation</vt:lpstr>
      <vt:lpstr>The Punchline</vt:lpstr>
      <vt:lpstr>Unshakeable truths of primary care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RELATIONSHIPS were key… “right care, right time, right place”</vt:lpstr>
      <vt:lpstr>Telehealth grew helpful</vt:lpstr>
      <vt:lpstr>PowerPoint Presentation</vt:lpstr>
      <vt:lpstr>PowerPoint Presentation</vt:lpstr>
      <vt:lpstr>Policy makers were blind to us</vt:lpstr>
      <vt:lpstr>Implementing High-Quality Primary Care:   Rebuilding the Foundation of Health Care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Person Centered Primary Care Measure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Etz</dc:creator>
  <cp:lastModifiedBy>Kurt Stange</cp:lastModifiedBy>
  <cp:revision>173</cp:revision>
  <dcterms:created xsi:type="dcterms:W3CDTF">2020-08-14T14:43:38Z</dcterms:created>
  <dcterms:modified xsi:type="dcterms:W3CDTF">2021-10-24T23:46:24Z</dcterms:modified>
</cp:coreProperties>
</file>