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sldIdLst>
    <p:sldId id="1253" r:id="rId5"/>
    <p:sldId id="257" r:id="rId6"/>
    <p:sldId id="7159" r:id="rId7"/>
    <p:sldId id="311" r:id="rId8"/>
    <p:sldId id="7155" r:id="rId9"/>
    <p:sldId id="1034" r:id="rId10"/>
    <p:sldId id="1255" r:id="rId11"/>
    <p:sldId id="1164" r:id="rId12"/>
    <p:sldId id="1481" r:id="rId13"/>
    <p:sldId id="1163" r:id="rId14"/>
    <p:sldId id="262" r:id="rId15"/>
    <p:sldId id="1489" r:id="rId16"/>
    <p:sldId id="1443" r:id="rId17"/>
    <p:sldId id="7165" r:id="rId18"/>
    <p:sldId id="7158" r:id="rId19"/>
    <p:sldId id="1417" r:id="rId20"/>
    <p:sldId id="7160" r:id="rId21"/>
    <p:sldId id="7164" r:id="rId22"/>
    <p:sldId id="7163" r:id="rId23"/>
    <p:sldId id="7161" r:id="rId24"/>
    <p:sldId id="7162" r:id="rId25"/>
    <p:sldId id="7157" r:id="rId26"/>
    <p:sldId id="715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EB657A-A3CB-4F49-B52F-F181705C8F73}" v="4" dt="2026-06-08T14:56:00.1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2397" autoAdjust="0"/>
  </p:normalViewPr>
  <p:slideViewPr>
    <p:cSldViewPr snapToGrid="0">
      <p:cViewPr varScale="1">
        <p:scale>
          <a:sx n="117" d="100"/>
          <a:sy n="117" d="100"/>
        </p:scale>
        <p:origin x="9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FADDA-8127-47E7-9BB0-D3A4716A71F4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5EC88C-7526-4BF6-B7AC-2E312A006ABC}">
      <dgm:prSet custT="1"/>
      <dgm:spPr/>
      <dgm:t>
        <a:bodyPr/>
        <a:lstStyle/>
        <a:p>
          <a:r>
            <a:rPr lang="en-US" sz="1800"/>
            <a:t>17-year gap (or 15)</a:t>
          </a:r>
        </a:p>
      </dgm:t>
    </dgm:pt>
    <dgm:pt modelId="{23EC321A-5CA5-482B-9BB9-87C35659366F}" type="parTrans" cxnId="{E668B94C-4627-4E89-8D9A-F6CD9A9C40BE}">
      <dgm:prSet/>
      <dgm:spPr/>
      <dgm:t>
        <a:bodyPr/>
        <a:lstStyle/>
        <a:p>
          <a:endParaRPr lang="en-US" sz="2400"/>
        </a:p>
      </dgm:t>
    </dgm:pt>
    <dgm:pt modelId="{620592D3-656B-4C1D-95B8-9D4A9357DB27}" type="sibTrans" cxnId="{E668B94C-4627-4E89-8D9A-F6CD9A9C40BE}">
      <dgm:prSet custT="1"/>
      <dgm:spPr/>
      <dgm:t>
        <a:bodyPr/>
        <a:lstStyle/>
        <a:p>
          <a:endParaRPr lang="en-US" sz="700"/>
        </a:p>
      </dgm:t>
    </dgm:pt>
    <dgm:pt modelId="{2C313392-1DEA-4D4B-B954-2794D23E1FF6}">
      <dgm:prSet custT="1"/>
      <dgm:spPr/>
      <dgm:t>
        <a:bodyPr/>
        <a:lstStyle/>
        <a:p>
          <a:r>
            <a:rPr lang="en-US" sz="1800"/>
            <a:t>Basic vs. Translational Science Approaches</a:t>
          </a:r>
        </a:p>
      </dgm:t>
    </dgm:pt>
    <dgm:pt modelId="{FC96EB57-0F31-4D19-98D4-03748EBFE519}" type="parTrans" cxnId="{564D8107-C28F-4850-B86A-0BEC5AF9F284}">
      <dgm:prSet/>
      <dgm:spPr/>
      <dgm:t>
        <a:bodyPr/>
        <a:lstStyle/>
        <a:p>
          <a:endParaRPr lang="en-US" sz="2400"/>
        </a:p>
      </dgm:t>
    </dgm:pt>
    <dgm:pt modelId="{575D8D3F-15EE-44F1-8E00-2AA0FD32E75F}" type="sibTrans" cxnId="{564D8107-C28F-4850-B86A-0BEC5AF9F284}">
      <dgm:prSet custT="1"/>
      <dgm:spPr/>
      <dgm:t>
        <a:bodyPr/>
        <a:lstStyle/>
        <a:p>
          <a:endParaRPr lang="en-US" sz="700"/>
        </a:p>
      </dgm:t>
    </dgm:pt>
    <dgm:pt modelId="{D6E6F45E-3FD0-4712-915D-DC7CD5BB9468}">
      <dgm:prSet custT="1"/>
      <dgm:spPr/>
      <dgm:t>
        <a:bodyPr/>
        <a:lstStyle/>
        <a:p>
          <a:r>
            <a:rPr lang="en-US" sz="1800"/>
            <a:t>Traditional vs. Rapid </a:t>
          </a:r>
          <a:r>
            <a:rPr lang="en-US" sz="1800" b="1"/>
            <a:t>&amp;</a:t>
          </a:r>
          <a:r>
            <a:rPr lang="en-US" sz="1800"/>
            <a:t> Rigorous Research</a:t>
          </a:r>
        </a:p>
      </dgm:t>
    </dgm:pt>
    <dgm:pt modelId="{D981F0B4-9BD2-4C63-8B38-50E19A8AFAA0}" type="parTrans" cxnId="{AFBB5DA1-2C20-4F6B-AB11-D1524C258CC8}">
      <dgm:prSet/>
      <dgm:spPr/>
      <dgm:t>
        <a:bodyPr/>
        <a:lstStyle/>
        <a:p>
          <a:endParaRPr lang="en-US" sz="2400"/>
        </a:p>
      </dgm:t>
    </dgm:pt>
    <dgm:pt modelId="{0247422A-707B-4A05-BBBA-2E6D52CC18DF}" type="sibTrans" cxnId="{AFBB5DA1-2C20-4F6B-AB11-D1524C258CC8}">
      <dgm:prSet custT="1"/>
      <dgm:spPr/>
      <dgm:t>
        <a:bodyPr/>
        <a:lstStyle/>
        <a:p>
          <a:endParaRPr lang="en-US" sz="700"/>
        </a:p>
      </dgm:t>
    </dgm:pt>
    <dgm:pt modelId="{4421CC74-FEA4-41BB-B1E8-F4C6D057BB2A}">
      <dgm:prSet custT="1"/>
      <dgm:spPr/>
      <dgm:t>
        <a:bodyPr/>
        <a:lstStyle/>
        <a:p>
          <a:r>
            <a:rPr lang="en-US" sz="1800"/>
            <a:t>Pragmatic Research Methods</a:t>
          </a:r>
        </a:p>
      </dgm:t>
    </dgm:pt>
    <dgm:pt modelId="{83D20B2A-65E9-4840-98DE-191E0820A29C}" type="parTrans" cxnId="{DA50C022-01D8-437B-8697-429A316942FF}">
      <dgm:prSet/>
      <dgm:spPr/>
      <dgm:t>
        <a:bodyPr/>
        <a:lstStyle/>
        <a:p>
          <a:endParaRPr lang="en-US" sz="2400"/>
        </a:p>
      </dgm:t>
    </dgm:pt>
    <dgm:pt modelId="{4DD098AB-C08B-4913-8564-4AC5F8EB3BDF}" type="sibTrans" cxnId="{DA50C022-01D8-437B-8697-429A316942FF}">
      <dgm:prSet custT="1"/>
      <dgm:spPr/>
      <dgm:t>
        <a:bodyPr/>
        <a:lstStyle/>
        <a:p>
          <a:endParaRPr lang="en-US" sz="700"/>
        </a:p>
      </dgm:t>
    </dgm:pt>
    <dgm:pt modelId="{CD705A6C-8B98-4AA7-BABA-FDDB47F5A92E}">
      <dgm:prSet custT="1"/>
      <dgm:spPr/>
      <dgm:t>
        <a:bodyPr/>
        <a:lstStyle/>
        <a:p>
          <a:r>
            <a:rPr lang="en-US" sz="1800" b="1"/>
            <a:t>R2P2 was designed to stress-test these tensions – designing, testing, and disseminating patient-centered tools using rigorous methods at speed. </a:t>
          </a:r>
          <a:endParaRPr lang="en-US" sz="1800"/>
        </a:p>
      </dgm:t>
    </dgm:pt>
    <dgm:pt modelId="{4C7D0AE2-5EFC-471C-A5A2-7E6FE770CA74}" type="parTrans" cxnId="{4258314B-2483-4038-B935-7D1CE294989A}">
      <dgm:prSet/>
      <dgm:spPr/>
      <dgm:t>
        <a:bodyPr/>
        <a:lstStyle/>
        <a:p>
          <a:endParaRPr lang="en-US" sz="2400"/>
        </a:p>
      </dgm:t>
    </dgm:pt>
    <dgm:pt modelId="{4181C562-B43D-4A3D-8C77-0C9956628BCE}" type="sibTrans" cxnId="{4258314B-2483-4038-B935-7D1CE294989A}">
      <dgm:prSet custT="1"/>
      <dgm:spPr/>
      <dgm:t>
        <a:bodyPr/>
        <a:lstStyle/>
        <a:p>
          <a:endParaRPr lang="en-US" sz="700"/>
        </a:p>
      </dgm:t>
    </dgm:pt>
    <dgm:pt modelId="{1F324E11-0084-4473-AC41-534685840F7B}">
      <dgm:prSet custT="1"/>
      <dgm:spPr/>
      <dgm:t>
        <a:bodyPr/>
        <a:lstStyle/>
        <a:p>
          <a:r>
            <a:rPr lang="en-US" sz="1800" b="1"/>
            <a:t>R2P2 offers TIP SHEETS and DETAILED GUIDANCE for a diverse audience to use, helping apply these rapid </a:t>
          </a:r>
          <a:r>
            <a:rPr lang="en-US" sz="1800" b="1" u="sng"/>
            <a:t>and</a:t>
          </a:r>
          <a:r>
            <a:rPr lang="en-US" sz="1800" b="1"/>
            <a:t> rigorous methods</a:t>
          </a:r>
          <a:endParaRPr lang="en-US" sz="1800"/>
        </a:p>
      </dgm:t>
    </dgm:pt>
    <dgm:pt modelId="{3DDB9130-AEE2-4D5D-914A-B228D93B7D34}" type="parTrans" cxnId="{B985C851-C6F7-45F9-9CB2-DD616AF45DE3}">
      <dgm:prSet/>
      <dgm:spPr/>
      <dgm:t>
        <a:bodyPr/>
        <a:lstStyle/>
        <a:p>
          <a:endParaRPr lang="en-US" sz="2400"/>
        </a:p>
      </dgm:t>
    </dgm:pt>
    <dgm:pt modelId="{B5F3680A-5C8F-4282-98F6-BA6B791CD071}" type="sibTrans" cxnId="{B985C851-C6F7-45F9-9CB2-DD616AF45DE3}">
      <dgm:prSet/>
      <dgm:spPr/>
      <dgm:t>
        <a:bodyPr/>
        <a:lstStyle/>
        <a:p>
          <a:endParaRPr lang="en-US" sz="2400"/>
        </a:p>
      </dgm:t>
    </dgm:pt>
    <dgm:pt modelId="{5C20EDF7-77CE-4A56-AF3F-AA6DA97DD5C6}" type="pres">
      <dgm:prSet presAssocID="{44CFADDA-8127-47E7-9BB0-D3A4716A71F4}" presName="Name0" presStyleCnt="0">
        <dgm:presLayoutVars>
          <dgm:dir/>
          <dgm:resizeHandles val="exact"/>
        </dgm:presLayoutVars>
      </dgm:prSet>
      <dgm:spPr/>
    </dgm:pt>
    <dgm:pt modelId="{C8CC1727-335D-4E66-86D4-49E30A94F385}" type="pres">
      <dgm:prSet presAssocID="{B05EC88C-7526-4BF6-B7AC-2E312A006ABC}" presName="node" presStyleLbl="node1" presStyleIdx="0" presStyleCnt="6">
        <dgm:presLayoutVars>
          <dgm:bulletEnabled val="1"/>
        </dgm:presLayoutVars>
      </dgm:prSet>
      <dgm:spPr/>
    </dgm:pt>
    <dgm:pt modelId="{7F017436-507D-4951-8C26-E56FF1F10B82}" type="pres">
      <dgm:prSet presAssocID="{620592D3-656B-4C1D-95B8-9D4A9357DB27}" presName="sibTrans" presStyleLbl="sibTrans1D1" presStyleIdx="0" presStyleCnt="5"/>
      <dgm:spPr/>
    </dgm:pt>
    <dgm:pt modelId="{2462FCB5-CEF3-4EB1-A376-D83BEBD41B2D}" type="pres">
      <dgm:prSet presAssocID="{620592D3-656B-4C1D-95B8-9D4A9357DB27}" presName="connectorText" presStyleLbl="sibTrans1D1" presStyleIdx="0" presStyleCnt="5"/>
      <dgm:spPr/>
    </dgm:pt>
    <dgm:pt modelId="{1B60E79E-A0B9-406D-B88B-12354E95F3D1}" type="pres">
      <dgm:prSet presAssocID="{2C313392-1DEA-4D4B-B954-2794D23E1FF6}" presName="node" presStyleLbl="node1" presStyleIdx="1" presStyleCnt="6">
        <dgm:presLayoutVars>
          <dgm:bulletEnabled val="1"/>
        </dgm:presLayoutVars>
      </dgm:prSet>
      <dgm:spPr/>
    </dgm:pt>
    <dgm:pt modelId="{EFF263C3-BF6C-41D7-918E-95C6BD4BB0B9}" type="pres">
      <dgm:prSet presAssocID="{575D8D3F-15EE-44F1-8E00-2AA0FD32E75F}" presName="sibTrans" presStyleLbl="sibTrans1D1" presStyleIdx="1" presStyleCnt="5"/>
      <dgm:spPr/>
    </dgm:pt>
    <dgm:pt modelId="{47204C55-7C7A-4FBC-B572-DD93A2676B22}" type="pres">
      <dgm:prSet presAssocID="{575D8D3F-15EE-44F1-8E00-2AA0FD32E75F}" presName="connectorText" presStyleLbl="sibTrans1D1" presStyleIdx="1" presStyleCnt="5"/>
      <dgm:spPr/>
    </dgm:pt>
    <dgm:pt modelId="{AF2F5D46-1F98-458A-A266-F66A004B682A}" type="pres">
      <dgm:prSet presAssocID="{D6E6F45E-3FD0-4712-915D-DC7CD5BB9468}" presName="node" presStyleLbl="node1" presStyleIdx="2" presStyleCnt="6">
        <dgm:presLayoutVars>
          <dgm:bulletEnabled val="1"/>
        </dgm:presLayoutVars>
      </dgm:prSet>
      <dgm:spPr/>
    </dgm:pt>
    <dgm:pt modelId="{825F0921-9628-4201-9845-05D4BFD40BCF}" type="pres">
      <dgm:prSet presAssocID="{0247422A-707B-4A05-BBBA-2E6D52CC18DF}" presName="sibTrans" presStyleLbl="sibTrans1D1" presStyleIdx="2" presStyleCnt="5"/>
      <dgm:spPr/>
    </dgm:pt>
    <dgm:pt modelId="{28915E22-9536-4C0E-A2CF-872BB640FD95}" type="pres">
      <dgm:prSet presAssocID="{0247422A-707B-4A05-BBBA-2E6D52CC18DF}" presName="connectorText" presStyleLbl="sibTrans1D1" presStyleIdx="2" presStyleCnt="5"/>
      <dgm:spPr/>
    </dgm:pt>
    <dgm:pt modelId="{D12FCFDF-E1E5-4ADE-9404-E84E271E1106}" type="pres">
      <dgm:prSet presAssocID="{4421CC74-FEA4-41BB-B1E8-F4C6D057BB2A}" presName="node" presStyleLbl="node1" presStyleIdx="3" presStyleCnt="6">
        <dgm:presLayoutVars>
          <dgm:bulletEnabled val="1"/>
        </dgm:presLayoutVars>
      </dgm:prSet>
      <dgm:spPr/>
    </dgm:pt>
    <dgm:pt modelId="{BF12C429-8996-45DA-9982-D1EB6932C1DA}" type="pres">
      <dgm:prSet presAssocID="{4DD098AB-C08B-4913-8564-4AC5F8EB3BDF}" presName="sibTrans" presStyleLbl="sibTrans1D1" presStyleIdx="3" presStyleCnt="5"/>
      <dgm:spPr/>
    </dgm:pt>
    <dgm:pt modelId="{059A3BC3-4FDD-4A92-80EB-B5FBB03B1E49}" type="pres">
      <dgm:prSet presAssocID="{4DD098AB-C08B-4913-8564-4AC5F8EB3BDF}" presName="connectorText" presStyleLbl="sibTrans1D1" presStyleIdx="3" presStyleCnt="5"/>
      <dgm:spPr/>
    </dgm:pt>
    <dgm:pt modelId="{980CBBC9-F5AF-4C41-B08F-34C62E9E1D62}" type="pres">
      <dgm:prSet presAssocID="{CD705A6C-8B98-4AA7-BABA-FDDB47F5A92E}" presName="node" presStyleLbl="node1" presStyleIdx="4" presStyleCnt="6">
        <dgm:presLayoutVars>
          <dgm:bulletEnabled val="1"/>
        </dgm:presLayoutVars>
      </dgm:prSet>
      <dgm:spPr/>
    </dgm:pt>
    <dgm:pt modelId="{458DAD99-D885-46C4-9CAD-1091B79C3FD3}" type="pres">
      <dgm:prSet presAssocID="{4181C562-B43D-4A3D-8C77-0C9956628BCE}" presName="sibTrans" presStyleLbl="sibTrans1D1" presStyleIdx="4" presStyleCnt="5"/>
      <dgm:spPr/>
    </dgm:pt>
    <dgm:pt modelId="{8073A449-F269-453A-9CE4-29B64ACAEE37}" type="pres">
      <dgm:prSet presAssocID="{4181C562-B43D-4A3D-8C77-0C9956628BCE}" presName="connectorText" presStyleLbl="sibTrans1D1" presStyleIdx="4" presStyleCnt="5"/>
      <dgm:spPr/>
    </dgm:pt>
    <dgm:pt modelId="{48599365-7A1B-4749-AFA0-673FDD231A81}" type="pres">
      <dgm:prSet presAssocID="{1F324E11-0084-4473-AC41-534685840F7B}" presName="node" presStyleLbl="node1" presStyleIdx="5" presStyleCnt="6">
        <dgm:presLayoutVars>
          <dgm:bulletEnabled val="1"/>
        </dgm:presLayoutVars>
      </dgm:prSet>
      <dgm:spPr/>
    </dgm:pt>
  </dgm:ptLst>
  <dgm:cxnLst>
    <dgm:cxn modelId="{564D8107-C28F-4850-B86A-0BEC5AF9F284}" srcId="{44CFADDA-8127-47E7-9BB0-D3A4716A71F4}" destId="{2C313392-1DEA-4D4B-B954-2794D23E1FF6}" srcOrd="1" destOrd="0" parTransId="{FC96EB57-0F31-4D19-98D4-03748EBFE519}" sibTransId="{575D8D3F-15EE-44F1-8E00-2AA0FD32E75F}"/>
    <dgm:cxn modelId="{8E4AA31B-F7A9-446D-8255-FFC07F5E723D}" type="presOf" srcId="{4DD098AB-C08B-4913-8564-4AC5F8EB3BDF}" destId="{BF12C429-8996-45DA-9982-D1EB6932C1DA}" srcOrd="0" destOrd="0" presId="urn:microsoft.com/office/officeart/2016/7/layout/RepeatingBendingProcessNew"/>
    <dgm:cxn modelId="{D08B9521-FFE8-4470-BEB7-D1D827DEDA61}" type="presOf" srcId="{4181C562-B43D-4A3D-8C77-0C9956628BCE}" destId="{458DAD99-D885-46C4-9CAD-1091B79C3FD3}" srcOrd="0" destOrd="0" presId="urn:microsoft.com/office/officeart/2016/7/layout/RepeatingBendingProcessNew"/>
    <dgm:cxn modelId="{DA50C022-01D8-437B-8697-429A316942FF}" srcId="{44CFADDA-8127-47E7-9BB0-D3A4716A71F4}" destId="{4421CC74-FEA4-41BB-B1E8-F4C6D057BB2A}" srcOrd="3" destOrd="0" parTransId="{83D20B2A-65E9-4840-98DE-191E0820A29C}" sibTransId="{4DD098AB-C08B-4913-8564-4AC5F8EB3BDF}"/>
    <dgm:cxn modelId="{D751A02B-A6C6-4BB1-B7E5-E482031ABC72}" type="presOf" srcId="{4421CC74-FEA4-41BB-B1E8-F4C6D057BB2A}" destId="{D12FCFDF-E1E5-4ADE-9404-E84E271E1106}" srcOrd="0" destOrd="0" presId="urn:microsoft.com/office/officeart/2016/7/layout/RepeatingBendingProcessNew"/>
    <dgm:cxn modelId="{B222DE33-3AB5-4FD6-B98A-A3B04040FC38}" type="presOf" srcId="{D6E6F45E-3FD0-4712-915D-DC7CD5BB9468}" destId="{AF2F5D46-1F98-458A-A266-F66A004B682A}" srcOrd="0" destOrd="0" presId="urn:microsoft.com/office/officeart/2016/7/layout/RepeatingBendingProcessNew"/>
    <dgm:cxn modelId="{3815E138-4A9B-40E9-BA8B-ECA27CED02D5}" type="presOf" srcId="{620592D3-656B-4C1D-95B8-9D4A9357DB27}" destId="{2462FCB5-CEF3-4EB1-A376-D83BEBD41B2D}" srcOrd="1" destOrd="0" presId="urn:microsoft.com/office/officeart/2016/7/layout/RepeatingBendingProcessNew"/>
    <dgm:cxn modelId="{4258314B-2483-4038-B935-7D1CE294989A}" srcId="{44CFADDA-8127-47E7-9BB0-D3A4716A71F4}" destId="{CD705A6C-8B98-4AA7-BABA-FDDB47F5A92E}" srcOrd="4" destOrd="0" parTransId="{4C7D0AE2-5EFC-471C-A5A2-7E6FE770CA74}" sibTransId="{4181C562-B43D-4A3D-8C77-0C9956628BCE}"/>
    <dgm:cxn modelId="{E668B94C-4627-4E89-8D9A-F6CD9A9C40BE}" srcId="{44CFADDA-8127-47E7-9BB0-D3A4716A71F4}" destId="{B05EC88C-7526-4BF6-B7AC-2E312A006ABC}" srcOrd="0" destOrd="0" parTransId="{23EC321A-5CA5-482B-9BB9-87C35659366F}" sibTransId="{620592D3-656B-4C1D-95B8-9D4A9357DB27}"/>
    <dgm:cxn modelId="{B985C851-C6F7-45F9-9CB2-DD616AF45DE3}" srcId="{44CFADDA-8127-47E7-9BB0-D3A4716A71F4}" destId="{1F324E11-0084-4473-AC41-534685840F7B}" srcOrd="5" destOrd="0" parTransId="{3DDB9130-AEE2-4D5D-914A-B228D93B7D34}" sibTransId="{B5F3680A-5C8F-4282-98F6-BA6B791CD071}"/>
    <dgm:cxn modelId="{52A70D5E-12A6-4282-A740-FBF8D9C96893}" type="presOf" srcId="{CD705A6C-8B98-4AA7-BABA-FDDB47F5A92E}" destId="{980CBBC9-F5AF-4C41-B08F-34C62E9E1D62}" srcOrd="0" destOrd="0" presId="urn:microsoft.com/office/officeart/2016/7/layout/RepeatingBendingProcessNew"/>
    <dgm:cxn modelId="{DC2CC65E-23E6-4C1E-9345-BA8B5EABB6D1}" type="presOf" srcId="{2C313392-1DEA-4D4B-B954-2794D23E1FF6}" destId="{1B60E79E-A0B9-406D-B88B-12354E95F3D1}" srcOrd="0" destOrd="0" presId="urn:microsoft.com/office/officeart/2016/7/layout/RepeatingBendingProcessNew"/>
    <dgm:cxn modelId="{BCE07A61-8548-401C-9C15-42AB88E64FDD}" type="presOf" srcId="{575D8D3F-15EE-44F1-8E00-2AA0FD32E75F}" destId="{47204C55-7C7A-4FBC-B572-DD93A2676B22}" srcOrd="1" destOrd="0" presId="urn:microsoft.com/office/officeart/2016/7/layout/RepeatingBendingProcessNew"/>
    <dgm:cxn modelId="{BCDEFC62-AC05-49B5-9E5A-254637B329D5}" type="presOf" srcId="{575D8D3F-15EE-44F1-8E00-2AA0FD32E75F}" destId="{EFF263C3-BF6C-41D7-918E-95C6BD4BB0B9}" srcOrd="0" destOrd="0" presId="urn:microsoft.com/office/officeart/2016/7/layout/RepeatingBendingProcessNew"/>
    <dgm:cxn modelId="{CE55CA63-40D4-4C6C-AE1E-936CA0D44A3A}" type="presOf" srcId="{0247422A-707B-4A05-BBBA-2E6D52CC18DF}" destId="{28915E22-9536-4C0E-A2CF-872BB640FD95}" srcOrd="1" destOrd="0" presId="urn:microsoft.com/office/officeart/2016/7/layout/RepeatingBendingProcessNew"/>
    <dgm:cxn modelId="{84C6A385-2EF8-46AC-B72C-ABDD6A1C7A6B}" type="presOf" srcId="{B05EC88C-7526-4BF6-B7AC-2E312A006ABC}" destId="{C8CC1727-335D-4E66-86D4-49E30A94F385}" srcOrd="0" destOrd="0" presId="urn:microsoft.com/office/officeart/2016/7/layout/RepeatingBendingProcessNew"/>
    <dgm:cxn modelId="{A055838D-A0F3-4EB9-BEEB-5E34B09FB8F4}" type="presOf" srcId="{620592D3-656B-4C1D-95B8-9D4A9357DB27}" destId="{7F017436-507D-4951-8C26-E56FF1F10B82}" srcOrd="0" destOrd="0" presId="urn:microsoft.com/office/officeart/2016/7/layout/RepeatingBendingProcessNew"/>
    <dgm:cxn modelId="{C4FB939D-7EDF-40C7-AE4A-A8F01BA04AE5}" type="presOf" srcId="{0247422A-707B-4A05-BBBA-2E6D52CC18DF}" destId="{825F0921-9628-4201-9845-05D4BFD40BCF}" srcOrd="0" destOrd="0" presId="urn:microsoft.com/office/officeart/2016/7/layout/RepeatingBendingProcessNew"/>
    <dgm:cxn modelId="{2A7AC59D-AEE1-458B-BCA1-C09D61348D10}" type="presOf" srcId="{44CFADDA-8127-47E7-9BB0-D3A4716A71F4}" destId="{5C20EDF7-77CE-4A56-AF3F-AA6DA97DD5C6}" srcOrd="0" destOrd="0" presId="urn:microsoft.com/office/officeart/2016/7/layout/RepeatingBendingProcessNew"/>
    <dgm:cxn modelId="{AFBB5DA1-2C20-4F6B-AB11-D1524C258CC8}" srcId="{44CFADDA-8127-47E7-9BB0-D3A4716A71F4}" destId="{D6E6F45E-3FD0-4712-915D-DC7CD5BB9468}" srcOrd="2" destOrd="0" parTransId="{D981F0B4-9BD2-4C63-8B38-50E19A8AFAA0}" sibTransId="{0247422A-707B-4A05-BBBA-2E6D52CC18DF}"/>
    <dgm:cxn modelId="{F8BFC6AE-0537-4102-AFB6-5D8B857DCD2D}" type="presOf" srcId="{4DD098AB-C08B-4913-8564-4AC5F8EB3BDF}" destId="{059A3BC3-4FDD-4A92-80EB-B5FBB03B1E49}" srcOrd="1" destOrd="0" presId="urn:microsoft.com/office/officeart/2016/7/layout/RepeatingBendingProcessNew"/>
    <dgm:cxn modelId="{B68EECB9-D012-417C-B600-5316112B4DFA}" type="presOf" srcId="{4181C562-B43D-4A3D-8C77-0C9956628BCE}" destId="{8073A449-F269-453A-9CE4-29B64ACAEE37}" srcOrd="1" destOrd="0" presId="urn:microsoft.com/office/officeart/2016/7/layout/RepeatingBendingProcessNew"/>
    <dgm:cxn modelId="{46AF35F0-CB54-4481-BCE6-1CF80DD257B7}" type="presOf" srcId="{1F324E11-0084-4473-AC41-534685840F7B}" destId="{48599365-7A1B-4749-AFA0-673FDD231A81}" srcOrd="0" destOrd="0" presId="urn:microsoft.com/office/officeart/2016/7/layout/RepeatingBendingProcessNew"/>
    <dgm:cxn modelId="{F4271114-D16B-4449-BD6F-46588018EE6D}" type="presParOf" srcId="{5C20EDF7-77CE-4A56-AF3F-AA6DA97DD5C6}" destId="{C8CC1727-335D-4E66-86D4-49E30A94F385}" srcOrd="0" destOrd="0" presId="urn:microsoft.com/office/officeart/2016/7/layout/RepeatingBendingProcessNew"/>
    <dgm:cxn modelId="{6843BBC3-D24D-41DA-8668-4F7D952C434A}" type="presParOf" srcId="{5C20EDF7-77CE-4A56-AF3F-AA6DA97DD5C6}" destId="{7F017436-507D-4951-8C26-E56FF1F10B82}" srcOrd="1" destOrd="0" presId="urn:microsoft.com/office/officeart/2016/7/layout/RepeatingBendingProcessNew"/>
    <dgm:cxn modelId="{A6FC4001-C936-4068-9BB5-FF3907DC3C77}" type="presParOf" srcId="{7F017436-507D-4951-8C26-E56FF1F10B82}" destId="{2462FCB5-CEF3-4EB1-A376-D83BEBD41B2D}" srcOrd="0" destOrd="0" presId="urn:microsoft.com/office/officeart/2016/7/layout/RepeatingBendingProcessNew"/>
    <dgm:cxn modelId="{470C0A0B-1AA3-4FA6-8729-BEBFF581711D}" type="presParOf" srcId="{5C20EDF7-77CE-4A56-AF3F-AA6DA97DD5C6}" destId="{1B60E79E-A0B9-406D-B88B-12354E95F3D1}" srcOrd="2" destOrd="0" presId="urn:microsoft.com/office/officeart/2016/7/layout/RepeatingBendingProcessNew"/>
    <dgm:cxn modelId="{E6FABE7D-BD21-4435-9639-E5F1A5BE79A8}" type="presParOf" srcId="{5C20EDF7-77CE-4A56-AF3F-AA6DA97DD5C6}" destId="{EFF263C3-BF6C-41D7-918E-95C6BD4BB0B9}" srcOrd="3" destOrd="0" presId="urn:microsoft.com/office/officeart/2016/7/layout/RepeatingBendingProcessNew"/>
    <dgm:cxn modelId="{0200B2C8-8679-401B-94AD-A2232B99D48E}" type="presParOf" srcId="{EFF263C3-BF6C-41D7-918E-95C6BD4BB0B9}" destId="{47204C55-7C7A-4FBC-B572-DD93A2676B22}" srcOrd="0" destOrd="0" presId="urn:microsoft.com/office/officeart/2016/7/layout/RepeatingBendingProcessNew"/>
    <dgm:cxn modelId="{74A00E82-74BF-4FE9-9561-67669E079655}" type="presParOf" srcId="{5C20EDF7-77CE-4A56-AF3F-AA6DA97DD5C6}" destId="{AF2F5D46-1F98-458A-A266-F66A004B682A}" srcOrd="4" destOrd="0" presId="urn:microsoft.com/office/officeart/2016/7/layout/RepeatingBendingProcessNew"/>
    <dgm:cxn modelId="{AF1E444E-7C76-404F-81A4-FA17D51B2A68}" type="presParOf" srcId="{5C20EDF7-77CE-4A56-AF3F-AA6DA97DD5C6}" destId="{825F0921-9628-4201-9845-05D4BFD40BCF}" srcOrd="5" destOrd="0" presId="urn:microsoft.com/office/officeart/2016/7/layout/RepeatingBendingProcessNew"/>
    <dgm:cxn modelId="{697786C3-7155-48D3-96BE-FF0AE599D9B0}" type="presParOf" srcId="{825F0921-9628-4201-9845-05D4BFD40BCF}" destId="{28915E22-9536-4C0E-A2CF-872BB640FD95}" srcOrd="0" destOrd="0" presId="urn:microsoft.com/office/officeart/2016/7/layout/RepeatingBendingProcessNew"/>
    <dgm:cxn modelId="{A5E1A780-E2E2-4B71-B619-11863A75927E}" type="presParOf" srcId="{5C20EDF7-77CE-4A56-AF3F-AA6DA97DD5C6}" destId="{D12FCFDF-E1E5-4ADE-9404-E84E271E1106}" srcOrd="6" destOrd="0" presId="urn:microsoft.com/office/officeart/2016/7/layout/RepeatingBendingProcessNew"/>
    <dgm:cxn modelId="{CF0B9446-3718-4808-86FA-C8476B03AA0A}" type="presParOf" srcId="{5C20EDF7-77CE-4A56-AF3F-AA6DA97DD5C6}" destId="{BF12C429-8996-45DA-9982-D1EB6932C1DA}" srcOrd="7" destOrd="0" presId="urn:microsoft.com/office/officeart/2016/7/layout/RepeatingBendingProcessNew"/>
    <dgm:cxn modelId="{B8C691CA-7EA2-4C31-B74D-E29592F51BBB}" type="presParOf" srcId="{BF12C429-8996-45DA-9982-D1EB6932C1DA}" destId="{059A3BC3-4FDD-4A92-80EB-B5FBB03B1E49}" srcOrd="0" destOrd="0" presId="urn:microsoft.com/office/officeart/2016/7/layout/RepeatingBendingProcessNew"/>
    <dgm:cxn modelId="{35DDCBE8-E241-4F27-8EF7-942AE25E36E9}" type="presParOf" srcId="{5C20EDF7-77CE-4A56-AF3F-AA6DA97DD5C6}" destId="{980CBBC9-F5AF-4C41-B08F-34C62E9E1D62}" srcOrd="8" destOrd="0" presId="urn:microsoft.com/office/officeart/2016/7/layout/RepeatingBendingProcessNew"/>
    <dgm:cxn modelId="{C9F26125-B2DE-4D95-A791-935EF5509CAA}" type="presParOf" srcId="{5C20EDF7-77CE-4A56-AF3F-AA6DA97DD5C6}" destId="{458DAD99-D885-46C4-9CAD-1091B79C3FD3}" srcOrd="9" destOrd="0" presId="urn:microsoft.com/office/officeart/2016/7/layout/RepeatingBendingProcessNew"/>
    <dgm:cxn modelId="{78E698FD-B70E-4473-AF7C-284C6A325B24}" type="presParOf" srcId="{458DAD99-D885-46C4-9CAD-1091B79C3FD3}" destId="{8073A449-F269-453A-9CE4-29B64ACAEE37}" srcOrd="0" destOrd="0" presId="urn:microsoft.com/office/officeart/2016/7/layout/RepeatingBendingProcessNew"/>
    <dgm:cxn modelId="{C0BEB816-2A59-4254-B109-B85FE9586D31}" type="presParOf" srcId="{5C20EDF7-77CE-4A56-AF3F-AA6DA97DD5C6}" destId="{48599365-7A1B-4749-AFA0-673FDD231A81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17436-507D-4951-8C26-E56FF1F10B82}">
      <dsp:nvSpPr>
        <dsp:cNvPr id="0" name=""/>
        <dsp:cNvSpPr/>
      </dsp:nvSpPr>
      <dsp:spPr>
        <a:xfrm>
          <a:off x="3042955" y="1029804"/>
          <a:ext cx="6666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6660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3358854" y="1072034"/>
        <a:ext cx="34863" cy="6979"/>
      </dsp:txXfrm>
    </dsp:sp>
    <dsp:sp modelId="{C8CC1727-335D-4E66-86D4-49E30A94F385}">
      <dsp:nvSpPr>
        <dsp:cNvPr id="0" name=""/>
        <dsp:cNvSpPr/>
      </dsp:nvSpPr>
      <dsp:spPr>
        <a:xfrm>
          <a:off x="13187" y="166054"/>
          <a:ext cx="3031567" cy="1818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49" tIns="155929" rIns="148549" bIns="15592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17-year gap (or 15)</a:t>
          </a:r>
        </a:p>
      </dsp:txBody>
      <dsp:txXfrm>
        <a:off x="13187" y="166054"/>
        <a:ext cx="3031567" cy="1818940"/>
      </dsp:txXfrm>
    </dsp:sp>
    <dsp:sp modelId="{EFF263C3-BF6C-41D7-918E-95C6BD4BB0B9}">
      <dsp:nvSpPr>
        <dsp:cNvPr id="0" name=""/>
        <dsp:cNvSpPr/>
      </dsp:nvSpPr>
      <dsp:spPr>
        <a:xfrm>
          <a:off x="6771783" y="1029804"/>
          <a:ext cx="6666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6660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7087682" y="1072034"/>
        <a:ext cx="34863" cy="6979"/>
      </dsp:txXfrm>
    </dsp:sp>
    <dsp:sp modelId="{1B60E79E-A0B9-406D-B88B-12354E95F3D1}">
      <dsp:nvSpPr>
        <dsp:cNvPr id="0" name=""/>
        <dsp:cNvSpPr/>
      </dsp:nvSpPr>
      <dsp:spPr>
        <a:xfrm>
          <a:off x="3742016" y="166054"/>
          <a:ext cx="3031567" cy="1818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49" tIns="155929" rIns="148549" bIns="15592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Basic vs. Translational Science Approaches</a:t>
          </a:r>
        </a:p>
      </dsp:txBody>
      <dsp:txXfrm>
        <a:off x="3742016" y="166054"/>
        <a:ext cx="3031567" cy="1818940"/>
      </dsp:txXfrm>
    </dsp:sp>
    <dsp:sp modelId="{825F0921-9628-4201-9845-05D4BFD40BCF}">
      <dsp:nvSpPr>
        <dsp:cNvPr id="0" name=""/>
        <dsp:cNvSpPr/>
      </dsp:nvSpPr>
      <dsp:spPr>
        <a:xfrm>
          <a:off x="1528971" y="1983194"/>
          <a:ext cx="7457656" cy="666660"/>
        </a:xfrm>
        <a:custGeom>
          <a:avLst/>
          <a:gdLst/>
          <a:ahLst/>
          <a:cxnLst/>
          <a:rect l="0" t="0" r="0" b="0"/>
          <a:pathLst>
            <a:path>
              <a:moveTo>
                <a:pt x="7457656" y="0"/>
              </a:moveTo>
              <a:lnTo>
                <a:pt x="7457656" y="350430"/>
              </a:lnTo>
              <a:lnTo>
                <a:pt x="0" y="350430"/>
              </a:lnTo>
              <a:lnTo>
                <a:pt x="0" y="66666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5070545" y="2313035"/>
        <a:ext cx="374509" cy="6979"/>
      </dsp:txXfrm>
    </dsp:sp>
    <dsp:sp modelId="{AF2F5D46-1F98-458A-A266-F66A004B682A}">
      <dsp:nvSpPr>
        <dsp:cNvPr id="0" name=""/>
        <dsp:cNvSpPr/>
      </dsp:nvSpPr>
      <dsp:spPr>
        <a:xfrm>
          <a:off x="7470844" y="166054"/>
          <a:ext cx="3031567" cy="1818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49" tIns="155929" rIns="148549" bIns="15592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Traditional vs. Rapid </a:t>
          </a:r>
          <a:r>
            <a:rPr lang="en-US" sz="1800" b="1" kern="1200"/>
            <a:t>&amp;</a:t>
          </a:r>
          <a:r>
            <a:rPr lang="en-US" sz="1800" kern="1200"/>
            <a:t> Rigorous Research</a:t>
          </a:r>
        </a:p>
      </dsp:txBody>
      <dsp:txXfrm>
        <a:off x="7470844" y="166054"/>
        <a:ext cx="3031567" cy="1818940"/>
      </dsp:txXfrm>
    </dsp:sp>
    <dsp:sp modelId="{BF12C429-8996-45DA-9982-D1EB6932C1DA}">
      <dsp:nvSpPr>
        <dsp:cNvPr id="0" name=""/>
        <dsp:cNvSpPr/>
      </dsp:nvSpPr>
      <dsp:spPr>
        <a:xfrm>
          <a:off x="3042955" y="3546005"/>
          <a:ext cx="6666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6660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3358854" y="3588235"/>
        <a:ext cx="34863" cy="6979"/>
      </dsp:txXfrm>
    </dsp:sp>
    <dsp:sp modelId="{D12FCFDF-E1E5-4ADE-9404-E84E271E1106}">
      <dsp:nvSpPr>
        <dsp:cNvPr id="0" name=""/>
        <dsp:cNvSpPr/>
      </dsp:nvSpPr>
      <dsp:spPr>
        <a:xfrm>
          <a:off x="13187" y="2682255"/>
          <a:ext cx="3031567" cy="1818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49" tIns="155929" rIns="148549" bIns="15592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Pragmatic Research Methods</a:t>
          </a:r>
        </a:p>
      </dsp:txBody>
      <dsp:txXfrm>
        <a:off x="13187" y="2682255"/>
        <a:ext cx="3031567" cy="1818940"/>
      </dsp:txXfrm>
    </dsp:sp>
    <dsp:sp modelId="{458DAD99-D885-46C4-9CAD-1091B79C3FD3}">
      <dsp:nvSpPr>
        <dsp:cNvPr id="0" name=""/>
        <dsp:cNvSpPr/>
      </dsp:nvSpPr>
      <dsp:spPr>
        <a:xfrm>
          <a:off x="6771783" y="3546005"/>
          <a:ext cx="6666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6660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7087682" y="3588235"/>
        <a:ext cx="34863" cy="6979"/>
      </dsp:txXfrm>
    </dsp:sp>
    <dsp:sp modelId="{980CBBC9-F5AF-4C41-B08F-34C62E9E1D62}">
      <dsp:nvSpPr>
        <dsp:cNvPr id="0" name=""/>
        <dsp:cNvSpPr/>
      </dsp:nvSpPr>
      <dsp:spPr>
        <a:xfrm>
          <a:off x="3742016" y="2682255"/>
          <a:ext cx="3031567" cy="1818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49" tIns="155929" rIns="148549" bIns="15592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R2P2 was designed to stress-test these tensions – designing, testing, and disseminating patient-centered tools using rigorous methods at speed. </a:t>
          </a:r>
          <a:endParaRPr lang="en-US" sz="1800" kern="1200"/>
        </a:p>
      </dsp:txBody>
      <dsp:txXfrm>
        <a:off x="3742016" y="2682255"/>
        <a:ext cx="3031567" cy="1818940"/>
      </dsp:txXfrm>
    </dsp:sp>
    <dsp:sp modelId="{48599365-7A1B-4749-AFA0-673FDD231A81}">
      <dsp:nvSpPr>
        <dsp:cNvPr id="0" name=""/>
        <dsp:cNvSpPr/>
      </dsp:nvSpPr>
      <dsp:spPr>
        <a:xfrm>
          <a:off x="7470844" y="2682255"/>
          <a:ext cx="3031567" cy="1818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49" tIns="155929" rIns="148549" bIns="15592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R2P2 offers TIP SHEETS and DETAILED GUIDANCE for a diverse audience to use, helping apply these rapid </a:t>
          </a:r>
          <a:r>
            <a:rPr lang="en-US" sz="1800" b="1" u="sng" kern="1200"/>
            <a:t>and</a:t>
          </a:r>
          <a:r>
            <a:rPr lang="en-US" sz="1800" b="1" kern="1200"/>
            <a:t> rigorous methods</a:t>
          </a:r>
          <a:endParaRPr lang="en-US" sz="1800" kern="1200"/>
        </a:p>
      </dsp:txBody>
      <dsp:txXfrm>
        <a:off x="7470844" y="2682255"/>
        <a:ext cx="3031567" cy="1818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8F353-569A-104C-B99B-2F546C4AF86D}" type="datetimeFigureOut">
              <a:rPr lang="en-US" smtClean="0"/>
              <a:t>7/12/26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B4FF2-32D1-EE49-A3C9-3A801E2DA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6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27740-F443-4C7D-933B-B97BFBA4CA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178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5EC415-B94E-4F4A-B8F2-DB6487355CA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04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BF start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B4FF2-32D1-EE49-A3C9-3A801E2DA07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3112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Live Demo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B4FF2-32D1-EE49-A3C9-3A801E2DA07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23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70F05-75B5-904C-B4F6-BB48BD5767B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66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70F05-75B5-904C-B4F6-BB48BD5767B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23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B4FF2-32D1-EE49-A3C9-3A801E2DA0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39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Note- I changed aim 1 </a:t>
            </a:r>
            <a:r>
              <a:rPr lang="en-US" b="1"/>
              <a:t>it caught my attention!! </a:t>
            </a:r>
            <a:r>
              <a:rPr lang="en-US" b="1">
                <a:sym typeface="Wingdings" pitchFamily="2" charset="2"/>
              </a:rPr>
              <a:t></a:t>
            </a:r>
          </a:p>
          <a:p>
            <a:endParaRPr lang="en-US" b="1">
              <a:sym typeface="Wingdings" pitchFamily="2" charset="2"/>
            </a:endParaRPr>
          </a:p>
          <a:p>
            <a:r>
              <a:rPr lang="en-US" b="1">
                <a:sym typeface="Wingdings" pitchFamily="2" charset="2"/>
              </a:rPr>
              <a:t>OK, disseminate is another word to throw in the mix with generalizability, scalability etc. Disseminate implies something is generalizable, replicable and scalable. I think I am just going on </a:t>
            </a:r>
            <a:r>
              <a:rPr lang="en-US" b="1" err="1">
                <a:sym typeface="Wingdings" pitchFamily="2" charset="2"/>
              </a:rPr>
              <a:t>on</a:t>
            </a:r>
            <a:r>
              <a:rPr lang="en-US" b="1">
                <a:sym typeface="Wingdings" pitchFamily="2" charset="2"/>
              </a:rPr>
              <a:t> a little tangent with these notes about this bucket of words – I don’t think other people get hung up on the intended sentiment of them like I do.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27740-F443-4C7D-933B-B97BFBA4CA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84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E6268-24CD-B6B4-002C-37011A76F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D195B4-C9C5-BF3E-0A0B-BD5FA772E0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E7614-48C2-33B1-89A1-9823FC4EDA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45768-1560-18F0-0AD2-754C8D1AAD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41FB2-0C52-6249-BC17-326E3E7809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80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AD0F4195-1E7C-1246-8D09-4D2B8285CC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14592206-E897-1D4F-8D39-E7997250D0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45513201-E9FC-B544-9748-ACC126A253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520A38C9-3E63-AC47-B7D8-C961D98020BE}" type="slidenum">
              <a:rPr lang="en-US" altLang="en-US">
                <a:ea typeface="MS PGothic" panose="020B0600070205080204" pitchFamily="34" charset="-128"/>
              </a:rPr>
              <a:pPr eaLnBrk="0" hangingPunct="0">
                <a:spcBef>
                  <a:spcPct val="0"/>
                </a:spcBef>
              </a:pPr>
              <a:t>6</a:t>
            </a:fld>
            <a:endParaRPr lang="en-US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359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MS PGothic" charset="0"/>
              <a:cs typeface="Calibri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4512404-5BAB-A048-A3A7-871171E2793B}" type="slidenum">
              <a:rPr lang="en-US" sz="1200">
                <a:latin typeface="Calibri" charset="0"/>
              </a:rPr>
              <a:pPr eaLnBrk="1" hangingPunct="1"/>
              <a:t>7</a:t>
            </a:fld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435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41FB2-0C52-6249-BC17-326E3E7809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899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Image Placeholder 1">
            <a:extLst>
              <a:ext uri="{FF2B5EF4-FFF2-40B4-BE49-F238E27FC236}">
                <a16:creationId xmlns:a16="http://schemas.microsoft.com/office/drawing/2014/main" id="{3BBE8373-4F10-D144-9F56-35382D5792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6" name="Notes Placeholder 2">
            <a:extLst>
              <a:ext uri="{FF2B5EF4-FFF2-40B4-BE49-F238E27FC236}">
                <a16:creationId xmlns:a16="http://schemas.microsoft.com/office/drawing/2014/main" id="{8D239235-4A4B-894C-95A7-FE3449F052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88067" name="Slide Number Placeholder 3">
            <a:extLst>
              <a:ext uri="{FF2B5EF4-FFF2-40B4-BE49-F238E27FC236}">
                <a16:creationId xmlns:a16="http://schemas.microsoft.com/office/drawing/2014/main" id="{F3B7FDCB-DC95-6142-863B-CE0E373FD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E8F1C85-40B2-CF40-A37D-06ABD115008D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915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29A83-4796-717D-9C17-853E459902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96D4D-B5B8-8D29-5F19-12ECD3A13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0B3B3-8750-4E71-B4E8-343849C3C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6D1C-44B6-1049-9634-7B7EED2FDAE5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46C86-5922-244B-3EE6-0917D7B45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BC877-3AB2-62B9-1CEB-8C8F12D60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AFCC-9E9F-9241-B6B1-DF6F0C021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75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282FA-09A1-1401-77CC-767B008E8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87D8B3-6874-5C13-C2C6-1F1CD9195D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F3858C-8908-AD03-96CE-20319047D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6D1C-44B6-1049-9634-7B7EED2FDAE5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14353-8E2F-09A7-9788-7AB95D7E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4EE52-B161-A628-51DA-9295751C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AFCC-9E9F-9241-B6B1-DF6F0C021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19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B10068-BEA4-CDBF-3D96-E08762EFDC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4041AB-21AF-8393-BE8C-C2D1FD5120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9E71A-9349-C0C1-7440-02A7E9718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6D1C-44B6-1049-9634-7B7EED2FDAE5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789D0-BB81-FE2A-90B5-21253AE2D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17527-CB8F-673E-2000-AA049B0C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AFCC-9E9F-9241-B6B1-DF6F0C021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99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AEB3F-14BA-548F-DF64-8BFD5078B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37383-69C3-34DC-1DFB-5DB1527A5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56EF5-78C0-EAC0-38E6-2750E8326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6D1C-44B6-1049-9634-7B7EED2FDAE5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E413-7861-4829-89DD-6099B761A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AD2FD-BF9A-2D2B-E8D8-E250920F6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AFCC-9E9F-9241-B6B1-DF6F0C021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261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9C459-E2D7-30C0-AD57-055C1681B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5727C3-0470-575D-857B-C70CC2D1D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860920-BE27-469E-9FF7-936E18802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6D1C-44B6-1049-9634-7B7EED2FDAE5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274AD-29F9-288A-93E8-33D524743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9FA23-270B-95D4-799E-0C54DE30E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AFCC-9E9F-9241-B6B1-DF6F0C021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60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5A96A-A971-6C01-B21A-E732AC784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31948-5C10-29F7-C27D-A7C18E3C7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CAEEB3-64F5-8862-CE15-43C9E3600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9B050D-DB68-DB9C-CB7B-CAC844646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6D1C-44B6-1049-9634-7B7EED2FDAE5}" type="datetimeFigureOut">
              <a:rPr lang="en-US" smtClean="0"/>
              <a:t>7/12/26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C96F0-DD7A-CD70-8549-E3EB4CB66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13F8B5-FE87-BA19-B8CE-858074B3C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AFCC-9E9F-9241-B6B1-DF6F0C021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61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DA60C-DBC3-F53B-FE08-A0C0ABC65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BE1450-D93B-62C5-FD68-52BA6F93D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952D0B-C93D-C023-FE43-D2E610C4E6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49CA9-FD1C-840D-7B54-DE470DF4A6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7AA649-206C-9556-7454-681C56FB93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131B64-A9BF-DB8A-7835-04F7C01D0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6D1C-44B6-1049-9634-7B7EED2FDAE5}" type="datetimeFigureOut">
              <a:rPr lang="en-US" smtClean="0"/>
              <a:t>7/12/26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051AFB-1EC6-8010-B20C-E8289A601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FF7B74-8D43-9017-39D7-40D902B0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AFCC-9E9F-9241-B6B1-DF6F0C021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66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33FA1-CDF0-6328-26D3-37BFDD15F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3BEFC9-332D-331C-C073-7814F43D4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6D1C-44B6-1049-9634-7B7EED2FDAE5}" type="datetimeFigureOut">
              <a:rPr lang="en-US" smtClean="0"/>
              <a:t>7/12/26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9FC27D-6FF7-06A1-547E-7228FEDB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F8A1CB-7EFE-E10E-1AE2-1E7880C5D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AFCC-9E9F-9241-B6B1-DF6F0C021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42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6D9238-921C-A829-CF1A-B79CA76BF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6D1C-44B6-1049-9634-7B7EED2FDAE5}" type="datetimeFigureOut">
              <a:rPr lang="en-US" smtClean="0"/>
              <a:t>7/12/26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9B735F-81D2-1E28-49E1-6B9B0F525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C9E097-85A9-3ED2-CE07-E2A13A539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AFCC-9E9F-9241-B6B1-DF6F0C021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3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D231F-5731-C927-A173-F7265A5F2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74BC7-6D66-2CDC-1444-E0C1C5807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CF2BEF-C37A-5DC9-42B8-013188AC4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AB0D2D-E891-E8C5-C8D5-68322F36E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6D1C-44B6-1049-9634-7B7EED2FDAE5}" type="datetimeFigureOut">
              <a:rPr lang="en-US" smtClean="0"/>
              <a:t>7/12/26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00F7DF-B69B-A8F4-89F1-7C8D9B334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649100-AFC5-5042-2220-B1409608F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AFCC-9E9F-9241-B6B1-DF6F0C021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12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40315-882E-9AF8-DFED-4E3790EF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F6C1F3-9315-3063-AC4D-319D5163D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F64D1F-9938-DE6E-ABF0-7BD2CC7C92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1AF570-F024-4357-85CC-D452D447A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6D1C-44B6-1049-9634-7B7EED2FDAE5}" type="datetimeFigureOut">
              <a:rPr lang="en-US" smtClean="0"/>
              <a:t>7/12/26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93440B-337E-B2C4-AE3F-062E360B4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3F7328-3AE8-F3C4-49AE-16AF31190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AFCC-9E9F-9241-B6B1-DF6F0C021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79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741D57-B7BD-DA07-D24A-BAD42F2CA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308FB-BC7C-157C-A7D2-D1A95E682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AAF9F-C608-9562-309F-DE333C65E8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096D1C-44B6-1049-9634-7B7EED2FDAE5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D8A-3A6E-FED9-4F6F-AB630C6AE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C612E-105D-9CAB-6E30-3415968EA7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1DAFCC-9E9F-9241-B6B1-DF6F0C021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657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86/s43058-022-00334-x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186/s43058-022-00334-x" TargetMode="External"/><Relationship Id="rId4" Type="http://schemas.openxmlformats.org/officeDocument/2006/relationships/hyperlink" Target="https://doi.org/10.1186/s43058-023-00494-4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77/1090198113486805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2788" y="1169775"/>
            <a:ext cx="5634813" cy="1924049"/>
          </a:xfrm>
        </p:spPr>
        <p:txBody>
          <a:bodyPr>
            <a:noAutofit/>
          </a:bodyPr>
          <a:lstStyle/>
          <a:p>
            <a:r>
              <a:rPr lang="en-US" sz="3200" dirty="0"/>
              <a:t>The Rapid, Rigorous, Patient-centered Program (R2P2): </a:t>
            </a:r>
            <a:br>
              <a:rPr lang="en-US" sz="3200" dirty="0"/>
            </a:br>
            <a:r>
              <a:rPr lang="en-US" sz="3200" dirty="0"/>
              <a:t>Tools and Resources to make your research more pragmatic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5644" y="3764177"/>
            <a:ext cx="4829101" cy="27197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Russ Glasgow and Bryan Ford</a:t>
            </a:r>
          </a:p>
          <a:p>
            <a:endParaRPr lang="en-US" dirty="0"/>
          </a:p>
          <a:p>
            <a:r>
              <a:rPr lang="en-US" dirty="0"/>
              <a:t>MPIs: Dan Matlock &amp; Russ Glasgow</a:t>
            </a:r>
          </a:p>
          <a:p>
            <a:r>
              <a:rPr lang="en-US" sz="2000" dirty="0"/>
              <a:t>Program Managers: Kate Noonan and Bryan Ford</a:t>
            </a:r>
          </a:p>
          <a:p>
            <a:r>
              <a:rPr lang="en-US" sz="1600" b="1" dirty="0"/>
              <a:t>Key funding from the Anschutz Acceleration Initiative &amp; support from ACCORDS</a:t>
            </a:r>
          </a:p>
          <a:p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6347793" cy="6857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B17E8C-515B-24D3-0067-E92D295E37B5}"/>
              </a:ext>
            </a:extLst>
          </p:cNvPr>
          <p:cNvSpPr/>
          <p:nvPr/>
        </p:nvSpPr>
        <p:spPr>
          <a:xfrm>
            <a:off x="-1" y="0"/>
            <a:ext cx="462987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06F0852-1407-8AE1-0E53-389215F8E0F7}"/>
              </a:ext>
            </a:extLst>
          </p:cNvPr>
          <p:cNvCxnSpPr/>
          <p:nvPr/>
        </p:nvCxnSpPr>
        <p:spPr>
          <a:xfrm>
            <a:off x="7185169" y="3543300"/>
            <a:ext cx="42100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7EE12B-B370-34AC-494A-FAD677735440}"/>
              </a:ext>
            </a:extLst>
          </p:cNvPr>
          <p:cNvCxnSpPr/>
          <p:nvPr/>
        </p:nvCxnSpPr>
        <p:spPr>
          <a:xfrm>
            <a:off x="7185169" y="4410075"/>
            <a:ext cx="42100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46D1A34-94A5-4A59-E570-1FD860E9538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344595" y="139272"/>
            <a:ext cx="720299" cy="72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DE1DC-C027-1D4F-9C15-9FB15A85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51" y="220441"/>
            <a:ext cx="11885996" cy="111918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>
                <a:cs typeface="Arial" panose="020B0604020202020204" pitchFamily="34" charset="0"/>
              </a:rPr>
              <a:t>The 5 R's Model to Assess and Enhance Pragmatism, Implementation Science, and Likelihood of Translation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D78FC-0B64-1B4B-A950-BB0ED874F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068" y="1953874"/>
            <a:ext cx="4954962" cy="16964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90195" indent="0" eaLnBrk="1" fontAlgn="auto" hangingPunct="1">
              <a:buFont typeface="Calibri" panose="020F0502020204030204" pitchFamily="34" charset="0"/>
              <a:buNone/>
              <a:defRPr/>
            </a:pPr>
            <a:r>
              <a:rPr lang="en-US">
                <a:cs typeface="Arial"/>
              </a:rPr>
              <a:t>Design for and Assess the Extent to which Research is:</a:t>
            </a:r>
          </a:p>
        </p:txBody>
      </p:sp>
      <p:sp>
        <p:nvSpPr>
          <p:cNvPr id="87043" name="TextBox 3">
            <a:extLst>
              <a:ext uri="{FF2B5EF4-FFF2-40B4-BE49-F238E27FC236}">
                <a16:creationId xmlns:a16="http://schemas.microsoft.com/office/drawing/2014/main" id="{F25AE9C4-D8A4-234E-A4C4-A4723329B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068" y="6334780"/>
            <a:ext cx="112141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bg2">
                    <a:lumMod val="50000"/>
                  </a:schemeClr>
                </a:solidFill>
                <a:latin typeface="+mn-lt"/>
              </a:rPr>
              <a:t>Peek, C.J., et al. (2014). The 5 Rs: An emerging bold. </a:t>
            </a:r>
            <a:r>
              <a:rPr lang="en-US" altLang="en-US" sz="1400" i="1">
                <a:solidFill>
                  <a:schemeClr val="bg2">
                    <a:lumMod val="50000"/>
                  </a:schemeClr>
                </a:solidFill>
                <a:latin typeface="+mn-lt"/>
              </a:rPr>
              <a:t>Annals of Family Medicine</a:t>
            </a:r>
            <a:r>
              <a:rPr lang="en-US" altLang="en-US" sz="1400">
                <a:solidFill>
                  <a:schemeClr val="bg2">
                    <a:lumMod val="50000"/>
                  </a:schemeClr>
                </a:solidFill>
                <a:latin typeface="+mn-lt"/>
              </a:rPr>
              <a:t>, </a:t>
            </a:r>
            <a:r>
              <a:rPr lang="en-US" altLang="en-US" sz="1400" i="1">
                <a:solidFill>
                  <a:schemeClr val="bg2">
                    <a:lumMod val="50000"/>
                  </a:schemeClr>
                </a:solidFill>
                <a:latin typeface="+mn-lt"/>
              </a:rPr>
              <a:t>12</a:t>
            </a:r>
            <a:r>
              <a:rPr lang="en-US" altLang="en-US" sz="1400">
                <a:solidFill>
                  <a:schemeClr val="bg2">
                    <a:lumMod val="50000"/>
                  </a:schemeClr>
                </a:solidFill>
                <a:latin typeface="+mn-lt"/>
              </a:rPr>
              <a:t>(5), 447-55. </a:t>
            </a:r>
            <a:r>
              <a:rPr lang="en-US" sz="1400" kern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https://</a:t>
            </a:r>
            <a:r>
              <a:rPr lang="en-US" sz="1400" kern="0" err="1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doi.org</a:t>
            </a:r>
            <a:r>
              <a:rPr lang="en-US" sz="1400" kern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/10.1370/afm.1688 </a:t>
            </a:r>
            <a:endParaRPr lang="en-US" altLang="en-US" sz="140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r>
              <a:rPr lang="en-US" altLang="en-US" sz="1400" err="1">
                <a:solidFill>
                  <a:schemeClr val="bg2">
                    <a:lumMod val="50000"/>
                  </a:schemeClr>
                </a:solidFill>
                <a:latin typeface="+mn-lt"/>
              </a:rPr>
              <a:t>deGruy</a:t>
            </a:r>
            <a:r>
              <a:rPr lang="en-US" altLang="en-US" sz="1400">
                <a:solidFill>
                  <a:schemeClr val="bg2">
                    <a:lumMod val="50000"/>
                  </a:schemeClr>
                </a:solidFill>
                <a:latin typeface="+mn-lt"/>
              </a:rPr>
              <a:t>, F.V., et al. (2015). A plan for useful and timely family medicine and primary care research. </a:t>
            </a:r>
            <a:r>
              <a:rPr lang="en-US" altLang="en-US" sz="1400" i="1">
                <a:solidFill>
                  <a:schemeClr val="bg2">
                    <a:lumMod val="50000"/>
                  </a:schemeClr>
                </a:solidFill>
                <a:latin typeface="+mn-lt"/>
              </a:rPr>
              <a:t>Family Medicine</a:t>
            </a:r>
            <a:r>
              <a:rPr lang="en-US" altLang="en-US" sz="1400">
                <a:solidFill>
                  <a:schemeClr val="bg2">
                    <a:lumMod val="50000"/>
                  </a:schemeClr>
                </a:solidFill>
                <a:latin typeface="+mn-lt"/>
              </a:rPr>
              <a:t>, </a:t>
            </a:r>
            <a:r>
              <a:rPr lang="en-US" altLang="en-US" sz="1400" i="1">
                <a:solidFill>
                  <a:schemeClr val="bg2">
                    <a:lumMod val="50000"/>
                  </a:schemeClr>
                </a:solidFill>
                <a:latin typeface="+mn-lt"/>
              </a:rPr>
              <a:t>47</a:t>
            </a:r>
            <a:r>
              <a:rPr lang="en-US" altLang="en-US" sz="1400">
                <a:solidFill>
                  <a:schemeClr val="bg2">
                    <a:lumMod val="50000"/>
                  </a:schemeClr>
                </a:solidFill>
                <a:latin typeface="+mn-lt"/>
              </a:rPr>
              <a:t>(8), 636-42.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15F7AA-6ED5-03A3-DE3D-95463D9C3A71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Assessment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403DEE3-EB35-EBE3-90BD-527195C2CD45}"/>
              </a:ext>
            </a:extLst>
          </p:cNvPr>
          <p:cNvGrpSpPr/>
          <p:nvPr/>
        </p:nvGrpSpPr>
        <p:grpSpPr>
          <a:xfrm>
            <a:off x="5923118" y="1310815"/>
            <a:ext cx="5106302" cy="5106302"/>
            <a:chOff x="5923118" y="1310815"/>
            <a:chExt cx="5106302" cy="510630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9FEFC82-E63B-146C-9243-4A267C4EB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3118" y="1310815"/>
              <a:ext cx="5106302" cy="5106302"/>
            </a:xfrm>
            <a:prstGeom prst="rect">
              <a:avLst/>
            </a:prstGeom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C6ABF6B-23B1-334C-8FBC-AB537959EA50}"/>
                </a:ext>
              </a:extLst>
            </p:cNvPr>
            <p:cNvSpPr/>
            <p:nvPr/>
          </p:nvSpPr>
          <p:spPr>
            <a:xfrm>
              <a:off x="6362700" y="3429000"/>
              <a:ext cx="342900" cy="342900"/>
            </a:xfrm>
            <a:prstGeom prst="ellipse">
              <a:avLst/>
            </a:prstGeom>
            <a:solidFill>
              <a:srgbClr val="FFFFFC"/>
            </a:solidFill>
            <a:ln w="57150">
              <a:solidFill>
                <a:srgbClr val="2C642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40058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0312A-E75D-2C3B-EA36-560297FB6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05802"/>
            <a:ext cx="11166231" cy="8306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>
                <a:cs typeface="Arial" panose="020B0604020202020204" pitchFamily="34" charset="0"/>
              </a:rPr>
              <a:t>Applying Pragmatic IS approaches early and often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1944F-5DBA-A8D7-5CDE-EB1EF539E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27478"/>
            <a:ext cx="10646229" cy="4309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/>
              <a:t>For more than late‑stage research: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Applying IS principles in early‑stage studies, not only T3–T4 research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/>
              <a:t>Where things go wrong: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Using tools to </a:t>
            </a:r>
            <a:r>
              <a:rPr lang="en-US" i="1"/>
              <a:t>anticipate, track, address, and transparently report </a:t>
            </a:r>
            <a:r>
              <a:rPr lang="en-US"/>
              <a:t>implementation challenges and results (including bad ones)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/>
              <a:t>Need for speed: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Moving more rapidly while maintaining rigor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732DAE-1B33-FBDE-6DEE-FFDA87345EC7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Application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047567-6635-DB1E-D858-96A80E6E3067}"/>
              </a:ext>
            </a:extLst>
          </p:cNvPr>
          <p:cNvSpPr txBox="1"/>
          <p:nvPr/>
        </p:nvSpPr>
        <p:spPr>
          <a:xfrm>
            <a:off x="317500" y="6550223"/>
            <a:ext cx="11414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Leppin A.L., et al. Situating Dissemination and implementation within and across...(2019) </a:t>
            </a:r>
            <a:r>
              <a:rPr lang="en-US" sz="1400" i="1">
                <a:solidFill>
                  <a:schemeClr val="bg1">
                    <a:lumMod val="50000"/>
                  </a:schemeClr>
                </a:solidFill>
              </a:rPr>
              <a:t>Jour Clin </a:t>
            </a:r>
            <a:r>
              <a:rPr lang="en-US" sz="1400" i="1" err="1">
                <a:solidFill>
                  <a:schemeClr val="bg1">
                    <a:lumMod val="50000"/>
                  </a:schemeClr>
                </a:solidFill>
              </a:rPr>
              <a:t>Transl</a:t>
            </a:r>
            <a:r>
              <a:rPr lang="en-US" sz="1400" i="1">
                <a:solidFill>
                  <a:schemeClr val="bg1">
                    <a:lumMod val="50000"/>
                  </a:schemeClr>
                </a:solidFill>
              </a:rPr>
              <a:t> Sci 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4: 152-158. doi:10.1017/cts.2019.392</a:t>
            </a:r>
          </a:p>
        </p:txBody>
      </p:sp>
    </p:spTree>
    <p:extLst>
      <p:ext uri="{BB962C8B-B14F-4D97-AF65-F5344CB8AC3E}">
        <p14:creationId xmlns:p14="http://schemas.microsoft.com/office/powerpoint/2010/main" val="173107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214F-CB55-4187-6151-03DEDA816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743"/>
            <a:ext cx="10515600" cy="810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>
                <a:cs typeface="Arial" panose="020B0604020202020204" pitchFamily="34" charset="0"/>
              </a:rPr>
              <a:t>Feasibly Including Pragmatic IS Approaches in Pilot or Early-Stage Research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EC161-FC06-92BF-1715-B7EE67FF0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785257"/>
            <a:ext cx="11107616" cy="472440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100" b="1">
                <a:cs typeface="Arial" panose="020B0604020202020204" pitchFamily="34" charset="0"/>
              </a:rPr>
              <a:t>How Can You…</a:t>
            </a:r>
            <a:endParaRPr lang="en-US" sz="3100" b="1"/>
          </a:p>
          <a:p>
            <a:pPr marL="457200" indent="0">
              <a:buNone/>
            </a:pPr>
            <a:r>
              <a:rPr lang="en-US" b="1"/>
              <a:t>Q: Assess </a:t>
            </a:r>
            <a:r>
              <a:rPr lang="en-US" b="1">
                <a:solidFill>
                  <a:srgbClr val="597FA1"/>
                </a:solidFill>
              </a:rPr>
              <a:t>context</a:t>
            </a:r>
            <a:r>
              <a:rPr lang="en-US" b="1"/>
              <a:t>?</a:t>
            </a:r>
          </a:p>
          <a:p>
            <a:pPr marL="457200" indent="0">
              <a:buNone/>
            </a:pPr>
            <a:r>
              <a:rPr lang="en-US"/>
              <a:t>A: Include at least 2 settings; interviews or brief survey; process map </a:t>
            </a:r>
          </a:p>
          <a:p>
            <a:pPr marL="457200" indent="0">
              <a:buNone/>
            </a:pPr>
            <a:endParaRPr lang="en-US"/>
          </a:p>
          <a:p>
            <a:pPr marL="457200" indent="0">
              <a:buNone/>
            </a:pPr>
            <a:r>
              <a:rPr lang="en-US" b="1"/>
              <a:t>Q: Consider the range of </a:t>
            </a:r>
            <a:r>
              <a:rPr lang="en-US" b="1">
                <a:solidFill>
                  <a:srgbClr val="597FA1"/>
                </a:solidFill>
              </a:rPr>
              <a:t>adaptations</a:t>
            </a:r>
            <a:r>
              <a:rPr lang="en-US" b="1"/>
              <a:t> needed/allowed?</a:t>
            </a:r>
          </a:p>
          <a:p>
            <a:pPr marL="457200" indent="0">
              <a:buNone/>
            </a:pPr>
            <a:r>
              <a:rPr lang="en-US"/>
              <a:t>A: Discuss Functions-Forms with your implementation partners</a:t>
            </a:r>
          </a:p>
          <a:p>
            <a:pPr marL="457200" indent="0">
              <a:buNone/>
            </a:pPr>
            <a:endParaRPr lang="en-US"/>
          </a:p>
          <a:p>
            <a:pPr marL="457200" indent="0">
              <a:buNone/>
            </a:pPr>
            <a:r>
              <a:rPr lang="en-US" b="1"/>
              <a:t>Q: Do intervention time and ‘back of envelope’ </a:t>
            </a:r>
            <a:r>
              <a:rPr lang="en-US" b="1">
                <a:solidFill>
                  <a:srgbClr val="597FA1"/>
                </a:solidFill>
              </a:rPr>
              <a:t>cost </a:t>
            </a:r>
            <a:r>
              <a:rPr lang="en-US" b="1"/>
              <a:t>estimates?</a:t>
            </a:r>
          </a:p>
          <a:p>
            <a:pPr marL="457200" indent="0">
              <a:buNone/>
            </a:pPr>
            <a:r>
              <a:rPr lang="en-US"/>
              <a:t>A: Ask your implementation partners is this feasible for most settings?</a:t>
            </a:r>
          </a:p>
          <a:p>
            <a:pPr marL="457200" indent="0">
              <a:buNone/>
            </a:pPr>
            <a:endParaRPr lang="en-US"/>
          </a:p>
          <a:p>
            <a:pPr marL="457200" indent="0">
              <a:buNone/>
            </a:pPr>
            <a:r>
              <a:rPr lang="en-US" b="1"/>
              <a:t>Q: Assess </a:t>
            </a:r>
            <a:r>
              <a:rPr lang="en-US" b="1">
                <a:solidFill>
                  <a:srgbClr val="597FA1"/>
                </a:solidFill>
              </a:rPr>
              <a:t>feasibility and sustainment </a:t>
            </a:r>
            <a:r>
              <a:rPr lang="en-US" b="1"/>
              <a:t>potential?</a:t>
            </a:r>
          </a:p>
          <a:p>
            <a:pPr marL="457200" indent="0">
              <a:buNone/>
            </a:pPr>
            <a:r>
              <a:rPr lang="en-US" b="1"/>
              <a:t>A: </a:t>
            </a:r>
            <a:r>
              <a:rPr lang="en-US"/>
              <a:t>Ask is something like this possible to be implemented- and sustained?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E6DB34-2A14-4536-CA65-3C094A8C6B6A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Application</a:t>
            </a:r>
          </a:p>
        </p:txBody>
      </p:sp>
    </p:spTree>
    <p:extLst>
      <p:ext uri="{BB962C8B-B14F-4D97-AF65-F5344CB8AC3E}">
        <p14:creationId xmlns:p14="http://schemas.microsoft.com/office/powerpoint/2010/main" val="85126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D464F-C4D4-8862-D823-B9A2BDF83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731" y="313018"/>
            <a:ext cx="10515600" cy="893481"/>
          </a:xfrm>
        </p:spPr>
        <p:txBody>
          <a:bodyPr>
            <a:noAutofit/>
          </a:bodyPr>
          <a:lstStyle/>
          <a:p>
            <a:r>
              <a:rPr lang="en-US" sz="3200" b="1"/>
              <a:t>The Need for Speed: Moving Rapidly and Iteratively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C03BF-6218-F6EB-DCA1-08DB108E3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731" y="1576552"/>
            <a:ext cx="11471921" cy="403880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/>
              <a:t>Expect early suboptimal performance: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/>
              <a:t>Most interventions initially do not work as planned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/>
              <a:t>Monitor what matters – repeatedly: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/>
              <a:t>Track short‑term, multi‑dimensional impact (e.g., RE‑AIM outcomes) with attention to equity and population impact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b="1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/>
              <a:t>Guide adaptations: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/>
              <a:t>Adapt using theory, data, and partner priorities – </a:t>
            </a:r>
            <a:r>
              <a:rPr lang="en-US" sz="2200" i="1"/>
              <a:t>fail fast and improve, </a:t>
            </a:r>
            <a:r>
              <a:rPr lang="en-US" sz="2200" b="1" i="1"/>
              <a:t>not fail slowly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/>
              <a:t>Record Adaptations:</a:t>
            </a:r>
            <a:endParaRPr lang="en-US" sz="22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/>
              <a:t>Transparently report them!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14F01B-BBBE-67D5-3500-35AF5AFC411C}"/>
              </a:ext>
            </a:extLst>
          </p:cNvPr>
          <p:cNvSpPr txBox="1"/>
          <p:nvPr/>
        </p:nvSpPr>
        <p:spPr>
          <a:xfrm>
            <a:off x="317500" y="6396335"/>
            <a:ext cx="11471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Glasgow et al.  RE-AIM Planning and Evaluation Framework:  Adapting to New Science and Practice with a 20-Year Review.  </a:t>
            </a:r>
            <a:r>
              <a:rPr lang="en-US" sz="1200" i="1">
                <a:solidFill>
                  <a:schemeClr val="bg1">
                    <a:lumMod val="50000"/>
                  </a:schemeClr>
                </a:solidFill>
              </a:rPr>
              <a:t>Front Public Health.  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2019;7:64.</a:t>
            </a:r>
            <a:endParaRPr lang="en-US" sz="1200" kern="100">
              <a:solidFill>
                <a:schemeClr val="bg1">
                  <a:lumMod val="50000"/>
                </a:schemeClr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200">
                <a:solidFill>
                  <a:schemeClr val="bg2">
                    <a:lumMod val="50000"/>
                  </a:schemeClr>
                </a:solidFill>
              </a:rPr>
              <a:t>Maw, A.M., et al. </a:t>
            </a:r>
            <a:r>
              <a:rPr lang="en-US" sz="1200" kern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200" i="1" kern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Implementation Science Communications</a:t>
            </a:r>
            <a:r>
              <a:rPr lang="en-US" sz="1200" kern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,</a:t>
            </a:r>
            <a:r>
              <a:rPr lang="en-US" sz="1200" i="1" kern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 3</a:t>
            </a:r>
            <a:r>
              <a:rPr lang="en-US" sz="1200" kern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(1). </a:t>
            </a:r>
            <a:r>
              <a:rPr lang="en-US" sz="1200" u="sng" kern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https://doi.org/10.1186/s43058-022-00334-x</a:t>
            </a:r>
            <a:r>
              <a:rPr lang="en-US" sz="1200">
                <a:solidFill>
                  <a:schemeClr val="bg2">
                    <a:lumMod val="50000"/>
                  </a:schemeClr>
                </a:solidFill>
                <a:effectLst/>
              </a:rPr>
              <a:t> </a:t>
            </a:r>
            <a:endParaRPr lang="en-US" sz="12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C0DABD-A94E-717D-AD2E-5BF1FB40D915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Iterative PRISM / RE-AIM</a:t>
            </a:r>
          </a:p>
        </p:txBody>
      </p:sp>
    </p:spTree>
    <p:extLst>
      <p:ext uri="{BB962C8B-B14F-4D97-AF65-F5344CB8AC3E}">
        <p14:creationId xmlns:p14="http://schemas.microsoft.com/office/powerpoint/2010/main" val="3452809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58316-9AB4-6481-D40F-B6F0D5AFE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Fidelity and Adaptations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4DD891-6E5F-3635-1CE2-E3A1D7BA11B2}"/>
              </a:ext>
            </a:extLst>
          </p:cNvPr>
          <p:cNvSpPr txBox="1"/>
          <p:nvPr/>
        </p:nvSpPr>
        <p:spPr>
          <a:xfrm>
            <a:off x="946150" y="5024437"/>
            <a:ext cx="10299700" cy="1213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83" algn="ctr">
              <a:lnSpc>
                <a:spcPct val="101800"/>
              </a:lnSpc>
              <a:spcBef>
                <a:spcPts val="1010"/>
              </a:spcBef>
            </a:pPr>
            <a:r>
              <a:rPr lang="en-US" sz="2400">
                <a:cs typeface="Arial"/>
              </a:rPr>
              <a:t>Attention to BOTH program fidelity and adaptation during the complex process of  program implementation is critical to successful, sustained implementation of  evidence-based programs.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5B08E36-9C5C-A628-4D13-09AFD7ABE6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08217"/>
            <a:ext cx="4508989" cy="25350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B0F87CB-9D14-A723-1FDD-F9A5E2252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9088" y="1508217"/>
            <a:ext cx="4506762" cy="25350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7A9EC8F-10AD-D492-271D-5CB2995F989F}"/>
              </a:ext>
            </a:extLst>
          </p:cNvPr>
          <p:cNvSpPr txBox="1"/>
          <p:nvPr/>
        </p:nvSpPr>
        <p:spPr>
          <a:xfrm>
            <a:off x="838200" y="4191184"/>
            <a:ext cx="4508989" cy="582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83" algn="ctr">
              <a:lnSpc>
                <a:spcPct val="101800"/>
              </a:lnSpc>
              <a:spcBef>
                <a:spcPts val="1010"/>
              </a:spcBef>
            </a:pPr>
            <a:r>
              <a:rPr lang="en-US" sz="3200">
                <a:cs typeface="Arial"/>
              </a:rPr>
              <a:t>Historical View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F28B68-E022-00E5-8294-E8AA8E37B98E}"/>
              </a:ext>
            </a:extLst>
          </p:cNvPr>
          <p:cNvSpPr txBox="1"/>
          <p:nvPr/>
        </p:nvSpPr>
        <p:spPr>
          <a:xfrm>
            <a:off x="6736861" y="4191184"/>
            <a:ext cx="4508989" cy="582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83" algn="ctr">
              <a:lnSpc>
                <a:spcPct val="101800"/>
              </a:lnSpc>
              <a:spcBef>
                <a:spcPts val="1010"/>
              </a:spcBef>
            </a:pPr>
            <a:r>
              <a:rPr lang="en-US" sz="3200">
                <a:cs typeface="Arial"/>
              </a:rPr>
              <a:t>Mature View</a:t>
            </a:r>
          </a:p>
        </p:txBody>
      </p:sp>
    </p:spTree>
    <p:extLst>
      <p:ext uri="{BB962C8B-B14F-4D97-AF65-F5344CB8AC3E}">
        <p14:creationId xmlns:p14="http://schemas.microsoft.com/office/powerpoint/2010/main" val="3073228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E65A773-17E2-EB01-E159-81550297B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026992"/>
              </p:ext>
            </p:extLst>
          </p:nvPr>
        </p:nvGraphicFramePr>
        <p:xfrm>
          <a:off x="188263" y="-1321"/>
          <a:ext cx="5566545" cy="6875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790">
                  <a:extLst>
                    <a:ext uri="{9D8B030D-6E8A-4147-A177-3AD203B41FA5}">
                      <a16:colId xmlns:a16="http://schemas.microsoft.com/office/drawing/2014/main" val="1790139327"/>
                    </a:ext>
                  </a:extLst>
                </a:gridCol>
                <a:gridCol w="2042662">
                  <a:extLst>
                    <a:ext uri="{9D8B030D-6E8A-4147-A177-3AD203B41FA5}">
                      <a16:colId xmlns:a16="http://schemas.microsoft.com/office/drawing/2014/main" val="1985242689"/>
                    </a:ext>
                  </a:extLst>
                </a:gridCol>
                <a:gridCol w="1999093">
                  <a:extLst>
                    <a:ext uri="{9D8B030D-6E8A-4147-A177-3AD203B41FA5}">
                      <a16:colId xmlns:a16="http://schemas.microsoft.com/office/drawing/2014/main" val="3101803537"/>
                    </a:ext>
                  </a:extLst>
                </a:gridCol>
              </a:tblGrid>
              <a:tr h="585714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/>
                          </a:solidFill>
                        </a:rPr>
                        <a:t>Tension 1: </a:t>
                      </a:r>
                      <a:r>
                        <a:rPr lang="en-US" sz="2400" b="0">
                          <a:solidFill>
                            <a:schemeClr val="bg1"/>
                          </a:solidFill>
                        </a:rPr>
                        <a:t>Basic vs. Applied Science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A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240447"/>
                  </a:ext>
                </a:extLst>
              </a:tr>
              <a:tr h="416111"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ysClr val="windowText" lastClr="000000"/>
                          </a:solidFill>
                        </a:rPr>
                        <a:t>BASIC  SCIENCE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B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ysClr val="windowText" lastClr="000000"/>
                          </a:solidFill>
                        </a:rPr>
                        <a:t>APPLIED SCIENCE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B8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881788"/>
                  </a:ext>
                </a:extLst>
              </a:tr>
              <a:tr h="687099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184A7D"/>
                          </a:solidFill>
                        </a:rPr>
                        <a:t>Core Question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What is true, and why?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What works, for whom, under what conditions?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108349"/>
                  </a:ext>
                </a:extLst>
              </a:tr>
              <a:tr h="999465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184A7D"/>
                          </a:solidFill>
                        </a:rPr>
                        <a:t>Focus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Theory testing, mechanistic inferences, contextual determinants, cognitive processing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Feasibility, replication costs, adaptations, scalability, equity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1885077"/>
                  </a:ext>
                </a:extLst>
              </a:tr>
              <a:tr h="1257053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184A7D"/>
                          </a:solidFill>
                        </a:rPr>
                        <a:t>Example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Why do clinicians override decision support alerts? What cognitive or workflow factors drive that behavior?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Can we deploy a shared decision-making tool across 5 clinics within 6 months at sustainable cost?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7700411"/>
                  </a:ext>
                </a:extLst>
              </a:tr>
              <a:tr h="1035220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184A7D"/>
                          </a:solidFill>
                        </a:rPr>
                        <a:t>Generalizability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Theoretical — findings inform models and frameworks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Practical — findings inform adoption, adaptation and sustainment decisions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0757858"/>
                  </a:ext>
                </a:extLst>
              </a:tr>
              <a:tr h="555037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184A7D"/>
                          </a:solidFill>
                        </a:rPr>
                        <a:t>Reviewer Expectations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Clean mechanistic inference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Immediate health system impact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169817"/>
                  </a:ext>
                </a:extLst>
              </a:tr>
              <a:tr h="901149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>
                          <a:solidFill>
                            <a:sysClr val="windowText" lastClr="000000"/>
                          </a:solidFill>
                        </a:rPr>
                        <a:t>The Argument: </a:t>
                      </a:r>
                      <a:r>
                        <a:rPr lang="en-US" sz="1600" b="0">
                          <a:solidFill>
                            <a:sysClr val="windowText" lastClr="000000"/>
                          </a:solidFill>
                        </a:rPr>
                        <a:t>It is virtually impossible to do both well within a single study. Studies should make their focus explicit. Funders should recognize these as two distinct, equally valid categories; not a hierarchy.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9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3646166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87ADCA10-E2E1-C8BC-C155-FC6A0E36A344}"/>
              </a:ext>
            </a:extLst>
          </p:cNvPr>
          <p:cNvSpPr/>
          <p:nvPr/>
        </p:nvSpPr>
        <p:spPr>
          <a:xfrm flipH="1">
            <a:off x="218408" y="5843550"/>
            <a:ext cx="45719" cy="1001750"/>
          </a:xfrm>
          <a:prstGeom prst="rect">
            <a:avLst/>
          </a:prstGeom>
          <a:solidFill>
            <a:srgbClr val="184A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A27148C-54F8-1323-A806-C4407C0CB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821209"/>
              </p:ext>
            </p:extLst>
          </p:nvPr>
        </p:nvGraphicFramePr>
        <p:xfrm>
          <a:off x="6093587" y="0"/>
          <a:ext cx="5887879" cy="68786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4301">
                  <a:extLst>
                    <a:ext uri="{9D8B030D-6E8A-4147-A177-3AD203B41FA5}">
                      <a16:colId xmlns:a16="http://schemas.microsoft.com/office/drawing/2014/main" val="1790139327"/>
                    </a:ext>
                  </a:extLst>
                </a:gridCol>
                <a:gridCol w="2264210">
                  <a:extLst>
                    <a:ext uri="{9D8B030D-6E8A-4147-A177-3AD203B41FA5}">
                      <a16:colId xmlns:a16="http://schemas.microsoft.com/office/drawing/2014/main" val="1985242689"/>
                    </a:ext>
                  </a:extLst>
                </a:gridCol>
                <a:gridCol w="2289368">
                  <a:extLst>
                    <a:ext uri="{9D8B030D-6E8A-4147-A177-3AD203B41FA5}">
                      <a16:colId xmlns:a16="http://schemas.microsoft.com/office/drawing/2014/main" val="3101803537"/>
                    </a:ext>
                  </a:extLst>
                </a:gridCol>
              </a:tblGrid>
              <a:tr h="619172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/>
                          </a:solidFill>
                        </a:rPr>
                        <a:t>Tension 2: </a:t>
                      </a:r>
                      <a:r>
                        <a:rPr lang="en-US" sz="2400" b="0">
                          <a:solidFill>
                            <a:schemeClr val="bg1"/>
                          </a:solidFill>
                        </a:rPr>
                        <a:t>Speed vs. Rigor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A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240447"/>
                  </a:ext>
                </a:extLst>
              </a:tr>
              <a:tr h="442742"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ysClr val="windowText" lastClr="000000"/>
                          </a:solidFill>
                        </a:rPr>
                        <a:t>TRADITIONAL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B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ysClr val="windowText" lastClr="000000"/>
                          </a:solidFill>
                        </a:rPr>
                        <a:t>RAPID + RIGOROUS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B8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881788"/>
                  </a:ext>
                </a:extLst>
              </a:tr>
              <a:tr h="710902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184A7D"/>
                          </a:solidFill>
                        </a:rPr>
                        <a:t>Timeline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5-10 years from design to dissemination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Months to 1-2 years from design to dissemination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108349"/>
                  </a:ext>
                </a:extLst>
              </a:tr>
              <a:tr h="710902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184A7D"/>
                          </a:solidFill>
                        </a:rPr>
                        <a:t>Perspective on Speed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Slow = credible &amp; rigorous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Rapid + Rigorous = possible to be both &amp; credible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1885077"/>
                  </a:ext>
                </a:extLst>
              </a:tr>
              <a:tr h="1244076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184A7D"/>
                          </a:solidFill>
                        </a:rPr>
                        <a:t>Study Designs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RCTs, longitudinal cohorts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Roll-out designs (e.g., stepped wedge) rapid qualitative/ethnographic methods, adaptive trials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7700411"/>
                  </a:ext>
                </a:extLst>
              </a:tr>
              <a:tr h="977488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184A7D"/>
                          </a:solidFill>
                        </a:rPr>
                        <a:t>Data Sources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Purpose-driven data collection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Pragmatic measures, Big data, EHR, AI-assisted analysis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0757858"/>
                  </a:ext>
                </a:extLst>
              </a:tr>
              <a:tr h="1175231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184A7D"/>
                          </a:solidFill>
                        </a:rPr>
                        <a:t>Example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Multi-site RCT testing a care coordination intervention over 5 years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Roll-out study across clinic waves (18 months) using EHR data as outcomes.</a:t>
                      </a:r>
                      <a:endParaRPr lang="en-US" sz="140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169817"/>
                  </a:ext>
                </a:extLst>
              </a:tr>
              <a:tr h="97748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>
                          <a:solidFill>
                            <a:sysClr val="windowText" lastClr="000000"/>
                          </a:solidFill>
                        </a:rPr>
                        <a:t>The Argument: </a:t>
                      </a:r>
                      <a:r>
                        <a:rPr lang="en-US" sz="1600" b="0">
                          <a:solidFill>
                            <a:sysClr val="windowText" lastClr="000000"/>
                          </a:solidFill>
                        </a:rPr>
                        <a:t>Speed and rigor are not opposites. Rapid methods exist that preserve scientific integrity; the field has been too hesitant to use them for fear of appearing unscientific.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9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8343961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38065DC-EA95-7551-827F-6A58A5B9D4C8}"/>
              </a:ext>
            </a:extLst>
          </p:cNvPr>
          <p:cNvSpPr/>
          <p:nvPr/>
        </p:nvSpPr>
        <p:spPr>
          <a:xfrm>
            <a:off x="6118987" y="5924550"/>
            <a:ext cx="59563" cy="933450"/>
          </a:xfrm>
          <a:prstGeom prst="rect">
            <a:avLst/>
          </a:prstGeom>
          <a:solidFill>
            <a:srgbClr val="CFB8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500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FB0D6-82EF-7322-CB29-643E89AFD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12" y="656735"/>
            <a:ext cx="11074206" cy="84345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/>
              <a:t>iPRISM Webtool- to rapidly assess and apply PRISM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FE9195-22E6-41AB-8227-69910D3D3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3954" y="3843241"/>
            <a:ext cx="1984607" cy="18068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24983C6-6ACF-4842-BC62-17C8461CAAA2}"/>
              </a:ext>
            </a:extLst>
          </p:cNvPr>
          <p:cNvSpPr txBox="1"/>
          <p:nvPr/>
        </p:nvSpPr>
        <p:spPr>
          <a:xfrm>
            <a:off x="9637986" y="5570484"/>
            <a:ext cx="2062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/>
              <a:t>prismtool.org</a:t>
            </a:r>
            <a:endParaRPr lang="en-US" sz="2400" b="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235272-29FF-4BBB-A729-B28263D79E71}"/>
              </a:ext>
            </a:extLst>
          </p:cNvPr>
          <p:cNvSpPr txBox="1"/>
          <p:nvPr/>
        </p:nvSpPr>
        <p:spPr>
          <a:xfrm>
            <a:off x="722635" y="1663857"/>
            <a:ext cx="8494974" cy="4424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07">
              <a:spcBef>
                <a:spcPts val="361"/>
              </a:spcBef>
              <a:tabLst>
                <a:tab pos="174261" algn="l"/>
              </a:tabLst>
            </a:pPr>
            <a:r>
              <a:rPr lang="en-US" sz="2400" b="1">
                <a:cs typeface="Helvetica" panose="020B0604020202020204" pitchFamily="34" charset="0"/>
              </a:rPr>
              <a:t>Simplify implementation science - using PRISM</a:t>
            </a:r>
            <a:endParaRPr lang="en-US" sz="2400">
              <a:cs typeface="Helvetica" panose="020B0604020202020204" pitchFamily="34" charset="0"/>
            </a:endParaRPr>
          </a:p>
          <a:p>
            <a:pPr marL="680215" lvl="1" indent="-342900">
              <a:spcBef>
                <a:spcPts val="224"/>
              </a:spcBef>
              <a:buFont typeface="Arial" panose="020B0604020202020204" pitchFamily="34" charset="0"/>
              <a:buChar char="•"/>
              <a:tabLst>
                <a:tab pos="500369" algn="l"/>
              </a:tabLst>
            </a:pPr>
            <a:r>
              <a:rPr lang="en-US" sz="2400">
                <a:cs typeface="Helvetica" panose="020B0604020202020204" pitchFamily="34" charset="0"/>
              </a:rPr>
              <a:t>For diverse researchers and implementation teams</a:t>
            </a:r>
          </a:p>
          <a:p>
            <a:pPr marL="680215" lvl="1" indent="-342900">
              <a:spcBef>
                <a:spcPts val="190"/>
              </a:spcBef>
              <a:buFont typeface="Arial" panose="020B0604020202020204" pitchFamily="34" charset="0"/>
              <a:buChar char="•"/>
              <a:tabLst>
                <a:tab pos="500369" algn="l"/>
              </a:tabLst>
            </a:pPr>
            <a:r>
              <a:rPr lang="en-US" sz="2400">
                <a:cs typeface="Helvetica" panose="020B0604020202020204" pitchFamily="34" charset="0"/>
              </a:rPr>
              <a:t>Support rapid learning health systems</a:t>
            </a:r>
          </a:p>
          <a:p>
            <a:pPr marL="337315" lvl="1">
              <a:spcBef>
                <a:spcPts val="190"/>
              </a:spcBef>
              <a:tabLst>
                <a:tab pos="500369" algn="l"/>
              </a:tabLst>
            </a:pPr>
            <a:endParaRPr lang="en-US" sz="2400">
              <a:cs typeface="Helvetica" panose="020B0604020202020204" pitchFamily="34" charset="0"/>
            </a:endParaRPr>
          </a:p>
          <a:p>
            <a:pPr marL="337315" lvl="1">
              <a:spcBef>
                <a:spcPts val="190"/>
              </a:spcBef>
              <a:tabLst>
                <a:tab pos="500369" algn="l"/>
              </a:tabLst>
            </a:pPr>
            <a:endParaRPr lang="en-US" sz="2400">
              <a:cs typeface="Helvetica" panose="020B0604020202020204" pitchFamily="34" charset="0"/>
            </a:endParaRPr>
          </a:p>
          <a:p>
            <a:pPr marL="11207">
              <a:spcBef>
                <a:spcPts val="361"/>
              </a:spcBef>
              <a:tabLst>
                <a:tab pos="174261" algn="l"/>
              </a:tabLst>
            </a:pPr>
            <a:r>
              <a:rPr lang="en-US" sz="2400" b="1">
                <a:cs typeface="Helvetica" panose="020B0604020202020204" pitchFamily="34" charset="0"/>
              </a:rPr>
              <a:t>Guide and prompt users to iteratively</a:t>
            </a:r>
          </a:p>
          <a:p>
            <a:pPr marL="680215" lvl="1" indent="-342900">
              <a:spcBef>
                <a:spcPts val="224"/>
              </a:spcBef>
              <a:buFont typeface="Arial" panose="020B0604020202020204" pitchFamily="34" charset="0"/>
              <a:buChar char="•"/>
              <a:tabLst>
                <a:tab pos="500369" algn="l"/>
              </a:tabLst>
            </a:pPr>
            <a:r>
              <a:rPr lang="en-US" sz="2400">
                <a:cs typeface="Helvetica" panose="020B0604020202020204" pitchFamily="34" charset="0"/>
              </a:rPr>
              <a:t>Assess context</a:t>
            </a:r>
          </a:p>
          <a:p>
            <a:pPr marL="680215" lvl="1" indent="-342900">
              <a:spcBef>
                <a:spcPts val="190"/>
              </a:spcBef>
              <a:buFont typeface="Arial" panose="020B0604020202020204" pitchFamily="34" charset="0"/>
              <a:buChar char="•"/>
              <a:tabLst>
                <a:tab pos="500369" algn="l"/>
              </a:tabLst>
            </a:pPr>
            <a:r>
              <a:rPr lang="en-US" sz="2400">
                <a:cs typeface="Helvetica" panose="020B0604020202020204" pitchFamily="34" charset="0"/>
              </a:rPr>
              <a:t>Align project with context</a:t>
            </a:r>
          </a:p>
          <a:p>
            <a:pPr marL="680215" lvl="1" indent="-342900">
              <a:spcBef>
                <a:spcPts val="190"/>
              </a:spcBef>
              <a:buFont typeface="Arial" panose="020B0604020202020204" pitchFamily="34" charset="0"/>
              <a:buChar char="•"/>
              <a:tabLst>
                <a:tab pos="500369" algn="l"/>
              </a:tabLst>
            </a:pPr>
            <a:r>
              <a:rPr lang="en-US" sz="2400">
                <a:cs typeface="Helvetica" panose="020B0604020202020204" pitchFamily="34" charset="0"/>
              </a:rPr>
              <a:t>Assess progress on key PRISM (RE-AIM) outcomes</a:t>
            </a:r>
          </a:p>
          <a:p>
            <a:pPr marL="680215" lvl="1" indent="-342900">
              <a:spcBef>
                <a:spcPts val="190"/>
              </a:spcBef>
              <a:buFont typeface="Arial" panose="020B0604020202020204" pitchFamily="34" charset="0"/>
              <a:buChar char="•"/>
              <a:tabLst>
                <a:tab pos="500369" algn="l"/>
              </a:tabLst>
            </a:pPr>
            <a:r>
              <a:rPr lang="en-US" sz="2400">
                <a:cs typeface="Helvetica" panose="020B0604020202020204" pitchFamily="34" charset="0"/>
              </a:rPr>
              <a:t>Develop feasible and impactful strategies/adaptations</a:t>
            </a:r>
          </a:p>
          <a:p>
            <a:pPr marL="680215" lvl="1" indent="-342900">
              <a:spcBef>
                <a:spcPts val="128"/>
              </a:spcBef>
              <a:buFont typeface="Arial" panose="020B0604020202020204" pitchFamily="34" charset="0"/>
              <a:buChar char="•"/>
              <a:tabLst>
                <a:tab pos="500369" algn="l"/>
              </a:tabLst>
            </a:pPr>
            <a:r>
              <a:rPr lang="en-US" sz="2400">
                <a:cs typeface="Helvetica" panose="020B0604020202020204" pitchFamily="34" charset="0"/>
              </a:rPr>
              <a:t>Create action plans</a:t>
            </a:r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A0959BA5-3420-4098-BAF9-BB269C228092}"/>
              </a:ext>
            </a:extLst>
          </p:cNvPr>
          <p:cNvSpPr txBox="1"/>
          <p:nvPr/>
        </p:nvSpPr>
        <p:spPr>
          <a:xfrm>
            <a:off x="317500" y="6437006"/>
            <a:ext cx="11333596" cy="442203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Trinkley K.E., et al. The iPRISM webtool</a:t>
            </a:r>
            <a:r>
              <a:rPr lang="en-US" sz="1400" i="1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i="1" err="1">
                <a:solidFill>
                  <a:schemeClr val="bg1">
                    <a:lumMod val="50000"/>
                  </a:schemeClr>
                </a:solidFill>
              </a:rPr>
              <a:t>Impl</a:t>
            </a:r>
            <a:r>
              <a:rPr lang="en-US" sz="1400" i="1">
                <a:solidFill>
                  <a:schemeClr val="bg1">
                    <a:lumMod val="50000"/>
                  </a:schemeClr>
                </a:solidFill>
              </a:rPr>
              <a:t> Sci Comm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 (2023) 4:116 </a:t>
            </a:r>
            <a:r>
              <a:rPr lang="en-US" sz="1400" u="sng">
                <a:solidFill>
                  <a:schemeClr val="bg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https://doi.org/10.1186/s43058-023-00494-4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Maw, A. M, et al. Using Iterative RE-AIM to enhance hospitalist adoption. </a:t>
            </a:r>
            <a:r>
              <a:rPr lang="en-US" sz="1400" i="1" err="1">
                <a:solidFill>
                  <a:schemeClr val="bg1">
                    <a:lumMod val="50000"/>
                  </a:schemeClr>
                </a:solidFill>
              </a:rPr>
              <a:t>Impl</a:t>
            </a:r>
            <a:r>
              <a:rPr lang="en-US" sz="1400" i="1">
                <a:solidFill>
                  <a:schemeClr val="bg1">
                    <a:lumMod val="50000"/>
                  </a:schemeClr>
                </a:solidFill>
              </a:rPr>
              <a:t> Sci Comm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,</a:t>
            </a:r>
            <a:r>
              <a:rPr lang="en-US" sz="1400" i="1">
                <a:solidFill>
                  <a:schemeClr val="bg1">
                    <a:lumMod val="50000"/>
                  </a:schemeClr>
                </a:solidFill>
              </a:rPr>
              <a:t> 3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(1). </a:t>
            </a:r>
            <a:r>
              <a:rPr lang="en-US" sz="1400" u="sng">
                <a:solidFill>
                  <a:schemeClr val="bg1">
                    <a:lumMod val="5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https://doi.org/10.1186/s43058-022-00334-x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 </a:t>
            </a:r>
            <a:endParaRPr sz="140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44D093-A609-0FDC-CDDB-92CF9618DD60}"/>
              </a:ext>
            </a:extLst>
          </p:cNvPr>
          <p:cNvSpPr txBox="1"/>
          <p:nvPr/>
        </p:nvSpPr>
        <p:spPr>
          <a:xfrm>
            <a:off x="9369629" y="2291256"/>
            <a:ext cx="2433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/>
              <a:t>Try it out!!   </a:t>
            </a:r>
          </a:p>
          <a:p>
            <a:pPr algn="ctr"/>
            <a:r>
              <a:rPr lang="en-US" b="1" i="1"/>
              <a:t>IF YOU DO</a:t>
            </a:r>
            <a:r>
              <a:rPr lang="en-US" i="1"/>
              <a:t>...for program name, please include ‘TEST’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8DE301-577A-5AC2-6862-C7F611E2B371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Iterative PRISM / RE-AIM</a:t>
            </a:r>
          </a:p>
        </p:txBody>
      </p:sp>
    </p:spTree>
    <p:extLst>
      <p:ext uri="{BB962C8B-B14F-4D97-AF65-F5344CB8AC3E}">
        <p14:creationId xmlns:p14="http://schemas.microsoft.com/office/powerpoint/2010/main" val="2955469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71933-218F-CD43-72CF-261180735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R2P2 Research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5C6A8-33FD-CEB4-E061-EBD199653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333499"/>
            <a:ext cx="9132888" cy="685801"/>
          </a:xfrm>
        </p:spPr>
        <p:txBody>
          <a:bodyPr>
            <a:normAutofit fontScale="85000" lnSpcReduction="20000"/>
          </a:bodyPr>
          <a:lstStyle/>
          <a:p>
            <a:r>
              <a:rPr lang="en-US"/>
              <a:t>4 Original Use Case Projects (2024-2026)</a:t>
            </a:r>
          </a:p>
          <a:p>
            <a:r>
              <a:rPr lang="en-US" b="0" i="1"/>
              <a:t>Help develop, curate and test resources for rapid and rigorous pragmatic research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E7436-D86D-9A56-DDE6-924A90923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132913"/>
            <a:ext cx="9132888" cy="445838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/>
              <a:t>My Own Health Report (Primary Care)</a:t>
            </a:r>
          </a:p>
          <a:p>
            <a:pPr marL="457200" lvl="1" indent="0">
              <a:buNone/>
            </a:pPr>
            <a:r>
              <a:rPr lang="en-US" sz="1800"/>
              <a:t>EHR-embedded risk assessment and goal setting intervention – testing two forms of structured follow-up support: text message and certified health-worker navigation</a:t>
            </a:r>
          </a:p>
          <a:p>
            <a:pPr marL="457200" lvl="1" indent="0">
              <a:buNone/>
            </a:pPr>
            <a:r>
              <a:rPr lang="en-US" sz="180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Carotid Stenosis Decision Aid (Specialty)</a:t>
            </a:r>
          </a:p>
          <a:p>
            <a:pPr marL="457200" lvl="1" indent="0">
              <a:buNone/>
            </a:pPr>
            <a:r>
              <a:rPr lang="en-US" sz="1800"/>
              <a:t>Designing and testing a decision aid for carotid stenosis</a:t>
            </a:r>
          </a:p>
          <a:p>
            <a:pPr marL="457200" lvl="1" indent="0">
              <a:buNone/>
            </a:pPr>
            <a:endParaRPr lang="en-US" sz="1800"/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Heart Transplant Decision Aid (Tertiary)</a:t>
            </a:r>
          </a:p>
          <a:p>
            <a:pPr marL="457200" lvl="1" indent="0">
              <a:buNone/>
            </a:pPr>
            <a:r>
              <a:rPr lang="en-US" sz="1800"/>
              <a:t>Designing and testing a decision aid for heart transplantation</a:t>
            </a:r>
          </a:p>
          <a:p>
            <a:pPr marL="457200" lvl="1" indent="0">
              <a:buNone/>
            </a:pPr>
            <a:endParaRPr lang="en-US" sz="1800"/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Dementia Roadmap (End-of-Life)</a:t>
            </a:r>
          </a:p>
          <a:p>
            <a:pPr marL="457200" lvl="1" indent="0">
              <a:buNone/>
            </a:pPr>
            <a:r>
              <a:rPr lang="en-US" sz="1800"/>
              <a:t>A roadmap to help navigate the many important decisions by patient and caregivers after a dementia diagnosis.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DC0190-2FC7-55B6-19B2-1FF5BD4BAF11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R2P2 Details</a:t>
            </a:r>
          </a:p>
        </p:txBody>
      </p:sp>
    </p:spTree>
    <p:extLst>
      <p:ext uri="{BB962C8B-B14F-4D97-AF65-F5344CB8AC3E}">
        <p14:creationId xmlns:p14="http://schemas.microsoft.com/office/powerpoint/2010/main" val="3235126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ABE5D-E78E-309C-9C70-889B7F1F3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B2493-D718-562D-0039-47BEC644D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R2P2 Research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C5DEE-CB51-02BE-5170-E3BA35A43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333499"/>
            <a:ext cx="9132888" cy="685801"/>
          </a:xfrm>
        </p:spPr>
        <p:txBody>
          <a:bodyPr>
            <a:normAutofit fontScale="85000" lnSpcReduction="20000"/>
          </a:bodyPr>
          <a:lstStyle/>
          <a:p>
            <a:r>
              <a:rPr lang="en-US"/>
              <a:t>2 New Use Case Projects</a:t>
            </a:r>
          </a:p>
          <a:p>
            <a:r>
              <a:rPr lang="en-US" b="0" i="1"/>
              <a:t>Use and test R2P2 resources for rapid and rigorous pragmatic research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3E8CB7-B3D8-9AE4-D9D5-A5EC1E35C882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R2P2 Details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FFA1F3-A74C-8E45-29B5-BDD8FC6A1A06}"/>
              </a:ext>
            </a:extLst>
          </p:cNvPr>
          <p:cNvSpPr txBox="1"/>
          <p:nvPr/>
        </p:nvSpPr>
        <p:spPr>
          <a:xfrm>
            <a:off x="836612" y="2196196"/>
            <a:ext cx="8866188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/>
              <a:t>R2Text Messaging (Peds)</a:t>
            </a:r>
          </a:p>
          <a:p>
            <a:pPr lvl="1"/>
            <a:r>
              <a:rPr lang="en-US"/>
              <a:t>Develop, deliver and test family-centered text messages to parents and caregivers to support early and appropriate pediatric healthcare initiation</a:t>
            </a:r>
          </a:p>
          <a:p>
            <a:pPr lvl="1"/>
            <a:endParaRPr lang="en-US"/>
          </a:p>
          <a:p>
            <a:pPr marL="342900" indent="-342900">
              <a:buFont typeface="+mj-lt"/>
              <a:buAutoNum type="arabicPeriod"/>
            </a:pPr>
            <a:r>
              <a:rPr lang="en-US" sz="2400"/>
              <a:t>Vaccine Decision Aid &amp; Training (Adult)</a:t>
            </a:r>
          </a:p>
          <a:p>
            <a:pPr lvl="1"/>
            <a:r>
              <a:rPr lang="en-US"/>
              <a:t>Adapt and test a conversations guide and mini-training for frontline staff to help deliver evidence-based vaccine messages pre-visit</a:t>
            </a:r>
          </a:p>
        </p:txBody>
      </p:sp>
    </p:spTree>
    <p:extLst>
      <p:ext uri="{BB962C8B-B14F-4D97-AF65-F5344CB8AC3E}">
        <p14:creationId xmlns:p14="http://schemas.microsoft.com/office/powerpoint/2010/main" val="205265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E52E5-F63E-3CD6-C765-BBE874B57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5EA8D-0806-8230-9AD8-AD34E18F4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R2P2 Resources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F47CA3-36A6-35A1-6006-57AC311444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07144" y="1750560"/>
            <a:ext cx="6639550" cy="46461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Tip Sheets- areas covered on next page</a:t>
            </a:r>
          </a:p>
          <a:p>
            <a:endParaRPr lang="en-US" sz="2400"/>
          </a:p>
          <a:p>
            <a:r>
              <a:rPr lang="en-US" sz="2400"/>
              <a:t>Worksheets to Apply Guidance</a:t>
            </a:r>
          </a:p>
          <a:p>
            <a:endParaRPr lang="en-US" sz="2400"/>
          </a:p>
          <a:p>
            <a:r>
              <a:rPr lang="en-US" sz="2400"/>
              <a:t>Detailed Guidance</a:t>
            </a:r>
          </a:p>
          <a:p>
            <a:endParaRPr lang="en-US" sz="2400"/>
          </a:p>
          <a:p>
            <a:r>
              <a:rPr lang="en-US" sz="2400"/>
              <a:t>Curated Tools, Guidebooks, Links, and Articles</a:t>
            </a:r>
          </a:p>
          <a:p>
            <a:endParaRPr lang="en-US" sz="2400"/>
          </a:p>
          <a:p>
            <a:r>
              <a:rPr lang="en-US" sz="2400"/>
              <a:t>All housed within our program website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9E1879-8DEB-EEF9-7622-6FFDECBEB854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R2P2 Details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6D8A5D3-3628-9AE5-2374-7D080D380255}"/>
              </a:ext>
            </a:extLst>
          </p:cNvPr>
          <p:cNvSpPr txBox="1">
            <a:spLocks/>
          </p:cNvSpPr>
          <p:nvPr/>
        </p:nvSpPr>
        <p:spPr>
          <a:xfrm>
            <a:off x="8634715" y="1598091"/>
            <a:ext cx="2969710" cy="46461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/>
              <a:t>8 Essential Components to Make Rigorous Pragmatic Research more Rapid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/>
              <a:t>Define the Problem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/>
              <a:t>Engagement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/>
              <a:t>Costing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/>
              <a:t>Co-Design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/>
              <a:t>Implementation Strategies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/>
              <a:t>Pragmatic Pilot Trial Design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/>
              <a:t>Sustainment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/>
              <a:t>Dissemination</a:t>
            </a:r>
            <a:endParaRPr lang="en-US" sz="240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A549FB66-0A04-2F22-272A-6851CE63E35B}"/>
              </a:ext>
            </a:extLst>
          </p:cNvPr>
          <p:cNvSpPr/>
          <p:nvPr/>
        </p:nvSpPr>
        <p:spPr>
          <a:xfrm>
            <a:off x="6667018" y="3429000"/>
            <a:ext cx="1469320" cy="7031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65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lose up of map">
            <a:extLst>
              <a:ext uri="{FF2B5EF4-FFF2-40B4-BE49-F238E27FC236}">
                <a16:creationId xmlns:a16="http://schemas.microsoft.com/office/drawing/2014/main" id="{AE693970-7488-6347-4ED8-83172CC91C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2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7500" y="0"/>
            <a:ext cx="118745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DBA91-D58A-79FE-F3D9-EFE27ED99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536" y="1871717"/>
            <a:ext cx="11036309" cy="4737046"/>
          </a:xfrm>
        </p:spPr>
        <p:txBody>
          <a:bodyPr>
            <a:normAutofit/>
          </a:bodyPr>
          <a:lstStyle/>
          <a:p>
            <a:r>
              <a:rPr lang="en-US" sz="3600"/>
              <a:t>Background and Purpose</a:t>
            </a:r>
          </a:p>
          <a:p>
            <a:r>
              <a:rPr lang="en-US" sz="3600"/>
              <a:t>Examples of R2P2 Research</a:t>
            </a:r>
          </a:p>
          <a:p>
            <a:r>
              <a:rPr lang="en-US" sz="3600"/>
              <a:t>Resources from R2P2</a:t>
            </a:r>
          </a:p>
          <a:p>
            <a:r>
              <a:rPr lang="en-US" sz="3600"/>
              <a:t>Your Feedback, Questions, and Recommendations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085AF64-E8A7-F41C-3DC8-087489E2583F}"/>
              </a:ext>
            </a:extLst>
          </p:cNvPr>
          <p:cNvCxnSpPr>
            <a:cxnSpLocks/>
          </p:cNvCxnSpPr>
          <p:nvPr/>
        </p:nvCxnSpPr>
        <p:spPr>
          <a:xfrm>
            <a:off x="746489" y="1871717"/>
            <a:ext cx="0" cy="2331983"/>
          </a:xfrm>
          <a:prstGeom prst="line">
            <a:avLst/>
          </a:prstGeom>
          <a:ln w="50800"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CAD7EA7F-487A-BBE0-CAA0-6A410F0F15E6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Overview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954CD2-DA16-73EB-0370-4311128CACAE}"/>
              </a:ext>
            </a:extLst>
          </p:cNvPr>
          <p:cNvSpPr txBox="1"/>
          <p:nvPr/>
        </p:nvSpPr>
        <p:spPr>
          <a:xfrm>
            <a:off x="746489" y="558800"/>
            <a:ext cx="25490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Roadmap</a:t>
            </a:r>
          </a:p>
        </p:txBody>
      </p:sp>
    </p:spTree>
    <p:extLst>
      <p:ext uri="{BB962C8B-B14F-4D97-AF65-F5344CB8AC3E}">
        <p14:creationId xmlns:p14="http://schemas.microsoft.com/office/powerpoint/2010/main" val="2393723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02935-45CF-BC36-0F77-3D4A13B34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Tip Sheets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9A05C-3419-76F6-D4F4-1C123E537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83100" cy="4351338"/>
          </a:xfrm>
        </p:spPr>
        <p:txBody>
          <a:bodyPr/>
          <a:lstStyle/>
          <a:p>
            <a:r>
              <a:rPr lang="en-US"/>
              <a:t>Definitions</a:t>
            </a:r>
          </a:p>
          <a:p>
            <a:r>
              <a:rPr lang="en-US"/>
              <a:t>Goals of each component</a:t>
            </a:r>
          </a:p>
          <a:p>
            <a:r>
              <a:rPr lang="en-US"/>
              <a:t>Key Steps to accomplish the goals</a:t>
            </a:r>
          </a:p>
          <a:p>
            <a:r>
              <a:rPr lang="en-US"/>
              <a:t>Pro Tips</a:t>
            </a:r>
          </a:p>
          <a:p>
            <a:r>
              <a:rPr lang="en-US"/>
              <a:t>Common Pitfalls and Actions to Avoid Them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6DAFC0-9C66-529F-493C-B3D900D4C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4024" y="0"/>
            <a:ext cx="6297976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DB453CA-9230-BEF6-B3CD-DAC6BEBAB91F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R2P2 Tip Sheets</a:t>
            </a:r>
          </a:p>
        </p:txBody>
      </p:sp>
    </p:spTree>
    <p:extLst>
      <p:ext uri="{BB962C8B-B14F-4D97-AF65-F5344CB8AC3E}">
        <p14:creationId xmlns:p14="http://schemas.microsoft.com/office/powerpoint/2010/main" val="2542714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6DBBD-A5E3-156E-52C7-A2A06031A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B35DD-4EE1-DEDB-FA72-8E06B053B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Detailed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AEEAC-8FE7-6C76-3CFE-76E01E39C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87800" cy="4351338"/>
          </a:xfrm>
        </p:spPr>
        <p:txBody>
          <a:bodyPr/>
          <a:lstStyle/>
          <a:p>
            <a:r>
              <a:rPr lang="en-US"/>
              <a:t>Breaks down elements of each component</a:t>
            </a:r>
          </a:p>
          <a:p>
            <a:r>
              <a:rPr lang="en-US"/>
              <a:t>Provides actions to accomplish each component with rapidity</a:t>
            </a:r>
          </a:p>
          <a:p>
            <a:r>
              <a:rPr lang="en-US"/>
              <a:t>Links to key resources, tools, websites, and papers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01B5E29-D2C8-B4D7-CD1F-0065847243F7}"/>
              </a:ext>
            </a:extLst>
          </p:cNvPr>
          <p:cNvGrpSpPr/>
          <p:nvPr/>
        </p:nvGrpSpPr>
        <p:grpSpPr>
          <a:xfrm>
            <a:off x="5263304" y="144102"/>
            <a:ext cx="6877896" cy="6113251"/>
            <a:chOff x="5263304" y="144102"/>
            <a:chExt cx="6877896" cy="611325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D5BB2DA-E9C1-9DF4-F3DD-E313C35EA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63304" y="144102"/>
              <a:ext cx="6843540" cy="435133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1A9F221-AE3E-8651-E99D-1EDA29F71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63304" y="4495441"/>
              <a:ext cx="6877896" cy="1761912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0AC01174-47FE-F102-A141-95A3A56C6245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R2P2 Detailed Guidance</a:t>
            </a:r>
          </a:p>
        </p:txBody>
      </p:sp>
    </p:spTree>
    <p:extLst>
      <p:ext uri="{BB962C8B-B14F-4D97-AF65-F5344CB8AC3E}">
        <p14:creationId xmlns:p14="http://schemas.microsoft.com/office/powerpoint/2010/main" val="2524726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A94C9B2-E1E5-FF7A-1DA7-197DDD672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393" y="1220691"/>
            <a:ext cx="8869013" cy="5372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5FDC27-2CB9-C977-FA23-DC7F25E5B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277"/>
            <a:ext cx="10515600" cy="1325563"/>
          </a:xfrm>
        </p:spPr>
        <p:txBody>
          <a:bodyPr/>
          <a:lstStyle/>
          <a:p>
            <a:r>
              <a:rPr lang="en-US"/>
              <a:t>Resources Demo – R2P2 Website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43C79-4DB7-DBA8-A67B-843735800395}"/>
              </a:ext>
            </a:extLst>
          </p:cNvPr>
          <p:cNvSpPr txBox="1"/>
          <p:nvPr/>
        </p:nvSpPr>
        <p:spPr>
          <a:xfrm>
            <a:off x="7962900" y="6009243"/>
            <a:ext cx="4229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https://medschool.cuanschutz.edu/r2p2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9DFB7A-0016-510F-F553-911E79DAA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9744" y="3907116"/>
            <a:ext cx="1948862" cy="19607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398AE96-89F4-F9AC-2340-56988F1B9AD4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R2P2 Website Demo</a:t>
            </a:r>
          </a:p>
        </p:txBody>
      </p:sp>
    </p:spTree>
    <p:extLst>
      <p:ext uri="{BB962C8B-B14F-4D97-AF65-F5344CB8AC3E}">
        <p14:creationId xmlns:p14="http://schemas.microsoft.com/office/powerpoint/2010/main" val="840487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0E652-8C9B-8C3B-689E-F0425E48D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37" y="1518770"/>
            <a:ext cx="2617276" cy="796243"/>
          </a:xfrm>
        </p:spPr>
        <p:txBody>
          <a:bodyPr>
            <a:normAutofit/>
          </a:bodyPr>
          <a:lstStyle/>
          <a:p>
            <a:r>
              <a:rPr lang="en-US"/>
              <a:t>Thank You!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14AA8D-E821-5344-4848-1C570FF1C750}"/>
              </a:ext>
            </a:extLst>
          </p:cNvPr>
          <p:cNvSpPr txBox="1"/>
          <p:nvPr/>
        </p:nvSpPr>
        <p:spPr>
          <a:xfrm>
            <a:off x="5182565" y="3427609"/>
            <a:ext cx="67437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Russell E. Glasgow, PhD</a:t>
            </a:r>
          </a:p>
          <a:p>
            <a:pPr algn="r"/>
            <a:r>
              <a:rPr lang="en-US" dirty="0"/>
              <a:t>Research Professor Dept of Family Medicine</a:t>
            </a:r>
          </a:p>
          <a:p>
            <a:pPr algn="r"/>
            <a:r>
              <a:rPr lang="en-US" dirty="0"/>
              <a:t>Director, Dissemination and Implementation Science Core </a:t>
            </a:r>
          </a:p>
          <a:p>
            <a:pPr algn="r"/>
            <a:r>
              <a:rPr lang="en-US" dirty="0"/>
              <a:t>ACCORDS Center, University of Colorado Anschutz</a:t>
            </a:r>
          </a:p>
          <a:p>
            <a:pPr algn="r"/>
            <a:r>
              <a:rPr lang="en-US" dirty="0"/>
              <a:t>russell.glasgow@cuanschutz.edu</a:t>
            </a:r>
          </a:p>
          <a:p>
            <a:pPr algn="r"/>
            <a:endParaRPr lang="en-US" dirty="0"/>
          </a:p>
          <a:p>
            <a:pPr algn="r"/>
            <a:r>
              <a:rPr lang="en-US" dirty="0"/>
              <a:t>Bryan Ford, MPH</a:t>
            </a:r>
          </a:p>
          <a:p>
            <a:pPr algn="r"/>
            <a:r>
              <a:rPr lang="en-US" dirty="0"/>
              <a:t>Program Manager</a:t>
            </a:r>
          </a:p>
          <a:p>
            <a:pPr algn="r"/>
            <a:r>
              <a:rPr lang="en-US" dirty="0"/>
              <a:t>Rapid and Rigorous Patient-centered Program</a:t>
            </a:r>
          </a:p>
          <a:p>
            <a:pPr algn="r"/>
            <a:r>
              <a:rPr lang="en-US" dirty="0"/>
              <a:t>ACCORDS Center, University of Colorado Anschutz</a:t>
            </a:r>
          </a:p>
          <a:p>
            <a:pPr algn="r"/>
            <a:r>
              <a:rPr lang="en-US" dirty="0"/>
              <a:t>bryan.ford@cuanschutz.edu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9ECBDA-3338-EDEC-0941-A8BAA9BC5942}"/>
              </a:ext>
            </a:extLst>
          </p:cNvPr>
          <p:cNvSpPr txBox="1"/>
          <p:nvPr/>
        </p:nvSpPr>
        <p:spPr>
          <a:xfrm>
            <a:off x="953465" y="4675628"/>
            <a:ext cx="4229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https://medschool.cuanschutz.edu/r2p2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995B9B-EDB5-551B-8370-F32134FC5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584" y="2573501"/>
            <a:ext cx="1948862" cy="19607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68BD2B2-2FCB-067F-8312-312B541BD507}"/>
              </a:ext>
            </a:extLst>
          </p:cNvPr>
          <p:cNvSpPr/>
          <p:nvPr/>
        </p:nvSpPr>
        <p:spPr>
          <a:xfrm>
            <a:off x="-1" y="0"/>
            <a:ext cx="476655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5E6F15-3144-280D-EE62-3AC2BFF91C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344595" y="139272"/>
            <a:ext cx="720299" cy="72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753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AC3B1-8229-C33E-9671-C928A1752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We Are and Where We’re Going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3D4C97E-D1A5-D349-B93A-463008DF17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5529148"/>
              </p:ext>
            </p:extLst>
          </p:nvPr>
        </p:nvGraphicFramePr>
        <p:xfrm>
          <a:off x="838200" y="1825625"/>
          <a:ext cx="10515600" cy="4667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8012CE4-D603-DE7E-582C-DA1FFA059EDF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Background and Purpose</a:t>
            </a:r>
          </a:p>
        </p:txBody>
      </p:sp>
    </p:spTree>
    <p:extLst>
      <p:ext uri="{BB962C8B-B14F-4D97-AF65-F5344CB8AC3E}">
        <p14:creationId xmlns:p14="http://schemas.microsoft.com/office/powerpoint/2010/main" val="369315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B07ED0-8EE9-4E46-B5A1-4E198F000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4426"/>
            <a:ext cx="10515600" cy="1048204"/>
          </a:xfrm>
        </p:spPr>
        <p:txBody>
          <a:bodyPr>
            <a:normAutofit/>
          </a:bodyPr>
          <a:lstStyle/>
          <a:p>
            <a:r>
              <a:rPr lang="en-US" sz="3600"/>
              <a:t>R2P2 Specific Aims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F62EB-999C-4967-BFC7-B12FF9FDF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73778"/>
            <a:ext cx="10668000" cy="4991088"/>
          </a:xfrm>
        </p:spPr>
        <p:txBody>
          <a:bodyPr>
            <a:normAutofit fontScale="92500"/>
          </a:bodyPr>
          <a:lstStyle/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600" b="1" i="1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Design</a:t>
            </a:r>
            <a:r>
              <a:rPr lang="en-US" sz="2600" i="1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a host of R2P2 </a:t>
            </a:r>
            <a:r>
              <a:rPr lang="en-US" sz="2600" i="1" u="sng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tools and resources</a:t>
            </a:r>
            <a:r>
              <a:rPr lang="en-US" sz="2600" i="1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to improve capacity to conduct </a:t>
            </a:r>
            <a:r>
              <a:rPr lang="en-US" sz="2600" i="1" u="sng" dirty="0"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US" sz="2600" i="1" u="sng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apid and rigorous</a:t>
            </a:r>
            <a:r>
              <a:rPr lang="en-US" sz="2600" i="1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research on patient-centered care. </a:t>
            </a:r>
            <a:endParaRPr lang="en-US" sz="2600" i="1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600" i="1" u="sng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Rapidly and rigorously</a:t>
            </a:r>
            <a:r>
              <a:rPr lang="en-US" sz="2600" i="1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i="1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Implement &amp; Test </a:t>
            </a:r>
            <a:r>
              <a:rPr lang="en-US" sz="2600" i="1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interventions in multiple real-world settings and for many clinical issues (from primary prevention to palliative care) using </a:t>
            </a:r>
            <a:r>
              <a:rPr lang="en-US" sz="2600" b="1" i="1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pragmatic research and the tools and guides above</a:t>
            </a:r>
            <a:r>
              <a:rPr lang="en-US" sz="2600" i="1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2600" i="1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600" i="1" u="sng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Rapidly and rigorously</a:t>
            </a:r>
            <a:r>
              <a:rPr lang="en-US" sz="2600" i="1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i="1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Disseminate and Sustain </a:t>
            </a:r>
            <a:r>
              <a:rPr lang="en-US" sz="2600" i="1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project and delivery and outcomes.</a:t>
            </a: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en-US" sz="2600" i="1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ct val="106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600" dirty="0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Initial proof of ability to support and conduct rapid, rigorous pragmatic research- initially  with 4 mid sized projects, ranging from primary prevention to end of life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B193C5-4623-C19C-C5B4-0F059200A945}"/>
              </a:ext>
            </a:extLst>
          </p:cNvPr>
          <p:cNvSpPr txBox="1"/>
          <p:nvPr/>
        </p:nvSpPr>
        <p:spPr>
          <a:xfrm>
            <a:off x="685800" y="6103917"/>
            <a:ext cx="1082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Note- with generous support from and collaboration with ACCORDS Cores, staff, admin, and numerous investigators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CDB040-477F-F529-0C32-DAC72D16F591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Aims</a:t>
            </a:r>
          </a:p>
        </p:txBody>
      </p:sp>
    </p:spTree>
    <p:extLst>
      <p:ext uri="{BB962C8B-B14F-4D97-AF65-F5344CB8AC3E}">
        <p14:creationId xmlns:p14="http://schemas.microsoft.com/office/powerpoint/2010/main" val="3211955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77A69-1D18-A04E-35F9-0DC6DAA95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BC983D1-D945-206D-E74B-1DD66FC25FC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961662"/>
          <a:ext cx="10814538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4963">
                  <a:extLst>
                    <a:ext uri="{9D8B030D-6E8A-4147-A177-3AD203B41FA5}">
                      <a16:colId xmlns:a16="http://schemas.microsoft.com/office/drawing/2014/main" val="3217946367"/>
                    </a:ext>
                  </a:extLst>
                </a:gridCol>
                <a:gridCol w="5739575">
                  <a:extLst>
                    <a:ext uri="{9D8B030D-6E8A-4147-A177-3AD203B41FA5}">
                      <a16:colId xmlns:a16="http://schemas.microsoft.com/office/drawing/2014/main" val="2037747429"/>
                    </a:ext>
                  </a:extLst>
                </a:gridCol>
              </a:tblGrid>
              <a:tr h="2504831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chemeClr val="tx1"/>
                          </a:solidFill>
                        </a:rPr>
                        <a:t>Explanatory (Efficacy or Effectiveness) trial:</a:t>
                      </a:r>
                      <a:r>
                        <a:rPr lang="en-US" sz="2400" b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US" sz="2400" b="0">
                          <a:solidFill>
                            <a:schemeClr val="tx1"/>
                          </a:solidFill>
                        </a:rPr>
                        <a:t>Specialized experiment in a </a:t>
                      </a:r>
                      <a:r>
                        <a:rPr lang="en-US" sz="2400" b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homogeneous</a:t>
                      </a:r>
                      <a:r>
                        <a:rPr lang="en-US" sz="2400" b="0">
                          <a:solidFill>
                            <a:schemeClr val="tx1"/>
                          </a:solidFill>
                        </a:rPr>
                        <a:t> setting(s) and population in </a:t>
                      </a:r>
                      <a:r>
                        <a:rPr lang="en-US" sz="2400" b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controlled conditions</a:t>
                      </a:r>
                    </a:p>
                    <a:p>
                      <a:endParaRPr lang="en-US" sz="2400" b="1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400" b="1">
                          <a:solidFill>
                            <a:schemeClr val="tx1"/>
                          </a:solidFill>
                        </a:rPr>
                        <a:t>Emphasizes internal validity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Pragmatic Clinical Trial (PCT):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97FA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Real-world</a:t>
                      </a: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test in a real-world population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/>
                      </a:pPr>
                      <a:endParaRPr kumimoji="0" lang="en-US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Designs emphasize </a:t>
                      </a: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97FA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Generalizability</a:t>
                      </a: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2400"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Participation or reach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2400"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Adoption by diverse settings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2400"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Ease of Implementation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2400"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Maintenance or Sustainment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2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177073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5FBBAD96-8C8D-1D20-FF66-5D1909F043F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1112500" cy="973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cs typeface="Arial" panose="020B0604020202020204" pitchFamily="34" charset="0"/>
              </a:rPr>
              <a:t>Explanatory vs. Pragmatic Trials</a:t>
            </a:r>
            <a:endParaRPr lang="en-US" sz="4000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3588BC-EDBE-C2EF-9627-E78D1325A439}"/>
              </a:ext>
            </a:extLst>
          </p:cNvPr>
          <p:cNvSpPr txBox="1"/>
          <p:nvPr/>
        </p:nvSpPr>
        <p:spPr>
          <a:xfrm>
            <a:off x="2655277" y="5330326"/>
            <a:ext cx="68814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defTabSz="914400" rtl="0" eaLnBrk="1" latinLnBrk="0" hangingPunct="1"/>
            <a:r>
              <a:rPr lang="en-US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Pragmatic does not mean less rigorous!!!</a:t>
            </a: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ED5588B1-C222-6701-EB7B-F7E66A084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" y="6119336"/>
            <a:ext cx="1172087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333756">
              <a:defRPr/>
            </a:pPr>
            <a:r>
              <a:rPr lang="en-US" sz="1400">
                <a:solidFill>
                  <a:schemeClr val="bg1">
                    <a:lumMod val="50000"/>
                  </a:schemeClr>
                </a:solidFill>
              </a:rPr>
              <a:t>NIH Health Care Systems Research Collaboratory. Rethinking Clinical Trials: A Living Textbook of Pragmatic Clinical Trials. https://rethinkingclinicaltrials.org/</a:t>
            </a:r>
            <a:endParaRPr lang="en-US" altLang="en-US" sz="140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defTabSz="333756">
              <a:defRPr/>
            </a:pPr>
            <a:r>
              <a:rPr lang="en-US" altLang="en-US" sz="1400">
                <a:solidFill>
                  <a:schemeClr val="bg2">
                    <a:lumMod val="50000"/>
                  </a:schemeClr>
                </a:solidFill>
                <a:latin typeface="+mn-lt"/>
              </a:rPr>
              <a:t>Glasgow, R.E. (2013). What does it mean to be pragmatic? Health Educ </a:t>
            </a:r>
            <a:r>
              <a:rPr lang="en-US" altLang="en-US" sz="1400" err="1">
                <a:solidFill>
                  <a:schemeClr val="bg2">
                    <a:lumMod val="50000"/>
                  </a:schemeClr>
                </a:solidFill>
                <a:latin typeface="+mn-lt"/>
              </a:rPr>
              <a:t>Behav</a:t>
            </a:r>
            <a:r>
              <a:rPr lang="en-US" altLang="en-US" sz="1400">
                <a:solidFill>
                  <a:schemeClr val="bg2">
                    <a:lumMod val="50000"/>
                  </a:schemeClr>
                </a:solidFill>
                <a:latin typeface="+mn-lt"/>
              </a:rPr>
              <a:t>, June;40(3):</a:t>
            </a:r>
            <a:r>
              <a:rPr lang="en-US" altLang="en-US" sz="1400">
                <a:solidFill>
                  <a:schemeClr val="bg1">
                    <a:lumMod val="50000"/>
                  </a:schemeClr>
                </a:solidFill>
                <a:latin typeface="+mn-lt"/>
              </a:rPr>
              <a:t>257-65. </a:t>
            </a:r>
            <a:r>
              <a:rPr lang="en-US" sz="1400" u="sng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</a:t>
            </a:r>
            <a:r>
              <a:rPr lang="en-US" sz="1400" u="sng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10.1177/1090198113486805</a:t>
            </a:r>
            <a:r>
              <a:rPr lang="en-US" sz="1400" u="sng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US" altLang="en-US" sz="1400" u="sng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3E99CE-AFB3-57D9-10E9-BA1C2B7A29A6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Generalizability</a:t>
            </a:r>
          </a:p>
        </p:txBody>
      </p:sp>
    </p:spTree>
    <p:extLst>
      <p:ext uri="{BB962C8B-B14F-4D97-AF65-F5344CB8AC3E}">
        <p14:creationId xmlns:p14="http://schemas.microsoft.com/office/powerpoint/2010/main" val="529750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7" name="TextBox 3">
            <a:extLst>
              <a:ext uri="{FF2B5EF4-FFF2-40B4-BE49-F238E27FC236}">
                <a16:creationId xmlns:a16="http://schemas.microsoft.com/office/drawing/2014/main" id="{4D5DBC42-B6A2-FC41-9F19-C652EB209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56" y="6580411"/>
            <a:ext cx="7063921" cy="277589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 lIns="61544" tIns="30772" rIns="61544" bIns="30772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Figure provided by Gloria Coronado, PhD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84B3E10-488A-4642-AC99-298011E8CC6A}"/>
              </a:ext>
            </a:extLst>
          </p:cNvPr>
          <p:cNvSpPr/>
          <p:nvPr/>
        </p:nvSpPr>
        <p:spPr>
          <a:xfrm>
            <a:off x="1181950" y="5002"/>
            <a:ext cx="11094720" cy="1557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>
                <a:latin typeface="+mj-lt"/>
                <a:ea typeface="+mj-ea"/>
                <a:cs typeface="Arial" panose="020B0604020202020204" pitchFamily="34" charset="0"/>
              </a:rPr>
              <a:t>PCTs:  Fewer Exclusions Allow for a Broader Subset of </a:t>
            </a:r>
            <a:r>
              <a:rPr lang="en-US" sz="4000" b="1">
                <a:solidFill>
                  <a:srgbClr val="597FA1"/>
                </a:solidFill>
                <a:latin typeface="+mj-lt"/>
                <a:ea typeface="+mj-ea"/>
                <a:cs typeface="Arial" panose="020B0604020202020204" pitchFamily="34" charset="0"/>
              </a:rPr>
              <a:t>Settings, Staff, and Participants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6EC4202-75D9-78BE-BE21-E5A8F4743ED4}"/>
              </a:ext>
            </a:extLst>
          </p:cNvPr>
          <p:cNvGrpSpPr/>
          <p:nvPr/>
        </p:nvGrpSpPr>
        <p:grpSpPr>
          <a:xfrm>
            <a:off x="1262743" y="1186543"/>
            <a:ext cx="9818914" cy="5105400"/>
            <a:chOff x="1262743" y="1186543"/>
            <a:chExt cx="9818914" cy="5105400"/>
          </a:xfrm>
        </p:grpSpPr>
        <p:grpSp>
          <p:nvGrpSpPr>
            <p:cNvPr id="32769" name="Group 1">
              <a:extLst>
                <a:ext uri="{FF2B5EF4-FFF2-40B4-BE49-F238E27FC236}">
                  <a16:creationId xmlns:a16="http://schemas.microsoft.com/office/drawing/2014/main" id="{2E69FDF2-B266-7F44-8D4C-CEF2506102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62743" y="1186543"/>
              <a:ext cx="9818914" cy="5105400"/>
              <a:chOff x="1709738" y="2057400"/>
              <a:chExt cx="5889625" cy="2930526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D62B494E-B335-0B45-AF83-74169B8363CD}"/>
                  </a:ext>
                </a:extLst>
              </p:cNvPr>
              <p:cNvSpPr/>
              <p:nvPr/>
            </p:nvSpPr>
            <p:spPr bwMode="auto">
              <a:xfrm>
                <a:off x="1713264" y="2188527"/>
                <a:ext cx="5886099" cy="2799399"/>
              </a:xfrm>
              <a:prstGeom prst="rect">
                <a:avLst/>
              </a:prstGeom>
              <a:solidFill>
                <a:schemeClr val="bg2">
                  <a:lumMod val="10000"/>
                  <a:lumOff val="90000"/>
                </a:schemeClr>
              </a:solidFill>
              <a:ln w="28575" cap="flat" cmpd="sng" algn="ctr">
                <a:solidFill>
                  <a:srgbClr val="1C1C1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1400">
                  <a:latin typeface="Tahoma" panose="020B0604030504040204" pitchFamily="34" charset="0"/>
                </a:endParaRPr>
              </a:p>
            </p:txBody>
          </p:sp>
          <p:sp>
            <p:nvSpPr>
              <p:cNvPr id="32773" name="Text Placeholder 2">
                <a:extLst>
                  <a:ext uri="{FF2B5EF4-FFF2-40B4-BE49-F238E27FC236}">
                    <a16:creationId xmlns:a16="http://schemas.microsoft.com/office/drawing/2014/main" id="{964DC853-F000-294B-ABF8-8D92FFDDB98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09738" y="2057400"/>
                <a:ext cx="2293937" cy="479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Clr>
                    <a:srgbClr val="94C600"/>
                  </a:buClr>
                  <a:buSzPct val="76000"/>
                  <a:buFont typeface="Wingdings 2" pitchFamily="2" charset="2"/>
                  <a:buNone/>
                </a:pPr>
                <a:r>
                  <a:rPr lang="en-US" altLang="en-US" sz="2400" b="1">
                    <a:solidFill>
                      <a:srgbClr val="000000"/>
                    </a:solidFill>
                    <a:latin typeface="Century Gothic" panose="020B0502020202020204" pitchFamily="34" charset="0"/>
                    <a:ea typeface="MS PGothic" panose="020B0600070205080204" pitchFamily="34" charset="-128"/>
                  </a:rPr>
                  <a:t>Traditional RCTs</a:t>
                </a:r>
              </a:p>
            </p:txBody>
          </p:sp>
          <p:sp>
            <p:nvSpPr>
              <p:cNvPr id="32774" name="Text Placeholder 3">
                <a:extLst>
                  <a:ext uri="{FF2B5EF4-FFF2-40B4-BE49-F238E27FC236}">
                    <a16:creationId xmlns:a16="http://schemas.microsoft.com/office/drawing/2014/main" id="{A962DD6A-5411-DF46-AC3C-AADC040C600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433480" y="2079625"/>
                <a:ext cx="2639965" cy="48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Clr>
                    <a:srgbClr val="94C600"/>
                  </a:buClr>
                  <a:buSzPct val="76000"/>
                  <a:buFont typeface="Wingdings 2" pitchFamily="2" charset="2"/>
                  <a:buNone/>
                </a:pPr>
                <a:r>
                  <a:rPr lang="en-US" altLang="en-US" sz="2800" b="1">
                    <a:solidFill>
                      <a:srgbClr val="000000"/>
                    </a:solidFill>
                    <a:latin typeface="Century Gothic" panose="020B0502020202020204" pitchFamily="34" charset="0"/>
                    <a:ea typeface="MS PGothic" panose="020B0600070205080204" pitchFamily="34" charset="-128"/>
                  </a:rPr>
                  <a:t>Pragmatic Trials (PCTs)</a:t>
                </a:r>
              </a:p>
            </p:txBody>
          </p:sp>
          <p:pic>
            <p:nvPicPr>
              <p:cNvPr id="28685" name="Picture 2" descr="C:\Users\coronadogl\AppData\Local\Microsoft\Windows\Temporary Internet Files\Content.IE5\PHLPNI3H\MC900356045[1].wmf">
                <a:extLst>
                  <a:ext uri="{FF2B5EF4-FFF2-40B4-BE49-F238E27FC236}">
                    <a16:creationId xmlns:a16="http://schemas.microsoft.com/office/drawing/2014/main" id="{0AB43A21-20A3-7B48-9AE6-48DBDB0485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8338" y="2800350"/>
                <a:ext cx="1371600" cy="14652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Right Brace 6">
                <a:extLst>
                  <a:ext uri="{FF2B5EF4-FFF2-40B4-BE49-F238E27FC236}">
                    <a16:creationId xmlns:a16="http://schemas.microsoft.com/office/drawing/2014/main" id="{4E319A57-F9C9-624E-8C8F-2ECF5B116E0C}"/>
                  </a:ext>
                </a:extLst>
              </p:cNvPr>
              <p:cNvSpPr/>
              <p:nvPr/>
            </p:nvSpPr>
            <p:spPr bwMode="auto">
              <a:xfrm>
                <a:off x="2795535" y="4114765"/>
                <a:ext cx="113986" cy="286649"/>
              </a:xfrm>
              <a:prstGeom prst="rightBrace">
                <a:avLst/>
              </a:prstGeom>
              <a:noFill/>
              <a:ln w="28575" cap="flat" cmpd="sng" algn="ctr">
                <a:solidFill>
                  <a:schemeClr val="accent6">
                    <a:lumMod val="75000"/>
                  </a:schemeClr>
                </a:solidFill>
                <a:prstDash val="solid"/>
              </a:ln>
              <a:effectLst/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FEE745A5-3571-4B43-A4A5-849C9AAD11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24681" y="4125947"/>
                <a:ext cx="1325518" cy="3350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9pPr>
              </a:lstStyle>
              <a:p>
                <a:pPr marL="159202" indent="-159202" eaLnBrk="1" hangingPunct="1">
                  <a:buFont typeface="Wingdings" charset="0"/>
                  <a:buChar char="l"/>
                  <a:defRPr/>
                </a:pPr>
                <a:r>
                  <a:rPr lang="en-US" sz="1400" b="1" kern="0">
                    <a:solidFill>
                      <a:sysClr val="windowText" lastClr="000000"/>
                    </a:solidFill>
                    <a:latin typeface="Arial" pitchFamily="34" charset="0"/>
                    <a:cs typeface="Arial" pitchFamily="34" charset="0"/>
                  </a:rPr>
                  <a:t>Efficacy, among a defined subset</a:t>
                </a:r>
              </a:p>
            </p:txBody>
          </p:sp>
          <p:sp>
            <p:nvSpPr>
              <p:cNvPr id="9" name="Right Brace 8">
                <a:extLst>
                  <a:ext uri="{FF2B5EF4-FFF2-40B4-BE49-F238E27FC236}">
                    <a16:creationId xmlns:a16="http://schemas.microsoft.com/office/drawing/2014/main" id="{599D225D-13C4-7140-A5F4-5655B67D0B8E}"/>
                  </a:ext>
                </a:extLst>
              </p:cNvPr>
              <p:cNvSpPr/>
              <p:nvPr/>
            </p:nvSpPr>
            <p:spPr bwMode="auto">
              <a:xfrm>
                <a:off x="3366636" y="2800451"/>
                <a:ext cx="85783" cy="342555"/>
              </a:xfrm>
              <a:prstGeom prst="rightBrace">
                <a:avLst/>
              </a:prstGeom>
              <a:noFill/>
              <a:ln w="28575" cap="flat" cmpd="sng" algn="ctr">
                <a:solidFill>
                  <a:schemeClr val="accent6">
                    <a:lumMod val="75000"/>
                  </a:schemeClr>
                </a:solidFill>
                <a:prstDash val="solid"/>
              </a:ln>
              <a:effectLst/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72748836-E846-4549-AD9F-0CF4B1D103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52419" y="2914297"/>
                <a:ext cx="936558" cy="3350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9pPr>
              </a:lstStyle>
              <a:p>
                <a:pPr marL="159202" indent="-159202" eaLnBrk="1" hangingPunct="1">
                  <a:buFont typeface="Wingdings" charset="0"/>
                  <a:buChar char="l"/>
                  <a:defRPr/>
                </a:pPr>
                <a:r>
                  <a:rPr lang="en-US" sz="1400" b="1" kern="0">
                    <a:solidFill>
                      <a:sysClr val="windowText" lastClr="000000"/>
                    </a:solidFill>
                    <a:latin typeface="Arial" pitchFamily="34" charset="0"/>
                    <a:cs typeface="Arial" pitchFamily="34" charset="0"/>
                  </a:rPr>
                  <a:t>Eligible population</a:t>
                </a:r>
              </a:p>
            </p:txBody>
          </p:sp>
          <p:sp>
            <p:nvSpPr>
              <p:cNvPr id="11" name="Right Brace 10">
                <a:extLst>
                  <a:ext uri="{FF2B5EF4-FFF2-40B4-BE49-F238E27FC236}">
                    <a16:creationId xmlns:a16="http://schemas.microsoft.com/office/drawing/2014/main" id="{32A45E44-6F1E-0543-A9BD-6B8980353E8E}"/>
                  </a:ext>
                </a:extLst>
              </p:cNvPr>
              <p:cNvSpPr/>
              <p:nvPr/>
            </p:nvSpPr>
            <p:spPr bwMode="auto">
              <a:xfrm>
                <a:off x="3138665" y="3398144"/>
                <a:ext cx="57581" cy="601759"/>
              </a:xfrm>
              <a:prstGeom prst="rightBrace">
                <a:avLst/>
              </a:prstGeom>
              <a:noFill/>
              <a:ln w="28575" cap="flat" cmpd="sng" algn="ctr">
                <a:solidFill>
                  <a:schemeClr val="accent6">
                    <a:lumMod val="75000"/>
                  </a:schemeClr>
                </a:solidFill>
                <a:prstDash val="solid"/>
              </a:ln>
              <a:effectLst/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2" name="TextBox 13">
                <a:extLst>
                  <a:ext uri="{FF2B5EF4-FFF2-40B4-BE49-F238E27FC236}">
                    <a16:creationId xmlns:a16="http://schemas.microsoft.com/office/drawing/2014/main" id="{A9DCF8F5-060E-4147-8819-74E12C81B3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24216" y="3410342"/>
                <a:ext cx="1150427" cy="472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9pPr>
              </a:lstStyle>
              <a:p>
                <a:pPr marL="159202" indent="-159202" eaLnBrk="1" hangingPunct="1">
                  <a:buFont typeface="Wingdings" charset="0"/>
                  <a:buChar char="l"/>
                  <a:defRPr/>
                </a:pPr>
                <a:r>
                  <a:rPr lang="en-US" sz="1400" b="1" kern="0">
                    <a:solidFill>
                      <a:sysClr val="windowText" lastClr="000000"/>
                    </a:solidFill>
                    <a:latin typeface="Arial" pitchFamily="34" charset="0"/>
                    <a:cs typeface="Arial" pitchFamily="34" charset="0"/>
                  </a:rPr>
                  <a:t>Exclusions, non-response, etc.</a:t>
                </a:r>
              </a:p>
            </p:txBody>
          </p:sp>
          <p:sp>
            <p:nvSpPr>
              <p:cNvPr id="32782" name="Flowchart: Magnetic Disk 12">
                <a:extLst>
                  <a:ext uri="{FF2B5EF4-FFF2-40B4-BE49-F238E27FC236}">
                    <a16:creationId xmlns:a16="http://schemas.microsoft.com/office/drawing/2014/main" id="{2F92232D-C6A3-4C40-9CEB-D4CF6BE2D8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5838" y="3071813"/>
                <a:ext cx="1257300" cy="1185862"/>
              </a:xfrm>
              <a:prstGeom prst="flowChartMagneticDisk">
                <a:avLst/>
              </a:prstGeom>
              <a:solidFill>
                <a:schemeClr val="accent2"/>
              </a:solidFill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83" name="Flowchart: Connector 13">
                <a:extLst>
                  <a:ext uri="{FF2B5EF4-FFF2-40B4-BE49-F238E27FC236}">
                    <a16:creationId xmlns:a16="http://schemas.microsoft.com/office/drawing/2014/main" id="{2A0CCADA-6921-B94D-A84E-1F0571DB84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4800" y="2836863"/>
                <a:ext cx="79375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84" name="Flowchart: Connector 14">
                <a:extLst>
                  <a:ext uri="{FF2B5EF4-FFF2-40B4-BE49-F238E27FC236}">
                    <a16:creationId xmlns:a16="http://schemas.microsoft.com/office/drawing/2014/main" id="{CDED9C11-C43C-3243-A6CA-0089B16036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38775" y="2954338"/>
                <a:ext cx="77788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85" name="Flowchart: Connector 15">
                <a:extLst>
                  <a:ext uri="{FF2B5EF4-FFF2-40B4-BE49-F238E27FC236}">
                    <a16:creationId xmlns:a16="http://schemas.microsoft.com/office/drawing/2014/main" id="{967865C2-86B5-FD4A-AD48-BF4FA5E113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84825" y="2951163"/>
                <a:ext cx="79375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86" name="Flowchart: Connector 16">
                <a:extLst>
                  <a:ext uri="{FF2B5EF4-FFF2-40B4-BE49-F238E27FC236}">
                    <a16:creationId xmlns:a16="http://schemas.microsoft.com/office/drawing/2014/main" id="{D064A15E-269A-C04C-9724-B0C64E9701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9500" y="2857500"/>
                <a:ext cx="79375" cy="79375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87" name="Flowchart: Connector 17">
                <a:extLst>
                  <a:ext uri="{FF2B5EF4-FFF2-40B4-BE49-F238E27FC236}">
                    <a16:creationId xmlns:a16="http://schemas.microsoft.com/office/drawing/2014/main" id="{54027F4F-D48B-B34A-840C-959736EB57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78413" y="2954338"/>
                <a:ext cx="77787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88" name="Flowchart: Connector 18">
                <a:extLst>
                  <a:ext uri="{FF2B5EF4-FFF2-40B4-BE49-F238E27FC236}">
                    <a16:creationId xmlns:a16="http://schemas.microsoft.com/office/drawing/2014/main" id="{3B94CAC2-AE71-A04F-B11F-ED48D66A98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48338" y="2971800"/>
                <a:ext cx="79375" cy="79375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89" name="Flowchart: Connector 19">
                <a:extLst>
                  <a:ext uri="{FF2B5EF4-FFF2-40B4-BE49-F238E27FC236}">
                    <a16:creationId xmlns:a16="http://schemas.microsoft.com/office/drawing/2014/main" id="{886329A0-45EE-A041-B44B-271988B71F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68913" y="2951163"/>
                <a:ext cx="77787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90" name="Flowchart: Connector 20">
                <a:extLst>
                  <a:ext uri="{FF2B5EF4-FFF2-40B4-BE49-F238E27FC236}">
                    <a16:creationId xmlns:a16="http://schemas.microsoft.com/office/drawing/2014/main" id="{0783D7EB-9066-3349-9426-59860A0062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8150" y="2836863"/>
                <a:ext cx="77788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91" name="Flowchart: Connector 21">
                <a:extLst>
                  <a:ext uri="{FF2B5EF4-FFF2-40B4-BE49-F238E27FC236}">
                    <a16:creationId xmlns:a16="http://schemas.microsoft.com/office/drawing/2014/main" id="{9BBEF9CE-8963-1F4C-9538-638E9FE917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24538" y="2836863"/>
                <a:ext cx="79375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92" name="Flowchart: Connector 22">
                <a:extLst>
                  <a:ext uri="{FF2B5EF4-FFF2-40B4-BE49-F238E27FC236}">
                    <a16:creationId xmlns:a16="http://schemas.microsoft.com/office/drawing/2014/main" id="{91B9368D-F72F-F64A-8B09-7C0B210FCF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70550" y="2836863"/>
                <a:ext cx="77788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93" name="Flowchart: Connector 23">
                <a:extLst>
                  <a:ext uri="{FF2B5EF4-FFF2-40B4-BE49-F238E27FC236}">
                    <a16:creationId xmlns:a16="http://schemas.microsoft.com/office/drawing/2014/main" id="{75560C70-FDA8-1745-ABF1-232F0CA651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4125" y="2836863"/>
                <a:ext cx="77788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94" name="Flowchart: Connector 24">
                <a:extLst>
                  <a:ext uri="{FF2B5EF4-FFF2-40B4-BE49-F238E27FC236}">
                    <a16:creationId xmlns:a16="http://schemas.microsoft.com/office/drawing/2014/main" id="{D850A1E5-144E-8547-AC97-AFD7A5933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13350" y="2836863"/>
                <a:ext cx="79375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95" name="Flowchart: Connector 25">
                <a:extLst>
                  <a:ext uri="{FF2B5EF4-FFF2-40B4-BE49-F238E27FC236}">
                    <a16:creationId xmlns:a16="http://schemas.microsoft.com/office/drawing/2014/main" id="{8EBF3A39-3D53-DF48-AB71-B0D39DB7DD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52988" y="4298950"/>
                <a:ext cx="79375" cy="77788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96" name="Flowchart: Connector 26">
                <a:extLst>
                  <a:ext uri="{FF2B5EF4-FFF2-40B4-BE49-F238E27FC236}">
                    <a16:creationId xmlns:a16="http://schemas.microsoft.com/office/drawing/2014/main" id="{CF74BDDD-CA60-1A4B-880D-804378BC12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24438" y="4298950"/>
                <a:ext cx="79375" cy="77788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97" name="Flowchart: Connector 27">
                <a:extLst>
                  <a:ext uri="{FF2B5EF4-FFF2-40B4-BE49-F238E27FC236}">
                    <a16:creationId xmlns:a16="http://schemas.microsoft.com/office/drawing/2014/main" id="{8E36A97D-7743-5249-9D6F-495960927E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75250" y="4325938"/>
                <a:ext cx="77788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98" name="Flowchart: Connector 28">
                <a:extLst>
                  <a:ext uri="{FF2B5EF4-FFF2-40B4-BE49-F238E27FC236}">
                    <a16:creationId xmlns:a16="http://schemas.microsoft.com/office/drawing/2014/main" id="{7DEC6A97-4F36-B04B-8DCD-C335313F14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46700" y="4325938"/>
                <a:ext cx="77788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99" name="Flowchart: Connector 29">
                <a:extLst>
                  <a:ext uri="{FF2B5EF4-FFF2-40B4-BE49-F238E27FC236}">
                    <a16:creationId xmlns:a16="http://schemas.microsoft.com/office/drawing/2014/main" id="{03793D83-4957-E24D-B28F-97B28CF879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38788" y="4322763"/>
                <a:ext cx="79375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00" name="Flowchart: Connector 30">
                <a:extLst>
                  <a:ext uri="{FF2B5EF4-FFF2-40B4-BE49-F238E27FC236}">
                    <a16:creationId xmlns:a16="http://schemas.microsoft.com/office/drawing/2014/main" id="{62E4121E-93A9-0740-A0BF-DAB5CEF521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41988" y="4322763"/>
                <a:ext cx="77787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01" name="Flowchart: Connector 31">
                <a:extLst>
                  <a:ext uri="{FF2B5EF4-FFF2-40B4-BE49-F238E27FC236}">
                    <a16:creationId xmlns:a16="http://schemas.microsoft.com/office/drawing/2014/main" id="{37E5E9A3-07DF-BF43-9CDB-D0546A5EED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21375" y="4322763"/>
                <a:ext cx="77788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02" name="Flowchart: Connector 32">
                <a:extLst>
                  <a:ext uri="{FF2B5EF4-FFF2-40B4-BE49-F238E27FC236}">
                    <a16:creationId xmlns:a16="http://schemas.microsoft.com/office/drawing/2014/main" id="{CA9F07B2-F983-E34F-BE75-714360DFCD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9500" y="4437063"/>
                <a:ext cx="77788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03" name="Flowchart: Connector 33">
                <a:extLst>
                  <a:ext uri="{FF2B5EF4-FFF2-40B4-BE49-F238E27FC236}">
                    <a16:creationId xmlns:a16="http://schemas.microsoft.com/office/drawing/2014/main" id="{F88A5D3B-7DA3-DE4D-97CF-25B48E2016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42000" y="4443413"/>
                <a:ext cx="79375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04" name="Flowchart: Connector 34">
                <a:extLst>
                  <a:ext uri="{FF2B5EF4-FFF2-40B4-BE49-F238E27FC236}">
                    <a16:creationId xmlns:a16="http://schemas.microsoft.com/office/drawing/2014/main" id="{15165B49-A8C0-0046-BE11-955A6D295B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64200" y="4437063"/>
                <a:ext cx="77788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05" name="Flowchart: Connector 35">
                <a:extLst>
                  <a:ext uri="{FF2B5EF4-FFF2-40B4-BE49-F238E27FC236}">
                    <a16:creationId xmlns:a16="http://schemas.microsoft.com/office/drawing/2014/main" id="{A671D0C9-8388-AA4F-A805-7FC67C548C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4175" y="4443413"/>
                <a:ext cx="77788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06" name="Flowchart: Connector 36">
                <a:extLst>
                  <a:ext uri="{FF2B5EF4-FFF2-40B4-BE49-F238E27FC236}">
                    <a16:creationId xmlns:a16="http://schemas.microsoft.com/office/drawing/2014/main" id="{8C87A5D0-792E-B246-AB14-1D9D215163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3038" y="4443413"/>
                <a:ext cx="79375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07" name="Flowchart: Connector 37">
                <a:extLst>
                  <a:ext uri="{FF2B5EF4-FFF2-40B4-BE49-F238E27FC236}">
                    <a16:creationId xmlns:a16="http://schemas.microsoft.com/office/drawing/2014/main" id="{7C8A1617-D30A-B847-8691-BD4464B58F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24438" y="4443413"/>
                <a:ext cx="79375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08" name="Flowchart: Connector 38">
                <a:extLst>
                  <a:ext uri="{FF2B5EF4-FFF2-40B4-BE49-F238E27FC236}">
                    <a16:creationId xmlns:a16="http://schemas.microsoft.com/office/drawing/2014/main" id="{3D0EEC03-66F7-8C43-86D5-6F756FA526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73725" y="3162300"/>
                <a:ext cx="77788" cy="77788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09" name="Flowchart: Connector 39">
                <a:extLst>
                  <a:ext uri="{FF2B5EF4-FFF2-40B4-BE49-F238E27FC236}">
                    <a16:creationId xmlns:a16="http://schemas.microsoft.com/office/drawing/2014/main" id="{35F00C9F-8D99-3346-8FEC-F1FA6C3D0A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03863" y="3155950"/>
                <a:ext cx="76200" cy="77788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10" name="Flowchart: Connector 40">
                <a:extLst>
                  <a:ext uri="{FF2B5EF4-FFF2-40B4-BE49-F238E27FC236}">
                    <a16:creationId xmlns:a16="http://schemas.microsoft.com/office/drawing/2014/main" id="{29BF38FD-FC6F-614B-BFD4-031F632394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34000" y="3141663"/>
                <a:ext cx="79375" cy="76200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11" name="Flowchart: Connector 41">
                <a:extLst>
                  <a:ext uri="{FF2B5EF4-FFF2-40B4-BE49-F238E27FC236}">
                    <a16:creationId xmlns:a16="http://schemas.microsoft.com/office/drawing/2014/main" id="{5A5D9F97-8ED8-5A4A-AB35-2815C024F8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5725" y="3143250"/>
                <a:ext cx="77788" cy="79375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3" name="Right Brace 42">
                <a:extLst>
                  <a:ext uri="{FF2B5EF4-FFF2-40B4-BE49-F238E27FC236}">
                    <a16:creationId xmlns:a16="http://schemas.microsoft.com/office/drawing/2014/main" id="{A9CBEDCC-0E3D-F345-8D4E-56425B2CB352}"/>
                  </a:ext>
                </a:extLst>
              </p:cNvPr>
              <p:cNvSpPr/>
              <p:nvPr/>
            </p:nvSpPr>
            <p:spPr bwMode="auto">
              <a:xfrm>
                <a:off x="6164560" y="2779104"/>
                <a:ext cx="117510" cy="400495"/>
              </a:xfrm>
              <a:prstGeom prst="rightBrace">
                <a:avLst/>
              </a:prstGeom>
              <a:noFill/>
              <a:ln w="28575" cap="flat" cmpd="sng" algn="ctr">
                <a:solidFill>
                  <a:schemeClr val="accent6">
                    <a:lumMod val="75000"/>
                  </a:schemeClr>
                </a:solidFill>
                <a:prstDash val="solid"/>
              </a:ln>
              <a:effectLst/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4" name="TextBox 68">
                <a:extLst>
                  <a:ext uri="{FF2B5EF4-FFF2-40B4-BE49-F238E27FC236}">
                    <a16:creationId xmlns:a16="http://schemas.microsoft.com/office/drawing/2014/main" id="{78853609-F866-3643-B3EF-339940C40B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38476" y="2893967"/>
                <a:ext cx="1032917" cy="3350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9pPr>
              </a:lstStyle>
              <a:p>
                <a:pPr marL="159202" indent="-159202" eaLnBrk="1" hangingPunct="1">
                  <a:buFont typeface="Wingdings" charset="0"/>
                  <a:buChar char="l"/>
                  <a:defRPr/>
                </a:pPr>
                <a:r>
                  <a:rPr lang="en-US" sz="1400" b="1" kern="0">
                    <a:solidFill>
                      <a:sysClr val="windowText" lastClr="000000"/>
                    </a:solidFill>
                    <a:latin typeface="Arial" pitchFamily="34" charset="0"/>
                    <a:cs typeface="Arial" pitchFamily="34" charset="0"/>
                  </a:rPr>
                  <a:t>Eligible population</a:t>
                </a:r>
              </a:p>
            </p:txBody>
          </p:sp>
          <p:sp>
            <p:nvSpPr>
              <p:cNvPr id="45" name="Right Brace 44">
                <a:extLst>
                  <a:ext uri="{FF2B5EF4-FFF2-40B4-BE49-F238E27FC236}">
                    <a16:creationId xmlns:a16="http://schemas.microsoft.com/office/drawing/2014/main" id="{E0A362DF-3031-6249-959A-8F5488A51819}"/>
                  </a:ext>
                </a:extLst>
              </p:cNvPr>
              <p:cNvSpPr/>
              <p:nvPr/>
            </p:nvSpPr>
            <p:spPr bwMode="auto">
              <a:xfrm>
                <a:off x="6282071" y="3371715"/>
                <a:ext cx="56405" cy="601759"/>
              </a:xfrm>
              <a:prstGeom prst="rightBrace">
                <a:avLst/>
              </a:prstGeom>
              <a:noFill/>
              <a:ln w="28575" cap="flat" cmpd="sng" algn="ctr">
                <a:solidFill>
                  <a:schemeClr val="accent6">
                    <a:lumMod val="75000"/>
                  </a:schemeClr>
                </a:solidFill>
                <a:prstDash val="solid"/>
              </a:ln>
              <a:effectLst/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" name="TextBox 72">
                <a:extLst>
                  <a:ext uri="{FF2B5EF4-FFF2-40B4-BE49-F238E27FC236}">
                    <a16:creationId xmlns:a16="http://schemas.microsoft.com/office/drawing/2014/main" id="{941D4505-5232-5C4C-B82D-C08AF8F11B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96056" y="3371715"/>
                <a:ext cx="1091673" cy="6109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9pPr>
              </a:lstStyle>
              <a:p>
                <a:pPr marL="159202" indent="-159202" eaLnBrk="1" hangingPunct="1">
                  <a:buFont typeface="Wingdings" charset="0"/>
                  <a:buChar char="l"/>
                  <a:defRPr/>
                </a:pPr>
                <a:r>
                  <a:rPr lang="en-US" sz="1400" b="1" kern="0">
                    <a:solidFill>
                      <a:sysClr val="windowText" lastClr="000000"/>
                    </a:solidFill>
                    <a:latin typeface="Arial" pitchFamily="34" charset="0"/>
                    <a:cs typeface="Arial" pitchFamily="34" charset="0"/>
                  </a:rPr>
                  <a:t>Exclusions, non-response, etc.</a:t>
                </a:r>
              </a:p>
            </p:txBody>
          </p:sp>
          <p:sp>
            <p:nvSpPr>
              <p:cNvPr id="47" name="TextBox 73">
                <a:extLst>
                  <a:ext uri="{FF2B5EF4-FFF2-40B4-BE49-F238E27FC236}">
                    <a16:creationId xmlns:a16="http://schemas.microsoft.com/office/drawing/2014/main" id="{20FEF5FA-B1AE-824B-8D80-67FD9679F0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82071" y="4171688"/>
                <a:ext cx="1226809" cy="472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itchFamily="34" charset="0"/>
                    <a:cs typeface="Arial" charset="0"/>
                  </a:defRPr>
                </a:lvl9pPr>
              </a:lstStyle>
              <a:p>
                <a:pPr marL="159202" indent="-159202" eaLnBrk="1" hangingPunct="1">
                  <a:buFont typeface="Wingdings" charset="0"/>
                  <a:buChar char="l"/>
                  <a:defRPr/>
                </a:pPr>
                <a:r>
                  <a:rPr lang="en-US" sz="1400" b="1" kern="0">
                    <a:solidFill>
                      <a:sysClr val="windowText" lastClr="000000"/>
                    </a:solidFill>
                    <a:latin typeface="Arial" pitchFamily="34" charset="0"/>
                    <a:cs typeface="Arial" pitchFamily="34" charset="0"/>
                  </a:rPr>
                  <a:t>Effectiveness, in a broad subset</a:t>
                </a:r>
              </a:p>
            </p:txBody>
          </p:sp>
          <p:sp>
            <p:nvSpPr>
              <p:cNvPr id="48" name="Right Brace 47">
                <a:extLst>
                  <a:ext uri="{FF2B5EF4-FFF2-40B4-BE49-F238E27FC236}">
                    <a16:creationId xmlns:a16="http://schemas.microsoft.com/office/drawing/2014/main" id="{09904576-E3AF-754F-9A01-D19166838115}"/>
                  </a:ext>
                </a:extLst>
              </p:cNvPr>
              <p:cNvSpPr/>
              <p:nvPr/>
            </p:nvSpPr>
            <p:spPr bwMode="auto">
              <a:xfrm>
                <a:off x="6168085" y="4229628"/>
                <a:ext cx="113986" cy="284616"/>
              </a:xfrm>
              <a:prstGeom prst="rightBrace">
                <a:avLst/>
              </a:prstGeom>
              <a:noFill/>
              <a:ln w="28575" cap="flat" cmpd="sng" algn="ctr">
                <a:solidFill>
                  <a:schemeClr val="accent6">
                    <a:lumMod val="75000"/>
                  </a:schemeClr>
                </a:solidFill>
                <a:prstDash val="solid"/>
              </a:ln>
              <a:effectLst/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18" name="Flowchart: Connector 48">
                <a:extLst>
                  <a:ext uri="{FF2B5EF4-FFF2-40B4-BE49-F238E27FC236}">
                    <a16:creationId xmlns:a16="http://schemas.microsoft.com/office/drawing/2014/main" id="{4BAFBE98-822F-7C44-B724-EAE7E2CBAA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0138" y="2994025"/>
                <a:ext cx="79375" cy="77788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19" name="Flowchart: Connector 49">
                <a:extLst>
                  <a:ext uri="{FF2B5EF4-FFF2-40B4-BE49-F238E27FC236}">
                    <a16:creationId xmlns:a16="http://schemas.microsoft.com/office/drawing/2014/main" id="{C2594748-EB63-BD4C-AFE2-219906657A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9825" y="3179763"/>
                <a:ext cx="77788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20" name="Flowchart: Connector 50">
                <a:extLst>
                  <a:ext uri="{FF2B5EF4-FFF2-40B4-BE49-F238E27FC236}">
                    <a16:creationId xmlns:a16="http://schemas.microsoft.com/office/drawing/2014/main" id="{D2DB3B77-C4A4-574F-99CB-56ED8AC4F3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99150" y="2994025"/>
                <a:ext cx="79375" cy="77788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21" name="Flowchart: Connector 51">
                <a:extLst>
                  <a:ext uri="{FF2B5EF4-FFF2-40B4-BE49-F238E27FC236}">
                    <a16:creationId xmlns:a16="http://schemas.microsoft.com/office/drawing/2014/main" id="{9FF86EC2-315C-1B44-80E7-1C2FC48D1C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1050" y="3179763"/>
                <a:ext cx="77788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22" name="Flowchart: Connector 52">
                <a:extLst>
                  <a:ext uri="{FF2B5EF4-FFF2-40B4-BE49-F238E27FC236}">
                    <a16:creationId xmlns:a16="http://schemas.microsoft.com/office/drawing/2014/main" id="{D7FE0181-D7C5-AF46-BCBD-BEBDC41BE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1538" y="2836863"/>
                <a:ext cx="76200" cy="77787"/>
              </a:xfrm>
              <a:prstGeom prst="flowChartConnector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Wingdings" pitchFamily="2" charset="2"/>
                  <a:buChar char="l"/>
                </a:pPr>
                <a:endParaRPr lang="en-US" altLang="en-US" sz="1400">
                  <a:solidFill>
                    <a:srgbClr val="FFFFFF"/>
                  </a:solidFill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7ADD427-5BBF-DD02-3CB5-D68C6BF37C91}"/>
                </a:ext>
              </a:extLst>
            </p:cNvPr>
            <p:cNvSpPr/>
            <p:nvPr/>
          </p:nvSpPr>
          <p:spPr>
            <a:xfrm>
              <a:off x="6203185" y="5055694"/>
              <a:ext cx="527449" cy="6640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6AC693D-860F-82D4-032D-19A3681E8603}"/>
                </a:ext>
              </a:extLst>
            </p:cNvPr>
            <p:cNvSpPr/>
            <p:nvPr/>
          </p:nvSpPr>
          <p:spPr>
            <a:xfrm>
              <a:off x="8135334" y="5011308"/>
              <a:ext cx="413657" cy="6640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2AA26DC3-C188-0433-3B5D-0E94E4DCC06C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Generalizability</a:t>
            </a:r>
          </a:p>
        </p:txBody>
      </p:sp>
    </p:spTree>
    <p:extLst>
      <p:ext uri="{BB962C8B-B14F-4D97-AF65-F5344CB8AC3E}">
        <p14:creationId xmlns:p14="http://schemas.microsoft.com/office/powerpoint/2010/main" val="291770075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ontent Placeholder 2"/>
          <p:cNvSpPr>
            <a:spLocks noGrp="1"/>
          </p:cNvSpPr>
          <p:nvPr>
            <p:ph idx="1"/>
          </p:nvPr>
        </p:nvSpPr>
        <p:spPr>
          <a:xfrm>
            <a:off x="932693" y="1396746"/>
            <a:ext cx="9774627" cy="28779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2400">
                <a:ea typeface="MS PGothic" charset="0"/>
                <a:cs typeface="MS PGothic" charset="0"/>
              </a:rPr>
              <a:t>PCTs are not an abandonment of the scientific methods that have led to countless breakthroughs.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2400">
                <a:ea typeface="MS PGothic"/>
                <a:cs typeface="MS PGothic" charset="0"/>
              </a:rPr>
              <a:t>They don’</a:t>
            </a:r>
            <a:r>
              <a:rPr lang="en-US" altLang="ja-JP" sz="2400">
                <a:ea typeface="MS PGothic"/>
                <a:cs typeface="MS PGothic" charset="0"/>
              </a:rPr>
              <a:t>t take away from or diminish the importance of traditional RCTs – we just need a balance.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2400" b="1" i="1">
                <a:ea typeface="MS PGothic" charset="0"/>
                <a:cs typeface="MS PGothic" charset="0"/>
              </a:rPr>
              <a:t>No study is completely explanatory or pragmatic.</a:t>
            </a:r>
            <a:r>
              <a:rPr lang="en-US" sz="2400">
                <a:ea typeface="MS PGothic" charset="0"/>
                <a:cs typeface="MS PGothic" charset="0"/>
              </a:rPr>
              <a:t>  RCTs and PCTs exist on a continuum.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1259685" y="4274730"/>
            <a:ext cx="9672630" cy="2026475"/>
            <a:chOff x="1371600" y="3810000"/>
            <a:chExt cx="6858000" cy="2133600"/>
          </a:xfrm>
          <a:solidFill>
            <a:schemeClr val="accent6"/>
          </a:solidFill>
        </p:grpSpPr>
        <p:sp>
          <p:nvSpPr>
            <p:cNvPr id="5" name="Left-Right Arrow 4"/>
            <p:cNvSpPr/>
            <p:nvPr/>
          </p:nvSpPr>
          <p:spPr>
            <a:xfrm>
              <a:off x="1371600" y="3810000"/>
              <a:ext cx="6858000" cy="2133600"/>
            </a:xfrm>
            <a:prstGeom prst="leftRightArrow">
              <a:avLst/>
            </a:prstGeom>
            <a:gradFill>
              <a:gsLst>
                <a:gs pos="34000">
                  <a:srgbClr val="DEB3AC"/>
                </a:gs>
                <a:gs pos="0">
                  <a:srgbClr val="BC6354"/>
                </a:gs>
                <a:gs pos="67000">
                  <a:srgbClr val="8DA8C1"/>
                </a:gs>
                <a:gs pos="100000">
                  <a:srgbClr val="3D576F"/>
                </a:gs>
              </a:gsLst>
              <a:path path="circle">
                <a:fillToRect r="100000" b="100000"/>
              </a:path>
            </a:gra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Wingdings" charset="0"/>
                <a:buChar char="l"/>
                <a:defRPr/>
              </a:pPr>
              <a:endParaRPr 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09086" y="4387748"/>
              <a:ext cx="2700861" cy="1069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2000" b="1">
                  <a:cs typeface="Arial" pitchFamily="34" charset="0"/>
                </a:rPr>
                <a:t>Explanatory Trial</a:t>
              </a:r>
            </a:p>
            <a:p>
              <a:pPr>
                <a:defRPr/>
              </a:pPr>
              <a:r>
                <a:rPr lang="en-US" sz="2000" i="1">
                  <a:cs typeface="Arial" pitchFamily="34" charset="0"/>
                </a:rPr>
                <a:t>Can an intervention work under ideal conditions?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191254" y="4387748"/>
              <a:ext cx="2700861" cy="1069354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en-US" sz="2000" b="1">
                  <a:cs typeface="Arial" pitchFamily="34" charset="0"/>
                </a:rPr>
                <a:t>Pragmatic Trial</a:t>
              </a:r>
            </a:p>
            <a:p>
              <a:pPr algn="r">
                <a:defRPr/>
              </a:pPr>
              <a:r>
                <a:rPr lang="en-US" sz="2000" i="1">
                  <a:cs typeface="Arial" pitchFamily="34" charset="0"/>
                </a:rPr>
                <a:t>Does an intervention work under usual conditions?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8B27F3D-AE1F-3043-AD96-7EC7D9033324}"/>
              </a:ext>
            </a:extLst>
          </p:cNvPr>
          <p:cNvSpPr txBox="1"/>
          <p:nvPr/>
        </p:nvSpPr>
        <p:spPr>
          <a:xfrm>
            <a:off x="932693" y="375363"/>
            <a:ext cx="9162777" cy="1021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The RCT-PCT Continuum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A62B22-EC9C-B773-36F5-B65111FFBE6C}"/>
              </a:ext>
            </a:extLst>
          </p:cNvPr>
          <p:cNvSpPr txBox="1"/>
          <p:nvPr/>
        </p:nvSpPr>
        <p:spPr>
          <a:xfrm>
            <a:off x="317500" y="6482637"/>
            <a:ext cx="11874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2">
                    <a:lumMod val="50000"/>
                  </a:schemeClr>
                </a:solidFill>
              </a:rPr>
              <a:t>Loudon, K., et al.(2015). The PRECIS-2 tool: designing trials. </a:t>
            </a:r>
            <a:r>
              <a:rPr lang="en-US" sz="1400" i="1">
                <a:solidFill>
                  <a:schemeClr val="bg2">
                    <a:lumMod val="50000"/>
                  </a:schemeClr>
                </a:solidFill>
              </a:rPr>
              <a:t>BMJ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</a:rPr>
              <a:t>,</a:t>
            </a:r>
            <a:r>
              <a:rPr lang="en-US" sz="1400" i="1">
                <a:solidFill>
                  <a:schemeClr val="bg2">
                    <a:lumMod val="50000"/>
                  </a:schemeClr>
                </a:solidFill>
              </a:rPr>
              <a:t> 350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</a:rPr>
              <a:t>(May08 1) https://</a:t>
            </a:r>
            <a:r>
              <a:rPr lang="en-US" sz="1400" err="1">
                <a:solidFill>
                  <a:schemeClr val="bg2">
                    <a:lumMod val="50000"/>
                  </a:schemeClr>
                </a:solidFill>
              </a:rPr>
              <a:t>doi.org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</a:rPr>
              <a:t>/10.1136/bmj.h2147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399FDD-A8EF-1230-2E57-697D5C2B33AE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Continuum</a:t>
            </a:r>
          </a:p>
        </p:txBody>
      </p:sp>
    </p:spTree>
    <p:extLst>
      <p:ext uri="{BB962C8B-B14F-4D97-AF65-F5344CB8AC3E}">
        <p14:creationId xmlns:p14="http://schemas.microsoft.com/office/powerpoint/2010/main" val="2154771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1558" y="1734556"/>
            <a:ext cx="3215208" cy="272061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 marR="283210">
              <a:lnSpc>
                <a:spcPct val="100000"/>
              </a:lnSpc>
              <a:spcBef>
                <a:spcPts val="285"/>
              </a:spcBef>
            </a:pPr>
            <a:r>
              <a:rPr lang="en-US" sz="2200" i="1">
                <a:cs typeface="Arial"/>
              </a:rPr>
              <a:t>How pragmatic is your study on these </a:t>
            </a:r>
            <a:r>
              <a:rPr lang="en-US" sz="2200" b="1" i="1">
                <a:cs typeface="Arial"/>
              </a:rPr>
              <a:t>9 dimensions</a:t>
            </a:r>
            <a:r>
              <a:rPr lang="en-US" sz="2200" i="1">
                <a:cs typeface="Arial"/>
              </a:rPr>
              <a:t>?</a:t>
            </a:r>
            <a:br>
              <a:rPr lang="en-US" sz="2200" i="1">
                <a:cs typeface="Arial" panose="020B0604020202020204" pitchFamily="34" charset="0"/>
              </a:rPr>
            </a:br>
            <a:br>
              <a:rPr lang="en-US" sz="2200" i="1">
                <a:cs typeface="Arial" panose="020B0604020202020204" pitchFamily="34" charset="0"/>
              </a:rPr>
            </a:br>
            <a:br>
              <a:rPr lang="en-US" sz="2200" i="1">
                <a:cs typeface="Arial" panose="020B0604020202020204" pitchFamily="34" charset="0"/>
              </a:rPr>
            </a:br>
            <a:r>
              <a:rPr lang="en-US" sz="2200" i="1" u="sng">
                <a:cs typeface="Arial"/>
              </a:rPr>
              <a:t>Not all or none</a:t>
            </a:r>
            <a:r>
              <a:rPr lang="en-US" sz="2200" i="1">
                <a:cs typeface="Arial"/>
              </a:rPr>
              <a:t>- what dimensions are more and less pragmatic</a:t>
            </a:r>
            <a:endParaRPr sz="2400">
              <a:cs typeface="Arial" panose="020B0604020202020204" pitchFamily="34" charset="0"/>
            </a:endParaRP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317500" y="5984043"/>
            <a:ext cx="4471835" cy="873957"/>
          </a:xfrm>
          <a:prstGeom prst="rect">
            <a:avLst/>
          </a:prstGeom>
          <a:noFill/>
        </p:spPr>
        <p:txBody>
          <a:bodyPr vert="horz" wrap="square" lIns="0" tIns="1206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>
              <a:lnSpc>
                <a:spcPct val="100000"/>
              </a:lnSpc>
              <a:spcBef>
                <a:spcPts val="0"/>
              </a:spcBef>
              <a:tabLst>
                <a:tab pos="240665" algn="l"/>
                <a:tab pos="241300" algn="l"/>
              </a:tabLst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+mn-lt"/>
              </a:rPr>
              <a:t>Norton WE, Loudon K,  Chambers DA, </a:t>
            </a:r>
            <a:r>
              <a:rPr lang="en-US" sz="1400" err="1">
                <a:solidFill>
                  <a:schemeClr val="bg2">
                    <a:lumMod val="50000"/>
                  </a:schemeClr>
                </a:solidFill>
                <a:latin typeface="+mn-lt"/>
              </a:rPr>
              <a:t>Zwarenstein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+mn-lt"/>
              </a:rPr>
              <a:t> M. Designing provider-focused implementation  trials: the PRECIS-2-PS  Implementation Sci. 2021 Dec;16(1):1-1. doi.org/10.1186/s13012-020-01075-y </a:t>
            </a:r>
          </a:p>
        </p:txBody>
      </p:sp>
      <p:pic>
        <p:nvPicPr>
          <p:cNvPr id="1026" name="Picture 2" descr="The PRECIS wheel">
            <a:extLst>
              <a:ext uri="{FF2B5EF4-FFF2-40B4-BE49-F238E27FC236}">
                <a16:creationId xmlns:a16="http://schemas.microsoft.com/office/drawing/2014/main" id="{0377E905-02B4-C249-03CD-E3E7CCC77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825" y="123069"/>
            <a:ext cx="8131175" cy="673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216934F-6D20-D05F-B193-ED1A92CAA844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PRECIS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496C08-AC88-AD41-4811-D43FDA37BEF6}"/>
              </a:ext>
            </a:extLst>
          </p:cNvPr>
          <p:cNvSpPr txBox="1"/>
          <p:nvPr/>
        </p:nvSpPr>
        <p:spPr>
          <a:xfrm>
            <a:off x="581558" y="84887"/>
            <a:ext cx="659140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b="1">
                <a:cs typeface="Arial"/>
              </a:rPr>
              <a:t>Pragmatic Explanatory Continuum Indicator Summary</a:t>
            </a:r>
          </a:p>
          <a:p>
            <a:r>
              <a:rPr lang="en-US" sz="2000" b="1">
                <a:cs typeface="Arial"/>
              </a:rPr>
              <a:t> </a:t>
            </a:r>
            <a:r>
              <a:rPr lang="en-US" sz="2000" i="1">
                <a:cs typeface="Arial"/>
              </a:rPr>
              <a:t>PRECIS- 2…and PRECIS- 2 PS  updates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A7DD77-9D25-653A-0A1B-593C2BABD4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900" y="0"/>
            <a:ext cx="11087100" cy="6858000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12348960-730A-3669-B82F-24686B002642}"/>
              </a:ext>
            </a:extLst>
          </p:cNvPr>
          <p:cNvSpPr txBox="1">
            <a:spLocks/>
          </p:cNvSpPr>
          <p:nvPr/>
        </p:nvSpPr>
        <p:spPr>
          <a:xfrm>
            <a:off x="537460" y="1456971"/>
            <a:ext cx="2878840" cy="9739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283210">
              <a:lnSpc>
                <a:spcPct val="100000"/>
              </a:lnSpc>
              <a:spcBef>
                <a:spcPts val="285"/>
              </a:spcBef>
            </a:pPr>
            <a:r>
              <a:rPr lang="en-US" sz="2000" spc="100">
                <a:cs typeface="Arial" panose="020B0604020202020204" pitchFamily="34" charset="0"/>
              </a:rPr>
              <a:t>Example PRECIS-2 PS</a:t>
            </a:r>
            <a:br>
              <a:rPr lang="en-US" sz="2000" spc="100">
                <a:cs typeface="Arial" panose="020B0604020202020204" pitchFamily="34" charset="0"/>
              </a:rPr>
            </a:br>
            <a:r>
              <a:rPr lang="en-US" sz="2000" spc="100">
                <a:cs typeface="Arial" panose="020B0604020202020204" pitchFamily="34" charset="0"/>
              </a:rPr>
              <a:t>Completed: </a:t>
            </a:r>
          </a:p>
          <a:p>
            <a:pPr marL="12700" marR="283210">
              <a:lnSpc>
                <a:spcPct val="100000"/>
              </a:lnSpc>
              <a:spcBef>
                <a:spcPts val="285"/>
              </a:spcBef>
            </a:pPr>
            <a:r>
              <a:rPr lang="en-US" sz="2000" b="1" spc="100">
                <a:cs typeface="Arial" panose="020B0604020202020204" pitchFamily="34" charset="0"/>
              </a:rPr>
              <a:t>More Pragmatic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7C308C-C0B6-34DF-00A9-C5C25469DD9E}"/>
              </a:ext>
            </a:extLst>
          </p:cNvPr>
          <p:cNvSpPr/>
          <p:nvPr/>
        </p:nvSpPr>
        <p:spPr>
          <a:xfrm>
            <a:off x="0" y="0"/>
            <a:ext cx="317500" cy="6858000"/>
          </a:xfrm>
          <a:prstGeom prst="rect">
            <a:avLst/>
          </a:prstGeom>
          <a:gradFill>
            <a:gsLst>
              <a:gs pos="0">
                <a:srgbClr val="90AAC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r"/>
            <a:r>
              <a:rPr lang="en-US">
                <a:solidFill>
                  <a:schemeClr val="bg2">
                    <a:lumMod val="50000"/>
                  </a:schemeClr>
                </a:solidFill>
              </a:rPr>
              <a:t>PRECIS</a:t>
            </a:r>
          </a:p>
        </p:txBody>
      </p:sp>
    </p:spTree>
    <p:extLst>
      <p:ext uri="{BB962C8B-B14F-4D97-AF65-F5344CB8AC3E}">
        <p14:creationId xmlns:p14="http://schemas.microsoft.com/office/powerpoint/2010/main" val="3831387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6C5545695A764D9709B745D29B7CA8" ma:contentTypeVersion="15" ma:contentTypeDescription="Create a new document." ma:contentTypeScope="" ma:versionID="ec41945b14abc736f140f0bee1211351">
  <xsd:schema xmlns:xsd="http://www.w3.org/2001/XMLSchema" xmlns:xs="http://www.w3.org/2001/XMLSchema" xmlns:p="http://schemas.microsoft.com/office/2006/metadata/properties" xmlns:ns2="8710c5ba-da7a-4d10-86a3-d6488f4811ef" xmlns:ns3="d52c2e9c-7c60-4ce9-9563-66d81475bc86" targetNamespace="http://schemas.microsoft.com/office/2006/metadata/properties" ma:root="true" ma:fieldsID="cced1ee90152ca18c9f744855c1d2983" ns2:_="" ns3:_="">
    <xsd:import namespace="8710c5ba-da7a-4d10-86a3-d6488f4811ef"/>
    <xsd:import namespace="d52c2e9c-7c60-4ce9-9563-66d81475bc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10c5ba-da7a-4d10-86a3-d6488f4811e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6722213-efee-4752-813f-dfc0d9c3d45c}" ma:internalName="TaxCatchAll" ma:showField="CatchAllData" ma:web="8710c5ba-da7a-4d10-86a3-d6488f4811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2c2e9c-7c60-4ce9-9563-66d81475bc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2c2e9c-7c60-4ce9-9563-66d81475bc86">
      <Terms xmlns="http://schemas.microsoft.com/office/infopath/2007/PartnerControls"/>
    </lcf76f155ced4ddcb4097134ff3c332f>
    <TaxCatchAll xmlns="8710c5ba-da7a-4d10-86a3-d6488f4811ef" xsi:nil="true"/>
  </documentManagement>
</p:properties>
</file>

<file path=customXml/itemProps1.xml><?xml version="1.0" encoding="utf-8"?>
<ds:datastoreItem xmlns:ds="http://schemas.openxmlformats.org/officeDocument/2006/customXml" ds:itemID="{5669ED16-2A10-46FE-B5F3-609A9C477DF5}">
  <ds:schemaRefs>
    <ds:schemaRef ds:uri="8710c5ba-da7a-4d10-86a3-d6488f4811ef"/>
    <ds:schemaRef ds:uri="d52c2e9c-7c60-4ce9-9563-66d81475bc8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9066764-6027-4D77-ABAE-C95C2795A7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6BFEA7-8F88-43BF-84CE-749EEB45E28D}">
  <ds:schemaRefs>
    <ds:schemaRef ds:uri="8710c5ba-da7a-4d10-86a3-d6488f4811ef"/>
    <ds:schemaRef ds:uri="d52c2e9c-7c60-4ce9-9563-66d81475bc86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2025</Words>
  <Application>Microsoft Macintosh PowerPoint</Application>
  <PresentationFormat>Widescreen</PresentationFormat>
  <Paragraphs>269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MS PGothic</vt:lpstr>
      <vt:lpstr>Aptos</vt:lpstr>
      <vt:lpstr>Aptos Display</vt:lpstr>
      <vt:lpstr>Arial</vt:lpstr>
      <vt:lpstr>Calibri</vt:lpstr>
      <vt:lpstr>Cambria</vt:lpstr>
      <vt:lpstr>Century Gothic</vt:lpstr>
      <vt:lpstr>Helvetica</vt:lpstr>
      <vt:lpstr>Tahoma</vt:lpstr>
      <vt:lpstr>Wingdings</vt:lpstr>
      <vt:lpstr>Wingdings 2</vt:lpstr>
      <vt:lpstr>Office Theme</vt:lpstr>
      <vt:lpstr>The Rapid, Rigorous, Patient-centered Program (R2P2):  Tools and Resources to make your research more pragmatic</vt:lpstr>
      <vt:lpstr>PowerPoint Presentation</vt:lpstr>
      <vt:lpstr>Where We Are and Where We’re Going</vt:lpstr>
      <vt:lpstr>R2P2 Specific Aims </vt:lpstr>
      <vt:lpstr>PowerPoint Presentation</vt:lpstr>
      <vt:lpstr>PowerPoint Presentation</vt:lpstr>
      <vt:lpstr>PowerPoint Presentation</vt:lpstr>
      <vt:lpstr>How pragmatic is your study on these 9 dimensions?   Not all or none- what dimensions are more and less pragmatic</vt:lpstr>
      <vt:lpstr>PowerPoint Presentation</vt:lpstr>
      <vt:lpstr>The 5 R's Model to Assess and Enhance Pragmatism, Implementation Science, and Likelihood of Translation </vt:lpstr>
      <vt:lpstr>Applying Pragmatic IS approaches early and often</vt:lpstr>
      <vt:lpstr>Feasibly Including Pragmatic IS Approaches in Pilot or Early-Stage Research </vt:lpstr>
      <vt:lpstr>The Need for Speed: Moving Rapidly and Iteratively</vt:lpstr>
      <vt:lpstr>Fidelity and Adaptations</vt:lpstr>
      <vt:lpstr>PowerPoint Presentation</vt:lpstr>
      <vt:lpstr>iPRISM Webtool- to rapidly assess and apply PRISM</vt:lpstr>
      <vt:lpstr>R2P2 Research</vt:lpstr>
      <vt:lpstr>R2P2 Research</vt:lpstr>
      <vt:lpstr>R2P2 Resources</vt:lpstr>
      <vt:lpstr>Tip Sheets</vt:lpstr>
      <vt:lpstr>Detailed Guidance</vt:lpstr>
      <vt:lpstr>Resources Demo – R2P2 Website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Glasgow, Russell</dc:creator>
  <cp:lastModifiedBy>Glasgow, Russell</cp:lastModifiedBy>
  <cp:revision>2</cp:revision>
  <dcterms:created xsi:type="dcterms:W3CDTF">2026-06-02T08:07:21Z</dcterms:created>
  <dcterms:modified xsi:type="dcterms:W3CDTF">2026-07-12T16:30:46Z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0x010100C76C5545695A764D9709B745D29B7CA8</vt:lpwstr>
  </property>
  <property fmtid="{D5CDD505-2E9C-101B-9397-08002B2CF9AE}" pid="3" name="MediaServiceImageTags">
    <vt:lpwstr/>
  </property>
</Properties>
</file>