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918400" cy="19202400"/>
  <p:notesSz cx="9296400" cy="14770100"/>
  <p:defaultTextStyle>
    <a:defPPr>
      <a:defRPr lang="en-US"/>
    </a:defPPr>
    <a:lvl1pPr algn="l" defTabSz="2663825" rtl="0" eaLnBrk="0" fontAlgn="base" hangingPunct="0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331913" indent="-874713" algn="l" defTabSz="2663825" rtl="0" eaLnBrk="0" fontAlgn="base" hangingPunct="0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2663825" indent="-1749425" algn="l" defTabSz="2663825" rtl="0" eaLnBrk="0" fontAlgn="base" hangingPunct="0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3995738" indent="-2624138" algn="l" defTabSz="2663825" rtl="0" eaLnBrk="0" fontAlgn="base" hangingPunct="0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5327650" indent="-3498850" algn="l" defTabSz="2663825" rtl="0" eaLnBrk="0" fontAlgn="base" hangingPunct="0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5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5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5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5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48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0B87C"/>
    <a:srgbClr val="CFB87C"/>
    <a:srgbClr val="FFE49E"/>
    <a:srgbClr val="992943"/>
    <a:srgbClr val="0D2743"/>
    <a:srgbClr val="004C84"/>
    <a:srgbClr val="4D483E"/>
    <a:srgbClr val="4F81B5"/>
    <a:srgbClr val="003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/>
    <p:restoredTop sz="94660"/>
  </p:normalViewPr>
  <p:slideViewPr>
    <p:cSldViewPr>
      <p:cViewPr varScale="1">
        <p:scale>
          <a:sx n="19" d="100"/>
          <a:sy n="19" d="100"/>
        </p:scale>
        <p:origin x="1092" y="68"/>
      </p:cViewPr>
      <p:guideLst>
        <p:guide orient="horz" pos="6048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5965191"/>
            <a:ext cx="27980640" cy="41160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0881360"/>
            <a:ext cx="23042880" cy="49072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1332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64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99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32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661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993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32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65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33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768350"/>
            <a:ext cx="29625925" cy="320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238" y="4479925"/>
            <a:ext cx="29625925" cy="12673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98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2339321"/>
            <a:ext cx="27980640" cy="3813810"/>
          </a:xfrm>
          <a:prstGeom prst="rect">
            <a:avLst/>
          </a:prstGeom>
        </p:spPr>
        <p:txBody>
          <a:bodyPr anchor="t"/>
          <a:lstStyle>
            <a:lvl1pPr algn="l">
              <a:defRPr sz="11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8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768350"/>
            <a:ext cx="29625925" cy="320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79" y="21504910"/>
            <a:ext cx="67865623" cy="60829826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  <a:lvl2pPr>
              <a:defRPr sz="70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86644" y="21504910"/>
            <a:ext cx="67865627" cy="60829826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  <a:lvl2pPr>
              <a:defRPr sz="70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61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768986"/>
            <a:ext cx="29626560" cy="320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2" y="4298316"/>
            <a:ext cx="14544677" cy="17913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000" b="1"/>
            </a:lvl1pPr>
            <a:lvl2pPr marL="1332298" indent="0">
              <a:buNone/>
              <a:defRPr sz="5800" b="1"/>
            </a:lvl2pPr>
            <a:lvl3pPr marL="2664595" indent="0">
              <a:buNone/>
              <a:defRPr sz="5200" b="1"/>
            </a:lvl3pPr>
            <a:lvl4pPr marL="3996893" indent="0">
              <a:buNone/>
              <a:defRPr sz="4700" b="1"/>
            </a:lvl4pPr>
            <a:lvl5pPr marL="5329190" indent="0">
              <a:buNone/>
              <a:defRPr sz="4700" b="1"/>
            </a:lvl5pPr>
            <a:lvl6pPr marL="6661488" indent="0">
              <a:buNone/>
              <a:defRPr sz="4700" b="1"/>
            </a:lvl6pPr>
            <a:lvl7pPr marL="7993786" indent="0">
              <a:buNone/>
              <a:defRPr sz="4700" b="1"/>
            </a:lvl7pPr>
            <a:lvl8pPr marL="9326083" indent="0">
              <a:buNone/>
              <a:defRPr sz="4700" b="1"/>
            </a:lvl8pPr>
            <a:lvl9pPr marL="10658381" indent="0">
              <a:buNone/>
              <a:defRPr sz="4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2" y="6089650"/>
            <a:ext cx="14544677" cy="11063606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  <a:lvl2pPr>
              <a:defRPr sz="5800"/>
            </a:lvl2pPr>
            <a:lvl3pPr>
              <a:defRPr sz="52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5" y="4298316"/>
            <a:ext cx="14550390" cy="17913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000" b="1"/>
            </a:lvl1pPr>
            <a:lvl2pPr marL="1332298" indent="0">
              <a:buNone/>
              <a:defRPr sz="5800" b="1"/>
            </a:lvl2pPr>
            <a:lvl3pPr marL="2664595" indent="0">
              <a:buNone/>
              <a:defRPr sz="5200" b="1"/>
            </a:lvl3pPr>
            <a:lvl4pPr marL="3996893" indent="0">
              <a:buNone/>
              <a:defRPr sz="4700" b="1"/>
            </a:lvl4pPr>
            <a:lvl5pPr marL="5329190" indent="0">
              <a:buNone/>
              <a:defRPr sz="4700" b="1"/>
            </a:lvl5pPr>
            <a:lvl6pPr marL="6661488" indent="0">
              <a:buNone/>
              <a:defRPr sz="4700" b="1"/>
            </a:lvl6pPr>
            <a:lvl7pPr marL="7993786" indent="0">
              <a:buNone/>
              <a:defRPr sz="4700" b="1"/>
            </a:lvl7pPr>
            <a:lvl8pPr marL="9326083" indent="0">
              <a:buNone/>
              <a:defRPr sz="4700" b="1"/>
            </a:lvl8pPr>
            <a:lvl9pPr marL="10658381" indent="0">
              <a:buNone/>
              <a:defRPr sz="4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5" y="6089650"/>
            <a:ext cx="14550390" cy="11063606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  <a:lvl2pPr>
              <a:defRPr sz="5800"/>
            </a:lvl2pPr>
            <a:lvl3pPr>
              <a:defRPr sz="52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02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768350"/>
            <a:ext cx="29625925" cy="320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99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3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5029200"/>
            <a:ext cx="18402300" cy="12124058"/>
          </a:xfrm>
          <a:prstGeom prst="rect">
            <a:avLst/>
          </a:prstGeom>
        </p:spPr>
        <p:txBody>
          <a:bodyPr/>
          <a:lstStyle>
            <a:lvl1pPr>
              <a:defRPr sz="9300"/>
            </a:lvl1pPr>
            <a:lvl2pPr>
              <a:defRPr sz="8100"/>
            </a:lvl2pPr>
            <a:lvl3pPr>
              <a:defRPr sz="70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4" y="5029200"/>
            <a:ext cx="10829927" cy="121240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/>
            </a:lvl1pPr>
            <a:lvl2pPr marL="1332298" indent="0">
              <a:buNone/>
              <a:defRPr sz="3500"/>
            </a:lvl2pPr>
            <a:lvl3pPr marL="2664595" indent="0">
              <a:buNone/>
              <a:defRPr sz="2900"/>
            </a:lvl3pPr>
            <a:lvl4pPr marL="3996893" indent="0">
              <a:buNone/>
              <a:defRPr sz="2600"/>
            </a:lvl4pPr>
            <a:lvl5pPr marL="5329190" indent="0">
              <a:buNone/>
              <a:defRPr sz="2600"/>
            </a:lvl5pPr>
            <a:lvl6pPr marL="6661488" indent="0">
              <a:buNone/>
              <a:defRPr sz="2600"/>
            </a:lvl6pPr>
            <a:lvl7pPr marL="7993786" indent="0">
              <a:buNone/>
              <a:defRPr sz="2600"/>
            </a:lvl7pPr>
            <a:lvl8pPr marL="9326083" indent="0">
              <a:buNone/>
              <a:defRPr sz="2600"/>
            </a:lvl8pPr>
            <a:lvl9pPr marL="10658381" indent="0">
              <a:buNone/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87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768350"/>
            <a:ext cx="29625925" cy="320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5029200"/>
            <a:ext cx="29625925" cy="1379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56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0" y="152401"/>
            <a:ext cx="32918399" cy="4763701"/>
          </a:xfrm>
          <a:custGeom>
            <a:avLst/>
            <a:gdLst>
              <a:gd name="connsiteX0" fmla="*/ 0 w 32918399"/>
              <a:gd name="connsiteY0" fmla="*/ 0 h 4763701"/>
              <a:gd name="connsiteX1" fmla="*/ 32918399 w 32918399"/>
              <a:gd name="connsiteY1" fmla="*/ 0 h 4763701"/>
              <a:gd name="connsiteX2" fmla="*/ 32918399 w 32918399"/>
              <a:gd name="connsiteY2" fmla="*/ 4763701 h 4763701"/>
              <a:gd name="connsiteX3" fmla="*/ 32916351 w 32918399"/>
              <a:gd name="connsiteY3" fmla="*/ 4762667 h 4763701"/>
              <a:gd name="connsiteX4" fmla="*/ 16444117 w 32918399"/>
              <a:gd name="connsiteY4" fmla="*/ 3276600 h 4763701"/>
              <a:gd name="connsiteX5" fmla="*/ 201069 w 32918399"/>
              <a:gd name="connsiteY5" fmla="*/ 4668652 h 4763701"/>
              <a:gd name="connsiteX6" fmla="*/ 0 w 32918399"/>
              <a:gd name="connsiteY6" fmla="*/ 4751134 h 476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18399" h="4763701">
                <a:moveTo>
                  <a:pt x="0" y="0"/>
                </a:moveTo>
                <a:lnTo>
                  <a:pt x="32918399" y="0"/>
                </a:lnTo>
                <a:lnTo>
                  <a:pt x="32918399" y="4763701"/>
                </a:lnTo>
                <a:lnTo>
                  <a:pt x="32916351" y="4762667"/>
                </a:lnTo>
                <a:cubicBezTo>
                  <a:pt x="31028815" y="3908077"/>
                  <a:pt x="24369531" y="3276600"/>
                  <a:pt x="16444117" y="3276600"/>
                </a:cubicBezTo>
                <a:cubicBezTo>
                  <a:pt x="8812238" y="3276600"/>
                  <a:pt x="2354437" y="3862167"/>
                  <a:pt x="201069" y="4668652"/>
                </a:cubicBezTo>
                <a:lnTo>
                  <a:pt x="0" y="47511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2" y="1"/>
            <a:ext cx="32918399" cy="4763701"/>
          </a:xfrm>
          <a:custGeom>
            <a:avLst/>
            <a:gdLst>
              <a:gd name="connsiteX0" fmla="*/ 0 w 32918399"/>
              <a:gd name="connsiteY0" fmla="*/ 0 h 4763701"/>
              <a:gd name="connsiteX1" fmla="*/ 32918399 w 32918399"/>
              <a:gd name="connsiteY1" fmla="*/ 0 h 4763701"/>
              <a:gd name="connsiteX2" fmla="*/ 32918399 w 32918399"/>
              <a:gd name="connsiteY2" fmla="*/ 4763701 h 4763701"/>
              <a:gd name="connsiteX3" fmla="*/ 32916351 w 32918399"/>
              <a:gd name="connsiteY3" fmla="*/ 4762667 h 4763701"/>
              <a:gd name="connsiteX4" fmla="*/ 16444117 w 32918399"/>
              <a:gd name="connsiteY4" fmla="*/ 3276600 h 4763701"/>
              <a:gd name="connsiteX5" fmla="*/ 201069 w 32918399"/>
              <a:gd name="connsiteY5" fmla="*/ 4668652 h 4763701"/>
              <a:gd name="connsiteX6" fmla="*/ 0 w 32918399"/>
              <a:gd name="connsiteY6" fmla="*/ 4751134 h 476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18399" h="4763701">
                <a:moveTo>
                  <a:pt x="0" y="0"/>
                </a:moveTo>
                <a:lnTo>
                  <a:pt x="32918399" y="0"/>
                </a:lnTo>
                <a:lnTo>
                  <a:pt x="32918399" y="4763701"/>
                </a:lnTo>
                <a:lnTo>
                  <a:pt x="32916351" y="4762667"/>
                </a:lnTo>
                <a:cubicBezTo>
                  <a:pt x="31028815" y="3908077"/>
                  <a:pt x="24369531" y="3276600"/>
                  <a:pt x="16444117" y="3276600"/>
                </a:cubicBezTo>
                <a:cubicBezTo>
                  <a:pt x="8812238" y="3276600"/>
                  <a:pt x="2354437" y="3862167"/>
                  <a:pt x="201069" y="4668652"/>
                </a:cubicBezTo>
                <a:lnTo>
                  <a:pt x="0" y="4751134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438" y="17797463"/>
            <a:ext cx="10423525" cy="1022350"/>
          </a:xfrm>
          <a:prstGeom prst="rect">
            <a:avLst/>
          </a:prstGeom>
        </p:spPr>
        <p:txBody>
          <a:bodyPr vert="horz" wrap="square" lIns="266459" tIns="133230" rIns="266459" bIns="13323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Footer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50311"/>
            <a:ext cx="6760985" cy="12306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xStyles>
    <p:titleStyle>
      <a:lvl1pPr algn="ctr" defTabSz="2663825" rtl="0" eaLnBrk="0" fontAlgn="base" hangingPunct="0">
        <a:spcBef>
          <a:spcPct val="0"/>
        </a:spcBef>
        <a:spcAft>
          <a:spcPct val="0"/>
        </a:spcAft>
        <a:defRPr sz="128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2663825" rtl="0" eaLnBrk="0" fontAlgn="base" hangingPunct="0">
        <a:spcBef>
          <a:spcPct val="0"/>
        </a:spcBef>
        <a:spcAft>
          <a:spcPct val="0"/>
        </a:spcAft>
        <a:defRPr sz="128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2663825" rtl="0" eaLnBrk="0" fontAlgn="base" hangingPunct="0">
        <a:spcBef>
          <a:spcPct val="0"/>
        </a:spcBef>
        <a:spcAft>
          <a:spcPct val="0"/>
        </a:spcAft>
        <a:defRPr sz="128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2663825" rtl="0" eaLnBrk="0" fontAlgn="base" hangingPunct="0">
        <a:spcBef>
          <a:spcPct val="0"/>
        </a:spcBef>
        <a:spcAft>
          <a:spcPct val="0"/>
        </a:spcAft>
        <a:defRPr sz="128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2663825" rtl="0" eaLnBrk="0" fontAlgn="base" hangingPunct="0">
        <a:spcBef>
          <a:spcPct val="0"/>
        </a:spcBef>
        <a:spcAft>
          <a:spcPct val="0"/>
        </a:spcAft>
        <a:defRPr sz="128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2663825" rtl="0" fontAlgn="base">
        <a:spcBef>
          <a:spcPct val="0"/>
        </a:spcBef>
        <a:spcAft>
          <a:spcPct val="0"/>
        </a:spcAft>
        <a:defRPr sz="12800">
          <a:solidFill>
            <a:schemeClr val="tx1"/>
          </a:solidFill>
          <a:latin typeface="Calibri" pitchFamily="34" charset="0"/>
        </a:defRPr>
      </a:lvl6pPr>
      <a:lvl7pPr marL="914400" algn="ctr" defTabSz="2663825" rtl="0" fontAlgn="base">
        <a:spcBef>
          <a:spcPct val="0"/>
        </a:spcBef>
        <a:spcAft>
          <a:spcPct val="0"/>
        </a:spcAft>
        <a:defRPr sz="12800">
          <a:solidFill>
            <a:schemeClr val="tx1"/>
          </a:solidFill>
          <a:latin typeface="Calibri" pitchFamily="34" charset="0"/>
        </a:defRPr>
      </a:lvl7pPr>
      <a:lvl8pPr marL="1371600" algn="ctr" defTabSz="2663825" rtl="0" fontAlgn="base">
        <a:spcBef>
          <a:spcPct val="0"/>
        </a:spcBef>
        <a:spcAft>
          <a:spcPct val="0"/>
        </a:spcAft>
        <a:defRPr sz="12800">
          <a:solidFill>
            <a:schemeClr val="tx1"/>
          </a:solidFill>
          <a:latin typeface="Calibri" pitchFamily="34" charset="0"/>
        </a:defRPr>
      </a:lvl8pPr>
      <a:lvl9pPr marL="1828800" algn="ctr" defTabSz="2663825" rtl="0" fontAlgn="base">
        <a:spcBef>
          <a:spcPct val="0"/>
        </a:spcBef>
        <a:spcAft>
          <a:spcPct val="0"/>
        </a:spcAft>
        <a:defRPr sz="12800">
          <a:solidFill>
            <a:schemeClr val="tx1"/>
          </a:solidFill>
          <a:latin typeface="Calibri" pitchFamily="34" charset="0"/>
        </a:defRPr>
      </a:lvl9pPr>
    </p:titleStyle>
    <p:bodyStyle>
      <a:lvl1pPr marL="998538" indent="-998538" algn="l" defTabSz="2663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300" kern="1200">
          <a:solidFill>
            <a:schemeClr val="bg1"/>
          </a:solidFill>
          <a:latin typeface="+mn-lt"/>
          <a:ea typeface="MS PGothic" pitchFamily="34" charset="-128"/>
          <a:cs typeface="ＭＳ Ｐゴシック" charset="0"/>
        </a:defRPr>
      </a:lvl1pPr>
      <a:lvl2pPr marL="2163763" indent="-831850" algn="l" defTabSz="2663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100"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2pPr>
      <a:lvl3pPr marL="3330575" indent="-665163" algn="l" defTabSz="2663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000"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3pPr>
      <a:lvl4pPr marL="4662488" indent="-665163" algn="l" defTabSz="2663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800"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4pPr>
      <a:lvl5pPr marL="5994400" indent="-665163" algn="l" defTabSz="2663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5800"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5pPr>
      <a:lvl6pPr marL="7327637" indent="-666149" algn="l" defTabSz="2664595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659934" indent="-666149" algn="l" defTabSz="2664595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9992232" indent="-666149" algn="l" defTabSz="2664595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324530" indent="-666149" algn="l" defTabSz="2664595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64595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332298" algn="l" defTabSz="2664595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664595" algn="l" defTabSz="2664595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996893" algn="l" defTabSz="2664595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5329190" algn="l" defTabSz="2664595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5pPr>
      <a:lvl6pPr marL="6661488" algn="l" defTabSz="2664595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6pPr>
      <a:lvl7pPr marL="7993786" algn="l" defTabSz="2664595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9326083" algn="l" defTabSz="2664595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381" algn="l" defTabSz="2664595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867"/>
          <p:cNvSpPr txBox="1">
            <a:spLocks noChangeArrowheads="1"/>
          </p:cNvSpPr>
          <p:nvPr/>
        </p:nvSpPr>
        <p:spPr bwMode="auto">
          <a:xfrm>
            <a:off x="1634642" y="4563396"/>
            <a:ext cx="2762236" cy="62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867" tIns="28433" rIns="56867" bIns="28433">
            <a:spAutoFit/>
          </a:bodyPr>
          <a:lstStyle>
            <a:lvl1pPr defTabSz="501650">
              <a:spcBef>
                <a:spcPct val="20000"/>
              </a:spcBef>
              <a:buFont typeface="Arial" panose="020B0604020202020204" pitchFamily="34" charset="0"/>
              <a:buChar char="•"/>
              <a:defRPr sz="9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8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01650">
              <a:spcBef>
                <a:spcPct val="20000"/>
              </a:spcBef>
              <a:buFont typeface="Arial" panose="020B0604020202020204" pitchFamily="34" charset="0"/>
              <a:buChar char="•"/>
              <a:defRPr sz="7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01650">
              <a:spcBef>
                <a:spcPct val="20000"/>
              </a:spcBef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00" b="1" dirty="0">
                <a:solidFill>
                  <a:srgbClr val="000000"/>
                </a:solidFill>
                <a:latin typeface="Al Tarikh" pitchFamily="2" charset="-78"/>
                <a:cs typeface="Al Tarikh" pitchFamily="2" charset="-78"/>
              </a:rPr>
              <a:t>Background</a:t>
            </a:r>
          </a:p>
        </p:txBody>
      </p:sp>
      <p:sp>
        <p:nvSpPr>
          <p:cNvPr id="2051" name="Text Box 6868"/>
          <p:cNvSpPr txBox="1">
            <a:spLocks noChangeArrowheads="1"/>
          </p:cNvSpPr>
          <p:nvPr/>
        </p:nvSpPr>
        <p:spPr bwMode="auto">
          <a:xfrm>
            <a:off x="1634642" y="10439400"/>
            <a:ext cx="1996770" cy="62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867" tIns="28433" rIns="56867" bIns="28433">
            <a:spAutoFit/>
          </a:bodyPr>
          <a:lstStyle>
            <a:lvl1pPr defTabSz="501650">
              <a:spcBef>
                <a:spcPct val="20000"/>
              </a:spcBef>
              <a:buFont typeface="Arial" panose="020B0604020202020204" pitchFamily="34" charset="0"/>
              <a:buChar char="•"/>
              <a:defRPr sz="9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8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01650">
              <a:spcBef>
                <a:spcPct val="20000"/>
              </a:spcBef>
              <a:buFont typeface="Arial" panose="020B0604020202020204" pitchFamily="34" charset="0"/>
              <a:buChar char="•"/>
              <a:defRPr sz="7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01650">
              <a:spcBef>
                <a:spcPct val="20000"/>
              </a:spcBef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00" b="1" dirty="0">
                <a:solidFill>
                  <a:srgbClr val="000000"/>
                </a:solidFill>
                <a:latin typeface="Al Tarikh" pitchFamily="2" charset="-78"/>
                <a:cs typeface="Al Tarikh" pitchFamily="2" charset="-78"/>
              </a:rPr>
              <a:t>Methods</a:t>
            </a:r>
          </a:p>
        </p:txBody>
      </p:sp>
      <p:sp>
        <p:nvSpPr>
          <p:cNvPr id="2054" name="Text Box 6940"/>
          <p:cNvSpPr txBox="1">
            <a:spLocks noChangeArrowheads="1"/>
          </p:cNvSpPr>
          <p:nvPr/>
        </p:nvSpPr>
        <p:spPr bwMode="auto">
          <a:xfrm>
            <a:off x="24793754" y="14027109"/>
            <a:ext cx="6448246" cy="62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867" tIns="28433" rIns="56867" bIns="28433">
            <a:spAutoFit/>
          </a:bodyPr>
          <a:lstStyle>
            <a:lvl1pPr defTabSz="501650">
              <a:spcBef>
                <a:spcPct val="20000"/>
              </a:spcBef>
              <a:buFont typeface="Arial" panose="020B0604020202020204" pitchFamily="34" charset="0"/>
              <a:buChar char="•"/>
              <a:defRPr sz="9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8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01650">
              <a:spcBef>
                <a:spcPct val="20000"/>
              </a:spcBef>
              <a:buFont typeface="Arial" panose="020B0604020202020204" pitchFamily="34" charset="0"/>
              <a:buChar char="•"/>
              <a:defRPr sz="7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01650">
              <a:spcBef>
                <a:spcPct val="20000"/>
              </a:spcBef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00" b="1" dirty="0">
                <a:solidFill>
                  <a:srgbClr val="000000"/>
                </a:solidFill>
                <a:latin typeface="Al Tarikh" pitchFamily="2" charset="-78"/>
                <a:cs typeface="Al Tarikh" pitchFamily="2" charset="-78"/>
              </a:rPr>
              <a:t>Conclusions and Implications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62000" y="4800600"/>
            <a:ext cx="6465888" cy="57832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C84"/>
              </a:solidFill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53400" y="4114800"/>
            <a:ext cx="16611600" cy="14325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C84"/>
              </a:solidFill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760363" y="4876800"/>
            <a:ext cx="6467475" cy="57070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C84"/>
              </a:solidFill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2062" name="TextBox 19"/>
          <p:cNvSpPr txBox="1">
            <a:spLocks noChangeArrowheads="1"/>
          </p:cNvSpPr>
          <p:nvPr/>
        </p:nvSpPr>
        <p:spPr bwMode="auto">
          <a:xfrm>
            <a:off x="195054" y="5255966"/>
            <a:ext cx="9386607" cy="255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5784850" indent="-349885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6242050" indent="-349885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6699250" indent="-349885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7156450" indent="-349885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404040"/>
                </a:solidFill>
                <a:latin typeface="Al Tarikh" pitchFamily="2" charset="-78"/>
                <a:cs typeface="Al Tarikh" pitchFamily="2" charset="-78"/>
              </a:rPr>
              <a:t>For early-stage breast cancer, patients have equivalent oncologic outcomes for mastectomy or lumpectomy (BCT)</a:t>
            </a:r>
            <a:r>
              <a:rPr lang="en-US" sz="3200" baseline="-25000" dirty="0">
                <a:solidFill>
                  <a:srgbClr val="404040"/>
                </a:solidFill>
                <a:latin typeface="Al Tarikh" pitchFamily="2" charset="-78"/>
                <a:cs typeface="Al Tarikh" pitchFamily="2" charset="-78"/>
              </a:rPr>
              <a:t>1</a:t>
            </a:r>
            <a:endParaRPr lang="en-US" sz="3200" dirty="0">
              <a:solidFill>
                <a:srgbClr val="404040"/>
              </a:solidFill>
              <a:latin typeface="Al Tarikh" pitchFamily="2" charset="-78"/>
              <a:cs typeface="Al Tarikh" pitchFamily="2" charset="-78"/>
            </a:endParaRPr>
          </a:p>
          <a:p>
            <a:pPr marL="45720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404040"/>
                </a:solidFill>
                <a:latin typeface="Al Tarikh" pitchFamily="2" charset="-78"/>
                <a:cs typeface="Al Tarikh" pitchFamily="2" charset="-78"/>
              </a:rPr>
              <a:t>Surgery choice may affect BREAST-Q</a:t>
            </a:r>
            <a:r>
              <a:rPr lang="en-US" sz="3200" baseline="-25000" dirty="0">
                <a:solidFill>
                  <a:srgbClr val="404040"/>
                </a:solidFill>
                <a:latin typeface="Al Tarikh" pitchFamily="2" charset="-78"/>
                <a:cs typeface="Al Tarikh" pitchFamily="2" charset="-78"/>
              </a:rPr>
              <a:t>2</a:t>
            </a:r>
            <a:r>
              <a:rPr lang="en-US" sz="3200" dirty="0">
                <a:solidFill>
                  <a:srgbClr val="404040"/>
                </a:solidFill>
                <a:latin typeface="Al Tarikh" pitchFamily="2" charset="-78"/>
                <a:cs typeface="Al Tarikh" pitchFamily="2" charset="-78"/>
              </a:rPr>
              <a:t> domains differently for each patient: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404040"/>
              </a:solidFill>
            </a:endParaRPr>
          </a:p>
        </p:txBody>
      </p:sp>
      <p:sp>
        <p:nvSpPr>
          <p:cNvPr id="2064" name="TextBox 21"/>
          <p:cNvSpPr txBox="1">
            <a:spLocks noChangeArrowheads="1"/>
          </p:cNvSpPr>
          <p:nvPr/>
        </p:nvSpPr>
        <p:spPr bwMode="auto">
          <a:xfrm>
            <a:off x="23495256" y="14630400"/>
            <a:ext cx="8806971" cy="392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5784850" indent="-349885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6242050" indent="-349885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6699250" indent="-349885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7156450" indent="-349885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rgbClr val="404040"/>
                </a:solidFill>
                <a:latin typeface="Al Tarikh" pitchFamily="2" charset="-78"/>
                <a:cs typeface="Al Tarikh" pitchFamily="2" charset="-78"/>
              </a:rPr>
              <a:t>The impact of breast cancer care extends past medical or surgical “cure”</a:t>
            </a: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rgbClr val="404040"/>
                </a:solidFill>
                <a:latin typeface="Al Tarikh" pitchFamily="2" charset="-78"/>
                <a:cs typeface="Al Tarikh" pitchFamily="2" charset="-78"/>
              </a:rPr>
              <a:t>Patients report fear of recurrence and cosmetic outcome as major drivers in surgery decision</a:t>
            </a: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rgbClr val="404040"/>
                </a:solidFill>
                <a:latin typeface="Al Tarikh" pitchFamily="2" charset="-78"/>
                <a:cs typeface="Al Tarikh" pitchFamily="2" charset="-78"/>
              </a:rPr>
              <a:t>Understanding key patient values allows them to be prioritized in surgical decision making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altLang="en-US" sz="2800" dirty="0">
              <a:solidFill>
                <a:srgbClr val="000000"/>
              </a:solidFill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2065" name="TextBox 22"/>
          <p:cNvSpPr txBox="1">
            <a:spLocks noChangeArrowheads="1"/>
          </p:cNvSpPr>
          <p:nvPr/>
        </p:nvSpPr>
        <p:spPr bwMode="auto">
          <a:xfrm>
            <a:off x="195054" y="11156254"/>
            <a:ext cx="9482345" cy="238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5784850" indent="-349885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6242050" indent="-349885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6699250" indent="-349885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7156450" indent="-349885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404040"/>
                </a:solidFill>
                <a:latin typeface="Al Tarikh" pitchFamily="2" charset="-78"/>
                <a:cs typeface="Al Tarikh" pitchFamily="2" charset="-78"/>
              </a:rPr>
              <a:t>Breast cancer survivors participated in Zoom interviews</a:t>
            </a: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404040"/>
                </a:solidFill>
                <a:latin typeface="Al Tarikh" pitchFamily="2" charset="-78"/>
                <a:cs typeface="Al Tarikh" pitchFamily="2" charset="-78"/>
              </a:rPr>
              <a:t>Survivors described changes in quality of life over time in BREAST-Q domains</a:t>
            </a: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404040"/>
                </a:solidFill>
                <a:latin typeface="Al Tarikh" pitchFamily="2" charset="-78"/>
                <a:cs typeface="Al Tarikh" pitchFamily="2" charset="-78"/>
              </a:rPr>
              <a:t>Inductive thematic </a:t>
            </a:r>
            <a:r>
              <a:rPr lang="en-US" sz="3000" dirty="0">
                <a:solidFill>
                  <a:srgbClr val="000000"/>
                </a:solidFill>
                <a:latin typeface="Al Tarikh" pitchFamily="2" charset="-78"/>
                <a:cs typeface="Al Tarikh" pitchFamily="2" charset="-78"/>
              </a:rPr>
              <a:t>analysis</a:t>
            </a:r>
            <a:r>
              <a:rPr lang="en-US" sz="3000" dirty="0">
                <a:solidFill>
                  <a:srgbClr val="404040"/>
                </a:solidFill>
                <a:latin typeface="Al Tarikh" pitchFamily="2" charset="-78"/>
                <a:cs typeface="Al Tarikh" pitchFamily="2" charset="-78"/>
              </a:rPr>
              <a:t> of transcripts</a:t>
            </a:r>
          </a:p>
        </p:txBody>
      </p:sp>
      <p:sp>
        <p:nvSpPr>
          <p:cNvPr id="2067" name="TextBox 69"/>
          <p:cNvSpPr txBox="1">
            <a:spLocks noChangeArrowheads="1"/>
          </p:cNvSpPr>
          <p:nvPr/>
        </p:nvSpPr>
        <p:spPr bwMode="auto">
          <a:xfrm>
            <a:off x="10231813" y="2102540"/>
            <a:ext cx="12454773" cy="154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200" b="1" dirty="0">
                <a:solidFill>
                  <a:srgbClr val="000000"/>
                </a:solidFill>
                <a:latin typeface="Al Tarikh" pitchFamily="2" charset="-78"/>
                <a:cs typeface="Al Tarikh" pitchFamily="2" charset="-78"/>
              </a:rPr>
              <a:t>Gabriella Annest Canty, BA,  </a:t>
            </a:r>
            <a:r>
              <a:rPr lang="en-US" altLang="en-US" sz="2200" dirty="0">
                <a:solidFill>
                  <a:srgbClr val="000000"/>
                </a:solidFill>
                <a:latin typeface="Al Tarikh" pitchFamily="2" charset="-78"/>
                <a:cs typeface="Al Tarikh" pitchFamily="2" charset="-78"/>
              </a:rPr>
              <a:t>Monica Adams PhD, Madeline Higgins MD, Karen Hampanda PhD, </a:t>
            </a:r>
          </a:p>
          <a:p>
            <a:pPr algn="ctr" eaLnBrk="1" hangingPunct="1"/>
            <a:r>
              <a:rPr lang="en-US" altLang="en-US" sz="2200" dirty="0">
                <a:solidFill>
                  <a:srgbClr val="000000"/>
                </a:solidFill>
                <a:latin typeface="Al Tarikh" pitchFamily="2" charset="-78"/>
                <a:cs typeface="Al Tarikh" pitchFamily="2" charset="-78"/>
              </a:rPr>
              <a:t>Sudheer Vemuru MD, Abigail Ludwigson BA, Clara Lee MD, Erin Baurle PhD,  Dan Matlock MD,</a:t>
            </a:r>
          </a:p>
          <a:p>
            <a:pPr algn="ctr" eaLnBrk="1" hangingPunct="1"/>
            <a:r>
              <a:rPr lang="en-US" altLang="en-US" sz="2200" dirty="0">
                <a:solidFill>
                  <a:srgbClr val="000000"/>
                </a:solidFill>
                <a:latin typeface="Al Tarikh" pitchFamily="2" charset="-78"/>
                <a:cs typeface="Al Tarikh" pitchFamily="2" charset="-78"/>
              </a:rPr>
              <a:t> Simon Kim MD PhD,  Rebekah Davis BS MS, Sarah Tevis MD</a:t>
            </a:r>
            <a:endParaRPr lang="en-US" sz="2200" dirty="0">
              <a:solidFill>
                <a:srgbClr val="000000"/>
              </a:solidFill>
            </a:endParaRPr>
          </a:p>
          <a:p>
            <a:pPr algn="ctr" eaLnBrk="1" hangingPunct="1"/>
            <a:endParaRPr lang="en-US" altLang="en-US" sz="2200" dirty="0">
              <a:solidFill>
                <a:srgbClr val="000000"/>
              </a:solidFill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A5EFFB-68EB-954A-B6A8-21220D9C6F8A}"/>
              </a:ext>
            </a:extLst>
          </p:cNvPr>
          <p:cNvSpPr txBox="1"/>
          <p:nvPr/>
        </p:nvSpPr>
        <p:spPr>
          <a:xfrm>
            <a:off x="9651999" y="3771501"/>
            <a:ext cx="13589001" cy="1545038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41275" algn="ctr">
              <a:tabLst>
                <a:tab pos="13250863" algn="l"/>
              </a:tabLst>
            </a:pPr>
            <a:r>
              <a:rPr lang="en-US" sz="7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l Tarikh" pitchFamily="2" charset="-78"/>
                <a:cs typeface="Al Tarikh" pitchFamily="2" charset="-78"/>
              </a:rPr>
              <a:t> Patients prioritize their </a:t>
            </a:r>
          </a:p>
          <a:p>
            <a:pPr marL="285750" indent="-41275" algn="ctr">
              <a:tabLst>
                <a:tab pos="13250863" algn="l"/>
              </a:tabLst>
            </a:pPr>
            <a:r>
              <a:rPr lang="en-US" sz="7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 Tarikh" pitchFamily="2" charset="-78"/>
                <a:cs typeface="Al Tarikh" pitchFamily="2" charset="-78"/>
              </a:rPr>
              <a:t>fears of recurrence </a:t>
            </a:r>
            <a:r>
              <a:rPr lang="en-US" sz="7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l Tarikh" pitchFamily="2" charset="-78"/>
                <a:cs typeface="Al Tarikh" pitchFamily="2" charset="-78"/>
              </a:rPr>
              <a:t>and </a:t>
            </a:r>
          </a:p>
          <a:p>
            <a:pPr marL="285750" indent="-41275" algn="ctr">
              <a:tabLst>
                <a:tab pos="13250863" algn="l"/>
              </a:tabLst>
            </a:pPr>
            <a:r>
              <a:rPr lang="en-US" sz="7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 Tarikh" pitchFamily="2" charset="-78"/>
                <a:cs typeface="Al Tarikh" pitchFamily="2" charset="-78"/>
              </a:rPr>
              <a:t>cosmetic outcome</a:t>
            </a:r>
            <a:r>
              <a:rPr lang="en-US" sz="7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l Tarikh" pitchFamily="2" charset="-78"/>
                <a:cs typeface="Al Tarikh" pitchFamily="2" charset="-78"/>
              </a:rPr>
              <a:t> in surgical decision making</a:t>
            </a:r>
            <a:endParaRPr lang="en-US" sz="7400" dirty="0">
              <a:solidFill>
                <a:schemeClr val="accent1">
                  <a:lumMod val="20000"/>
                  <a:lumOff val="80000"/>
                </a:schemeClr>
              </a:solidFill>
              <a:latin typeface="Al Tarikh" pitchFamily="2" charset="-78"/>
              <a:cs typeface="Al Tarikh" pitchFamily="2" charset="-78"/>
            </a:endParaRPr>
          </a:p>
          <a:p>
            <a:endParaRPr lang="en-US" sz="7400" dirty="0">
              <a:solidFill>
                <a:schemeClr val="accent1">
                  <a:lumMod val="20000"/>
                  <a:lumOff val="80000"/>
                </a:schemeClr>
              </a:solidFill>
              <a:latin typeface="Al Tarikh" pitchFamily="2" charset="-78"/>
              <a:cs typeface="Al Tarikh" pitchFamily="2" charset="-78"/>
            </a:endParaRPr>
          </a:p>
          <a:p>
            <a:endParaRPr lang="en-US" sz="7400" dirty="0">
              <a:solidFill>
                <a:schemeClr val="accent1">
                  <a:lumMod val="20000"/>
                  <a:lumOff val="80000"/>
                </a:schemeClr>
              </a:solidFill>
              <a:latin typeface="Al Tarikh" pitchFamily="2" charset="-78"/>
              <a:cs typeface="Al Tarikh" pitchFamily="2" charset="-78"/>
            </a:endParaRPr>
          </a:p>
          <a:p>
            <a:endParaRPr lang="en-US" sz="7400" dirty="0">
              <a:solidFill>
                <a:schemeClr val="accent1">
                  <a:lumMod val="20000"/>
                  <a:lumOff val="80000"/>
                </a:schemeClr>
              </a:solidFill>
              <a:latin typeface="Al Tarikh" pitchFamily="2" charset="-78"/>
              <a:cs typeface="Al Tarikh" pitchFamily="2" charset="-78"/>
            </a:endParaRPr>
          </a:p>
          <a:p>
            <a:endParaRPr lang="en-US" sz="7400" dirty="0">
              <a:solidFill>
                <a:schemeClr val="accent1">
                  <a:lumMod val="20000"/>
                  <a:lumOff val="80000"/>
                </a:schemeClr>
              </a:solidFill>
              <a:latin typeface="Al Tarikh" pitchFamily="2" charset="-78"/>
              <a:cs typeface="Al Tarikh" pitchFamily="2" charset="-78"/>
            </a:endParaRPr>
          </a:p>
          <a:p>
            <a:endParaRPr lang="en-US" sz="7400" dirty="0">
              <a:solidFill>
                <a:schemeClr val="accent1">
                  <a:lumMod val="20000"/>
                  <a:lumOff val="80000"/>
                </a:schemeClr>
              </a:solidFill>
              <a:latin typeface="Al Tarikh" pitchFamily="2" charset="-78"/>
              <a:cs typeface="Al Tarikh" pitchFamily="2" charset="-78"/>
            </a:endParaRPr>
          </a:p>
          <a:p>
            <a:pPr algn="ctr"/>
            <a:endParaRPr lang="en-US" sz="7400" dirty="0">
              <a:solidFill>
                <a:schemeClr val="accent1">
                  <a:lumMod val="20000"/>
                  <a:lumOff val="80000"/>
                </a:schemeClr>
              </a:solidFill>
              <a:latin typeface="Al Tarikh" pitchFamily="2" charset="-78"/>
              <a:cs typeface="Al Tarikh" pitchFamily="2" charset="-78"/>
            </a:endParaRPr>
          </a:p>
          <a:p>
            <a:pPr algn="ctr"/>
            <a:endParaRPr lang="en-US" sz="7400" dirty="0">
              <a:solidFill>
                <a:schemeClr val="accent1">
                  <a:lumMod val="20000"/>
                  <a:lumOff val="80000"/>
                </a:schemeClr>
              </a:solidFill>
              <a:latin typeface="Al Tarikh" pitchFamily="2" charset="-78"/>
              <a:cs typeface="Al Tarikh" pitchFamily="2" charset="-78"/>
            </a:endParaRPr>
          </a:p>
          <a:p>
            <a:pPr algn="ctr"/>
            <a:endParaRPr lang="en-US" sz="8000" dirty="0">
              <a:solidFill>
                <a:schemeClr val="accent1">
                  <a:lumMod val="20000"/>
                  <a:lumOff val="80000"/>
                </a:schemeClr>
              </a:solidFill>
              <a:latin typeface="Al Tarikh" pitchFamily="2" charset="-78"/>
              <a:cs typeface="Al Tarikh" pitchFamily="2" charset="-78"/>
            </a:endParaRPr>
          </a:p>
          <a:p>
            <a:pPr algn="ctr"/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Al Tarikh" pitchFamily="2" charset="-78"/>
              <a:cs typeface="Al Tarikh" pitchFamily="2" charset="-78"/>
            </a:endParaRPr>
          </a:p>
          <a:p>
            <a:pPr algn="ctr"/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Al Tarikh" pitchFamily="2" charset="-78"/>
              <a:cs typeface="Al Tarikh" pitchFamily="2" charset="-78"/>
            </a:endParaRPr>
          </a:p>
          <a:p>
            <a:pPr algn="ctr"/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2687AB49-DA9F-2B48-BA7F-3037ED793D80}"/>
              </a:ext>
            </a:extLst>
          </p:cNvPr>
          <p:cNvSpPr/>
          <p:nvPr/>
        </p:nvSpPr>
        <p:spPr>
          <a:xfrm>
            <a:off x="16916400" y="3340390"/>
            <a:ext cx="6324600" cy="1096381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A40B3204-EA08-4A43-BB70-3DC6B03DF1FA}"/>
              </a:ext>
            </a:extLst>
          </p:cNvPr>
          <p:cNvSpPr/>
          <p:nvPr/>
        </p:nvSpPr>
        <p:spPr>
          <a:xfrm flipH="1">
            <a:off x="9677400" y="3323935"/>
            <a:ext cx="7543800" cy="1112836"/>
          </a:xfrm>
          <a:prstGeom prst="arc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9953DE-1E58-B64E-A238-571A07D6F5E1}"/>
              </a:ext>
            </a:extLst>
          </p:cNvPr>
          <p:cNvSpPr/>
          <p:nvPr/>
        </p:nvSpPr>
        <p:spPr>
          <a:xfrm>
            <a:off x="13411200" y="3340390"/>
            <a:ext cx="6781800" cy="52488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l Tarikh" pitchFamily="2" charset="-78"/>
              <a:cs typeface="Al Tarikh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06F09E-BA25-634C-8E38-1562992C0BA8}"/>
              </a:ext>
            </a:extLst>
          </p:cNvPr>
          <p:cNvCxnSpPr/>
          <p:nvPr/>
        </p:nvCxnSpPr>
        <p:spPr>
          <a:xfrm flipV="1">
            <a:off x="9677400" y="3579523"/>
            <a:ext cx="0" cy="28574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A9203EB5-2019-8945-9391-4F40991B55C6}"/>
              </a:ext>
            </a:extLst>
          </p:cNvPr>
          <p:cNvSpPr/>
          <p:nvPr/>
        </p:nvSpPr>
        <p:spPr>
          <a:xfrm rot="5400000">
            <a:off x="9970571" y="3230966"/>
            <a:ext cx="346991" cy="895465"/>
          </a:xfrm>
          <a:prstGeom prst="rtTriangl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1198A686-BFD4-B74B-8A9E-59DFA2EF3C48}"/>
              </a:ext>
            </a:extLst>
          </p:cNvPr>
          <p:cNvSpPr/>
          <p:nvPr/>
        </p:nvSpPr>
        <p:spPr>
          <a:xfrm rot="10800000">
            <a:off x="22326600" y="3505202"/>
            <a:ext cx="914400" cy="360069"/>
          </a:xfrm>
          <a:prstGeom prst="rtTriangl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D898B6-A938-2A4C-83B7-B695F02015DE}"/>
              </a:ext>
            </a:extLst>
          </p:cNvPr>
          <p:cNvSpPr txBox="1"/>
          <p:nvPr/>
        </p:nvSpPr>
        <p:spPr>
          <a:xfrm>
            <a:off x="9372599" y="308239"/>
            <a:ext cx="141732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rgbClr val="000000"/>
                </a:solidFill>
                <a:latin typeface="Al Tarikh" pitchFamily="2" charset="-78"/>
                <a:cs typeface="Al Tarikh" pitchFamily="2" charset="-78"/>
              </a:rPr>
              <a:t>Journey Mapping</a:t>
            </a:r>
            <a:r>
              <a:rPr lang="en-US" sz="5600" dirty="0">
                <a:solidFill>
                  <a:srgbClr val="000000"/>
                </a:solidFill>
                <a:latin typeface="Al Tarikh" pitchFamily="2" charset="-78"/>
                <a:cs typeface="Al Tarikh" pitchFamily="2" charset="-78"/>
              </a:rPr>
              <a:t>: Evaluating Quality of Life Changes over Breast Cancer Treatment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89DFC9-49A6-A24F-ABE7-98B5BF4A54D3}"/>
              </a:ext>
            </a:extLst>
          </p:cNvPr>
          <p:cNvCxnSpPr>
            <a:cxnSpLocks/>
          </p:cNvCxnSpPr>
          <p:nvPr/>
        </p:nvCxnSpPr>
        <p:spPr>
          <a:xfrm flipV="1">
            <a:off x="9677399" y="3579523"/>
            <a:ext cx="0" cy="15658950"/>
          </a:xfrm>
          <a:prstGeom prst="line">
            <a:avLst/>
          </a:prstGeom>
          <a:ln w="603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6940">
            <a:extLst>
              <a:ext uri="{FF2B5EF4-FFF2-40B4-BE49-F238E27FC236}">
                <a16:creationId xmlns:a16="http://schemas.microsoft.com/office/drawing/2014/main" id="{71D9E96C-882A-AD4D-8CE0-1DE3264CF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642" y="13716000"/>
            <a:ext cx="1710858" cy="62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867" tIns="28433" rIns="56867" bIns="28433">
            <a:spAutoFit/>
          </a:bodyPr>
          <a:lstStyle>
            <a:lvl1pPr defTabSz="501650">
              <a:spcBef>
                <a:spcPct val="20000"/>
              </a:spcBef>
              <a:buFont typeface="Arial" panose="020B0604020202020204" pitchFamily="34" charset="0"/>
              <a:buChar char="•"/>
              <a:defRPr sz="9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8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01650">
              <a:spcBef>
                <a:spcPct val="20000"/>
              </a:spcBef>
              <a:buFont typeface="Arial" panose="020B0604020202020204" pitchFamily="34" charset="0"/>
              <a:buChar char="•"/>
              <a:defRPr sz="7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01650">
              <a:spcBef>
                <a:spcPct val="20000"/>
              </a:spcBef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00" b="1" dirty="0">
                <a:solidFill>
                  <a:srgbClr val="000000"/>
                </a:solidFill>
                <a:latin typeface="Al Tarikh" pitchFamily="2" charset="-78"/>
                <a:cs typeface="Al Tarikh" pitchFamily="2" charset="-78"/>
              </a:rPr>
              <a:t>Results</a:t>
            </a:r>
          </a:p>
        </p:txBody>
      </p:sp>
      <p:sp>
        <p:nvSpPr>
          <p:cNvPr id="49" name="TextBox 23">
            <a:extLst>
              <a:ext uri="{FF2B5EF4-FFF2-40B4-BE49-F238E27FC236}">
                <a16:creationId xmlns:a16="http://schemas.microsoft.com/office/drawing/2014/main" id="{1243C2B6-1596-DF40-B4A5-A53E85EAE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24" y="14516714"/>
            <a:ext cx="8920956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404040"/>
                </a:solidFill>
                <a:latin typeface="Al Tarikh" pitchFamily="2" charset="-78"/>
                <a:cs typeface="Al Tarikh" pitchFamily="2" charset="-78"/>
              </a:rPr>
              <a:t>N = 14 participants</a:t>
            </a: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404040"/>
                </a:solidFill>
                <a:latin typeface="Al Tarikh" pitchFamily="2" charset="-78"/>
                <a:cs typeface="Al Tarikh" pitchFamily="2" charset="-78"/>
              </a:rPr>
              <a:t>Mean age 57 years (41-76)</a:t>
            </a: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404040"/>
                </a:solidFill>
                <a:latin typeface="Al Tarikh" pitchFamily="2" charset="-78"/>
                <a:cs typeface="Al Tarikh" pitchFamily="2" charset="-78"/>
              </a:rPr>
              <a:t>Fear of recurrence and cosmetic outcomes are major themes for patients in surgical decision making (Figure 1)</a:t>
            </a: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404040"/>
                </a:solidFill>
                <a:latin typeface="Al Tarikh" pitchFamily="2" charset="-78"/>
                <a:cs typeface="Al Tarikh" pitchFamily="2" charset="-78"/>
              </a:rPr>
              <a:t>Common themes identified on qualitative analysis: reduced sense of control, fear of recurrence, physical challenges with hormone therapy, evolution in confidence, and logistics of care affecting quality of life (Table 1)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0000"/>
              </a:solidFill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40" name="Text Box 6940">
            <a:extLst>
              <a:ext uri="{FF2B5EF4-FFF2-40B4-BE49-F238E27FC236}">
                <a16:creationId xmlns:a16="http://schemas.microsoft.com/office/drawing/2014/main" id="{8F15C7EA-4AA2-5049-AE1D-F7561F8CE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7761" y="4505869"/>
            <a:ext cx="3859396" cy="62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867" tIns="28433" rIns="56867" bIns="28433">
            <a:spAutoFit/>
          </a:bodyPr>
          <a:lstStyle>
            <a:lvl1pPr defTabSz="501650">
              <a:spcBef>
                <a:spcPct val="20000"/>
              </a:spcBef>
              <a:buFont typeface="Arial" panose="020B0604020202020204" pitchFamily="34" charset="0"/>
              <a:buChar char="•"/>
              <a:defRPr sz="9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8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01650">
              <a:spcBef>
                <a:spcPct val="20000"/>
              </a:spcBef>
              <a:buFont typeface="Arial" panose="020B0604020202020204" pitchFamily="34" charset="0"/>
              <a:buChar char="•"/>
              <a:defRPr sz="7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01650">
              <a:spcBef>
                <a:spcPct val="20000"/>
              </a:spcBef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00" b="1" dirty="0">
                <a:solidFill>
                  <a:srgbClr val="000000"/>
                </a:solidFill>
                <a:latin typeface="Al Tarikh" pitchFamily="2" charset="-78"/>
                <a:cs typeface="Al Tarikh" pitchFamily="2" charset="-78"/>
              </a:rPr>
              <a:t>Common Themes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8D2F0E-2ADB-7448-9E5B-DC9FA57694DD}"/>
              </a:ext>
            </a:extLst>
          </p:cNvPr>
          <p:cNvSpPr txBox="1"/>
          <p:nvPr/>
        </p:nvSpPr>
        <p:spPr>
          <a:xfrm>
            <a:off x="20878800" y="1853411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000000"/>
                </a:solidFill>
                <a:latin typeface="Al Tarikh" pitchFamily="2" charset="-78"/>
                <a:cs typeface="Al Tarikh" pitchFamily="2" charset="-78"/>
              </a:rPr>
              <a:t>Figure 1</a:t>
            </a:r>
            <a:endParaRPr lang="en-US" sz="2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564775E-74DE-9447-9DF4-BE992ECAADFD}"/>
              </a:ext>
            </a:extLst>
          </p:cNvPr>
          <p:cNvSpPr txBox="1"/>
          <p:nvPr/>
        </p:nvSpPr>
        <p:spPr>
          <a:xfrm>
            <a:off x="31013400" y="136968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000000"/>
                </a:solidFill>
                <a:latin typeface="Al Tarikh" pitchFamily="2" charset="-78"/>
                <a:cs typeface="Al Tarikh" pitchFamily="2" charset="-78"/>
              </a:rPr>
              <a:t>Table 1</a:t>
            </a:r>
            <a:endParaRPr lang="en-US" sz="2000" dirty="0"/>
          </a:p>
        </p:txBody>
      </p:sp>
      <p:pic>
        <p:nvPicPr>
          <p:cNvPr id="18" name="Picture 17" descr="A white rectangular sign with black text and mountains and a butterfly&#10;&#10;Description automatically generated">
            <a:extLst>
              <a:ext uri="{FF2B5EF4-FFF2-40B4-BE49-F238E27FC236}">
                <a16:creationId xmlns:a16="http://schemas.microsoft.com/office/drawing/2014/main" id="{A5C7780E-654B-75BC-C3FF-84FE3BBB3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486" y="-990600"/>
            <a:ext cx="5621714" cy="5621714"/>
          </a:xfrm>
          <a:prstGeom prst="rect">
            <a:avLst/>
          </a:prstGeom>
        </p:spPr>
      </p:pic>
      <p:pic>
        <p:nvPicPr>
          <p:cNvPr id="31" name="Picture 30" descr="A qr code with black squares&#10;&#10;Description automatically generated">
            <a:extLst>
              <a:ext uri="{FF2B5EF4-FFF2-40B4-BE49-F238E27FC236}">
                <a16:creationId xmlns:a16="http://schemas.microsoft.com/office/drawing/2014/main" id="{B08FF76C-D1C7-5694-79A2-A48206A96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452" y="1828800"/>
            <a:ext cx="1210348" cy="1210348"/>
          </a:xfrm>
          <a:prstGeom prst="rect">
            <a:avLst/>
          </a:prstGeom>
        </p:spPr>
      </p:pic>
      <p:pic>
        <p:nvPicPr>
          <p:cNvPr id="61" name="Content Placeholder 4" descr="A table of medical procedures&#10;&#10;Description automatically generated with medium confidence">
            <a:extLst>
              <a:ext uri="{FF2B5EF4-FFF2-40B4-BE49-F238E27FC236}">
                <a16:creationId xmlns:a16="http://schemas.microsoft.com/office/drawing/2014/main" id="{A72EBC54-F571-CC80-5A26-72E55276AB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9"/>
          <a:stretch/>
        </p:blipFill>
        <p:spPr>
          <a:xfrm>
            <a:off x="23601867" y="5257800"/>
            <a:ext cx="8806970" cy="8388309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138A58C3-821D-7D82-B603-389E883F01FD}"/>
              </a:ext>
            </a:extLst>
          </p:cNvPr>
          <p:cNvGrpSpPr/>
          <p:nvPr/>
        </p:nvGrpSpPr>
        <p:grpSpPr>
          <a:xfrm>
            <a:off x="438652" y="7620000"/>
            <a:ext cx="8922759" cy="2366192"/>
            <a:chOff x="438652" y="7771615"/>
            <a:chExt cx="8922759" cy="2366192"/>
          </a:xfrm>
        </p:grpSpPr>
        <p:pic>
          <p:nvPicPr>
            <p:cNvPr id="38" name="Graphic 37" descr="Run with solid fill">
              <a:extLst>
                <a:ext uri="{FF2B5EF4-FFF2-40B4-BE49-F238E27FC236}">
                  <a16:creationId xmlns:a16="http://schemas.microsoft.com/office/drawing/2014/main" id="{44100F81-D003-DFD0-0D83-947E13FAC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98644" y="7874980"/>
              <a:ext cx="1270877" cy="144109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BF3D0E4-2ABD-CFDD-218B-FF5739162F82}"/>
                </a:ext>
              </a:extLst>
            </p:cNvPr>
            <p:cNvSpPr txBox="1"/>
            <p:nvPr/>
          </p:nvSpPr>
          <p:spPr>
            <a:xfrm>
              <a:off x="3188041" y="9394608"/>
              <a:ext cx="14366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Physical </a:t>
              </a:r>
            </a:p>
            <a:p>
              <a:r>
                <a:rPr lang="en-US" sz="2000" b="1" dirty="0"/>
                <a:t>well-being</a:t>
              </a:r>
            </a:p>
          </p:txBody>
        </p:sp>
        <p:pic>
          <p:nvPicPr>
            <p:cNvPr id="46" name="Graphic 45" descr="Swimsuit outline">
              <a:extLst>
                <a:ext uri="{FF2B5EF4-FFF2-40B4-BE49-F238E27FC236}">
                  <a16:creationId xmlns:a16="http://schemas.microsoft.com/office/drawing/2014/main" id="{21F2190E-0949-D041-0DA4-D71DE744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49795" y="7771615"/>
              <a:ext cx="1270877" cy="148574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930D782-62D4-1648-0037-1F3C1D68FAF9}"/>
                </a:ext>
              </a:extLst>
            </p:cNvPr>
            <p:cNvSpPr txBox="1"/>
            <p:nvPr/>
          </p:nvSpPr>
          <p:spPr>
            <a:xfrm>
              <a:off x="5549505" y="9406379"/>
              <a:ext cx="1608133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Breast </a:t>
              </a:r>
            </a:p>
            <a:p>
              <a:pPr algn="ctr"/>
              <a:r>
                <a:rPr lang="en-US" sz="2000" b="1" dirty="0"/>
                <a:t>satisfaction</a:t>
              </a:r>
            </a:p>
          </p:txBody>
        </p:sp>
        <p:pic>
          <p:nvPicPr>
            <p:cNvPr id="51" name="Graphic 50" descr="Two Hearts with solid fill">
              <a:extLst>
                <a:ext uri="{FF2B5EF4-FFF2-40B4-BE49-F238E27FC236}">
                  <a16:creationId xmlns:a16="http://schemas.microsoft.com/office/drawing/2014/main" id="{9002A8AB-80F1-B785-A558-9D94B7B1A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95711" y="8001000"/>
              <a:ext cx="1348194" cy="1423899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ED1E5BE-5C8C-E133-842A-1AA5400CCCD4}"/>
                </a:ext>
              </a:extLst>
            </p:cNvPr>
            <p:cNvSpPr txBox="1"/>
            <p:nvPr/>
          </p:nvSpPr>
          <p:spPr>
            <a:xfrm>
              <a:off x="7924800" y="9418149"/>
              <a:ext cx="14366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Sexual </a:t>
              </a:r>
            </a:p>
            <a:p>
              <a:pPr algn="ctr"/>
              <a:r>
                <a:rPr lang="en-US" sz="2000" b="1" dirty="0"/>
                <a:t>well-being</a:t>
              </a:r>
            </a:p>
          </p:txBody>
        </p:sp>
        <p:pic>
          <p:nvPicPr>
            <p:cNvPr id="59" name="Graphic 58" descr="Smiling face outline with solid fill">
              <a:extLst>
                <a:ext uri="{FF2B5EF4-FFF2-40B4-BE49-F238E27FC236}">
                  <a16:creationId xmlns:a16="http://schemas.microsoft.com/office/drawing/2014/main" id="{0CA44FF0-813A-B7DE-7E0E-393C39C43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5510" y="7963027"/>
              <a:ext cx="1351890" cy="1409573"/>
            </a:xfrm>
            <a:prstGeom prst="rect">
              <a:avLst/>
            </a:prstGeom>
          </p:spPr>
        </p:pic>
        <p:sp>
          <p:nvSpPr>
            <p:cNvPr id="2048" name="TextBox 2047">
              <a:extLst>
                <a:ext uri="{FF2B5EF4-FFF2-40B4-BE49-F238E27FC236}">
                  <a16:creationId xmlns:a16="http://schemas.microsoft.com/office/drawing/2014/main" id="{066FC36A-D273-452F-A6EC-496FBEEA6FA9}"/>
                </a:ext>
              </a:extLst>
            </p:cNvPr>
            <p:cNvSpPr txBox="1"/>
            <p:nvPr/>
          </p:nvSpPr>
          <p:spPr>
            <a:xfrm>
              <a:off x="438652" y="9429921"/>
              <a:ext cx="1824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Psychosocial</a:t>
              </a:r>
            </a:p>
            <a:p>
              <a:pPr algn="ctr"/>
              <a:r>
                <a:rPr lang="en-US" sz="2000" b="1" dirty="0"/>
                <a:t>well-being</a:t>
              </a:r>
            </a:p>
          </p:txBody>
        </p:sp>
      </p:grpSp>
      <p:pic>
        <p:nvPicPr>
          <p:cNvPr id="2055" name="Picture 2054" descr="A close up of a tan surface&#10;&#10;Description automatically generated">
            <a:extLst>
              <a:ext uri="{FF2B5EF4-FFF2-40B4-BE49-F238E27FC236}">
                <a16:creationId xmlns:a16="http://schemas.microsoft.com/office/drawing/2014/main" id="{25BD0EDB-1DF6-B7B0-040A-D5D9276B11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90" y="497640"/>
            <a:ext cx="5890210" cy="2142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BC9ED4-C008-C44D-9F6A-71282FE3E9B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5354" t="19274"/>
          <a:stretch/>
        </p:blipFill>
        <p:spPr>
          <a:xfrm>
            <a:off x="2263190" y="1472571"/>
            <a:ext cx="6698226" cy="889629"/>
          </a:xfrm>
          <a:prstGeom prst="rect">
            <a:avLst/>
          </a:prstGeom>
        </p:spPr>
      </p:pic>
      <p:pic>
        <p:nvPicPr>
          <p:cNvPr id="6" name="Picture 5" descr="A person sitting next to a doctor&#10;&#10;Description automatically generated">
            <a:extLst>
              <a:ext uri="{FF2B5EF4-FFF2-40B4-BE49-F238E27FC236}">
                <a16:creationId xmlns:a16="http://schemas.microsoft.com/office/drawing/2014/main" id="{85128FDD-93AF-EB6F-62B6-95DA08D3AB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089" y="14060762"/>
            <a:ext cx="8867074" cy="4987729"/>
          </a:xfrm>
          <a:prstGeom prst="rect">
            <a:avLst/>
          </a:prstGeom>
        </p:spPr>
      </p:pic>
      <p:sp>
        <p:nvSpPr>
          <p:cNvPr id="63" name="Oval Callout 62">
            <a:extLst>
              <a:ext uri="{FF2B5EF4-FFF2-40B4-BE49-F238E27FC236}">
                <a16:creationId xmlns:a16="http://schemas.microsoft.com/office/drawing/2014/main" id="{E1D37418-2C98-56D8-EE87-1A06DEA8E6E0}"/>
              </a:ext>
            </a:extLst>
          </p:cNvPr>
          <p:cNvSpPr/>
          <p:nvPr/>
        </p:nvSpPr>
        <p:spPr>
          <a:xfrm>
            <a:off x="16154400" y="11066208"/>
            <a:ext cx="6991940" cy="4244256"/>
          </a:xfrm>
          <a:prstGeom prst="wedgeEllipseCallout">
            <a:avLst>
              <a:gd name="adj1" fmla="val -52919"/>
              <a:gd name="adj2" fmla="val 3730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l Tarikh" pitchFamily="2" charset="-78"/>
                <a:cs typeface="Al Tarikh" pitchFamily="2" charset="-78"/>
              </a:rPr>
              <a:t>“I was told if I did a lumpectomy, </a:t>
            </a:r>
            <a:r>
              <a:rPr lang="en-US" sz="3200" b="1" dirty="0">
                <a:solidFill>
                  <a:schemeClr val="tx1"/>
                </a:solidFill>
                <a:latin typeface="Al Tarikh" pitchFamily="2" charset="-78"/>
                <a:cs typeface="Al Tarikh" pitchFamily="2" charset="-78"/>
              </a:rPr>
              <a:t>I would be really deformed</a:t>
            </a:r>
            <a:r>
              <a:rPr lang="en-US" sz="3200" dirty="0">
                <a:solidFill>
                  <a:schemeClr val="tx1"/>
                </a:solidFill>
                <a:latin typeface="Al Tarikh" pitchFamily="2" charset="-78"/>
                <a:cs typeface="Al Tarikh" pitchFamily="2" charset="-78"/>
              </a:rPr>
              <a:t> because of the lack of tissue, so that </a:t>
            </a:r>
            <a:r>
              <a:rPr lang="en-US" sz="3200" b="1" dirty="0">
                <a:solidFill>
                  <a:schemeClr val="tx1"/>
                </a:solidFill>
                <a:latin typeface="Al Tarikh" pitchFamily="2" charset="-78"/>
                <a:cs typeface="Al Tarikh" pitchFamily="2" charset="-78"/>
              </a:rPr>
              <a:t>made the most sense </a:t>
            </a:r>
            <a:r>
              <a:rPr lang="en-US" sz="3200" dirty="0">
                <a:solidFill>
                  <a:schemeClr val="tx1"/>
                </a:solidFill>
                <a:latin typeface="Al Tarikh" pitchFamily="2" charset="-78"/>
                <a:cs typeface="Al Tarikh" pitchFamily="2" charset="-78"/>
              </a:rPr>
              <a:t>for me to do a mastectomy in the end”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D06D1D-4EE6-79BF-3801-DC2232D9CA44}"/>
              </a:ext>
            </a:extLst>
          </p:cNvPr>
          <p:cNvSpPr txBox="1"/>
          <p:nvPr/>
        </p:nvSpPr>
        <p:spPr>
          <a:xfrm>
            <a:off x="21864613" y="18570222"/>
            <a:ext cx="347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Al Tarikh" pitchFamily="2" charset="-78"/>
                <a:cs typeface="Al Tarikh" pitchFamily="2" charset="-78"/>
              </a:rPr>
              <a:t>Figure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B4F0C2-4417-0CD5-9BA1-B35B767A8FB7}"/>
              </a:ext>
            </a:extLst>
          </p:cNvPr>
          <p:cNvSpPr txBox="1"/>
          <p:nvPr/>
        </p:nvSpPr>
        <p:spPr>
          <a:xfrm>
            <a:off x="23601867" y="18288000"/>
            <a:ext cx="9117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marL="228600" indent="-228600">
              <a:buAutoNum type="arabicPeriod"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Kummerow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K.L., et al.,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Nationwide trends in mastectomy for early-stage breast cancer.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JAMA Surg, 2015.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(1): p. 9-16.</a:t>
            </a:r>
          </a:p>
          <a:p>
            <a:pPr marL="228600" indent="-228600">
              <a:buAutoNum type="arabicPeriod"/>
            </a:pP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system-ui"/>
              </a:rPr>
              <a:t>Pusic AL, Klassen AF, Scott AM,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system-ui"/>
              </a:rPr>
              <a:t>Klok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system-ui"/>
              </a:rPr>
              <a:t> JA, Cordeiro PG,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system-ui"/>
              </a:rPr>
              <a:t>Cano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system-ui"/>
              </a:rPr>
              <a:t> SJ. Development of a new patient-reported outcome measure for breast surgery: the BREAST-Q. </a:t>
            </a:r>
            <a:r>
              <a:rPr lang="en-US" sz="1200" b="0" i="1" dirty="0" err="1">
                <a:solidFill>
                  <a:schemeClr val="bg1">
                    <a:lumMod val="50000"/>
                  </a:schemeClr>
                </a:solidFill>
                <a:effectLst/>
                <a:latin typeface="system-ui"/>
              </a:rPr>
              <a:t>Plast</a:t>
            </a:r>
            <a:r>
              <a:rPr lang="en-US" sz="1200" b="0" i="1" dirty="0">
                <a:solidFill>
                  <a:schemeClr val="bg1">
                    <a:lumMod val="50000"/>
                  </a:schemeClr>
                </a:solidFill>
                <a:effectLst/>
                <a:latin typeface="system-ui"/>
              </a:rPr>
              <a:t> </a:t>
            </a:r>
            <a:r>
              <a:rPr lang="en-US" sz="1200" b="0" i="1" dirty="0" err="1">
                <a:solidFill>
                  <a:schemeClr val="bg1">
                    <a:lumMod val="50000"/>
                  </a:schemeClr>
                </a:solidFill>
                <a:effectLst/>
                <a:latin typeface="system-ui"/>
              </a:rPr>
              <a:t>Reconstr</a:t>
            </a:r>
            <a:r>
              <a:rPr lang="en-US" sz="1200" b="0" i="1" dirty="0">
                <a:solidFill>
                  <a:schemeClr val="bg1">
                    <a:lumMod val="50000"/>
                  </a:schemeClr>
                </a:solidFill>
                <a:effectLst/>
                <a:latin typeface="system-ui"/>
              </a:rPr>
              <a:t> Surg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system-ui"/>
              </a:rPr>
              <a:t>. 2009;124(2):345-353. doi:10.1097/PRS.0b013e3181aee807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Oval Callout 61">
            <a:extLst>
              <a:ext uri="{FF2B5EF4-FFF2-40B4-BE49-F238E27FC236}">
                <a16:creationId xmlns:a16="http://schemas.microsoft.com/office/drawing/2014/main" id="{C65D37C8-F3CB-5CDD-5718-2B5F807FFA48}"/>
              </a:ext>
            </a:extLst>
          </p:cNvPr>
          <p:cNvSpPr/>
          <p:nvPr/>
        </p:nvSpPr>
        <p:spPr>
          <a:xfrm>
            <a:off x="9918830" y="8361687"/>
            <a:ext cx="7368666" cy="4482892"/>
          </a:xfrm>
          <a:prstGeom prst="wedgeEllipseCallout">
            <a:avLst>
              <a:gd name="adj1" fmla="val 15778"/>
              <a:gd name="adj2" fmla="val 7962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l Tarikh" pitchFamily="2" charset="-78"/>
                <a:cs typeface="Al Tarikh" pitchFamily="2" charset="-78"/>
              </a:rPr>
              <a:t>  “I was ready to go ahead and do the mastectomy. I don't want to take any more chances, it's fine. And </a:t>
            </a:r>
            <a:r>
              <a:rPr lang="en-US" sz="2800" b="1" dirty="0">
                <a:solidFill>
                  <a:schemeClr val="tx1"/>
                </a:solidFill>
                <a:latin typeface="Al Tarikh" pitchFamily="2" charset="-78"/>
                <a:cs typeface="Al Tarikh" pitchFamily="2" charset="-78"/>
              </a:rPr>
              <a:t>my surgeon pushed back a little </a:t>
            </a:r>
            <a:r>
              <a:rPr lang="en-US" sz="2800" dirty="0">
                <a:solidFill>
                  <a:schemeClr val="tx1"/>
                </a:solidFill>
                <a:latin typeface="Al Tarikh" pitchFamily="2" charset="-78"/>
                <a:cs typeface="Al Tarikh" pitchFamily="2" charset="-78"/>
              </a:rPr>
              <a:t>and said a lumpectomy would be a good option too. But </a:t>
            </a:r>
            <a:r>
              <a:rPr lang="en-US" sz="2800" b="1" dirty="0">
                <a:solidFill>
                  <a:schemeClr val="tx1"/>
                </a:solidFill>
                <a:latin typeface="Al Tarikh" pitchFamily="2" charset="-78"/>
                <a:cs typeface="Al Tarikh" pitchFamily="2" charset="-78"/>
              </a:rPr>
              <a:t>I couldn't lie awake at night with that choice</a:t>
            </a:r>
            <a:r>
              <a:rPr lang="en-US" sz="2800" dirty="0">
                <a:solidFill>
                  <a:schemeClr val="tx1"/>
                </a:solidFill>
                <a:latin typeface="Al Tarikh" pitchFamily="2" charset="-78"/>
                <a:cs typeface="Al Tarikh" pitchFamily="2" charset="-78"/>
              </a:rPr>
              <a:t>.”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ildren's Hospital Colorado Colors">
      <a:dk1>
        <a:srgbClr val="0069AA"/>
      </a:dk1>
      <a:lt1>
        <a:srgbClr val="FFFFFF"/>
      </a:lt1>
      <a:dk2>
        <a:srgbClr val="0069AA"/>
      </a:dk2>
      <a:lt2>
        <a:srgbClr val="FFFFFF"/>
      </a:lt2>
      <a:accent1>
        <a:srgbClr val="E31536"/>
      </a:accent1>
      <a:accent2>
        <a:srgbClr val="F8981D"/>
      </a:accent2>
      <a:accent3>
        <a:srgbClr val="FFE04F"/>
      </a:accent3>
      <a:accent4>
        <a:srgbClr val="7AC142"/>
      </a:accent4>
      <a:accent5>
        <a:srgbClr val="00A4E3"/>
      </a:accent5>
      <a:accent6>
        <a:srgbClr val="7A68AE"/>
      </a:accent6>
      <a:hlink>
        <a:srgbClr val="FFFFFF"/>
      </a:hlink>
      <a:folHlink>
        <a:srgbClr val="D60C8C"/>
      </a:folHlink>
    </a:clrScheme>
    <a:fontScheme name="Arial Children's 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48639</TotalTime>
  <Words>431</Words>
  <Application>Microsoft Office PowerPoint</Application>
  <PresentationFormat>Custom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 Tarikh</vt:lpstr>
      <vt:lpstr>Arial</vt:lpstr>
      <vt:lpstr>Calibri</vt:lpstr>
      <vt:lpstr>Courier New</vt:lpstr>
      <vt:lpstr>system-ui</vt:lpstr>
      <vt:lpstr>Office Theme</vt:lpstr>
      <vt:lpstr>PowerPoint Presentation</vt:lpstr>
    </vt:vector>
  </TitlesOfParts>
  <Company>The Children's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us001432</dc:creator>
  <cp:lastModifiedBy>Twichell, Tonia</cp:lastModifiedBy>
  <cp:revision>223</cp:revision>
  <cp:lastPrinted>2023-04-16T18:49:38Z</cp:lastPrinted>
  <dcterms:created xsi:type="dcterms:W3CDTF">2011-11-07T20:05:04Z</dcterms:created>
  <dcterms:modified xsi:type="dcterms:W3CDTF">2024-11-25T23:34:37Z</dcterms:modified>
</cp:coreProperties>
</file>