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9" r:id="rId5"/>
  </p:sldIdLst>
  <p:sldSz cx="9144000" cy="6858000" type="screen4x3"/>
  <p:notesSz cx="7010400"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137" autoAdjust="0"/>
    <p:restoredTop sz="94662"/>
  </p:normalViewPr>
  <p:slideViewPr>
    <p:cSldViewPr>
      <p:cViewPr varScale="1">
        <p:scale>
          <a:sx n="86" d="100"/>
          <a:sy n="86" d="100"/>
        </p:scale>
        <p:origin x="2096" y="20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stett, Tyler J" userId="20329465-2b75-4653-b48a-a267d111085d" providerId="ADAL" clId="{86D89BB8-A636-8749-8852-1D25B8EF69A5}"/>
    <pc:docChg chg="modSld">
      <pc:chgData name="Anstett, Tyler J" userId="20329465-2b75-4653-b48a-a267d111085d" providerId="ADAL" clId="{86D89BB8-A636-8749-8852-1D25B8EF69A5}" dt="2021-08-29T21:53:34.769" v="3" actId="208"/>
      <pc:docMkLst>
        <pc:docMk/>
      </pc:docMkLst>
      <pc:sldChg chg="modSp mod">
        <pc:chgData name="Anstett, Tyler J" userId="20329465-2b75-4653-b48a-a267d111085d" providerId="ADAL" clId="{86D89BB8-A636-8749-8852-1D25B8EF69A5}" dt="2021-08-29T21:53:34.769" v="3" actId="208"/>
        <pc:sldMkLst>
          <pc:docMk/>
          <pc:sldMk cId="0" sldId="259"/>
        </pc:sldMkLst>
        <pc:spChg chg="mod">
          <ac:chgData name="Anstett, Tyler J" userId="20329465-2b75-4653-b48a-a267d111085d" providerId="ADAL" clId="{86D89BB8-A636-8749-8852-1D25B8EF69A5}" dt="2021-08-29T21:53:34.769" v="3" actId="208"/>
          <ac:spMkLst>
            <pc:docMk/>
            <pc:sldMk cId="0" sldId="259"/>
            <ac:spMk id="35" creationId="{00000000-0000-0000-0000-000000000000}"/>
          </ac:spMkLst>
        </pc:spChg>
        <pc:spChg chg="mod">
          <ac:chgData name="Anstett, Tyler J" userId="20329465-2b75-4653-b48a-a267d111085d" providerId="ADAL" clId="{86D89BB8-A636-8749-8852-1D25B8EF69A5}" dt="2021-08-29T21:53:34.769" v="3" actId="208"/>
          <ac:spMkLst>
            <pc:docMk/>
            <pc:sldMk cId="0" sldId="259"/>
            <ac:spMk id="39" creationId="{00000000-0000-0000-0000-000000000000}"/>
          </ac:spMkLst>
        </pc:spChg>
        <pc:spChg chg="mod">
          <ac:chgData name="Anstett, Tyler J" userId="20329465-2b75-4653-b48a-a267d111085d" providerId="ADAL" clId="{86D89BB8-A636-8749-8852-1D25B8EF69A5}" dt="2021-08-29T21:53:23.553" v="2" actId="208"/>
          <ac:spMkLst>
            <pc:docMk/>
            <pc:sldMk cId="0" sldId="259"/>
            <ac:spMk id="40" creationId="{00000000-0000-0000-0000-000000000000}"/>
          </ac:spMkLst>
        </pc:spChg>
        <pc:spChg chg="mod">
          <ac:chgData name="Anstett, Tyler J" userId="20329465-2b75-4653-b48a-a267d111085d" providerId="ADAL" clId="{86D89BB8-A636-8749-8852-1D25B8EF69A5}" dt="2021-08-29T21:53:19.493" v="1" actId="208"/>
          <ac:spMkLst>
            <pc:docMk/>
            <pc:sldMk cId="0" sldId="259"/>
            <ac:spMk id="42" creationId="{00000000-0000-0000-0000-000000000000}"/>
          </ac:spMkLst>
        </pc:spChg>
        <pc:graphicFrameChg chg="modGraphic">
          <ac:chgData name="Anstett, Tyler J" userId="20329465-2b75-4653-b48a-a267d111085d" providerId="ADAL" clId="{86D89BB8-A636-8749-8852-1D25B8EF69A5}" dt="2021-08-29T21:53:07.293" v="0" actId="12385"/>
          <ac:graphicFrameMkLst>
            <pc:docMk/>
            <pc:sldMk cId="0" sldId="259"/>
            <ac:graphicFrameMk id="22" creationId="{00000000-0000-0000-0000-000000000000}"/>
          </ac:graphicFrameMkLst>
        </pc:graphicFrameChg>
        <pc:cxnChg chg="mod">
          <ac:chgData name="Anstett, Tyler J" userId="20329465-2b75-4653-b48a-a267d111085d" providerId="ADAL" clId="{86D89BB8-A636-8749-8852-1D25B8EF69A5}" dt="2021-08-29T21:53:34.769" v="3" actId="208"/>
          <ac:cxnSpMkLst>
            <pc:docMk/>
            <pc:sldMk cId="0" sldId="259"/>
            <ac:cxnSpMk id="33" creationId="{00000000-0000-0000-0000-000000000000}"/>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2830" tIns="46415" rIns="92830" bIns="46415" rtlCol="0"/>
          <a:lstStyle>
            <a:lvl1pPr algn="l">
              <a:defRPr sz="1200"/>
            </a:lvl1pPr>
          </a:lstStyle>
          <a:p>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lIns="92830" tIns="46415" rIns="92830" bIns="46415" rtlCol="0"/>
          <a:lstStyle>
            <a:lvl1pPr algn="r">
              <a:defRPr sz="1200"/>
            </a:lvl1pPr>
          </a:lstStyle>
          <a:p>
            <a:fld id="{C228D9BA-35C8-438B-8E1D-6675D2369AB3}" type="datetimeFigureOut">
              <a:rPr lang="en-US" smtClean="0"/>
              <a:pPr/>
              <a:t>8/29/21</a:t>
            </a:fld>
            <a:endParaRPr lang="en-US"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2830" tIns="46415" rIns="92830" bIns="46415" rtlCol="0" anchor="ctr"/>
          <a:lstStyle/>
          <a:p>
            <a:endParaRPr lang="en-US" dirty="0"/>
          </a:p>
        </p:txBody>
      </p:sp>
      <p:sp>
        <p:nvSpPr>
          <p:cNvPr id="5" name="Notes Placeholder 4"/>
          <p:cNvSpPr>
            <a:spLocks noGrp="1"/>
          </p:cNvSpPr>
          <p:nvPr>
            <p:ph type="body" sz="quarter" idx="3"/>
          </p:nvPr>
        </p:nvSpPr>
        <p:spPr>
          <a:xfrm>
            <a:off x="701040" y="4387136"/>
            <a:ext cx="5608320" cy="4156234"/>
          </a:xfrm>
          <a:prstGeom prst="rect">
            <a:avLst/>
          </a:prstGeom>
        </p:spPr>
        <p:txBody>
          <a:bodyPr vert="horz" lIns="92830" tIns="46415" rIns="92830" bIns="46415"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2830" tIns="46415" rIns="92830" bIns="46415"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2830" tIns="46415" rIns="92830" bIns="46415" rtlCol="0" anchor="b"/>
          <a:lstStyle>
            <a:lvl1pPr algn="r">
              <a:defRPr sz="1200"/>
            </a:lvl1pPr>
          </a:lstStyle>
          <a:p>
            <a:fld id="{BF1EDA81-D8CE-454D-8854-63ECFA031D13}" type="slidenum">
              <a:rPr lang="en-US" smtClean="0"/>
              <a:pPr/>
              <a:t>‹#›</a:t>
            </a:fld>
            <a:endParaRPr lang="en-US" dirty="0"/>
          </a:p>
        </p:txBody>
      </p:sp>
    </p:spTree>
    <p:extLst>
      <p:ext uri="{BB962C8B-B14F-4D97-AF65-F5344CB8AC3E}">
        <p14:creationId xmlns:p14="http://schemas.microsoft.com/office/powerpoint/2010/main" val="15310980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a:p>
          <a:p>
            <a:r>
              <a:rPr lang="en-US" baseline="0" dirty="0"/>
              <a:t>Print using Tabloid paper size</a:t>
            </a:r>
            <a:endParaRPr lang="en-US" dirty="0"/>
          </a:p>
        </p:txBody>
      </p:sp>
      <p:sp>
        <p:nvSpPr>
          <p:cNvPr id="4" name="Slide Number Placeholder 3"/>
          <p:cNvSpPr>
            <a:spLocks noGrp="1"/>
          </p:cNvSpPr>
          <p:nvPr>
            <p:ph type="sldNum" sz="quarter" idx="10"/>
          </p:nvPr>
        </p:nvSpPr>
        <p:spPr/>
        <p:txBody>
          <a:bodyPr/>
          <a:lstStyle/>
          <a:p>
            <a:fld id="{F33927DB-17B7-4F24-B779-8FABE75E45F7}" type="slidenum">
              <a:rPr lang="en-US" smtClean="0"/>
              <a:pPr/>
              <a:t>1</a:t>
            </a:fld>
            <a:endParaRPr lang="en-US" dirty="0"/>
          </a:p>
        </p:txBody>
      </p:sp>
    </p:spTree>
    <p:extLst>
      <p:ext uri="{BB962C8B-B14F-4D97-AF65-F5344CB8AC3E}">
        <p14:creationId xmlns:p14="http://schemas.microsoft.com/office/powerpoint/2010/main" val="41745880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FC244E9-75EA-4F8B-B5D6-EC43C7126A2F}" type="datetimeFigureOut">
              <a:rPr lang="en-US" smtClean="0"/>
              <a:pPr/>
              <a:t>8/29/21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9200D9-803E-4FDD-862A-7FA1F4C8503C}"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C244E9-75EA-4F8B-B5D6-EC43C7126A2F}" type="datetimeFigureOut">
              <a:rPr lang="en-US" smtClean="0"/>
              <a:pPr/>
              <a:t>8/29/21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9200D9-803E-4FDD-862A-7FA1F4C8503C}"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C244E9-75EA-4F8B-B5D6-EC43C7126A2F}" type="datetimeFigureOut">
              <a:rPr lang="en-US" smtClean="0"/>
              <a:pPr/>
              <a:t>8/29/21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9200D9-803E-4FDD-862A-7FA1F4C8503C}"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FC244E9-75EA-4F8B-B5D6-EC43C7126A2F}" type="datetimeFigureOut">
              <a:rPr lang="en-US" smtClean="0"/>
              <a:pPr/>
              <a:t>8/29/21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9200D9-803E-4FDD-862A-7FA1F4C8503C}"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FC244E9-75EA-4F8B-B5D6-EC43C7126A2F}" type="datetimeFigureOut">
              <a:rPr lang="en-US" smtClean="0"/>
              <a:pPr/>
              <a:t>8/29/21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39200D9-803E-4FDD-862A-7FA1F4C8503C}"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FC244E9-75EA-4F8B-B5D6-EC43C7126A2F}" type="datetimeFigureOut">
              <a:rPr lang="en-US" smtClean="0"/>
              <a:pPr/>
              <a:t>8/29/21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9200D9-803E-4FDD-862A-7FA1F4C8503C}"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FC244E9-75EA-4F8B-B5D6-EC43C7126A2F}" type="datetimeFigureOut">
              <a:rPr lang="en-US" smtClean="0"/>
              <a:pPr/>
              <a:t>8/29/21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39200D9-803E-4FDD-862A-7FA1F4C8503C}"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FC244E9-75EA-4F8B-B5D6-EC43C7126A2F}" type="datetimeFigureOut">
              <a:rPr lang="en-US" smtClean="0"/>
              <a:pPr/>
              <a:t>8/29/21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39200D9-803E-4FDD-862A-7FA1F4C8503C}"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C244E9-75EA-4F8B-B5D6-EC43C7126A2F}" type="datetimeFigureOut">
              <a:rPr lang="en-US" smtClean="0"/>
              <a:pPr/>
              <a:t>8/29/21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39200D9-803E-4FDD-862A-7FA1F4C8503C}"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244E9-75EA-4F8B-B5D6-EC43C7126A2F}" type="datetimeFigureOut">
              <a:rPr lang="en-US" smtClean="0"/>
              <a:pPr/>
              <a:t>8/29/21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9200D9-803E-4FDD-862A-7FA1F4C8503C}"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FC244E9-75EA-4F8B-B5D6-EC43C7126A2F}" type="datetimeFigureOut">
              <a:rPr lang="en-US" smtClean="0"/>
              <a:pPr/>
              <a:t>8/29/21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39200D9-803E-4FDD-862A-7FA1F4C8503C}"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FC244E9-75EA-4F8B-B5D6-EC43C7126A2F}" type="datetimeFigureOut">
              <a:rPr lang="en-US" smtClean="0"/>
              <a:pPr/>
              <a:t>8/29/21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9200D9-803E-4FDD-862A-7FA1F4C8503C}"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2" name="Table 21"/>
          <p:cNvGraphicFramePr>
            <a:graphicFrameLocks noGrp="1"/>
          </p:cNvGraphicFramePr>
          <p:nvPr>
            <p:extLst>
              <p:ext uri="{D42A27DB-BD31-4B8C-83A1-F6EECF244321}">
                <p14:modId xmlns:p14="http://schemas.microsoft.com/office/powerpoint/2010/main" val="2644174138"/>
              </p:ext>
            </p:extLst>
          </p:nvPr>
        </p:nvGraphicFramePr>
        <p:xfrm>
          <a:off x="4604658" y="584037"/>
          <a:ext cx="4354285" cy="2887442"/>
        </p:xfrm>
        <a:graphic>
          <a:graphicData uri="http://schemas.openxmlformats.org/drawingml/2006/table">
            <a:tbl>
              <a:tblPr firstRow="1" bandRow="1">
                <a:tableStyleId>{073A0DAA-6AF3-43AB-8588-CEC1D06C72B9}</a:tableStyleId>
              </a:tblPr>
              <a:tblGrid>
                <a:gridCol w="669890">
                  <a:extLst>
                    <a:ext uri="{9D8B030D-6E8A-4147-A177-3AD203B41FA5}">
                      <a16:colId xmlns:a16="http://schemas.microsoft.com/office/drawing/2014/main" val="20000"/>
                    </a:ext>
                  </a:extLst>
                </a:gridCol>
                <a:gridCol w="2141682">
                  <a:extLst>
                    <a:ext uri="{9D8B030D-6E8A-4147-A177-3AD203B41FA5}">
                      <a16:colId xmlns:a16="http://schemas.microsoft.com/office/drawing/2014/main" val="20001"/>
                    </a:ext>
                  </a:extLst>
                </a:gridCol>
                <a:gridCol w="838200">
                  <a:extLst>
                    <a:ext uri="{9D8B030D-6E8A-4147-A177-3AD203B41FA5}">
                      <a16:colId xmlns:a16="http://schemas.microsoft.com/office/drawing/2014/main" val="20002"/>
                    </a:ext>
                  </a:extLst>
                </a:gridCol>
                <a:gridCol w="704513">
                  <a:extLst>
                    <a:ext uri="{9D8B030D-6E8A-4147-A177-3AD203B41FA5}">
                      <a16:colId xmlns:a16="http://schemas.microsoft.com/office/drawing/2014/main" val="20003"/>
                    </a:ext>
                  </a:extLst>
                </a:gridCol>
              </a:tblGrid>
              <a:tr h="609601">
                <a:tc>
                  <a:txBody>
                    <a:bodyPr/>
                    <a:lstStyle/>
                    <a:p>
                      <a:pPr marL="0" marR="0" indent="0" algn="ctr" defTabSz="1280160" rtl="0" eaLnBrk="1" fontAlgn="auto" latinLnBrk="0" hangingPunct="1">
                        <a:lnSpc>
                          <a:spcPct val="100000"/>
                        </a:lnSpc>
                        <a:spcBef>
                          <a:spcPts val="0"/>
                        </a:spcBef>
                        <a:spcAft>
                          <a:spcPts val="0"/>
                        </a:spcAft>
                        <a:buClrTx/>
                        <a:buSzTx/>
                        <a:buFontTx/>
                        <a:buNone/>
                        <a:tabLst/>
                        <a:defRPr/>
                      </a:pPr>
                      <a:r>
                        <a:rPr lang="en-US" sz="900" b="1" dirty="0"/>
                        <a:t>Key Measures</a:t>
                      </a:r>
                    </a:p>
                  </a:txBody>
                  <a:tcPr marL="65314" marR="65314" marT="32657" marB="32657" anchor="ctr" anchorCtr="1"/>
                </a:tc>
                <a:tc>
                  <a:txBody>
                    <a:bodyPr/>
                    <a:lstStyle/>
                    <a:p>
                      <a:pPr algn="ctr"/>
                      <a:r>
                        <a:rPr lang="en-US" sz="900" dirty="0"/>
                        <a:t>Metrics</a:t>
                      </a:r>
                    </a:p>
                  </a:txBody>
                  <a:tcPr marL="65314" marR="65314" marT="32657" marB="32657" anchor="ctr" anchorCtr="1"/>
                </a:tc>
                <a:tc>
                  <a:txBody>
                    <a:bodyPr/>
                    <a:lstStyle/>
                    <a:p>
                      <a:pPr algn="ctr"/>
                      <a:r>
                        <a:rPr lang="en-US" sz="900" dirty="0"/>
                        <a:t>Baseline</a:t>
                      </a:r>
                    </a:p>
                  </a:txBody>
                  <a:tcPr marL="65314" marR="65314" marT="32657" marB="32657" anchor="ctr" anchorCtr="1"/>
                </a:tc>
                <a:tc>
                  <a:txBody>
                    <a:bodyPr/>
                    <a:lstStyle/>
                    <a:p>
                      <a:pPr algn="ctr"/>
                      <a:r>
                        <a:rPr lang="en-US" sz="900" dirty="0"/>
                        <a:t>Goal</a:t>
                      </a:r>
                    </a:p>
                  </a:txBody>
                  <a:tcPr marL="65314" marR="65314" marT="32657" marB="32657" anchor="ctr" anchorCtr="1"/>
                </a:tc>
                <a:extLst>
                  <a:ext uri="{0D108BD9-81ED-4DB2-BD59-A6C34878D82A}">
                    <a16:rowId xmlns:a16="http://schemas.microsoft.com/office/drawing/2014/main" val="10000"/>
                  </a:ext>
                </a:extLst>
              </a:tr>
              <a:tr h="566607">
                <a:tc>
                  <a:txBody>
                    <a:bodyPr/>
                    <a:lstStyle/>
                    <a:p>
                      <a:r>
                        <a:rPr lang="en-US" sz="900" b="1" dirty="0"/>
                        <a:t>Process</a:t>
                      </a:r>
                    </a:p>
                  </a:txBody>
                  <a:tcPr marL="65314" marR="65314" marT="32657" marB="32657" anchor="ctr"/>
                </a:tc>
                <a:tc>
                  <a:txBody>
                    <a:bodyPr/>
                    <a:lstStyle/>
                    <a:p>
                      <a:r>
                        <a:rPr lang="en-US" sz="700" dirty="0">
                          <a:solidFill>
                            <a:schemeClr val="bg1">
                              <a:lumMod val="50000"/>
                            </a:schemeClr>
                          </a:solidFill>
                        </a:rPr>
                        <a:t>Metric</a:t>
                      </a:r>
                      <a:r>
                        <a:rPr lang="en-US" sz="700" baseline="0" dirty="0">
                          <a:solidFill>
                            <a:schemeClr val="bg1">
                              <a:lumMod val="50000"/>
                            </a:schemeClr>
                          </a:solidFill>
                        </a:rPr>
                        <a:t>s designed to measure if intervention is being implemented faithfully</a:t>
                      </a:r>
                      <a:endParaRPr lang="en-US" sz="700" dirty="0">
                        <a:solidFill>
                          <a:schemeClr val="bg1">
                            <a:lumMod val="50000"/>
                          </a:schemeClr>
                        </a:solidFill>
                      </a:endParaRPr>
                    </a:p>
                  </a:txBody>
                  <a:tcPr marL="65314" marR="65314" marT="32657" marB="32657" anchor="ctr"/>
                </a:tc>
                <a:tc>
                  <a:txBody>
                    <a:bodyPr/>
                    <a:lstStyle/>
                    <a:p>
                      <a:pPr algn="ctr"/>
                      <a:endParaRPr lang="en-US" sz="700" dirty="0"/>
                    </a:p>
                  </a:txBody>
                  <a:tcPr marL="65314" marR="65314" marT="32657" marB="32657" anchor="ctr"/>
                </a:tc>
                <a:tc>
                  <a:txBody>
                    <a:bodyPr/>
                    <a:lstStyle/>
                    <a:p>
                      <a:pPr algn="ctr"/>
                      <a:endParaRPr lang="en-US" sz="700" dirty="0"/>
                    </a:p>
                  </a:txBody>
                  <a:tcPr marL="65314" marR="65314" marT="32657" marB="32657" anchor="ctr"/>
                </a:tc>
                <a:extLst>
                  <a:ext uri="{0D108BD9-81ED-4DB2-BD59-A6C34878D82A}">
                    <a16:rowId xmlns:a16="http://schemas.microsoft.com/office/drawing/2014/main" val="10001"/>
                  </a:ext>
                </a:extLst>
              </a:tr>
              <a:tr h="685800">
                <a:tc>
                  <a:txBody>
                    <a:bodyPr/>
                    <a:lstStyle/>
                    <a:p>
                      <a:r>
                        <a:rPr lang="en-US" sz="900" b="1" dirty="0"/>
                        <a:t>Balancing</a:t>
                      </a:r>
                    </a:p>
                  </a:txBody>
                  <a:tcPr marL="65314" marR="65314" marT="32657" marB="32657" anchor="ctr"/>
                </a:tc>
                <a:tc>
                  <a:txBody>
                    <a:bodyPr/>
                    <a:lstStyle/>
                    <a:p>
                      <a:r>
                        <a:rPr lang="en-US" sz="700" dirty="0">
                          <a:solidFill>
                            <a:schemeClr val="bg1">
                              <a:lumMod val="50000"/>
                            </a:schemeClr>
                          </a:solidFill>
                        </a:rPr>
                        <a:t>Metrics designed to assure that the intervention is not having untoward effect on some</a:t>
                      </a:r>
                      <a:r>
                        <a:rPr lang="en-US" sz="700" baseline="0" dirty="0">
                          <a:solidFill>
                            <a:schemeClr val="bg1">
                              <a:lumMod val="50000"/>
                            </a:schemeClr>
                          </a:solidFill>
                        </a:rPr>
                        <a:t> other important outcome</a:t>
                      </a:r>
                      <a:endParaRPr lang="en-US" sz="700" dirty="0">
                        <a:solidFill>
                          <a:schemeClr val="bg1">
                            <a:lumMod val="50000"/>
                          </a:schemeClr>
                        </a:solidFill>
                      </a:endParaRPr>
                    </a:p>
                  </a:txBody>
                  <a:tcPr marL="65314" marR="65314" marT="32657" marB="32657" anchor="ctr"/>
                </a:tc>
                <a:tc>
                  <a:txBody>
                    <a:bodyPr/>
                    <a:lstStyle/>
                    <a:p>
                      <a:pPr algn="ctr"/>
                      <a:endParaRPr lang="en-US" sz="700" dirty="0"/>
                    </a:p>
                  </a:txBody>
                  <a:tcPr marL="65314" marR="65314" marT="32657" marB="32657" anchor="ctr"/>
                </a:tc>
                <a:tc>
                  <a:txBody>
                    <a:bodyPr/>
                    <a:lstStyle/>
                    <a:p>
                      <a:pPr algn="ctr"/>
                      <a:endParaRPr lang="en-US" sz="700" dirty="0"/>
                    </a:p>
                  </a:txBody>
                  <a:tcPr marL="65314" marR="65314" marT="32657" marB="32657" anchor="ctr"/>
                </a:tc>
                <a:extLst>
                  <a:ext uri="{0D108BD9-81ED-4DB2-BD59-A6C34878D82A}">
                    <a16:rowId xmlns:a16="http://schemas.microsoft.com/office/drawing/2014/main" val="10002"/>
                  </a:ext>
                </a:extLst>
              </a:tr>
              <a:tr h="5334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dirty="0"/>
                        <a:t>Outcome</a:t>
                      </a:r>
                    </a:p>
                    <a:p>
                      <a:endParaRPr lang="en-US" sz="900" b="1" dirty="0"/>
                    </a:p>
                  </a:txBody>
                  <a:tcPr marL="65314" marR="65314" marT="32657" marB="32657" anchor="ct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700" dirty="0">
                          <a:solidFill>
                            <a:schemeClr val="bg1">
                              <a:lumMod val="50000"/>
                            </a:schemeClr>
                          </a:solidFill>
                        </a:rPr>
                        <a:t>Metric</a:t>
                      </a:r>
                      <a:r>
                        <a:rPr lang="en-US" sz="700" baseline="0" dirty="0">
                          <a:solidFill>
                            <a:schemeClr val="bg1">
                              <a:lumMod val="50000"/>
                            </a:schemeClr>
                          </a:solidFill>
                        </a:rPr>
                        <a:t> which demonstrates ultimate impact of project on patients, providers, or institution.</a:t>
                      </a:r>
                    </a:p>
                    <a:p>
                      <a:endParaRPr lang="en-US" sz="700" dirty="0">
                        <a:solidFill>
                          <a:schemeClr val="bg1">
                            <a:lumMod val="50000"/>
                          </a:schemeClr>
                        </a:solidFill>
                      </a:endParaRPr>
                    </a:p>
                  </a:txBody>
                  <a:tcPr marL="65314" marR="65314" marT="32657" marB="32657" anchor="ctr"/>
                </a:tc>
                <a:tc>
                  <a:txBody>
                    <a:bodyPr/>
                    <a:lstStyle/>
                    <a:p>
                      <a:pPr algn="ctr"/>
                      <a:endParaRPr lang="en-US" sz="700" dirty="0"/>
                    </a:p>
                  </a:txBody>
                  <a:tcPr marL="65314" marR="65314" marT="32657" marB="32657" anchor="ctr"/>
                </a:tc>
                <a:tc>
                  <a:txBody>
                    <a:bodyPr/>
                    <a:lstStyle/>
                    <a:p>
                      <a:pPr algn="ctr"/>
                      <a:endParaRPr lang="en-US" sz="700" dirty="0"/>
                    </a:p>
                  </a:txBody>
                  <a:tcPr marL="65314" marR="65314" marT="32657" marB="32657" anchor="ctr"/>
                </a:tc>
                <a:extLst>
                  <a:ext uri="{0D108BD9-81ED-4DB2-BD59-A6C34878D82A}">
                    <a16:rowId xmlns:a16="http://schemas.microsoft.com/office/drawing/2014/main" val="10003"/>
                  </a:ext>
                </a:extLst>
              </a:tr>
              <a:tr h="48119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900" b="1" dirty="0"/>
                        <a:t>Estimated ROI</a:t>
                      </a:r>
                    </a:p>
                    <a:p>
                      <a:endParaRPr lang="en-US" sz="900" b="1" dirty="0"/>
                    </a:p>
                  </a:txBody>
                  <a:tcPr marL="65314" marR="65314" marT="32657" marB="32657" anchor="ctr"/>
                </a:tc>
                <a:tc>
                  <a:txBody>
                    <a:bodyPr/>
                    <a:lstStyle/>
                    <a:p>
                      <a:r>
                        <a:rPr lang="en-US" sz="700" dirty="0">
                          <a:solidFill>
                            <a:schemeClr val="bg1">
                              <a:lumMod val="50000"/>
                            </a:schemeClr>
                          </a:solidFill>
                        </a:rPr>
                        <a:t>Calculate financial impact of project including both estimated cost to implement change and estimated benefit if outcome goal is reached</a:t>
                      </a:r>
                    </a:p>
                    <a:p>
                      <a:endParaRPr lang="en-US" sz="700" dirty="0">
                        <a:solidFill>
                          <a:schemeClr val="bg1">
                            <a:lumMod val="50000"/>
                          </a:schemeClr>
                        </a:solidFill>
                      </a:endParaRPr>
                    </a:p>
                  </a:txBody>
                  <a:tcPr marL="65314" marR="65314" marT="32657" marB="32657" anchor="ctr"/>
                </a:tc>
                <a:tc>
                  <a:txBody>
                    <a:bodyPr/>
                    <a:lstStyle/>
                    <a:p>
                      <a:pPr algn="ctr"/>
                      <a:endParaRPr lang="en-US" sz="700" dirty="0"/>
                    </a:p>
                  </a:txBody>
                  <a:tcPr marL="65314" marR="65314" marT="32657" marB="32657" anchor="ctr"/>
                </a:tc>
                <a:tc>
                  <a:txBody>
                    <a:bodyPr/>
                    <a:lstStyle/>
                    <a:p>
                      <a:pPr algn="ctr"/>
                      <a:endParaRPr lang="en-US" sz="700" dirty="0"/>
                    </a:p>
                  </a:txBody>
                  <a:tcPr marL="65314" marR="65314" marT="32657" marB="32657" anchor="ctr"/>
                </a:tc>
                <a:extLst>
                  <a:ext uri="{0D108BD9-81ED-4DB2-BD59-A6C34878D82A}">
                    <a16:rowId xmlns:a16="http://schemas.microsoft.com/office/drawing/2014/main" val="10004"/>
                  </a:ext>
                </a:extLst>
              </a:tr>
            </a:tbl>
          </a:graphicData>
        </a:graphic>
      </p:graphicFrame>
      <p:sp>
        <p:nvSpPr>
          <p:cNvPr id="25" name="TextBox 24"/>
          <p:cNvSpPr txBox="1"/>
          <p:nvPr/>
        </p:nvSpPr>
        <p:spPr>
          <a:xfrm>
            <a:off x="155947" y="584037"/>
            <a:ext cx="4376057" cy="863763"/>
          </a:xfrm>
          <a:prstGeom prst="rect">
            <a:avLst/>
          </a:prstGeom>
          <a:noFill/>
          <a:ln w="9525">
            <a:solidFill>
              <a:schemeClr val="tx1"/>
            </a:solidFill>
          </a:ln>
        </p:spPr>
        <p:txBody>
          <a:bodyPr wrap="square" lIns="65306" tIns="32653" rIns="65306" bIns="65306" rtlCol="0">
            <a:normAutofit/>
          </a:bodyPr>
          <a:lstStyle/>
          <a:p>
            <a:pPr fontAlgn="auto">
              <a:spcBef>
                <a:spcPts val="0"/>
              </a:spcBef>
              <a:spcAft>
                <a:spcPts val="0"/>
              </a:spcAft>
            </a:pPr>
            <a:r>
              <a:rPr lang="en-US" sz="1000" b="1" dirty="0">
                <a:solidFill>
                  <a:prstClr val="black"/>
                </a:solidFill>
                <a:latin typeface="Calibri"/>
              </a:rPr>
              <a:t>Background:</a:t>
            </a:r>
          </a:p>
          <a:p>
            <a:pPr fontAlgn="auto">
              <a:spcBef>
                <a:spcPts val="0"/>
              </a:spcBef>
              <a:spcAft>
                <a:spcPts val="214"/>
              </a:spcAft>
            </a:pPr>
            <a:r>
              <a:rPr lang="en-US" sz="800" dirty="0">
                <a:solidFill>
                  <a:schemeClr val="bg1">
                    <a:lumMod val="50000"/>
                  </a:schemeClr>
                </a:solidFill>
                <a:latin typeface="Calibri"/>
              </a:rPr>
              <a:t>Brief description of current state and background which prompted the change initiative.  This section should be able to succinctly make the case for the “sense of urgency” for why the status quo needs to change which would resonate with key stakeholders.</a:t>
            </a:r>
            <a:endParaRPr lang="en-US" dirty="0">
              <a:solidFill>
                <a:prstClr val="black"/>
              </a:solidFill>
              <a:latin typeface="Calibri"/>
            </a:endParaRPr>
          </a:p>
        </p:txBody>
      </p:sp>
      <p:sp>
        <p:nvSpPr>
          <p:cNvPr id="27" name="TextBox 26"/>
          <p:cNvSpPr txBox="1"/>
          <p:nvPr/>
        </p:nvSpPr>
        <p:spPr>
          <a:xfrm>
            <a:off x="157931" y="2052349"/>
            <a:ext cx="4381412" cy="568281"/>
          </a:xfrm>
          <a:prstGeom prst="rect">
            <a:avLst/>
          </a:prstGeom>
          <a:noFill/>
          <a:ln w="9525">
            <a:solidFill>
              <a:schemeClr val="tx1"/>
            </a:solidFill>
          </a:ln>
        </p:spPr>
        <p:txBody>
          <a:bodyPr wrap="square" lIns="65306" tIns="32653" rIns="65306" bIns="32653" rtlCol="0">
            <a:normAutofit lnSpcReduction="10000"/>
          </a:bodyPr>
          <a:lstStyle/>
          <a:p>
            <a:pPr fontAlgn="auto">
              <a:spcBef>
                <a:spcPts val="0"/>
              </a:spcBef>
              <a:spcAft>
                <a:spcPts val="0"/>
              </a:spcAft>
            </a:pPr>
            <a:r>
              <a:rPr lang="en-US" sz="1000" b="1" dirty="0">
                <a:solidFill>
                  <a:prstClr val="black"/>
                </a:solidFill>
                <a:latin typeface="Calibri"/>
              </a:rPr>
              <a:t>Vision</a:t>
            </a:r>
          </a:p>
          <a:p>
            <a:pPr fontAlgn="auto">
              <a:spcBef>
                <a:spcPts val="0"/>
              </a:spcBef>
              <a:spcAft>
                <a:spcPts val="214"/>
              </a:spcAft>
            </a:pPr>
            <a:r>
              <a:rPr lang="en-US" sz="800" dirty="0">
                <a:solidFill>
                  <a:schemeClr val="bg1">
                    <a:lumMod val="50000"/>
                  </a:schemeClr>
                </a:solidFill>
                <a:latin typeface="Calibri"/>
              </a:rPr>
              <a:t>Describe your vision for what your change could accomplish.  Often this is described in terms of alignment with mission and values of the stakeholders or institution.  The vision should inspire others to strive to attain your proposed change.  Communicate this vision relentlessly.</a:t>
            </a:r>
          </a:p>
          <a:p>
            <a:pPr fontAlgn="auto">
              <a:spcBef>
                <a:spcPts val="0"/>
              </a:spcBef>
              <a:spcAft>
                <a:spcPts val="214"/>
              </a:spcAft>
            </a:pPr>
            <a:endParaRPr lang="en-US" sz="1000" dirty="0">
              <a:solidFill>
                <a:prstClr val="black"/>
              </a:solidFill>
              <a:latin typeface="Calibri"/>
            </a:endParaRPr>
          </a:p>
          <a:p>
            <a:pPr fontAlgn="auto">
              <a:spcBef>
                <a:spcPts val="0"/>
              </a:spcBef>
              <a:spcAft>
                <a:spcPts val="214"/>
              </a:spcAft>
            </a:pPr>
            <a:endParaRPr lang="en-US" sz="900" dirty="0">
              <a:solidFill>
                <a:prstClr val="black"/>
              </a:solidFill>
              <a:latin typeface="Calibri"/>
            </a:endParaRPr>
          </a:p>
          <a:p>
            <a:pPr fontAlgn="auto">
              <a:spcBef>
                <a:spcPts val="0"/>
              </a:spcBef>
              <a:spcAft>
                <a:spcPts val="0"/>
              </a:spcAft>
            </a:pPr>
            <a:endParaRPr lang="en-US" dirty="0">
              <a:solidFill>
                <a:prstClr val="black"/>
              </a:solidFill>
              <a:latin typeface="Calibri"/>
            </a:endParaRPr>
          </a:p>
        </p:txBody>
      </p:sp>
      <p:sp>
        <p:nvSpPr>
          <p:cNvPr id="29" name="TextBox 28"/>
          <p:cNvSpPr txBox="1"/>
          <p:nvPr/>
        </p:nvSpPr>
        <p:spPr>
          <a:xfrm>
            <a:off x="162761" y="2632155"/>
            <a:ext cx="4372477" cy="1254045"/>
          </a:xfrm>
          <a:prstGeom prst="rect">
            <a:avLst/>
          </a:prstGeom>
          <a:noFill/>
          <a:ln w="9525">
            <a:solidFill>
              <a:schemeClr val="tx1"/>
            </a:solidFill>
          </a:ln>
        </p:spPr>
        <p:txBody>
          <a:bodyPr wrap="square" lIns="65306" tIns="32653" rIns="65306" bIns="32653" rtlCol="0">
            <a:normAutofit lnSpcReduction="10000"/>
          </a:bodyPr>
          <a:lstStyle/>
          <a:p>
            <a:pPr fontAlgn="auto">
              <a:spcBef>
                <a:spcPts val="0"/>
              </a:spcBef>
              <a:spcAft>
                <a:spcPts val="0"/>
              </a:spcAft>
            </a:pPr>
            <a:r>
              <a:rPr lang="en-US" sz="1100" b="1" dirty="0">
                <a:solidFill>
                  <a:prstClr val="black"/>
                </a:solidFill>
                <a:latin typeface="Calibri"/>
              </a:rPr>
              <a:t>Project Objective(s)</a:t>
            </a:r>
          </a:p>
          <a:p>
            <a:pPr fontAlgn="auto">
              <a:spcBef>
                <a:spcPts val="0"/>
              </a:spcBef>
              <a:spcAft>
                <a:spcPts val="0"/>
              </a:spcAft>
            </a:pPr>
            <a:r>
              <a:rPr lang="en-US" sz="900" dirty="0">
                <a:solidFill>
                  <a:schemeClr val="bg1">
                    <a:lumMod val="50000"/>
                  </a:schemeClr>
                </a:solidFill>
                <a:latin typeface="Calibri"/>
              </a:rPr>
              <a:t>A good and focused objective is consistent with SMART principles.  </a:t>
            </a:r>
          </a:p>
          <a:p>
            <a:pPr fontAlgn="auto">
              <a:spcBef>
                <a:spcPts val="0"/>
              </a:spcBef>
              <a:spcAft>
                <a:spcPts val="0"/>
              </a:spcAft>
            </a:pPr>
            <a:r>
              <a:rPr lang="en-US" sz="900" dirty="0">
                <a:solidFill>
                  <a:schemeClr val="bg1">
                    <a:lumMod val="50000"/>
                  </a:schemeClr>
                </a:solidFill>
                <a:latin typeface="Calibri"/>
              </a:rPr>
              <a:t>Remove barriers and empower for action:</a:t>
            </a:r>
          </a:p>
          <a:p>
            <a:pPr fontAlgn="auto">
              <a:spcBef>
                <a:spcPts val="0"/>
              </a:spcBef>
              <a:spcAft>
                <a:spcPts val="214"/>
              </a:spcAft>
            </a:pPr>
            <a:r>
              <a:rPr lang="en-US" sz="900" b="1" dirty="0">
                <a:solidFill>
                  <a:schemeClr val="bg1">
                    <a:lumMod val="50000"/>
                  </a:schemeClr>
                </a:solidFill>
                <a:latin typeface="Calibri"/>
              </a:rPr>
              <a:t>S</a:t>
            </a:r>
            <a:r>
              <a:rPr lang="en-US" sz="900" dirty="0">
                <a:solidFill>
                  <a:schemeClr val="bg1">
                    <a:lumMod val="50000"/>
                  </a:schemeClr>
                </a:solidFill>
                <a:latin typeface="Calibri"/>
              </a:rPr>
              <a:t>pecific</a:t>
            </a:r>
          </a:p>
          <a:p>
            <a:pPr fontAlgn="auto">
              <a:spcBef>
                <a:spcPts val="0"/>
              </a:spcBef>
              <a:spcAft>
                <a:spcPts val="214"/>
              </a:spcAft>
            </a:pPr>
            <a:r>
              <a:rPr lang="en-US" sz="900" b="1" dirty="0">
                <a:solidFill>
                  <a:schemeClr val="bg1">
                    <a:lumMod val="50000"/>
                  </a:schemeClr>
                </a:solidFill>
                <a:latin typeface="Calibri"/>
              </a:rPr>
              <a:t>M</a:t>
            </a:r>
            <a:r>
              <a:rPr lang="en-US" sz="900" dirty="0">
                <a:solidFill>
                  <a:schemeClr val="bg1">
                    <a:lumMod val="50000"/>
                  </a:schemeClr>
                </a:solidFill>
                <a:latin typeface="Calibri"/>
              </a:rPr>
              <a:t>easurable</a:t>
            </a:r>
          </a:p>
          <a:p>
            <a:pPr fontAlgn="auto">
              <a:spcBef>
                <a:spcPts val="0"/>
              </a:spcBef>
              <a:spcAft>
                <a:spcPts val="214"/>
              </a:spcAft>
            </a:pPr>
            <a:r>
              <a:rPr lang="en-US" sz="900" b="1" dirty="0">
                <a:solidFill>
                  <a:schemeClr val="bg1">
                    <a:lumMod val="50000"/>
                  </a:schemeClr>
                </a:solidFill>
                <a:latin typeface="Calibri"/>
              </a:rPr>
              <a:t>A</a:t>
            </a:r>
            <a:r>
              <a:rPr lang="en-US" sz="900" dirty="0">
                <a:solidFill>
                  <a:schemeClr val="bg1">
                    <a:lumMod val="50000"/>
                  </a:schemeClr>
                </a:solidFill>
                <a:latin typeface="Calibri"/>
              </a:rPr>
              <a:t>ttainable</a:t>
            </a:r>
          </a:p>
          <a:p>
            <a:pPr fontAlgn="auto">
              <a:spcBef>
                <a:spcPts val="0"/>
              </a:spcBef>
              <a:spcAft>
                <a:spcPts val="214"/>
              </a:spcAft>
            </a:pPr>
            <a:r>
              <a:rPr lang="en-US" sz="900" b="1" dirty="0">
                <a:solidFill>
                  <a:schemeClr val="bg1">
                    <a:lumMod val="50000"/>
                  </a:schemeClr>
                </a:solidFill>
                <a:latin typeface="Calibri"/>
              </a:rPr>
              <a:t>R</a:t>
            </a:r>
            <a:r>
              <a:rPr lang="en-US" sz="900" dirty="0">
                <a:solidFill>
                  <a:schemeClr val="bg1">
                    <a:lumMod val="50000"/>
                  </a:schemeClr>
                </a:solidFill>
                <a:latin typeface="Calibri"/>
              </a:rPr>
              <a:t>elevant</a:t>
            </a:r>
          </a:p>
          <a:p>
            <a:pPr fontAlgn="auto">
              <a:spcBef>
                <a:spcPts val="0"/>
              </a:spcBef>
              <a:spcAft>
                <a:spcPts val="214"/>
              </a:spcAft>
            </a:pPr>
            <a:r>
              <a:rPr lang="en-US" sz="900" b="1" dirty="0">
                <a:solidFill>
                  <a:schemeClr val="bg1">
                    <a:lumMod val="50000"/>
                  </a:schemeClr>
                </a:solidFill>
                <a:latin typeface="Calibri"/>
              </a:rPr>
              <a:t>T</a:t>
            </a:r>
            <a:r>
              <a:rPr lang="en-US" sz="900" dirty="0">
                <a:solidFill>
                  <a:schemeClr val="bg1">
                    <a:lumMod val="50000"/>
                  </a:schemeClr>
                </a:solidFill>
                <a:latin typeface="Calibri"/>
              </a:rPr>
              <a:t>ime Bound</a:t>
            </a:r>
          </a:p>
          <a:p>
            <a:pPr fontAlgn="auto">
              <a:spcBef>
                <a:spcPts val="0"/>
              </a:spcBef>
              <a:spcAft>
                <a:spcPts val="214"/>
              </a:spcAft>
            </a:pPr>
            <a:endParaRPr lang="en-US" sz="800" dirty="0">
              <a:solidFill>
                <a:schemeClr val="bg1">
                  <a:lumMod val="50000"/>
                </a:schemeClr>
              </a:solidFill>
              <a:latin typeface="Calibri"/>
            </a:endParaRPr>
          </a:p>
          <a:p>
            <a:pPr fontAlgn="auto">
              <a:spcBef>
                <a:spcPts val="0"/>
              </a:spcBef>
              <a:spcAft>
                <a:spcPts val="214"/>
              </a:spcAft>
            </a:pPr>
            <a:endParaRPr lang="en-US" sz="1000" dirty="0">
              <a:solidFill>
                <a:prstClr val="black"/>
              </a:solidFill>
              <a:latin typeface="Calibri"/>
            </a:endParaRPr>
          </a:p>
          <a:p>
            <a:pPr fontAlgn="auto">
              <a:spcBef>
                <a:spcPts val="0"/>
              </a:spcBef>
              <a:spcAft>
                <a:spcPts val="214"/>
              </a:spcAft>
            </a:pPr>
            <a:endParaRPr lang="en-US" sz="1000" dirty="0">
              <a:solidFill>
                <a:prstClr val="black"/>
              </a:solidFill>
              <a:latin typeface="Calibri"/>
            </a:endParaRPr>
          </a:p>
          <a:p>
            <a:pPr fontAlgn="auto">
              <a:spcBef>
                <a:spcPts val="0"/>
              </a:spcBef>
              <a:spcAft>
                <a:spcPts val="214"/>
              </a:spcAft>
            </a:pPr>
            <a:endParaRPr lang="en-US" sz="900" dirty="0">
              <a:solidFill>
                <a:prstClr val="black"/>
              </a:solidFill>
              <a:latin typeface="Calibri"/>
            </a:endParaRPr>
          </a:p>
        </p:txBody>
      </p:sp>
      <p:grpSp>
        <p:nvGrpSpPr>
          <p:cNvPr id="30" name="Group 20"/>
          <p:cNvGrpSpPr/>
          <p:nvPr/>
        </p:nvGrpSpPr>
        <p:grpSpPr>
          <a:xfrm>
            <a:off x="108857" y="163286"/>
            <a:ext cx="8926286" cy="6640286"/>
            <a:chOff x="152400" y="152400"/>
            <a:chExt cx="12496800" cy="9296400"/>
          </a:xfrm>
        </p:grpSpPr>
        <p:cxnSp>
          <p:nvCxnSpPr>
            <p:cNvPr id="33" name="Straight Connector 32"/>
            <p:cNvCxnSpPr>
              <a:stCxn id="39" idx="2"/>
              <a:endCxn id="35" idx="2"/>
            </p:cNvCxnSpPr>
            <p:nvPr/>
          </p:nvCxnSpPr>
          <p:spPr>
            <a:xfrm rot="5400000">
              <a:off x="2019300" y="5067300"/>
              <a:ext cx="8763000" cy="0"/>
            </a:xfrm>
            <a:prstGeom prst="line">
              <a:avLst/>
            </a:prstGeom>
            <a:ln w="15875">
              <a:solidFill>
                <a:schemeClr val="tx1"/>
              </a:solidFill>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152400" y="152400"/>
              <a:ext cx="12496800" cy="9296400"/>
            </a:xfrm>
            <a:prstGeom prst="rect">
              <a:avLst/>
            </a:prstGeom>
            <a:noFill/>
            <a:ln w="31750">
              <a:solidFill>
                <a:schemeClr val="tx1"/>
              </a:solidFill>
            </a:ln>
          </p:spPr>
          <p:style>
            <a:lnRef idx="2">
              <a:schemeClr val="accent1"/>
            </a:lnRef>
            <a:fillRef idx="1">
              <a:schemeClr val="lt1"/>
            </a:fillRef>
            <a:effectRef idx="0">
              <a:schemeClr val="accent1"/>
            </a:effectRef>
            <a:fontRef idx="minor">
              <a:schemeClr val="dk1"/>
            </a:fontRef>
          </p:style>
          <p:txBody>
            <a:bodyPr rtlCol="0" anchor="ctr"/>
            <a:lstStyle/>
            <a:p>
              <a:pPr algn="ctr" fontAlgn="auto">
                <a:spcBef>
                  <a:spcPts val="0"/>
                </a:spcBef>
                <a:spcAft>
                  <a:spcPts val="0"/>
                </a:spcAft>
              </a:pPr>
              <a:endParaRPr lang="en-US" dirty="0">
                <a:solidFill>
                  <a:prstClr val="black"/>
                </a:solidFill>
              </a:endParaRPr>
            </a:p>
          </p:txBody>
        </p:sp>
        <p:sp>
          <p:nvSpPr>
            <p:cNvPr id="39" name="Rectangle 38"/>
            <p:cNvSpPr/>
            <p:nvPr/>
          </p:nvSpPr>
          <p:spPr>
            <a:xfrm>
              <a:off x="152400" y="152400"/>
              <a:ext cx="12496800" cy="533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dirty="0">
                <a:solidFill>
                  <a:prstClr val="white"/>
                </a:solidFill>
              </a:endParaRPr>
            </a:p>
          </p:txBody>
        </p:sp>
      </p:grpSp>
      <p:sp>
        <p:nvSpPr>
          <p:cNvPr id="40" name="Rectangle 39"/>
          <p:cNvSpPr/>
          <p:nvPr/>
        </p:nvSpPr>
        <p:spPr>
          <a:xfrm>
            <a:off x="6553200" y="163286"/>
            <a:ext cx="2481943" cy="38100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fontAlgn="auto">
              <a:spcBef>
                <a:spcPts val="0"/>
              </a:spcBef>
              <a:spcAft>
                <a:spcPts val="0"/>
              </a:spcAft>
            </a:pPr>
            <a:r>
              <a:rPr lang="en-US" sz="1100" b="1" dirty="0">
                <a:solidFill>
                  <a:prstClr val="black"/>
                </a:solidFill>
                <a:latin typeface="Helvetica" pitchFamily="34" charset="0"/>
              </a:rPr>
              <a:t>Project Leader:</a:t>
            </a:r>
            <a:endParaRPr lang="en-US" sz="1000" dirty="0">
              <a:solidFill>
                <a:schemeClr val="bg1">
                  <a:lumMod val="50000"/>
                </a:schemeClr>
              </a:solidFill>
              <a:latin typeface="Helvetica" pitchFamily="34" charset="0"/>
            </a:endParaRPr>
          </a:p>
          <a:p>
            <a:pPr fontAlgn="auto">
              <a:spcBef>
                <a:spcPts val="0"/>
              </a:spcBef>
              <a:spcAft>
                <a:spcPts val="0"/>
              </a:spcAft>
            </a:pPr>
            <a:r>
              <a:rPr lang="en-US" sz="1000" dirty="0">
                <a:solidFill>
                  <a:schemeClr val="tx1"/>
                </a:solidFill>
                <a:latin typeface="Helvetica" pitchFamily="34" charset="0"/>
              </a:rPr>
              <a:t>Coach</a:t>
            </a:r>
            <a:r>
              <a:rPr lang="en-US" sz="1000" dirty="0">
                <a:solidFill>
                  <a:schemeClr val="bg1">
                    <a:lumMod val="50000"/>
                  </a:schemeClr>
                </a:solidFill>
                <a:latin typeface="Helvetica" pitchFamily="34" charset="0"/>
              </a:rPr>
              <a:t>:  </a:t>
            </a:r>
            <a:endParaRPr lang="en-US" sz="1100" dirty="0">
              <a:solidFill>
                <a:schemeClr val="bg1">
                  <a:lumMod val="50000"/>
                </a:schemeClr>
              </a:solidFill>
            </a:endParaRPr>
          </a:p>
        </p:txBody>
      </p:sp>
      <p:sp>
        <p:nvSpPr>
          <p:cNvPr id="42" name="Rectangle 41"/>
          <p:cNvSpPr/>
          <p:nvPr/>
        </p:nvSpPr>
        <p:spPr>
          <a:xfrm>
            <a:off x="108857" y="163286"/>
            <a:ext cx="6444343" cy="38100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65306" tIns="32653" rIns="65306" bIns="32653" rtlCol="0" anchor="ctr"/>
          <a:lstStyle/>
          <a:p>
            <a:pPr marL="640080" lvl="1" fontAlgn="auto">
              <a:spcBef>
                <a:spcPts val="0"/>
              </a:spcBef>
              <a:spcAft>
                <a:spcPts val="0"/>
              </a:spcAft>
            </a:pPr>
            <a:r>
              <a:rPr lang="en-US" sz="1400" b="1" dirty="0">
                <a:solidFill>
                  <a:prstClr val="black"/>
                </a:solidFill>
                <a:latin typeface="Helvetica" pitchFamily="34" charset="0"/>
              </a:rPr>
              <a:t>Project:</a:t>
            </a:r>
            <a:endParaRPr lang="en-US" sz="1400" dirty="0">
              <a:solidFill>
                <a:schemeClr val="bg1">
                  <a:lumMod val="50000"/>
                </a:schemeClr>
              </a:solidFill>
            </a:endParaRPr>
          </a:p>
        </p:txBody>
      </p:sp>
      <p:sp>
        <p:nvSpPr>
          <p:cNvPr id="3" name="Rectangle 1"/>
          <p:cNvSpPr>
            <a:spLocks noChangeArrowheads="1"/>
          </p:cNvSpPr>
          <p:nvPr/>
        </p:nvSpPr>
        <p:spPr bwMode="auto">
          <a:xfrm>
            <a:off x="457200" y="3335566"/>
            <a:ext cx="21352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0" i="0" u="none" strike="noStrike" cap="none" normalizeH="0" baseline="0" dirty="0">
                <a:ln>
                  <a:noFill/>
                </a:ln>
                <a:solidFill>
                  <a:schemeClr val="tx1"/>
                </a:solidFill>
                <a:effectLst/>
                <a:latin typeface="Arial" pitchFamily="34" charset="0"/>
              </a:rPr>
              <a:t> </a:t>
            </a:r>
            <a:endParaRPr kumimoji="0" lang="en-US" sz="1800" b="0" i="0" u="none" strike="noStrike" cap="none" normalizeH="0" baseline="0" dirty="0">
              <a:ln>
                <a:noFill/>
              </a:ln>
              <a:solidFill>
                <a:schemeClr val="tx1"/>
              </a:solidFill>
              <a:effectLst/>
              <a:latin typeface="Arial" pitchFamily="34" charset="0"/>
            </a:endParaRPr>
          </a:p>
        </p:txBody>
      </p:sp>
      <p:sp>
        <p:nvSpPr>
          <p:cNvPr id="18" name="TextBox 17"/>
          <p:cNvSpPr txBox="1"/>
          <p:nvPr/>
        </p:nvSpPr>
        <p:spPr>
          <a:xfrm>
            <a:off x="159583" y="3883916"/>
            <a:ext cx="4375654" cy="699804"/>
          </a:xfrm>
          <a:prstGeom prst="rect">
            <a:avLst/>
          </a:prstGeom>
          <a:noFill/>
          <a:ln w="9525">
            <a:solidFill>
              <a:schemeClr val="tx1"/>
            </a:solidFill>
          </a:ln>
        </p:spPr>
        <p:txBody>
          <a:bodyPr wrap="square" rtlCol="0">
            <a:normAutofit/>
          </a:bodyPr>
          <a:lstStyle/>
          <a:p>
            <a:pPr fontAlgn="auto">
              <a:spcBef>
                <a:spcPts val="0"/>
              </a:spcBef>
              <a:spcAft>
                <a:spcPts val="0"/>
              </a:spcAft>
            </a:pPr>
            <a:r>
              <a:rPr lang="en-US" sz="1000" b="1" dirty="0">
                <a:solidFill>
                  <a:prstClr val="black"/>
                </a:solidFill>
                <a:latin typeface="Calibri"/>
              </a:rPr>
              <a:t>Key Stakeholders</a:t>
            </a:r>
          </a:p>
          <a:p>
            <a:pPr fontAlgn="auto">
              <a:spcBef>
                <a:spcPts val="0"/>
              </a:spcBef>
              <a:spcAft>
                <a:spcPts val="300"/>
              </a:spcAft>
            </a:pPr>
            <a:r>
              <a:rPr lang="en-US" sz="800" dirty="0">
                <a:solidFill>
                  <a:schemeClr val="bg1">
                    <a:lumMod val="50000"/>
                  </a:schemeClr>
                </a:solidFill>
              </a:rPr>
              <a:t>Who will be touched by your project OR could influence it’s success.  Include end users, groups essential to roll-out, and individuals with the power/influence to prevent your project’s success</a:t>
            </a:r>
          </a:p>
          <a:p>
            <a:pPr fontAlgn="auto">
              <a:spcBef>
                <a:spcPts val="0"/>
              </a:spcBef>
              <a:spcAft>
                <a:spcPts val="214"/>
              </a:spcAft>
            </a:pPr>
            <a:endParaRPr lang="en-US" sz="900" dirty="0">
              <a:solidFill>
                <a:prstClr val="black"/>
              </a:solidFill>
              <a:latin typeface="Calibri"/>
            </a:endParaRPr>
          </a:p>
        </p:txBody>
      </p:sp>
      <p:sp>
        <p:nvSpPr>
          <p:cNvPr id="2" name="TextBox 1"/>
          <p:cNvSpPr txBox="1"/>
          <p:nvPr/>
        </p:nvSpPr>
        <p:spPr>
          <a:xfrm>
            <a:off x="5632928" y="6673334"/>
            <a:ext cx="3482043" cy="184666"/>
          </a:xfrm>
          <a:prstGeom prst="rect">
            <a:avLst/>
          </a:prstGeom>
          <a:noFill/>
        </p:spPr>
        <p:txBody>
          <a:bodyPr wrap="none" rtlCol="0">
            <a:spAutoFit/>
          </a:bodyPr>
          <a:lstStyle/>
          <a:p>
            <a:r>
              <a:rPr lang="en-US" sz="600" dirty="0"/>
              <a:t>*Modified from Colorado Institute for Quality Project Charter and John Kotter’s Steps of Leading Change. </a:t>
            </a:r>
          </a:p>
        </p:txBody>
      </p:sp>
      <p:sp>
        <p:nvSpPr>
          <p:cNvPr id="20" name="TextBox 19"/>
          <p:cNvSpPr txBox="1"/>
          <p:nvPr/>
        </p:nvSpPr>
        <p:spPr>
          <a:xfrm>
            <a:off x="4581182" y="5498139"/>
            <a:ext cx="4387557" cy="1190435"/>
          </a:xfrm>
          <a:prstGeom prst="rect">
            <a:avLst/>
          </a:prstGeom>
          <a:noFill/>
          <a:ln w="9525">
            <a:solidFill>
              <a:schemeClr val="tx1"/>
            </a:solidFill>
          </a:ln>
        </p:spPr>
        <p:txBody>
          <a:bodyPr wrap="square" rtlCol="0">
            <a:normAutofit/>
          </a:bodyPr>
          <a:lstStyle/>
          <a:p>
            <a:pPr fontAlgn="auto">
              <a:spcBef>
                <a:spcPts val="0"/>
              </a:spcBef>
              <a:spcAft>
                <a:spcPts val="0"/>
              </a:spcAft>
            </a:pPr>
            <a:r>
              <a:rPr lang="en-US" sz="1000" b="1" dirty="0">
                <a:solidFill>
                  <a:prstClr val="black"/>
                </a:solidFill>
                <a:latin typeface="Calibri"/>
              </a:rPr>
              <a:t>How will progress be translated into sustainable change?</a:t>
            </a:r>
            <a:endParaRPr lang="en-US" sz="800" b="1" dirty="0">
              <a:solidFill>
                <a:prstClr val="black"/>
              </a:solidFill>
              <a:latin typeface="Calibri"/>
            </a:endParaRPr>
          </a:p>
          <a:p>
            <a:pPr fontAlgn="auto">
              <a:spcBef>
                <a:spcPts val="0"/>
              </a:spcBef>
              <a:spcAft>
                <a:spcPts val="214"/>
              </a:spcAft>
            </a:pPr>
            <a:endParaRPr lang="en-US" sz="1000" dirty="0">
              <a:solidFill>
                <a:prstClr val="black"/>
              </a:solidFill>
              <a:latin typeface="Calibri"/>
            </a:endParaRPr>
          </a:p>
          <a:p>
            <a:pPr fontAlgn="auto">
              <a:spcBef>
                <a:spcPts val="0"/>
              </a:spcBef>
              <a:spcAft>
                <a:spcPts val="214"/>
              </a:spcAft>
            </a:pPr>
            <a:endParaRPr lang="en-US" sz="1000" dirty="0">
              <a:solidFill>
                <a:prstClr val="black"/>
              </a:solidFill>
              <a:latin typeface="Calibri"/>
            </a:endParaRPr>
          </a:p>
          <a:p>
            <a:pPr fontAlgn="auto">
              <a:spcBef>
                <a:spcPts val="0"/>
              </a:spcBef>
              <a:spcAft>
                <a:spcPts val="214"/>
              </a:spcAft>
            </a:pPr>
            <a:endParaRPr lang="en-US" sz="1000" dirty="0">
              <a:solidFill>
                <a:prstClr val="black"/>
              </a:solidFill>
              <a:latin typeface="Calibri"/>
            </a:endParaRPr>
          </a:p>
          <a:p>
            <a:pPr fontAlgn="auto">
              <a:spcBef>
                <a:spcPts val="0"/>
              </a:spcBef>
              <a:spcAft>
                <a:spcPts val="214"/>
              </a:spcAft>
            </a:pPr>
            <a:endParaRPr lang="en-US" sz="900" dirty="0">
              <a:solidFill>
                <a:prstClr val="black"/>
              </a:solidFill>
              <a:latin typeface="Calibri"/>
            </a:endParaRPr>
          </a:p>
        </p:txBody>
      </p:sp>
      <p:sp>
        <p:nvSpPr>
          <p:cNvPr id="21" name="TextBox 20"/>
          <p:cNvSpPr txBox="1"/>
          <p:nvPr/>
        </p:nvSpPr>
        <p:spPr>
          <a:xfrm>
            <a:off x="158810" y="6198496"/>
            <a:ext cx="4373194" cy="490735"/>
          </a:xfrm>
          <a:prstGeom prst="rect">
            <a:avLst/>
          </a:prstGeom>
          <a:noFill/>
          <a:ln w="9525">
            <a:solidFill>
              <a:schemeClr val="tx1"/>
            </a:solidFill>
          </a:ln>
        </p:spPr>
        <p:txBody>
          <a:bodyPr wrap="square" rtlCol="0">
            <a:normAutofit fontScale="92500" lnSpcReduction="10000"/>
          </a:bodyPr>
          <a:lstStyle/>
          <a:p>
            <a:pPr fontAlgn="auto">
              <a:spcBef>
                <a:spcPts val="0"/>
              </a:spcBef>
              <a:spcAft>
                <a:spcPts val="0"/>
              </a:spcAft>
            </a:pPr>
            <a:r>
              <a:rPr lang="en-US" sz="1000" b="1" dirty="0">
                <a:solidFill>
                  <a:prstClr val="black"/>
                </a:solidFill>
                <a:latin typeface="Calibri"/>
              </a:rPr>
              <a:t>Communication Plan</a:t>
            </a:r>
          </a:p>
          <a:p>
            <a:pPr fontAlgn="auto">
              <a:spcBef>
                <a:spcPts val="0"/>
              </a:spcBef>
              <a:spcAft>
                <a:spcPts val="214"/>
              </a:spcAft>
            </a:pPr>
            <a:r>
              <a:rPr lang="en-US" sz="900" dirty="0">
                <a:solidFill>
                  <a:schemeClr val="bg1">
                    <a:lumMod val="50000"/>
                  </a:schemeClr>
                </a:solidFill>
                <a:latin typeface="Calibri"/>
              </a:rPr>
              <a:t>Details of both Vision and Methods (in-person, email, phone calls, group meetings, newsletters) and frequency for communication to your key stakeholders.</a:t>
            </a:r>
          </a:p>
          <a:p>
            <a:pPr fontAlgn="auto">
              <a:spcBef>
                <a:spcPts val="0"/>
              </a:spcBef>
              <a:spcAft>
                <a:spcPts val="214"/>
              </a:spcAft>
            </a:pPr>
            <a:endParaRPr lang="en-US" sz="1000" dirty="0">
              <a:solidFill>
                <a:prstClr val="black"/>
              </a:solidFill>
              <a:latin typeface="Calibri"/>
            </a:endParaRPr>
          </a:p>
          <a:p>
            <a:pPr fontAlgn="auto">
              <a:spcBef>
                <a:spcPts val="0"/>
              </a:spcBef>
              <a:spcAft>
                <a:spcPts val="214"/>
              </a:spcAft>
            </a:pPr>
            <a:endParaRPr lang="en-US" sz="1000" dirty="0">
              <a:solidFill>
                <a:prstClr val="black"/>
              </a:solidFill>
              <a:latin typeface="Calibri"/>
            </a:endParaRPr>
          </a:p>
          <a:p>
            <a:pPr fontAlgn="auto">
              <a:spcBef>
                <a:spcPts val="0"/>
              </a:spcBef>
              <a:spcAft>
                <a:spcPts val="214"/>
              </a:spcAft>
            </a:pPr>
            <a:endParaRPr lang="en-US" sz="1000" dirty="0">
              <a:solidFill>
                <a:prstClr val="black"/>
              </a:solidFill>
              <a:latin typeface="Calibri"/>
            </a:endParaRPr>
          </a:p>
          <a:p>
            <a:pPr fontAlgn="auto">
              <a:spcBef>
                <a:spcPts val="0"/>
              </a:spcBef>
              <a:spcAft>
                <a:spcPts val="214"/>
              </a:spcAft>
            </a:pPr>
            <a:endParaRPr lang="en-US" sz="900" dirty="0">
              <a:solidFill>
                <a:prstClr val="black"/>
              </a:solidFill>
              <a:latin typeface="Calibri"/>
            </a:endParaRPr>
          </a:p>
        </p:txBody>
      </p:sp>
      <p:sp>
        <p:nvSpPr>
          <p:cNvPr id="23" name="TextBox 22"/>
          <p:cNvSpPr txBox="1"/>
          <p:nvPr/>
        </p:nvSpPr>
        <p:spPr>
          <a:xfrm>
            <a:off x="158036" y="4583720"/>
            <a:ext cx="4373968" cy="1603251"/>
          </a:xfrm>
          <a:prstGeom prst="rect">
            <a:avLst/>
          </a:prstGeom>
          <a:noFill/>
          <a:ln w="9525">
            <a:solidFill>
              <a:schemeClr val="tx1"/>
            </a:solidFill>
          </a:ln>
        </p:spPr>
        <p:txBody>
          <a:bodyPr wrap="square" rtlCol="0">
            <a:normAutofit/>
          </a:bodyPr>
          <a:lstStyle/>
          <a:p>
            <a:pPr fontAlgn="auto">
              <a:spcBef>
                <a:spcPts val="0"/>
              </a:spcBef>
              <a:spcAft>
                <a:spcPts val="0"/>
              </a:spcAft>
            </a:pPr>
            <a:r>
              <a:rPr lang="en-US" sz="1100" b="1" dirty="0">
                <a:solidFill>
                  <a:prstClr val="black"/>
                </a:solidFill>
                <a:latin typeface="Calibri"/>
              </a:rPr>
              <a:t>Implementation Plan/Empower Action</a:t>
            </a:r>
          </a:p>
          <a:p>
            <a:pPr fontAlgn="auto">
              <a:spcBef>
                <a:spcPts val="0"/>
              </a:spcBef>
              <a:spcAft>
                <a:spcPts val="300"/>
              </a:spcAft>
            </a:pPr>
            <a:r>
              <a:rPr lang="en-US" sz="800" dirty="0">
                <a:solidFill>
                  <a:schemeClr val="bg1">
                    <a:lumMod val="50000"/>
                  </a:schemeClr>
                </a:solidFill>
              </a:rPr>
              <a:t>Specific tactics you will use to achieve the project initiative.  Steps to determine what specific interventions will be used and how change will be implemented</a:t>
            </a:r>
          </a:p>
          <a:p>
            <a:pPr fontAlgn="auto">
              <a:spcBef>
                <a:spcPts val="0"/>
              </a:spcBef>
              <a:spcAft>
                <a:spcPts val="214"/>
              </a:spcAft>
            </a:pPr>
            <a:endParaRPr lang="en-US" sz="900" dirty="0">
              <a:solidFill>
                <a:prstClr val="black"/>
              </a:solidFill>
              <a:latin typeface="Calibri"/>
            </a:endParaRPr>
          </a:p>
        </p:txBody>
      </p:sp>
      <p:sp>
        <p:nvSpPr>
          <p:cNvPr id="24" name="TextBox 23"/>
          <p:cNvSpPr txBox="1"/>
          <p:nvPr/>
        </p:nvSpPr>
        <p:spPr>
          <a:xfrm>
            <a:off x="152400" y="1442953"/>
            <a:ext cx="4389120" cy="614350"/>
          </a:xfrm>
          <a:prstGeom prst="rect">
            <a:avLst/>
          </a:prstGeom>
          <a:noFill/>
          <a:ln w="9525">
            <a:solidFill>
              <a:schemeClr val="tx1"/>
            </a:solidFill>
          </a:ln>
        </p:spPr>
        <p:txBody>
          <a:bodyPr wrap="square" rtlCol="0">
            <a:normAutofit/>
          </a:bodyPr>
          <a:lstStyle/>
          <a:p>
            <a:pPr fontAlgn="auto">
              <a:spcBef>
                <a:spcPts val="0"/>
              </a:spcBef>
              <a:spcAft>
                <a:spcPts val="0"/>
              </a:spcAft>
            </a:pPr>
            <a:r>
              <a:rPr lang="en-US" sz="1000" b="1" dirty="0">
                <a:solidFill>
                  <a:prstClr val="black"/>
                </a:solidFill>
                <a:latin typeface="Calibri"/>
              </a:rPr>
              <a:t>Guiding Coalition</a:t>
            </a:r>
          </a:p>
          <a:p>
            <a:pPr fontAlgn="auto">
              <a:spcBef>
                <a:spcPts val="0"/>
              </a:spcBef>
              <a:spcAft>
                <a:spcPts val="300"/>
              </a:spcAft>
            </a:pPr>
            <a:r>
              <a:rPr lang="en-US" sz="800" dirty="0">
                <a:solidFill>
                  <a:schemeClr val="bg1">
                    <a:lumMod val="50000"/>
                  </a:schemeClr>
                </a:solidFill>
                <a:latin typeface="Calibri"/>
              </a:rPr>
              <a:t>Names of members of your </a:t>
            </a:r>
            <a:r>
              <a:rPr lang="en-US" sz="800" dirty="0">
                <a:solidFill>
                  <a:schemeClr val="bg1">
                    <a:lumMod val="50000"/>
                  </a:schemeClr>
                </a:solidFill>
              </a:rPr>
              <a:t>core leadership team. Members of project </a:t>
            </a:r>
            <a:r>
              <a:rPr lang="en-US" sz="800" dirty="0">
                <a:solidFill>
                  <a:schemeClr val="bg1">
                    <a:lumMod val="50000"/>
                  </a:schemeClr>
                </a:solidFill>
                <a:latin typeface="Calibri"/>
              </a:rPr>
              <a:t>design and implementation team, essential champions, and executive sponsor for your project. </a:t>
            </a:r>
          </a:p>
          <a:p>
            <a:pPr fontAlgn="auto">
              <a:spcBef>
                <a:spcPts val="0"/>
              </a:spcBef>
              <a:spcAft>
                <a:spcPts val="300"/>
              </a:spcAft>
            </a:pPr>
            <a:endParaRPr lang="en-US" sz="1000" dirty="0">
              <a:solidFill>
                <a:prstClr val="black"/>
              </a:solidFill>
              <a:latin typeface="Calibri"/>
            </a:endParaRPr>
          </a:p>
          <a:p>
            <a:pPr fontAlgn="auto">
              <a:spcBef>
                <a:spcPts val="0"/>
              </a:spcBef>
              <a:spcAft>
                <a:spcPts val="214"/>
              </a:spcAft>
            </a:pPr>
            <a:endParaRPr lang="en-US" sz="900" dirty="0">
              <a:solidFill>
                <a:prstClr val="black"/>
              </a:solidFill>
              <a:latin typeface="Calibri"/>
            </a:endParaRPr>
          </a:p>
        </p:txBody>
      </p:sp>
      <p:sp>
        <p:nvSpPr>
          <p:cNvPr id="28" name="TextBox 27"/>
          <p:cNvSpPr txBox="1"/>
          <p:nvPr/>
        </p:nvSpPr>
        <p:spPr>
          <a:xfrm>
            <a:off x="4587240" y="3483968"/>
            <a:ext cx="4381500" cy="749850"/>
          </a:xfrm>
          <a:prstGeom prst="rect">
            <a:avLst/>
          </a:prstGeom>
          <a:noFill/>
          <a:ln w="9525">
            <a:solidFill>
              <a:schemeClr val="tx1"/>
            </a:solidFill>
          </a:ln>
        </p:spPr>
        <p:txBody>
          <a:bodyPr wrap="square" rtlCol="0">
            <a:normAutofit/>
          </a:bodyPr>
          <a:lstStyle/>
          <a:p>
            <a:pPr fontAlgn="auto">
              <a:spcBef>
                <a:spcPts val="0"/>
              </a:spcBef>
              <a:spcAft>
                <a:spcPts val="0"/>
              </a:spcAft>
            </a:pPr>
            <a:r>
              <a:rPr lang="en-US" sz="1000" b="1" dirty="0">
                <a:solidFill>
                  <a:prstClr val="black"/>
                </a:solidFill>
                <a:latin typeface="Calibri"/>
              </a:rPr>
              <a:t>Plan to recognize and celebrate short term wins</a:t>
            </a:r>
            <a:br>
              <a:rPr lang="en-US" sz="1000" b="1" dirty="0">
                <a:solidFill>
                  <a:prstClr val="black"/>
                </a:solidFill>
                <a:latin typeface="Calibri"/>
              </a:rPr>
            </a:br>
            <a:r>
              <a:rPr lang="en-US" sz="900" dirty="0"/>
              <a:t> </a:t>
            </a:r>
            <a:r>
              <a:rPr lang="en-US" sz="900" dirty="0">
                <a:solidFill>
                  <a:schemeClr val="bg1">
                    <a:lumMod val="50000"/>
                  </a:schemeClr>
                </a:solidFill>
              </a:rPr>
              <a:t>“hoopla”</a:t>
            </a:r>
            <a:endParaRPr lang="en-US" sz="1100" dirty="0"/>
          </a:p>
          <a:p>
            <a:pPr fontAlgn="auto">
              <a:spcBef>
                <a:spcPts val="0"/>
              </a:spcBef>
              <a:spcAft>
                <a:spcPts val="214"/>
              </a:spcAft>
            </a:pPr>
            <a:endParaRPr lang="en-US" sz="900" dirty="0">
              <a:solidFill>
                <a:prstClr val="black"/>
              </a:solidFill>
              <a:latin typeface="Calibri"/>
            </a:endParaRPr>
          </a:p>
        </p:txBody>
      </p:sp>
      <p:sp>
        <p:nvSpPr>
          <p:cNvPr id="31" name="TextBox 30"/>
          <p:cNvSpPr txBox="1"/>
          <p:nvPr/>
        </p:nvSpPr>
        <p:spPr>
          <a:xfrm>
            <a:off x="4581183" y="4246307"/>
            <a:ext cx="4387557" cy="1230939"/>
          </a:xfrm>
          <a:prstGeom prst="rect">
            <a:avLst/>
          </a:prstGeom>
          <a:noFill/>
          <a:ln w="9525">
            <a:solidFill>
              <a:schemeClr val="tx1"/>
            </a:solidFill>
          </a:ln>
        </p:spPr>
        <p:txBody>
          <a:bodyPr wrap="square" rtlCol="0">
            <a:normAutofit/>
          </a:bodyPr>
          <a:lstStyle/>
          <a:p>
            <a:pPr fontAlgn="auto">
              <a:spcBef>
                <a:spcPts val="0"/>
              </a:spcBef>
              <a:spcAft>
                <a:spcPts val="0"/>
              </a:spcAft>
            </a:pPr>
            <a:r>
              <a:rPr lang="en-US" sz="1000" b="1" dirty="0">
                <a:solidFill>
                  <a:prstClr val="black"/>
                </a:solidFill>
                <a:latin typeface="Calibri"/>
              </a:rPr>
              <a:t>Project Timeline</a:t>
            </a:r>
          </a:p>
          <a:p>
            <a:pPr lvl="0">
              <a:spcAft>
                <a:spcPts val="214"/>
              </a:spcAft>
            </a:pPr>
            <a:r>
              <a:rPr lang="en-US" sz="700" dirty="0">
                <a:solidFill>
                  <a:prstClr val="white">
                    <a:lumMod val="50000"/>
                  </a:prstClr>
                </a:solidFill>
              </a:rPr>
              <a:t>Don’t let up!</a:t>
            </a:r>
          </a:p>
          <a:p>
            <a:pPr fontAlgn="auto">
              <a:spcBef>
                <a:spcPts val="0"/>
              </a:spcBef>
              <a:spcAft>
                <a:spcPts val="0"/>
              </a:spcAft>
            </a:pPr>
            <a:endParaRPr lang="en-US" sz="1000" b="1" dirty="0">
              <a:solidFill>
                <a:prstClr val="black"/>
              </a:solidFill>
              <a:latin typeface="Calibri"/>
            </a:endParaRPr>
          </a:p>
          <a:p>
            <a:pPr fontAlgn="auto">
              <a:spcBef>
                <a:spcPts val="0"/>
              </a:spcBef>
              <a:spcAft>
                <a:spcPts val="0"/>
              </a:spcAft>
            </a:pPr>
            <a:endParaRPr lang="en-US" sz="1000" b="1" dirty="0">
              <a:solidFill>
                <a:prstClr val="black"/>
              </a:solidFill>
              <a:latin typeface="Calibri"/>
            </a:endParaRPr>
          </a:p>
          <a:p>
            <a:pPr fontAlgn="auto">
              <a:spcBef>
                <a:spcPts val="0"/>
              </a:spcBef>
              <a:spcAft>
                <a:spcPts val="0"/>
              </a:spcAft>
            </a:pPr>
            <a:endParaRPr lang="en-US" sz="1000" b="1" dirty="0">
              <a:solidFill>
                <a:prstClr val="black"/>
              </a:solidFill>
              <a:latin typeface="Calibri"/>
            </a:endParaRPr>
          </a:p>
          <a:p>
            <a:pPr fontAlgn="auto">
              <a:spcBef>
                <a:spcPts val="0"/>
              </a:spcBef>
              <a:spcAft>
                <a:spcPts val="214"/>
              </a:spcAft>
            </a:pPr>
            <a:endParaRPr lang="en-US" sz="1000" dirty="0">
              <a:solidFill>
                <a:prstClr val="black"/>
              </a:solidFill>
              <a:latin typeface="Calibri"/>
            </a:endParaRPr>
          </a:p>
          <a:p>
            <a:pPr fontAlgn="auto">
              <a:spcBef>
                <a:spcPts val="0"/>
              </a:spcBef>
              <a:spcAft>
                <a:spcPts val="214"/>
              </a:spcAft>
            </a:pPr>
            <a:endParaRPr lang="en-US" sz="1000" dirty="0">
              <a:solidFill>
                <a:prstClr val="black"/>
              </a:solidFill>
              <a:latin typeface="Calibri"/>
            </a:endParaRPr>
          </a:p>
          <a:p>
            <a:pPr fontAlgn="auto">
              <a:spcBef>
                <a:spcPts val="0"/>
              </a:spcBef>
              <a:spcAft>
                <a:spcPts val="214"/>
              </a:spcAft>
            </a:pPr>
            <a:endParaRPr lang="en-US" sz="900" dirty="0">
              <a:solidFill>
                <a:prstClr val="black"/>
              </a:solidFill>
              <a:latin typeface="Calibri"/>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DefaultSectionNames xmlns="aff272f3-7e8e-45bc-aa43-852a228f269f" xsi:nil="true"/>
    <Invited_Members xmlns="aff272f3-7e8e-45bc-aa43-852a228f269f" xsi:nil="true"/>
    <Is_Collaboration_Space_Locked xmlns="aff272f3-7e8e-45bc-aa43-852a228f269f" xsi:nil="true"/>
    <CultureName xmlns="aff272f3-7e8e-45bc-aa43-852a228f269f" xsi:nil="true"/>
    <Leaders xmlns="aff272f3-7e8e-45bc-aa43-852a228f269f">
      <UserInfo>
        <DisplayName/>
        <AccountId xsi:nil="true"/>
        <AccountType/>
      </UserInfo>
    </Leaders>
    <Self_Registration_Enabled xmlns="aff272f3-7e8e-45bc-aa43-852a228f269f" xsi:nil="true"/>
    <Invited_Leaders xmlns="aff272f3-7e8e-45bc-aa43-852a228f269f" xsi:nil="true"/>
    <Math_Settings xmlns="aff272f3-7e8e-45bc-aa43-852a228f269f" xsi:nil="true"/>
    <Member_Groups xmlns="aff272f3-7e8e-45bc-aa43-852a228f269f">
      <UserInfo>
        <DisplayName/>
        <AccountId xsi:nil="true"/>
        <AccountType/>
      </UserInfo>
    </Member_Groups>
    <AppVersion xmlns="aff272f3-7e8e-45bc-aa43-852a228f269f" xsi:nil="true"/>
    <TeamsChannelId xmlns="aff272f3-7e8e-45bc-aa43-852a228f269f" xsi:nil="true"/>
    <NotebookType xmlns="aff272f3-7e8e-45bc-aa43-852a228f269f" xsi:nil="true"/>
    <FolderType xmlns="aff272f3-7e8e-45bc-aa43-852a228f269f" xsi:nil="true"/>
    <Templates xmlns="aff272f3-7e8e-45bc-aa43-852a228f269f" xsi:nil="true"/>
    <Members xmlns="aff272f3-7e8e-45bc-aa43-852a228f269f">
      <UserInfo>
        <DisplayName/>
        <AccountId xsi:nil="true"/>
        <AccountType/>
      </UserInfo>
    </Members>
    <IsNotebookLocked xmlns="aff272f3-7e8e-45bc-aa43-852a228f269f" xsi:nil="true"/>
    <Owner xmlns="aff272f3-7e8e-45bc-aa43-852a228f269f">
      <UserInfo>
        <DisplayName/>
        <AccountId xsi:nil="true"/>
        <AccountType/>
      </UserInfo>
    </Owner>
    <Has_Leaders_Only_SectionGroup xmlns="aff272f3-7e8e-45bc-aa43-852a228f269f" xsi:nil="true"/>
    <_ip_UnifiedCompliancePolicyUIAction xmlns="http://schemas.microsoft.com/sharepoint/v3" xsi:nil="true"/>
    <TaxCatchAll xmlns="019978eb-8964-47e0-80ca-2b79ae57be92" xsi:nil="true"/>
    <lcf76f155ced4ddcb4097134ff3c332f xmlns="aff272f3-7e8e-45bc-aa43-852a228f269f">
      <Terms xmlns="http://schemas.microsoft.com/office/infopath/2007/PartnerControls"/>
    </lcf76f155ced4ddcb4097134ff3c332f>
    <_ip_UnifiedCompliancePolicyProperties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976E4BE53C9C2498CE775F4E3BC5DED" ma:contentTypeVersion="40" ma:contentTypeDescription="Create a new document." ma:contentTypeScope="" ma:versionID="ad74f0d72f1652799e530e36d48fafba">
  <xsd:schema xmlns:xsd="http://www.w3.org/2001/XMLSchema" xmlns:xs="http://www.w3.org/2001/XMLSchema" xmlns:p="http://schemas.microsoft.com/office/2006/metadata/properties" xmlns:ns1="http://schemas.microsoft.com/sharepoint/v3" xmlns:ns2="aff272f3-7e8e-45bc-aa43-852a228f269f" xmlns:ns3="019978eb-8964-47e0-80ca-2b79ae57be92" targetNamespace="http://schemas.microsoft.com/office/2006/metadata/properties" ma:root="true" ma:fieldsID="59ffda6954527896811492c76c196ea6" ns1:_="" ns2:_="" ns3:_="">
    <xsd:import namespace="http://schemas.microsoft.com/sharepoint/v3"/>
    <xsd:import namespace="aff272f3-7e8e-45bc-aa43-852a228f269f"/>
    <xsd:import namespace="019978eb-8964-47e0-80ca-2b79ae57be92"/>
    <xsd:element name="properties">
      <xsd:complexType>
        <xsd:sequence>
          <xsd:element name="documentManagement">
            <xsd:complexType>
              <xsd:all>
                <xsd:element ref="ns2:NotebookType" minOccurs="0"/>
                <xsd:element ref="ns2:FolderType" minOccurs="0"/>
                <xsd:element ref="ns2:CultureName" minOccurs="0"/>
                <xsd:element ref="ns2:AppVersion" minOccurs="0"/>
                <xsd:element ref="ns2:TeamsChannelId" minOccurs="0"/>
                <xsd:element ref="ns2:Owner" minOccurs="0"/>
                <xsd:element ref="ns2:Math_Settings" minOccurs="0"/>
                <xsd:element ref="ns2:DefaultSectionNames" minOccurs="0"/>
                <xsd:element ref="ns2:Templates" minOccurs="0"/>
                <xsd:element ref="ns2:Leaders" minOccurs="0"/>
                <xsd:element ref="ns2:Members" minOccurs="0"/>
                <xsd:element ref="ns2:Member_Groups" minOccurs="0"/>
                <xsd:element ref="ns2:Invited_Leaders" minOccurs="0"/>
                <xsd:element ref="ns2:Invited_Members" minOccurs="0"/>
                <xsd:element ref="ns2:Self_Registration_Enabled" minOccurs="0"/>
                <xsd:element ref="ns2:Has_Leaders_Only_SectionGroup" minOccurs="0"/>
                <xsd:element ref="ns2:Is_Collaboration_Space_Locked" minOccurs="0"/>
                <xsd:element ref="ns2:IsNotebookLocked" minOccurs="0"/>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DateTaken" minOccurs="0"/>
                <xsd:element ref="ns2:MediaServiceLocation" minOccurs="0"/>
                <xsd:element ref="ns2:MediaLengthInSeconds" minOccurs="0"/>
                <xsd:element ref="ns1:_ip_UnifiedCompliancePolicyProperties" minOccurs="0"/>
                <xsd:element ref="ns1:_ip_UnifiedCompliancePolicyUIAction" minOccurs="0"/>
                <xsd:element ref="ns3:TaxCatchAll" minOccurs="0"/>
                <xsd:element ref="ns2:lcf76f155ced4ddcb4097134ff3c332f"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39" nillable="true" ma:displayName="Unified Compliance Policy Properties" ma:hidden="true" ma:internalName="_ip_UnifiedCompliancePolicyProperties">
      <xsd:simpleType>
        <xsd:restriction base="dms:Note"/>
      </xsd:simpleType>
    </xsd:element>
    <xsd:element name="_ip_UnifiedCompliancePolicyUIAction" ma:index="4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ff272f3-7e8e-45bc-aa43-852a228f269f" elementFormDefault="qualified">
    <xsd:import namespace="http://schemas.microsoft.com/office/2006/documentManagement/types"/>
    <xsd:import namespace="http://schemas.microsoft.com/office/infopath/2007/PartnerControls"/>
    <xsd:element name="NotebookType" ma:index="8" nillable="true" ma:displayName="Notebook Type" ma:internalName="NotebookType">
      <xsd:simpleType>
        <xsd:restriction base="dms:Text"/>
      </xsd:simpleType>
    </xsd:element>
    <xsd:element name="FolderType" ma:index="9" nillable="true" ma:displayName="Folder Type" ma:internalName="FolderType">
      <xsd:simpleType>
        <xsd:restriction base="dms:Text"/>
      </xsd:simpleType>
    </xsd:element>
    <xsd:element name="CultureName" ma:index="10" nillable="true" ma:displayName="Culture Name" ma:internalName="CultureName">
      <xsd:simpleType>
        <xsd:restriction base="dms:Text"/>
      </xsd:simpleType>
    </xsd:element>
    <xsd:element name="AppVersion" ma:index="11" nillable="true" ma:displayName="App Version" ma:internalName="AppVersion">
      <xsd:simpleType>
        <xsd:restriction base="dms:Text"/>
      </xsd:simpleType>
    </xsd:element>
    <xsd:element name="TeamsChannelId" ma:index="12" nillable="true" ma:displayName="Teams Channel Id" ma:internalName="TeamsChannelId">
      <xsd:simpleType>
        <xsd:restriction base="dms:Text"/>
      </xsd:simpleType>
    </xsd:element>
    <xsd:element name="Owner" ma:index="13" nillable="true" ma:displayName="Owner"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ath_Settings" ma:index="14" nillable="true" ma:displayName="Math Settings" ma:internalName="Math_Settings">
      <xsd:simpleType>
        <xsd:restriction base="dms:Text"/>
      </xsd:simpleType>
    </xsd:element>
    <xsd:element name="DefaultSectionNames" ma:index="15" nillable="true" ma:displayName="Default Section Names" ma:internalName="DefaultSectionNames">
      <xsd:simpleType>
        <xsd:restriction base="dms:Note">
          <xsd:maxLength value="255"/>
        </xsd:restriction>
      </xsd:simpleType>
    </xsd:element>
    <xsd:element name="Templates" ma:index="16" nillable="true" ma:displayName="Templates" ma:internalName="Templates">
      <xsd:simpleType>
        <xsd:restriction base="dms:Note">
          <xsd:maxLength value="255"/>
        </xsd:restriction>
      </xsd:simpleType>
    </xsd:element>
    <xsd:element name="Leaders" ma:index="17" nillable="true" ma:displayName="Leaders" ma:internalName="Lead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s" ma:index="18" nillable="true" ma:displayName="Members" ma:internalName="Member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mber_Groups" ma:index="19" nillable="true" ma:displayName="Member Groups" ma:internalName="Member_Groups">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Invited_Leaders" ma:index="20" nillable="true" ma:displayName="Invited Leaders" ma:internalName="Invited_Leaders">
      <xsd:simpleType>
        <xsd:restriction base="dms:Note">
          <xsd:maxLength value="255"/>
        </xsd:restriction>
      </xsd:simpleType>
    </xsd:element>
    <xsd:element name="Invited_Members" ma:index="21" nillable="true" ma:displayName="Invited Members" ma:internalName="Invited_Members">
      <xsd:simpleType>
        <xsd:restriction base="dms:Note">
          <xsd:maxLength value="255"/>
        </xsd:restriction>
      </xsd:simpleType>
    </xsd:element>
    <xsd:element name="Self_Registration_Enabled" ma:index="22" nillable="true" ma:displayName="Self Registration Enabled" ma:internalName="Self_Registration_Enabled">
      <xsd:simpleType>
        <xsd:restriction base="dms:Boolean"/>
      </xsd:simpleType>
    </xsd:element>
    <xsd:element name="Has_Leaders_Only_SectionGroup" ma:index="23" nillable="true" ma:displayName="Has Leaders Only SectionGroup" ma:internalName="Has_Leaders_Only_SectionGroup">
      <xsd:simpleType>
        <xsd:restriction base="dms:Boolean"/>
      </xsd:simpleType>
    </xsd:element>
    <xsd:element name="Is_Collaboration_Space_Locked" ma:index="24" nillable="true" ma:displayName="Is Collaboration Space Locked" ma:internalName="Is_Collaboration_Space_Locked">
      <xsd:simpleType>
        <xsd:restriction base="dms:Boolean"/>
      </xsd:simpleType>
    </xsd:element>
    <xsd:element name="IsNotebookLocked" ma:index="25" nillable="true" ma:displayName="Is Notebook Locked" ma:internalName="IsNotebookLocked">
      <xsd:simpleType>
        <xsd:restriction base="dms:Boolean"/>
      </xsd:simpleType>
    </xsd:element>
    <xsd:element name="MediaServiceMetadata" ma:index="26" nillable="true" ma:displayName="MediaServiceMetadata" ma:hidden="true" ma:internalName="MediaServiceMetadata" ma:readOnly="true">
      <xsd:simpleType>
        <xsd:restriction base="dms:Note"/>
      </xsd:simpleType>
    </xsd:element>
    <xsd:element name="MediaServiceFastMetadata" ma:index="27" nillable="true" ma:displayName="MediaServiceFastMetadata" ma:hidden="true" ma:internalName="MediaServiceFastMetadata" ma:readOnly="true">
      <xsd:simpleType>
        <xsd:restriction base="dms:Note"/>
      </xsd:simpleType>
    </xsd:element>
    <xsd:element name="MediaServiceAutoTags" ma:index="30" nillable="true" ma:displayName="Tags" ma:internalName="MediaServiceAutoTags" ma:readOnly="true">
      <xsd:simpleType>
        <xsd:restriction base="dms:Text"/>
      </xsd:simpleType>
    </xsd:element>
    <xsd:element name="MediaServiceOCR" ma:index="31" nillable="true" ma:displayName="Extracted Text" ma:internalName="MediaServiceOCR" ma:readOnly="true">
      <xsd:simpleType>
        <xsd:restriction base="dms:Note">
          <xsd:maxLength value="255"/>
        </xsd:restriction>
      </xsd:simpleType>
    </xsd:element>
    <xsd:element name="MediaServiceGenerationTime" ma:index="32" nillable="true" ma:displayName="MediaServiceGenerationTime" ma:hidden="true" ma:internalName="MediaServiceGenerationTime" ma:readOnly="true">
      <xsd:simpleType>
        <xsd:restriction base="dms:Text"/>
      </xsd:simpleType>
    </xsd:element>
    <xsd:element name="MediaServiceEventHashCode" ma:index="33" nillable="true" ma:displayName="MediaServiceEventHashCode" ma:hidden="true" ma:internalName="MediaServiceEventHashCode" ma:readOnly="true">
      <xsd:simpleType>
        <xsd:restriction base="dms:Text"/>
      </xsd:simpleType>
    </xsd:element>
    <xsd:element name="MediaServiceAutoKeyPoints" ma:index="34" nillable="true" ma:displayName="MediaServiceAutoKeyPoints" ma:hidden="true" ma:internalName="MediaServiceAutoKeyPoints" ma:readOnly="true">
      <xsd:simpleType>
        <xsd:restriction base="dms:Note"/>
      </xsd:simpleType>
    </xsd:element>
    <xsd:element name="MediaServiceKeyPoints" ma:index="35" nillable="true" ma:displayName="KeyPoints" ma:internalName="MediaServiceKeyPoints" ma:readOnly="true">
      <xsd:simpleType>
        <xsd:restriction base="dms:Note">
          <xsd:maxLength value="255"/>
        </xsd:restriction>
      </xsd:simpleType>
    </xsd:element>
    <xsd:element name="MediaServiceDateTaken" ma:index="36" nillable="true" ma:displayName="MediaServiceDateTaken" ma:hidden="true" ma:internalName="MediaServiceDateTaken" ma:readOnly="true">
      <xsd:simpleType>
        <xsd:restriction base="dms:Text"/>
      </xsd:simpleType>
    </xsd:element>
    <xsd:element name="MediaServiceLocation" ma:index="37" nillable="true" ma:displayName="Location" ma:internalName="MediaServiceLocation" ma:readOnly="true">
      <xsd:simpleType>
        <xsd:restriction base="dms:Text"/>
      </xsd:simpleType>
    </xsd:element>
    <xsd:element name="MediaLengthInSeconds" ma:index="38" nillable="true" ma:displayName="Length (seconds)" ma:internalName="MediaLengthInSeconds" ma:readOnly="true">
      <xsd:simpleType>
        <xsd:restriction base="dms:Unknown"/>
      </xsd:simpleType>
    </xsd:element>
    <xsd:element name="lcf76f155ced4ddcb4097134ff3c332f" ma:index="43" nillable="true" ma:taxonomy="true" ma:internalName="lcf76f155ced4ddcb4097134ff3c332f" ma:taxonomyFieldName="MediaServiceImageTags" ma:displayName="Image Tags" ma:readOnly="false" ma:fieldId="{5cf76f15-5ced-4ddc-b409-7134ff3c332f}" ma:taxonomyMulti="true" ma:sspId="f7310ada-04f1-49d1-83c9-5a60708465d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44" nillable="true" ma:displayName="MediaServiceObjectDetectorVersions" ma:hidden="true" ma:indexed="true" ma:internalName="MediaServiceObjectDetectorVersions" ma:readOnly="true">
      <xsd:simpleType>
        <xsd:restriction base="dms:Text"/>
      </xsd:simpleType>
    </xsd:element>
    <xsd:element name="MediaServiceSearchProperties" ma:index="4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19978eb-8964-47e0-80ca-2b79ae57be92" elementFormDefault="qualified">
    <xsd:import namespace="http://schemas.microsoft.com/office/2006/documentManagement/types"/>
    <xsd:import namespace="http://schemas.microsoft.com/office/infopath/2007/PartnerControls"/>
    <xsd:element name="SharedWithUsers" ma:index="2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9" nillable="true" ma:displayName="Shared With Details" ma:internalName="SharedWithDetails" ma:readOnly="true">
      <xsd:simpleType>
        <xsd:restriction base="dms:Note">
          <xsd:maxLength value="255"/>
        </xsd:restriction>
      </xsd:simpleType>
    </xsd:element>
    <xsd:element name="TaxCatchAll" ma:index="41" nillable="true" ma:displayName="Taxonomy Catch All Column" ma:hidden="true" ma:list="{068e10f5-3608-47df-ba59-85cf94fb85dd}" ma:internalName="TaxCatchAll" ma:showField="CatchAllData" ma:web="019978eb-8964-47e0-80ca-2b79ae57be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D25E48B-0F6D-49A1-A91D-32BCB8D19D2D}">
  <ds:schemaRefs>
    <ds:schemaRef ds:uri="http://purl.org/dc/dcmitype/"/>
    <ds:schemaRef ds:uri="aff272f3-7e8e-45bc-aa43-852a228f269f"/>
    <ds:schemaRef ds:uri="http://schemas.microsoft.com/office/2006/documentManagement/types"/>
    <ds:schemaRef ds:uri="http://schemas.microsoft.com/office/infopath/2007/PartnerControls"/>
    <ds:schemaRef ds:uri="019978eb-8964-47e0-80ca-2b79ae57be92"/>
    <ds:schemaRef ds:uri="http://purl.org/dc/elements/1.1/"/>
    <ds:schemaRef ds:uri="http://schemas.microsoft.com/office/2006/metadata/properties"/>
    <ds:schemaRef ds:uri="http://schemas.openxmlformats.org/package/2006/metadata/core-properties"/>
    <ds:schemaRef ds:uri="http://www.w3.org/XML/1998/namespace"/>
    <ds:schemaRef ds:uri="http://purl.org/dc/terms/"/>
  </ds:schemaRefs>
</ds:datastoreItem>
</file>

<file path=customXml/itemProps2.xml><?xml version="1.0" encoding="utf-8"?>
<ds:datastoreItem xmlns:ds="http://schemas.openxmlformats.org/officeDocument/2006/customXml" ds:itemID="{DA5FF18D-F6FD-4092-807A-6BA2C5E22F2D}">
  <ds:schemaRefs>
    <ds:schemaRef ds:uri="http://schemas.microsoft.com/sharepoint/v3/contenttype/forms"/>
  </ds:schemaRefs>
</ds:datastoreItem>
</file>

<file path=customXml/itemProps3.xml><?xml version="1.0" encoding="utf-8"?>
<ds:datastoreItem xmlns:ds="http://schemas.openxmlformats.org/officeDocument/2006/customXml" ds:itemID="{2362DEBF-7CE4-4EA7-A849-0ADB7D1A7DF2}"/>
</file>

<file path=docProps/app.xml><?xml version="1.0" encoding="utf-8"?>
<Properties xmlns="http://schemas.openxmlformats.org/officeDocument/2006/extended-properties" xmlns:vt="http://schemas.openxmlformats.org/officeDocument/2006/docPropsVTypes">
  <TotalTime>483</TotalTime>
  <Words>380</Words>
  <Application>Microsoft Macintosh PowerPoint</Application>
  <PresentationFormat>On-screen Show (4:3)</PresentationFormat>
  <Paragraphs>55</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Helvetica</vt:lpstr>
      <vt:lpstr>Office Theme</vt:lpstr>
      <vt:lpstr>PowerPoint Presentation</vt:lpstr>
    </vt:vector>
  </TitlesOfParts>
  <Company>The Children's Hospital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108602</dc:creator>
  <cp:lastModifiedBy>Anstett, Tyler J</cp:lastModifiedBy>
  <cp:revision>54</cp:revision>
  <cp:lastPrinted>2018-07-18T20:01:20Z</cp:lastPrinted>
  <dcterms:created xsi:type="dcterms:W3CDTF">2011-09-28T22:26:07Z</dcterms:created>
  <dcterms:modified xsi:type="dcterms:W3CDTF">2021-08-29T21:53:42Z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ContentTypeId">
    <vt:lpwstr>0x010100C976E4BE53C9C2498CE775F4E3BC5DED</vt:lpwstr>
  </property>
</Properties>
</file>