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0" d="100"/>
          <a:sy n="200" d="100"/>
        </p:scale>
        <p:origin x="5142" y="4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428A-E12F-4594-95C8-6F9F82BA77A3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F8C32B-3C15-4C34-B8D3-51D1BD987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410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r>
              <a:rPr lang="en-US" baseline="0" dirty="0" smtClean="0"/>
              <a:t>Print using Tabloid paper size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3927DB-17B7-4F24-B779-8FABE75E45F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482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B0413-FCD7-43AC-A185-E66E86CD1DB1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8472-182E-402B-9106-0C873B9B0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782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B0413-FCD7-43AC-A185-E66E86CD1DB1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8472-182E-402B-9106-0C873B9B0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506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B0413-FCD7-43AC-A185-E66E86CD1DB1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8472-182E-402B-9106-0C873B9B0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209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B0413-FCD7-43AC-A185-E66E86CD1DB1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8472-182E-402B-9106-0C873B9B0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975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B0413-FCD7-43AC-A185-E66E86CD1DB1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8472-182E-402B-9106-0C873B9B0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4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B0413-FCD7-43AC-A185-E66E86CD1DB1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8472-182E-402B-9106-0C873B9B0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087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B0413-FCD7-43AC-A185-E66E86CD1DB1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8472-182E-402B-9106-0C873B9B0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81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B0413-FCD7-43AC-A185-E66E86CD1DB1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8472-182E-402B-9106-0C873B9B0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75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B0413-FCD7-43AC-A185-E66E86CD1DB1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8472-182E-402B-9106-0C873B9B0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53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B0413-FCD7-43AC-A185-E66E86CD1DB1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8472-182E-402B-9106-0C873B9B0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698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B0413-FCD7-43AC-A185-E66E86CD1DB1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8472-182E-402B-9106-0C873B9B0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667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B0413-FCD7-43AC-A185-E66E86CD1DB1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F8472-182E-402B-9106-0C873B9B0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943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576680"/>
              </p:ext>
            </p:extLst>
          </p:nvPr>
        </p:nvGraphicFramePr>
        <p:xfrm>
          <a:off x="160228" y="3809999"/>
          <a:ext cx="4354285" cy="3004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1772"/>
                <a:gridCol w="1828801"/>
                <a:gridCol w="639757"/>
                <a:gridCol w="558241"/>
                <a:gridCol w="725714"/>
              </a:tblGrid>
              <a:tr h="457201"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 smtClean="0"/>
                        <a:t>Key Measures</a:t>
                      </a:r>
                    </a:p>
                  </a:txBody>
                  <a:tcPr marL="65314" marR="65314" marT="32657" marB="32657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Definitions</a:t>
                      </a:r>
                      <a:endParaRPr lang="en-US" sz="800" dirty="0"/>
                    </a:p>
                  </a:txBody>
                  <a:tcPr marL="65314" marR="65314" marT="32657" marB="32657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Baseline</a:t>
                      </a:r>
                    </a:p>
                    <a:p>
                      <a:pPr algn="ctr"/>
                      <a:r>
                        <a:rPr lang="en-US" sz="300" dirty="0" smtClean="0"/>
                        <a:t>(1/1/2014 – 12/31/2014)</a:t>
                      </a:r>
                    </a:p>
                  </a:txBody>
                  <a:tcPr marL="65314" marR="65314" marT="32657" marB="32657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Goal</a:t>
                      </a:r>
                      <a:endParaRPr lang="en-US" sz="800" dirty="0"/>
                    </a:p>
                  </a:txBody>
                  <a:tcPr marL="65314" marR="65314" marT="32657" marB="32657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Progress</a:t>
                      </a:r>
                    </a:p>
                    <a:p>
                      <a:pPr algn="ctr"/>
                      <a:r>
                        <a:rPr lang="en-US" sz="800" dirty="0" smtClean="0"/>
                        <a:t> </a:t>
                      </a:r>
                      <a:r>
                        <a:rPr lang="en-US" sz="500" dirty="0" smtClean="0"/>
                        <a:t>(incl</a:t>
                      </a:r>
                      <a:r>
                        <a:rPr lang="en-US" sz="500" baseline="0" dirty="0" smtClean="0"/>
                        <a:t>. </a:t>
                      </a:r>
                      <a:r>
                        <a:rPr lang="en-US" sz="500" dirty="0" smtClean="0"/>
                        <a:t>date)</a:t>
                      </a:r>
                      <a:endParaRPr lang="en-US" sz="800" dirty="0"/>
                    </a:p>
                  </a:txBody>
                  <a:tcPr marL="65314" marR="65314" marT="32657" marB="32657" anchor="ctr" anchorCtr="1"/>
                </a:tc>
              </a:tr>
              <a:tr h="566607">
                <a:tc>
                  <a:txBody>
                    <a:bodyPr/>
                    <a:lstStyle/>
                    <a:p>
                      <a:r>
                        <a:rPr lang="en-US" sz="900" b="1" dirty="0" smtClean="0"/>
                        <a:t>Outcome</a:t>
                      </a:r>
                      <a:endParaRPr lang="en-US" sz="900" b="1" dirty="0"/>
                    </a:p>
                  </a:txBody>
                  <a:tcPr marL="65314" marR="65314" marT="32657" marB="3265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Readmission rate for pts on anticoagulation</a:t>
                      </a:r>
                    </a:p>
                    <a:p>
                      <a:pPr algn="ctr"/>
                      <a:endParaRPr lang="en-US" sz="70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en-US" sz="70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sz="7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Patient satisfaction with medication education</a:t>
                      </a:r>
                    </a:p>
                    <a:p>
                      <a:pPr algn="ctr"/>
                      <a:r>
                        <a:rPr lang="en-US" sz="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(using Voice</a:t>
                      </a:r>
                      <a:r>
                        <a:rPr lang="en-US" sz="6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of Patient sample 10 pts pre compared to 10 pts post intervention)</a:t>
                      </a:r>
                      <a:endParaRPr lang="en-US" sz="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65314" marR="65314" marT="32657" marB="3265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700" dirty="0" smtClean="0"/>
                    </a:p>
                    <a:p>
                      <a:pPr algn="ctr"/>
                      <a:r>
                        <a:rPr lang="en-US" sz="700" dirty="0" smtClean="0"/>
                        <a:t>16%</a:t>
                      </a:r>
                    </a:p>
                    <a:p>
                      <a:pPr algn="ctr"/>
                      <a:r>
                        <a:rPr lang="en-US" sz="300" dirty="0" smtClean="0"/>
                        <a:t>(2014 there were 227</a:t>
                      </a:r>
                    </a:p>
                    <a:p>
                      <a:pPr algn="ctr"/>
                      <a:r>
                        <a:rPr lang="en-US" sz="300" dirty="0" smtClean="0"/>
                        <a:t>ACE patients discharged on</a:t>
                      </a:r>
                      <a:r>
                        <a:rPr lang="en-US" sz="300" baseline="0" dirty="0" smtClean="0"/>
                        <a:t> anticoagulant</a:t>
                      </a:r>
                      <a:r>
                        <a:rPr lang="en-US" sz="300" dirty="0" smtClean="0"/>
                        <a:t>)</a:t>
                      </a:r>
                    </a:p>
                    <a:p>
                      <a:pPr algn="ctr"/>
                      <a:endParaRPr lang="en-US" sz="700" dirty="0" smtClean="0"/>
                    </a:p>
                    <a:p>
                      <a:pPr algn="ctr"/>
                      <a:r>
                        <a:rPr lang="en-US" sz="700" dirty="0" smtClean="0"/>
                        <a:t>?</a:t>
                      </a:r>
                      <a:endParaRPr lang="en-US" sz="700" dirty="0"/>
                    </a:p>
                  </a:txBody>
                  <a:tcPr marL="65314" marR="65314" marT="32657" marB="3265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/>
                        <a:t>10% reduction</a:t>
                      </a:r>
                    </a:p>
                    <a:p>
                      <a:pPr algn="ctr"/>
                      <a:r>
                        <a:rPr lang="en-US" sz="700" dirty="0" smtClean="0"/>
                        <a:t>(to 13%)</a:t>
                      </a:r>
                    </a:p>
                    <a:p>
                      <a:pPr algn="ctr"/>
                      <a:endParaRPr lang="en-US" sz="700" dirty="0" smtClean="0"/>
                    </a:p>
                    <a:p>
                      <a:pPr algn="ctr"/>
                      <a:r>
                        <a:rPr lang="en-US" sz="700" dirty="0" smtClean="0"/>
                        <a:t>10%</a:t>
                      </a:r>
                      <a:r>
                        <a:rPr lang="en-US" sz="700" baseline="0" dirty="0" smtClean="0"/>
                        <a:t> increase</a:t>
                      </a:r>
                      <a:endParaRPr lang="en-US" sz="700" dirty="0"/>
                    </a:p>
                  </a:txBody>
                  <a:tcPr marL="65314" marR="65314" marT="32657" marB="3265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700" dirty="0"/>
                    </a:p>
                  </a:txBody>
                  <a:tcPr marL="65314" marR="65314" marT="32657" marB="32657" anchor="ctr"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sz="900" b="1" dirty="0" smtClean="0"/>
                        <a:t>Process</a:t>
                      </a:r>
                      <a:endParaRPr lang="en-US" sz="900" b="1" dirty="0"/>
                    </a:p>
                  </a:txBody>
                  <a:tcPr marL="65314" marR="65314" marT="32657" marB="3265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Percentage use of DOAC medications</a:t>
                      </a:r>
                    </a:p>
                    <a:p>
                      <a:pPr algn="ctr"/>
                      <a:r>
                        <a:rPr lang="en-US" sz="7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Percentage of new starts which are DOACs</a:t>
                      </a:r>
                      <a:endParaRPr lang="en-US" sz="70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US" sz="7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Patient had</a:t>
                      </a:r>
                      <a:r>
                        <a:rPr lang="en-US" sz="7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INR drawn within 3 days of discharge for those on warfarin</a:t>
                      </a:r>
                    </a:p>
                    <a:p>
                      <a:pPr algn="ctr"/>
                      <a:r>
                        <a:rPr lang="en-US" sz="3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(Sample of 17 pts on chronic anticoagulation and 2 new starts who are followed at UCH)</a:t>
                      </a:r>
                    </a:p>
                    <a:p>
                      <a:pPr algn="ctr"/>
                      <a:r>
                        <a:rPr lang="en-US" sz="7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Patient had follow-up apt within 7 days of discharge for patients on anticoagulation</a:t>
                      </a:r>
                    </a:p>
                    <a:p>
                      <a:pPr algn="ctr"/>
                      <a:r>
                        <a:rPr lang="en-US" sz="3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(Sample of 17 pts on chronic anticoagulation and 2 new starts who are followed at UCH)</a:t>
                      </a:r>
                    </a:p>
                  </a:txBody>
                  <a:tcPr marL="65314" marR="65314" marT="32657" marB="3265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/>
                        <a:t>12%</a:t>
                      </a:r>
                    </a:p>
                    <a:p>
                      <a:pPr algn="ctr"/>
                      <a:r>
                        <a:rPr lang="en-US" sz="700" dirty="0" smtClean="0"/>
                        <a:t>0%</a:t>
                      </a:r>
                    </a:p>
                    <a:p>
                      <a:pPr algn="ctr"/>
                      <a:r>
                        <a:rPr lang="en-US" sz="700" dirty="0" smtClean="0"/>
                        <a:t>23.5%</a:t>
                      </a:r>
                    </a:p>
                    <a:p>
                      <a:pPr algn="ctr"/>
                      <a:r>
                        <a:rPr lang="en-US" sz="400" baseline="0" dirty="0" smtClean="0"/>
                        <a:t> (100% for new starts)</a:t>
                      </a:r>
                      <a:endParaRPr lang="en-US" sz="400" dirty="0" smtClean="0"/>
                    </a:p>
                    <a:p>
                      <a:pPr algn="ctr"/>
                      <a:endParaRPr lang="en-US" sz="700" dirty="0" smtClean="0"/>
                    </a:p>
                    <a:p>
                      <a:pPr algn="ctr"/>
                      <a:r>
                        <a:rPr lang="en-US" sz="700" dirty="0" smtClean="0"/>
                        <a:t>32%</a:t>
                      </a:r>
                    </a:p>
                    <a:p>
                      <a:pPr algn="ctr"/>
                      <a:r>
                        <a:rPr lang="en-US" sz="400" baseline="0" dirty="0" smtClean="0"/>
                        <a:t>(50% for new starts)</a:t>
                      </a:r>
                    </a:p>
                    <a:p>
                      <a:pPr algn="ctr"/>
                      <a:endParaRPr lang="en-US" sz="700" dirty="0"/>
                    </a:p>
                  </a:txBody>
                  <a:tcPr marL="65314" marR="65314" marT="32657" marB="32657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25%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(100% for new starts)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50%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(75% for new starts)</a:t>
                      </a:r>
                    </a:p>
                  </a:txBody>
                  <a:tcPr marL="65314" marR="65314" marT="32657" marB="3265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700" dirty="0"/>
                    </a:p>
                  </a:txBody>
                  <a:tcPr marL="65314" marR="65314" marT="32657" marB="32657" anchor="ctr"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900" b="1" dirty="0" smtClean="0"/>
                        <a:t>Balancing</a:t>
                      </a:r>
                      <a:endParaRPr lang="en-US" sz="900" b="1" dirty="0"/>
                    </a:p>
                  </a:txBody>
                  <a:tcPr marL="65314" marR="65314" marT="32657" marB="3265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Provider</a:t>
                      </a:r>
                      <a:r>
                        <a:rPr lang="en-US" sz="7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feedback on efficiency of medication education process</a:t>
                      </a:r>
                      <a:endParaRPr lang="en-US" sz="7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65314" marR="65314" marT="32657" marB="3265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/>
                        <a:t>Will perform provider</a:t>
                      </a:r>
                      <a:r>
                        <a:rPr lang="en-US" sz="700" baseline="0" dirty="0" smtClean="0"/>
                        <a:t> survey July 2015</a:t>
                      </a:r>
                      <a:endParaRPr lang="en-US" sz="700" dirty="0"/>
                    </a:p>
                  </a:txBody>
                  <a:tcPr marL="65314" marR="65314" marT="32657" marB="3265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/>
                        <a:t>Follow-up</a:t>
                      </a:r>
                      <a:r>
                        <a:rPr lang="en-US" sz="700" baseline="0" dirty="0" smtClean="0"/>
                        <a:t> provider survey Sept 2015</a:t>
                      </a:r>
                      <a:endParaRPr lang="en-US" sz="700" dirty="0"/>
                    </a:p>
                  </a:txBody>
                  <a:tcPr marL="65314" marR="65314" marT="32657" marB="3265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700" dirty="0"/>
                    </a:p>
                  </a:txBody>
                  <a:tcPr marL="65314" marR="65314" marT="32657" marB="32657" anchor="ctr"/>
                </a:tc>
              </a:tr>
              <a:tr h="481191">
                <a:tc>
                  <a:txBody>
                    <a:bodyPr/>
                    <a:lstStyle/>
                    <a:p>
                      <a:r>
                        <a:rPr lang="en-US" sz="900" b="1" dirty="0" smtClean="0"/>
                        <a:t>Financial</a:t>
                      </a:r>
                      <a:endParaRPr lang="en-US" sz="900" b="1" dirty="0"/>
                    </a:p>
                  </a:txBody>
                  <a:tcPr marL="65314" marR="65314" marT="32657" marB="3265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Estimate</a:t>
                      </a:r>
                      <a:r>
                        <a:rPr lang="en-US" sz="7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from reduction in readmission rates for anticoagulation patients</a:t>
                      </a:r>
                      <a:endParaRPr lang="en-US" sz="7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65314" marR="65314" marT="32657" marB="3265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700" dirty="0"/>
                    </a:p>
                  </a:txBody>
                  <a:tcPr marL="65314" marR="65314" marT="32657" marB="3265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700" dirty="0"/>
                    </a:p>
                  </a:txBody>
                  <a:tcPr marL="65314" marR="65314" marT="32657" marB="3265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700" dirty="0"/>
                    </a:p>
                  </a:txBody>
                  <a:tcPr marL="65314" marR="65314" marT="32657" marB="32657" anchor="ctr"/>
                </a:tc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155947" y="584037"/>
            <a:ext cx="4376057" cy="86376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lIns="65306" tIns="32653" rIns="65306" bIns="65306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000" b="1" dirty="0" smtClean="0">
                <a:solidFill>
                  <a:prstClr val="black"/>
                </a:solidFill>
                <a:latin typeface="Calibri"/>
                <a:ea typeface="+mn-ea"/>
              </a:rPr>
              <a:t>Background: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prstClr val="black"/>
                </a:solidFill>
              </a:rPr>
              <a:t>Antithrombotic commonly cause adverse drug events (ADEs) in the elderly population, with warfarin being one of the four most commonly implicated in hospitalizations due to </a:t>
            </a:r>
            <a:r>
              <a:rPr lang="en-US" sz="700" dirty="0" smtClean="0">
                <a:solidFill>
                  <a:prstClr val="black"/>
                </a:solidFill>
              </a:rPr>
              <a:t>ADEs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700" dirty="0">
              <a:solidFill>
                <a:prstClr val="black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prstClr val="black"/>
                </a:solidFill>
              </a:rPr>
              <a:t>A 10-month review </a:t>
            </a:r>
            <a:r>
              <a:rPr lang="en-US" sz="700" dirty="0" smtClean="0">
                <a:solidFill>
                  <a:prstClr val="black"/>
                </a:solidFill>
              </a:rPr>
              <a:t>(Jan-Oct 2014) of all </a:t>
            </a:r>
            <a:r>
              <a:rPr lang="en-US" sz="700" dirty="0">
                <a:solidFill>
                  <a:prstClr val="black"/>
                </a:solidFill>
              </a:rPr>
              <a:t>30-day </a:t>
            </a:r>
            <a:r>
              <a:rPr lang="en-US" sz="700" dirty="0" smtClean="0">
                <a:solidFill>
                  <a:prstClr val="black"/>
                </a:solidFill>
              </a:rPr>
              <a:t>readmissions </a:t>
            </a:r>
            <a:r>
              <a:rPr lang="en-US" sz="700" dirty="0">
                <a:solidFill>
                  <a:prstClr val="black"/>
                </a:solidFill>
              </a:rPr>
              <a:t>from the </a:t>
            </a:r>
            <a:r>
              <a:rPr lang="en-US" sz="700" dirty="0" smtClean="0">
                <a:solidFill>
                  <a:prstClr val="black"/>
                </a:solidFill>
              </a:rPr>
              <a:t>ACE </a:t>
            </a:r>
            <a:r>
              <a:rPr lang="en-US" sz="700" dirty="0">
                <a:solidFill>
                  <a:prstClr val="black"/>
                </a:solidFill>
              </a:rPr>
              <a:t>service revealed that 81% </a:t>
            </a:r>
            <a:r>
              <a:rPr lang="en-US" sz="700" dirty="0" smtClean="0">
                <a:solidFill>
                  <a:prstClr val="black"/>
                </a:solidFill>
              </a:rPr>
              <a:t>of </a:t>
            </a:r>
            <a:r>
              <a:rPr lang="en-US" sz="700" dirty="0">
                <a:solidFill>
                  <a:prstClr val="black"/>
                </a:solidFill>
              </a:rPr>
              <a:t>patients are taking at least one antiplatelet and/or anticoagulant </a:t>
            </a:r>
            <a:r>
              <a:rPr lang="en-US" sz="700" dirty="0" smtClean="0">
                <a:solidFill>
                  <a:prstClr val="black"/>
                </a:solidFill>
              </a:rPr>
              <a:t>medication.  9</a:t>
            </a:r>
            <a:r>
              <a:rPr lang="en-US" sz="700" dirty="0">
                <a:solidFill>
                  <a:prstClr val="black"/>
                </a:solidFill>
              </a:rPr>
              <a:t>% </a:t>
            </a:r>
            <a:r>
              <a:rPr lang="en-US" sz="700" dirty="0" smtClean="0">
                <a:solidFill>
                  <a:prstClr val="black"/>
                </a:solidFill>
              </a:rPr>
              <a:t>of readmissions </a:t>
            </a:r>
            <a:r>
              <a:rPr lang="en-US" sz="700" dirty="0">
                <a:solidFill>
                  <a:prstClr val="black"/>
                </a:solidFill>
              </a:rPr>
              <a:t>potentially related to </a:t>
            </a:r>
            <a:r>
              <a:rPr lang="en-US" sz="700" dirty="0" smtClean="0">
                <a:solidFill>
                  <a:prstClr val="black"/>
                </a:solidFill>
              </a:rPr>
              <a:t>bleeding or inadequate clot prevention in pts on these agents (4% due to bleeding from pts on anticoagulants).  </a:t>
            </a:r>
            <a:endParaRPr lang="en-US" sz="700" dirty="0">
              <a:solidFill>
                <a:prstClr val="black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500" dirty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5947" y="1468343"/>
            <a:ext cx="4376057" cy="74145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lIns="65306" tIns="32653" rIns="65306" bIns="32653" rtlCol="0"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000" b="1" dirty="0" smtClean="0">
                <a:solidFill>
                  <a:prstClr val="black"/>
                </a:solidFill>
                <a:latin typeface="Calibri"/>
                <a:ea typeface="+mn-ea"/>
              </a:rPr>
              <a:t>Problem Statement</a:t>
            </a:r>
          </a:p>
          <a:p>
            <a:pPr fontAlgn="auto">
              <a:spcBef>
                <a:spcPts val="0"/>
              </a:spcBef>
              <a:spcAft>
                <a:spcPts val="214"/>
              </a:spcAft>
            </a:pPr>
            <a:r>
              <a:rPr lang="en-US" sz="800" dirty="0" smtClean="0">
                <a:solidFill>
                  <a:prstClr val="white">
                    <a:lumMod val="50000"/>
                  </a:prstClr>
                </a:solidFill>
              </a:rPr>
              <a:t>Current state has between provider variation in antithrombotic prescribing patterns and lack of standardization of follow-up for patients on anticoagulants.  There is no standardization of patient </a:t>
            </a:r>
            <a:r>
              <a:rPr lang="en-US" sz="800" dirty="0">
                <a:solidFill>
                  <a:prstClr val="white">
                    <a:lumMod val="50000"/>
                  </a:prstClr>
                </a:solidFill>
              </a:rPr>
              <a:t>education </a:t>
            </a:r>
            <a:r>
              <a:rPr lang="en-US" sz="800" dirty="0" smtClean="0">
                <a:solidFill>
                  <a:prstClr val="white">
                    <a:lumMod val="50000"/>
                  </a:prstClr>
                </a:solidFill>
              </a:rPr>
              <a:t>around anticoagulants which could contribute to both medication error and low patient satisfaction with medication education HCAHPs scores.</a:t>
            </a:r>
            <a:endParaRPr lang="en-US" sz="1000" dirty="0" smtClean="0">
              <a:solidFill>
                <a:prstClr val="black"/>
              </a:solidFill>
              <a:latin typeface="Calibri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214"/>
              </a:spcAft>
            </a:pPr>
            <a:endParaRPr lang="en-US" sz="900" dirty="0">
              <a:solidFill>
                <a:prstClr val="black"/>
              </a:solidFill>
              <a:latin typeface="Calibri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55947" y="2209800"/>
            <a:ext cx="4376057" cy="149579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lIns="65306" tIns="32653" rIns="65306" bIns="32653" rtlCol="0">
            <a:normAutofit fontScale="925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000" b="1" dirty="0" smtClean="0">
                <a:solidFill>
                  <a:prstClr val="black"/>
                </a:solidFill>
                <a:latin typeface="Calibri"/>
                <a:ea typeface="+mn-ea"/>
              </a:rPr>
              <a:t>Project AIM (goal statement)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800" dirty="0" smtClean="0">
                <a:solidFill>
                  <a:prstClr val="white">
                    <a:lumMod val="50000"/>
                  </a:prstClr>
                </a:solidFill>
              </a:rPr>
              <a:t>By July 2015 we will develop and implement a standardized process for handling new initiation of anticoagulation and optimize the patient education for anticoagulant medications using the full </a:t>
            </a:r>
            <a:r>
              <a:rPr lang="en-US" sz="800" dirty="0" err="1" smtClean="0">
                <a:solidFill>
                  <a:prstClr val="white">
                    <a:lumMod val="50000"/>
                  </a:prstClr>
                </a:solidFill>
              </a:rPr>
              <a:t>interprofessional</a:t>
            </a:r>
            <a:r>
              <a:rPr lang="en-US" sz="800" dirty="0" smtClean="0">
                <a:solidFill>
                  <a:prstClr val="white">
                    <a:lumMod val="50000"/>
                  </a:prstClr>
                </a:solidFill>
              </a:rPr>
              <a:t> team.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800" dirty="0" smtClean="0">
              <a:solidFill>
                <a:prstClr val="white">
                  <a:lumMod val="50000"/>
                </a:prst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800" dirty="0" smtClean="0">
                <a:solidFill>
                  <a:prstClr val="white">
                    <a:lumMod val="50000"/>
                  </a:prstClr>
                </a:solidFill>
              </a:rPr>
              <a:t>We </a:t>
            </a:r>
            <a:r>
              <a:rPr lang="en-US" sz="800" dirty="0">
                <a:solidFill>
                  <a:prstClr val="white">
                    <a:lumMod val="50000"/>
                  </a:prstClr>
                </a:solidFill>
              </a:rPr>
              <a:t>aim to standardize the process for: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solidFill>
                  <a:prstClr val="white">
                    <a:lumMod val="50000"/>
                  </a:prstClr>
                </a:solidFill>
              </a:rPr>
              <a:t>(</a:t>
            </a:r>
            <a:r>
              <a:rPr lang="en-US" sz="800" dirty="0" smtClean="0">
                <a:solidFill>
                  <a:prstClr val="white">
                    <a:lumMod val="50000"/>
                  </a:prstClr>
                </a:solidFill>
              </a:rPr>
              <a:t>1)  Which </a:t>
            </a:r>
            <a:r>
              <a:rPr lang="en-US" sz="800" dirty="0">
                <a:solidFill>
                  <a:prstClr val="white">
                    <a:lumMod val="50000"/>
                  </a:prstClr>
                </a:solidFill>
              </a:rPr>
              <a:t>agents to prescribe for </a:t>
            </a:r>
            <a:r>
              <a:rPr lang="en-US" sz="800" dirty="0" smtClean="0">
                <a:solidFill>
                  <a:prstClr val="white">
                    <a:lumMod val="50000"/>
                  </a:prstClr>
                </a:solidFill>
              </a:rPr>
              <a:t>pts </a:t>
            </a:r>
            <a:r>
              <a:rPr lang="en-US" sz="800" dirty="0">
                <a:solidFill>
                  <a:prstClr val="white">
                    <a:lumMod val="50000"/>
                  </a:prstClr>
                </a:solidFill>
              </a:rPr>
              <a:t>with newly diagnosed atrial fibrillation and venous thromboembolism (VTE).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solidFill>
                  <a:prstClr val="white">
                    <a:lumMod val="50000"/>
                  </a:prstClr>
                </a:solidFill>
              </a:rPr>
              <a:t>(</a:t>
            </a:r>
            <a:r>
              <a:rPr lang="en-US" sz="800" dirty="0" smtClean="0">
                <a:solidFill>
                  <a:prstClr val="white">
                    <a:lumMod val="50000"/>
                  </a:prstClr>
                </a:solidFill>
              </a:rPr>
              <a:t>2)  Time </a:t>
            </a:r>
            <a:r>
              <a:rPr lang="en-US" sz="800" dirty="0">
                <a:solidFill>
                  <a:prstClr val="white">
                    <a:lumMod val="50000"/>
                  </a:prstClr>
                </a:solidFill>
              </a:rPr>
              <a:t>to first outpatient follow-up visit for both new and chronic users of warfarin.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solidFill>
                  <a:prstClr val="white">
                    <a:lumMod val="50000"/>
                  </a:prstClr>
                </a:solidFill>
              </a:rPr>
              <a:t>(</a:t>
            </a:r>
            <a:r>
              <a:rPr lang="en-US" sz="800" dirty="0" smtClean="0">
                <a:solidFill>
                  <a:prstClr val="white">
                    <a:lumMod val="50000"/>
                  </a:prstClr>
                </a:solidFill>
              </a:rPr>
              <a:t>3)  Information </a:t>
            </a:r>
            <a:r>
              <a:rPr lang="en-US" sz="800" dirty="0">
                <a:solidFill>
                  <a:prstClr val="white">
                    <a:lumMod val="50000"/>
                  </a:prstClr>
                </a:solidFill>
              </a:rPr>
              <a:t>provided to patients on use of these </a:t>
            </a:r>
            <a:r>
              <a:rPr lang="en-US" sz="800" dirty="0" smtClean="0">
                <a:solidFill>
                  <a:prstClr val="white">
                    <a:lumMod val="50000"/>
                  </a:prstClr>
                </a:solidFill>
              </a:rPr>
              <a:t>agents over the course of their hospitalization and at transition</a:t>
            </a:r>
            <a:endParaRPr lang="en-US" sz="800" dirty="0">
              <a:solidFill>
                <a:prstClr val="white">
                  <a:lumMod val="50000"/>
                </a:prst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800" dirty="0" smtClean="0">
              <a:solidFill>
                <a:prstClr val="white">
                  <a:lumMod val="50000"/>
                </a:prstClr>
              </a:solidFill>
              <a:latin typeface="Calibri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214"/>
              </a:spcAft>
            </a:pPr>
            <a:r>
              <a:rPr lang="en-US" sz="800" dirty="0" smtClean="0">
                <a:solidFill>
                  <a:prstClr val="white">
                    <a:lumMod val="50000"/>
                  </a:prstClr>
                </a:solidFill>
                <a:latin typeface="Calibri"/>
                <a:ea typeface="+mn-ea"/>
              </a:rPr>
              <a:t>As a result of this intervention we expect </a:t>
            </a:r>
          </a:p>
          <a:p>
            <a:pPr fontAlgn="auto">
              <a:spcBef>
                <a:spcPts val="0"/>
              </a:spcBef>
              <a:spcAft>
                <a:spcPts val="214"/>
              </a:spcAft>
            </a:pPr>
            <a:r>
              <a:rPr lang="en-US" sz="800" dirty="0" smtClean="0">
                <a:solidFill>
                  <a:prstClr val="white">
                    <a:lumMod val="50000"/>
                  </a:prstClr>
                </a:solidFill>
                <a:latin typeface="Calibri"/>
                <a:ea typeface="+mn-ea"/>
              </a:rPr>
              <a:t>Patient satisfaction with medication education for patients started on anticoagulation to improve</a:t>
            </a:r>
          </a:p>
          <a:p>
            <a:pPr fontAlgn="auto">
              <a:spcBef>
                <a:spcPts val="0"/>
              </a:spcBef>
              <a:spcAft>
                <a:spcPts val="214"/>
              </a:spcAft>
            </a:pPr>
            <a:r>
              <a:rPr lang="en-US" sz="800" dirty="0" smtClean="0">
                <a:solidFill>
                  <a:prstClr val="white">
                    <a:lumMod val="50000"/>
                  </a:prstClr>
                </a:solidFill>
                <a:latin typeface="Calibri"/>
              </a:rPr>
              <a:t>Reduction in preventable repeat encounters to acute care as a result of bleeding or thrombosis</a:t>
            </a:r>
            <a:endParaRPr lang="en-US" sz="800" dirty="0">
              <a:solidFill>
                <a:prstClr val="white">
                  <a:lumMod val="50000"/>
                </a:prstClr>
              </a:solidFill>
              <a:latin typeface="Calibri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214"/>
              </a:spcAft>
            </a:pPr>
            <a:endParaRPr lang="en-US" sz="1000" dirty="0" smtClean="0">
              <a:solidFill>
                <a:prstClr val="black"/>
              </a:solidFill>
              <a:latin typeface="Calibri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214"/>
              </a:spcAft>
            </a:pPr>
            <a:endParaRPr lang="en-US" sz="1000" dirty="0">
              <a:solidFill>
                <a:prstClr val="black"/>
              </a:solidFill>
              <a:latin typeface="Calibri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214"/>
              </a:spcAft>
            </a:pPr>
            <a:endParaRPr lang="en-US" sz="9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grpSp>
        <p:nvGrpSpPr>
          <p:cNvPr id="30" name="Group 20"/>
          <p:cNvGrpSpPr/>
          <p:nvPr/>
        </p:nvGrpSpPr>
        <p:grpSpPr>
          <a:xfrm>
            <a:off x="108857" y="163286"/>
            <a:ext cx="8926286" cy="6640286"/>
            <a:chOff x="152400" y="152400"/>
            <a:chExt cx="12496800" cy="9296400"/>
          </a:xfrm>
        </p:grpSpPr>
        <p:cxnSp>
          <p:nvCxnSpPr>
            <p:cNvPr id="33" name="Straight Connector 32"/>
            <p:cNvCxnSpPr>
              <a:stCxn id="39" idx="2"/>
              <a:endCxn id="35" idx="2"/>
            </p:cNvCxnSpPr>
            <p:nvPr/>
          </p:nvCxnSpPr>
          <p:spPr>
            <a:xfrm rot="5400000">
              <a:off x="2019300" y="5067300"/>
              <a:ext cx="8763000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/>
            <p:cNvSpPr/>
            <p:nvPr/>
          </p:nvSpPr>
          <p:spPr>
            <a:xfrm>
              <a:off x="152400" y="152400"/>
              <a:ext cx="12496800" cy="9296400"/>
            </a:xfrm>
            <a:prstGeom prst="rect">
              <a:avLst/>
            </a:prstGeom>
            <a:noFill/>
            <a:ln w="3175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52400" y="152400"/>
              <a:ext cx="12496800" cy="533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40" name="Rectangle 39"/>
          <p:cNvSpPr/>
          <p:nvPr/>
        </p:nvSpPr>
        <p:spPr>
          <a:xfrm>
            <a:off x="6553200" y="163286"/>
            <a:ext cx="2481943" cy="38100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prstClr val="black"/>
                </a:solidFill>
                <a:latin typeface="Helvetica" pitchFamily="34" charset="0"/>
              </a:rPr>
              <a:t>Version Date: </a:t>
            </a:r>
            <a:r>
              <a:rPr lang="en-US" sz="1000" dirty="0" smtClean="0">
                <a:solidFill>
                  <a:prstClr val="white">
                    <a:lumMod val="50000"/>
                  </a:prstClr>
                </a:solidFill>
                <a:latin typeface="Helvetica" pitchFamily="34" charset="0"/>
              </a:rPr>
              <a:t>5/16/2015</a:t>
            </a:r>
            <a:endParaRPr lang="en-US" sz="1100" dirty="0">
              <a:solidFill>
                <a:prstClr val="white">
                  <a:lumMod val="50000"/>
                </a:prstClr>
              </a:solidFill>
            </a:endParaRPr>
          </a:p>
        </p:txBody>
      </p:sp>
      <p:pic>
        <p:nvPicPr>
          <p:cNvPr id="41" name="Picture 3" descr="C:\Documents and Settings\108602\Desktop\09 SEPT\New Logo - White Background.sma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535" y="180168"/>
            <a:ext cx="547688" cy="356779"/>
          </a:xfrm>
          <a:prstGeom prst="rect">
            <a:avLst/>
          </a:prstGeom>
          <a:noFill/>
        </p:spPr>
      </p:pic>
      <p:sp>
        <p:nvSpPr>
          <p:cNvPr id="42" name="Rectangle 41"/>
          <p:cNvSpPr/>
          <p:nvPr/>
        </p:nvSpPr>
        <p:spPr>
          <a:xfrm>
            <a:off x="108857" y="163286"/>
            <a:ext cx="1616417" cy="38100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marL="640080" lvl="1" fontAlgn="auto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prstClr val="black"/>
                </a:solidFill>
                <a:latin typeface="Helvetica" pitchFamily="34" charset="0"/>
              </a:rPr>
              <a:t>                          </a:t>
            </a:r>
            <a:endParaRPr lang="en-US" sz="1400" dirty="0">
              <a:solidFill>
                <a:prstClr val="white">
                  <a:lumMod val="50000"/>
                </a:prstClr>
              </a:solidFill>
            </a:endParaRPr>
          </a:p>
        </p:txBody>
      </p:sp>
      <p:grpSp>
        <p:nvGrpSpPr>
          <p:cNvPr id="44" name="Group 36"/>
          <p:cNvGrpSpPr/>
          <p:nvPr/>
        </p:nvGrpSpPr>
        <p:grpSpPr>
          <a:xfrm>
            <a:off x="4605943" y="580698"/>
            <a:ext cx="4396233" cy="6178766"/>
            <a:chOff x="4605943" y="580698"/>
            <a:chExt cx="4396233" cy="6178766"/>
          </a:xfrm>
        </p:grpSpPr>
        <p:sp>
          <p:nvSpPr>
            <p:cNvPr id="45" name="TextBox 44"/>
            <p:cNvSpPr txBox="1"/>
            <p:nvPr/>
          </p:nvSpPr>
          <p:spPr>
            <a:xfrm>
              <a:off x="4608692" y="3200400"/>
              <a:ext cx="4389120" cy="6096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txBody>
            <a:bodyPr wrap="square" rtlCol="0">
              <a:norm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000" b="1" dirty="0" smtClean="0">
                  <a:solidFill>
                    <a:prstClr val="black"/>
                  </a:solidFill>
                  <a:latin typeface="Calibri"/>
                  <a:ea typeface="+mn-ea"/>
                </a:rPr>
                <a:t>Operational Definitions: </a:t>
              </a:r>
            </a:p>
            <a:p>
              <a:pPr fontAlgn="auto">
                <a:spcBef>
                  <a:spcPts val="0"/>
                </a:spcBef>
                <a:spcAft>
                  <a:spcPts val="214"/>
                </a:spcAft>
              </a:pPr>
              <a:r>
                <a:rPr lang="en-US" sz="1000" dirty="0" smtClean="0">
                  <a:solidFill>
                    <a:prstClr val="black"/>
                  </a:solidFill>
                  <a:latin typeface="Calibri"/>
                  <a:ea typeface="+mn-ea"/>
                </a:rPr>
                <a:t>Anticoagulation- any therapeutic anticoagulant including both warfarin as well as the novel direct thrombin inhibitors (DOACs)</a:t>
              </a:r>
              <a:endParaRPr lang="en-US" sz="1000" dirty="0">
                <a:solidFill>
                  <a:prstClr val="black"/>
                </a:solidFill>
                <a:latin typeface="Calibri"/>
                <a:ea typeface="+mn-ea"/>
              </a:endParaRPr>
            </a:p>
            <a:p>
              <a:pPr fontAlgn="auto">
                <a:spcBef>
                  <a:spcPts val="0"/>
                </a:spcBef>
                <a:spcAft>
                  <a:spcPts val="214"/>
                </a:spcAft>
              </a:pPr>
              <a:endParaRPr lang="en-US" sz="1000" dirty="0" smtClean="0">
                <a:solidFill>
                  <a:prstClr val="black"/>
                </a:solidFill>
                <a:latin typeface="Calibri"/>
                <a:ea typeface="+mn-ea"/>
              </a:endParaRPr>
            </a:p>
            <a:p>
              <a:pPr fontAlgn="auto">
                <a:spcBef>
                  <a:spcPts val="0"/>
                </a:spcBef>
                <a:spcAft>
                  <a:spcPts val="214"/>
                </a:spcAft>
              </a:pPr>
              <a:endParaRPr lang="en-US" sz="1000" dirty="0">
                <a:solidFill>
                  <a:prstClr val="black"/>
                </a:solidFill>
                <a:latin typeface="Calibri"/>
                <a:ea typeface="+mn-ea"/>
              </a:endParaRPr>
            </a:p>
            <a:p>
              <a:pPr fontAlgn="auto">
                <a:spcBef>
                  <a:spcPts val="0"/>
                </a:spcBef>
                <a:spcAft>
                  <a:spcPts val="214"/>
                </a:spcAft>
              </a:pPr>
              <a:endParaRPr lang="en-US" sz="900" dirty="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605943" y="3886200"/>
              <a:ext cx="4389120" cy="1962534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txBody>
            <a:bodyPr wrap="square" rtlCol="0">
              <a:norm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000" b="1" dirty="0" smtClean="0">
                  <a:solidFill>
                    <a:prstClr val="black"/>
                  </a:solidFill>
                  <a:latin typeface="Calibri"/>
                  <a:ea typeface="+mn-ea"/>
                </a:rPr>
                <a:t>Project Timeline: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prstClr val="black"/>
                  </a:solidFill>
                </a:rPr>
                <a:t>April 2015- </a:t>
              </a:r>
              <a:r>
                <a:rPr lang="en-US" sz="1000" dirty="0" smtClean="0">
                  <a:solidFill>
                    <a:prstClr val="black"/>
                  </a:solidFill>
                </a:rPr>
                <a:t>June 2015- Voice </a:t>
              </a:r>
              <a:r>
                <a:rPr lang="en-US" sz="1000" dirty="0">
                  <a:solidFill>
                    <a:prstClr val="black"/>
                  </a:solidFill>
                </a:rPr>
                <a:t>of Patient interviews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 smtClean="0">
                  <a:solidFill>
                    <a:prstClr val="black"/>
                  </a:solidFill>
                  <a:latin typeface="Calibri"/>
                </a:rPr>
                <a:t>April 2015-Draft framework for standardization of choice of drug and follow-up.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 smtClean="0">
                  <a:solidFill>
                    <a:prstClr val="black"/>
                  </a:solidFill>
                  <a:latin typeface="Calibri"/>
                </a:rPr>
                <a:t>April-May 2015- Stakeholder engagement/feedback from subject matter experts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 smtClean="0">
                  <a:solidFill>
                    <a:prstClr val="black"/>
                  </a:solidFill>
                  <a:latin typeface="Calibri"/>
                </a:rPr>
                <a:t>May 2015- Process Map Medication Education for anticoagulation on ACE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 smtClean="0">
                  <a:solidFill>
                    <a:prstClr val="black"/>
                  </a:solidFill>
                  <a:latin typeface="Calibri"/>
                </a:rPr>
                <a:t>June</a:t>
              </a:r>
              <a:r>
                <a:rPr lang="en-US" sz="1000" baseline="30000" dirty="0">
                  <a:solidFill>
                    <a:prstClr val="black"/>
                  </a:solidFill>
                  <a:latin typeface="Calibri"/>
                </a:rPr>
                <a:t> </a:t>
              </a:r>
              <a:r>
                <a:rPr lang="en-US" sz="1000" dirty="0" smtClean="0">
                  <a:solidFill>
                    <a:prstClr val="black"/>
                  </a:solidFill>
                  <a:latin typeface="Calibri"/>
                </a:rPr>
                <a:t>2015- take draft framework to anticoagulation committee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 smtClean="0">
                  <a:solidFill>
                    <a:prstClr val="black"/>
                  </a:solidFill>
                  <a:latin typeface="Calibri"/>
                </a:rPr>
                <a:t>June 2015- Baseline provider survey on anticoagulation education </a:t>
              </a:r>
              <a:r>
                <a:rPr lang="en-US" sz="1000" dirty="0" smtClean="0">
                  <a:solidFill>
                    <a:prstClr val="black"/>
                  </a:solidFill>
                  <a:latin typeface="Calibri"/>
                </a:rPr>
                <a:t>process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 smtClean="0">
                  <a:solidFill>
                    <a:prstClr val="black"/>
                  </a:solidFill>
                  <a:latin typeface="Calibri"/>
                </a:rPr>
                <a:t>July 2015- New prescribing and follow-up guidelines go into effect</a:t>
              </a:r>
              <a:endParaRPr lang="en-US" sz="1000" dirty="0" smtClean="0">
                <a:solidFill>
                  <a:prstClr val="black"/>
                </a:solidFill>
                <a:latin typeface="Calibri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 smtClean="0">
                  <a:solidFill>
                    <a:prstClr val="black"/>
                  </a:solidFill>
                  <a:latin typeface="Calibri"/>
                </a:rPr>
                <a:t>July 2015- RPI for medication education redesign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 smtClean="0">
                  <a:solidFill>
                    <a:prstClr val="black"/>
                  </a:solidFill>
                  <a:latin typeface="Calibri"/>
                </a:rPr>
                <a:t>Aug 2015- Education to ACE unit staff and faculty on new standardized process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 smtClean="0">
                  <a:solidFill>
                    <a:prstClr val="black"/>
                  </a:solidFill>
                  <a:latin typeface="Calibri"/>
                </a:rPr>
                <a:t>Sept 2015- New </a:t>
              </a:r>
              <a:r>
                <a:rPr lang="en-US" sz="1000" dirty="0" smtClean="0">
                  <a:solidFill>
                    <a:prstClr val="black"/>
                  </a:solidFill>
                  <a:latin typeface="Calibri"/>
                </a:rPr>
                <a:t>patient medication education process </a:t>
              </a:r>
              <a:r>
                <a:rPr lang="en-US" sz="1000" dirty="0" smtClean="0">
                  <a:solidFill>
                    <a:prstClr val="black"/>
                  </a:solidFill>
                  <a:latin typeface="Calibri"/>
                </a:rPr>
                <a:t>implemented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sz="1000" dirty="0" smtClea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605943" y="580698"/>
              <a:ext cx="4389120" cy="265176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txBody>
            <a:bodyPr wrap="square" rtlCol="0">
              <a:normAutofit fontScale="775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 smtClean="0">
                  <a:solidFill>
                    <a:prstClr val="black"/>
                  </a:solidFill>
                  <a:latin typeface="Calibri"/>
                  <a:ea typeface="+mn-ea"/>
                </a:rPr>
                <a:t>Team Members:</a:t>
              </a:r>
            </a:p>
            <a:p>
              <a:pPr fontAlgn="auto">
                <a:spcBef>
                  <a:spcPts val="0"/>
                </a:spcBef>
                <a:spcAft>
                  <a:spcPts val="300"/>
                </a:spcAft>
              </a:pPr>
              <a:r>
                <a:rPr lang="en-US" sz="1000" b="1" dirty="0" smtClean="0">
                  <a:solidFill>
                    <a:prstClr val="black"/>
                  </a:solidFill>
                  <a:latin typeface="Calibri"/>
                  <a:ea typeface="+mn-ea"/>
                </a:rPr>
                <a:t>Sponsors</a:t>
              </a:r>
              <a:r>
                <a:rPr lang="en-US" sz="1000" dirty="0" smtClean="0">
                  <a:solidFill>
                    <a:prstClr val="black"/>
                  </a:solidFill>
                  <a:latin typeface="Calibri"/>
                  <a:ea typeface="+mn-ea"/>
                </a:rPr>
                <a:t>: </a:t>
              </a:r>
              <a:r>
                <a:rPr lang="en-US" sz="1000" dirty="0" smtClean="0">
                  <a:solidFill>
                    <a:prstClr val="black"/>
                  </a:solidFill>
                  <a:latin typeface="Calibri"/>
                </a:rPr>
                <a:t>Vice Chair of Clinical Operations (Jeff Glasheen), Chief Nursing Officer (Carolyn Sanders), Director of Pharmacy </a:t>
              </a:r>
              <a:r>
                <a:rPr lang="en-US" sz="1000" dirty="0">
                  <a:solidFill>
                    <a:prstClr val="black"/>
                  </a:solidFill>
                </a:rPr>
                <a:t>(Nancy M. </a:t>
              </a:r>
              <a:r>
                <a:rPr lang="en-US" sz="1000" dirty="0" err="1">
                  <a:solidFill>
                    <a:prstClr val="black"/>
                  </a:solidFill>
                </a:rPr>
                <a:t>Stolpman</a:t>
              </a:r>
              <a:r>
                <a:rPr lang="en-US" sz="1000" dirty="0">
                  <a:solidFill>
                    <a:prstClr val="black"/>
                  </a:solidFill>
                </a:rPr>
                <a:t>)</a:t>
              </a:r>
              <a:endParaRPr lang="en-US" sz="1000" dirty="0" smtClean="0">
                <a:solidFill>
                  <a:prstClr val="black"/>
                </a:solidFill>
                <a:latin typeface="Calibri"/>
                <a:ea typeface="+mn-ea"/>
              </a:endParaRPr>
            </a:p>
            <a:p>
              <a:pPr fontAlgn="auto">
                <a:spcBef>
                  <a:spcPts val="0"/>
                </a:spcBef>
                <a:spcAft>
                  <a:spcPts val="300"/>
                </a:spcAft>
              </a:pPr>
              <a:r>
                <a:rPr lang="en-US" sz="1000" b="1" dirty="0" smtClean="0">
                  <a:solidFill>
                    <a:prstClr val="black"/>
                  </a:solidFill>
                  <a:latin typeface="Calibri"/>
                  <a:ea typeface="+mn-ea"/>
                </a:rPr>
                <a:t>Clinical Champions: </a:t>
              </a:r>
              <a:r>
                <a:rPr lang="en-US" sz="1000" dirty="0" smtClean="0">
                  <a:solidFill>
                    <a:prstClr val="black"/>
                  </a:solidFill>
                  <a:latin typeface="Calibri"/>
                  <a:ea typeface="+mn-ea"/>
                </a:rPr>
                <a:t>Ethan </a:t>
              </a:r>
              <a:r>
                <a:rPr lang="en-US" sz="1000" dirty="0" err="1" smtClean="0">
                  <a:solidFill>
                    <a:prstClr val="black"/>
                  </a:solidFill>
                  <a:latin typeface="Calibri"/>
                  <a:ea typeface="+mn-ea"/>
                </a:rPr>
                <a:t>Cumbler</a:t>
              </a:r>
              <a:r>
                <a:rPr lang="en-US" sz="1000" dirty="0" smtClean="0">
                  <a:solidFill>
                    <a:prstClr val="black"/>
                  </a:solidFill>
                  <a:latin typeface="Calibri"/>
                  <a:ea typeface="+mn-ea"/>
                </a:rPr>
                <a:t> and Zuzanna Czernik</a:t>
              </a:r>
            </a:p>
            <a:p>
              <a:pPr fontAlgn="auto">
                <a:spcBef>
                  <a:spcPts val="0"/>
                </a:spcBef>
                <a:spcAft>
                  <a:spcPts val="300"/>
                </a:spcAft>
              </a:pPr>
              <a:r>
                <a:rPr lang="en-US" sz="1000" b="1" dirty="0" smtClean="0">
                  <a:solidFill>
                    <a:prstClr val="black"/>
                  </a:solidFill>
                  <a:latin typeface="Calibri"/>
                  <a:ea typeface="+mn-ea"/>
                </a:rPr>
                <a:t>Process Owner: </a:t>
              </a:r>
              <a:r>
                <a:rPr lang="en-US" sz="1000" dirty="0" smtClean="0">
                  <a:solidFill>
                    <a:prstClr val="black"/>
                  </a:solidFill>
                  <a:latin typeface="Calibri"/>
                </a:rPr>
                <a:t>Dora Cheung</a:t>
              </a:r>
              <a:endParaRPr lang="en-US" sz="1000" dirty="0" smtClean="0">
                <a:solidFill>
                  <a:prstClr val="black"/>
                </a:solidFill>
                <a:latin typeface="Calibri"/>
                <a:ea typeface="+mn-ea"/>
              </a:endParaRPr>
            </a:p>
            <a:p>
              <a:pPr fontAlgn="auto">
                <a:spcBef>
                  <a:spcPts val="0"/>
                </a:spcBef>
                <a:spcAft>
                  <a:spcPts val="300"/>
                </a:spcAft>
              </a:pPr>
              <a:r>
                <a:rPr lang="en-US" sz="1000" b="1" dirty="0" smtClean="0">
                  <a:solidFill>
                    <a:prstClr val="black"/>
                  </a:solidFill>
                  <a:latin typeface="Calibri"/>
                  <a:ea typeface="+mn-ea"/>
                </a:rPr>
                <a:t>Core Leadership Team Members: </a:t>
              </a:r>
              <a:r>
                <a:rPr lang="en-US" sz="1000" dirty="0" smtClean="0">
                  <a:solidFill>
                    <a:prstClr val="black"/>
                  </a:solidFill>
                  <a:latin typeface="Calibri"/>
                  <a:ea typeface="+mn-ea"/>
                </a:rPr>
                <a:t> </a:t>
              </a:r>
              <a:r>
                <a:rPr lang="en-US" sz="1000" dirty="0" smtClean="0">
                  <a:solidFill>
                    <a:prstClr val="black"/>
                  </a:solidFill>
                  <a:latin typeface="Calibri"/>
                </a:rPr>
                <a:t>Dora Cheung, Ethan Cumbler, Zuzanna Czernik, Laura </a:t>
              </a:r>
              <a:r>
                <a:rPr lang="en-US" sz="1000" dirty="0" err="1" smtClean="0">
                  <a:solidFill>
                    <a:prstClr val="black"/>
                  </a:solidFill>
                  <a:latin typeface="Calibri"/>
                </a:rPr>
                <a:t>Sameulson</a:t>
              </a:r>
              <a:r>
                <a:rPr lang="en-US" sz="1000" dirty="0" smtClean="0">
                  <a:solidFill>
                    <a:prstClr val="black"/>
                  </a:solidFill>
                  <a:latin typeface="Calibri"/>
                </a:rPr>
                <a:t>, Jan Hagman</a:t>
              </a:r>
              <a:endParaRPr lang="en-US" sz="1000" dirty="0" smtClean="0">
                <a:solidFill>
                  <a:prstClr val="black"/>
                </a:solidFill>
                <a:latin typeface="Calibri"/>
                <a:ea typeface="+mn-ea"/>
              </a:endParaRPr>
            </a:p>
            <a:p>
              <a:pPr fontAlgn="auto">
                <a:spcBef>
                  <a:spcPts val="0"/>
                </a:spcBef>
                <a:spcAft>
                  <a:spcPts val="300"/>
                </a:spcAft>
              </a:pPr>
              <a:r>
                <a:rPr lang="en-US" sz="1000" b="1" dirty="0" smtClean="0">
                  <a:solidFill>
                    <a:prstClr val="black"/>
                  </a:solidFill>
                  <a:latin typeface="Calibri"/>
                  <a:ea typeface="+mn-ea"/>
                </a:rPr>
                <a:t>CPT Coach: </a:t>
              </a:r>
              <a:r>
                <a:rPr lang="en-US" sz="1000" dirty="0" smtClean="0">
                  <a:solidFill>
                    <a:prstClr val="black"/>
                  </a:solidFill>
                  <a:latin typeface="Calibri"/>
                  <a:ea typeface="+mn-ea"/>
                </a:rPr>
                <a:t>Ethan </a:t>
              </a:r>
              <a:r>
                <a:rPr lang="en-US" sz="1000" dirty="0" err="1" smtClean="0">
                  <a:solidFill>
                    <a:prstClr val="black"/>
                  </a:solidFill>
                  <a:latin typeface="Calibri"/>
                  <a:ea typeface="+mn-ea"/>
                </a:rPr>
                <a:t>Cumbler</a:t>
              </a:r>
              <a:endParaRPr lang="en-US" sz="1000" dirty="0" smtClean="0">
                <a:solidFill>
                  <a:prstClr val="black"/>
                </a:solidFill>
                <a:latin typeface="Calibri"/>
                <a:ea typeface="+mn-ea"/>
              </a:endParaRPr>
            </a:p>
            <a:p>
              <a:pPr fontAlgn="auto">
                <a:spcBef>
                  <a:spcPts val="0"/>
                </a:spcBef>
                <a:spcAft>
                  <a:spcPts val="300"/>
                </a:spcAft>
              </a:pPr>
              <a:r>
                <a:rPr lang="en-US" sz="1000" b="1" dirty="0" smtClean="0">
                  <a:solidFill>
                    <a:prstClr val="black"/>
                  </a:solidFill>
                  <a:latin typeface="Calibri"/>
                  <a:ea typeface="+mn-ea"/>
                </a:rPr>
                <a:t>Process Improvement Resource:  </a:t>
              </a:r>
              <a:r>
                <a:rPr lang="en-US" sz="1000" dirty="0" smtClean="0">
                  <a:solidFill>
                    <a:prstClr val="black"/>
                  </a:solidFill>
                  <a:latin typeface="Calibri"/>
                  <a:ea typeface="+mn-ea"/>
                </a:rPr>
                <a:t>Zach Robison for PI.  Heather Bennett for Data</a:t>
              </a:r>
            </a:p>
            <a:p>
              <a:pPr fontAlgn="auto">
                <a:spcBef>
                  <a:spcPts val="0"/>
                </a:spcBef>
                <a:spcAft>
                  <a:spcPts val="300"/>
                </a:spcAft>
              </a:pPr>
              <a:r>
                <a:rPr lang="en-US" sz="1000" b="1" dirty="0" smtClean="0">
                  <a:solidFill>
                    <a:prstClr val="black"/>
                  </a:solidFill>
                  <a:latin typeface="Calibri"/>
                  <a:ea typeface="+mn-ea"/>
                </a:rPr>
                <a:t>Stakeholders: </a:t>
              </a:r>
              <a:r>
                <a:rPr lang="en-US" sz="1000" dirty="0" smtClean="0">
                  <a:solidFill>
                    <a:prstClr val="black"/>
                  </a:solidFill>
                  <a:latin typeface="Calibri"/>
                  <a:ea typeface="+mn-ea"/>
                </a:rPr>
                <a:t>ACE </a:t>
              </a:r>
              <a:r>
                <a:rPr lang="en-US" sz="1000" dirty="0" err="1" smtClean="0">
                  <a:solidFill>
                    <a:prstClr val="black"/>
                  </a:solidFill>
                  <a:latin typeface="Calibri"/>
                  <a:ea typeface="+mn-ea"/>
                </a:rPr>
                <a:t>Attendings</a:t>
              </a:r>
              <a:r>
                <a:rPr lang="en-US" sz="1000" dirty="0" smtClean="0">
                  <a:solidFill>
                    <a:prstClr val="black"/>
                  </a:solidFill>
                  <a:latin typeface="Calibri"/>
                  <a:ea typeface="+mn-ea"/>
                </a:rPr>
                <a:t> (</a:t>
              </a:r>
              <a:r>
                <a:rPr lang="en-US" sz="1000" dirty="0" smtClean="0">
                  <a:solidFill>
                    <a:prstClr val="black"/>
                  </a:solidFill>
                </a:rPr>
                <a:t>Heidi Wald, Jeanette Guerrasio, Jeanie Youngwerth, Mary Anderson, Serena Scott, Deborah Anoff, Jeffery Wallace, Suzanne </a:t>
              </a:r>
              <a:r>
                <a:rPr lang="en-US" sz="1000" dirty="0" err="1" smtClean="0">
                  <a:solidFill>
                    <a:prstClr val="black"/>
                  </a:solidFill>
                </a:rPr>
                <a:t>Brandenberg</a:t>
              </a:r>
              <a:r>
                <a:rPr lang="en-US" sz="1000" dirty="0" smtClean="0">
                  <a:solidFill>
                    <a:prstClr val="black"/>
                  </a:solidFill>
                </a:rPr>
                <a:t>, Eva Aagaard, Adam Abraham, Nichole </a:t>
              </a:r>
              <a:r>
                <a:rPr lang="en-US" sz="1000" dirty="0" err="1" smtClean="0">
                  <a:solidFill>
                    <a:prstClr val="black"/>
                  </a:solidFill>
                </a:rPr>
                <a:t>Zehnder</a:t>
              </a:r>
              <a:r>
                <a:rPr lang="en-US" sz="1000" dirty="0" smtClean="0">
                  <a:solidFill>
                    <a:prstClr val="black"/>
                  </a:solidFill>
                </a:rPr>
                <a:t>, Darlene Tad-y, Hemali Patel, Nichole </a:t>
              </a:r>
              <a:r>
                <a:rPr lang="en-US" sz="1000" dirty="0" err="1" smtClean="0">
                  <a:solidFill>
                    <a:prstClr val="black"/>
                  </a:solidFill>
                </a:rPr>
                <a:t>Zehnder</a:t>
              </a:r>
              <a:r>
                <a:rPr lang="en-US" sz="1000" dirty="0" smtClean="0">
                  <a:solidFill>
                    <a:prstClr val="black"/>
                  </a:solidFill>
                </a:rPr>
                <a:t>)</a:t>
              </a:r>
              <a:endParaRPr lang="en-US" sz="1000" dirty="0">
                <a:solidFill>
                  <a:prstClr val="black"/>
                </a:solidFill>
              </a:endParaRPr>
            </a:p>
            <a:p>
              <a:pPr fontAlgn="auto">
                <a:spcBef>
                  <a:spcPts val="0"/>
                </a:spcBef>
                <a:spcAft>
                  <a:spcPts val="300"/>
                </a:spcAft>
              </a:pPr>
              <a:r>
                <a:rPr lang="en-US" sz="1000" b="1" dirty="0" smtClean="0">
                  <a:solidFill>
                    <a:prstClr val="black"/>
                  </a:solidFill>
                  <a:latin typeface="Calibri"/>
                  <a:ea typeface="+mn-ea"/>
                </a:rPr>
                <a:t>Consulting Resources</a:t>
              </a:r>
              <a:r>
                <a:rPr lang="en-US" sz="1000" dirty="0" smtClean="0">
                  <a:solidFill>
                    <a:prstClr val="black"/>
                  </a:solidFill>
                  <a:latin typeface="Calibri"/>
                  <a:ea typeface="+mn-ea"/>
                </a:rPr>
                <a:t>: </a:t>
              </a:r>
            </a:p>
            <a:p>
              <a:pPr fontAlgn="auto">
                <a:spcBef>
                  <a:spcPts val="0"/>
                </a:spcBef>
                <a:spcAft>
                  <a:spcPts val="300"/>
                </a:spcAft>
              </a:pPr>
              <a:r>
                <a:rPr lang="en-US" sz="1000" dirty="0" smtClean="0">
                  <a:solidFill>
                    <a:prstClr val="black"/>
                  </a:solidFill>
                  <a:latin typeface="Calibri"/>
                </a:rPr>
                <a:t>Cardiology-</a:t>
              </a:r>
              <a:r>
                <a:rPr lang="en-US" sz="1000" dirty="0" smtClean="0">
                  <a:solidFill>
                    <a:prstClr val="black"/>
                  </a:solidFill>
                </a:rPr>
                <a:t>Lawrence Hergott, Will Hiatt</a:t>
              </a:r>
              <a:endParaRPr lang="en-US" sz="1000" dirty="0">
                <a:solidFill>
                  <a:prstClr val="black"/>
                </a:solidFill>
              </a:endParaRPr>
            </a:p>
            <a:p>
              <a:pPr fontAlgn="auto">
                <a:spcBef>
                  <a:spcPts val="0"/>
                </a:spcBef>
                <a:spcAft>
                  <a:spcPts val="300"/>
                </a:spcAft>
              </a:pPr>
              <a:r>
                <a:rPr lang="en-US" sz="1000" dirty="0">
                  <a:solidFill>
                    <a:prstClr val="black"/>
                  </a:solidFill>
                </a:rPr>
                <a:t>Neurology- Sharon Poisson- </a:t>
              </a:r>
              <a:r>
                <a:rPr lang="en-US" sz="1000" dirty="0" smtClean="0">
                  <a:solidFill>
                    <a:prstClr val="black"/>
                  </a:solidFill>
                </a:rPr>
                <a:t>Neuro, Jen </a:t>
              </a:r>
              <a:r>
                <a:rPr lang="en-US" sz="1000" dirty="0">
                  <a:solidFill>
                    <a:prstClr val="black"/>
                  </a:solidFill>
                </a:rPr>
                <a:t>Simpson- </a:t>
              </a:r>
              <a:r>
                <a:rPr lang="en-US" sz="1000" dirty="0" smtClean="0">
                  <a:solidFill>
                    <a:prstClr val="black"/>
                  </a:solidFill>
                </a:rPr>
                <a:t>Neuro</a:t>
              </a:r>
            </a:p>
            <a:p>
              <a:pPr fontAlgn="auto">
                <a:spcBef>
                  <a:spcPts val="0"/>
                </a:spcBef>
                <a:spcAft>
                  <a:spcPts val="300"/>
                </a:spcAft>
              </a:pPr>
              <a:r>
                <a:rPr lang="en-US" sz="1000" dirty="0" smtClean="0">
                  <a:solidFill>
                    <a:prstClr val="black"/>
                  </a:solidFill>
                </a:rPr>
                <a:t>Family Practice- Katy Boyd</a:t>
              </a:r>
            </a:p>
            <a:p>
              <a:pPr fontAlgn="auto">
                <a:spcBef>
                  <a:spcPts val="0"/>
                </a:spcBef>
                <a:spcAft>
                  <a:spcPts val="300"/>
                </a:spcAft>
              </a:pPr>
              <a:r>
                <a:rPr lang="da-DK" sz="1000" dirty="0" smtClean="0">
                  <a:solidFill>
                    <a:prstClr val="black"/>
                  </a:solidFill>
                </a:rPr>
                <a:t>Anticoagulation- UCH Anticoag committee (Patrick Klem PharmD) and Greg </a:t>
              </a:r>
              <a:r>
                <a:rPr lang="da-DK" sz="1000" dirty="0">
                  <a:solidFill>
                    <a:prstClr val="black"/>
                  </a:solidFill>
                </a:rPr>
                <a:t>Misky- Anticoag Hospitalist Specialist</a:t>
              </a:r>
              <a:endParaRPr lang="en-US" sz="1000" dirty="0">
                <a:solidFill>
                  <a:prstClr val="black"/>
                </a:solidFill>
              </a:endParaRPr>
            </a:p>
            <a:p>
              <a:pPr fontAlgn="auto">
                <a:spcBef>
                  <a:spcPts val="0"/>
                </a:spcBef>
                <a:spcAft>
                  <a:spcPts val="300"/>
                </a:spcAft>
              </a:pPr>
              <a:r>
                <a:rPr lang="en-US" sz="1000" dirty="0">
                  <a:solidFill>
                    <a:prstClr val="black"/>
                  </a:solidFill>
                </a:rPr>
                <a:t>Seniors Clinic-Skotti </a:t>
              </a:r>
              <a:r>
                <a:rPr lang="en-US" sz="1000" dirty="0" smtClean="0">
                  <a:solidFill>
                    <a:prstClr val="black"/>
                  </a:solidFill>
                </a:rPr>
                <a:t>Church, </a:t>
              </a:r>
              <a:r>
                <a:rPr lang="en-US" sz="1000" dirty="0">
                  <a:solidFill>
                    <a:prstClr val="black"/>
                  </a:solidFill>
                </a:rPr>
                <a:t>Bennett Parnes and Sunny </a:t>
              </a:r>
              <a:r>
                <a:rPr lang="en-US" sz="1000" dirty="0" err="1">
                  <a:solidFill>
                    <a:prstClr val="black"/>
                  </a:solidFill>
                </a:rPr>
                <a:t>Linnebur</a:t>
              </a:r>
              <a:r>
                <a:rPr lang="en-US" sz="1000" dirty="0">
                  <a:solidFill>
                    <a:prstClr val="black"/>
                  </a:solidFill>
                </a:rPr>
                <a:t>- Seniors Clinic Geriatric Pharmacist</a:t>
              </a:r>
              <a:endParaRPr lang="en-US" sz="1000" dirty="0" smtClean="0">
                <a:solidFill>
                  <a:prstClr val="black"/>
                </a:solidFill>
              </a:endParaRPr>
            </a:p>
            <a:p>
              <a:pPr fontAlgn="auto">
                <a:spcBef>
                  <a:spcPts val="0"/>
                </a:spcBef>
                <a:spcAft>
                  <a:spcPts val="300"/>
                </a:spcAft>
              </a:pPr>
              <a:r>
                <a:rPr lang="en-US" sz="1000" dirty="0" smtClean="0">
                  <a:solidFill>
                    <a:prstClr val="black"/>
                  </a:solidFill>
                  <a:latin typeface="Calibri"/>
                </a:rPr>
                <a:t>IM Clinic- Wag </a:t>
              </a:r>
              <a:r>
                <a:rPr lang="en-US" sz="1000" dirty="0" err="1" smtClean="0">
                  <a:solidFill>
                    <a:prstClr val="black"/>
                  </a:solidFill>
                  <a:latin typeface="Calibri"/>
                </a:rPr>
                <a:t>Schorr</a:t>
              </a:r>
              <a:endParaRPr lang="en-US" sz="1000" dirty="0" smtClean="0">
                <a:solidFill>
                  <a:prstClr val="black"/>
                </a:solidFill>
                <a:latin typeface="Calibri"/>
              </a:endParaRPr>
            </a:p>
            <a:p>
              <a:pPr fontAlgn="auto">
                <a:spcBef>
                  <a:spcPts val="0"/>
                </a:spcBef>
                <a:spcAft>
                  <a:spcPts val="300"/>
                </a:spcAft>
              </a:pPr>
              <a:endParaRPr lang="en-US" sz="1000" dirty="0" smtClean="0">
                <a:solidFill>
                  <a:prstClr val="black"/>
                </a:solidFill>
                <a:latin typeface="Calibri"/>
                <a:ea typeface="+mn-ea"/>
              </a:endParaRPr>
            </a:p>
            <a:p>
              <a:pPr fontAlgn="auto">
                <a:spcBef>
                  <a:spcPts val="0"/>
                </a:spcBef>
                <a:spcAft>
                  <a:spcPts val="300"/>
                </a:spcAft>
              </a:pPr>
              <a:endParaRPr lang="en-US" sz="1000" dirty="0" smtClean="0">
                <a:solidFill>
                  <a:prstClr val="black"/>
                </a:solidFill>
                <a:latin typeface="Calibri"/>
                <a:ea typeface="+mn-ea"/>
              </a:endParaRPr>
            </a:p>
            <a:p>
              <a:pPr fontAlgn="auto">
                <a:spcBef>
                  <a:spcPts val="0"/>
                </a:spcBef>
                <a:spcAft>
                  <a:spcPts val="214"/>
                </a:spcAft>
              </a:pPr>
              <a:endParaRPr lang="en-US" sz="1000" dirty="0">
                <a:solidFill>
                  <a:prstClr val="black"/>
                </a:solidFill>
                <a:latin typeface="Calibri"/>
                <a:ea typeface="+mn-ea"/>
              </a:endParaRPr>
            </a:p>
            <a:p>
              <a:pPr fontAlgn="auto">
                <a:spcBef>
                  <a:spcPts val="0"/>
                </a:spcBef>
                <a:spcAft>
                  <a:spcPts val="214"/>
                </a:spcAft>
              </a:pPr>
              <a:endParaRPr lang="en-US" sz="900" dirty="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613056" y="5933703"/>
              <a:ext cx="4389120" cy="825761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txBody>
            <a:bodyPr wrap="square" rtlCol="0">
              <a:normAutofit fontScale="625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000" b="1" dirty="0" smtClean="0">
                  <a:solidFill>
                    <a:prstClr val="black"/>
                  </a:solidFill>
                  <a:latin typeface="Calibri"/>
                  <a:ea typeface="+mn-ea"/>
                </a:rPr>
                <a:t>Scope of Project:</a:t>
              </a:r>
            </a:p>
            <a:p>
              <a:pPr fontAlgn="auto">
                <a:spcBef>
                  <a:spcPts val="0"/>
                </a:spcBef>
                <a:spcAft>
                  <a:spcPts val="214"/>
                </a:spcAft>
              </a:pPr>
              <a:r>
                <a:rPr lang="en-US" sz="800" dirty="0" smtClean="0">
                  <a:solidFill>
                    <a:prstClr val="black"/>
                  </a:solidFill>
                  <a:latin typeface="Calibri"/>
                  <a:ea typeface="+mn-ea"/>
                </a:rPr>
                <a:t>Use of anticoagulation for atrial fibrillation or venous thromboembolism during hospitalization</a:t>
              </a:r>
            </a:p>
            <a:p>
              <a:pPr fontAlgn="auto">
                <a:spcBef>
                  <a:spcPts val="0"/>
                </a:spcBef>
                <a:spcAft>
                  <a:spcPts val="214"/>
                </a:spcAft>
              </a:pPr>
              <a:r>
                <a:rPr lang="en-US" sz="800" dirty="0" smtClean="0">
                  <a:solidFill>
                    <a:prstClr val="black"/>
                  </a:solidFill>
                  <a:latin typeface="Calibri"/>
                  <a:ea typeface="+mn-ea"/>
                </a:rPr>
                <a:t>Process Stop- 7 days post discharge.</a:t>
              </a:r>
            </a:p>
            <a:p>
              <a:pPr fontAlgn="auto">
                <a:spcBef>
                  <a:spcPts val="0"/>
                </a:spcBef>
                <a:spcAft>
                  <a:spcPts val="214"/>
                </a:spcAft>
              </a:pPr>
              <a:r>
                <a:rPr lang="en-US" sz="800" dirty="0" smtClean="0">
                  <a:solidFill>
                    <a:prstClr val="black"/>
                  </a:solidFill>
                  <a:latin typeface="Calibri"/>
                </a:rPr>
                <a:t>To allow accurate data collection the sample will be limited to patients on the ACE service for </a:t>
              </a:r>
              <a:r>
                <a:rPr lang="en-US" sz="800" u="sng" dirty="0" smtClean="0">
                  <a:solidFill>
                    <a:prstClr val="black"/>
                  </a:solidFill>
                  <a:latin typeface="Calibri"/>
                </a:rPr>
                <a:t>&gt;</a:t>
              </a:r>
              <a:r>
                <a:rPr lang="en-US" sz="800" dirty="0" smtClean="0">
                  <a:solidFill>
                    <a:prstClr val="black"/>
                  </a:solidFill>
                  <a:latin typeface="Calibri"/>
                </a:rPr>
                <a:t>2 days who are followed by a PCP within the UCH system.</a:t>
              </a:r>
              <a:endParaRPr lang="en-US" sz="800" dirty="0" smtClean="0">
                <a:solidFill>
                  <a:prstClr val="black"/>
                </a:solidFill>
                <a:latin typeface="Calibri"/>
                <a:ea typeface="+mn-ea"/>
              </a:endParaRPr>
            </a:p>
            <a:p>
              <a:pPr fontAlgn="auto">
                <a:spcBef>
                  <a:spcPts val="0"/>
                </a:spcBef>
                <a:spcAft>
                  <a:spcPts val="214"/>
                </a:spcAft>
              </a:pPr>
              <a:r>
                <a:rPr lang="en-US" sz="1000" b="1" dirty="0" smtClean="0">
                  <a:solidFill>
                    <a:prstClr val="black"/>
                  </a:solidFill>
                  <a:latin typeface="Calibri"/>
                  <a:ea typeface="+mn-ea"/>
                </a:rPr>
                <a:t>Boundaries of Project:</a:t>
              </a:r>
            </a:p>
            <a:p>
              <a:pPr fontAlgn="auto">
                <a:spcBef>
                  <a:spcPts val="0"/>
                </a:spcBef>
                <a:spcAft>
                  <a:spcPts val="214"/>
                </a:spcAft>
              </a:pPr>
              <a:r>
                <a:rPr lang="en-US" sz="800" dirty="0" smtClean="0">
                  <a:solidFill>
                    <a:prstClr val="black"/>
                  </a:solidFill>
                  <a:latin typeface="Calibri"/>
                  <a:ea typeface="+mn-ea"/>
                </a:rPr>
                <a:t>Out of scope includes changes to pre-existing anticoagulation agent, acute stroke, </a:t>
              </a:r>
              <a:r>
                <a:rPr lang="en-US" sz="800" dirty="0" err="1" smtClean="0">
                  <a:solidFill>
                    <a:prstClr val="black"/>
                  </a:solidFill>
                  <a:latin typeface="Calibri"/>
                  <a:ea typeface="+mn-ea"/>
                </a:rPr>
                <a:t>valvular</a:t>
              </a:r>
              <a:r>
                <a:rPr lang="en-US" sz="800" dirty="0" smtClean="0">
                  <a:solidFill>
                    <a:prstClr val="black"/>
                  </a:solidFill>
                  <a:latin typeface="Calibri"/>
                  <a:ea typeface="+mn-ea"/>
                </a:rPr>
                <a:t> atrial fibrillation, or venous thromboembolism in patients with active cancer.</a:t>
              </a:r>
            </a:p>
            <a:p>
              <a:pPr fontAlgn="auto">
                <a:spcBef>
                  <a:spcPts val="0"/>
                </a:spcBef>
                <a:spcAft>
                  <a:spcPts val="214"/>
                </a:spcAft>
              </a:pPr>
              <a:endParaRPr lang="en-US" sz="1000" dirty="0">
                <a:solidFill>
                  <a:prstClr val="black"/>
                </a:solidFill>
                <a:latin typeface="Calibri"/>
                <a:ea typeface="+mn-ea"/>
              </a:endParaRPr>
            </a:p>
            <a:p>
              <a:pPr fontAlgn="auto">
                <a:spcBef>
                  <a:spcPts val="0"/>
                </a:spcBef>
                <a:spcAft>
                  <a:spcPts val="214"/>
                </a:spcAft>
              </a:pPr>
              <a:endParaRPr lang="en-US" sz="1000" dirty="0" smtClean="0">
                <a:solidFill>
                  <a:prstClr val="black"/>
                </a:solidFill>
                <a:latin typeface="Calibri"/>
                <a:ea typeface="+mn-ea"/>
              </a:endParaRPr>
            </a:p>
            <a:p>
              <a:pPr fontAlgn="auto">
                <a:spcBef>
                  <a:spcPts val="0"/>
                </a:spcBef>
                <a:spcAft>
                  <a:spcPts val="214"/>
                </a:spcAft>
              </a:pPr>
              <a:endParaRPr lang="en-US" sz="1000" dirty="0">
                <a:solidFill>
                  <a:prstClr val="black"/>
                </a:solidFill>
                <a:latin typeface="Calibri"/>
                <a:ea typeface="+mn-ea"/>
              </a:endParaRPr>
            </a:p>
            <a:p>
              <a:pPr fontAlgn="auto">
                <a:spcBef>
                  <a:spcPts val="0"/>
                </a:spcBef>
                <a:spcAft>
                  <a:spcPts val="214"/>
                </a:spcAft>
              </a:pPr>
              <a:endParaRPr lang="en-US" sz="900" dirty="0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</p:grpSp>
      <p:pic>
        <p:nvPicPr>
          <p:cNvPr id="18" name="Picture 1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849" y="74077"/>
            <a:ext cx="1314450" cy="568960"/>
          </a:xfrm>
          <a:prstGeom prst="rect">
            <a:avLst/>
          </a:prstGeom>
        </p:spPr>
      </p:pic>
      <p:pic>
        <p:nvPicPr>
          <p:cNvPr id="19" name="Picture 18" descr="http://hub.uch.edu/img/logo/UCH-2c-print-lg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56268" y="187504"/>
            <a:ext cx="569006" cy="356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1739952" y="169504"/>
            <a:ext cx="4780256" cy="38100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marL="640080" lvl="1" fontAlgn="auto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prstClr val="black"/>
                </a:solidFill>
                <a:latin typeface="Helvetica" pitchFamily="34" charset="0"/>
              </a:rPr>
              <a:t>Project Title</a:t>
            </a:r>
            <a:r>
              <a:rPr lang="en-US" sz="1400" dirty="0" smtClean="0">
                <a:solidFill>
                  <a:schemeClr val="tx1"/>
                </a:solidFill>
                <a:latin typeface="Helvetica" pitchFamily="34" charset="0"/>
              </a:rPr>
              <a:t>: </a:t>
            </a:r>
            <a:r>
              <a:rPr lang="en-US" sz="1100" dirty="0" smtClean="0">
                <a:solidFill>
                  <a:schemeClr val="tx1"/>
                </a:solidFill>
                <a:latin typeface="Helvetica" pitchFamily="34" charset="0"/>
              </a:rPr>
              <a:t>Bleed No More</a:t>
            </a:r>
          </a:p>
          <a:p>
            <a:pPr marL="640080" lvl="1" fontAlgn="auto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schemeClr val="tx1"/>
                </a:solidFill>
                <a:latin typeface="Helvetica" pitchFamily="34" charset="0"/>
              </a:rPr>
              <a:t> </a:t>
            </a:r>
            <a:r>
              <a:rPr lang="en-US" sz="700" dirty="0" smtClean="0">
                <a:solidFill>
                  <a:schemeClr val="tx1"/>
                </a:solidFill>
                <a:latin typeface="Helvetica" pitchFamily="34" charset="0"/>
              </a:rPr>
              <a:t>Reducing Adverse Drug Events by Standardizing Anticoagulation Management in the Elderly 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87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76E4BE53C9C2498CE775F4E3BC5DED" ma:contentTypeVersion="31" ma:contentTypeDescription="Create a new document." ma:contentTypeScope="" ma:versionID="7213e918ef00ba3c07f173394ed769be">
  <xsd:schema xmlns:xsd="http://www.w3.org/2001/XMLSchema" xmlns:xs="http://www.w3.org/2001/XMLSchema" xmlns:p="http://schemas.microsoft.com/office/2006/metadata/properties" xmlns:ns2="aff272f3-7e8e-45bc-aa43-852a228f269f" xmlns:ns3="019978eb-8964-47e0-80ca-2b79ae57be92" targetNamespace="http://schemas.microsoft.com/office/2006/metadata/properties" ma:root="true" ma:fieldsID="3ac6560a68daab05defaf6957026ade0" ns2:_="" ns3:_="">
    <xsd:import namespace="aff272f3-7e8e-45bc-aa43-852a228f269f"/>
    <xsd:import namespace="019978eb-8964-47e0-80ca-2b79ae57be92"/>
    <xsd:element name="properties">
      <xsd:complexType>
        <xsd:sequence>
          <xsd:element name="documentManagement">
            <xsd:complexType>
              <xsd:all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Leaders" minOccurs="0"/>
                <xsd:element ref="ns2:Members" minOccurs="0"/>
                <xsd:element ref="ns2:Member_Groups" minOccurs="0"/>
                <xsd:element ref="ns2:Invited_Leaders" minOccurs="0"/>
                <xsd:element ref="ns2:Invited_Members" minOccurs="0"/>
                <xsd:element ref="ns2:Self_Registration_Enabled" minOccurs="0"/>
                <xsd:element ref="ns2:Has_Leaders_Only_SectionGroup" minOccurs="0"/>
                <xsd:element ref="ns2:Is_Collaboration_Space_Locked" minOccurs="0"/>
                <xsd:element ref="ns2:IsNotebookLocked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f272f3-7e8e-45bc-aa43-852a228f269f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CultureName" ma:index="10" nillable="true" ma:displayName="Culture Name" ma:internalName="CultureName">
      <xsd:simpleType>
        <xsd:restriction base="dms:Text"/>
      </xsd:simpleType>
    </xsd:element>
    <xsd:element name="AppVersion" ma:index="11" nillable="true" ma:displayName="App Version" ma:internalName="AppVersion">
      <xsd:simpleType>
        <xsd:restriction base="dms:Text"/>
      </xsd:simpleType>
    </xsd:element>
    <xsd:element name="TeamsChannelId" ma:index="12" nillable="true" ma:displayName="Teams Channel Id" ma:internalName="TeamsChannelId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4" nillable="true" ma:displayName="Math Settings" ma:internalName="Math_Settings">
      <xsd:simpleType>
        <xsd:restriction base="dms:Text"/>
      </xsd:simpleType>
    </xsd:element>
    <xsd:element name="DefaultSectionNames" ma:index="1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6" nillable="true" ma:displayName="Templates" ma:internalName="Templates">
      <xsd:simpleType>
        <xsd:restriction base="dms:Note">
          <xsd:maxLength value="255"/>
        </xsd:restriction>
      </xsd:simpleType>
    </xsd:element>
    <xsd:element name="Leaders" ma:index="17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18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19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Leaders" ma:index="20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21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22" nillable="true" ma:displayName="Self Registration Enabled" ma:internalName="Self_Registration_Enabled">
      <xsd:simpleType>
        <xsd:restriction base="dms:Boolean"/>
      </xsd:simpleType>
    </xsd:element>
    <xsd:element name="Has_Leaders_Only_SectionGroup" ma:index="23" nillable="true" ma:displayName="Has Leaders Only SectionGroup" ma:internalName="Has_Leaders_Only_SectionGroup">
      <xsd:simpleType>
        <xsd:restriction base="dms:Boolean"/>
      </xsd:simpleType>
    </xsd:element>
    <xsd:element name="Is_Collaboration_Space_Locked" ma:index="24" nillable="true" ma:displayName="Is Collaboration Space Locked" ma:internalName="Is_Collaboration_Space_Locked">
      <xsd:simpleType>
        <xsd:restriction base="dms:Boolean"/>
      </xsd:simpleType>
    </xsd:element>
    <xsd:element name="IsNotebookLocked" ma:index="25" nillable="true" ma:displayName="Is Notebook Locked" ma:internalName="IsNotebookLocked">
      <xsd:simpleType>
        <xsd:restriction base="dms:Boolean"/>
      </xsd:simpleType>
    </xsd:element>
    <xsd:element name="MediaServiceMetadata" ma:index="26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30" nillable="true" ma:displayName="Tags" ma:internalName="MediaServiceAutoTags" ma:readOnly="true">
      <xsd:simpleType>
        <xsd:restriction base="dms:Text"/>
      </xsd:simpleType>
    </xsd:element>
    <xsd:element name="MediaServiceOCR" ma:index="3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3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37" nillable="true" ma:displayName="Location" ma:internalName="MediaServiceLocation" ma:readOnly="true">
      <xsd:simpleType>
        <xsd:restriction base="dms:Text"/>
      </xsd:simpleType>
    </xsd:element>
    <xsd:element name="MediaLengthInSeconds" ma:index="38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9978eb-8964-47e0-80ca-2b79ae57be92" elementFormDefault="qualified">
    <xsd:import namespace="http://schemas.microsoft.com/office/2006/documentManagement/types"/>
    <xsd:import namespace="http://schemas.microsoft.com/office/infopath/2007/PartnerControls"/>
    <xsd:element name="SharedWithUsers" ma:index="2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faultSectionNames xmlns="aff272f3-7e8e-45bc-aa43-852a228f269f" xsi:nil="true"/>
    <Invited_Members xmlns="aff272f3-7e8e-45bc-aa43-852a228f269f" xsi:nil="true"/>
    <Is_Collaboration_Space_Locked xmlns="aff272f3-7e8e-45bc-aa43-852a228f269f" xsi:nil="true"/>
    <CultureName xmlns="aff272f3-7e8e-45bc-aa43-852a228f269f" xsi:nil="true"/>
    <Leaders xmlns="aff272f3-7e8e-45bc-aa43-852a228f269f">
      <UserInfo>
        <DisplayName/>
        <AccountId xsi:nil="true"/>
        <AccountType/>
      </UserInfo>
    </Leaders>
    <Self_Registration_Enabled xmlns="aff272f3-7e8e-45bc-aa43-852a228f269f" xsi:nil="true"/>
    <Invited_Leaders xmlns="aff272f3-7e8e-45bc-aa43-852a228f269f" xsi:nil="true"/>
    <Math_Settings xmlns="aff272f3-7e8e-45bc-aa43-852a228f269f" xsi:nil="true"/>
    <Member_Groups xmlns="aff272f3-7e8e-45bc-aa43-852a228f269f">
      <UserInfo>
        <DisplayName/>
        <AccountId xsi:nil="true"/>
        <AccountType/>
      </UserInfo>
    </Member_Groups>
    <AppVersion xmlns="aff272f3-7e8e-45bc-aa43-852a228f269f" xsi:nil="true"/>
    <TeamsChannelId xmlns="aff272f3-7e8e-45bc-aa43-852a228f269f" xsi:nil="true"/>
    <NotebookType xmlns="aff272f3-7e8e-45bc-aa43-852a228f269f" xsi:nil="true"/>
    <FolderType xmlns="aff272f3-7e8e-45bc-aa43-852a228f269f" xsi:nil="true"/>
    <Templates xmlns="aff272f3-7e8e-45bc-aa43-852a228f269f" xsi:nil="true"/>
    <Members xmlns="aff272f3-7e8e-45bc-aa43-852a228f269f">
      <UserInfo>
        <DisplayName/>
        <AccountId xsi:nil="true"/>
        <AccountType/>
      </UserInfo>
    </Members>
    <IsNotebookLocked xmlns="aff272f3-7e8e-45bc-aa43-852a228f269f" xsi:nil="true"/>
    <Owner xmlns="aff272f3-7e8e-45bc-aa43-852a228f269f">
      <UserInfo>
        <DisplayName/>
        <AccountId xsi:nil="true"/>
        <AccountType/>
      </UserInfo>
    </Owner>
    <Has_Leaders_Only_SectionGroup xmlns="aff272f3-7e8e-45bc-aa43-852a228f269f" xsi:nil="true"/>
  </documentManagement>
</p:properties>
</file>

<file path=customXml/itemProps1.xml><?xml version="1.0" encoding="utf-8"?>
<ds:datastoreItem xmlns:ds="http://schemas.openxmlformats.org/officeDocument/2006/customXml" ds:itemID="{6E7E1F3E-8424-4A2F-A907-6A8D374835C2}"/>
</file>

<file path=customXml/itemProps2.xml><?xml version="1.0" encoding="utf-8"?>
<ds:datastoreItem xmlns:ds="http://schemas.openxmlformats.org/officeDocument/2006/customXml" ds:itemID="{C1849A4E-492A-46E9-A64A-CBEF31B25696}"/>
</file>

<file path=customXml/itemProps3.xml><?xml version="1.0" encoding="utf-8"?>
<ds:datastoreItem xmlns:ds="http://schemas.openxmlformats.org/officeDocument/2006/customXml" ds:itemID="{EF953254-A812-4090-B2EC-EE0F2F31E684}"/>
</file>

<file path=docProps/app.xml><?xml version="1.0" encoding="utf-8"?>
<Properties xmlns="http://schemas.openxmlformats.org/officeDocument/2006/extended-properties" xmlns:vt="http://schemas.openxmlformats.org/officeDocument/2006/docPropsVTypes">
  <TotalTime>663</TotalTime>
  <Words>906</Words>
  <Application>Microsoft Office PowerPoint</Application>
  <PresentationFormat>On-screen Show (4:3)</PresentationFormat>
  <Paragraphs>114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Colorado Health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Robison, Zach - UCH Admin</dc:creator>
  <cp:lastModifiedBy>Cumbler, Ethan</cp:lastModifiedBy>
  <cp:revision>21</cp:revision>
  <dcterms:created xsi:type="dcterms:W3CDTF">2014-03-11T17:59:59Z</dcterms:created>
  <dcterms:modified xsi:type="dcterms:W3CDTF">2015-06-23T17:50:31Z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-1176909657</vt:i4>
  </property>
  <property fmtid="{D5CDD505-2E9C-101B-9397-08002B2CF9AE}" pid="3" name="_NewReviewCycle">
    <vt:lpwstr/>
  </property>
  <property fmtid="{D5CDD505-2E9C-101B-9397-08002B2CF9AE}" pid="4" name="_EmailSubject">
    <vt:lpwstr>sample charters (bleed no more is more project charter and LMG QI framework is more change management.</vt:lpwstr>
  </property>
  <property fmtid="{D5CDD505-2E9C-101B-9397-08002B2CF9AE}" pid="5" name="_AuthorEmail">
    <vt:lpwstr>Ethan.Cumbler@ucdenver.edu</vt:lpwstr>
  </property>
  <property fmtid="{D5CDD505-2E9C-101B-9397-08002B2CF9AE}" pid="6" name="_AuthorEmailDisplayName">
    <vt:lpwstr>Cumbler, Ethan U</vt:lpwstr>
  </property>
  <property fmtid="{D5CDD505-2E9C-101B-9397-08002B2CF9AE}" pid="7" name="ContentTypeId">
    <vt:lpwstr>0x010100C976E4BE53C9C2498CE775F4E3BC5DED</vt:lpwstr>
  </property>
</Properties>
</file>