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tags/tag5.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08" r:id="rId6"/>
    <p:sldMasterId id="2147483720" r:id="rId7"/>
    <p:sldMasterId id="2147483732" r:id="rId8"/>
  </p:sldMasterIdLst>
  <p:notesMasterIdLst>
    <p:notesMasterId r:id="rId42"/>
  </p:notesMasterIdLst>
  <p:sldIdLst>
    <p:sldId id="543" r:id="rId9"/>
    <p:sldId id="280" r:id="rId10"/>
    <p:sldId id="276" r:id="rId11"/>
    <p:sldId id="277" r:id="rId12"/>
    <p:sldId id="485" r:id="rId13"/>
    <p:sldId id="495" r:id="rId14"/>
    <p:sldId id="261" r:id="rId15"/>
    <p:sldId id="262" r:id="rId16"/>
    <p:sldId id="263" r:id="rId17"/>
    <p:sldId id="264" r:id="rId18"/>
    <p:sldId id="265" r:id="rId19"/>
    <p:sldId id="267" r:id="rId20"/>
    <p:sldId id="425" r:id="rId21"/>
    <p:sldId id="491" r:id="rId22"/>
    <p:sldId id="270" r:id="rId23"/>
    <p:sldId id="271" r:id="rId24"/>
    <p:sldId id="488" r:id="rId25"/>
    <p:sldId id="492" r:id="rId26"/>
    <p:sldId id="473" r:id="rId27"/>
    <p:sldId id="496" r:id="rId28"/>
    <p:sldId id="298" r:id="rId29"/>
    <p:sldId id="477" r:id="rId30"/>
    <p:sldId id="478" r:id="rId31"/>
    <p:sldId id="483" r:id="rId32"/>
    <p:sldId id="313" r:id="rId33"/>
    <p:sldId id="314" r:id="rId34"/>
    <p:sldId id="306" r:id="rId35"/>
    <p:sldId id="259" r:id="rId36"/>
    <p:sldId id="493" r:id="rId37"/>
    <p:sldId id="494" r:id="rId38"/>
    <p:sldId id="484" r:id="rId39"/>
    <p:sldId id="308" r:id="rId40"/>
    <p:sldId id="30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87C"/>
    <a:srgbClr val="FFFFFF"/>
    <a:srgbClr val="B59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FD4E27-5975-BC44-B584-CE8A575F80B4}" v="69" dt="2020-08-06T16:51:00.695"/>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870"/>
    <p:restoredTop sz="80605"/>
  </p:normalViewPr>
  <p:slideViewPr>
    <p:cSldViewPr>
      <p:cViewPr varScale="1">
        <p:scale>
          <a:sx n="76" d="100"/>
          <a:sy n="76" d="100"/>
        </p:scale>
        <p:origin x="488" y="192"/>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2CE6A-2D0B-4F99-89C8-BA0965016EA0}" type="datetimeFigureOut">
              <a:rPr lang="en-US" smtClean="0"/>
              <a:t>9/18/2020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E05FF4-D36C-4EC1-9189-355A963BA725}" type="slidenum">
              <a:rPr lang="en-US" smtClean="0"/>
              <a:t>‹#›</a:t>
            </a:fld>
            <a:endParaRPr lang="en-US"/>
          </a:p>
        </p:txBody>
      </p:sp>
    </p:spTree>
    <p:extLst>
      <p:ext uri="{BB962C8B-B14F-4D97-AF65-F5344CB8AC3E}">
        <p14:creationId xmlns:p14="http://schemas.microsoft.com/office/powerpoint/2010/main" val="1872008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05FF4-D36C-4EC1-9189-355A963BA725}" type="slidenum">
              <a:rPr lang="en-US" smtClean="0"/>
              <a:t>1</a:t>
            </a:fld>
            <a:endParaRPr lang="en-US"/>
          </a:p>
        </p:txBody>
      </p:sp>
    </p:spTree>
    <p:extLst>
      <p:ext uri="{BB962C8B-B14F-4D97-AF65-F5344CB8AC3E}">
        <p14:creationId xmlns:p14="http://schemas.microsoft.com/office/powerpoint/2010/main" val="410991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Timeline</a:t>
            </a:r>
            <a:r>
              <a:rPr lang="en-US" baseline="0" dirty="0"/>
              <a:t> of events with other information PRN</a:t>
            </a:r>
            <a:endParaRPr lang="en-US" dirty="0"/>
          </a:p>
        </p:txBody>
      </p:sp>
      <p:sp>
        <p:nvSpPr>
          <p:cNvPr id="4" name="Slide Number Placeholder 3"/>
          <p:cNvSpPr>
            <a:spLocks noGrp="1"/>
          </p:cNvSpPr>
          <p:nvPr>
            <p:ph type="sldNum" sz="quarter" idx="10"/>
          </p:nvPr>
        </p:nvSpPr>
        <p:spPr/>
        <p:txBody>
          <a:bodyPr/>
          <a:lstStyle/>
          <a:p>
            <a:fld id="{72E05FF4-D36C-4EC1-9189-355A963BA725}" type="slidenum">
              <a:rPr lang="en-US" smtClean="0"/>
              <a:t>13</a:t>
            </a:fld>
            <a:endParaRPr lang="en-US"/>
          </a:p>
        </p:txBody>
      </p:sp>
    </p:spTree>
    <p:extLst>
      <p:ext uri="{BB962C8B-B14F-4D97-AF65-F5344CB8AC3E}">
        <p14:creationId xmlns:p14="http://schemas.microsoft.com/office/powerpoint/2010/main" val="2614754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14:26 CRNA Reinstate DNR, discontinued by A</a:t>
            </a:r>
          </a:p>
          <a:p>
            <a:r>
              <a:rPr lang="en-US" dirty="0"/>
              <a:t>14:26 Suspend DNR discontinued by A</a:t>
            </a:r>
          </a:p>
          <a:p>
            <a:r>
              <a:rPr lang="en-US" dirty="0"/>
              <a:t>12:17 Reinstate DNR order (canceled by CRNA)</a:t>
            </a:r>
          </a:p>
          <a:p>
            <a:r>
              <a:rPr lang="en-US" dirty="0"/>
              <a:t>12:17 Suspend DNR ordered by A, discontinued next day by res</a:t>
            </a:r>
          </a:p>
        </p:txBody>
      </p:sp>
      <p:sp>
        <p:nvSpPr>
          <p:cNvPr id="4" name="Slide Number Placeholder 3"/>
          <p:cNvSpPr>
            <a:spLocks noGrp="1"/>
          </p:cNvSpPr>
          <p:nvPr>
            <p:ph type="sldNum" sz="quarter" idx="5"/>
          </p:nvPr>
        </p:nvSpPr>
        <p:spPr/>
        <p:txBody>
          <a:bodyPr/>
          <a:lstStyle/>
          <a:p>
            <a:fld id="{72E05FF4-D36C-4EC1-9189-355A963BA725}" type="slidenum">
              <a:rPr lang="en-US" smtClean="0"/>
              <a:t>14</a:t>
            </a:fld>
            <a:endParaRPr lang="en-US"/>
          </a:p>
        </p:txBody>
      </p:sp>
    </p:spTree>
    <p:extLst>
      <p:ext uri="{BB962C8B-B14F-4D97-AF65-F5344CB8AC3E}">
        <p14:creationId xmlns:p14="http://schemas.microsoft.com/office/powerpoint/2010/main" val="378817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E05FF4-D36C-4EC1-9189-355A963BA725}" type="slidenum">
              <a:rPr lang="en-US" smtClean="0"/>
              <a:t>16</a:t>
            </a:fld>
            <a:endParaRPr lang="en-US"/>
          </a:p>
        </p:txBody>
      </p:sp>
    </p:spTree>
    <p:extLst>
      <p:ext uri="{BB962C8B-B14F-4D97-AF65-F5344CB8AC3E}">
        <p14:creationId xmlns:p14="http://schemas.microsoft.com/office/powerpoint/2010/main" val="259088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 sometimes</a:t>
            </a:r>
            <a:r>
              <a:rPr lang="en-US" baseline="0" dirty="0"/>
              <a:t> nice to provide a logistical summary of a certain policy or procedure</a:t>
            </a:r>
            <a:endParaRPr lang="en-US" dirty="0"/>
          </a:p>
        </p:txBody>
      </p:sp>
      <p:sp>
        <p:nvSpPr>
          <p:cNvPr id="4" name="Slide Number Placeholder 3"/>
          <p:cNvSpPr>
            <a:spLocks noGrp="1"/>
          </p:cNvSpPr>
          <p:nvPr>
            <p:ph type="sldNum" sz="quarter" idx="10"/>
          </p:nvPr>
        </p:nvSpPr>
        <p:spPr/>
        <p:txBody>
          <a:bodyPr/>
          <a:lstStyle/>
          <a:p>
            <a:fld id="{72E05FF4-D36C-4EC1-9189-355A963BA725}" type="slidenum">
              <a:rPr lang="en-US" smtClean="0"/>
              <a:t>18</a:t>
            </a:fld>
            <a:endParaRPr lang="en-US"/>
          </a:p>
        </p:txBody>
      </p:sp>
    </p:spTree>
    <p:extLst>
      <p:ext uri="{BB962C8B-B14F-4D97-AF65-F5344CB8AC3E}">
        <p14:creationId xmlns:p14="http://schemas.microsoft.com/office/powerpoint/2010/main" val="3208088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animation</a:t>
            </a:r>
          </a:p>
          <a:p>
            <a:endParaRPr lang="en-US" dirty="0"/>
          </a:p>
          <a:p>
            <a:r>
              <a:rPr lang="en-US" sz="1200" b="0" i="0" kern="1200" dirty="0">
                <a:solidFill>
                  <a:schemeClr val="tx1"/>
                </a:solidFill>
                <a:effectLst/>
                <a:latin typeface="+mn-lt"/>
                <a:ea typeface="+mn-ea"/>
                <a:cs typeface="+mn-cs"/>
              </a:rPr>
              <a:t>NOTE: this is an opportunity to identify the Zoom logo as a queue for audience participation and to give instructions for how to participate</a:t>
            </a:r>
            <a:endParaRPr lang="en-US" dirty="0"/>
          </a:p>
        </p:txBody>
      </p:sp>
      <p:sp>
        <p:nvSpPr>
          <p:cNvPr id="4" name="Slide Number Placeholder 3"/>
          <p:cNvSpPr>
            <a:spLocks noGrp="1"/>
          </p:cNvSpPr>
          <p:nvPr>
            <p:ph type="sldNum" sz="quarter" idx="10"/>
          </p:nvPr>
        </p:nvSpPr>
        <p:spPr/>
        <p:txBody>
          <a:bodyPr/>
          <a:lstStyle/>
          <a:p>
            <a:fld id="{72E05FF4-D36C-4EC1-9189-355A963BA725}" type="slidenum">
              <a:rPr lang="en-US" smtClean="0"/>
              <a:t>19</a:t>
            </a:fld>
            <a:endParaRPr lang="en-US"/>
          </a:p>
        </p:txBody>
      </p:sp>
    </p:spTree>
    <p:extLst>
      <p:ext uri="{BB962C8B-B14F-4D97-AF65-F5344CB8AC3E}">
        <p14:creationId xmlns:p14="http://schemas.microsoft.com/office/powerpoint/2010/main" val="1434325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Adverse event (IHI): Unintended physical injury resulting from or contributed to by medical care (including the absence of indicated medical treatment), that requires additional monitoring, treatment, or hospitalization, or that results in death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Medical error: an act of commission (doing something wrong) or omission (failing to do the right thing) leading to an undesirable outcome or significant potential for such an outcome." </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2E05FF4-D36C-4EC1-9189-355A963BA725}" type="slidenum">
              <a:rPr lang="en-US" smtClean="0"/>
              <a:t>20</a:t>
            </a:fld>
            <a:endParaRPr lang="en-US"/>
          </a:p>
        </p:txBody>
      </p:sp>
    </p:spTree>
    <p:extLst>
      <p:ext uri="{BB962C8B-B14F-4D97-AF65-F5344CB8AC3E}">
        <p14:creationId xmlns:p14="http://schemas.microsoft.com/office/powerpoint/2010/main" val="1680987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Adverse event (IHI): Unintended physical injury resulting from or contributed to by medical care (including the absence of indicated medical treatment), that requires additional monitoring, treatment, or hospitalization, or that results in death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Medical error: an act of commission (doing something wrong) or omission (failing to do the right thing) leading to an undesirable outcome or significant potential for such an outcome."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NOTE: animation</a:t>
            </a:r>
            <a:endParaRPr lang="en-US" dirty="0"/>
          </a:p>
        </p:txBody>
      </p:sp>
      <p:sp>
        <p:nvSpPr>
          <p:cNvPr id="4" name="Slide Number Placeholder 3"/>
          <p:cNvSpPr>
            <a:spLocks noGrp="1"/>
          </p:cNvSpPr>
          <p:nvPr>
            <p:ph type="sldNum" sz="quarter" idx="5"/>
          </p:nvPr>
        </p:nvSpPr>
        <p:spPr/>
        <p:txBody>
          <a:bodyPr/>
          <a:lstStyle/>
          <a:p>
            <a:fld id="{72E05FF4-D36C-4EC1-9189-355A963BA725}" type="slidenum">
              <a:rPr lang="en-US" smtClean="0"/>
              <a:t>21</a:t>
            </a:fld>
            <a:endParaRPr lang="en-US"/>
          </a:p>
        </p:txBody>
      </p:sp>
    </p:spTree>
    <p:extLst>
      <p:ext uri="{BB962C8B-B14F-4D97-AF65-F5344CB8AC3E}">
        <p14:creationId xmlns:p14="http://schemas.microsoft.com/office/powerpoint/2010/main" val="3486752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in specific</a:t>
            </a:r>
            <a:r>
              <a:rPr lang="en-US" baseline="0" dirty="0"/>
              <a:t> error from this case</a:t>
            </a:r>
            <a:endParaRPr lang="en-US" dirty="0"/>
          </a:p>
        </p:txBody>
      </p:sp>
      <p:sp>
        <p:nvSpPr>
          <p:cNvPr id="4" name="Slide Number Placeholder 3"/>
          <p:cNvSpPr>
            <a:spLocks noGrp="1"/>
          </p:cNvSpPr>
          <p:nvPr>
            <p:ph type="sldNum" sz="quarter" idx="10"/>
          </p:nvPr>
        </p:nvSpPr>
        <p:spPr/>
        <p:txBody>
          <a:bodyPr/>
          <a:lstStyle/>
          <a:p>
            <a:fld id="{72E05FF4-D36C-4EC1-9189-355A963BA725}" type="slidenum">
              <a:rPr lang="en-US" smtClean="0"/>
              <a:t>22</a:t>
            </a:fld>
            <a:endParaRPr lang="en-US"/>
          </a:p>
        </p:txBody>
      </p:sp>
    </p:spTree>
    <p:extLst>
      <p:ext uri="{BB962C8B-B14F-4D97-AF65-F5344CB8AC3E}">
        <p14:creationId xmlns:p14="http://schemas.microsoft.com/office/powerpoint/2010/main" val="1926862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Type in specific</a:t>
            </a:r>
            <a:r>
              <a:rPr lang="en-US" baseline="0" dirty="0"/>
              <a:t> adverse event(s) you are going to focus on.</a:t>
            </a:r>
            <a:endParaRPr lang="en-US" dirty="0"/>
          </a:p>
        </p:txBody>
      </p:sp>
      <p:sp>
        <p:nvSpPr>
          <p:cNvPr id="4" name="Slide Number Placeholder 3"/>
          <p:cNvSpPr>
            <a:spLocks noGrp="1"/>
          </p:cNvSpPr>
          <p:nvPr>
            <p:ph type="sldNum" sz="quarter" idx="5"/>
          </p:nvPr>
        </p:nvSpPr>
        <p:spPr/>
        <p:txBody>
          <a:bodyPr/>
          <a:lstStyle/>
          <a:p>
            <a:fld id="{72E05FF4-D36C-4EC1-9189-355A963BA725}" type="slidenum">
              <a:rPr lang="en-US" smtClean="0"/>
              <a:t>23</a:t>
            </a:fld>
            <a:endParaRPr lang="en-US"/>
          </a:p>
        </p:txBody>
      </p:sp>
    </p:spTree>
    <p:extLst>
      <p:ext uri="{BB962C8B-B14F-4D97-AF65-F5344CB8AC3E}">
        <p14:creationId xmlns:p14="http://schemas.microsoft.com/office/powerpoint/2010/main" val="2798974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pPr>
              <a:buFontTx/>
              <a:buNone/>
            </a:pPr>
            <a:endParaRPr lang="en-US" b="0" i="0" baseline="0" dirty="0">
              <a:effectLst/>
            </a:endParaRPr>
          </a:p>
        </p:txBody>
      </p:sp>
      <p:sp>
        <p:nvSpPr>
          <p:cNvPr id="4" name="Slide Number Placeholder 3"/>
          <p:cNvSpPr>
            <a:spLocks noGrp="1"/>
          </p:cNvSpPr>
          <p:nvPr>
            <p:ph type="sldNum" sz="quarter" idx="10"/>
          </p:nvPr>
        </p:nvSpPr>
        <p:spPr/>
        <p:txBody>
          <a:bodyPr/>
          <a:lstStyle/>
          <a:p>
            <a:fld id="{F7FF56AC-C0F6-466C-9543-91AC1C962B8B}" type="slidenum">
              <a:rPr lang="en-US" smtClean="0"/>
              <a:pPr/>
              <a:t>25</a:t>
            </a:fld>
            <a:endParaRPr lang="en-US"/>
          </a:p>
        </p:txBody>
      </p:sp>
    </p:spTree>
    <p:extLst>
      <p:ext uri="{BB962C8B-B14F-4D97-AF65-F5344CB8AC3E}">
        <p14:creationId xmlns:p14="http://schemas.microsoft.com/office/powerpoint/2010/main" val="1539729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Change PRN – can add in teaching points if</a:t>
            </a:r>
            <a:r>
              <a:rPr lang="en-US" baseline="0" dirty="0"/>
              <a:t> wanted</a:t>
            </a:r>
            <a:endParaRPr lang="en-US" dirty="0"/>
          </a:p>
        </p:txBody>
      </p:sp>
      <p:sp>
        <p:nvSpPr>
          <p:cNvPr id="4" name="Slide Number Placeholder 3"/>
          <p:cNvSpPr>
            <a:spLocks noGrp="1"/>
          </p:cNvSpPr>
          <p:nvPr>
            <p:ph type="sldNum" sz="quarter" idx="10"/>
          </p:nvPr>
        </p:nvSpPr>
        <p:spPr/>
        <p:txBody>
          <a:bodyPr/>
          <a:lstStyle/>
          <a:p>
            <a:fld id="{A005B706-6012-4583-9EE8-63664F9C564F}" type="slidenum">
              <a:rPr lang="en-US" smtClean="0"/>
              <a:t>2</a:t>
            </a:fld>
            <a:endParaRPr lang="en-US"/>
          </a:p>
        </p:txBody>
      </p:sp>
    </p:spTree>
    <p:extLst>
      <p:ext uri="{BB962C8B-B14F-4D97-AF65-F5344CB8AC3E}">
        <p14:creationId xmlns:p14="http://schemas.microsoft.com/office/powerpoint/2010/main" val="2781899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pPr>
              <a:buFontTx/>
              <a:buNone/>
            </a:pPr>
            <a:endParaRPr lang="en-US" b="0" i="0" baseline="0" dirty="0">
              <a:effectLst/>
            </a:endParaRPr>
          </a:p>
        </p:txBody>
      </p:sp>
      <p:sp>
        <p:nvSpPr>
          <p:cNvPr id="4" name="Slide Number Placeholder 3"/>
          <p:cNvSpPr>
            <a:spLocks noGrp="1"/>
          </p:cNvSpPr>
          <p:nvPr>
            <p:ph type="sldNum" sz="quarter" idx="10"/>
          </p:nvPr>
        </p:nvSpPr>
        <p:spPr/>
        <p:txBody>
          <a:bodyPr/>
          <a:lstStyle/>
          <a:p>
            <a:fld id="{F7FF56AC-C0F6-466C-9543-91AC1C962B8B}" type="slidenum">
              <a:rPr lang="en-US" smtClean="0"/>
              <a:pPr/>
              <a:t>26</a:t>
            </a:fld>
            <a:endParaRPr lang="en-US"/>
          </a:p>
        </p:txBody>
      </p:sp>
    </p:spTree>
    <p:extLst>
      <p:ext uri="{BB962C8B-B14F-4D97-AF65-F5344CB8AC3E}">
        <p14:creationId xmlns:p14="http://schemas.microsoft.com/office/powerpoint/2010/main" val="1539729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pPr>
              <a:buFontTx/>
              <a:buNone/>
            </a:pPr>
            <a:endParaRPr lang="en-US" b="0" i="0" baseline="0" dirty="0">
              <a:effectLst/>
            </a:endParaRPr>
          </a:p>
        </p:txBody>
      </p:sp>
      <p:sp>
        <p:nvSpPr>
          <p:cNvPr id="4" name="Slide Number Placeholder 3"/>
          <p:cNvSpPr>
            <a:spLocks noGrp="1"/>
          </p:cNvSpPr>
          <p:nvPr>
            <p:ph type="sldNum" sz="quarter" idx="10"/>
          </p:nvPr>
        </p:nvSpPr>
        <p:spPr/>
        <p:txBody>
          <a:bodyPr/>
          <a:lstStyle/>
          <a:p>
            <a:fld id="{F7FF56AC-C0F6-466C-9543-91AC1C962B8B}" type="slidenum">
              <a:rPr lang="en-US" smtClean="0"/>
              <a:pPr/>
              <a:t>27</a:t>
            </a:fld>
            <a:endParaRPr lang="en-US"/>
          </a:p>
        </p:txBody>
      </p:sp>
    </p:spTree>
    <p:extLst>
      <p:ext uri="{BB962C8B-B14F-4D97-AF65-F5344CB8AC3E}">
        <p14:creationId xmlns:p14="http://schemas.microsoft.com/office/powerpoint/2010/main" val="1707964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7143B-0718-344F-8313-43CA3CBC5FFD}" type="slidenum">
              <a:rPr lang="en-US" smtClean="0"/>
              <a:t>28</a:t>
            </a:fld>
            <a:endParaRPr lang="en-US"/>
          </a:p>
        </p:txBody>
      </p:sp>
    </p:spTree>
    <p:extLst>
      <p:ext uri="{BB962C8B-B14F-4D97-AF65-F5344CB8AC3E}">
        <p14:creationId xmlns:p14="http://schemas.microsoft.com/office/powerpoint/2010/main" val="197195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7143B-0718-344F-8313-43CA3CBC5FFD}" type="slidenum">
              <a:rPr lang="en-US" smtClean="0"/>
              <a:t>29</a:t>
            </a:fld>
            <a:endParaRPr lang="en-US"/>
          </a:p>
        </p:txBody>
      </p:sp>
    </p:spTree>
    <p:extLst>
      <p:ext uri="{BB962C8B-B14F-4D97-AF65-F5344CB8AC3E}">
        <p14:creationId xmlns:p14="http://schemas.microsoft.com/office/powerpoint/2010/main" val="302793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7143B-0718-344F-8313-43CA3CBC5FFD}" type="slidenum">
              <a:rPr lang="en-US" smtClean="0"/>
              <a:t>30</a:t>
            </a:fld>
            <a:endParaRPr lang="en-US"/>
          </a:p>
        </p:txBody>
      </p:sp>
    </p:spTree>
    <p:extLst>
      <p:ext uri="{BB962C8B-B14F-4D97-AF65-F5344CB8AC3E}">
        <p14:creationId xmlns:p14="http://schemas.microsoft.com/office/powerpoint/2010/main" val="2758511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r>
              <a:rPr lang="en-US" dirty="0"/>
              <a:t>Manage DO IT (crisis) </a:t>
            </a:r>
            <a:r>
              <a:rPr lang="en-US" dirty="0">
                <a:sym typeface="Wingdings"/>
              </a:rPr>
              <a:t> focus SCHEDULE IT (goals)  avoid DELEGATE (interruptions)  Limit DON</a:t>
            </a:r>
            <a:r>
              <a:rPr lang="fr-FR" dirty="0">
                <a:sym typeface="Wingdings"/>
              </a:rPr>
              <a:t>’</a:t>
            </a:r>
            <a:r>
              <a:rPr lang="en-US" dirty="0">
                <a:sym typeface="Wingdings"/>
              </a:rPr>
              <a:t>T</a:t>
            </a:r>
            <a:r>
              <a:rPr lang="en-US" baseline="0" dirty="0">
                <a:sym typeface="Wingdings"/>
              </a:rPr>
              <a:t> DO IT </a:t>
            </a:r>
            <a:r>
              <a:rPr lang="en-US" dirty="0">
                <a:sym typeface="Wingdings"/>
              </a:rPr>
              <a:t>(Distractions)</a:t>
            </a:r>
          </a:p>
        </p:txBody>
      </p:sp>
      <p:sp>
        <p:nvSpPr>
          <p:cNvPr id="4" name="Slide Number Placeholder 3"/>
          <p:cNvSpPr>
            <a:spLocks noGrp="1"/>
          </p:cNvSpPr>
          <p:nvPr>
            <p:ph type="sldNum" sz="quarter" idx="10"/>
          </p:nvPr>
        </p:nvSpPr>
        <p:spPr/>
        <p:txBody>
          <a:bodyPr/>
          <a:lstStyle/>
          <a:p>
            <a:fld id="{F7FF56AC-C0F6-466C-9543-91AC1C962B8B}" type="slidenum">
              <a:rPr lang="en-US" smtClean="0"/>
              <a:pPr/>
              <a:t>32</a:t>
            </a:fld>
            <a:endParaRPr lang="en-US"/>
          </a:p>
        </p:txBody>
      </p:sp>
    </p:spTree>
    <p:extLst>
      <p:ext uri="{BB962C8B-B14F-4D97-AF65-F5344CB8AC3E}">
        <p14:creationId xmlns:p14="http://schemas.microsoft.com/office/powerpoint/2010/main" val="894660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7FF56AC-C0F6-466C-9543-91AC1C962B8B}" type="slidenum">
              <a:rPr lang="en-US" smtClean="0"/>
              <a:pPr/>
              <a:t>33</a:t>
            </a:fld>
            <a:endParaRPr lang="en-US"/>
          </a:p>
        </p:txBody>
      </p:sp>
    </p:spTree>
    <p:extLst>
      <p:ext uri="{BB962C8B-B14F-4D97-AF65-F5344CB8AC3E}">
        <p14:creationId xmlns:p14="http://schemas.microsoft.com/office/powerpoint/2010/main" val="20770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Just culture refers to a values-supportive model of shared accountability. It's a culture that holds organizations accountable for the systems they design and for how they respond to staff behaviors fairly and justly</a:t>
            </a:r>
          </a:p>
          <a:p>
            <a:endParaRPr lang="en-US" dirty="0"/>
          </a:p>
        </p:txBody>
      </p:sp>
      <p:sp>
        <p:nvSpPr>
          <p:cNvPr id="4" name="Slide Number Placeholder 3"/>
          <p:cNvSpPr>
            <a:spLocks noGrp="1"/>
          </p:cNvSpPr>
          <p:nvPr>
            <p:ph type="sldNum" sz="quarter" idx="10"/>
          </p:nvPr>
        </p:nvSpPr>
        <p:spPr/>
        <p:txBody>
          <a:bodyPr/>
          <a:lstStyle/>
          <a:p>
            <a:fld id="{72E05FF4-D36C-4EC1-9189-355A963BA725}" type="slidenum">
              <a:rPr lang="en-US" smtClean="0"/>
              <a:t>3</a:t>
            </a:fld>
            <a:endParaRPr lang="en-US"/>
          </a:p>
        </p:txBody>
      </p:sp>
    </p:spTree>
    <p:extLst>
      <p:ext uri="{BB962C8B-B14F-4D97-AF65-F5344CB8AC3E}">
        <p14:creationId xmlns:p14="http://schemas.microsoft.com/office/powerpoint/2010/main" val="58978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05FF4-D36C-4EC1-9189-355A963BA725}" type="slidenum">
              <a:rPr lang="en-US" smtClean="0"/>
              <a:t>4</a:t>
            </a:fld>
            <a:endParaRPr lang="en-US"/>
          </a:p>
        </p:txBody>
      </p:sp>
    </p:spTree>
    <p:extLst>
      <p:ext uri="{BB962C8B-B14F-4D97-AF65-F5344CB8AC3E}">
        <p14:creationId xmlns:p14="http://schemas.microsoft.com/office/powerpoint/2010/main" val="695041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Slide to be given by MMSC/DOM reps</a:t>
            </a:r>
          </a:p>
        </p:txBody>
      </p:sp>
      <p:sp>
        <p:nvSpPr>
          <p:cNvPr id="4" name="Slide Number Placeholder 3"/>
          <p:cNvSpPr>
            <a:spLocks noGrp="1"/>
          </p:cNvSpPr>
          <p:nvPr>
            <p:ph type="sldNum" sz="quarter" idx="10"/>
          </p:nvPr>
        </p:nvSpPr>
        <p:spPr/>
        <p:txBody>
          <a:bodyPr/>
          <a:lstStyle/>
          <a:p>
            <a:fld id="{72E05FF4-D36C-4EC1-9189-355A963BA725}" type="slidenum">
              <a:rPr lang="en-US" smtClean="0"/>
              <a:t>5</a:t>
            </a:fld>
            <a:endParaRPr lang="en-US"/>
          </a:p>
        </p:txBody>
      </p:sp>
    </p:spTree>
    <p:extLst>
      <p:ext uri="{BB962C8B-B14F-4D97-AF65-F5344CB8AC3E}">
        <p14:creationId xmlns:p14="http://schemas.microsoft.com/office/powerpoint/2010/main" val="99488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05FF4-D36C-4EC1-9189-355A963BA725}" type="slidenum">
              <a:rPr lang="en-US" smtClean="0"/>
              <a:t>6</a:t>
            </a:fld>
            <a:endParaRPr lang="en-US"/>
          </a:p>
        </p:txBody>
      </p:sp>
    </p:spTree>
    <p:extLst>
      <p:ext uri="{BB962C8B-B14F-4D97-AF65-F5344CB8AC3E}">
        <p14:creationId xmlns:p14="http://schemas.microsoft.com/office/powerpoint/2010/main" val="767481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a:t>
            </a:r>
            <a:r>
              <a:rPr lang="en-US" baseline="0" dirty="0"/>
              <a:t> history</a:t>
            </a:r>
            <a:endParaRPr lang="en-US" dirty="0"/>
          </a:p>
        </p:txBody>
      </p:sp>
      <p:sp>
        <p:nvSpPr>
          <p:cNvPr id="4" name="Slide Number Placeholder 3"/>
          <p:cNvSpPr>
            <a:spLocks noGrp="1"/>
          </p:cNvSpPr>
          <p:nvPr>
            <p:ph type="sldNum" sz="quarter" idx="10"/>
          </p:nvPr>
        </p:nvSpPr>
        <p:spPr/>
        <p:txBody>
          <a:bodyPr/>
          <a:lstStyle/>
          <a:p>
            <a:fld id="{72E05FF4-D36C-4EC1-9189-355A963BA725}" type="slidenum">
              <a:rPr lang="en-US" smtClean="0"/>
              <a:t>7</a:t>
            </a:fld>
            <a:endParaRPr lang="en-US"/>
          </a:p>
        </p:txBody>
      </p:sp>
    </p:spTree>
    <p:extLst>
      <p:ext uri="{BB962C8B-B14F-4D97-AF65-F5344CB8AC3E}">
        <p14:creationId xmlns:p14="http://schemas.microsoft.com/office/powerpoint/2010/main" val="2067832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 sometimes</a:t>
            </a:r>
            <a:r>
              <a:rPr lang="en-US" baseline="0" dirty="0"/>
              <a:t> nice to summarize the parts of care you are going to focus on – especially if complex</a:t>
            </a:r>
            <a:endParaRPr lang="en-US" dirty="0"/>
          </a:p>
        </p:txBody>
      </p:sp>
      <p:sp>
        <p:nvSpPr>
          <p:cNvPr id="4" name="Slide Number Placeholder 3"/>
          <p:cNvSpPr>
            <a:spLocks noGrp="1"/>
          </p:cNvSpPr>
          <p:nvPr>
            <p:ph type="sldNum" sz="quarter" idx="10"/>
          </p:nvPr>
        </p:nvSpPr>
        <p:spPr/>
        <p:txBody>
          <a:bodyPr/>
          <a:lstStyle/>
          <a:p>
            <a:fld id="{72E05FF4-D36C-4EC1-9189-355A963BA725}" type="slidenum">
              <a:rPr lang="en-US" smtClean="0"/>
              <a:t>8</a:t>
            </a:fld>
            <a:endParaRPr lang="en-US"/>
          </a:p>
        </p:txBody>
      </p:sp>
    </p:spTree>
    <p:extLst>
      <p:ext uri="{BB962C8B-B14F-4D97-AF65-F5344CB8AC3E}">
        <p14:creationId xmlns:p14="http://schemas.microsoft.com/office/powerpoint/2010/main" val="3426184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Shape 586"/>
          <p:cNvSpPr>
            <a:spLocks noGrp="1" noRot="1" noChangeAspect="1"/>
          </p:cNvSpPr>
          <p:nvPr>
            <p:ph type="sldImg"/>
          </p:nvPr>
        </p:nvSpPr>
        <p:spPr>
          <a:prstGeom prst="rect">
            <a:avLst/>
          </a:prstGeom>
        </p:spPr>
        <p:txBody>
          <a:bodyPr/>
          <a:lstStyle/>
          <a:p>
            <a:endParaRPr/>
          </a:p>
        </p:txBody>
      </p:sp>
      <p:sp>
        <p:nvSpPr>
          <p:cNvPr id="587" name="Shape 587"/>
          <p:cNvSpPr>
            <a:spLocks noGrp="1"/>
          </p:cNvSpPr>
          <p:nvPr>
            <p:ph type="body" sz="quarter" idx="1"/>
          </p:nvPr>
        </p:nvSpPr>
        <p:spPr>
          <a:prstGeom prst="rect">
            <a:avLst/>
          </a:prstGeom>
        </p:spPr>
        <p:txBody>
          <a:bodyPr/>
          <a:lstStyle/>
          <a:p>
            <a:r>
              <a:t>carvedilol started</a:t>
            </a:r>
          </a:p>
        </p:txBody>
      </p:sp>
    </p:spTree>
    <p:extLst>
      <p:ext uri="{BB962C8B-B14F-4D97-AF65-F5344CB8AC3E}">
        <p14:creationId xmlns:p14="http://schemas.microsoft.com/office/powerpoint/2010/main" val="369057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F9F50F-9D6F-4050-9908-9D33B9BB13FC}"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451668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C9F80C-A9C8-47C4-8F00-08F5D13D7882}"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670C6-CB53-4FD0-875F-D436A7D035A1}" type="slidenum">
              <a:rPr lang="en-US" smtClean="0"/>
              <a:t>‹#›</a:t>
            </a:fld>
            <a:endParaRPr lang="en-US"/>
          </a:p>
        </p:txBody>
      </p:sp>
    </p:spTree>
    <p:extLst>
      <p:ext uri="{BB962C8B-B14F-4D97-AF65-F5344CB8AC3E}">
        <p14:creationId xmlns:p14="http://schemas.microsoft.com/office/powerpoint/2010/main" val="216269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C9F80C-A9C8-47C4-8F00-08F5D13D7882}"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670C6-CB53-4FD0-875F-D436A7D035A1}" type="slidenum">
              <a:rPr lang="en-US" smtClean="0"/>
              <a:t>‹#›</a:t>
            </a:fld>
            <a:endParaRPr lang="en-US"/>
          </a:p>
        </p:txBody>
      </p:sp>
    </p:spTree>
    <p:extLst>
      <p:ext uri="{BB962C8B-B14F-4D97-AF65-F5344CB8AC3E}">
        <p14:creationId xmlns:p14="http://schemas.microsoft.com/office/powerpoint/2010/main" val="1489743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F9F50F-9D6F-4050-9908-9D33B9BB13FC}"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2451668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F9F50F-9D6F-4050-9908-9D33B9BB13FC}"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249323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F9F50F-9D6F-4050-9908-9D33B9BB13FC}"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2243375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F9F50F-9D6F-4050-9908-9D33B9BB13FC}" type="datetimeFigureOut">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585048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F9F50F-9D6F-4050-9908-9D33B9BB13FC}" type="datetimeFigureOut">
              <a:rPr lang="en-US" smtClean="0"/>
              <a:t>9/18/2020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2301678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F9F50F-9D6F-4050-9908-9D33B9BB13FC}" type="datetimeFigureOut">
              <a:rPr lang="en-US" smtClean="0"/>
              <a:t>9/18/2020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2016353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9F50F-9D6F-4050-9908-9D33B9BB13FC}" type="datetimeFigureOut">
              <a:rPr lang="en-US" smtClean="0"/>
              <a:t>9/18/2020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3817190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F9F50F-9D6F-4050-9908-9D33B9BB13FC}" type="datetimeFigureOut">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130312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C9F80C-A9C8-47C4-8F00-08F5D13D7882}"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C670C6-CB53-4FD0-875F-D436A7D035A1}" type="slidenum">
              <a:rPr lang="en-US" smtClean="0"/>
              <a:t>‹#›</a:t>
            </a:fld>
            <a:endParaRPr lang="en-US"/>
          </a:p>
        </p:txBody>
      </p:sp>
      <p:sp>
        <p:nvSpPr>
          <p:cNvPr id="7" name="Footer Placeholder 3"/>
          <p:cNvSpPr txBox="1">
            <a:spLocks/>
          </p:cNvSpPr>
          <p:nvPr userDrawn="1"/>
        </p:nvSpPr>
        <p:spPr>
          <a:xfrm>
            <a:off x="101600" y="6629400"/>
            <a:ext cx="11785600" cy="4471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00" dirty="0">
                <a:solidFill>
                  <a:schemeClr val="tx1"/>
                </a:solidFill>
              </a:rPr>
              <a:t>Privileged &amp; Confidential: Subject to Peer Review and Medical Review Protections, O.C.G.A. 31-7-130 et seq. and 31-7-140 et seq.</a:t>
            </a:r>
          </a:p>
          <a:p>
            <a:pPr>
              <a:defRPr/>
            </a:pPr>
            <a:endParaRPr lang="en-US" sz="1200" dirty="0"/>
          </a:p>
        </p:txBody>
      </p:sp>
    </p:spTree>
    <p:extLst>
      <p:ext uri="{BB962C8B-B14F-4D97-AF65-F5344CB8AC3E}">
        <p14:creationId xmlns:p14="http://schemas.microsoft.com/office/powerpoint/2010/main" val="249323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F9F50F-9D6F-4050-9908-9D33B9BB13FC}" type="datetimeFigureOut">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1574283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F9F50F-9D6F-4050-9908-9D33B9BB13FC}"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2162697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F9F50F-9D6F-4050-9908-9D33B9BB13FC}"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148974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F9F50F-9D6F-4050-9908-9D33B9BB13FC}"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451668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C9F80C-A9C8-47C4-8F00-08F5D13D7882}"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C670C6-CB53-4FD0-875F-D436A7D035A1}" type="slidenum">
              <a:rPr lang="en-US" smtClean="0"/>
              <a:t>‹#›</a:t>
            </a:fld>
            <a:endParaRPr lang="en-US"/>
          </a:p>
        </p:txBody>
      </p:sp>
      <p:sp>
        <p:nvSpPr>
          <p:cNvPr id="7" name="Footer Placeholder 3"/>
          <p:cNvSpPr txBox="1">
            <a:spLocks/>
          </p:cNvSpPr>
          <p:nvPr userDrawn="1"/>
        </p:nvSpPr>
        <p:spPr>
          <a:xfrm>
            <a:off x="406400" y="6634424"/>
            <a:ext cx="11785600" cy="4471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00" dirty="0">
                <a:solidFill>
                  <a:schemeClr val="tx1"/>
                </a:solidFill>
              </a:rPr>
              <a:t>Privileged &amp; Confidential: Subject to Peer Review and Medical Review Protections, O.C.G.A. 31-7-130 et seq. and 31-7-140 et seq.</a:t>
            </a:r>
          </a:p>
          <a:p>
            <a:pPr>
              <a:defRPr/>
            </a:pPr>
            <a:endParaRPr lang="en-US" sz="1200" dirty="0"/>
          </a:p>
        </p:txBody>
      </p:sp>
    </p:spTree>
    <p:extLst>
      <p:ext uri="{BB962C8B-B14F-4D97-AF65-F5344CB8AC3E}">
        <p14:creationId xmlns:p14="http://schemas.microsoft.com/office/powerpoint/2010/main" val="249323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C9F80C-A9C8-47C4-8F00-08F5D13D7882}"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670C6-CB53-4FD0-875F-D436A7D035A1}" type="slidenum">
              <a:rPr lang="en-US" smtClean="0"/>
              <a:t>‹#›</a:t>
            </a:fld>
            <a:endParaRPr lang="en-US"/>
          </a:p>
        </p:txBody>
      </p:sp>
    </p:spTree>
    <p:extLst>
      <p:ext uri="{BB962C8B-B14F-4D97-AF65-F5344CB8AC3E}">
        <p14:creationId xmlns:p14="http://schemas.microsoft.com/office/powerpoint/2010/main" val="2243375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C9F80C-A9C8-47C4-8F00-08F5D13D7882}" type="datetimeFigureOut">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670C6-CB53-4FD0-875F-D436A7D035A1}" type="slidenum">
              <a:rPr lang="en-US" smtClean="0"/>
              <a:t>‹#›</a:t>
            </a:fld>
            <a:endParaRPr lang="en-US"/>
          </a:p>
        </p:txBody>
      </p:sp>
    </p:spTree>
    <p:extLst>
      <p:ext uri="{BB962C8B-B14F-4D97-AF65-F5344CB8AC3E}">
        <p14:creationId xmlns:p14="http://schemas.microsoft.com/office/powerpoint/2010/main" val="585048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C9F80C-A9C8-47C4-8F00-08F5D13D7882}" type="datetimeFigureOut">
              <a:rPr lang="en-US" smtClean="0"/>
              <a:t>9/18/2020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C670C6-CB53-4FD0-875F-D436A7D035A1}" type="slidenum">
              <a:rPr lang="en-US" smtClean="0"/>
              <a:t>‹#›</a:t>
            </a:fld>
            <a:endParaRPr lang="en-US"/>
          </a:p>
        </p:txBody>
      </p:sp>
    </p:spTree>
    <p:extLst>
      <p:ext uri="{BB962C8B-B14F-4D97-AF65-F5344CB8AC3E}">
        <p14:creationId xmlns:p14="http://schemas.microsoft.com/office/powerpoint/2010/main" val="2301678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C9F80C-A9C8-47C4-8F00-08F5D13D7882}" type="datetimeFigureOut">
              <a:rPr lang="en-US" smtClean="0"/>
              <a:t>9/18/2020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C670C6-CB53-4FD0-875F-D436A7D035A1}" type="slidenum">
              <a:rPr lang="en-US" smtClean="0"/>
              <a:t>‹#›</a:t>
            </a:fld>
            <a:endParaRPr lang="en-US"/>
          </a:p>
        </p:txBody>
      </p:sp>
    </p:spTree>
    <p:extLst>
      <p:ext uri="{BB962C8B-B14F-4D97-AF65-F5344CB8AC3E}">
        <p14:creationId xmlns:p14="http://schemas.microsoft.com/office/powerpoint/2010/main" val="2016353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9F80C-A9C8-47C4-8F00-08F5D13D7882}" type="datetimeFigureOut">
              <a:rPr lang="en-US" smtClean="0"/>
              <a:t>9/18/2020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C670C6-CB53-4FD0-875F-D436A7D035A1}" type="slidenum">
              <a:rPr lang="en-US" smtClean="0"/>
              <a:t>‹#›</a:t>
            </a:fld>
            <a:endParaRPr lang="en-US"/>
          </a:p>
        </p:txBody>
      </p:sp>
    </p:spTree>
    <p:extLst>
      <p:ext uri="{BB962C8B-B14F-4D97-AF65-F5344CB8AC3E}">
        <p14:creationId xmlns:p14="http://schemas.microsoft.com/office/powerpoint/2010/main" val="381719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C9F80C-A9C8-47C4-8F00-08F5D13D7882}"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670C6-CB53-4FD0-875F-D436A7D035A1}" type="slidenum">
              <a:rPr lang="en-US" smtClean="0"/>
              <a:t>‹#›</a:t>
            </a:fld>
            <a:endParaRPr lang="en-US"/>
          </a:p>
        </p:txBody>
      </p:sp>
    </p:spTree>
    <p:extLst>
      <p:ext uri="{BB962C8B-B14F-4D97-AF65-F5344CB8AC3E}">
        <p14:creationId xmlns:p14="http://schemas.microsoft.com/office/powerpoint/2010/main" val="2243375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C9F80C-A9C8-47C4-8F00-08F5D13D7882}" type="datetimeFigureOut">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670C6-CB53-4FD0-875F-D436A7D035A1}" type="slidenum">
              <a:rPr lang="en-US" smtClean="0"/>
              <a:t>‹#›</a:t>
            </a:fld>
            <a:endParaRPr lang="en-US"/>
          </a:p>
        </p:txBody>
      </p:sp>
    </p:spTree>
    <p:extLst>
      <p:ext uri="{BB962C8B-B14F-4D97-AF65-F5344CB8AC3E}">
        <p14:creationId xmlns:p14="http://schemas.microsoft.com/office/powerpoint/2010/main" val="1303128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C9F80C-A9C8-47C4-8F00-08F5D13D7882}" type="datetimeFigureOut">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670C6-CB53-4FD0-875F-D436A7D035A1}" type="slidenum">
              <a:rPr lang="en-US" smtClean="0"/>
              <a:t>‹#›</a:t>
            </a:fld>
            <a:endParaRPr lang="en-US"/>
          </a:p>
        </p:txBody>
      </p:sp>
    </p:spTree>
    <p:extLst>
      <p:ext uri="{BB962C8B-B14F-4D97-AF65-F5344CB8AC3E}">
        <p14:creationId xmlns:p14="http://schemas.microsoft.com/office/powerpoint/2010/main" val="1574283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C9F80C-A9C8-47C4-8F00-08F5D13D7882}"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670C6-CB53-4FD0-875F-D436A7D035A1}" type="slidenum">
              <a:rPr lang="en-US" smtClean="0"/>
              <a:t>‹#›</a:t>
            </a:fld>
            <a:endParaRPr lang="en-US"/>
          </a:p>
        </p:txBody>
      </p:sp>
    </p:spTree>
    <p:extLst>
      <p:ext uri="{BB962C8B-B14F-4D97-AF65-F5344CB8AC3E}">
        <p14:creationId xmlns:p14="http://schemas.microsoft.com/office/powerpoint/2010/main" val="2162697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C9F80C-A9C8-47C4-8F00-08F5D13D7882}"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670C6-CB53-4FD0-875F-D436A7D035A1}" type="slidenum">
              <a:rPr lang="en-US" smtClean="0"/>
              <a:t>‹#›</a:t>
            </a:fld>
            <a:endParaRPr lang="en-US"/>
          </a:p>
        </p:txBody>
      </p:sp>
    </p:spTree>
    <p:extLst>
      <p:ext uri="{BB962C8B-B14F-4D97-AF65-F5344CB8AC3E}">
        <p14:creationId xmlns:p14="http://schemas.microsoft.com/office/powerpoint/2010/main" val="1489743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F9F50F-9D6F-4050-9908-9D33B9BB13FC}"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2451668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F9F50F-9D6F-4050-9908-9D33B9BB13FC}"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249323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F9F50F-9D6F-4050-9908-9D33B9BB13FC}"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2243375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F9F50F-9D6F-4050-9908-9D33B9BB13FC}" type="datetimeFigureOut">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5850480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F9F50F-9D6F-4050-9908-9D33B9BB13FC}" type="datetimeFigureOut">
              <a:rPr lang="en-US" smtClean="0"/>
              <a:t>9/18/2020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2301678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F9F50F-9D6F-4050-9908-9D33B9BB13FC}" type="datetimeFigureOut">
              <a:rPr lang="en-US" smtClean="0"/>
              <a:t>9/18/2020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201635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C9F80C-A9C8-47C4-8F00-08F5D13D7882}" type="datetimeFigureOut">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670C6-CB53-4FD0-875F-D436A7D035A1}" type="slidenum">
              <a:rPr lang="en-US" smtClean="0"/>
              <a:t>‹#›</a:t>
            </a:fld>
            <a:endParaRPr lang="en-US"/>
          </a:p>
        </p:txBody>
      </p:sp>
    </p:spTree>
    <p:extLst>
      <p:ext uri="{BB962C8B-B14F-4D97-AF65-F5344CB8AC3E}">
        <p14:creationId xmlns:p14="http://schemas.microsoft.com/office/powerpoint/2010/main" val="5850480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9F50F-9D6F-4050-9908-9D33B9BB13FC}" type="datetimeFigureOut">
              <a:rPr lang="en-US" smtClean="0"/>
              <a:t>9/18/2020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3817190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F9F50F-9D6F-4050-9908-9D33B9BB13FC}" type="datetimeFigureOut">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1303128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F9F50F-9D6F-4050-9908-9D33B9BB13FC}" type="datetimeFigureOut">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15742830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F9F50F-9D6F-4050-9908-9D33B9BB13FC}"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21626977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F9F50F-9D6F-4050-9908-9D33B9BB13FC}"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D70B7-15C7-429B-A47E-888B6C1CE7B8}" type="slidenum">
              <a:rPr lang="en-US" smtClean="0"/>
              <a:t>‹#›</a:t>
            </a:fld>
            <a:endParaRPr lang="en-US"/>
          </a:p>
        </p:txBody>
      </p:sp>
    </p:spTree>
    <p:extLst>
      <p:ext uri="{BB962C8B-B14F-4D97-AF65-F5344CB8AC3E}">
        <p14:creationId xmlns:p14="http://schemas.microsoft.com/office/powerpoint/2010/main" val="14897430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September 18,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September 18,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September 18, 2020</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September 18,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September 18,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C9F80C-A9C8-47C4-8F00-08F5D13D7882}" type="datetimeFigureOut">
              <a:rPr lang="en-US" smtClean="0"/>
              <a:t>9/18/2020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C670C6-CB53-4FD0-875F-D436A7D035A1}" type="slidenum">
              <a:rPr lang="en-US" smtClean="0"/>
              <a:t>‹#›</a:t>
            </a:fld>
            <a:endParaRPr lang="en-US"/>
          </a:p>
        </p:txBody>
      </p:sp>
    </p:spTree>
    <p:extLst>
      <p:ext uri="{BB962C8B-B14F-4D97-AF65-F5344CB8AC3E}">
        <p14:creationId xmlns:p14="http://schemas.microsoft.com/office/powerpoint/2010/main" val="23016786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9EC054-3869-4501-B163-1BBFDE8DCE04}" type="datetime4">
              <a:rPr lang="en-US" smtClean="0"/>
              <a:pPr/>
              <a:t>September 18,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September 18,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18,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September 18,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31F9E-604E-4343-9F29-EF72E8231CAD}" type="datetime4">
              <a:rPr lang="en-US" smtClean="0"/>
              <a:pPr/>
              <a:t>September 18,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8E1CE-37F8-4102-8DF9-852A0A51F293}" type="datetime4">
              <a:rPr lang="en-US" smtClean="0"/>
              <a:pPr/>
              <a:t>September 18,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C9F80C-A9C8-47C4-8F00-08F5D13D7882}" type="datetimeFigureOut">
              <a:rPr lang="en-US" smtClean="0"/>
              <a:t>9/18/2020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C670C6-CB53-4FD0-875F-D436A7D035A1}" type="slidenum">
              <a:rPr lang="en-US" smtClean="0"/>
              <a:t>‹#›</a:t>
            </a:fld>
            <a:endParaRPr lang="en-US"/>
          </a:p>
        </p:txBody>
      </p:sp>
    </p:spTree>
    <p:extLst>
      <p:ext uri="{BB962C8B-B14F-4D97-AF65-F5344CB8AC3E}">
        <p14:creationId xmlns:p14="http://schemas.microsoft.com/office/powerpoint/2010/main" val="201635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9F80C-A9C8-47C4-8F00-08F5D13D7882}" type="datetimeFigureOut">
              <a:rPr lang="en-US" smtClean="0"/>
              <a:t>9/18/2020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C670C6-CB53-4FD0-875F-D436A7D035A1}" type="slidenum">
              <a:rPr lang="en-US" smtClean="0"/>
              <a:t>‹#›</a:t>
            </a:fld>
            <a:endParaRPr lang="en-US"/>
          </a:p>
        </p:txBody>
      </p:sp>
    </p:spTree>
    <p:extLst>
      <p:ext uri="{BB962C8B-B14F-4D97-AF65-F5344CB8AC3E}">
        <p14:creationId xmlns:p14="http://schemas.microsoft.com/office/powerpoint/2010/main" val="3817190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C9F80C-A9C8-47C4-8F00-08F5D13D7882}" type="datetimeFigureOut">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670C6-CB53-4FD0-875F-D436A7D035A1}" type="slidenum">
              <a:rPr lang="en-US" smtClean="0"/>
              <a:t>‹#›</a:t>
            </a:fld>
            <a:endParaRPr lang="en-US"/>
          </a:p>
        </p:txBody>
      </p:sp>
    </p:spTree>
    <p:extLst>
      <p:ext uri="{BB962C8B-B14F-4D97-AF65-F5344CB8AC3E}">
        <p14:creationId xmlns:p14="http://schemas.microsoft.com/office/powerpoint/2010/main" val="130312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C9F80C-A9C8-47C4-8F00-08F5D13D7882}" type="datetimeFigureOut">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670C6-CB53-4FD0-875F-D436A7D035A1}" type="slidenum">
              <a:rPr lang="en-US" smtClean="0"/>
              <a:t>‹#›</a:t>
            </a:fld>
            <a:endParaRPr lang="en-US"/>
          </a:p>
        </p:txBody>
      </p:sp>
    </p:spTree>
    <p:extLst>
      <p:ext uri="{BB962C8B-B14F-4D97-AF65-F5344CB8AC3E}">
        <p14:creationId xmlns:p14="http://schemas.microsoft.com/office/powerpoint/2010/main" val="15742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9F80C-A9C8-47C4-8F00-08F5D13D7882}" type="datetimeFigureOut">
              <a:rPr lang="en-US" smtClean="0"/>
              <a:t>9/18/2020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670C6-CB53-4FD0-875F-D436A7D035A1}" type="slidenum">
              <a:rPr lang="en-US" smtClean="0"/>
              <a:t>‹#›</a:t>
            </a:fld>
            <a:endParaRPr lang="en-US"/>
          </a:p>
        </p:txBody>
      </p:sp>
    </p:spTree>
    <p:extLst>
      <p:ext uri="{BB962C8B-B14F-4D97-AF65-F5344CB8AC3E}">
        <p14:creationId xmlns:p14="http://schemas.microsoft.com/office/powerpoint/2010/main" val="3034606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9F50F-9D6F-4050-9908-9D33B9BB13FC}" type="datetimeFigureOut">
              <a:rPr lang="en-US" smtClean="0"/>
              <a:t>9/18/2020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D70B7-15C7-429B-A47E-888B6C1CE7B8}" type="slidenum">
              <a:rPr lang="en-US" smtClean="0"/>
              <a:t>‹#›</a:t>
            </a:fld>
            <a:endParaRPr lang="en-US"/>
          </a:p>
        </p:txBody>
      </p:sp>
    </p:spTree>
    <p:extLst>
      <p:ext uri="{BB962C8B-B14F-4D97-AF65-F5344CB8AC3E}">
        <p14:creationId xmlns:p14="http://schemas.microsoft.com/office/powerpoint/2010/main" val="303460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9F80C-A9C8-47C4-8F00-08F5D13D7882}" type="datetimeFigureOut">
              <a:rPr lang="en-US" smtClean="0"/>
              <a:t>9/18/2020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670C6-CB53-4FD0-875F-D436A7D035A1}" type="slidenum">
              <a:rPr lang="en-US" smtClean="0"/>
              <a:t>‹#›</a:t>
            </a:fld>
            <a:endParaRPr lang="en-US"/>
          </a:p>
        </p:txBody>
      </p:sp>
    </p:spTree>
    <p:extLst>
      <p:ext uri="{BB962C8B-B14F-4D97-AF65-F5344CB8AC3E}">
        <p14:creationId xmlns:p14="http://schemas.microsoft.com/office/powerpoint/2010/main" val="3034606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9F50F-9D6F-4050-9908-9D33B9BB13FC}" type="datetimeFigureOut">
              <a:rPr lang="en-US" smtClean="0"/>
              <a:t>9/18/2020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D70B7-15C7-429B-A47E-888B6C1CE7B8}" type="slidenum">
              <a:rPr lang="en-US" smtClean="0"/>
              <a:t>‹#›</a:t>
            </a:fld>
            <a:endParaRPr lang="en-US"/>
          </a:p>
        </p:txBody>
      </p:sp>
    </p:spTree>
    <p:extLst>
      <p:ext uri="{BB962C8B-B14F-4D97-AF65-F5344CB8AC3E}">
        <p14:creationId xmlns:p14="http://schemas.microsoft.com/office/powerpoint/2010/main" val="3034606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18, 2020</a:t>
            </a:fld>
            <a:endParaRPr lang="en-US" dirty="0"/>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0E1A24-8262-6C4B-9522-EC04C46C76D1}"/>
              </a:ext>
            </a:extLst>
          </p:cNvPr>
          <p:cNvSpPr/>
          <p:nvPr/>
        </p:nvSpPr>
        <p:spPr>
          <a:xfrm>
            <a:off x="762000" y="1517129"/>
            <a:ext cx="10820400" cy="2902472"/>
          </a:xfrm>
          <a:prstGeom prst="rect">
            <a:avLst/>
          </a:prstGeom>
          <a:solidFill>
            <a:srgbClr val="CFB87C"/>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chemeClr val="tx1"/>
                </a:solidFill>
                <a:latin typeface="+mj-lt"/>
                <a:cs typeface="Gill Sans" panose="020B0502020104020203" pitchFamily="34" charset="-79"/>
              </a:rPr>
              <a:t>Department of Medicine Morbidity, Mortality, and Systems Improvement Conference</a:t>
            </a:r>
          </a:p>
        </p:txBody>
      </p:sp>
      <p:sp>
        <p:nvSpPr>
          <p:cNvPr id="11" name="TextBox 10">
            <a:extLst>
              <a:ext uri="{FF2B5EF4-FFF2-40B4-BE49-F238E27FC236}">
                <a16:creationId xmlns:a16="http://schemas.microsoft.com/office/drawing/2014/main" id="{02C01A2D-5D9C-674A-9816-00226D79F8A1}"/>
              </a:ext>
            </a:extLst>
          </p:cNvPr>
          <p:cNvSpPr txBox="1"/>
          <p:nvPr/>
        </p:nvSpPr>
        <p:spPr>
          <a:xfrm>
            <a:off x="416500" y="4772905"/>
            <a:ext cx="3843274" cy="1015663"/>
          </a:xfrm>
          <a:prstGeom prst="rect">
            <a:avLst/>
          </a:prstGeom>
          <a:noFill/>
        </p:spPr>
        <p:txBody>
          <a:bodyPr wrap="square" rtlCol="0">
            <a:spAutoFit/>
          </a:bodyPr>
          <a:lstStyle/>
          <a:p>
            <a:pPr algn="ctr"/>
            <a:r>
              <a:rPr lang="en-US" sz="3200" b="1" dirty="0">
                <a:latin typeface="+mj-lt"/>
                <a:ea typeface="Helvetica Neue Light" panose="02000403000000020004" pitchFamily="2" charset="0"/>
                <a:cs typeface="Gill Sans" panose="020B0502020104020203" pitchFamily="34" charset="-79"/>
              </a:rPr>
              <a:t>Name</a:t>
            </a:r>
          </a:p>
          <a:p>
            <a:pPr algn="ctr"/>
            <a:r>
              <a:rPr lang="en-US" sz="2800" dirty="0">
                <a:latin typeface="+mj-lt"/>
                <a:ea typeface="Helvetica Neue Light" panose="02000403000000020004" pitchFamily="2" charset="0"/>
                <a:cs typeface="Gill Sans" panose="020B0502020104020203" pitchFamily="34" charset="-79"/>
              </a:rPr>
              <a:t>Division</a:t>
            </a:r>
            <a:endParaRPr lang="en-US" sz="2800" dirty="0">
              <a:latin typeface="+mj-lt"/>
              <a:ea typeface="Helvetica Neue Light" panose="02000403000000020004" pitchFamily="2" charset="0"/>
              <a:cs typeface="Gill Sans Light" panose="020B0302020104020203" pitchFamily="34" charset="-79"/>
            </a:endParaRPr>
          </a:p>
        </p:txBody>
      </p:sp>
      <p:pic>
        <p:nvPicPr>
          <p:cNvPr id="14" name="Picture 13">
            <a:extLst>
              <a:ext uri="{FF2B5EF4-FFF2-40B4-BE49-F238E27FC236}">
                <a16:creationId xmlns:a16="http://schemas.microsoft.com/office/drawing/2014/main" id="{53D4E288-22C6-1A42-B35F-85B530186508}"/>
              </a:ext>
            </a:extLst>
          </p:cNvPr>
          <p:cNvPicPr>
            <a:picLocks noChangeAspect="1"/>
          </p:cNvPicPr>
          <p:nvPr/>
        </p:nvPicPr>
        <p:blipFill>
          <a:blip r:embed="rId3"/>
          <a:stretch>
            <a:fillRect/>
          </a:stretch>
        </p:blipFill>
        <p:spPr>
          <a:xfrm>
            <a:off x="416500" y="175900"/>
            <a:ext cx="7143506" cy="987932"/>
          </a:xfrm>
          <a:prstGeom prst="rect">
            <a:avLst/>
          </a:prstGeom>
        </p:spPr>
      </p:pic>
      <p:sp>
        <p:nvSpPr>
          <p:cNvPr id="2" name="TextBox 1"/>
          <p:cNvSpPr txBox="1"/>
          <p:nvPr/>
        </p:nvSpPr>
        <p:spPr>
          <a:xfrm>
            <a:off x="754574" y="3136612"/>
            <a:ext cx="10722665" cy="584775"/>
          </a:xfrm>
          <a:prstGeom prst="rect">
            <a:avLst/>
          </a:prstGeom>
          <a:noFill/>
        </p:spPr>
        <p:txBody>
          <a:bodyPr wrap="square" rtlCol="0">
            <a:spAutoFit/>
          </a:bodyPr>
          <a:lstStyle/>
          <a:p>
            <a:pPr algn="ctr"/>
            <a:r>
              <a:rPr lang="en-US" sz="3200" dirty="0">
                <a:latin typeface="+mj-lt"/>
              </a:rPr>
              <a:t>**TITLE***</a:t>
            </a:r>
          </a:p>
        </p:txBody>
      </p:sp>
      <p:sp>
        <p:nvSpPr>
          <p:cNvPr id="7" name="TextBox 6">
            <a:extLst>
              <a:ext uri="{FF2B5EF4-FFF2-40B4-BE49-F238E27FC236}">
                <a16:creationId xmlns:a16="http://schemas.microsoft.com/office/drawing/2014/main" id="{F482EDA6-C318-F14E-9571-47DAA249B14A}"/>
              </a:ext>
            </a:extLst>
          </p:cNvPr>
          <p:cNvSpPr txBox="1"/>
          <p:nvPr/>
        </p:nvSpPr>
        <p:spPr>
          <a:xfrm>
            <a:off x="4299530" y="4772905"/>
            <a:ext cx="3843274" cy="1446550"/>
          </a:xfrm>
          <a:prstGeom prst="rect">
            <a:avLst/>
          </a:prstGeom>
          <a:noFill/>
        </p:spPr>
        <p:txBody>
          <a:bodyPr wrap="square" rtlCol="0">
            <a:spAutoFit/>
          </a:bodyPr>
          <a:lstStyle/>
          <a:p>
            <a:pPr algn="ctr"/>
            <a:r>
              <a:rPr lang="en-US" sz="3200" b="1" dirty="0">
                <a:latin typeface="+mj-lt"/>
                <a:ea typeface="Helvetica Neue Light" panose="02000403000000020004" pitchFamily="2" charset="0"/>
                <a:cs typeface="Gill Sans" panose="020B0502020104020203" pitchFamily="34" charset="-79"/>
              </a:rPr>
              <a:t>Arun </a:t>
            </a:r>
            <a:r>
              <a:rPr lang="en-US" sz="3200" b="1" dirty="0" err="1">
                <a:latin typeface="+mj-lt"/>
                <a:ea typeface="Helvetica Neue Light" panose="02000403000000020004" pitchFamily="2" charset="0"/>
                <a:cs typeface="Gill Sans" panose="020B0502020104020203" pitchFamily="34" charset="-79"/>
              </a:rPr>
              <a:t>Kannappan</a:t>
            </a:r>
            <a:r>
              <a:rPr lang="en-US" sz="3200" b="1" dirty="0">
                <a:latin typeface="+mj-lt"/>
                <a:ea typeface="Helvetica Neue Light" panose="02000403000000020004" pitchFamily="2" charset="0"/>
                <a:cs typeface="Gill Sans" panose="020B0502020104020203" pitchFamily="34" charset="-79"/>
              </a:rPr>
              <a:t>, MD</a:t>
            </a:r>
          </a:p>
          <a:p>
            <a:pPr algn="ctr"/>
            <a:r>
              <a:rPr lang="en-US" sz="2800" dirty="0">
                <a:latin typeface="+mj-lt"/>
                <a:ea typeface="Helvetica Neue Light" panose="02000403000000020004" pitchFamily="2" charset="0"/>
                <a:cs typeface="Gill Sans" panose="020B0502020104020203" pitchFamily="34" charset="-79"/>
              </a:rPr>
              <a:t>Pulmonary &amp; Critical Care Medicine</a:t>
            </a:r>
            <a:endParaRPr lang="en-US" sz="2800" dirty="0">
              <a:latin typeface="+mj-lt"/>
              <a:ea typeface="Helvetica Neue Light" panose="02000403000000020004" pitchFamily="2" charset="0"/>
              <a:cs typeface="Gill Sans Light" panose="020B0302020104020203" pitchFamily="34" charset="-79"/>
            </a:endParaRPr>
          </a:p>
        </p:txBody>
      </p:sp>
      <p:sp>
        <p:nvSpPr>
          <p:cNvPr id="8" name="TextBox 7">
            <a:extLst>
              <a:ext uri="{FF2B5EF4-FFF2-40B4-BE49-F238E27FC236}">
                <a16:creationId xmlns:a16="http://schemas.microsoft.com/office/drawing/2014/main" id="{C090B9D2-A463-4A4E-84E2-1C54CC9A55A3}"/>
              </a:ext>
            </a:extLst>
          </p:cNvPr>
          <p:cNvSpPr txBox="1"/>
          <p:nvPr/>
        </p:nvSpPr>
        <p:spPr>
          <a:xfrm>
            <a:off x="8069181" y="4772905"/>
            <a:ext cx="3843274" cy="1015663"/>
          </a:xfrm>
          <a:prstGeom prst="rect">
            <a:avLst/>
          </a:prstGeom>
          <a:noFill/>
        </p:spPr>
        <p:txBody>
          <a:bodyPr wrap="square" rtlCol="0">
            <a:spAutoFit/>
          </a:bodyPr>
          <a:lstStyle/>
          <a:p>
            <a:pPr algn="ctr"/>
            <a:r>
              <a:rPr lang="en-US" sz="3200" b="1" dirty="0">
                <a:latin typeface="+mj-lt"/>
                <a:ea typeface="Helvetica Neue Light" panose="02000403000000020004" pitchFamily="2" charset="0"/>
                <a:cs typeface="Gill Sans" panose="020B0502020104020203" pitchFamily="34" charset="-79"/>
              </a:rPr>
              <a:t>Tyler Anstett, DO</a:t>
            </a:r>
          </a:p>
          <a:p>
            <a:pPr algn="ctr"/>
            <a:r>
              <a:rPr lang="en-US" sz="2800" dirty="0">
                <a:latin typeface="+mj-lt"/>
                <a:ea typeface="Helvetica Neue Light" panose="02000403000000020004" pitchFamily="2" charset="0"/>
                <a:cs typeface="Gill Sans" panose="020B0502020104020203" pitchFamily="34" charset="-79"/>
              </a:rPr>
              <a:t>Hospital Medicine</a:t>
            </a:r>
            <a:endParaRPr lang="en-US" sz="2800" dirty="0">
              <a:latin typeface="+mj-lt"/>
              <a:ea typeface="Helvetica Neue Light" panose="02000403000000020004" pitchFamily="2" charset="0"/>
              <a:cs typeface="Gill Sans Light" panose="020B0302020104020203" pitchFamily="34" charset="-79"/>
            </a:endParaRPr>
          </a:p>
        </p:txBody>
      </p:sp>
    </p:spTree>
    <p:extLst>
      <p:ext uri="{BB962C8B-B14F-4D97-AF65-F5344CB8AC3E}">
        <p14:creationId xmlns:p14="http://schemas.microsoft.com/office/powerpoint/2010/main" val="2582306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Shape 590"/>
          <p:cNvSpPr/>
          <p:nvPr/>
        </p:nvSpPr>
        <p:spPr>
          <a:xfrm>
            <a:off x="0" y="0"/>
            <a:ext cx="1752600" cy="6858000"/>
          </a:xfrm>
          <a:prstGeom prst="rect">
            <a:avLst/>
          </a:prstGeom>
          <a:solidFill>
            <a:srgbClr val="CFB87C"/>
          </a:solidFill>
          <a:ln w="25400">
            <a:solidFill>
              <a:srgbClr val="000000"/>
            </a:solidFill>
          </a:ln>
        </p:spPr>
        <p:txBody>
          <a:bodyPr lIns="45719" rIns="45719" anchor="ctr"/>
          <a:lstStyle/>
          <a:p>
            <a:pPr algn="ctr">
              <a:spcBef>
                <a:spcPts val="0"/>
              </a:spcBef>
              <a:defRPr sz="1800">
                <a:solidFill>
                  <a:srgbClr val="FFFFFF"/>
                </a:solidFill>
                <a:latin typeface="+mj-lt"/>
                <a:ea typeface="+mj-ea"/>
                <a:cs typeface="+mj-cs"/>
                <a:sym typeface="Calibri"/>
              </a:defRPr>
            </a:pPr>
            <a:endParaRPr/>
          </a:p>
        </p:txBody>
      </p:sp>
      <p:sp>
        <p:nvSpPr>
          <p:cNvPr id="592" name="Shape 592"/>
          <p:cNvSpPr/>
          <p:nvPr/>
        </p:nvSpPr>
        <p:spPr>
          <a:xfrm>
            <a:off x="1828800" y="304800"/>
            <a:ext cx="1524000"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a:latin typeface="Gill Sans SemiBold"/>
                <a:ea typeface="Gill Sans SemiBold"/>
                <a:cs typeface="Gill Sans SemiBold"/>
                <a:sym typeface="Gill Sans SemiBold"/>
              </a:defRPr>
            </a:lvl1pPr>
          </a:lstStyle>
          <a:p>
            <a:r>
              <a:rPr dirty="0">
                <a:latin typeface="+mn-lt"/>
              </a:rPr>
              <a:t>HD 1</a:t>
            </a:r>
          </a:p>
        </p:txBody>
      </p:sp>
      <p:sp>
        <p:nvSpPr>
          <p:cNvPr id="593" name="Shape 593"/>
          <p:cNvSpPr/>
          <p:nvPr/>
        </p:nvSpPr>
        <p:spPr>
          <a:xfrm>
            <a:off x="1828799" y="3122929"/>
            <a:ext cx="1524001"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a:latin typeface="Gill Sans SemiBold"/>
                <a:ea typeface="Gill Sans SemiBold"/>
                <a:cs typeface="Gill Sans SemiBold"/>
                <a:sym typeface="Gill Sans SemiBold"/>
              </a:defRPr>
            </a:lvl1pPr>
          </a:lstStyle>
          <a:p>
            <a:r>
              <a:rPr>
                <a:latin typeface="+mn-lt"/>
              </a:rPr>
              <a:t>HD 2</a:t>
            </a:r>
          </a:p>
        </p:txBody>
      </p:sp>
      <p:sp>
        <p:nvSpPr>
          <p:cNvPr id="7" name="TextBox 6"/>
          <p:cNvSpPr txBox="1"/>
          <p:nvPr/>
        </p:nvSpPr>
        <p:spPr>
          <a:xfrm>
            <a:off x="-114301" y="2567969"/>
            <a:ext cx="1905000" cy="1569660"/>
          </a:xfrm>
          <a:prstGeom prst="rect">
            <a:avLst/>
          </a:prstGeom>
          <a:noFill/>
        </p:spPr>
        <p:txBody>
          <a:bodyPr wrap="square" rtlCol="0">
            <a:spAutoFit/>
          </a:bodyPr>
          <a:lstStyle/>
          <a:p>
            <a:pPr algn="ctr"/>
            <a:r>
              <a:rPr lang="en-US" sz="3200" dirty="0"/>
              <a:t>UCH</a:t>
            </a:r>
          </a:p>
          <a:p>
            <a:pPr algn="ctr"/>
            <a:r>
              <a:rPr lang="en-US" sz="3200" dirty="0"/>
              <a:t>Hospital Course</a:t>
            </a:r>
          </a:p>
        </p:txBody>
      </p:sp>
      <p:sp>
        <p:nvSpPr>
          <p:cNvPr id="2" name="TextBox 1">
            <a:extLst>
              <a:ext uri="{FF2B5EF4-FFF2-40B4-BE49-F238E27FC236}">
                <a16:creationId xmlns:a16="http://schemas.microsoft.com/office/drawing/2014/main" id="{40639C58-1031-DA4F-8CF4-15579D02267B}"/>
              </a:ext>
            </a:extLst>
          </p:cNvPr>
          <p:cNvSpPr txBox="1"/>
          <p:nvPr/>
        </p:nvSpPr>
        <p:spPr>
          <a:xfrm>
            <a:off x="3327401" y="293512"/>
            <a:ext cx="8407400" cy="5170646"/>
          </a:xfrm>
          <a:prstGeom prst="rect">
            <a:avLst/>
          </a:prstGeom>
          <a:noFill/>
        </p:spPr>
        <p:txBody>
          <a:bodyPr wrap="square" rtlCol="0">
            <a:spAutoFit/>
          </a:bodyPr>
          <a:lstStyle/>
          <a:p>
            <a:r>
              <a:rPr lang="en-US" sz="2400" dirty="0"/>
              <a:t>Clear liquid diet and </a:t>
            </a:r>
            <a:r>
              <a:rPr lang="en-US" sz="2400" dirty="0" err="1"/>
              <a:t>GoLytely</a:t>
            </a:r>
            <a:r>
              <a:rPr lang="en-US" sz="2400" dirty="0"/>
              <a:t> prep for GI procedure #2. Furosemide at 60 IV BID, home metolazone held.</a:t>
            </a:r>
          </a:p>
          <a:p>
            <a:r>
              <a:rPr lang="en-US" sz="2400" dirty="0"/>
              <a:t>Exam: Unable to assess JVD due to body habitus; mild wheezes; UOP 1050 cc + 1 unmeasured void; no weight</a:t>
            </a:r>
          </a:p>
          <a:p>
            <a:r>
              <a:rPr lang="en-US" sz="2400" dirty="0"/>
              <a:t>Labs: HGB stable at 7.3, PLT 131, Na 133, K 4.3, AG 14, BUN 108, Cr 3.1</a:t>
            </a:r>
          </a:p>
          <a:p>
            <a:endParaRPr lang="en-US" sz="2400" dirty="0"/>
          </a:p>
          <a:p>
            <a:endParaRPr lang="en-US" sz="2400" dirty="0"/>
          </a:p>
          <a:p>
            <a:r>
              <a:rPr lang="en-US" sz="2400" dirty="0"/>
              <a:t>Continued </a:t>
            </a:r>
            <a:r>
              <a:rPr lang="en-US" sz="2400" dirty="0" err="1"/>
              <a:t>GoLytely</a:t>
            </a:r>
            <a:r>
              <a:rPr lang="en-US" sz="2400" dirty="0"/>
              <a:t> prep; no clinical change; furosemide increased to 80/60 IV, home metolazone held.</a:t>
            </a:r>
          </a:p>
          <a:p>
            <a:r>
              <a:rPr lang="en-US" sz="2400" dirty="0"/>
              <a:t>Exam: Unable to assess JVD due to body habitus; mild wheezes, rales documented</a:t>
            </a:r>
          </a:p>
          <a:p>
            <a:r>
              <a:rPr lang="en-US" sz="2400" dirty="0"/>
              <a:t>Labs: HGB 7.7, PLT 130, Na 129, K 4.2, AG 16, BUN 107, Cr 3.3</a:t>
            </a:r>
          </a:p>
          <a:p>
            <a:endParaRPr lang="en-US" dirty="0"/>
          </a:p>
        </p:txBody>
      </p:sp>
    </p:spTree>
    <p:extLst>
      <p:ext uri="{BB962C8B-B14F-4D97-AF65-F5344CB8AC3E}">
        <p14:creationId xmlns:p14="http://schemas.microsoft.com/office/powerpoint/2010/main" val="232754262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Shape 596"/>
          <p:cNvSpPr/>
          <p:nvPr/>
        </p:nvSpPr>
        <p:spPr>
          <a:xfrm>
            <a:off x="0" y="0"/>
            <a:ext cx="1752600" cy="6858000"/>
          </a:xfrm>
          <a:prstGeom prst="rect">
            <a:avLst/>
          </a:prstGeom>
          <a:solidFill>
            <a:srgbClr val="CFB87C"/>
          </a:solidFill>
          <a:ln w="25400">
            <a:solidFill>
              <a:srgbClr val="000000"/>
            </a:solidFill>
          </a:ln>
        </p:spPr>
        <p:txBody>
          <a:bodyPr lIns="45719" rIns="45719" anchor="ctr"/>
          <a:lstStyle/>
          <a:p>
            <a:pPr algn="ctr">
              <a:spcBef>
                <a:spcPts val="0"/>
              </a:spcBef>
              <a:defRPr sz="1800">
                <a:solidFill>
                  <a:srgbClr val="FFFFFF"/>
                </a:solidFill>
                <a:latin typeface="+mj-lt"/>
                <a:ea typeface="+mj-ea"/>
                <a:cs typeface="+mj-cs"/>
                <a:sym typeface="Calibri"/>
              </a:defRPr>
            </a:pPr>
            <a:endParaRPr/>
          </a:p>
        </p:txBody>
      </p:sp>
      <p:sp>
        <p:nvSpPr>
          <p:cNvPr id="598" name="Shape 598"/>
          <p:cNvSpPr/>
          <p:nvPr/>
        </p:nvSpPr>
        <p:spPr>
          <a:xfrm>
            <a:off x="1828800" y="304800"/>
            <a:ext cx="1524000"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a:latin typeface="Gill Sans SemiBold"/>
                <a:ea typeface="Gill Sans SemiBold"/>
                <a:cs typeface="Gill Sans SemiBold"/>
                <a:sym typeface="Gill Sans SemiBold"/>
              </a:defRPr>
            </a:lvl1pPr>
          </a:lstStyle>
          <a:p>
            <a:r>
              <a:rPr>
                <a:latin typeface="+mn-lt"/>
              </a:rPr>
              <a:t>HD 3</a:t>
            </a:r>
          </a:p>
        </p:txBody>
      </p:sp>
      <p:sp>
        <p:nvSpPr>
          <p:cNvPr id="599" name="Shape 599"/>
          <p:cNvSpPr/>
          <p:nvPr/>
        </p:nvSpPr>
        <p:spPr>
          <a:xfrm>
            <a:off x="1828800" y="3314699"/>
            <a:ext cx="1524001"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a:latin typeface="Gill Sans SemiBold"/>
                <a:ea typeface="Gill Sans SemiBold"/>
                <a:cs typeface="Gill Sans SemiBold"/>
                <a:sym typeface="Gill Sans SemiBold"/>
              </a:defRPr>
            </a:lvl1pPr>
          </a:lstStyle>
          <a:p>
            <a:r>
              <a:rPr>
                <a:latin typeface="+mn-lt"/>
              </a:rPr>
              <a:t>HD 4</a:t>
            </a:r>
          </a:p>
        </p:txBody>
      </p:sp>
      <p:sp>
        <p:nvSpPr>
          <p:cNvPr id="7" name="TextBox 6"/>
          <p:cNvSpPr txBox="1"/>
          <p:nvPr/>
        </p:nvSpPr>
        <p:spPr>
          <a:xfrm>
            <a:off x="-114301" y="2567969"/>
            <a:ext cx="1905000" cy="1569660"/>
          </a:xfrm>
          <a:prstGeom prst="rect">
            <a:avLst/>
          </a:prstGeom>
          <a:noFill/>
        </p:spPr>
        <p:txBody>
          <a:bodyPr wrap="square" rtlCol="0">
            <a:spAutoFit/>
          </a:bodyPr>
          <a:lstStyle/>
          <a:p>
            <a:pPr algn="ctr"/>
            <a:r>
              <a:rPr lang="en-US" sz="3200" dirty="0"/>
              <a:t>UCH</a:t>
            </a:r>
          </a:p>
          <a:p>
            <a:pPr algn="ctr"/>
            <a:r>
              <a:rPr lang="en-US" sz="3200" dirty="0"/>
              <a:t>Hospital Course</a:t>
            </a:r>
          </a:p>
        </p:txBody>
      </p:sp>
      <p:sp>
        <p:nvSpPr>
          <p:cNvPr id="2" name="TextBox 1">
            <a:extLst>
              <a:ext uri="{FF2B5EF4-FFF2-40B4-BE49-F238E27FC236}">
                <a16:creationId xmlns:a16="http://schemas.microsoft.com/office/drawing/2014/main" id="{63A11E10-DB06-6348-B671-F28C68082354}"/>
              </a:ext>
            </a:extLst>
          </p:cNvPr>
          <p:cNvSpPr txBox="1"/>
          <p:nvPr/>
        </p:nvSpPr>
        <p:spPr>
          <a:xfrm>
            <a:off x="3390901" y="304800"/>
            <a:ext cx="8102599" cy="5940088"/>
          </a:xfrm>
          <a:prstGeom prst="rect">
            <a:avLst/>
          </a:prstGeom>
          <a:noFill/>
        </p:spPr>
        <p:txBody>
          <a:bodyPr wrap="square" rtlCol="0">
            <a:spAutoFit/>
          </a:bodyPr>
          <a:lstStyle/>
          <a:p>
            <a:r>
              <a:rPr lang="en-US" sz="2000" dirty="0"/>
              <a:t>Successful treatment of AVM in ileum; clear liquid diet post-procedure; furosemide 60/80 IV, home metolazone held. Transferred from CPPU to ACE.</a:t>
            </a:r>
          </a:p>
          <a:p>
            <a:r>
              <a:rPr lang="en-US" sz="2000" dirty="0"/>
              <a:t>Exam: “Slightly volume up, ” unable to assess JVD due to body habitus; no rales reported; weight x2 246 </a:t>
            </a:r>
            <a:r>
              <a:rPr lang="en-US" sz="2000" dirty="0" err="1"/>
              <a:t>lbs</a:t>
            </a:r>
            <a:r>
              <a:rPr lang="en-US" sz="2000" dirty="0"/>
              <a:t>; I&amp;O inaccurate.</a:t>
            </a:r>
          </a:p>
          <a:p>
            <a:r>
              <a:rPr lang="en-US" sz="2000" dirty="0"/>
              <a:t>AM labs: HGB 8.3, PLT 154, Na 131, K 3.6, AG 16, BUN 100, Cr 3.3</a:t>
            </a:r>
          </a:p>
          <a:p>
            <a:r>
              <a:rPr lang="en-US" sz="2000" dirty="0"/>
              <a:t>PM labs: Na 130, K 4.2, AG 18, BUN 113, Cr 3.6</a:t>
            </a:r>
          </a:p>
          <a:p>
            <a:endParaRPr lang="en-US" sz="2000" dirty="0"/>
          </a:p>
          <a:p>
            <a:endParaRPr lang="en-US" sz="2000" dirty="0"/>
          </a:p>
          <a:p>
            <a:endParaRPr lang="en-US" sz="2000" dirty="0"/>
          </a:p>
          <a:p>
            <a:endParaRPr lang="en-US" sz="2000" dirty="0"/>
          </a:p>
          <a:p>
            <a:r>
              <a:rPr lang="en-US" sz="2000" dirty="0"/>
              <a:t>Concern for worsening volume overload; </a:t>
            </a:r>
            <a:r>
              <a:rPr lang="en-US" sz="2000" dirty="0" err="1"/>
              <a:t>pt</a:t>
            </a:r>
            <a:r>
              <a:rPr lang="en-US" sz="2000" dirty="0"/>
              <a:t> denies dyspnea; furosemide increased to 100/120 IV; restarted metolazone 5; plan for Renal consult in AM if Cr worsening. RN notifies team of low UOP and urinary retention, bladder scan 368 cc.</a:t>
            </a:r>
          </a:p>
          <a:p>
            <a:r>
              <a:rPr lang="en-US" sz="2000" dirty="0"/>
              <a:t>Exam: Unable to assess JVD due to body habitus; mild wheezes; UOP 1050 cc + 1 unmeasured void; no weight; UOP 965 cc</a:t>
            </a:r>
          </a:p>
          <a:p>
            <a:r>
              <a:rPr lang="en-US" sz="2000" dirty="0"/>
              <a:t>AM labs: HGB 8.0, PLT 128, Na 133, K 4.0, AG 10, BUN 112, Cr 3.9</a:t>
            </a:r>
          </a:p>
          <a:p>
            <a:r>
              <a:rPr lang="en-US" sz="2000" dirty="0"/>
              <a:t>PM labs: Na 131, K 3.9, AG 14, BUN 119, Cr 4.2</a:t>
            </a:r>
          </a:p>
          <a:p>
            <a:endParaRPr lang="en-US" sz="2000" dirty="0"/>
          </a:p>
        </p:txBody>
      </p:sp>
    </p:spTree>
    <p:extLst>
      <p:ext uri="{BB962C8B-B14F-4D97-AF65-F5344CB8AC3E}">
        <p14:creationId xmlns:p14="http://schemas.microsoft.com/office/powerpoint/2010/main" val="169338138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Shape 606"/>
          <p:cNvSpPr/>
          <p:nvPr/>
        </p:nvSpPr>
        <p:spPr>
          <a:xfrm>
            <a:off x="0" y="0"/>
            <a:ext cx="1752600" cy="6858000"/>
          </a:xfrm>
          <a:prstGeom prst="rect">
            <a:avLst/>
          </a:prstGeom>
          <a:solidFill>
            <a:srgbClr val="CFB87C"/>
          </a:solidFill>
          <a:ln w="25400">
            <a:solidFill>
              <a:srgbClr val="000000"/>
            </a:solidFill>
          </a:ln>
        </p:spPr>
        <p:txBody>
          <a:bodyPr lIns="45719" rIns="45719" anchor="ctr"/>
          <a:lstStyle/>
          <a:p>
            <a:pPr algn="ctr">
              <a:spcBef>
                <a:spcPts val="0"/>
              </a:spcBef>
              <a:defRPr sz="1800">
                <a:solidFill>
                  <a:srgbClr val="FFFFFF"/>
                </a:solidFill>
                <a:latin typeface="+mj-lt"/>
                <a:ea typeface="+mj-ea"/>
                <a:cs typeface="+mj-cs"/>
                <a:sym typeface="Calibri"/>
              </a:defRPr>
            </a:pPr>
            <a:endParaRPr/>
          </a:p>
        </p:txBody>
      </p:sp>
      <p:graphicFrame>
        <p:nvGraphicFramePr>
          <p:cNvPr id="608" name="Table 608"/>
          <p:cNvGraphicFramePr/>
          <p:nvPr>
            <p:extLst>
              <p:ext uri="{D42A27DB-BD31-4B8C-83A1-F6EECF244321}">
                <p14:modId xmlns:p14="http://schemas.microsoft.com/office/powerpoint/2010/main" val="1432851409"/>
              </p:ext>
            </p:extLst>
          </p:nvPr>
        </p:nvGraphicFramePr>
        <p:xfrm>
          <a:off x="2263066" y="387961"/>
          <a:ext cx="9485208" cy="6082076"/>
        </p:xfrm>
        <a:graphic>
          <a:graphicData uri="http://schemas.openxmlformats.org/drawingml/2006/table">
            <a:tbl>
              <a:tblPr bandRow="1">
                <a:tableStyleId>{9D7B26C5-4107-4FEC-AEDC-1716B250A1EF}</a:tableStyleId>
              </a:tblPr>
              <a:tblGrid>
                <a:gridCol w="1185651">
                  <a:extLst>
                    <a:ext uri="{9D8B030D-6E8A-4147-A177-3AD203B41FA5}">
                      <a16:colId xmlns:a16="http://schemas.microsoft.com/office/drawing/2014/main" val="20000"/>
                    </a:ext>
                  </a:extLst>
                </a:gridCol>
                <a:gridCol w="1185651">
                  <a:extLst>
                    <a:ext uri="{9D8B030D-6E8A-4147-A177-3AD203B41FA5}">
                      <a16:colId xmlns:a16="http://schemas.microsoft.com/office/drawing/2014/main" val="20001"/>
                    </a:ext>
                  </a:extLst>
                </a:gridCol>
                <a:gridCol w="1185651">
                  <a:extLst>
                    <a:ext uri="{9D8B030D-6E8A-4147-A177-3AD203B41FA5}">
                      <a16:colId xmlns:a16="http://schemas.microsoft.com/office/drawing/2014/main" val="20002"/>
                    </a:ext>
                  </a:extLst>
                </a:gridCol>
                <a:gridCol w="1185651">
                  <a:extLst>
                    <a:ext uri="{9D8B030D-6E8A-4147-A177-3AD203B41FA5}">
                      <a16:colId xmlns:a16="http://schemas.microsoft.com/office/drawing/2014/main" val="20003"/>
                    </a:ext>
                  </a:extLst>
                </a:gridCol>
                <a:gridCol w="1185651">
                  <a:extLst>
                    <a:ext uri="{9D8B030D-6E8A-4147-A177-3AD203B41FA5}">
                      <a16:colId xmlns:a16="http://schemas.microsoft.com/office/drawing/2014/main" val="20004"/>
                    </a:ext>
                  </a:extLst>
                </a:gridCol>
                <a:gridCol w="1185651">
                  <a:extLst>
                    <a:ext uri="{9D8B030D-6E8A-4147-A177-3AD203B41FA5}">
                      <a16:colId xmlns:a16="http://schemas.microsoft.com/office/drawing/2014/main" val="20005"/>
                    </a:ext>
                  </a:extLst>
                </a:gridCol>
                <a:gridCol w="1185651">
                  <a:extLst>
                    <a:ext uri="{9D8B030D-6E8A-4147-A177-3AD203B41FA5}">
                      <a16:colId xmlns:a16="http://schemas.microsoft.com/office/drawing/2014/main" val="20006"/>
                    </a:ext>
                  </a:extLst>
                </a:gridCol>
                <a:gridCol w="1185651">
                  <a:extLst>
                    <a:ext uri="{9D8B030D-6E8A-4147-A177-3AD203B41FA5}">
                      <a16:colId xmlns:a16="http://schemas.microsoft.com/office/drawing/2014/main" val="20007"/>
                    </a:ext>
                  </a:extLst>
                </a:gridCol>
              </a:tblGrid>
              <a:tr h="868868">
                <a:tc>
                  <a:txBody>
                    <a:bodyPr/>
                    <a:lstStyle/>
                    <a:p>
                      <a:pPr algn="ctr">
                        <a:defRPr sz="1800"/>
                      </a:pPr>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1" i="0" dirty="0">
                          <a:latin typeface="Gill Sans SemiBold" panose="020B0502020104020203" pitchFamily="34" charset="-79"/>
                          <a:cs typeface="Gill Sans SemiBold" panose="020B0502020104020203" pitchFamily="34" charset="-79"/>
                        </a:rPr>
                        <a:t>HGB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1" i="0" dirty="0">
                          <a:latin typeface="Gill Sans SemiBold" panose="020B0502020104020203" pitchFamily="34" charset="-79"/>
                          <a:cs typeface="Gill Sans SemiBold" panose="020B0502020104020203" pitchFamily="34" charset="-79"/>
                        </a:rPr>
                        <a:t>PLT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1" i="0" dirty="0">
                          <a:latin typeface="Gill Sans SemiBold" panose="020B0502020104020203" pitchFamily="34" charset="-79"/>
                          <a:cs typeface="Gill Sans SemiBold" panose="020B0502020104020203" pitchFamily="34" charset="-79"/>
                        </a:rPr>
                        <a:t>Na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1" i="0">
                          <a:latin typeface="Gill Sans SemiBold" panose="020B0502020104020203" pitchFamily="34" charset="-79"/>
                          <a:cs typeface="Gill Sans SemiBold" panose="020B0502020104020203" pitchFamily="34" charset="-79"/>
                        </a:rPr>
                        <a:t>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1" i="0" dirty="0">
                          <a:latin typeface="Gill Sans SemiBold" panose="020B0502020104020203" pitchFamily="34" charset="-79"/>
                          <a:cs typeface="Gill Sans SemiBold" panose="020B0502020104020203" pitchFamily="34" charset="-79"/>
                        </a:rPr>
                        <a:t>AG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1" i="0">
                          <a:latin typeface="Gill Sans SemiBold" panose="020B0502020104020203" pitchFamily="34" charset="-79"/>
                          <a:cs typeface="Gill Sans SemiBold" panose="020B0502020104020203" pitchFamily="34" charset="-79"/>
                        </a:rPr>
                        <a:t>BUN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1" i="0" dirty="0">
                          <a:latin typeface="Gill Sans SemiBold" panose="020B0502020104020203" pitchFamily="34" charset="-79"/>
                          <a:cs typeface="Gill Sans SemiBold" panose="020B0502020104020203" pitchFamily="34" charset="-79"/>
                        </a:rPr>
                        <a:t>Cr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68868">
                <a:tc>
                  <a:txBody>
                    <a:bodyPr/>
                    <a:lstStyle/>
                    <a:p>
                      <a:pPr algn="ctr">
                        <a:defRPr sz="1800"/>
                      </a:pPr>
                      <a:r>
                        <a:rPr b="1" i="0" dirty="0">
                          <a:latin typeface="Gill Sans SemiBold" panose="020B0502020104020203" pitchFamily="34" charset="-79"/>
                          <a:cs typeface="Gill Sans SemiBold" panose="020B0502020104020203" pitchFamily="34" charset="-79"/>
                        </a:rPr>
                        <a:t>HD0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7.3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137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95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68868">
                <a:tc>
                  <a:txBody>
                    <a:bodyPr/>
                    <a:lstStyle/>
                    <a:p>
                      <a:pPr algn="ctr">
                        <a:defRPr sz="1800"/>
                      </a:pPr>
                      <a:r>
                        <a:rPr b="1" i="0" dirty="0">
                          <a:latin typeface="Gill Sans SemiBold" panose="020B0502020104020203" pitchFamily="34" charset="-79"/>
                          <a:cs typeface="Gill Sans SemiBold" panose="020B0502020104020203" pitchFamily="34" charset="-79"/>
                        </a:rPr>
                        <a:t>HD1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dirty="0">
                          <a:latin typeface="Gill Sans" panose="020B0502020104020203" pitchFamily="34" charset="-79"/>
                          <a:cs typeface="Gill Sans" panose="020B0502020104020203" pitchFamily="34" charset="-79"/>
                        </a:rPr>
                        <a:t>7.3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108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68868">
                <a:tc>
                  <a:txBody>
                    <a:bodyPr/>
                    <a:lstStyle/>
                    <a:p>
                      <a:pPr algn="ctr">
                        <a:defRPr sz="1800"/>
                      </a:pPr>
                      <a:r>
                        <a:rPr b="1" i="0" dirty="0">
                          <a:latin typeface="Gill Sans SemiBold" panose="020B0502020104020203" pitchFamily="34" charset="-79"/>
                          <a:cs typeface="Gill Sans SemiBold" panose="020B0502020104020203" pitchFamily="34" charset="-79"/>
                        </a:rPr>
                        <a:t>HD2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7.7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107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68868">
                <a:tc>
                  <a:txBody>
                    <a:bodyPr/>
                    <a:lstStyle/>
                    <a:p>
                      <a:pPr algn="ctr">
                        <a:defRPr sz="1800"/>
                      </a:pPr>
                      <a:r>
                        <a:rPr b="1" i="0" dirty="0">
                          <a:latin typeface="Gill Sans SemiBold" panose="020B0502020104020203" pitchFamily="34" charset="-79"/>
                          <a:cs typeface="Gill Sans SemiBold" panose="020B0502020104020203" pitchFamily="34" charset="-79"/>
                        </a:rPr>
                        <a:t>HD3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8.3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154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131
130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3.6
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16
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100
113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3.3
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68868">
                <a:tc>
                  <a:txBody>
                    <a:bodyPr/>
                    <a:lstStyle/>
                    <a:p>
                      <a:pPr algn="ctr">
                        <a:defRPr sz="1800"/>
                      </a:pPr>
                      <a:r>
                        <a:rPr b="1" i="0" dirty="0">
                          <a:latin typeface="Gill Sans SemiBold" panose="020B0502020104020203" pitchFamily="34" charset="-79"/>
                          <a:cs typeface="Gill Sans SemiBold" panose="020B0502020104020203" pitchFamily="34" charset="-79"/>
                        </a:rPr>
                        <a:t>HD4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8.0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133
131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4.0
3.9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10
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112
119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3.9
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68868">
                <a:tc>
                  <a:txBody>
                    <a:bodyPr/>
                    <a:lstStyle/>
                    <a:p>
                      <a:pPr algn="ctr">
                        <a:defRPr sz="1800"/>
                      </a:pPr>
                      <a:r>
                        <a:rPr b="1" i="0" dirty="0">
                          <a:latin typeface="Gill Sans SemiBold" panose="020B0502020104020203" pitchFamily="34" charset="-79"/>
                          <a:cs typeface="Gill Sans SemiBold" panose="020B0502020104020203" pitchFamily="34" charset="-79"/>
                        </a:rPr>
                        <a:t>HD5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7.4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127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130
131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3.6
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13
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a:latin typeface="Gill Sans" panose="020B0502020104020203" pitchFamily="34" charset="-79"/>
                          <a:cs typeface="Gill Sans" panose="020B0502020104020203" pitchFamily="34" charset="-79"/>
                        </a:rPr>
                        <a:t>122
123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b="0" i="0" dirty="0">
                          <a:latin typeface="Gill Sans" panose="020B0502020104020203" pitchFamily="34" charset="-79"/>
                          <a:cs typeface="Gill Sans" panose="020B0502020104020203" pitchFamily="34" charset="-79"/>
                        </a:rPr>
                        <a:t>4.2
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extBox 4"/>
          <p:cNvSpPr txBox="1"/>
          <p:nvPr/>
        </p:nvSpPr>
        <p:spPr>
          <a:xfrm>
            <a:off x="-114301" y="2567969"/>
            <a:ext cx="1905000" cy="1569660"/>
          </a:xfrm>
          <a:prstGeom prst="rect">
            <a:avLst/>
          </a:prstGeom>
          <a:noFill/>
        </p:spPr>
        <p:txBody>
          <a:bodyPr wrap="square" rtlCol="0">
            <a:spAutoFit/>
          </a:bodyPr>
          <a:lstStyle/>
          <a:p>
            <a:pPr algn="ctr"/>
            <a:r>
              <a:rPr lang="en-US" sz="3200" dirty="0"/>
              <a:t>UCH</a:t>
            </a:r>
          </a:p>
          <a:p>
            <a:pPr algn="ctr"/>
            <a:r>
              <a:rPr lang="en-US" sz="3200" dirty="0"/>
              <a:t>Hospital Course</a:t>
            </a:r>
          </a:p>
        </p:txBody>
      </p:sp>
    </p:spTree>
    <p:extLst>
      <p:ext uri="{BB962C8B-B14F-4D97-AF65-F5344CB8AC3E}">
        <p14:creationId xmlns:p14="http://schemas.microsoft.com/office/powerpoint/2010/main" val="2293860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a:extLst>
              <a:ext uri="{FF2B5EF4-FFF2-40B4-BE49-F238E27FC236}">
                <a16:creationId xmlns:a16="http://schemas.microsoft.com/office/drawing/2014/main" id="{570AA0BA-F707-9340-AEB0-75605C31997A}"/>
              </a:ext>
            </a:extLst>
          </p:cNvPr>
          <p:cNvCxnSpPr>
            <a:cxnSpLocks/>
          </p:cNvCxnSpPr>
          <p:nvPr/>
        </p:nvCxnSpPr>
        <p:spPr>
          <a:xfrm flipV="1">
            <a:off x="8713701" y="4132036"/>
            <a:ext cx="0" cy="175250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cxnSpLocks/>
          </p:cNvCxnSpPr>
          <p:nvPr/>
        </p:nvCxnSpPr>
        <p:spPr>
          <a:xfrm flipV="1">
            <a:off x="228600" y="5884538"/>
            <a:ext cx="11848592" cy="22641"/>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cxnSpLocks/>
            <a:endCxn id="25" idx="2"/>
          </p:cNvCxnSpPr>
          <p:nvPr/>
        </p:nvCxnSpPr>
        <p:spPr>
          <a:xfrm flipV="1">
            <a:off x="707613" y="1846152"/>
            <a:ext cx="0" cy="40692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60E1E76D-BCD6-6246-88F1-9D2F01E999DD}"/>
              </a:ext>
            </a:extLst>
          </p:cNvPr>
          <p:cNvSpPr txBox="1"/>
          <p:nvPr/>
        </p:nvSpPr>
        <p:spPr>
          <a:xfrm>
            <a:off x="119826" y="1538375"/>
            <a:ext cx="1175574" cy="307777"/>
          </a:xfrm>
          <a:prstGeom prst="rect">
            <a:avLst/>
          </a:prstGeom>
          <a:solidFill>
            <a:schemeClr val="bg1">
              <a:lumMod val="85000"/>
            </a:schemeClr>
          </a:solidFill>
          <a:ln w="28575">
            <a:solidFill>
              <a:sysClr val="windowText" lastClr="000000"/>
            </a:solidFill>
          </a:ln>
        </p:spPr>
        <p:txBody>
          <a:bodyPr wrap="square" rtlCol="0" anchor="t">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400" strike="noStrike" kern="0" cap="none" spc="0" normalizeH="0" baseline="0" noProof="0" dirty="0">
              <a:ln>
                <a:noFill/>
              </a:ln>
              <a:solidFill>
                <a:prstClr val="black"/>
              </a:solidFill>
              <a:effectLst/>
              <a:uLnTx/>
              <a:uFillTx/>
              <a:ea typeface="ＭＳ Ｐゴシック" charset="-128"/>
              <a:cs typeface="Gill Sans" panose="020B0502020104020203" pitchFamily="34" charset="-79"/>
            </a:endParaRPr>
          </a:p>
        </p:txBody>
      </p:sp>
      <p:sp>
        <p:nvSpPr>
          <p:cNvPr id="28" name="TextBox 27">
            <a:extLst>
              <a:ext uri="{FF2B5EF4-FFF2-40B4-BE49-F238E27FC236}">
                <a16:creationId xmlns:a16="http://schemas.microsoft.com/office/drawing/2014/main" id="{550E8BA6-FDCA-9240-A948-3B2FB5D81EE8}"/>
              </a:ext>
            </a:extLst>
          </p:cNvPr>
          <p:cNvSpPr txBox="1"/>
          <p:nvPr/>
        </p:nvSpPr>
        <p:spPr>
          <a:xfrm>
            <a:off x="867342" y="2835931"/>
            <a:ext cx="1376033" cy="307777"/>
          </a:xfrm>
          <a:prstGeom prst="rect">
            <a:avLst/>
          </a:prstGeom>
          <a:solidFill>
            <a:schemeClr val="bg1">
              <a:lumMod val="85000"/>
            </a:schemeClr>
          </a:solidFill>
          <a:ln w="28575">
            <a:solidFill>
              <a:schemeClr val="tx1"/>
            </a:solidFill>
          </a:ln>
        </p:spPr>
        <p:txBody>
          <a:bodyPr wrap="square" rtlCol="0" anchor="t">
            <a:spAutoFit/>
          </a:bodyPr>
          <a:lstStyle/>
          <a:p>
            <a:pPr algn="ctr"/>
            <a:endParaRPr lang="en-US" sz="1400" dirty="0">
              <a:cs typeface="Gill Sans" panose="020B0502020104020203" pitchFamily="34" charset="-79"/>
            </a:endParaRPr>
          </a:p>
        </p:txBody>
      </p:sp>
      <p:sp>
        <p:nvSpPr>
          <p:cNvPr id="33" name="TextBox 32">
            <a:extLst>
              <a:ext uri="{FF2B5EF4-FFF2-40B4-BE49-F238E27FC236}">
                <a16:creationId xmlns:a16="http://schemas.microsoft.com/office/drawing/2014/main" id="{E6086821-C32A-064E-A44B-D1D79F268098}"/>
              </a:ext>
            </a:extLst>
          </p:cNvPr>
          <p:cNvSpPr txBox="1"/>
          <p:nvPr/>
        </p:nvSpPr>
        <p:spPr>
          <a:xfrm>
            <a:off x="1794280" y="3883223"/>
            <a:ext cx="1250782" cy="307777"/>
          </a:xfrm>
          <a:prstGeom prst="rect">
            <a:avLst/>
          </a:prstGeom>
          <a:solidFill>
            <a:schemeClr val="bg1">
              <a:lumMod val="85000"/>
            </a:schemeClr>
          </a:solidFill>
          <a:ln w="28575">
            <a:solidFill>
              <a:schemeClr val="tx1"/>
            </a:solidFill>
          </a:ln>
        </p:spPr>
        <p:txBody>
          <a:bodyPr wrap="square" rtlCol="0" anchor="t">
            <a:spAutoFit/>
          </a:bodyPr>
          <a:lstStyle/>
          <a:p>
            <a:pPr algn="ctr"/>
            <a:endParaRPr lang="en-US" sz="1400" b="1" dirty="0">
              <a:cs typeface="Gill Sans SemiBold" panose="020B0502020104020203" pitchFamily="34" charset="-79"/>
            </a:endParaRPr>
          </a:p>
        </p:txBody>
      </p:sp>
      <p:cxnSp>
        <p:nvCxnSpPr>
          <p:cNvPr id="39" name="Straight Connector 38">
            <a:extLst>
              <a:ext uri="{FF2B5EF4-FFF2-40B4-BE49-F238E27FC236}">
                <a16:creationId xmlns:a16="http://schemas.microsoft.com/office/drawing/2014/main" id="{C34AA868-C5F0-6646-AAD6-89B64179143B}"/>
              </a:ext>
            </a:extLst>
          </p:cNvPr>
          <p:cNvCxnSpPr>
            <a:cxnSpLocks/>
          </p:cNvCxnSpPr>
          <p:nvPr/>
        </p:nvCxnSpPr>
        <p:spPr>
          <a:xfrm flipV="1">
            <a:off x="2438400" y="4184418"/>
            <a:ext cx="0" cy="171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74154" y="6048606"/>
            <a:ext cx="1376028" cy="338554"/>
          </a:xfrm>
          <a:prstGeom prst="rect">
            <a:avLst/>
          </a:prstGeom>
          <a:solidFill>
            <a:srgbClr val="CFB87C"/>
          </a:solidFill>
          <a:ln>
            <a:solidFill>
              <a:schemeClr val="tx1"/>
            </a:solidFill>
          </a:ln>
        </p:spPr>
        <p:txBody>
          <a:bodyPr wrap="square" rtlCol="0">
            <a:spAutoFit/>
          </a:bodyPr>
          <a:lstStyle/>
          <a:p>
            <a:pPr algn="ctr"/>
            <a:endParaRPr lang="en-US" sz="1600" b="1" dirty="0">
              <a:ea typeface="Helvetica Neue" panose="02000503000000020004" pitchFamily="2" charset="0"/>
              <a:cs typeface="Gill Sans SemiBold" panose="020B0502020104020203" pitchFamily="34" charset="-79"/>
            </a:endParaRPr>
          </a:p>
        </p:txBody>
      </p:sp>
      <p:sp>
        <p:nvSpPr>
          <p:cNvPr id="51" name="TextBox 50">
            <a:extLst>
              <a:ext uri="{FF2B5EF4-FFF2-40B4-BE49-F238E27FC236}">
                <a16:creationId xmlns:a16="http://schemas.microsoft.com/office/drawing/2014/main" id="{91DEBDE5-151D-D243-AB8A-6918D91EFE10}"/>
              </a:ext>
            </a:extLst>
          </p:cNvPr>
          <p:cNvSpPr txBox="1"/>
          <p:nvPr/>
        </p:nvSpPr>
        <p:spPr>
          <a:xfrm>
            <a:off x="8262698" y="3608816"/>
            <a:ext cx="963699" cy="307777"/>
          </a:xfrm>
          <a:prstGeom prst="rect">
            <a:avLst/>
          </a:prstGeom>
          <a:solidFill>
            <a:schemeClr val="bg1">
              <a:lumMod val="85000"/>
            </a:schemeClr>
          </a:solidFill>
          <a:ln w="28575">
            <a:solidFill>
              <a:schemeClr val="tx1"/>
            </a:solidFill>
          </a:ln>
        </p:spPr>
        <p:txBody>
          <a:bodyPr wrap="square" rtlCol="0" anchor="t">
            <a:spAutoFit/>
          </a:bodyPr>
          <a:lstStyle/>
          <a:p>
            <a:pPr algn="ctr"/>
            <a:endParaRPr lang="en-US" sz="1400" dirty="0">
              <a:cs typeface="Gill Sans" panose="020B0502020104020203" pitchFamily="34" charset="-79"/>
            </a:endParaRPr>
          </a:p>
        </p:txBody>
      </p:sp>
      <p:sp>
        <p:nvSpPr>
          <p:cNvPr id="53" name="TextBox 52">
            <a:extLst>
              <a:ext uri="{FF2B5EF4-FFF2-40B4-BE49-F238E27FC236}">
                <a16:creationId xmlns:a16="http://schemas.microsoft.com/office/drawing/2014/main" id="{9997067B-D537-5D46-A5D3-BBC57A21E647}"/>
              </a:ext>
            </a:extLst>
          </p:cNvPr>
          <p:cNvSpPr txBox="1"/>
          <p:nvPr/>
        </p:nvSpPr>
        <p:spPr>
          <a:xfrm>
            <a:off x="10774926" y="4299422"/>
            <a:ext cx="1180592" cy="307777"/>
          </a:xfrm>
          <a:prstGeom prst="rect">
            <a:avLst/>
          </a:prstGeom>
          <a:solidFill>
            <a:schemeClr val="bg1">
              <a:lumMod val="85000"/>
            </a:schemeClr>
          </a:solidFill>
          <a:ln w="28575">
            <a:solidFill>
              <a:schemeClr val="tx1"/>
            </a:solidFill>
          </a:ln>
        </p:spPr>
        <p:txBody>
          <a:bodyPr wrap="square" rtlCol="0" anchor="t">
            <a:spAutoFit/>
          </a:bodyPr>
          <a:lstStyle/>
          <a:p>
            <a:pPr algn="ctr"/>
            <a:endParaRPr lang="en-US" sz="1400" dirty="0">
              <a:cs typeface="Gill Sans" panose="020B0502020104020203" pitchFamily="34" charset="-79"/>
            </a:endParaRPr>
          </a:p>
        </p:txBody>
      </p:sp>
      <p:cxnSp>
        <p:nvCxnSpPr>
          <p:cNvPr id="35" name="Straight Connector 34">
            <a:extLst>
              <a:ext uri="{FF2B5EF4-FFF2-40B4-BE49-F238E27FC236}">
                <a16:creationId xmlns:a16="http://schemas.microsoft.com/office/drawing/2014/main" id="{259193E7-C02E-5247-9C91-765B71FBDAB1}"/>
              </a:ext>
            </a:extLst>
          </p:cNvPr>
          <p:cNvCxnSpPr>
            <a:cxnSpLocks/>
          </p:cNvCxnSpPr>
          <p:nvPr/>
        </p:nvCxnSpPr>
        <p:spPr>
          <a:xfrm>
            <a:off x="11430000" y="4621548"/>
            <a:ext cx="0" cy="12629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BC5DDD43-915E-B34F-880B-8C05556EFD54}"/>
              </a:ext>
            </a:extLst>
          </p:cNvPr>
          <p:cNvCxnSpPr>
            <a:cxnSpLocks/>
          </p:cNvCxnSpPr>
          <p:nvPr/>
        </p:nvCxnSpPr>
        <p:spPr>
          <a:xfrm flipV="1">
            <a:off x="1400268" y="3158977"/>
            <a:ext cx="10418" cy="27625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6AABC87A-2888-634C-9461-4515D67357F6}"/>
              </a:ext>
            </a:extLst>
          </p:cNvPr>
          <p:cNvSpPr txBox="1"/>
          <p:nvPr/>
        </p:nvSpPr>
        <p:spPr>
          <a:xfrm>
            <a:off x="9327691" y="4503139"/>
            <a:ext cx="1260596" cy="307777"/>
          </a:xfrm>
          <a:prstGeom prst="rect">
            <a:avLst/>
          </a:prstGeom>
          <a:solidFill>
            <a:schemeClr val="bg1">
              <a:lumMod val="85000"/>
            </a:schemeClr>
          </a:solidFill>
          <a:ln w="28575">
            <a:solidFill>
              <a:schemeClr val="tx1"/>
            </a:solidFill>
          </a:ln>
        </p:spPr>
        <p:txBody>
          <a:bodyPr wrap="square" rtlCol="0" anchor="t">
            <a:spAutoFit/>
          </a:bodyPr>
          <a:lstStyle/>
          <a:p>
            <a:pPr algn="ctr"/>
            <a:endParaRPr lang="en-US" sz="1400" dirty="0">
              <a:cs typeface="Gill Sans" panose="020B0502020104020203" pitchFamily="34" charset="-79"/>
            </a:endParaRPr>
          </a:p>
        </p:txBody>
      </p:sp>
      <p:cxnSp>
        <p:nvCxnSpPr>
          <p:cNvPr id="70" name="Straight Connector 69">
            <a:extLst>
              <a:ext uri="{FF2B5EF4-FFF2-40B4-BE49-F238E27FC236}">
                <a16:creationId xmlns:a16="http://schemas.microsoft.com/office/drawing/2014/main" id="{D019FE95-280A-6145-9079-B6A80207132D}"/>
              </a:ext>
            </a:extLst>
          </p:cNvPr>
          <p:cNvCxnSpPr>
            <a:cxnSpLocks/>
          </p:cNvCxnSpPr>
          <p:nvPr/>
        </p:nvCxnSpPr>
        <p:spPr>
          <a:xfrm flipV="1">
            <a:off x="10006396" y="4825265"/>
            <a:ext cx="0" cy="10500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951D990D-C2B6-0B43-9AF7-E38093A24937}"/>
              </a:ext>
            </a:extLst>
          </p:cNvPr>
          <p:cNvSpPr txBox="1"/>
          <p:nvPr/>
        </p:nvSpPr>
        <p:spPr>
          <a:xfrm>
            <a:off x="1722210" y="6048606"/>
            <a:ext cx="1478190" cy="338554"/>
          </a:xfrm>
          <a:prstGeom prst="rect">
            <a:avLst/>
          </a:prstGeom>
          <a:solidFill>
            <a:srgbClr val="CFB87C"/>
          </a:solidFill>
          <a:ln>
            <a:solidFill>
              <a:schemeClr val="tx1"/>
            </a:solidFill>
          </a:ln>
        </p:spPr>
        <p:txBody>
          <a:bodyPr wrap="square" rtlCol="0">
            <a:spAutoFit/>
          </a:bodyPr>
          <a:lstStyle/>
          <a:p>
            <a:pPr algn="ctr"/>
            <a:endParaRPr lang="en-US" sz="1600" b="1" dirty="0">
              <a:ea typeface="Helvetica Neue" panose="02000503000000020004" pitchFamily="2" charset="0"/>
              <a:cs typeface="Gill Sans SemiBold" panose="020B0502020104020203" pitchFamily="34" charset="-79"/>
            </a:endParaRPr>
          </a:p>
        </p:txBody>
      </p:sp>
      <p:sp>
        <p:nvSpPr>
          <p:cNvPr id="37" name="TextBox 36">
            <a:extLst>
              <a:ext uri="{FF2B5EF4-FFF2-40B4-BE49-F238E27FC236}">
                <a16:creationId xmlns:a16="http://schemas.microsoft.com/office/drawing/2014/main" id="{A044329C-0DDB-0A4F-8721-B48B8BBD7808}"/>
              </a:ext>
            </a:extLst>
          </p:cNvPr>
          <p:cNvSpPr txBox="1"/>
          <p:nvPr/>
        </p:nvSpPr>
        <p:spPr>
          <a:xfrm>
            <a:off x="336777" y="5315151"/>
            <a:ext cx="1250782" cy="307777"/>
          </a:xfrm>
          <a:prstGeom prst="rect">
            <a:avLst/>
          </a:prstGeom>
          <a:solidFill>
            <a:schemeClr val="bg1"/>
          </a:solidFill>
          <a:ln w="28575">
            <a:solidFill>
              <a:schemeClr val="tx1"/>
            </a:solidFill>
          </a:ln>
        </p:spPr>
        <p:txBody>
          <a:bodyPr wrap="square" rtlCol="0" anchor="t">
            <a:spAutoFit/>
          </a:bodyPr>
          <a:lstStyle/>
          <a:p>
            <a:pPr algn="ctr"/>
            <a:endParaRPr lang="en-US" sz="1400" b="1" dirty="0">
              <a:cs typeface="Gill Sans SemiBold" panose="020B0502020104020203" pitchFamily="34" charset="-79"/>
            </a:endParaRPr>
          </a:p>
        </p:txBody>
      </p:sp>
      <p:sp>
        <p:nvSpPr>
          <p:cNvPr id="38" name="TextBox 37">
            <a:extLst>
              <a:ext uri="{FF2B5EF4-FFF2-40B4-BE49-F238E27FC236}">
                <a16:creationId xmlns:a16="http://schemas.microsoft.com/office/drawing/2014/main" id="{AAA87A4F-2155-0C48-952D-82AF41B51E82}"/>
              </a:ext>
            </a:extLst>
          </p:cNvPr>
          <p:cNvSpPr txBox="1"/>
          <p:nvPr/>
        </p:nvSpPr>
        <p:spPr>
          <a:xfrm>
            <a:off x="1794280" y="5315150"/>
            <a:ext cx="1250782" cy="307777"/>
          </a:xfrm>
          <a:prstGeom prst="rect">
            <a:avLst/>
          </a:prstGeom>
          <a:solidFill>
            <a:schemeClr val="bg1"/>
          </a:solidFill>
          <a:ln w="28575">
            <a:solidFill>
              <a:schemeClr val="tx1"/>
            </a:solidFill>
          </a:ln>
        </p:spPr>
        <p:txBody>
          <a:bodyPr wrap="square" rtlCol="0" anchor="t">
            <a:spAutoFit/>
          </a:bodyPr>
          <a:lstStyle/>
          <a:p>
            <a:pPr algn="ctr"/>
            <a:endParaRPr lang="en-US" sz="1400" b="1" dirty="0">
              <a:cs typeface="Gill Sans SemiBold" panose="020B0502020104020203" pitchFamily="34" charset="-79"/>
            </a:endParaRPr>
          </a:p>
        </p:txBody>
      </p:sp>
      <p:sp>
        <p:nvSpPr>
          <p:cNvPr id="50" name="TextBox 49">
            <a:extLst>
              <a:ext uri="{FF2B5EF4-FFF2-40B4-BE49-F238E27FC236}">
                <a16:creationId xmlns:a16="http://schemas.microsoft.com/office/drawing/2014/main" id="{6CBEB710-FDE8-C244-912A-158FB84A9ABD}"/>
              </a:ext>
            </a:extLst>
          </p:cNvPr>
          <p:cNvSpPr txBox="1"/>
          <p:nvPr/>
        </p:nvSpPr>
        <p:spPr>
          <a:xfrm>
            <a:off x="3337223" y="6048606"/>
            <a:ext cx="1478190" cy="338554"/>
          </a:xfrm>
          <a:prstGeom prst="rect">
            <a:avLst/>
          </a:prstGeom>
          <a:solidFill>
            <a:srgbClr val="CFB87C"/>
          </a:solidFill>
          <a:ln>
            <a:solidFill>
              <a:schemeClr val="tx1"/>
            </a:solidFill>
          </a:ln>
        </p:spPr>
        <p:txBody>
          <a:bodyPr wrap="square" rtlCol="0">
            <a:spAutoFit/>
          </a:bodyPr>
          <a:lstStyle/>
          <a:p>
            <a:pPr algn="ctr"/>
            <a:endParaRPr lang="en-US" sz="1600" b="1" dirty="0">
              <a:ea typeface="Helvetica Neue" panose="02000503000000020004" pitchFamily="2" charset="0"/>
              <a:cs typeface="Gill Sans SemiBold" panose="020B0502020104020203" pitchFamily="34" charset="-79"/>
            </a:endParaRPr>
          </a:p>
        </p:txBody>
      </p:sp>
      <p:sp>
        <p:nvSpPr>
          <p:cNvPr id="54" name="TextBox 53">
            <a:extLst>
              <a:ext uri="{FF2B5EF4-FFF2-40B4-BE49-F238E27FC236}">
                <a16:creationId xmlns:a16="http://schemas.microsoft.com/office/drawing/2014/main" id="{2ADA3B92-09A7-0D44-B154-EA96CC5276A9}"/>
              </a:ext>
            </a:extLst>
          </p:cNvPr>
          <p:cNvSpPr txBox="1"/>
          <p:nvPr/>
        </p:nvSpPr>
        <p:spPr>
          <a:xfrm>
            <a:off x="3066353" y="3005088"/>
            <a:ext cx="1250782" cy="307777"/>
          </a:xfrm>
          <a:prstGeom prst="rect">
            <a:avLst/>
          </a:prstGeom>
          <a:solidFill>
            <a:schemeClr val="bg1">
              <a:lumMod val="85000"/>
            </a:schemeClr>
          </a:solidFill>
          <a:ln w="28575">
            <a:solidFill>
              <a:schemeClr val="tx1"/>
            </a:solidFill>
          </a:ln>
        </p:spPr>
        <p:txBody>
          <a:bodyPr wrap="square" rtlCol="0" anchor="t">
            <a:spAutoFit/>
          </a:bodyPr>
          <a:lstStyle/>
          <a:p>
            <a:pPr algn="ctr"/>
            <a:endParaRPr lang="en-US" sz="1400" dirty="0">
              <a:cs typeface="Gill Sans" panose="020B0502020104020203" pitchFamily="34" charset="-79"/>
            </a:endParaRPr>
          </a:p>
        </p:txBody>
      </p:sp>
      <p:cxnSp>
        <p:nvCxnSpPr>
          <p:cNvPr id="55" name="Straight Connector 54">
            <a:extLst>
              <a:ext uri="{FF2B5EF4-FFF2-40B4-BE49-F238E27FC236}">
                <a16:creationId xmlns:a16="http://schemas.microsoft.com/office/drawing/2014/main" id="{0EE2116A-6C98-1849-A860-6688090B9EB9}"/>
              </a:ext>
            </a:extLst>
          </p:cNvPr>
          <p:cNvCxnSpPr>
            <a:cxnSpLocks/>
          </p:cNvCxnSpPr>
          <p:nvPr/>
        </p:nvCxnSpPr>
        <p:spPr>
          <a:xfrm flipV="1">
            <a:off x="3733800" y="3315320"/>
            <a:ext cx="0" cy="26000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AC66FBFA-1385-1644-8468-734B305F3A40}"/>
              </a:ext>
            </a:extLst>
          </p:cNvPr>
          <p:cNvSpPr txBox="1"/>
          <p:nvPr/>
        </p:nvSpPr>
        <p:spPr>
          <a:xfrm>
            <a:off x="3987407" y="3727599"/>
            <a:ext cx="1250782" cy="307777"/>
          </a:xfrm>
          <a:prstGeom prst="rect">
            <a:avLst/>
          </a:prstGeom>
          <a:solidFill>
            <a:schemeClr val="bg1">
              <a:lumMod val="85000"/>
            </a:schemeClr>
          </a:solidFill>
          <a:ln w="28575">
            <a:solidFill>
              <a:schemeClr val="tx1"/>
            </a:solidFill>
          </a:ln>
        </p:spPr>
        <p:txBody>
          <a:bodyPr wrap="square" rtlCol="0" anchor="t">
            <a:spAutoFit/>
          </a:bodyPr>
          <a:lstStyle/>
          <a:p>
            <a:pPr algn="ctr"/>
            <a:endParaRPr lang="en-US" sz="1400" b="1" dirty="0">
              <a:cs typeface="Gill Sans SemiBold" panose="020B0502020104020203" pitchFamily="34" charset="-79"/>
            </a:endParaRPr>
          </a:p>
        </p:txBody>
      </p:sp>
      <p:cxnSp>
        <p:nvCxnSpPr>
          <p:cNvPr id="63" name="Straight Connector 62">
            <a:extLst>
              <a:ext uri="{FF2B5EF4-FFF2-40B4-BE49-F238E27FC236}">
                <a16:creationId xmlns:a16="http://schemas.microsoft.com/office/drawing/2014/main" id="{151A1019-A22A-2E40-8C27-918D15629A2B}"/>
              </a:ext>
            </a:extLst>
          </p:cNvPr>
          <p:cNvCxnSpPr>
            <a:cxnSpLocks/>
          </p:cNvCxnSpPr>
          <p:nvPr/>
        </p:nvCxnSpPr>
        <p:spPr>
          <a:xfrm flipV="1">
            <a:off x="4572000" y="4035377"/>
            <a:ext cx="0" cy="18718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010C74FC-5BB0-1C4F-AF55-C746F18BC619}"/>
              </a:ext>
            </a:extLst>
          </p:cNvPr>
          <p:cNvSpPr txBox="1"/>
          <p:nvPr/>
        </p:nvSpPr>
        <p:spPr>
          <a:xfrm>
            <a:off x="3447385" y="5315149"/>
            <a:ext cx="1250782" cy="523220"/>
          </a:xfrm>
          <a:prstGeom prst="rect">
            <a:avLst/>
          </a:prstGeom>
          <a:solidFill>
            <a:schemeClr val="bg1"/>
          </a:solidFill>
          <a:ln w="28575">
            <a:solidFill>
              <a:schemeClr val="tx1"/>
            </a:solidFill>
          </a:ln>
        </p:spPr>
        <p:txBody>
          <a:bodyPr wrap="square" rtlCol="0" anchor="t">
            <a:spAutoFit/>
          </a:bodyPr>
          <a:lstStyle/>
          <a:p>
            <a:pPr algn="ctr"/>
            <a:r>
              <a:rPr lang="en-US" sz="1400" b="1" dirty="0">
                <a:cs typeface="Gill Sans SemiBold" panose="020B0502020104020203" pitchFamily="34" charset="-79"/>
              </a:rPr>
              <a:t>Cr 3.6</a:t>
            </a:r>
          </a:p>
          <a:p>
            <a:pPr algn="ctr"/>
            <a:r>
              <a:rPr lang="en-US" sz="1400" b="1" dirty="0">
                <a:cs typeface="Gill Sans SemiBold" panose="020B0502020104020203" pitchFamily="34" charset="-79"/>
              </a:rPr>
              <a:t>BUN 100</a:t>
            </a:r>
          </a:p>
        </p:txBody>
      </p:sp>
      <p:sp>
        <p:nvSpPr>
          <p:cNvPr id="64" name="TextBox 63">
            <a:extLst>
              <a:ext uri="{FF2B5EF4-FFF2-40B4-BE49-F238E27FC236}">
                <a16:creationId xmlns:a16="http://schemas.microsoft.com/office/drawing/2014/main" id="{96CD45C3-4A25-3548-8D45-49149EBB38B2}"/>
              </a:ext>
            </a:extLst>
          </p:cNvPr>
          <p:cNvSpPr txBox="1"/>
          <p:nvPr/>
        </p:nvSpPr>
        <p:spPr>
          <a:xfrm>
            <a:off x="4956748" y="6044983"/>
            <a:ext cx="1478190" cy="338554"/>
          </a:xfrm>
          <a:prstGeom prst="rect">
            <a:avLst/>
          </a:prstGeom>
          <a:solidFill>
            <a:srgbClr val="CFB87C"/>
          </a:solidFill>
          <a:ln>
            <a:solidFill>
              <a:schemeClr val="tx1"/>
            </a:solidFill>
          </a:ln>
        </p:spPr>
        <p:txBody>
          <a:bodyPr wrap="square" rtlCol="0">
            <a:spAutoFit/>
          </a:bodyPr>
          <a:lstStyle/>
          <a:p>
            <a:pPr algn="ctr"/>
            <a:endParaRPr lang="en-US" sz="1600" b="1" dirty="0">
              <a:ea typeface="Helvetica Neue" panose="02000503000000020004" pitchFamily="2" charset="0"/>
              <a:cs typeface="Gill Sans SemiBold" panose="020B0502020104020203" pitchFamily="34" charset="-79"/>
            </a:endParaRPr>
          </a:p>
        </p:txBody>
      </p:sp>
      <p:sp>
        <p:nvSpPr>
          <p:cNvPr id="65" name="TextBox 64">
            <a:extLst>
              <a:ext uri="{FF2B5EF4-FFF2-40B4-BE49-F238E27FC236}">
                <a16:creationId xmlns:a16="http://schemas.microsoft.com/office/drawing/2014/main" id="{3240E6F0-2366-DD42-BC0F-7A0B36F7BA9B}"/>
              </a:ext>
            </a:extLst>
          </p:cNvPr>
          <p:cNvSpPr txBox="1"/>
          <p:nvPr/>
        </p:nvSpPr>
        <p:spPr>
          <a:xfrm>
            <a:off x="4773823" y="1538375"/>
            <a:ext cx="1250782" cy="307777"/>
          </a:xfrm>
          <a:prstGeom prst="rect">
            <a:avLst/>
          </a:prstGeom>
          <a:solidFill>
            <a:schemeClr val="bg1">
              <a:lumMod val="85000"/>
            </a:schemeClr>
          </a:solidFill>
          <a:ln w="28575">
            <a:solidFill>
              <a:schemeClr val="tx1"/>
            </a:solidFill>
          </a:ln>
        </p:spPr>
        <p:txBody>
          <a:bodyPr wrap="square" rtlCol="0" anchor="t">
            <a:spAutoFit/>
          </a:bodyPr>
          <a:lstStyle/>
          <a:p>
            <a:pPr algn="ctr"/>
            <a:endParaRPr lang="en-US" sz="1400" b="1" dirty="0">
              <a:cs typeface="Gill Sans SemiBold" panose="020B0502020104020203" pitchFamily="34" charset="-79"/>
            </a:endParaRPr>
          </a:p>
        </p:txBody>
      </p:sp>
      <p:cxnSp>
        <p:nvCxnSpPr>
          <p:cNvPr id="66" name="Straight Connector 65">
            <a:extLst>
              <a:ext uri="{FF2B5EF4-FFF2-40B4-BE49-F238E27FC236}">
                <a16:creationId xmlns:a16="http://schemas.microsoft.com/office/drawing/2014/main" id="{87571900-0E36-0D40-9BD2-CA63F41531F0}"/>
              </a:ext>
            </a:extLst>
          </p:cNvPr>
          <p:cNvCxnSpPr>
            <a:cxnSpLocks/>
            <a:endCxn id="65" idx="2"/>
          </p:cNvCxnSpPr>
          <p:nvPr/>
        </p:nvCxnSpPr>
        <p:spPr>
          <a:xfrm flipV="1">
            <a:off x="5399214" y="1846152"/>
            <a:ext cx="0" cy="40497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6B4807BA-A891-024D-B8A1-012D334A64F8}"/>
              </a:ext>
            </a:extLst>
          </p:cNvPr>
          <p:cNvSpPr txBox="1"/>
          <p:nvPr/>
        </p:nvSpPr>
        <p:spPr>
          <a:xfrm>
            <a:off x="5473932" y="2839099"/>
            <a:ext cx="1097829" cy="307777"/>
          </a:xfrm>
          <a:prstGeom prst="rect">
            <a:avLst/>
          </a:prstGeom>
          <a:solidFill>
            <a:schemeClr val="bg1">
              <a:lumMod val="85000"/>
            </a:schemeClr>
          </a:solidFill>
          <a:ln w="28575">
            <a:solidFill>
              <a:schemeClr val="tx1"/>
            </a:solidFill>
          </a:ln>
        </p:spPr>
        <p:txBody>
          <a:bodyPr wrap="square" rtlCol="0" anchor="t">
            <a:spAutoFit/>
          </a:bodyPr>
          <a:lstStyle/>
          <a:p>
            <a:pPr algn="ctr"/>
            <a:endParaRPr lang="en-US" sz="1400" dirty="0">
              <a:cs typeface="Gill Sans" panose="020B0502020104020203" pitchFamily="34" charset="-79"/>
            </a:endParaRPr>
          </a:p>
        </p:txBody>
      </p:sp>
      <p:cxnSp>
        <p:nvCxnSpPr>
          <p:cNvPr id="68" name="Straight Connector 67">
            <a:extLst>
              <a:ext uri="{FF2B5EF4-FFF2-40B4-BE49-F238E27FC236}">
                <a16:creationId xmlns:a16="http://schemas.microsoft.com/office/drawing/2014/main" id="{D6AD1F23-AF6C-B24A-B450-77EF071CE660}"/>
              </a:ext>
            </a:extLst>
          </p:cNvPr>
          <p:cNvCxnSpPr>
            <a:cxnSpLocks/>
          </p:cNvCxnSpPr>
          <p:nvPr/>
        </p:nvCxnSpPr>
        <p:spPr>
          <a:xfrm flipV="1">
            <a:off x="5993229" y="3158977"/>
            <a:ext cx="0" cy="27460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AFD07271-201E-5943-8979-4DCF2F0B42FE}"/>
              </a:ext>
            </a:extLst>
          </p:cNvPr>
          <p:cNvSpPr txBox="1"/>
          <p:nvPr/>
        </p:nvSpPr>
        <p:spPr>
          <a:xfrm>
            <a:off x="5070452" y="5313167"/>
            <a:ext cx="1250782" cy="523220"/>
          </a:xfrm>
          <a:prstGeom prst="rect">
            <a:avLst/>
          </a:prstGeom>
          <a:solidFill>
            <a:schemeClr val="bg1"/>
          </a:solidFill>
          <a:ln w="28575">
            <a:solidFill>
              <a:schemeClr val="tx1"/>
            </a:solidFill>
          </a:ln>
        </p:spPr>
        <p:txBody>
          <a:bodyPr wrap="square" rtlCol="0" anchor="t">
            <a:spAutoFit/>
          </a:bodyPr>
          <a:lstStyle/>
          <a:p>
            <a:pPr algn="ctr"/>
            <a:r>
              <a:rPr lang="en-US" sz="1400" b="1" dirty="0">
                <a:cs typeface="Gill Sans SemiBold" panose="020B0502020104020203" pitchFamily="34" charset="-79"/>
              </a:rPr>
              <a:t>Cr 4.2</a:t>
            </a:r>
          </a:p>
          <a:p>
            <a:pPr algn="ctr"/>
            <a:r>
              <a:rPr lang="en-US" sz="1400" b="1" dirty="0">
                <a:cs typeface="Gill Sans SemiBold" panose="020B0502020104020203" pitchFamily="34" charset="-79"/>
              </a:rPr>
              <a:t>BUN 112</a:t>
            </a:r>
          </a:p>
        </p:txBody>
      </p:sp>
      <p:sp>
        <p:nvSpPr>
          <p:cNvPr id="72" name="TextBox 71">
            <a:extLst>
              <a:ext uri="{FF2B5EF4-FFF2-40B4-BE49-F238E27FC236}">
                <a16:creationId xmlns:a16="http://schemas.microsoft.com/office/drawing/2014/main" id="{3ABF0647-6A16-F34D-ACA5-715CA6C8195B}"/>
              </a:ext>
            </a:extLst>
          </p:cNvPr>
          <p:cNvSpPr txBox="1"/>
          <p:nvPr/>
        </p:nvSpPr>
        <p:spPr>
          <a:xfrm>
            <a:off x="6571761" y="6044983"/>
            <a:ext cx="1478190" cy="338554"/>
          </a:xfrm>
          <a:prstGeom prst="rect">
            <a:avLst/>
          </a:prstGeom>
          <a:solidFill>
            <a:srgbClr val="CFB87C"/>
          </a:solidFill>
          <a:ln>
            <a:solidFill>
              <a:schemeClr val="tx1"/>
            </a:solidFill>
          </a:ln>
        </p:spPr>
        <p:txBody>
          <a:bodyPr wrap="square" rtlCol="0">
            <a:spAutoFit/>
          </a:bodyPr>
          <a:lstStyle/>
          <a:p>
            <a:pPr algn="ctr"/>
            <a:endParaRPr lang="en-US" sz="1600" b="1" dirty="0">
              <a:ea typeface="Helvetica Neue" panose="02000503000000020004" pitchFamily="2" charset="0"/>
              <a:cs typeface="Gill Sans SemiBold" panose="020B0502020104020203" pitchFamily="34" charset="-79"/>
            </a:endParaRPr>
          </a:p>
        </p:txBody>
      </p:sp>
      <p:sp>
        <p:nvSpPr>
          <p:cNvPr id="73" name="TextBox 72">
            <a:extLst>
              <a:ext uri="{FF2B5EF4-FFF2-40B4-BE49-F238E27FC236}">
                <a16:creationId xmlns:a16="http://schemas.microsoft.com/office/drawing/2014/main" id="{35FE08B4-4358-AD43-9815-0FE4E1B0452F}"/>
              </a:ext>
            </a:extLst>
          </p:cNvPr>
          <p:cNvSpPr txBox="1"/>
          <p:nvPr/>
        </p:nvSpPr>
        <p:spPr>
          <a:xfrm>
            <a:off x="6226428" y="4351550"/>
            <a:ext cx="1250782" cy="307777"/>
          </a:xfrm>
          <a:prstGeom prst="rect">
            <a:avLst/>
          </a:prstGeom>
          <a:solidFill>
            <a:schemeClr val="bg1">
              <a:lumMod val="85000"/>
            </a:schemeClr>
          </a:solidFill>
          <a:ln w="28575">
            <a:solidFill>
              <a:schemeClr val="tx1"/>
            </a:solidFill>
          </a:ln>
        </p:spPr>
        <p:txBody>
          <a:bodyPr wrap="square" rtlCol="0" anchor="t">
            <a:spAutoFit/>
          </a:bodyPr>
          <a:lstStyle/>
          <a:p>
            <a:pPr algn="ctr"/>
            <a:endParaRPr lang="en-US" sz="1400" dirty="0">
              <a:cs typeface="Gill Sans" panose="020B0502020104020203" pitchFamily="34" charset="-79"/>
            </a:endParaRPr>
          </a:p>
        </p:txBody>
      </p:sp>
      <p:cxnSp>
        <p:nvCxnSpPr>
          <p:cNvPr id="74" name="Straight Connector 73">
            <a:extLst>
              <a:ext uri="{FF2B5EF4-FFF2-40B4-BE49-F238E27FC236}">
                <a16:creationId xmlns:a16="http://schemas.microsoft.com/office/drawing/2014/main" id="{1B4E107D-AB3C-1E42-9364-643890D80402}"/>
              </a:ext>
            </a:extLst>
          </p:cNvPr>
          <p:cNvCxnSpPr>
            <a:cxnSpLocks/>
          </p:cNvCxnSpPr>
          <p:nvPr/>
        </p:nvCxnSpPr>
        <p:spPr>
          <a:xfrm flipV="1">
            <a:off x="6906254" y="4667715"/>
            <a:ext cx="0" cy="12041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A07390FF-B106-C543-A0BF-14F51BADDAD0}"/>
              </a:ext>
            </a:extLst>
          </p:cNvPr>
          <p:cNvSpPr txBox="1"/>
          <p:nvPr/>
        </p:nvSpPr>
        <p:spPr>
          <a:xfrm>
            <a:off x="7223209" y="2986197"/>
            <a:ext cx="1250782" cy="307777"/>
          </a:xfrm>
          <a:prstGeom prst="rect">
            <a:avLst/>
          </a:prstGeom>
          <a:solidFill>
            <a:schemeClr val="bg1">
              <a:lumMod val="85000"/>
            </a:schemeClr>
          </a:solidFill>
          <a:ln w="28575">
            <a:solidFill>
              <a:schemeClr val="tx1"/>
            </a:solidFill>
          </a:ln>
        </p:spPr>
        <p:txBody>
          <a:bodyPr wrap="square" rtlCol="0" anchor="t">
            <a:spAutoFit/>
          </a:bodyPr>
          <a:lstStyle/>
          <a:p>
            <a:pPr algn="ctr"/>
            <a:endParaRPr lang="en-US" sz="1400" dirty="0">
              <a:cs typeface="Gill Sans" panose="020B0502020104020203" pitchFamily="34" charset="-79"/>
            </a:endParaRPr>
          </a:p>
        </p:txBody>
      </p:sp>
      <p:cxnSp>
        <p:nvCxnSpPr>
          <p:cNvPr id="76" name="Straight Connector 75">
            <a:extLst>
              <a:ext uri="{FF2B5EF4-FFF2-40B4-BE49-F238E27FC236}">
                <a16:creationId xmlns:a16="http://schemas.microsoft.com/office/drawing/2014/main" id="{78D3DC6D-8BF7-0745-A0EB-83926C036D88}"/>
              </a:ext>
            </a:extLst>
          </p:cNvPr>
          <p:cNvCxnSpPr>
            <a:cxnSpLocks/>
          </p:cNvCxnSpPr>
          <p:nvPr/>
        </p:nvCxnSpPr>
        <p:spPr>
          <a:xfrm flipV="1">
            <a:off x="7848600" y="3300972"/>
            <a:ext cx="0" cy="25948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CBC005F9-86ED-FF4A-A367-F2EFBCE6D3A6}"/>
              </a:ext>
            </a:extLst>
          </p:cNvPr>
          <p:cNvSpPr txBox="1"/>
          <p:nvPr/>
        </p:nvSpPr>
        <p:spPr>
          <a:xfrm>
            <a:off x="6732188" y="5313167"/>
            <a:ext cx="1250782" cy="523220"/>
          </a:xfrm>
          <a:prstGeom prst="rect">
            <a:avLst/>
          </a:prstGeom>
          <a:solidFill>
            <a:schemeClr val="bg1"/>
          </a:solidFill>
          <a:ln w="28575">
            <a:solidFill>
              <a:schemeClr val="tx1"/>
            </a:solidFill>
          </a:ln>
        </p:spPr>
        <p:txBody>
          <a:bodyPr wrap="square" rtlCol="0" anchor="t">
            <a:spAutoFit/>
          </a:bodyPr>
          <a:lstStyle/>
          <a:p>
            <a:pPr algn="ctr"/>
            <a:r>
              <a:rPr lang="en-US" sz="1400" b="1" dirty="0">
                <a:cs typeface="Gill Sans SemiBold" panose="020B0502020104020203" pitchFamily="34" charset="-79"/>
              </a:rPr>
              <a:t>Cr 4.3</a:t>
            </a:r>
          </a:p>
          <a:p>
            <a:pPr algn="ctr"/>
            <a:r>
              <a:rPr lang="en-US" sz="1400" b="1" dirty="0">
                <a:cs typeface="Gill Sans SemiBold" panose="020B0502020104020203" pitchFamily="34" charset="-79"/>
              </a:rPr>
              <a:t>BUN 122</a:t>
            </a:r>
          </a:p>
        </p:txBody>
      </p:sp>
      <p:sp>
        <p:nvSpPr>
          <p:cNvPr id="78" name="TextBox 77">
            <a:extLst>
              <a:ext uri="{FF2B5EF4-FFF2-40B4-BE49-F238E27FC236}">
                <a16:creationId xmlns:a16="http://schemas.microsoft.com/office/drawing/2014/main" id="{F249E7D0-3FE2-6A4F-8D0B-DBA4AD14E3EA}"/>
              </a:ext>
            </a:extLst>
          </p:cNvPr>
          <p:cNvSpPr txBox="1"/>
          <p:nvPr/>
        </p:nvSpPr>
        <p:spPr>
          <a:xfrm>
            <a:off x="8186773" y="6035744"/>
            <a:ext cx="3731073" cy="347793"/>
          </a:xfrm>
          <a:prstGeom prst="rect">
            <a:avLst/>
          </a:prstGeom>
          <a:solidFill>
            <a:srgbClr val="CFB87C"/>
          </a:solidFill>
          <a:ln>
            <a:solidFill>
              <a:schemeClr val="tx1"/>
            </a:solidFill>
          </a:ln>
        </p:spPr>
        <p:txBody>
          <a:bodyPr wrap="square" rtlCol="0">
            <a:spAutoFit/>
          </a:bodyPr>
          <a:lstStyle/>
          <a:p>
            <a:pPr algn="ctr"/>
            <a:r>
              <a:rPr lang="en-US" sz="1600" dirty="0">
                <a:ea typeface="Helvetica Neue" panose="02000503000000020004" pitchFamily="2" charset="0"/>
                <a:cs typeface="Gill Sans SemiBold" panose="020B0502020104020203" pitchFamily="34" charset="-79"/>
              </a:rPr>
              <a:t>HD 6</a:t>
            </a:r>
          </a:p>
        </p:txBody>
      </p:sp>
      <p:sp>
        <p:nvSpPr>
          <p:cNvPr id="79" name="TextBox 78">
            <a:extLst>
              <a:ext uri="{FF2B5EF4-FFF2-40B4-BE49-F238E27FC236}">
                <a16:creationId xmlns:a16="http://schemas.microsoft.com/office/drawing/2014/main" id="{3AA338AF-306A-2243-9C7B-4C7572325B89}"/>
              </a:ext>
            </a:extLst>
          </p:cNvPr>
          <p:cNvSpPr txBox="1"/>
          <p:nvPr/>
        </p:nvSpPr>
        <p:spPr>
          <a:xfrm>
            <a:off x="84502" y="334789"/>
            <a:ext cx="1565680" cy="307777"/>
          </a:xfrm>
          <a:prstGeom prst="rect">
            <a:avLst/>
          </a:prstGeom>
          <a:solidFill>
            <a:srgbClr val="CFB87C"/>
          </a:solidFill>
          <a:ln w="28575">
            <a:solidFill>
              <a:schemeClr val="tx1"/>
            </a:solidFill>
          </a:ln>
        </p:spPr>
        <p:txBody>
          <a:bodyPr wrap="square" rtlCol="0" anchor="t">
            <a:spAutoFit/>
          </a:bodyPr>
          <a:lstStyle/>
          <a:p>
            <a:pPr algn="ctr"/>
            <a:endParaRPr lang="en-US" sz="1400" b="1" dirty="0">
              <a:cs typeface="Gill Sans SemiBold" panose="020B0502020104020203" pitchFamily="34" charset="-79"/>
            </a:endParaRPr>
          </a:p>
        </p:txBody>
      </p:sp>
      <p:sp>
        <p:nvSpPr>
          <p:cNvPr id="80" name="TextBox 79">
            <a:extLst>
              <a:ext uri="{FF2B5EF4-FFF2-40B4-BE49-F238E27FC236}">
                <a16:creationId xmlns:a16="http://schemas.microsoft.com/office/drawing/2014/main" id="{9A21A316-F232-9846-8D19-5F053535E579}"/>
              </a:ext>
            </a:extLst>
          </p:cNvPr>
          <p:cNvSpPr txBox="1"/>
          <p:nvPr/>
        </p:nvSpPr>
        <p:spPr>
          <a:xfrm>
            <a:off x="1752600" y="332686"/>
            <a:ext cx="1455518" cy="318151"/>
          </a:xfrm>
          <a:prstGeom prst="rect">
            <a:avLst/>
          </a:prstGeom>
          <a:solidFill>
            <a:srgbClr val="CFB87C"/>
          </a:solidFill>
          <a:ln w="28575">
            <a:solidFill>
              <a:schemeClr val="tx1"/>
            </a:solidFill>
          </a:ln>
        </p:spPr>
        <p:txBody>
          <a:bodyPr wrap="square" rtlCol="0" anchor="t">
            <a:spAutoFit/>
          </a:bodyPr>
          <a:lstStyle/>
          <a:p>
            <a:pPr algn="ctr"/>
            <a:endParaRPr lang="en-US" sz="1400" b="1" dirty="0">
              <a:cs typeface="Gill Sans SemiBold" panose="020B0502020104020203" pitchFamily="34" charset="-79"/>
            </a:endParaRPr>
          </a:p>
        </p:txBody>
      </p:sp>
      <p:sp>
        <p:nvSpPr>
          <p:cNvPr id="81" name="TextBox 80">
            <a:extLst>
              <a:ext uri="{FF2B5EF4-FFF2-40B4-BE49-F238E27FC236}">
                <a16:creationId xmlns:a16="http://schemas.microsoft.com/office/drawing/2014/main" id="{22608DFF-158B-0347-9A70-EDDA81FCA5B0}"/>
              </a:ext>
            </a:extLst>
          </p:cNvPr>
          <p:cNvSpPr txBox="1"/>
          <p:nvPr/>
        </p:nvSpPr>
        <p:spPr>
          <a:xfrm>
            <a:off x="3299895" y="332686"/>
            <a:ext cx="1388002" cy="308769"/>
          </a:xfrm>
          <a:prstGeom prst="rect">
            <a:avLst/>
          </a:prstGeom>
          <a:solidFill>
            <a:srgbClr val="CFB87C"/>
          </a:solidFill>
          <a:ln w="28575">
            <a:solidFill>
              <a:schemeClr val="tx1"/>
            </a:solidFill>
          </a:ln>
        </p:spPr>
        <p:txBody>
          <a:bodyPr wrap="square" rtlCol="0" anchor="t">
            <a:spAutoFit/>
          </a:bodyPr>
          <a:lstStyle/>
          <a:p>
            <a:pPr algn="ctr"/>
            <a:endParaRPr lang="en-US" sz="1400" b="1" dirty="0">
              <a:cs typeface="Gill Sans SemiBold" panose="020B0502020104020203" pitchFamily="34" charset="-79"/>
            </a:endParaRPr>
          </a:p>
        </p:txBody>
      </p:sp>
      <p:sp>
        <p:nvSpPr>
          <p:cNvPr id="82" name="TextBox 81">
            <a:extLst>
              <a:ext uri="{FF2B5EF4-FFF2-40B4-BE49-F238E27FC236}">
                <a16:creationId xmlns:a16="http://schemas.microsoft.com/office/drawing/2014/main" id="{D8EC17CF-F5E8-164E-8986-397B6CF13A47}"/>
              </a:ext>
            </a:extLst>
          </p:cNvPr>
          <p:cNvSpPr txBox="1"/>
          <p:nvPr/>
        </p:nvSpPr>
        <p:spPr>
          <a:xfrm>
            <a:off x="4773823" y="321552"/>
            <a:ext cx="7117246" cy="308769"/>
          </a:xfrm>
          <a:prstGeom prst="rect">
            <a:avLst/>
          </a:prstGeom>
          <a:solidFill>
            <a:srgbClr val="CFB87C"/>
          </a:solidFill>
          <a:ln w="28575">
            <a:solidFill>
              <a:schemeClr val="tx1"/>
            </a:solidFill>
          </a:ln>
        </p:spPr>
        <p:txBody>
          <a:bodyPr wrap="square" rtlCol="0" anchor="t">
            <a:spAutoFit/>
          </a:bodyPr>
          <a:lstStyle/>
          <a:p>
            <a:pPr algn="ctr"/>
            <a:r>
              <a:rPr lang="en-US" sz="1400" b="1" dirty="0">
                <a:cs typeface="Gill Sans SemiBold" panose="020B0502020104020203" pitchFamily="34" charset="-79"/>
              </a:rPr>
              <a:t>ACE</a:t>
            </a:r>
          </a:p>
        </p:txBody>
      </p:sp>
      <p:sp>
        <p:nvSpPr>
          <p:cNvPr id="43" name="TextBox 42"/>
          <p:cNvSpPr txBox="1"/>
          <p:nvPr/>
        </p:nvSpPr>
        <p:spPr>
          <a:xfrm>
            <a:off x="528734" y="6035744"/>
            <a:ext cx="866868" cy="369332"/>
          </a:xfrm>
          <a:prstGeom prst="rect">
            <a:avLst/>
          </a:prstGeom>
          <a:noFill/>
        </p:spPr>
        <p:txBody>
          <a:bodyPr wrap="square" rtlCol="0">
            <a:spAutoFit/>
          </a:bodyPr>
          <a:lstStyle/>
          <a:p>
            <a:pPr algn="ctr"/>
            <a:r>
              <a:rPr lang="en-US" dirty="0"/>
              <a:t>HD 0</a:t>
            </a:r>
          </a:p>
        </p:txBody>
      </p:sp>
      <p:sp>
        <p:nvSpPr>
          <p:cNvPr id="44" name="TextBox 43"/>
          <p:cNvSpPr txBox="1"/>
          <p:nvPr/>
        </p:nvSpPr>
        <p:spPr>
          <a:xfrm>
            <a:off x="2027871" y="6033217"/>
            <a:ext cx="866868" cy="369332"/>
          </a:xfrm>
          <a:prstGeom prst="rect">
            <a:avLst/>
          </a:prstGeom>
          <a:noFill/>
        </p:spPr>
        <p:txBody>
          <a:bodyPr wrap="square" rtlCol="0">
            <a:spAutoFit/>
          </a:bodyPr>
          <a:lstStyle/>
          <a:p>
            <a:pPr algn="ctr"/>
            <a:r>
              <a:rPr lang="en-US" dirty="0"/>
              <a:t>HD 1</a:t>
            </a:r>
          </a:p>
        </p:txBody>
      </p:sp>
      <p:sp>
        <p:nvSpPr>
          <p:cNvPr id="45" name="TextBox 44"/>
          <p:cNvSpPr txBox="1"/>
          <p:nvPr/>
        </p:nvSpPr>
        <p:spPr>
          <a:xfrm>
            <a:off x="3639342" y="6043818"/>
            <a:ext cx="866868" cy="369332"/>
          </a:xfrm>
          <a:prstGeom prst="rect">
            <a:avLst/>
          </a:prstGeom>
          <a:noFill/>
        </p:spPr>
        <p:txBody>
          <a:bodyPr wrap="square" rtlCol="0">
            <a:spAutoFit/>
          </a:bodyPr>
          <a:lstStyle/>
          <a:p>
            <a:pPr algn="ctr"/>
            <a:r>
              <a:rPr lang="en-US" dirty="0"/>
              <a:t>HD 2</a:t>
            </a:r>
          </a:p>
        </p:txBody>
      </p:sp>
      <p:sp>
        <p:nvSpPr>
          <p:cNvPr id="46" name="TextBox 45"/>
          <p:cNvSpPr txBox="1"/>
          <p:nvPr/>
        </p:nvSpPr>
        <p:spPr>
          <a:xfrm>
            <a:off x="5263277" y="6048313"/>
            <a:ext cx="866868" cy="369332"/>
          </a:xfrm>
          <a:prstGeom prst="rect">
            <a:avLst/>
          </a:prstGeom>
          <a:noFill/>
        </p:spPr>
        <p:txBody>
          <a:bodyPr wrap="square" rtlCol="0">
            <a:spAutoFit/>
          </a:bodyPr>
          <a:lstStyle/>
          <a:p>
            <a:pPr algn="ctr"/>
            <a:r>
              <a:rPr lang="en-US" dirty="0"/>
              <a:t>HD 3</a:t>
            </a:r>
          </a:p>
        </p:txBody>
      </p:sp>
      <p:sp>
        <p:nvSpPr>
          <p:cNvPr id="47" name="TextBox 46"/>
          <p:cNvSpPr txBox="1"/>
          <p:nvPr/>
        </p:nvSpPr>
        <p:spPr>
          <a:xfrm>
            <a:off x="6872041" y="6024974"/>
            <a:ext cx="866868" cy="369332"/>
          </a:xfrm>
          <a:prstGeom prst="rect">
            <a:avLst/>
          </a:prstGeom>
          <a:noFill/>
        </p:spPr>
        <p:txBody>
          <a:bodyPr wrap="square" rtlCol="0">
            <a:spAutoFit/>
          </a:bodyPr>
          <a:lstStyle/>
          <a:p>
            <a:pPr algn="ctr"/>
            <a:r>
              <a:rPr lang="en-US" dirty="0"/>
              <a:t>HD 4</a:t>
            </a:r>
          </a:p>
        </p:txBody>
      </p:sp>
      <p:sp>
        <p:nvSpPr>
          <p:cNvPr id="49" name="TextBox 48"/>
          <p:cNvSpPr txBox="1"/>
          <p:nvPr/>
        </p:nvSpPr>
        <p:spPr>
          <a:xfrm>
            <a:off x="286232" y="314411"/>
            <a:ext cx="1162219" cy="369332"/>
          </a:xfrm>
          <a:prstGeom prst="rect">
            <a:avLst/>
          </a:prstGeom>
          <a:noFill/>
        </p:spPr>
        <p:txBody>
          <a:bodyPr wrap="square" rtlCol="0">
            <a:spAutoFit/>
          </a:bodyPr>
          <a:lstStyle/>
          <a:p>
            <a:pPr algn="ctr"/>
            <a:r>
              <a:rPr lang="en-US" dirty="0"/>
              <a:t>e.g. Unit</a:t>
            </a:r>
          </a:p>
        </p:txBody>
      </p:sp>
      <p:sp>
        <p:nvSpPr>
          <p:cNvPr id="56" name="TextBox 55"/>
          <p:cNvSpPr txBox="1"/>
          <p:nvPr/>
        </p:nvSpPr>
        <p:spPr>
          <a:xfrm>
            <a:off x="361348" y="5273432"/>
            <a:ext cx="1162219" cy="369332"/>
          </a:xfrm>
          <a:prstGeom prst="rect">
            <a:avLst/>
          </a:prstGeom>
          <a:noFill/>
        </p:spPr>
        <p:txBody>
          <a:bodyPr wrap="square" rtlCol="0">
            <a:spAutoFit/>
          </a:bodyPr>
          <a:lstStyle/>
          <a:p>
            <a:pPr algn="ctr"/>
            <a:r>
              <a:rPr lang="en-US" dirty="0"/>
              <a:t>e.g. </a:t>
            </a:r>
            <a:r>
              <a:rPr lang="en-US" dirty="0" err="1"/>
              <a:t>Creat</a:t>
            </a:r>
            <a:endParaRPr lang="en-US" dirty="0"/>
          </a:p>
        </p:txBody>
      </p:sp>
    </p:spTree>
    <p:extLst>
      <p:ext uri="{BB962C8B-B14F-4D97-AF65-F5344CB8AC3E}">
        <p14:creationId xmlns:p14="http://schemas.microsoft.com/office/powerpoint/2010/main" val="3197469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Shape 619"/>
          <p:cNvSpPr/>
          <p:nvPr/>
        </p:nvSpPr>
        <p:spPr>
          <a:xfrm>
            <a:off x="0" y="0"/>
            <a:ext cx="1752600" cy="6858000"/>
          </a:xfrm>
          <a:prstGeom prst="rect">
            <a:avLst/>
          </a:prstGeom>
          <a:solidFill>
            <a:srgbClr val="CFB87C"/>
          </a:solidFill>
          <a:ln w="25400">
            <a:solidFill>
              <a:srgbClr val="000000"/>
            </a:solidFill>
          </a:ln>
        </p:spPr>
        <p:txBody>
          <a:bodyPr lIns="45719" rIns="45719" anchor="ctr"/>
          <a:lstStyle/>
          <a:p>
            <a:pPr algn="ctr">
              <a:spcBef>
                <a:spcPts val="0"/>
              </a:spcBef>
              <a:defRPr sz="1800">
                <a:solidFill>
                  <a:srgbClr val="FFFFFF"/>
                </a:solidFill>
                <a:latin typeface="+mj-lt"/>
                <a:ea typeface="+mj-ea"/>
                <a:cs typeface="+mj-cs"/>
                <a:sym typeface="Calibri"/>
              </a:defRPr>
            </a:pPr>
            <a:endParaRPr/>
          </a:p>
        </p:txBody>
      </p:sp>
      <p:sp>
        <p:nvSpPr>
          <p:cNvPr id="621" name="Shape 621"/>
          <p:cNvSpPr/>
          <p:nvPr/>
        </p:nvSpPr>
        <p:spPr>
          <a:xfrm>
            <a:off x="1828800" y="736600"/>
            <a:ext cx="1524000"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a:latin typeface="Gill Sans SemiBold"/>
                <a:ea typeface="Gill Sans SemiBold"/>
                <a:cs typeface="Gill Sans SemiBold"/>
                <a:sym typeface="Gill Sans SemiBold"/>
              </a:defRPr>
            </a:lvl1pPr>
          </a:lstStyle>
          <a:p>
            <a:r>
              <a:rPr>
                <a:latin typeface="+mn-lt"/>
              </a:rPr>
              <a:t>HD 0</a:t>
            </a:r>
          </a:p>
        </p:txBody>
      </p:sp>
      <p:sp>
        <p:nvSpPr>
          <p:cNvPr id="622" name="Shape 622"/>
          <p:cNvSpPr/>
          <p:nvPr/>
        </p:nvSpPr>
        <p:spPr>
          <a:xfrm>
            <a:off x="1828800" y="1950338"/>
            <a:ext cx="1524000"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a:latin typeface="Gill Sans SemiBold"/>
                <a:ea typeface="Gill Sans SemiBold"/>
                <a:cs typeface="Gill Sans SemiBold"/>
                <a:sym typeface="Gill Sans SemiBold"/>
              </a:defRPr>
            </a:lvl1pPr>
          </a:lstStyle>
          <a:p>
            <a:r>
              <a:rPr>
                <a:latin typeface="+mn-lt"/>
              </a:rPr>
              <a:t>HD 3</a:t>
            </a:r>
          </a:p>
        </p:txBody>
      </p:sp>
      <p:sp>
        <p:nvSpPr>
          <p:cNvPr id="623" name="Shape 623"/>
          <p:cNvSpPr/>
          <p:nvPr/>
        </p:nvSpPr>
        <p:spPr>
          <a:xfrm>
            <a:off x="1888067" y="4953000"/>
            <a:ext cx="1524000"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a:latin typeface="Gill Sans SemiBold"/>
                <a:ea typeface="Gill Sans SemiBold"/>
                <a:cs typeface="Gill Sans SemiBold"/>
                <a:sym typeface="Gill Sans SemiBold"/>
              </a:defRPr>
            </a:lvl1pPr>
          </a:lstStyle>
          <a:p>
            <a:r>
              <a:rPr dirty="0">
                <a:latin typeface="+mn-lt"/>
              </a:rPr>
              <a:t>HD 4</a:t>
            </a:r>
          </a:p>
        </p:txBody>
      </p:sp>
      <p:sp>
        <p:nvSpPr>
          <p:cNvPr id="2" name="TextBox 1">
            <a:extLst>
              <a:ext uri="{FF2B5EF4-FFF2-40B4-BE49-F238E27FC236}">
                <a16:creationId xmlns:a16="http://schemas.microsoft.com/office/drawing/2014/main" id="{3861997D-1D9E-704F-A10D-93E0AFBBDE5F}"/>
              </a:ext>
            </a:extLst>
          </p:cNvPr>
          <p:cNvSpPr txBox="1"/>
          <p:nvPr/>
        </p:nvSpPr>
        <p:spPr>
          <a:xfrm>
            <a:off x="3860800" y="778933"/>
            <a:ext cx="7950200" cy="5601533"/>
          </a:xfrm>
          <a:prstGeom prst="rect">
            <a:avLst/>
          </a:prstGeom>
          <a:noFill/>
        </p:spPr>
        <p:txBody>
          <a:bodyPr wrap="square" rtlCol="0">
            <a:spAutoFit/>
          </a:bodyPr>
          <a:lstStyle/>
          <a:p>
            <a:r>
              <a:rPr lang="en-US" sz="2000" dirty="0"/>
              <a:t>Initially FULL Code with GI, then DNR order placed by ACE admitting resident; documented in H&amp;P.</a:t>
            </a:r>
          </a:p>
          <a:p>
            <a:endParaRPr lang="en-US" sz="2000" dirty="0"/>
          </a:p>
          <a:p>
            <a:endParaRPr lang="en-US" sz="2000" dirty="0"/>
          </a:p>
          <a:p>
            <a:r>
              <a:rPr lang="en-US" sz="2000" dirty="0"/>
              <a:t>12:17 PM:   Anesthesiologist orders Suspend DNR/Reinstate DNR orders</a:t>
            </a:r>
          </a:p>
          <a:p>
            <a:r>
              <a:rPr lang="en-US" sz="2000" dirty="0"/>
              <a:t>14:22 PM:  CRNA orders Suspend DNR/Reinstate DNR orders</a:t>
            </a:r>
          </a:p>
          <a:p>
            <a:r>
              <a:rPr lang="en-US" sz="2000" dirty="0"/>
              <a:t>14:26 PM:  CRNA cancels primary team’s DNR order from 3/26</a:t>
            </a:r>
          </a:p>
          <a:p>
            <a:r>
              <a:rPr lang="en-US" sz="2000" dirty="0"/>
              <a:t>15:25 CRNA cancels anesthesiologist’s reinstate DNR order, but not their suspend DNR order </a:t>
            </a:r>
          </a:p>
          <a:p>
            <a:r>
              <a:rPr lang="en-US" sz="2000" dirty="0"/>
              <a:t>15:26 PM:   Anesthesiologist cancels Suspend DNR/Reinstate DNR order placed by CRNA but does not cancel their own Suspend DNR order</a:t>
            </a:r>
          </a:p>
          <a:p>
            <a:r>
              <a:rPr lang="en-US" sz="2000" dirty="0"/>
              <a:t>Suspend DNR order remains as code status in the chart overnight</a:t>
            </a:r>
          </a:p>
          <a:p>
            <a:endParaRPr lang="en-US" sz="2000" dirty="0"/>
          </a:p>
          <a:p>
            <a:endParaRPr lang="en-US" sz="2000" dirty="0"/>
          </a:p>
          <a:p>
            <a:endParaRPr lang="en-US" sz="2000" dirty="0"/>
          </a:p>
          <a:p>
            <a:r>
              <a:rPr lang="en-US" sz="2000" dirty="0"/>
              <a:t>13:17 PM:   ACE resident cancels anesthesiologist’s Suspend DNR order and re-orders DNR; documented in progress note</a:t>
            </a:r>
          </a:p>
          <a:p>
            <a:endParaRPr lang="en-US" dirty="0"/>
          </a:p>
        </p:txBody>
      </p:sp>
      <p:sp>
        <p:nvSpPr>
          <p:cNvPr id="9" name="TextBox 8">
            <a:extLst>
              <a:ext uri="{FF2B5EF4-FFF2-40B4-BE49-F238E27FC236}">
                <a16:creationId xmlns:a16="http://schemas.microsoft.com/office/drawing/2014/main" id="{1B0DDA31-98D2-1142-9815-74BD63694EF2}"/>
              </a:ext>
            </a:extLst>
          </p:cNvPr>
          <p:cNvSpPr txBox="1"/>
          <p:nvPr/>
        </p:nvSpPr>
        <p:spPr>
          <a:xfrm>
            <a:off x="110066" y="2755034"/>
            <a:ext cx="1532467" cy="1077218"/>
          </a:xfrm>
          <a:prstGeom prst="rect">
            <a:avLst/>
          </a:prstGeom>
          <a:noFill/>
        </p:spPr>
        <p:txBody>
          <a:bodyPr wrap="square" rtlCol="0">
            <a:spAutoFit/>
          </a:bodyPr>
          <a:lstStyle/>
          <a:p>
            <a:pPr algn="ctr"/>
            <a:r>
              <a:rPr lang="en-US" sz="3200" b="1" dirty="0"/>
              <a:t>CODE STATUS</a:t>
            </a:r>
          </a:p>
        </p:txBody>
      </p:sp>
    </p:spTree>
    <p:extLst>
      <p:ext uri="{BB962C8B-B14F-4D97-AF65-F5344CB8AC3E}">
        <p14:creationId xmlns:p14="http://schemas.microsoft.com/office/powerpoint/2010/main" val="200840310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Shape 625"/>
          <p:cNvSpPr/>
          <p:nvPr/>
        </p:nvSpPr>
        <p:spPr>
          <a:xfrm>
            <a:off x="0" y="0"/>
            <a:ext cx="1752600" cy="6858000"/>
          </a:xfrm>
          <a:prstGeom prst="rect">
            <a:avLst/>
          </a:prstGeom>
          <a:solidFill>
            <a:srgbClr val="CFB87C"/>
          </a:solidFill>
          <a:ln w="25400">
            <a:solidFill>
              <a:srgbClr val="000000"/>
            </a:solidFill>
          </a:ln>
        </p:spPr>
        <p:txBody>
          <a:bodyPr lIns="45719" rIns="45719" anchor="ctr"/>
          <a:lstStyle/>
          <a:p>
            <a:pPr algn="ctr">
              <a:spcBef>
                <a:spcPts val="0"/>
              </a:spcBef>
              <a:defRPr sz="1800">
                <a:solidFill>
                  <a:srgbClr val="FFFFFF"/>
                </a:solidFill>
                <a:latin typeface="+mj-lt"/>
                <a:ea typeface="+mj-ea"/>
                <a:cs typeface="+mj-cs"/>
                <a:sym typeface="Calibri"/>
              </a:defRPr>
            </a:pPr>
            <a:endParaRPr/>
          </a:p>
        </p:txBody>
      </p:sp>
      <p:pic>
        <p:nvPicPr>
          <p:cNvPr id="627" name="HD4-progress-note.png"/>
          <p:cNvPicPr>
            <a:picLocks noChangeAspect="1"/>
          </p:cNvPicPr>
          <p:nvPr/>
        </p:nvPicPr>
        <p:blipFill>
          <a:blip r:embed="rId2"/>
          <a:stretch>
            <a:fillRect/>
          </a:stretch>
        </p:blipFill>
        <p:spPr>
          <a:xfrm>
            <a:off x="1945382" y="1370420"/>
            <a:ext cx="9941819" cy="3846446"/>
          </a:xfrm>
          <a:prstGeom prst="rect">
            <a:avLst/>
          </a:prstGeom>
          <a:ln w="12700">
            <a:miter lim="400000"/>
          </a:ln>
        </p:spPr>
      </p:pic>
      <p:sp>
        <p:nvSpPr>
          <p:cNvPr id="628" name="Shape 628"/>
          <p:cNvSpPr/>
          <p:nvPr/>
        </p:nvSpPr>
        <p:spPr>
          <a:xfrm>
            <a:off x="1970782" y="3948311"/>
            <a:ext cx="5492909" cy="553764"/>
          </a:xfrm>
          <a:prstGeom prst="ellipse">
            <a:avLst/>
          </a:prstGeom>
          <a:ln w="50800">
            <a:solidFill>
              <a:schemeClr val="accent2"/>
            </a:solidFill>
            <a:miter lim="400000"/>
          </a:ln>
        </p:spPr>
        <p:txBody>
          <a:bodyPr lIns="45719" rIns="45719" anchor="ctr"/>
          <a:lstStyle/>
          <a:p>
            <a:pPr>
              <a:spcBef>
                <a:spcPts val="0"/>
              </a:spcBef>
              <a:defRPr sz="1800">
                <a:latin typeface="+mj-lt"/>
                <a:ea typeface="+mj-ea"/>
                <a:cs typeface="+mj-cs"/>
                <a:sym typeface="Calibri"/>
              </a:defRPr>
            </a:pPr>
            <a:endParaRPr/>
          </a:p>
        </p:txBody>
      </p:sp>
      <p:sp>
        <p:nvSpPr>
          <p:cNvPr id="2" name="TextBox 1">
            <a:extLst>
              <a:ext uri="{FF2B5EF4-FFF2-40B4-BE49-F238E27FC236}">
                <a16:creationId xmlns:a16="http://schemas.microsoft.com/office/drawing/2014/main" id="{8567E503-0E2A-B64D-BA81-33F5554A8C72}"/>
              </a:ext>
            </a:extLst>
          </p:cNvPr>
          <p:cNvSpPr txBox="1"/>
          <p:nvPr/>
        </p:nvSpPr>
        <p:spPr>
          <a:xfrm>
            <a:off x="110066" y="2755034"/>
            <a:ext cx="1532467" cy="1077218"/>
          </a:xfrm>
          <a:prstGeom prst="rect">
            <a:avLst/>
          </a:prstGeom>
          <a:noFill/>
        </p:spPr>
        <p:txBody>
          <a:bodyPr wrap="square" rtlCol="0">
            <a:spAutoFit/>
          </a:bodyPr>
          <a:lstStyle/>
          <a:p>
            <a:pPr algn="ctr"/>
            <a:r>
              <a:rPr lang="en-US" sz="3200" b="1" dirty="0"/>
              <a:t>CODE STATUS</a:t>
            </a:r>
          </a:p>
        </p:txBody>
      </p:sp>
    </p:spTree>
    <p:extLst>
      <p:ext uri="{BB962C8B-B14F-4D97-AF65-F5344CB8AC3E}">
        <p14:creationId xmlns:p14="http://schemas.microsoft.com/office/powerpoint/2010/main" val="108745021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Shape 630"/>
          <p:cNvSpPr>
            <a:spLocks noGrp="1"/>
          </p:cNvSpPr>
          <p:nvPr>
            <p:ph type="body" idx="1"/>
          </p:nvPr>
        </p:nvSpPr>
        <p:spPr>
          <a:xfrm>
            <a:off x="3429000" y="304798"/>
            <a:ext cx="8534400" cy="6096003"/>
          </a:xfrm>
          <a:prstGeom prst="rect">
            <a:avLst/>
          </a:prstGeom>
        </p:spPr>
        <p:txBody>
          <a:bodyPr>
            <a:normAutofit/>
          </a:bodyPr>
          <a:lstStyle/>
          <a:p>
            <a:pPr marL="0" indent="0">
              <a:spcBef>
                <a:spcPts val="500"/>
              </a:spcBef>
              <a:buSzTx/>
              <a:buNone/>
              <a:defRPr sz="2400">
                <a:latin typeface="Gill Sans"/>
                <a:ea typeface="Gill Sans"/>
                <a:cs typeface="Gill Sans"/>
                <a:sym typeface="Gill Sans"/>
              </a:defRPr>
            </a:pPr>
            <a:r>
              <a:rPr dirty="0"/>
              <a:t>RN looks for DNR bracelet, does not see one, starts CPR</a:t>
            </a:r>
          </a:p>
          <a:p>
            <a:pPr marL="0" indent="0">
              <a:spcBef>
                <a:spcPts val="500"/>
              </a:spcBef>
              <a:buSzTx/>
              <a:buNone/>
              <a:defRPr sz="2400">
                <a:latin typeface="Gill Sans"/>
                <a:ea typeface="Gill Sans"/>
                <a:cs typeface="Gill Sans"/>
                <a:sym typeface="Gill Sans"/>
              </a:defRPr>
            </a:pPr>
            <a:endParaRPr dirty="0"/>
          </a:p>
          <a:p>
            <a:pPr marL="0" indent="0">
              <a:spcBef>
                <a:spcPts val="500"/>
              </a:spcBef>
              <a:buSzTx/>
              <a:buFontTx/>
              <a:buNone/>
              <a:defRPr sz="2400">
                <a:latin typeface="Gill Sans"/>
                <a:ea typeface="Gill Sans"/>
                <a:cs typeface="Gill Sans"/>
                <a:sym typeface="Gill Sans"/>
              </a:defRPr>
            </a:pPr>
            <a:r>
              <a:rPr lang="en-US" dirty="0"/>
              <a:t>CODE Team </a:t>
            </a:r>
            <a:r>
              <a:rPr dirty="0"/>
              <a:t>MD member noted DNR order in the chart shortly before second pulse check.</a:t>
            </a:r>
          </a:p>
          <a:p>
            <a:pPr>
              <a:spcBef>
                <a:spcPts val="500"/>
              </a:spcBef>
              <a:defRPr sz="2400">
                <a:latin typeface="Gill Sans"/>
                <a:ea typeface="Gill Sans"/>
                <a:cs typeface="Gill Sans"/>
                <a:sym typeface="Gill Sans"/>
              </a:defRPr>
            </a:pPr>
            <a:r>
              <a:rPr dirty="0"/>
              <a:t>Immediately re-checked for DNR bracelet, did not find one</a:t>
            </a:r>
          </a:p>
          <a:p>
            <a:pPr>
              <a:spcBef>
                <a:spcPts val="500"/>
              </a:spcBef>
              <a:defRPr sz="2400">
                <a:latin typeface="Gill Sans"/>
                <a:ea typeface="Gill Sans"/>
                <a:cs typeface="Gill Sans"/>
                <a:sym typeface="Gill Sans"/>
              </a:defRPr>
            </a:pPr>
            <a:r>
              <a:rPr dirty="0"/>
              <a:t>Asked primary RN for code status, RN was uncertain</a:t>
            </a:r>
          </a:p>
          <a:p>
            <a:pPr>
              <a:spcBef>
                <a:spcPts val="500"/>
              </a:spcBef>
              <a:defRPr sz="2400">
                <a:latin typeface="Gill Sans"/>
                <a:ea typeface="Gill Sans"/>
                <a:cs typeface="Gill Sans"/>
                <a:sym typeface="Gill Sans"/>
              </a:defRPr>
            </a:pPr>
            <a:r>
              <a:rPr dirty="0"/>
              <a:t>Reviewed chart; found code status had been changed multiple times since admission; did not see code status documentation from HD 4; no documentation of discussion surrounding code change</a:t>
            </a:r>
          </a:p>
          <a:p>
            <a:pPr>
              <a:spcBef>
                <a:spcPts val="500"/>
              </a:spcBef>
              <a:defRPr sz="2400">
                <a:latin typeface="Gill Sans"/>
                <a:ea typeface="Gill Sans"/>
                <a:cs typeface="Gill Sans"/>
                <a:sym typeface="Gill Sans"/>
              </a:defRPr>
            </a:pPr>
            <a:r>
              <a:rPr dirty="0"/>
              <a:t>Checked paper chart; no MOST or DNR paperwork available</a:t>
            </a:r>
          </a:p>
          <a:p>
            <a:pPr>
              <a:spcBef>
                <a:spcPts val="500"/>
              </a:spcBef>
              <a:defRPr sz="2400">
                <a:latin typeface="Gill Sans"/>
                <a:ea typeface="Gill Sans"/>
                <a:cs typeface="Gill Sans"/>
                <a:sym typeface="Gill Sans"/>
              </a:defRPr>
            </a:pPr>
            <a:r>
              <a:rPr dirty="0"/>
              <a:t>Contacted cross-cover, verified DN</a:t>
            </a:r>
            <a:r>
              <a:rPr lang="en-US" dirty="0"/>
              <a:t>A</a:t>
            </a:r>
            <a:r>
              <a:rPr dirty="0"/>
              <a:t>R</a:t>
            </a:r>
          </a:p>
          <a:p>
            <a:pPr marL="0" indent="0">
              <a:spcBef>
                <a:spcPts val="500"/>
              </a:spcBef>
              <a:buSzTx/>
              <a:buFontTx/>
              <a:buNone/>
              <a:defRPr sz="2400">
                <a:latin typeface="Gill Sans"/>
                <a:ea typeface="Gill Sans"/>
                <a:cs typeface="Gill Sans"/>
                <a:sym typeface="Gill Sans"/>
              </a:defRPr>
            </a:pPr>
            <a:endParaRPr dirty="0"/>
          </a:p>
          <a:p>
            <a:pPr marL="0" indent="0">
              <a:spcBef>
                <a:spcPts val="500"/>
              </a:spcBef>
              <a:buSzTx/>
              <a:buNone/>
              <a:defRPr sz="2400">
                <a:latin typeface="Gill Sans"/>
                <a:ea typeface="Gill Sans"/>
                <a:cs typeface="Gill Sans"/>
                <a:sym typeface="Gill Sans"/>
              </a:defRPr>
            </a:pPr>
            <a:r>
              <a:rPr dirty="0"/>
              <a:t>Compressions stopped, </a:t>
            </a:r>
            <a:r>
              <a:rPr dirty="0" err="1"/>
              <a:t>pt</a:t>
            </a:r>
            <a:r>
              <a:rPr dirty="0"/>
              <a:t> declared dead, family notified</a:t>
            </a:r>
          </a:p>
        </p:txBody>
      </p:sp>
      <p:sp>
        <p:nvSpPr>
          <p:cNvPr id="631" name="Shape 631"/>
          <p:cNvSpPr/>
          <p:nvPr/>
        </p:nvSpPr>
        <p:spPr>
          <a:xfrm>
            <a:off x="0" y="0"/>
            <a:ext cx="1752600" cy="6858000"/>
          </a:xfrm>
          <a:prstGeom prst="rect">
            <a:avLst/>
          </a:prstGeom>
          <a:solidFill>
            <a:srgbClr val="CFB87C"/>
          </a:solidFill>
          <a:ln w="25400">
            <a:solidFill>
              <a:srgbClr val="000000"/>
            </a:solidFill>
          </a:ln>
        </p:spPr>
        <p:txBody>
          <a:bodyPr lIns="45719" rIns="45719" anchor="ctr"/>
          <a:lstStyle/>
          <a:p>
            <a:pPr algn="ctr">
              <a:spcBef>
                <a:spcPts val="0"/>
              </a:spcBef>
              <a:defRPr sz="1800">
                <a:solidFill>
                  <a:srgbClr val="FFFFFF"/>
                </a:solidFill>
                <a:latin typeface="+mj-lt"/>
                <a:ea typeface="+mj-ea"/>
                <a:cs typeface="+mj-cs"/>
                <a:sym typeface="Calibri"/>
              </a:defRPr>
            </a:pPr>
            <a:endParaRPr/>
          </a:p>
        </p:txBody>
      </p:sp>
      <p:sp>
        <p:nvSpPr>
          <p:cNvPr id="633" name="Shape 633"/>
          <p:cNvSpPr/>
          <p:nvPr/>
        </p:nvSpPr>
        <p:spPr>
          <a:xfrm>
            <a:off x="1828800" y="304800"/>
            <a:ext cx="1524000" cy="4597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a:latin typeface="Gill Sans SemiBold"/>
                <a:ea typeface="Gill Sans SemiBold"/>
                <a:cs typeface="Gill Sans SemiBold"/>
                <a:sym typeface="Gill Sans SemiBold"/>
              </a:defRPr>
            </a:lvl1pPr>
          </a:lstStyle>
          <a:p>
            <a:r>
              <a:t>4:35 AM</a:t>
            </a:r>
          </a:p>
        </p:txBody>
      </p:sp>
      <p:sp>
        <p:nvSpPr>
          <p:cNvPr id="634" name="Shape 634"/>
          <p:cNvSpPr/>
          <p:nvPr/>
        </p:nvSpPr>
        <p:spPr>
          <a:xfrm>
            <a:off x="1828800" y="1186600"/>
            <a:ext cx="1524000" cy="134264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a:latin typeface="Gill Sans SemiBold"/>
                <a:ea typeface="Gill Sans SemiBold"/>
                <a:cs typeface="Gill Sans SemiBold"/>
                <a:sym typeface="Gill Sans SemiBold"/>
              </a:defRPr>
            </a:pPr>
            <a:r>
              <a:rPr dirty="0"/>
              <a:t>4:38 AM</a:t>
            </a:r>
          </a:p>
          <a:p>
            <a:pPr algn="ctr">
              <a:defRPr>
                <a:latin typeface="Gill Sans SemiBold"/>
                <a:ea typeface="Gill Sans SemiBold"/>
                <a:cs typeface="Gill Sans SemiBold"/>
                <a:sym typeface="Gill Sans SemiBold"/>
              </a:defRPr>
            </a:pPr>
            <a:r>
              <a:rPr dirty="0"/>
              <a:t>to</a:t>
            </a:r>
          </a:p>
          <a:p>
            <a:pPr algn="ctr">
              <a:defRPr>
                <a:latin typeface="Gill Sans SemiBold"/>
                <a:ea typeface="Gill Sans SemiBold"/>
                <a:cs typeface="Gill Sans SemiBold"/>
                <a:sym typeface="Gill Sans SemiBold"/>
              </a:defRPr>
            </a:pPr>
            <a:r>
              <a:rPr dirty="0"/>
              <a:t>4:46 AM</a:t>
            </a:r>
          </a:p>
        </p:txBody>
      </p:sp>
      <p:sp>
        <p:nvSpPr>
          <p:cNvPr id="635" name="Shape 635"/>
          <p:cNvSpPr/>
          <p:nvPr/>
        </p:nvSpPr>
        <p:spPr>
          <a:xfrm>
            <a:off x="1828800" y="5712459"/>
            <a:ext cx="15240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a:latin typeface="Gill Sans SemiBold"/>
                <a:ea typeface="Gill Sans SemiBold"/>
                <a:cs typeface="Gill Sans SemiBold"/>
                <a:sym typeface="Gill Sans SemiBold"/>
              </a:defRPr>
            </a:lvl1pPr>
          </a:lstStyle>
          <a:p>
            <a:r>
              <a:rPr dirty="0"/>
              <a:t>4:46 AM</a:t>
            </a:r>
          </a:p>
        </p:txBody>
      </p:sp>
      <p:sp>
        <p:nvSpPr>
          <p:cNvPr id="9" name="TextBox 8">
            <a:extLst>
              <a:ext uri="{FF2B5EF4-FFF2-40B4-BE49-F238E27FC236}">
                <a16:creationId xmlns:a16="http://schemas.microsoft.com/office/drawing/2014/main" id="{D6A8518B-9767-7647-8122-BE2AF14C9144}"/>
              </a:ext>
            </a:extLst>
          </p:cNvPr>
          <p:cNvSpPr txBox="1"/>
          <p:nvPr/>
        </p:nvSpPr>
        <p:spPr>
          <a:xfrm>
            <a:off x="110066" y="2755034"/>
            <a:ext cx="1532467" cy="1077218"/>
          </a:xfrm>
          <a:prstGeom prst="rect">
            <a:avLst/>
          </a:prstGeom>
          <a:noFill/>
        </p:spPr>
        <p:txBody>
          <a:bodyPr wrap="square" rtlCol="0">
            <a:spAutoFit/>
          </a:bodyPr>
          <a:lstStyle/>
          <a:p>
            <a:pPr algn="ctr"/>
            <a:r>
              <a:rPr lang="en-US" sz="3200" b="1" dirty="0"/>
              <a:t>CODE STATUS</a:t>
            </a:r>
          </a:p>
        </p:txBody>
      </p:sp>
    </p:spTree>
    <p:extLst>
      <p:ext uri="{BB962C8B-B14F-4D97-AF65-F5344CB8AC3E}">
        <p14:creationId xmlns:p14="http://schemas.microsoft.com/office/powerpoint/2010/main" val="173920636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31"/>
          <p:cNvSpPr/>
          <p:nvPr/>
        </p:nvSpPr>
        <p:spPr>
          <a:xfrm>
            <a:off x="0" y="0"/>
            <a:ext cx="1752600" cy="6858000"/>
          </a:xfrm>
          <a:prstGeom prst="rect">
            <a:avLst/>
          </a:prstGeom>
          <a:solidFill>
            <a:srgbClr val="CFB87C"/>
          </a:solidFill>
          <a:ln w="25400">
            <a:solidFill>
              <a:srgbClr val="000000"/>
            </a:solidFill>
          </a:ln>
        </p:spPr>
        <p:txBody>
          <a:bodyPr lIns="45719" rIns="45719" anchor="ctr"/>
          <a:lstStyle/>
          <a:p>
            <a:pPr algn="ctr">
              <a:spcBef>
                <a:spcPts val="0"/>
              </a:spcBef>
              <a:defRPr sz="1800">
                <a:solidFill>
                  <a:srgbClr val="FFFFFF"/>
                </a:solidFill>
                <a:latin typeface="+mj-lt"/>
                <a:ea typeface="+mj-ea"/>
                <a:cs typeface="+mj-cs"/>
                <a:sym typeface="Calibri"/>
              </a:defRPr>
            </a:pPr>
            <a:endParaRPr/>
          </a:p>
        </p:txBody>
      </p:sp>
      <p:pic>
        <p:nvPicPr>
          <p:cNvPr id="8" name="Picture 7">
            <a:extLst>
              <a:ext uri="{FF2B5EF4-FFF2-40B4-BE49-F238E27FC236}">
                <a16:creationId xmlns:a16="http://schemas.microsoft.com/office/drawing/2014/main" id="{F332998F-ACF1-8542-BD3B-686FBF64E743}"/>
              </a:ext>
            </a:extLst>
          </p:cNvPr>
          <p:cNvPicPr>
            <a:picLocks noChangeAspect="1"/>
          </p:cNvPicPr>
          <p:nvPr/>
        </p:nvPicPr>
        <p:blipFill>
          <a:blip r:embed="rId2"/>
          <a:stretch>
            <a:fillRect/>
          </a:stretch>
        </p:blipFill>
        <p:spPr>
          <a:xfrm>
            <a:off x="2895600" y="685800"/>
            <a:ext cx="7543800" cy="5192485"/>
          </a:xfrm>
          <a:prstGeom prst="rect">
            <a:avLst/>
          </a:prstGeom>
        </p:spPr>
      </p:pic>
      <p:sp>
        <p:nvSpPr>
          <p:cNvPr id="7" name="TextBox 6">
            <a:extLst>
              <a:ext uri="{FF2B5EF4-FFF2-40B4-BE49-F238E27FC236}">
                <a16:creationId xmlns:a16="http://schemas.microsoft.com/office/drawing/2014/main" id="{496DC7F5-EF84-1348-A83C-23F1C7E55F7B}"/>
              </a:ext>
            </a:extLst>
          </p:cNvPr>
          <p:cNvSpPr txBox="1"/>
          <p:nvPr/>
        </p:nvSpPr>
        <p:spPr>
          <a:xfrm>
            <a:off x="110066" y="2755034"/>
            <a:ext cx="1532467" cy="1077218"/>
          </a:xfrm>
          <a:prstGeom prst="rect">
            <a:avLst/>
          </a:prstGeom>
          <a:noFill/>
        </p:spPr>
        <p:txBody>
          <a:bodyPr wrap="square" rtlCol="0">
            <a:spAutoFit/>
          </a:bodyPr>
          <a:lstStyle/>
          <a:p>
            <a:pPr algn="ctr"/>
            <a:r>
              <a:rPr lang="en-US" sz="3200" b="1" dirty="0"/>
              <a:t>CODE STATUS</a:t>
            </a:r>
          </a:p>
        </p:txBody>
      </p:sp>
    </p:spTree>
    <p:extLst>
      <p:ext uri="{BB962C8B-B14F-4D97-AF65-F5344CB8AC3E}">
        <p14:creationId xmlns:p14="http://schemas.microsoft.com/office/powerpoint/2010/main" val="395196817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31"/>
          <p:cNvSpPr/>
          <p:nvPr/>
        </p:nvSpPr>
        <p:spPr>
          <a:xfrm>
            <a:off x="0" y="0"/>
            <a:ext cx="2133600" cy="6858000"/>
          </a:xfrm>
          <a:prstGeom prst="rect">
            <a:avLst/>
          </a:prstGeom>
          <a:solidFill>
            <a:schemeClr val="bg1">
              <a:lumMod val="75000"/>
            </a:schemeClr>
          </a:solidFill>
          <a:ln w="25400">
            <a:solidFill>
              <a:srgbClr val="000000"/>
            </a:solidFill>
          </a:ln>
        </p:spPr>
        <p:txBody>
          <a:bodyPr lIns="45719" rIns="45719" anchor="ctr"/>
          <a:lstStyle/>
          <a:p>
            <a:pPr algn="ctr">
              <a:spcBef>
                <a:spcPts val="0"/>
              </a:spcBef>
              <a:defRPr sz="1800">
                <a:solidFill>
                  <a:srgbClr val="FFFFFF"/>
                </a:solidFill>
                <a:latin typeface="+mj-lt"/>
                <a:ea typeface="+mj-ea"/>
                <a:cs typeface="+mj-cs"/>
                <a:sym typeface="Calibri"/>
              </a:defRPr>
            </a:pPr>
            <a:endParaRPr/>
          </a:p>
        </p:txBody>
      </p:sp>
    </p:spTree>
    <p:extLst>
      <p:ext uri="{BB962C8B-B14F-4D97-AF65-F5344CB8AC3E}">
        <p14:creationId xmlns:p14="http://schemas.microsoft.com/office/powerpoint/2010/main" val="96776821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14">
            <a:extLst>
              <a:ext uri="{FF2B5EF4-FFF2-40B4-BE49-F238E27FC236}">
                <a16:creationId xmlns:a16="http://schemas.microsoft.com/office/drawing/2014/main" id="{3D449BEF-2825-3B45-B7D1-F81ED6E3F5F4}"/>
              </a:ext>
            </a:extLst>
          </p:cNvPr>
          <p:cNvSpPr>
            <a:spLocks noChangeArrowheads="1"/>
          </p:cNvSpPr>
          <p:nvPr/>
        </p:nvSpPr>
        <p:spPr bwMode="auto">
          <a:xfrm>
            <a:off x="1473200" y="2125133"/>
            <a:ext cx="1828800" cy="1828800"/>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rgbClr val="4B5050"/>
          </a:solidFill>
          <a:ln>
            <a:noFill/>
          </a:ln>
          <a:effectLst/>
        </p:spPr>
        <p:txBody>
          <a:bodyPr wrap="none" lIns="91424" tIns="45712" rIns="91424" bIns="45712" anchor="ctr"/>
          <a:lstStyle/>
          <a:p>
            <a:pPr defTabSz="1218987" fontAlgn="auto">
              <a:spcBef>
                <a:spcPts val="0"/>
              </a:spcBef>
              <a:spcAft>
                <a:spcPts val="0"/>
              </a:spcAft>
              <a:defRPr/>
            </a:pPr>
            <a:endParaRPr lang="en-US" dirty="0">
              <a:latin typeface="+mn-lt"/>
              <a:ea typeface="+mn-ea"/>
            </a:endParaRPr>
          </a:p>
        </p:txBody>
      </p:sp>
      <p:sp>
        <p:nvSpPr>
          <p:cNvPr id="3" name="TextBox 2">
            <a:extLst>
              <a:ext uri="{FF2B5EF4-FFF2-40B4-BE49-F238E27FC236}">
                <a16:creationId xmlns:a16="http://schemas.microsoft.com/office/drawing/2014/main" id="{47801DA3-3E1C-5D40-B0CD-5A17CB8A78C4}"/>
              </a:ext>
            </a:extLst>
          </p:cNvPr>
          <p:cNvSpPr txBox="1"/>
          <p:nvPr/>
        </p:nvSpPr>
        <p:spPr>
          <a:xfrm>
            <a:off x="1198880" y="4953000"/>
            <a:ext cx="2289216" cy="707886"/>
          </a:xfrm>
          <a:prstGeom prst="rect">
            <a:avLst/>
          </a:prstGeom>
          <a:noFill/>
        </p:spPr>
        <p:txBody>
          <a:bodyPr wrap="none" rtlCol="0">
            <a:spAutoFit/>
          </a:bodyPr>
          <a:lstStyle/>
          <a:p>
            <a:r>
              <a:rPr lang="en-US" sz="4000" b="1" dirty="0">
                <a:cs typeface="Gill Sans SemiBold" panose="020B0502020104020203" pitchFamily="34" charset="-79"/>
              </a:rPr>
              <a:t>PROBLEM</a:t>
            </a:r>
          </a:p>
        </p:txBody>
      </p:sp>
      <p:sp>
        <p:nvSpPr>
          <p:cNvPr id="7" name="Freeform 79">
            <a:extLst>
              <a:ext uri="{FF2B5EF4-FFF2-40B4-BE49-F238E27FC236}">
                <a16:creationId xmlns:a16="http://schemas.microsoft.com/office/drawing/2014/main" id="{5269467C-E918-CB4C-89B3-2CC61642D450}"/>
              </a:ext>
            </a:extLst>
          </p:cNvPr>
          <p:cNvSpPr>
            <a:spLocks noEditPoints="1"/>
          </p:cNvSpPr>
          <p:nvPr/>
        </p:nvSpPr>
        <p:spPr bwMode="auto">
          <a:xfrm>
            <a:off x="5156199" y="2133600"/>
            <a:ext cx="1828800" cy="1828800"/>
          </a:xfrm>
          <a:custGeom>
            <a:avLst/>
            <a:gdLst>
              <a:gd name="T0" fmla="*/ 584794 w 102"/>
              <a:gd name="T1" fmla="*/ 731928 h 116"/>
              <a:gd name="T2" fmla="*/ 551186 w 102"/>
              <a:gd name="T3" fmla="*/ 731928 h 116"/>
              <a:gd name="T4" fmla="*/ 685621 w 102"/>
              <a:gd name="T5" fmla="*/ 490191 h 116"/>
              <a:gd name="T6" fmla="*/ 463802 w 102"/>
              <a:gd name="T7" fmla="*/ 208163 h 116"/>
              <a:gd name="T8" fmla="*/ 517577 w 102"/>
              <a:gd name="T9" fmla="*/ 100724 h 116"/>
              <a:gd name="T10" fmla="*/ 510855 w 102"/>
              <a:gd name="T11" fmla="*/ 67149 h 116"/>
              <a:gd name="T12" fmla="*/ 376419 w 102"/>
              <a:gd name="T13" fmla="*/ 6715 h 116"/>
              <a:gd name="T14" fmla="*/ 356254 w 102"/>
              <a:gd name="T15" fmla="*/ 0 h 116"/>
              <a:gd name="T16" fmla="*/ 342811 w 102"/>
              <a:gd name="T17" fmla="*/ 13430 h 116"/>
              <a:gd name="T18" fmla="*/ 188210 w 102"/>
              <a:gd name="T19" fmla="*/ 308887 h 116"/>
              <a:gd name="T20" fmla="*/ 208375 w 102"/>
              <a:gd name="T21" fmla="*/ 382752 h 116"/>
              <a:gd name="T22" fmla="*/ 188210 w 102"/>
              <a:gd name="T23" fmla="*/ 423041 h 116"/>
              <a:gd name="T24" fmla="*/ 275593 w 102"/>
              <a:gd name="T25" fmla="*/ 463331 h 116"/>
              <a:gd name="T26" fmla="*/ 295758 w 102"/>
              <a:gd name="T27" fmla="*/ 423041 h 116"/>
              <a:gd name="T28" fmla="*/ 295758 w 102"/>
              <a:gd name="T29" fmla="*/ 423041 h 116"/>
              <a:gd name="T30" fmla="*/ 362976 w 102"/>
              <a:gd name="T31" fmla="*/ 396181 h 116"/>
              <a:gd name="T32" fmla="*/ 416750 w 102"/>
              <a:gd name="T33" fmla="*/ 295457 h 116"/>
              <a:gd name="T34" fmla="*/ 584794 w 102"/>
              <a:gd name="T35" fmla="*/ 490191 h 116"/>
              <a:gd name="T36" fmla="*/ 389863 w 102"/>
              <a:gd name="T37" fmla="*/ 684924 h 116"/>
              <a:gd name="T38" fmla="*/ 248706 w 102"/>
              <a:gd name="T39" fmla="*/ 637919 h 116"/>
              <a:gd name="T40" fmla="*/ 248706 w 102"/>
              <a:gd name="T41" fmla="*/ 611060 h 116"/>
              <a:gd name="T42" fmla="*/ 268871 w 102"/>
              <a:gd name="T43" fmla="*/ 584200 h 116"/>
              <a:gd name="T44" fmla="*/ 389863 w 102"/>
              <a:gd name="T45" fmla="*/ 584200 h 116"/>
              <a:gd name="T46" fmla="*/ 389863 w 102"/>
              <a:gd name="T47" fmla="*/ 537195 h 116"/>
              <a:gd name="T48" fmla="*/ 201653 w 102"/>
              <a:gd name="T49" fmla="*/ 537195 h 116"/>
              <a:gd name="T50" fmla="*/ 107548 w 102"/>
              <a:gd name="T51" fmla="*/ 537195 h 116"/>
              <a:gd name="T52" fmla="*/ 0 w 102"/>
              <a:gd name="T53" fmla="*/ 537195 h 116"/>
              <a:gd name="T54" fmla="*/ 0 w 102"/>
              <a:gd name="T55" fmla="*/ 584200 h 116"/>
              <a:gd name="T56" fmla="*/ 114270 w 102"/>
              <a:gd name="T57" fmla="*/ 584200 h 116"/>
              <a:gd name="T58" fmla="*/ 120992 w 102"/>
              <a:gd name="T59" fmla="*/ 584200 h 116"/>
              <a:gd name="T60" fmla="*/ 147879 w 102"/>
              <a:gd name="T61" fmla="*/ 611060 h 116"/>
              <a:gd name="T62" fmla="*/ 147879 w 102"/>
              <a:gd name="T63" fmla="*/ 637919 h 116"/>
              <a:gd name="T64" fmla="*/ 147879 w 102"/>
              <a:gd name="T65" fmla="*/ 731928 h 116"/>
              <a:gd name="T66" fmla="*/ 53774 w 102"/>
              <a:gd name="T67" fmla="*/ 778933 h 116"/>
              <a:gd name="T68" fmla="*/ 685621 w 102"/>
              <a:gd name="T69" fmla="*/ 778933 h 116"/>
              <a:gd name="T70" fmla="*/ 584794 w 102"/>
              <a:gd name="T71" fmla="*/ 731928 h 116"/>
              <a:gd name="T72" fmla="*/ 416750 w 102"/>
              <a:gd name="T73" fmla="*/ 67149 h 116"/>
              <a:gd name="T74" fmla="*/ 403306 w 102"/>
              <a:gd name="T75" fmla="*/ 80579 h 116"/>
              <a:gd name="T76" fmla="*/ 289036 w 102"/>
              <a:gd name="T77" fmla="*/ 295457 h 116"/>
              <a:gd name="T78" fmla="*/ 248706 w 102"/>
              <a:gd name="T79" fmla="*/ 275313 h 116"/>
              <a:gd name="T80" fmla="*/ 248706 w 102"/>
              <a:gd name="T81" fmla="*/ 261883 h 116"/>
              <a:gd name="T82" fmla="*/ 356254 w 102"/>
              <a:gd name="T83" fmla="*/ 67149 h 116"/>
              <a:gd name="T84" fmla="*/ 369698 w 102"/>
              <a:gd name="T85" fmla="*/ 53720 h 116"/>
              <a:gd name="T86" fmla="*/ 389863 w 102"/>
              <a:gd name="T87" fmla="*/ 53720 h 116"/>
              <a:gd name="T88" fmla="*/ 416750 w 102"/>
              <a:gd name="T89" fmla="*/ 67149 h 116"/>
              <a:gd name="T90" fmla="*/ 416750 w 102"/>
              <a:gd name="T91" fmla="*/ 67149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2" h="116">
                <a:moveTo>
                  <a:pt x="87" y="109"/>
                </a:moveTo>
                <a:cubicBezTo>
                  <a:pt x="82" y="109"/>
                  <a:pt x="82" y="109"/>
                  <a:pt x="82" y="109"/>
                </a:cubicBezTo>
                <a:cubicBezTo>
                  <a:pt x="94" y="101"/>
                  <a:pt x="102" y="88"/>
                  <a:pt x="102" y="73"/>
                </a:cubicBezTo>
                <a:cubicBezTo>
                  <a:pt x="102" y="52"/>
                  <a:pt x="88" y="35"/>
                  <a:pt x="69" y="31"/>
                </a:cubicBezTo>
                <a:cubicBezTo>
                  <a:pt x="77" y="15"/>
                  <a:pt x="77" y="15"/>
                  <a:pt x="77" y="15"/>
                </a:cubicBezTo>
                <a:cubicBezTo>
                  <a:pt x="78" y="13"/>
                  <a:pt x="77" y="11"/>
                  <a:pt x="76" y="10"/>
                </a:cubicBezTo>
                <a:cubicBezTo>
                  <a:pt x="56" y="1"/>
                  <a:pt x="56" y="1"/>
                  <a:pt x="56" y="1"/>
                </a:cubicBezTo>
                <a:cubicBezTo>
                  <a:pt x="55" y="0"/>
                  <a:pt x="54" y="0"/>
                  <a:pt x="53" y="0"/>
                </a:cubicBezTo>
                <a:cubicBezTo>
                  <a:pt x="52" y="1"/>
                  <a:pt x="52" y="2"/>
                  <a:pt x="51" y="2"/>
                </a:cubicBezTo>
                <a:cubicBezTo>
                  <a:pt x="28" y="46"/>
                  <a:pt x="28" y="46"/>
                  <a:pt x="28" y="46"/>
                </a:cubicBezTo>
                <a:cubicBezTo>
                  <a:pt x="26" y="50"/>
                  <a:pt x="28" y="55"/>
                  <a:pt x="31" y="57"/>
                </a:cubicBezTo>
                <a:cubicBezTo>
                  <a:pt x="28" y="63"/>
                  <a:pt x="28" y="63"/>
                  <a:pt x="28" y="63"/>
                </a:cubicBezTo>
                <a:cubicBezTo>
                  <a:pt x="41" y="69"/>
                  <a:pt x="41" y="69"/>
                  <a:pt x="41" y="69"/>
                </a:cubicBezTo>
                <a:cubicBezTo>
                  <a:pt x="44" y="63"/>
                  <a:pt x="44" y="63"/>
                  <a:pt x="44" y="63"/>
                </a:cubicBezTo>
                <a:cubicBezTo>
                  <a:pt x="44" y="63"/>
                  <a:pt x="44" y="63"/>
                  <a:pt x="44" y="63"/>
                </a:cubicBezTo>
                <a:cubicBezTo>
                  <a:pt x="48" y="65"/>
                  <a:pt x="52" y="63"/>
                  <a:pt x="54" y="59"/>
                </a:cubicBezTo>
                <a:cubicBezTo>
                  <a:pt x="62" y="44"/>
                  <a:pt x="62" y="44"/>
                  <a:pt x="62" y="44"/>
                </a:cubicBezTo>
                <a:cubicBezTo>
                  <a:pt x="76" y="46"/>
                  <a:pt x="87" y="58"/>
                  <a:pt x="87" y="73"/>
                </a:cubicBezTo>
                <a:cubicBezTo>
                  <a:pt x="87" y="89"/>
                  <a:pt x="74" y="102"/>
                  <a:pt x="58" y="102"/>
                </a:cubicBezTo>
                <a:cubicBezTo>
                  <a:pt x="51" y="102"/>
                  <a:pt x="42" y="99"/>
                  <a:pt x="37" y="95"/>
                </a:cubicBezTo>
                <a:cubicBezTo>
                  <a:pt x="37" y="91"/>
                  <a:pt x="37" y="91"/>
                  <a:pt x="37" y="91"/>
                </a:cubicBezTo>
                <a:cubicBezTo>
                  <a:pt x="37" y="89"/>
                  <a:pt x="38" y="87"/>
                  <a:pt x="40" y="87"/>
                </a:cubicBezTo>
                <a:cubicBezTo>
                  <a:pt x="58" y="87"/>
                  <a:pt x="58" y="87"/>
                  <a:pt x="58" y="87"/>
                </a:cubicBezTo>
                <a:cubicBezTo>
                  <a:pt x="58" y="80"/>
                  <a:pt x="58" y="80"/>
                  <a:pt x="58" y="80"/>
                </a:cubicBezTo>
                <a:cubicBezTo>
                  <a:pt x="30" y="80"/>
                  <a:pt x="30" y="80"/>
                  <a:pt x="30" y="80"/>
                </a:cubicBezTo>
                <a:cubicBezTo>
                  <a:pt x="16" y="80"/>
                  <a:pt x="16" y="80"/>
                  <a:pt x="16" y="80"/>
                </a:cubicBezTo>
                <a:cubicBezTo>
                  <a:pt x="0" y="80"/>
                  <a:pt x="0" y="80"/>
                  <a:pt x="0" y="80"/>
                </a:cubicBezTo>
                <a:cubicBezTo>
                  <a:pt x="0" y="87"/>
                  <a:pt x="0" y="87"/>
                  <a:pt x="0" y="87"/>
                </a:cubicBezTo>
                <a:cubicBezTo>
                  <a:pt x="17" y="87"/>
                  <a:pt x="17" y="87"/>
                  <a:pt x="17" y="87"/>
                </a:cubicBezTo>
                <a:cubicBezTo>
                  <a:pt x="18" y="87"/>
                  <a:pt x="18" y="87"/>
                  <a:pt x="18" y="87"/>
                </a:cubicBezTo>
                <a:cubicBezTo>
                  <a:pt x="20" y="87"/>
                  <a:pt x="22" y="89"/>
                  <a:pt x="22" y="91"/>
                </a:cubicBezTo>
                <a:cubicBezTo>
                  <a:pt x="22" y="95"/>
                  <a:pt x="22" y="95"/>
                  <a:pt x="22" y="95"/>
                </a:cubicBezTo>
                <a:cubicBezTo>
                  <a:pt x="22" y="109"/>
                  <a:pt x="22" y="109"/>
                  <a:pt x="22" y="109"/>
                </a:cubicBezTo>
                <a:cubicBezTo>
                  <a:pt x="14" y="109"/>
                  <a:pt x="8" y="108"/>
                  <a:pt x="8" y="116"/>
                </a:cubicBezTo>
                <a:cubicBezTo>
                  <a:pt x="102" y="116"/>
                  <a:pt x="102" y="116"/>
                  <a:pt x="102" y="116"/>
                </a:cubicBezTo>
                <a:cubicBezTo>
                  <a:pt x="102" y="108"/>
                  <a:pt x="95" y="109"/>
                  <a:pt x="87" y="109"/>
                </a:cubicBezTo>
                <a:close/>
                <a:moveTo>
                  <a:pt x="62" y="10"/>
                </a:moveTo>
                <a:cubicBezTo>
                  <a:pt x="61" y="10"/>
                  <a:pt x="60" y="11"/>
                  <a:pt x="60" y="12"/>
                </a:cubicBezTo>
                <a:cubicBezTo>
                  <a:pt x="43" y="44"/>
                  <a:pt x="43" y="44"/>
                  <a:pt x="43" y="44"/>
                </a:cubicBezTo>
                <a:cubicBezTo>
                  <a:pt x="37" y="41"/>
                  <a:pt x="37" y="41"/>
                  <a:pt x="37" y="41"/>
                </a:cubicBezTo>
                <a:cubicBezTo>
                  <a:pt x="37" y="40"/>
                  <a:pt x="37" y="40"/>
                  <a:pt x="37" y="39"/>
                </a:cubicBezTo>
                <a:cubicBezTo>
                  <a:pt x="53" y="10"/>
                  <a:pt x="53" y="10"/>
                  <a:pt x="53" y="10"/>
                </a:cubicBezTo>
                <a:cubicBezTo>
                  <a:pt x="53" y="9"/>
                  <a:pt x="54" y="8"/>
                  <a:pt x="55" y="8"/>
                </a:cubicBezTo>
                <a:cubicBezTo>
                  <a:pt x="56" y="7"/>
                  <a:pt x="57" y="7"/>
                  <a:pt x="58" y="8"/>
                </a:cubicBezTo>
                <a:cubicBezTo>
                  <a:pt x="62" y="10"/>
                  <a:pt x="62" y="10"/>
                  <a:pt x="62" y="10"/>
                </a:cubicBezTo>
                <a:cubicBezTo>
                  <a:pt x="62" y="10"/>
                  <a:pt x="62" y="10"/>
                  <a:pt x="62" y="10"/>
                </a:cubicBezTo>
                <a:close/>
              </a:path>
            </a:pathLst>
          </a:custGeom>
          <a:solidFill>
            <a:srgbClr val="4B5050"/>
          </a:solidFill>
          <a:ln>
            <a:noFill/>
          </a:ln>
          <a:extLst>
            <a:ext uri="{91240B29-F687-4F45-9708-019B960494DF}">
              <a14:hiddenLine xmlns:a14="http://schemas.microsoft.com/office/drawing/2010/main" w="9525">
                <a:solidFill>
                  <a:srgbClr val="000000"/>
                </a:solidFill>
                <a:round/>
                <a:headEnd/>
                <a:tailEnd/>
              </a14:hiddenLine>
            </a:ext>
          </a:extLst>
        </p:spPr>
        <p:txBody>
          <a:bodyPr lIns="243797" tIns="121899" rIns="243797" bIns="121899"/>
          <a:lstStyle/>
          <a:p>
            <a:endParaRPr lang="en-US"/>
          </a:p>
        </p:txBody>
      </p:sp>
      <p:sp>
        <p:nvSpPr>
          <p:cNvPr id="8" name="TextBox 7">
            <a:extLst>
              <a:ext uri="{FF2B5EF4-FFF2-40B4-BE49-F238E27FC236}">
                <a16:creationId xmlns:a16="http://schemas.microsoft.com/office/drawing/2014/main" id="{C2CB50D0-2BA0-EA45-BF50-1D7D00D2EB29}"/>
              </a:ext>
            </a:extLst>
          </p:cNvPr>
          <p:cNvSpPr txBox="1"/>
          <p:nvPr/>
        </p:nvSpPr>
        <p:spPr>
          <a:xfrm>
            <a:off x="4998423" y="4953000"/>
            <a:ext cx="2195153" cy="707886"/>
          </a:xfrm>
          <a:prstGeom prst="rect">
            <a:avLst/>
          </a:prstGeom>
          <a:noFill/>
        </p:spPr>
        <p:txBody>
          <a:bodyPr wrap="none" rtlCol="0">
            <a:spAutoFit/>
          </a:bodyPr>
          <a:lstStyle/>
          <a:p>
            <a:r>
              <a:rPr lang="en-US" sz="4000" b="1" dirty="0">
                <a:cs typeface="Gill Sans SemiBold" panose="020B0502020104020203" pitchFamily="34" charset="-79"/>
              </a:rPr>
              <a:t>ANALYSIS</a:t>
            </a:r>
          </a:p>
        </p:txBody>
      </p:sp>
      <p:sp>
        <p:nvSpPr>
          <p:cNvPr id="9" name="Freeform 170">
            <a:extLst>
              <a:ext uri="{FF2B5EF4-FFF2-40B4-BE49-F238E27FC236}">
                <a16:creationId xmlns:a16="http://schemas.microsoft.com/office/drawing/2014/main" id="{6BEB22B5-0433-0A4E-B3FB-37818FD6FB8B}"/>
              </a:ext>
            </a:extLst>
          </p:cNvPr>
          <p:cNvSpPr>
            <a:spLocks noChangeArrowheads="1"/>
          </p:cNvSpPr>
          <p:nvPr/>
        </p:nvSpPr>
        <p:spPr bwMode="auto">
          <a:xfrm>
            <a:off x="8885766" y="2074070"/>
            <a:ext cx="1828800" cy="1828800"/>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rgbClr val="4B5050"/>
          </a:solidFill>
          <a:ln>
            <a:noFill/>
          </a:ln>
          <a:effectLst/>
        </p:spPr>
        <p:txBody>
          <a:bodyPr wrap="none" lIns="91424" tIns="45712" rIns="91424" bIns="45712" anchor="ctr"/>
          <a:lstStyle/>
          <a:p>
            <a:pPr defTabSz="1218987" fontAlgn="auto">
              <a:spcBef>
                <a:spcPts val="0"/>
              </a:spcBef>
              <a:spcAft>
                <a:spcPts val="0"/>
              </a:spcAft>
              <a:defRPr/>
            </a:pPr>
            <a:endParaRPr lang="en-US" dirty="0">
              <a:latin typeface="+mn-lt"/>
              <a:ea typeface="+mn-ea"/>
            </a:endParaRPr>
          </a:p>
        </p:txBody>
      </p:sp>
      <p:sp>
        <p:nvSpPr>
          <p:cNvPr id="10" name="TextBox 9">
            <a:extLst>
              <a:ext uri="{FF2B5EF4-FFF2-40B4-BE49-F238E27FC236}">
                <a16:creationId xmlns:a16="http://schemas.microsoft.com/office/drawing/2014/main" id="{5951900A-DF92-0F45-85EB-201004DE0C2F}"/>
              </a:ext>
            </a:extLst>
          </p:cNvPr>
          <p:cNvSpPr txBox="1"/>
          <p:nvPr/>
        </p:nvSpPr>
        <p:spPr>
          <a:xfrm>
            <a:off x="8607210" y="4953000"/>
            <a:ext cx="2385910" cy="707886"/>
          </a:xfrm>
          <a:prstGeom prst="rect">
            <a:avLst/>
          </a:prstGeom>
          <a:noFill/>
        </p:spPr>
        <p:txBody>
          <a:bodyPr wrap="none" rtlCol="0">
            <a:spAutoFit/>
          </a:bodyPr>
          <a:lstStyle/>
          <a:p>
            <a:r>
              <a:rPr lang="en-US" sz="4000" b="1" dirty="0">
                <a:cs typeface="Gill Sans SemiBold" panose="020B0502020104020203" pitchFamily="34" charset="-79"/>
              </a:rPr>
              <a:t>SOLUTION</a:t>
            </a:r>
          </a:p>
        </p:txBody>
      </p:sp>
      <p:sp>
        <p:nvSpPr>
          <p:cNvPr id="11" name="Oval 10">
            <a:extLst>
              <a:ext uri="{FF2B5EF4-FFF2-40B4-BE49-F238E27FC236}">
                <a16:creationId xmlns:a16="http://schemas.microsoft.com/office/drawing/2014/main" id="{726AE91E-BD0E-404B-A11B-1CEEA3E0D44B}"/>
              </a:ext>
            </a:extLst>
          </p:cNvPr>
          <p:cNvSpPr/>
          <p:nvPr/>
        </p:nvSpPr>
        <p:spPr>
          <a:xfrm>
            <a:off x="778933" y="1676400"/>
            <a:ext cx="3124200" cy="2743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8358B07-B7B0-0644-82CF-38A92C0030D0}"/>
              </a:ext>
            </a:extLst>
          </p:cNvPr>
          <p:cNvSpPr/>
          <p:nvPr/>
        </p:nvSpPr>
        <p:spPr>
          <a:xfrm>
            <a:off x="4508499" y="1676400"/>
            <a:ext cx="3124200" cy="2743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9491849-1603-BB46-AE32-E7E4DA3A85B1}"/>
              </a:ext>
            </a:extLst>
          </p:cNvPr>
          <p:cNvSpPr/>
          <p:nvPr/>
        </p:nvSpPr>
        <p:spPr>
          <a:xfrm>
            <a:off x="8238065" y="1676400"/>
            <a:ext cx="3124200" cy="2743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74ADA2C-CAF7-934E-A635-C075754950D5}"/>
              </a:ext>
            </a:extLst>
          </p:cNvPr>
          <p:cNvSpPr/>
          <p:nvPr/>
        </p:nvSpPr>
        <p:spPr>
          <a:xfrm>
            <a:off x="4419600" y="990600"/>
            <a:ext cx="7239000" cy="51816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4562CE6-B9CB-4142-9A6A-026E98255845}"/>
              </a:ext>
            </a:extLst>
          </p:cNvPr>
          <p:cNvPicPr>
            <a:picLocks noChangeAspect="1"/>
          </p:cNvPicPr>
          <p:nvPr/>
        </p:nvPicPr>
        <p:blipFill>
          <a:blip r:embed="rId3"/>
          <a:stretch>
            <a:fillRect/>
          </a:stretch>
        </p:blipFill>
        <p:spPr>
          <a:xfrm>
            <a:off x="0" y="0"/>
            <a:ext cx="1295400" cy="1295400"/>
          </a:xfrm>
          <a:prstGeom prst="rect">
            <a:avLst/>
          </a:prstGeom>
        </p:spPr>
      </p:pic>
      <p:sp>
        <p:nvSpPr>
          <p:cNvPr id="15" name="TextBox 14">
            <a:extLst>
              <a:ext uri="{FF2B5EF4-FFF2-40B4-BE49-F238E27FC236}">
                <a16:creationId xmlns:a16="http://schemas.microsoft.com/office/drawing/2014/main" id="{75BB3A95-2D58-6E44-B232-147E2CB9C044}"/>
              </a:ext>
            </a:extLst>
          </p:cNvPr>
          <p:cNvSpPr txBox="1"/>
          <p:nvPr/>
        </p:nvSpPr>
        <p:spPr>
          <a:xfrm>
            <a:off x="1524000" y="278368"/>
            <a:ext cx="9985041" cy="369332"/>
          </a:xfrm>
          <a:prstGeom prst="rect">
            <a:avLst/>
          </a:prstGeom>
          <a:noFill/>
        </p:spPr>
        <p:txBody>
          <a:bodyPr wrap="none" rtlCol="0">
            <a:spAutoFit/>
          </a:bodyPr>
          <a:lstStyle/>
          <a:p>
            <a:r>
              <a:rPr lang="en-US" dirty="0"/>
              <a:t>If you have a chat question/comment you want to keep anonymous – please send to: _______________ </a:t>
            </a:r>
          </a:p>
        </p:txBody>
      </p:sp>
    </p:spTree>
    <p:extLst>
      <p:ext uri="{BB962C8B-B14F-4D97-AF65-F5344CB8AC3E}">
        <p14:creationId xmlns:p14="http://schemas.microsoft.com/office/powerpoint/2010/main" val="385812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F58982-4116-1244-B11A-DE78428D2D0E}"/>
              </a:ext>
            </a:extLst>
          </p:cNvPr>
          <p:cNvSpPr/>
          <p:nvPr/>
        </p:nvSpPr>
        <p:spPr>
          <a:xfrm>
            <a:off x="0" y="0"/>
            <a:ext cx="3581400" cy="6629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24100" y="2743200"/>
            <a:ext cx="8229600" cy="1143000"/>
          </a:xfrm>
        </p:spPr>
        <p:txBody>
          <a:bodyPr/>
          <a:lstStyle/>
          <a:p>
            <a:r>
              <a:rPr lang="en-US" b="1" dirty="0">
                <a:latin typeface="+mn-lt"/>
                <a:ea typeface="Helvetica Neue" panose="02000503000000020004" pitchFamily="2" charset="0"/>
                <a:cs typeface="Gill Sans SemiBold" panose="020B0502020104020203" pitchFamily="34" charset="-79"/>
              </a:rPr>
              <a:t>Agenda</a:t>
            </a:r>
          </a:p>
        </p:txBody>
      </p:sp>
      <p:sp>
        <p:nvSpPr>
          <p:cNvPr id="3" name="Content Placeholder 2"/>
          <p:cNvSpPr>
            <a:spLocks noGrp="1"/>
          </p:cNvSpPr>
          <p:nvPr>
            <p:ph idx="1"/>
          </p:nvPr>
        </p:nvSpPr>
        <p:spPr>
          <a:xfrm>
            <a:off x="3886200" y="685800"/>
            <a:ext cx="8305800" cy="5715000"/>
          </a:xfrm>
        </p:spPr>
        <p:txBody>
          <a:bodyPr>
            <a:normAutofit/>
          </a:bodyPr>
          <a:lstStyle/>
          <a:p>
            <a:pPr marL="0" indent="0">
              <a:buNone/>
            </a:pPr>
            <a:r>
              <a:rPr lang="en-US" dirty="0">
                <a:ea typeface="Helvetica Neue" panose="02000503000000020004" pitchFamily="2" charset="0"/>
                <a:cs typeface="Gill Sans" panose="020B0502020104020203" pitchFamily="34" charset="-79"/>
              </a:rPr>
              <a:t>12:00-12:05   	Introduction </a:t>
            </a:r>
          </a:p>
          <a:p>
            <a:pPr marL="0" indent="0">
              <a:buNone/>
            </a:pPr>
            <a:r>
              <a:rPr lang="en-US" dirty="0">
                <a:ea typeface="Helvetica Neue" panose="02000503000000020004" pitchFamily="2" charset="0"/>
                <a:cs typeface="Gill Sans" panose="020B0502020104020203" pitchFamily="34" charset="-79"/>
              </a:rPr>
              <a:t>		    	Follow-Up from Prior M&amp;Ms</a:t>
            </a:r>
          </a:p>
          <a:p>
            <a:pPr marL="0" indent="0">
              <a:buNone/>
            </a:pPr>
            <a:endParaRPr lang="en-US" dirty="0">
              <a:ea typeface="Helvetica Neue Light" panose="02000403000000020004" pitchFamily="2" charset="0"/>
              <a:cs typeface="Gill Sans" panose="020B0502020104020203" pitchFamily="34" charset="-79"/>
            </a:endParaRPr>
          </a:p>
          <a:p>
            <a:pPr marL="0" indent="0">
              <a:buNone/>
            </a:pPr>
            <a:r>
              <a:rPr lang="en-US" dirty="0">
                <a:ea typeface="Helvetica Neue" panose="02000503000000020004" pitchFamily="2" charset="0"/>
                <a:cs typeface="Gill Sans" panose="020B0502020104020203" pitchFamily="34" charset="-79"/>
              </a:rPr>
              <a:t>12:05-12:20   	Case Presentation</a:t>
            </a:r>
          </a:p>
          <a:p>
            <a:pPr marL="0" indent="0">
              <a:buNone/>
            </a:pPr>
            <a:endParaRPr lang="en-US" dirty="0">
              <a:ea typeface="Helvetica Neue Light" panose="02000403000000020004" pitchFamily="2" charset="0"/>
              <a:cs typeface="Gill Sans" panose="020B0502020104020203" pitchFamily="34" charset="-79"/>
            </a:endParaRPr>
          </a:p>
          <a:p>
            <a:pPr marL="0" indent="0">
              <a:buNone/>
            </a:pPr>
            <a:r>
              <a:rPr lang="en-US" dirty="0">
                <a:ea typeface="Helvetica Neue" panose="02000503000000020004" pitchFamily="2" charset="0"/>
                <a:cs typeface="Gill Sans" panose="020B0502020104020203" pitchFamily="34" charset="-79"/>
              </a:rPr>
              <a:t>12:20-12:50   	Case Analysis and Discussion</a:t>
            </a:r>
            <a:endParaRPr lang="en-US" dirty="0">
              <a:ea typeface="Helvetica Neue Light" panose="02000403000000020004" pitchFamily="2" charset="0"/>
              <a:cs typeface="Gill Sans" panose="020B0502020104020203" pitchFamily="34" charset="-79"/>
            </a:endParaRPr>
          </a:p>
          <a:p>
            <a:pPr marL="0" indent="0">
              <a:buNone/>
            </a:pPr>
            <a:r>
              <a:rPr lang="en-US" dirty="0">
                <a:ea typeface="Helvetica Neue" panose="02000503000000020004" pitchFamily="2" charset="0"/>
                <a:cs typeface="Gill Sans" panose="020B0502020104020203" pitchFamily="34" charset="-79"/>
              </a:rPr>
              <a:t>  </a:t>
            </a:r>
          </a:p>
          <a:p>
            <a:pPr marL="0" indent="0">
              <a:buNone/>
            </a:pPr>
            <a:r>
              <a:rPr lang="en-US" dirty="0">
                <a:ea typeface="Helvetica Neue" panose="02000503000000020004" pitchFamily="2" charset="0"/>
                <a:cs typeface="Gill Sans" panose="020B0502020104020203" pitchFamily="34" charset="-79"/>
              </a:rPr>
              <a:t>  12:50-1:00   	Solution Generation</a:t>
            </a:r>
          </a:p>
          <a:p>
            <a:endParaRPr lang="en-US" dirty="0">
              <a:ea typeface="Helvetica Neue Light" panose="02000403000000020004" pitchFamily="2" charset="0"/>
              <a:cs typeface="Gill Sans" panose="020B0502020104020203" pitchFamily="34" charset="-79"/>
            </a:endParaRPr>
          </a:p>
        </p:txBody>
      </p:sp>
      <p:cxnSp>
        <p:nvCxnSpPr>
          <p:cNvPr id="6" name="Straight Connector 5">
            <a:extLst>
              <a:ext uri="{FF2B5EF4-FFF2-40B4-BE49-F238E27FC236}">
                <a16:creationId xmlns:a16="http://schemas.microsoft.com/office/drawing/2014/main" id="{3A6C796A-EFBC-6048-A0AE-00FC84F90D67}"/>
              </a:ext>
            </a:extLst>
          </p:cNvPr>
          <p:cNvCxnSpPr>
            <a:cxnSpLocks/>
          </p:cNvCxnSpPr>
          <p:nvPr/>
        </p:nvCxnSpPr>
        <p:spPr>
          <a:xfrm>
            <a:off x="6248400" y="228600"/>
            <a:ext cx="0" cy="5715000"/>
          </a:xfrm>
          <a:prstGeom prst="line">
            <a:avLst/>
          </a:prstGeom>
          <a:ln w="254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6924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58071" y="2297971"/>
            <a:ext cx="2928329" cy="2908616"/>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ea typeface="Helvetica Neue Light" panose="02000403000000020004" pitchFamily="2" charset="0"/>
                <a:cs typeface="Gill Sans" panose="020B0502020104020203" pitchFamily="34" charset="-79"/>
              </a:rPr>
              <a:t>ADVERSE EVENT</a:t>
            </a:r>
          </a:p>
          <a:p>
            <a:pPr algn="ctr">
              <a:defRPr/>
            </a:pPr>
            <a:r>
              <a:rPr lang="en-US" sz="2000" dirty="0">
                <a:solidFill>
                  <a:schemeClr val="tx1"/>
                </a:solidFill>
                <a:ea typeface="Helvetica Neue Light" panose="02000403000000020004" pitchFamily="2" charset="0"/>
                <a:cs typeface="Gill Sans" panose="020B0502020104020203" pitchFamily="34" charset="-79"/>
              </a:rPr>
              <a:t>(not preventable)</a:t>
            </a:r>
          </a:p>
        </p:txBody>
      </p:sp>
      <p:sp>
        <p:nvSpPr>
          <p:cNvPr id="5" name="Oval 4"/>
          <p:cNvSpPr/>
          <p:nvPr/>
        </p:nvSpPr>
        <p:spPr>
          <a:xfrm>
            <a:off x="6434668" y="2297971"/>
            <a:ext cx="3066914" cy="2908616"/>
          </a:xfrm>
          <a:prstGeom prst="ellipse">
            <a:avLst/>
          </a:prstGeom>
          <a:noFill/>
          <a:ln w="63500">
            <a:solidFill>
              <a:srgbClr val="CFB8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black"/>
                </a:solidFill>
                <a:ea typeface="Helvetica Neue Light" panose="02000403000000020004" pitchFamily="2" charset="0"/>
                <a:cs typeface="Gill Sans" panose="020B0502020104020203" pitchFamily="34" charset="-79"/>
              </a:rPr>
              <a:t>MEDICAL ERROR</a:t>
            </a:r>
          </a:p>
          <a:p>
            <a:pPr algn="ctr">
              <a:defRPr/>
            </a:pPr>
            <a:r>
              <a:rPr lang="en-US" sz="2000" dirty="0">
                <a:solidFill>
                  <a:prstClr val="black"/>
                </a:solidFill>
                <a:ea typeface="Helvetica Neue Light" panose="02000403000000020004" pitchFamily="2" charset="0"/>
                <a:cs typeface="Gill Sans" panose="020B0502020104020203" pitchFamily="34" charset="-79"/>
              </a:rPr>
              <a:t>(near-miss)</a:t>
            </a:r>
          </a:p>
        </p:txBody>
      </p:sp>
    </p:spTree>
    <p:extLst>
      <p:ext uri="{BB962C8B-B14F-4D97-AF65-F5344CB8AC3E}">
        <p14:creationId xmlns:p14="http://schemas.microsoft.com/office/powerpoint/2010/main" val="2953435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167671" y="2297971"/>
            <a:ext cx="2928329" cy="2908616"/>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ea typeface="Helvetica Neue Light" panose="02000403000000020004" pitchFamily="2" charset="0"/>
                <a:cs typeface="Gill Sans" panose="020B0502020104020203" pitchFamily="34" charset="-79"/>
              </a:rPr>
              <a:t>ADVERSE EVENT</a:t>
            </a:r>
          </a:p>
          <a:p>
            <a:pPr algn="ctr">
              <a:defRPr/>
            </a:pPr>
            <a:r>
              <a:rPr lang="en-US" sz="2000" dirty="0">
                <a:solidFill>
                  <a:schemeClr val="tx1"/>
                </a:solidFill>
                <a:ea typeface="Helvetica Neue Light" panose="02000403000000020004" pitchFamily="2" charset="0"/>
                <a:cs typeface="Gill Sans" panose="020B0502020104020203" pitchFamily="34" charset="-79"/>
              </a:rPr>
              <a:t>(not preventable)</a:t>
            </a:r>
          </a:p>
        </p:txBody>
      </p:sp>
      <p:sp>
        <p:nvSpPr>
          <p:cNvPr id="5" name="Oval 4"/>
          <p:cNvSpPr/>
          <p:nvPr/>
        </p:nvSpPr>
        <p:spPr>
          <a:xfrm>
            <a:off x="5772286" y="2297971"/>
            <a:ext cx="3066914" cy="2908616"/>
          </a:xfrm>
          <a:prstGeom prst="ellipse">
            <a:avLst/>
          </a:prstGeom>
          <a:noFill/>
          <a:ln w="63500">
            <a:solidFill>
              <a:srgbClr val="CFB8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black"/>
                </a:solidFill>
                <a:ea typeface="Helvetica Neue Light" panose="02000403000000020004" pitchFamily="2" charset="0"/>
                <a:cs typeface="Gill Sans" panose="020B0502020104020203" pitchFamily="34" charset="-79"/>
              </a:rPr>
              <a:t>MEDICAL ERROR</a:t>
            </a:r>
          </a:p>
          <a:p>
            <a:pPr algn="ctr">
              <a:defRPr/>
            </a:pPr>
            <a:r>
              <a:rPr lang="en-US" sz="2000" dirty="0">
                <a:solidFill>
                  <a:prstClr val="black"/>
                </a:solidFill>
                <a:ea typeface="Helvetica Neue Light" panose="02000403000000020004" pitchFamily="2" charset="0"/>
                <a:cs typeface="Gill Sans" panose="020B0502020104020203" pitchFamily="34" charset="-79"/>
              </a:rPr>
              <a:t>(near-miss)</a:t>
            </a:r>
          </a:p>
        </p:txBody>
      </p:sp>
      <p:sp>
        <p:nvSpPr>
          <p:cNvPr id="6" name="TextBox 5"/>
          <p:cNvSpPr txBox="1"/>
          <p:nvPr/>
        </p:nvSpPr>
        <p:spPr>
          <a:xfrm>
            <a:off x="4148173" y="681795"/>
            <a:ext cx="3590853" cy="707886"/>
          </a:xfrm>
          <a:prstGeom prst="rect">
            <a:avLst/>
          </a:prstGeom>
          <a:noFill/>
        </p:spPr>
        <p:txBody>
          <a:bodyPr wrap="square" rtlCol="0">
            <a:spAutoFit/>
          </a:bodyPr>
          <a:lstStyle/>
          <a:p>
            <a:pPr algn="ctr"/>
            <a:r>
              <a:rPr lang="en-US" sz="4000" b="1" dirty="0">
                <a:ea typeface="Helvetica Neue" panose="02000503000000020004" pitchFamily="2" charset="0"/>
                <a:cs typeface="Gill Sans" panose="020B0502020104020203" pitchFamily="34" charset="-79"/>
              </a:rPr>
              <a:t>Preventable</a:t>
            </a:r>
          </a:p>
        </p:txBody>
      </p:sp>
      <p:cxnSp>
        <p:nvCxnSpPr>
          <p:cNvPr id="7" name="Straight Arrow Connector 6"/>
          <p:cNvCxnSpPr>
            <a:cxnSpLocks/>
          </p:cNvCxnSpPr>
          <p:nvPr/>
        </p:nvCxnSpPr>
        <p:spPr>
          <a:xfrm>
            <a:off x="5943600" y="1389681"/>
            <a:ext cx="0" cy="2380678"/>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119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56702" y="5105400"/>
            <a:ext cx="5878595" cy="707886"/>
          </a:xfrm>
          <a:prstGeom prst="rect">
            <a:avLst/>
          </a:prstGeom>
          <a:noFill/>
        </p:spPr>
        <p:txBody>
          <a:bodyPr wrap="square" rtlCol="0">
            <a:spAutoFit/>
          </a:bodyPr>
          <a:lstStyle/>
          <a:p>
            <a:pPr algn="ctr"/>
            <a:r>
              <a:rPr lang="en-US" sz="4000" b="1" dirty="0">
                <a:ea typeface="Helvetica Neue" panose="02000503000000020004" pitchFamily="2" charset="0"/>
                <a:cs typeface="Gill Sans SemiBold" panose="020B0502020104020203" pitchFamily="34" charset="-79"/>
                <a:sym typeface="Wingdings"/>
              </a:rPr>
              <a:t>What error(s) occurred? </a:t>
            </a:r>
            <a:endParaRPr lang="en-US" sz="4000" b="1" dirty="0">
              <a:ea typeface="Helvetica Neue" panose="02000503000000020004" pitchFamily="2" charset="0"/>
              <a:cs typeface="Gill Sans SemiBold" panose="020B0502020104020203" pitchFamily="34" charset="-79"/>
            </a:endParaRPr>
          </a:p>
        </p:txBody>
      </p:sp>
      <p:sp>
        <p:nvSpPr>
          <p:cNvPr id="6" name="Oval 5"/>
          <p:cNvSpPr/>
          <p:nvPr/>
        </p:nvSpPr>
        <p:spPr>
          <a:xfrm>
            <a:off x="4562542" y="1905000"/>
            <a:ext cx="3066914" cy="2908616"/>
          </a:xfrm>
          <a:prstGeom prst="ellipse">
            <a:avLst/>
          </a:prstGeom>
          <a:noFill/>
          <a:ln w="63500">
            <a:solidFill>
              <a:srgbClr val="CFB8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i="1" dirty="0">
                <a:solidFill>
                  <a:prstClr val="black"/>
                </a:solidFill>
                <a:ea typeface="Helvetica Neue Light" panose="02000403000000020004" pitchFamily="2" charset="0"/>
                <a:cs typeface="Gill Sans" panose="020B0502020104020203" pitchFamily="34" charset="-79"/>
              </a:rPr>
              <a:t>MEDICAL ERROR</a:t>
            </a:r>
          </a:p>
        </p:txBody>
      </p:sp>
      <p:pic>
        <p:nvPicPr>
          <p:cNvPr id="7" name="Picture 6">
            <a:extLst>
              <a:ext uri="{FF2B5EF4-FFF2-40B4-BE49-F238E27FC236}">
                <a16:creationId xmlns:a16="http://schemas.microsoft.com/office/drawing/2014/main" id="{5A82B568-08DB-824B-96EE-9A25EFF28831}"/>
              </a:ext>
            </a:extLst>
          </p:cNvPr>
          <p:cNvPicPr>
            <a:picLocks noChangeAspect="1"/>
          </p:cNvPicPr>
          <p:nvPr/>
        </p:nvPicPr>
        <p:blipFill>
          <a:blip r:embed="rId3"/>
          <a:stretch>
            <a:fillRect/>
          </a:stretch>
        </p:blipFill>
        <p:spPr>
          <a:xfrm>
            <a:off x="0" y="0"/>
            <a:ext cx="1295400" cy="1295400"/>
          </a:xfrm>
          <a:prstGeom prst="rect">
            <a:avLst/>
          </a:prstGeom>
        </p:spPr>
      </p:pic>
      <p:sp>
        <p:nvSpPr>
          <p:cNvPr id="8" name="TextBox 7">
            <a:extLst>
              <a:ext uri="{FF2B5EF4-FFF2-40B4-BE49-F238E27FC236}">
                <a16:creationId xmlns:a16="http://schemas.microsoft.com/office/drawing/2014/main" id="{BE99BD26-9E39-EA46-ABD3-D01FB81ED419}"/>
              </a:ext>
            </a:extLst>
          </p:cNvPr>
          <p:cNvSpPr txBox="1"/>
          <p:nvPr/>
        </p:nvSpPr>
        <p:spPr>
          <a:xfrm>
            <a:off x="1524000" y="278368"/>
            <a:ext cx="9985041" cy="369332"/>
          </a:xfrm>
          <a:prstGeom prst="rect">
            <a:avLst/>
          </a:prstGeom>
          <a:noFill/>
        </p:spPr>
        <p:txBody>
          <a:bodyPr wrap="none" rtlCol="0">
            <a:spAutoFit/>
          </a:bodyPr>
          <a:lstStyle/>
          <a:p>
            <a:r>
              <a:rPr lang="en-US" dirty="0"/>
              <a:t>If you have a chat question/comment you want to keep anonymous – please send to: _______________ </a:t>
            </a:r>
          </a:p>
        </p:txBody>
      </p:sp>
    </p:spTree>
    <p:extLst>
      <p:ext uri="{BB962C8B-B14F-4D97-AF65-F5344CB8AC3E}">
        <p14:creationId xmlns:p14="http://schemas.microsoft.com/office/powerpoint/2010/main" val="723753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490787" y="5257800"/>
            <a:ext cx="7210425" cy="707886"/>
          </a:xfrm>
          <a:prstGeom prst="rect">
            <a:avLst/>
          </a:prstGeom>
          <a:noFill/>
        </p:spPr>
        <p:txBody>
          <a:bodyPr wrap="square" rtlCol="0">
            <a:spAutoFit/>
          </a:bodyPr>
          <a:lstStyle/>
          <a:p>
            <a:pPr algn="ctr"/>
            <a:r>
              <a:rPr lang="en-US" sz="4000" b="1" dirty="0">
                <a:ea typeface="Helvetica Neue" panose="02000503000000020004" pitchFamily="2" charset="0"/>
                <a:cs typeface="Gill Sans SemiBold" panose="020B0502020104020203" pitchFamily="34" charset="-79"/>
              </a:rPr>
              <a:t>What was the Adverse Event?  </a:t>
            </a:r>
          </a:p>
        </p:txBody>
      </p:sp>
      <p:sp>
        <p:nvSpPr>
          <p:cNvPr id="4" name="Oval 3"/>
          <p:cNvSpPr/>
          <p:nvPr/>
        </p:nvSpPr>
        <p:spPr>
          <a:xfrm>
            <a:off x="4631834" y="1828800"/>
            <a:ext cx="2928329" cy="2908616"/>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i="1" dirty="0">
                <a:solidFill>
                  <a:schemeClr val="tx1"/>
                </a:solidFill>
                <a:ea typeface="Helvetica Neue Light" panose="02000403000000020004" pitchFamily="2" charset="0"/>
                <a:cs typeface="Gill Sans" panose="020B0502020104020203" pitchFamily="34" charset="-79"/>
              </a:rPr>
              <a:t>ADVERSE EVENT</a:t>
            </a:r>
          </a:p>
        </p:txBody>
      </p:sp>
      <p:pic>
        <p:nvPicPr>
          <p:cNvPr id="5" name="Picture 4">
            <a:extLst>
              <a:ext uri="{FF2B5EF4-FFF2-40B4-BE49-F238E27FC236}">
                <a16:creationId xmlns:a16="http://schemas.microsoft.com/office/drawing/2014/main" id="{23CDC3BB-F768-604D-B277-5D721DDAC260}"/>
              </a:ext>
            </a:extLst>
          </p:cNvPr>
          <p:cNvPicPr>
            <a:picLocks noChangeAspect="1"/>
          </p:cNvPicPr>
          <p:nvPr/>
        </p:nvPicPr>
        <p:blipFill>
          <a:blip r:embed="rId3"/>
          <a:stretch>
            <a:fillRect/>
          </a:stretch>
        </p:blipFill>
        <p:spPr>
          <a:xfrm>
            <a:off x="0" y="0"/>
            <a:ext cx="1295400" cy="1295400"/>
          </a:xfrm>
          <a:prstGeom prst="rect">
            <a:avLst/>
          </a:prstGeom>
        </p:spPr>
      </p:pic>
      <p:sp>
        <p:nvSpPr>
          <p:cNvPr id="6" name="TextBox 5">
            <a:extLst>
              <a:ext uri="{FF2B5EF4-FFF2-40B4-BE49-F238E27FC236}">
                <a16:creationId xmlns:a16="http://schemas.microsoft.com/office/drawing/2014/main" id="{012670A1-FF9F-084C-9DDC-5FBF8E961D22}"/>
              </a:ext>
            </a:extLst>
          </p:cNvPr>
          <p:cNvSpPr txBox="1"/>
          <p:nvPr/>
        </p:nvSpPr>
        <p:spPr>
          <a:xfrm>
            <a:off x="1524000" y="278368"/>
            <a:ext cx="9985041" cy="369332"/>
          </a:xfrm>
          <a:prstGeom prst="rect">
            <a:avLst/>
          </a:prstGeom>
          <a:noFill/>
        </p:spPr>
        <p:txBody>
          <a:bodyPr wrap="none" rtlCol="0">
            <a:spAutoFit/>
          </a:bodyPr>
          <a:lstStyle/>
          <a:p>
            <a:r>
              <a:rPr lang="en-US" dirty="0"/>
              <a:t>If you have a chat question/comment you want to keep anonymous – please send to: _______________ </a:t>
            </a:r>
          </a:p>
        </p:txBody>
      </p:sp>
    </p:spTree>
    <p:extLst>
      <p:ext uri="{BB962C8B-B14F-4D97-AF65-F5344CB8AC3E}">
        <p14:creationId xmlns:p14="http://schemas.microsoft.com/office/powerpoint/2010/main" val="3203726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14">
            <a:extLst>
              <a:ext uri="{FF2B5EF4-FFF2-40B4-BE49-F238E27FC236}">
                <a16:creationId xmlns:a16="http://schemas.microsoft.com/office/drawing/2014/main" id="{3D449BEF-2825-3B45-B7D1-F81ED6E3F5F4}"/>
              </a:ext>
            </a:extLst>
          </p:cNvPr>
          <p:cNvSpPr>
            <a:spLocks noChangeArrowheads="1"/>
          </p:cNvSpPr>
          <p:nvPr/>
        </p:nvSpPr>
        <p:spPr bwMode="auto">
          <a:xfrm>
            <a:off x="1473200" y="2125133"/>
            <a:ext cx="1828800" cy="1828800"/>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rgbClr val="4B5050"/>
          </a:solidFill>
          <a:ln>
            <a:noFill/>
          </a:ln>
          <a:effectLst/>
        </p:spPr>
        <p:txBody>
          <a:bodyPr wrap="none" lIns="91424" tIns="45712" rIns="91424" bIns="45712" anchor="ctr"/>
          <a:lstStyle/>
          <a:p>
            <a:pPr defTabSz="1218987" fontAlgn="auto">
              <a:spcBef>
                <a:spcPts val="0"/>
              </a:spcBef>
              <a:spcAft>
                <a:spcPts val="0"/>
              </a:spcAft>
              <a:defRPr/>
            </a:pPr>
            <a:endParaRPr lang="en-US" dirty="0">
              <a:latin typeface="+mn-lt"/>
              <a:ea typeface="+mn-ea"/>
            </a:endParaRPr>
          </a:p>
        </p:txBody>
      </p:sp>
      <p:sp>
        <p:nvSpPr>
          <p:cNvPr id="3" name="TextBox 2">
            <a:extLst>
              <a:ext uri="{FF2B5EF4-FFF2-40B4-BE49-F238E27FC236}">
                <a16:creationId xmlns:a16="http://schemas.microsoft.com/office/drawing/2014/main" id="{47801DA3-3E1C-5D40-B0CD-5A17CB8A78C4}"/>
              </a:ext>
            </a:extLst>
          </p:cNvPr>
          <p:cNvSpPr txBox="1"/>
          <p:nvPr/>
        </p:nvSpPr>
        <p:spPr>
          <a:xfrm>
            <a:off x="1242992" y="4988011"/>
            <a:ext cx="2289216" cy="707886"/>
          </a:xfrm>
          <a:prstGeom prst="rect">
            <a:avLst/>
          </a:prstGeom>
          <a:noFill/>
        </p:spPr>
        <p:txBody>
          <a:bodyPr wrap="none" rtlCol="0">
            <a:spAutoFit/>
          </a:bodyPr>
          <a:lstStyle/>
          <a:p>
            <a:r>
              <a:rPr lang="en-US" sz="4000" b="1" dirty="0">
                <a:cs typeface="Gill Sans SemiBold" panose="020B0502020104020203" pitchFamily="34" charset="-79"/>
              </a:rPr>
              <a:t>PROBLEM</a:t>
            </a:r>
          </a:p>
        </p:txBody>
      </p:sp>
      <p:sp>
        <p:nvSpPr>
          <p:cNvPr id="7" name="Freeform 79">
            <a:extLst>
              <a:ext uri="{FF2B5EF4-FFF2-40B4-BE49-F238E27FC236}">
                <a16:creationId xmlns:a16="http://schemas.microsoft.com/office/drawing/2014/main" id="{5269467C-E918-CB4C-89B3-2CC61642D450}"/>
              </a:ext>
            </a:extLst>
          </p:cNvPr>
          <p:cNvSpPr>
            <a:spLocks noEditPoints="1"/>
          </p:cNvSpPr>
          <p:nvPr/>
        </p:nvSpPr>
        <p:spPr bwMode="auto">
          <a:xfrm>
            <a:off x="5156199" y="2133600"/>
            <a:ext cx="1828800" cy="1828800"/>
          </a:xfrm>
          <a:custGeom>
            <a:avLst/>
            <a:gdLst>
              <a:gd name="T0" fmla="*/ 584794 w 102"/>
              <a:gd name="T1" fmla="*/ 731928 h 116"/>
              <a:gd name="T2" fmla="*/ 551186 w 102"/>
              <a:gd name="T3" fmla="*/ 731928 h 116"/>
              <a:gd name="T4" fmla="*/ 685621 w 102"/>
              <a:gd name="T5" fmla="*/ 490191 h 116"/>
              <a:gd name="T6" fmla="*/ 463802 w 102"/>
              <a:gd name="T7" fmla="*/ 208163 h 116"/>
              <a:gd name="T8" fmla="*/ 517577 w 102"/>
              <a:gd name="T9" fmla="*/ 100724 h 116"/>
              <a:gd name="T10" fmla="*/ 510855 w 102"/>
              <a:gd name="T11" fmla="*/ 67149 h 116"/>
              <a:gd name="T12" fmla="*/ 376419 w 102"/>
              <a:gd name="T13" fmla="*/ 6715 h 116"/>
              <a:gd name="T14" fmla="*/ 356254 w 102"/>
              <a:gd name="T15" fmla="*/ 0 h 116"/>
              <a:gd name="T16" fmla="*/ 342811 w 102"/>
              <a:gd name="T17" fmla="*/ 13430 h 116"/>
              <a:gd name="T18" fmla="*/ 188210 w 102"/>
              <a:gd name="T19" fmla="*/ 308887 h 116"/>
              <a:gd name="T20" fmla="*/ 208375 w 102"/>
              <a:gd name="T21" fmla="*/ 382752 h 116"/>
              <a:gd name="T22" fmla="*/ 188210 w 102"/>
              <a:gd name="T23" fmla="*/ 423041 h 116"/>
              <a:gd name="T24" fmla="*/ 275593 w 102"/>
              <a:gd name="T25" fmla="*/ 463331 h 116"/>
              <a:gd name="T26" fmla="*/ 295758 w 102"/>
              <a:gd name="T27" fmla="*/ 423041 h 116"/>
              <a:gd name="T28" fmla="*/ 295758 w 102"/>
              <a:gd name="T29" fmla="*/ 423041 h 116"/>
              <a:gd name="T30" fmla="*/ 362976 w 102"/>
              <a:gd name="T31" fmla="*/ 396181 h 116"/>
              <a:gd name="T32" fmla="*/ 416750 w 102"/>
              <a:gd name="T33" fmla="*/ 295457 h 116"/>
              <a:gd name="T34" fmla="*/ 584794 w 102"/>
              <a:gd name="T35" fmla="*/ 490191 h 116"/>
              <a:gd name="T36" fmla="*/ 389863 w 102"/>
              <a:gd name="T37" fmla="*/ 684924 h 116"/>
              <a:gd name="T38" fmla="*/ 248706 w 102"/>
              <a:gd name="T39" fmla="*/ 637919 h 116"/>
              <a:gd name="T40" fmla="*/ 248706 w 102"/>
              <a:gd name="T41" fmla="*/ 611060 h 116"/>
              <a:gd name="T42" fmla="*/ 268871 w 102"/>
              <a:gd name="T43" fmla="*/ 584200 h 116"/>
              <a:gd name="T44" fmla="*/ 389863 w 102"/>
              <a:gd name="T45" fmla="*/ 584200 h 116"/>
              <a:gd name="T46" fmla="*/ 389863 w 102"/>
              <a:gd name="T47" fmla="*/ 537195 h 116"/>
              <a:gd name="T48" fmla="*/ 201653 w 102"/>
              <a:gd name="T49" fmla="*/ 537195 h 116"/>
              <a:gd name="T50" fmla="*/ 107548 w 102"/>
              <a:gd name="T51" fmla="*/ 537195 h 116"/>
              <a:gd name="T52" fmla="*/ 0 w 102"/>
              <a:gd name="T53" fmla="*/ 537195 h 116"/>
              <a:gd name="T54" fmla="*/ 0 w 102"/>
              <a:gd name="T55" fmla="*/ 584200 h 116"/>
              <a:gd name="T56" fmla="*/ 114270 w 102"/>
              <a:gd name="T57" fmla="*/ 584200 h 116"/>
              <a:gd name="T58" fmla="*/ 120992 w 102"/>
              <a:gd name="T59" fmla="*/ 584200 h 116"/>
              <a:gd name="T60" fmla="*/ 147879 w 102"/>
              <a:gd name="T61" fmla="*/ 611060 h 116"/>
              <a:gd name="T62" fmla="*/ 147879 w 102"/>
              <a:gd name="T63" fmla="*/ 637919 h 116"/>
              <a:gd name="T64" fmla="*/ 147879 w 102"/>
              <a:gd name="T65" fmla="*/ 731928 h 116"/>
              <a:gd name="T66" fmla="*/ 53774 w 102"/>
              <a:gd name="T67" fmla="*/ 778933 h 116"/>
              <a:gd name="T68" fmla="*/ 685621 w 102"/>
              <a:gd name="T69" fmla="*/ 778933 h 116"/>
              <a:gd name="T70" fmla="*/ 584794 w 102"/>
              <a:gd name="T71" fmla="*/ 731928 h 116"/>
              <a:gd name="T72" fmla="*/ 416750 w 102"/>
              <a:gd name="T73" fmla="*/ 67149 h 116"/>
              <a:gd name="T74" fmla="*/ 403306 w 102"/>
              <a:gd name="T75" fmla="*/ 80579 h 116"/>
              <a:gd name="T76" fmla="*/ 289036 w 102"/>
              <a:gd name="T77" fmla="*/ 295457 h 116"/>
              <a:gd name="T78" fmla="*/ 248706 w 102"/>
              <a:gd name="T79" fmla="*/ 275313 h 116"/>
              <a:gd name="T80" fmla="*/ 248706 w 102"/>
              <a:gd name="T81" fmla="*/ 261883 h 116"/>
              <a:gd name="T82" fmla="*/ 356254 w 102"/>
              <a:gd name="T83" fmla="*/ 67149 h 116"/>
              <a:gd name="T84" fmla="*/ 369698 w 102"/>
              <a:gd name="T85" fmla="*/ 53720 h 116"/>
              <a:gd name="T86" fmla="*/ 389863 w 102"/>
              <a:gd name="T87" fmla="*/ 53720 h 116"/>
              <a:gd name="T88" fmla="*/ 416750 w 102"/>
              <a:gd name="T89" fmla="*/ 67149 h 116"/>
              <a:gd name="T90" fmla="*/ 416750 w 102"/>
              <a:gd name="T91" fmla="*/ 67149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2" h="116">
                <a:moveTo>
                  <a:pt x="87" y="109"/>
                </a:moveTo>
                <a:cubicBezTo>
                  <a:pt x="82" y="109"/>
                  <a:pt x="82" y="109"/>
                  <a:pt x="82" y="109"/>
                </a:cubicBezTo>
                <a:cubicBezTo>
                  <a:pt x="94" y="101"/>
                  <a:pt x="102" y="88"/>
                  <a:pt x="102" y="73"/>
                </a:cubicBezTo>
                <a:cubicBezTo>
                  <a:pt x="102" y="52"/>
                  <a:pt x="88" y="35"/>
                  <a:pt x="69" y="31"/>
                </a:cubicBezTo>
                <a:cubicBezTo>
                  <a:pt x="77" y="15"/>
                  <a:pt x="77" y="15"/>
                  <a:pt x="77" y="15"/>
                </a:cubicBezTo>
                <a:cubicBezTo>
                  <a:pt x="78" y="13"/>
                  <a:pt x="77" y="11"/>
                  <a:pt x="76" y="10"/>
                </a:cubicBezTo>
                <a:cubicBezTo>
                  <a:pt x="56" y="1"/>
                  <a:pt x="56" y="1"/>
                  <a:pt x="56" y="1"/>
                </a:cubicBezTo>
                <a:cubicBezTo>
                  <a:pt x="55" y="0"/>
                  <a:pt x="54" y="0"/>
                  <a:pt x="53" y="0"/>
                </a:cubicBezTo>
                <a:cubicBezTo>
                  <a:pt x="52" y="1"/>
                  <a:pt x="52" y="2"/>
                  <a:pt x="51" y="2"/>
                </a:cubicBezTo>
                <a:cubicBezTo>
                  <a:pt x="28" y="46"/>
                  <a:pt x="28" y="46"/>
                  <a:pt x="28" y="46"/>
                </a:cubicBezTo>
                <a:cubicBezTo>
                  <a:pt x="26" y="50"/>
                  <a:pt x="28" y="55"/>
                  <a:pt x="31" y="57"/>
                </a:cubicBezTo>
                <a:cubicBezTo>
                  <a:pt x="28" y="63"/>
                  <a:pt x="28" y="63"/>
                  <a:pt x="28" y="63"/>
                </a:cubicBezTo>
                <a:cubicBezTo>
                  <a:pt x="41" y="69"/>
                  <a:pt x="41" y="69"/>
                  <a:pt x="41" y="69"/>
                </a:cubicBezTo>
                <a:cubicBezTo>
                  <a:pt x="44" y="63"/>
                  <a:pt x="44" y="63"/>
                  <a:pt x="44" y="63"/>
                </a:cubicBezTo>
                <a:cubicBezTo>
                  <a:pt x="44" y="63"/>
                  <a:pt x="44" y="63"/>
                  <a:pt x="44" y="63"/>
                </a:cubicBezTo>
                <a:cubicBezTo>
                  <a:pt x="48" y="65"/>
                  <a:pt x="52" y="63"/>
                  <a:pt x="54" y="59"/>
                </a:cubicBezTo>
                <a:cubicBezTo>
                  <a:pt x="62" y="44"/>
                  <a:pt x="62" y="44"/>
                  <a:pt x="62" y="44"/>
                </a:cubicBezTo>
                <a:cubicBezTo>
                  <a:pt x="76" y="46"/>
                  <a:pt x="87" y="58"/>
                  <a:pt x="87" y="73"/>
                </a:cubicBezTo>
                <a:cubicBezTo>
                  <a:pt x="87" y="89"/>
                  <a:pt x="74" y="102"/>
                  <a:pt x="58" y="102"/>
                </a:cubicBezTo>
                <a:cubicBezTo>
                  <a:pt x="51" y="102"/>
                  <a:pt x="42" y="99"/>
                  <a:pt x="37" y="95"/>
                </a:cubicBezTo>
                <a:cubicBezTo>
                  <a:pt x="37" y="91"/>
                  <a:pt x="37" y="91"/>
                  <a:pt x="37" y="91"/>
                </a:cubicBezTo>
                <a:cubicBezTo>
                  <a:pt x="37" y="89"/>
                  <a:pt x="38" y="87"/>
                  <a:pt x="40" y="87"/>
                </a:cubicBezTo>
                <a:cubicBezTo>
                  <a:pt x="58" y="87"/>
                  <a:pt x="58" y="87"/>
                  <a:pt x="58" y="87"/>
                </a:cubicBezTo>
                <a:cubicBezTo>
                  <a:pt x="58" y="80"/>
                  <a:pt x="58" y="80"/>
                  <a:pt x="58" y="80"/>
                </a:cubicBezTo>
                <a:cubicBezTo>
                  <a:pt x="30" y="80"/>
                  <a:pt x="30" y="80"/>
                  <a:pt x="30" y="80"/>
                </a:cubicBezTo>
                <a:cubicBezTo>
                  <a:pt x="16" y="80"/>
                  <a:pt x="16" y="80"/>
                  <a:pt x="16" y="80"/>
                </a:cubicBezTo>
                <a:cubicBezTo>
                  <a:pt x="0" y="80"/>
                  <a:pt x="0" y="80"/>
                  <a:pt x="0" y="80"/>
                </a:cubicBezTo>
                <a:cubicBezTo>
                  <a:pt x="0" y="87"/>
                  <a:pt x="0" y="87"/>
                  <a:pt x="0" y="87"/>
                </a:cubicBezTo>
                <a:cubicBezTo>
                  <a:pt x="17" y="87"/>
                  <a:pt x="17" y="87"/>
                  <a:pt x="17" y="87"/>
                </a:cubicBezTo>
                <a:cubicBezTo>
                  <a:pt x="18" y="87"/>
                  <a:pt x="18" y="87"/>
                  <a:pt x="18" y="87"/>
                </a:cubicBezTo>
                <a:cubicBezTo>
                  <a:pt x="20" y="87"/>
                  <a:pt x="22" y="89"/>
                  <a:pt x="22" y="91"/>
                </a:cubicBezTo>
                <a:cubicBezTo>
                  <a:pt x="22" y="95"/>
                  <a:pt x="22" y="95"/>
                  <a:pt x="22" y="95"/>
                </a:cubicBezTo>
                <a:cubicBezTo>
                  <a:pt x="22" y="109"/>
                  <a:pt x="22" y="109"/>
                  <a:pt x="22" y="109"/>
                </a:cubicBezTo>
                <a:cubicBezTo>
                  <a:pt x="14" y="109"/>
                  <a:pt x="8" y="108"/>
                  <a:pt x="8" y="116"/>
                </a:cubicBezTo>
                <a:cubicBezTo>
                  <a:pt x="102" y="116"/>
                  <a:pt x="102" y="116"/>
                  <a:pt x="102" y="116"/>
                </a:cubicBezTo>
                <a:cubicBezTo>
                  <a:pt x="102" y="108"/>
                  <a:pt x="95" y="109"/>
                  <a:pt x="87" y="109"/>
                </a:cubicBezTo>
                <a:close/>
                <a:moveTo>
                  <a:pt x="62" y="10"/>
                </a:moveTo>
                <a:cubicBezTo>
                  <a:pt x="61" y="10"/>
                  <a:pt x="60" y="11"/>
                  <a:pt x="60" y="12"/>
                </a:cubicBezTo>
                <a:cubicBezTo>
                  <a:pt x="43" y="44"/>
                  <a:pt x="43" y="44"/>
                  <a:pt x="43" y="44"/>
                </a:cubicBezTo>
                <a:cubicBezTo>
                  <a:pt x="37" y="41"/>
                  <a:pt x="37" y="41"/>
                  <a:pt x="37" y="41"/>
                </a:cubicBezTo>
                <a:cubicBezTo>
                  <a:pt x="37" y="40"/>
                  <a:pt x="37" y="40"/>
                  <a:pt x="37" y="39"/>
                </a:cubicBezTo>
                <a:cubicBezTo>
                  <a:pt x="53" y="10"/>
                  <a:pt x="53" y="10"/>
                  <a:pt x="53" y="10"/>
                </a:cubicBezTo>
                <a:cubicBezTo>
                  <a:pt x="53" y="9"/>
                  <a:pt x="54" y="8"/>
                  <a:pt x="55" y="8"/>
                </a:cubicBezTo>
                <a:cubicBezTo>
                  <a:pt x="56" y="7"/>
                  <a:pt x="57" y="7"/>
                  <a:pt x="58" y="8"/>
                </a:cubicBezTo>
                <a:cubicBezTo>
                  <a:pt x="62" y="10"/>
                  <a:pt x="62" y="10"/>
                  <a:pt x="62" y="10"/>
                </a:cubicBezTo>
                <a:cubicBezTo>
                  <a:pt x="62" y="10"/>
                  <a:pt x="62" y="10"/>
                  <a:pt x="62" y="10"/>
                </a:cubicBezTo>
                <a:close/>
              </a:path>
            </a:pathLst>
          </a:custGeom>
          <a:solidFill>
            <a:srgbClr val="4B5050"/>
          </a:solidFill>
          <a:ln>
            <a:noFill/>
          </a:ln>
          <a:extLst>
            <a:ext uri="{91240B29-F687-4F45-9708-019B960494DF}">
              <a14:hiddenLine xmlns:a14="http://schemas.microsoft.com/office/drawing/2010/main" w="9525">
                <a:solidFill>
                  <a:srgbClr val="000000"/>
                </a:solidFill>
                <a:round/>
                <a:headEnd/>
                <a:tailEnd/>
              </a14:hiddenLine>
            </a:ext>
          </a:extLst>
        </p:spPr>
        <p:txBody>
          <a:bodyPr lIns="243797" tIns="121899" rIns="243797" bIns="121899"/>
          <a:lstStyle/>
          <a:p>
            <a:endParaRPr lang="en-US"/>
          </a:p>
        </p:txBody>
      </p:sp>
      <p:sp>
        <p:nvSpPr>
          <p:cNvPr id="8" name="TextBox 7">
            <a:extLst>
              <a:ext uri="{FF2B5EF4-FFF2-40B4-BE49-F238E27FC236}">
                <a16:creationId xmlns:a16="http://schemas.microsoft.com/office/drawing/2014/main" id="{C2CB50D0-2BA0-EA45-BF50-1D7D00D2EB29}"/>
              </a:ext>
            </a:extLst>
          </p:cNvPr>
          <p:cNvSpPr txBox="1"/>
          <p:nvPr/>
        </p:nvSpPr>
        <p:spPr>
          <a:xfrm>
            <a:off x="4998423" y="4963297"/>
            <a:ext cx="2195153" cy="707886"/>
          </a:xfrm>
          <a:prstGeom prst="rect">
            <a:avLst/>
          </a:prstGeom>
          <a:noFill/>
        </p:spPr>
        <p:txBody>
          <a:bodyPr wrap="none" rtlCol="0">
            <a:spAutoFit/>
          </a:bodyPr>
          <a:lstStyle/>
          <a:p>
            <a:r>
              <a:rPr lang="en-US" sz="4000" b="1" dirty="0">
                <a:cs typeface="Gill Sans SemiBold" panose="020B0502020104020203" pitchFamily="34" charset="-79"/>
              </a:rPr>
              <a:t>ANALYSIS</a:t>
            </a:r>
          </a:p>
        </p:txBody>
      </p:sp>
      <p:sp>
        <p:nvSpPr>
          <p:cNvPr id="9" name="Freeform 170">
            <a:extLst>
              <a:ext uri="{FF2B5EF4-FFF2-40B4-BE49-F238E27FC236}">
                <a16:creationId xmlns:a16="http://schemas.microsoft.com/office/drawing/2014/main" id="{6BEB22B5-0433-0A4E-B3FB-37818FD6FB8B}"/>
              </a:ext>
            </a:extLst>
          </p:cNvPr>
          <p:cNvSpPr>
            <a:spLocks noChangeArrowheads="1"/>
          </p:cNvSpPr>
          <p:nvPr/>
        </p:nvSpPr>
        <p:spPr bwMode="auto">
          <a:xfrm>
            <a:off x="8885766" y="2074070"/>
            <a:ext cx="1828800" cy="1828800"/>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rgbClr val="4B5050"/>
          </a:solidFill>
          <a:ln>
            <a:noFill/>
          </a:ln>
          <a:effectLst/>
        </p:spPr>
        <p:txBody>
          <a:bodyPr wrap="none" lIns="91424" tIns="45712" rIns="91424" bIns="45712" anchor="ctr"/>
          <a:lstStyle/>
          <a:p>
            <a:pPr defTabSz="1218987" fontAlgn="auto">
              <a:spcBef>
                <a:spcPts val="0"/>
              </a:spcBef>
              <a:spcAft>
                <a:spcPts val="0"/>
              </a:spcAft>
              <a:defRPr/>
            </a:pPr>
            <a:endParaRPr lang="en-US" dirty="0">
              <a:latin typeface="+mn-lt"/>
              <a:ea typeface="+mn-ea"/>
            </a:endParaRPr>
          </a:p>
        </p:txBody>
      </p:sp>
      <p:sp>
        <p:nvSpPr>
          <p:cNvPr id="10" name="TextBox 9">
            <a:extLst>
              <a:ext uri="{FF2B5EF4-FFF2-40B4-BE49-F238E27FC236}">
                <a16:creationId xmlns:a16="http://schemas.microsoft.com/office/drawing/2014/main" id="{5951900A-DF92-0F45-85EB-201004DE0C2F}"/>
              </a:ext>
            </a:extLst>
          </p:cNvPr>
          <p:cNvSpPr txBox="1"/>
          <p:nvPr/>
        </p:nvSpPr>
        <p:spPr>
          <a:xfrm>
            <a:off x="8607210" y="4953000"/>
            <a:ext cx="2385910" cy="707886"/>
          </a:xfrm>
          <a:prstGeom prst="rect">
            <a:avLst/>
          </a:prstGeom>
          <a:noFill/>
        </p:spPr>
        <p:txBody>
          <a:bodyPr wrap="none" rtlCol="0">
            <a:spAutoFit/>
          </a:bodyPr>
          <a:lstStyle/>
          <a:p>
            <a:r>
              <a:rPr lang="en-US" sz="4000" b="1" dirty="0">
                <a:cs typeface="Gill Sans SemiBold" panose="020B0502020104020203" pitchFamily="34" charset="-79"/>
              </a:rPr>
              <a:t>SOLUTION</a:t>
            </a:r>
          </a:p>
        </p:txBody>
      </p:sp>
      <p:sp>
        <p:nvSpPr>
          <p:cNvPr id="11" name="Oval 10">
            <a:extLst>
              <a:ext uri="{FF2B5EF4-FFF2-40B4-BE49-F238E27FC236}">
                <a16:creationId xmlns:a16="http://schemas.microsoft.com/office/drawing/2014/main" id="{726AE91E-BD0E-404B-A11B-1CEEA3E0D44B}"/>
              </a:ext>
            </a:extLst>
          </p:cNvPr>
          <p:cNvSpPr/>
          <p:nvPr/>
        </p:nvSpPr>
        <p:spPr>
          <a:xfrm>
            <a:off x="778933" y="1676400"/>
            <a:ext cx="3124200" cy="2743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8358B07-B7B0-0644-82CF-38A92C0030D0}"/>
              </a:ext>
            </a:extLst>
          </p:cNvPr>
          <p:cNvSpPr/>
          <p:nvPr/>
        </p:nvSpPr>
        <p:spPr>
          <a:xfrm>
            <a:off x="4508499" y="1676400"/>
            <a:ext cx="3124200" cy="2743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9491849-1603-BB46-AE32-E7E4DA3A85B1}"/>
              </a:ext>
            </a:extLst>
          </p:cNvPr>
          <p:cNvSpPr/>
          <p:nvPr/>
        </p:nvSpPr>
        <p:spPr>
          <a:xfrm>
            <a:off x="8238065" y="1676400"/>
            <a:ext cx="3124200" cy="2743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BECDB2-CC49-3647-9BE8-A9E3924FB1F6}"/>
              </a:ext>
            </a:extLst>
          </p:cNvPr>
          <p:cNvSpPr/>
          <p:nvPr/>
        </p:nvSpPr>
        <p:spPr>
          <a:xfrm>
            <a:off x="606400" y="-516730"/>
            <a:ext cx="3469265" cy="51816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8C9270-5874-7A49-BD07-9A884AD9305B}"/>
              </a:ext>
            </a:extLst>
          </p:cNvPr>
          <p:cNvSpPr/>
          <p:nvPr/>
        </p:nvSpPr>
        <p:spPr>
          <a:xfrm>
            <a:off x="8065533" y="-370314"/>
            <a:ext cx="3469265" cy="51816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459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561" y="228600"/>
            <a:ext cx="6172200" cy="990600"/>
          </a:xfrm>
        </p:spPr>
        <p:txBody>
          <a:bodyPr>
            <a:normAutofit/>
          </a:bodyPr>
          <a:lstStyle/>
          <a:p>
            <a:pPr algn="ctr"/>
            <a:r>
              <a:rPr lang="en-US" b="1" dirty="0">
                <a:latin typeface="+mn-lt"/>
                <a:ea typeface="Helvetica Neue" panose="02000503000000020004" pitchFamily="2" charset="0"/>
                <a:cs typeface="Gill Sans SemiBold" panose="020B0502020104020203" pitchFamily="34" charset="-79"/>
              </a:rPr>
              <a:t>Cognitive Factors</a:t>
            </a:r>
          </a:p>
        </p:txBody>
      </p:sp>
      <p:sp>
        <p:nvSpPr>
          <p:cNvPr id="14" name="Straight Connector 8"/>
          <p:cNvSpPr>
            <a:spLocks noChangeShapeType="1"/>
          </p:cNvSpPr>
          <p:nvPr/>
        </p:nvSpPr>
        <p:spPr bwMode="auto">
          <a:xfrm flipH="1" flipV="1">
            <a:off x="3057517" y="2209800"/>
            <a:ext cx="579665" cy="1248728"/>
          </a:xfrm>
          <a:prstGeom prst="line">
            <a:avLst/>
          </a:prstGeom>
          <a:noFill/>
          <a:ln w="25400">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Straight Connector 8"/>
          <p:cNvSpPr>
            <a:spLocks noChangeShapeType="1"/>
          </p:cNvSpPr>
          <p:nvPr/>
        </p:nvSpPr>
        <p:spPr bwMode="auto">
          <a:xfrm flipH="1" flipV="1">
            <a:off x="4543417" y="2209800"/>
            <a:ext cx="579665" cy="1248728"/>
          </a:xfrm>
          <a:prstGeom prst="line">
            <a:avLst/>
          </a:prstGeom>
          <a:noFill/>
          <a:ln w="25400">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Straight Connector 8"/>
          <p:cNvSpPr>
            <a:spLocks noChangeShapeType="1"/>
          </p:cNvSpPr>
          <p:nvPr/>
        </p:nvSpPr>
        <p:spPr bwMode="auto">
          <a:xfrm flipH="1" flipV="1">
            <a:off x="6257917" y="2209800"/>
            <a:ext cx="579665" cy="1248728"/>
          </a:xfrm>
          <a:prstGeom prst="line">
            <a:avLst/>
          </a:prstGeom>
          <a:noFill/>
          <a:ln w="25400">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9" name="Straight Connector 18"/>
          <p:cNvSpPr>
            <a:spLocks noChangeShapeType="1"/>
          </p:cNvSpPr>
          <p:nvPr/>
        </p:nvSpPr>
        <p:spPr bwMode="auto">
          <a:xfrm flipV="1">
            <a:off x="6547749" y="3429002"/>
            <a:ext cx="289833" cy="763111"/>
          </a:xfrm>
          <a:prstGeom prst="line">
            <a:avLst/>
          </a:prstGeom>
          <a:noFill/>
          <a:ln w="25400">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Rounded Rectangle 19"/>
          <p:cNvSpPr/>
          <p:nvPr/>
        </p:nvSpPr>
        <p:spPr>
          <a:xfrm>
            <a:off x="1994153" y="1371600"/>
            <a:ext cx="1657350" cy="983920"/>
          </a:xfrm>
          <a:prstGeom prst="roundRect">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Rounded Rectangle 20"/>
          <p:cNvSpPr/>
          <p:nvPr/>
        </p:nvSpPr>
        <p:spPr>
          <a:xfrm>
            <a:off x="5817046" y="4213234"/>
            <a:ext cx="1371600" cy="983920"/>
          </a:xfrm>
          <a:prstGeom prst="roundRect">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B3B3B"/>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 name="Rounded Rectangle 21"/>
          <p:cNvSpPr/>
          <p:nvPr/>
        </p:nvSpPr>
        <p:spPr>
          <a:xfrm>
            <a:off x="5572116" y="1371600"/>
            <a:ext cx="1371600" cy="983920"/>
          </a:xfrm>
          <a:prstGeom prst="roundRect">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B3B3B"/>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4" name="Rounded Rectangle 23"/>
          <p:cNvSpPr/>
          <p:nvPr/>
        </p:nvSpPr>
        <p:spPr>
          <a:xfrm>
            <a:off x="3857616" y="1371600"/>
            <a:ext cx="1485900" cy="983920"/>
          </a:xfrm>
          <a:prstGeom prst="roundRect">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B3B3B"/>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 name="Rounded Rectangle 24"/>
          <p:cNvSpPr/>
          <p:nvPr/>
        </p:nvSpPr>
        <p:spPr>
          <a:xfrm>
            <a:off x="4094381" y="4196471"/>
            <a:ext cx="1371600" cy="983920"/>
          </a:xfrm>
          <a:prstGeom prst="roundRect">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B3B3B"/>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Straight Connector 16"/>
          <p:cNvSpPr>
            <a:spLocks noChangeShapeType="1"/>
          </p:cNvSpPr>
          <p:nvPr/>
        </p:nvSpPr>
        <p:spPr bwMode="auto">
          <a:xfrm flipV="1">
            <a:off x="4876800" y="3458529"/>
            <a:ext cx="261592" cy="733585"/>
          </a:xfrm>
          <a:prstGeom prst="line">
            <a:avLst/>
          </a:prstGeom>
          <a:noFill/>
          <a:ln w="25400">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3" name="Title 1"/>
          <p:cNvSpPr txBox="1">
            <a:spLocks/>
          </p:cNvSpPr>
          <p:nvPr/>
        </p:nvSpPr>
        <p:spPr>
          <a:xfrm>
            <a:off x="1524000" y="5410200"/>
            <a:ext cx="61722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b="1" dirty="0">
                <a:solidFill>
                  <a:schemeClr val="tx1"/>
                </a:solidFill>
                <a:latin typeface="+mn-lt"/>
                <a:ea typeface="Helvetica Neue" panose="02000503000000020004" pitchFamily="2" charset="0"/>
                <a:cs typeface="Gill Sans SemiBold" panose="020B0502020104020203" pitchFamily="34" charset="-79"/>
              </a:rPr>
              <a:t>Systems Factors</a:t>
            </a:r>
          </a:p>
        </p:txBody>
      </p:sp>
      <p:cxnSp>
        <p:nvCxnSpPr>
          <p:cNvPr id="18" name="Straight Arrow Connector 17"/>
          <p:cNvCxnSpPr/>
          <p:nvPr/>
        </p:nvCxnSpPr>
        <p:spPr>
          <a:xfrm>
            <a:off x="2432312" y="3438445"/>
            <a:ext cx="52638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Straight Connector 26">
            <a:extLst>
              <a:ext uri="{FF2B5EF4-FFF2-40B4-BE49-F238E27FC236}">
                <a16:creationId xmlns:a16="http://schemas.microsoft.com/office/drawing/2014/main" id="{9F3475AC-0367-F846-A222-4E8FEB3D72EC}"/>
              </a:ext>
            </a:extLst>
          </p:cNvPr>
          <p:cNvSpPr>
            <a:spLocks noChangeShapeType="1"/>
          </p:cNvSpPr>
          <p:nvPr/>
        </p:nvSpPr>
        <p:spPr bwMode="auto">
          <a:xfrm flipV="1">
            <a:off x="3375589" y="3458529"/>
            <a:ext cx="261592" cy="733585"/>
          </a:xfrm>
          <a:prstGeom prst="line">
            <a:avLst/>
          </a:prstGeom>
          <a:noFill/>
          <a:ln w="25400">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8" name="Rounded Rectangle 27">
            <a:extLst>
              <a:ext uri="{FF2B5EF4-FFF2-40B4-BE49-F238E27FC236}">
                <a16:creationId xmlns:a16="http://schemas.microsoft.com/office/drawing/2014/main" id="{4A9AF573-1B85-094F-B47D-A9AD59C0058D}"/>
              </a:ext>
            </a:extLst>
          </p:cNvPr>
          <p:cNvSpPr/>
          <p:nvPr/>
        </p:nvSpPr>
        <p:spPr>
          <a:xfrm>
            <a:off x="2371716" y="4217720"/>
            <a:ext cx="1371600" cy="983920"/>
          </a:xfrm>
          <a:prstGeom prst="roundRect">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B3B3B"/>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Oval 25">
            <a:extLst>
              <a:ext uri="{FF2B5EF4-FFF2-40B4-BE49-F238E27FC236}">
                <a16:creationId xmlns:a16="http://schemas.microsoft.com/office/drawing/2014/main" id="{F928C1C5-93CA-4B46-BF0D-BF0EDA6DBB99}"/>
              </a:ext>
            </a:extLst>
          </p:cNvPr>
          <p:cNvSpPr/>
          <p:nvPr/>
        </p:nvSpPr>
        <p:spPr>
          <a:xfrm>
            <a:off x="7874447" y="1832928"/>
            <a:ext cx="3276600" cy="3251200"/>
          </a:xfrm>
          <a:prstGeom prst="ellipse">
            <a:avLst/>
          </a:prstGeom>
          <a:noFill/>
          <a:ln w="63500" cap="flat" cmpd="sng" algn="ctr">
            <a:solidFill>
              <a:schemeClr val="tx1"/>
            </a:solidFill>
            <a:prstDash val="solid"/>
          </a:ln>
          <a:effectLst/>
        </p:spPr>
        <p:txBody>
          <a:bodyPr anchor="ctr"/>
          <a:lstStyle/>
          <a:p>
            <a:pPr algn="ctr">
              <a:defRPr/>
            </a:pPr>
            <a:endParaRPr lang="en-US" sz="4000" b="1" kern="0" dirty="0">
              <a:solidFill>
                <a:prstClr val="black"/>
              </a:solidFill>
              <a:latin typeface="Gill Sans SemiBold" panose="020B0502020104020203" pitchFamily="34" charset="-79"/>
              <a:ea typeface="Helvetica Neue" panose="02000503000000020004" pitchFamily="2" charset="0"/>
              <a:cs typeface="Gill Sans SemiBold" panose="020B0502020104020203" pitchFamily="34" charset="-79"/>
            </a:endParaRPr>
          </a:p>
        </p:txBody>
      </p:sp>
      <p:sp>
        <p:nvSpPr>
          <p:cNvPr id="3" name="TextBox 2"/>
          <p:cNvSpPr txBox="1"/>
          <p:nvPr/>
        </p:nvSpPr>
        <p:spPr>
          <a:xfrm>
            <a:off x="8831035" y="2967337"/>
            <a:ext cx="1371600" cy="923330"/>
          </a:xfrm>
          <a:prstGeom prst="rect">
            <a:avLst/>
          </a:prstGeom>
          <a:noFill/>
        </p:spPr>
        <p:txBody>
          <a:bodyPr wrap="square" rtlCol="0">
            <a:spAutoFit/>
          </a:bodyPr>
          <a:lstStyle/>
          <a:p>
            <a:pPr algn="ctr"/>
            <a:r>
              <a:rPr lang="en-US" dirty="0"/>
              <a:t>TYPE IN ADVERSE EVENT</a:t>
            </a:r>
          </a:p>
        </p:txBody>
      </p:sp>
    </p:spTree>
    <p:extLst>
      <p:ext uri="{BB962C8B-B14F-4D97-AF65-F5344CB8AC3E}">
        <p14:creationId xmlns:p14="http://schemas.microsoft.com/office/powerpoint/2010/main" val="561406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traight Connector 8"/>
          <p:cNvSpPr>
            <a:spLocks noChangeShapeType="1"/>
          </p:cNvSpPr>
          <p:nvPr/>
        </p:nvSpPr>
        <p:spPr bwMode="auto">
          <a:xfrm flipH="1" flipV="1">
            <a:off x="7631531" y="2947298"/>
            <a:ext cx="579665" cy="1248728"/>
          </a:xfrm>
          <a:prstGeom prst="line">
            <a:avLst/>
          </a:prstGeom>
          <a:noFill/>
          <a:ln w="25400">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itle 1"/>
          <p:cNvSpPr>
            <a:spLocks noGrp="1"/>
          </p:cNvSpPr>
          <p:nvPr>
            <p:ph type="title"/>
          </p:nvPr>
        </p:nvSpPr>
        <p:spPr>
          <a:xfrm>
            <a:off x="1743075" y="774330"/>
            <a:ext cx="8705850" cy="990600"/>
          </a:xfrm>
        </p:spPr>
        <p:txBody>
          <a:bodyPr>
            <a:normAutofit/>
          </a:bodyPr>
          <a:lstStyle/>
          <a:p>
            <a:pPr algn="ctr"/>
            <a:r>
              <a:rPr lang="en-US" b="1" dirty="0">
                <a:latin typeface="+mn-lt"/>
                <a:ea typeface="Helvetica Neue" panose="02000503000000020004" pitchFamily="2" charset="0"/>
                <a:cs typeface="Gill Sans SemiBold" panose="020B0502020104020203" pitchFamily="34" charset="-79"/>
              </a:rPr>
              <a:t>What Cognitive Factors Contributed?</a:t>
            </a:r>
          </a:p>
        </p:txBody>
      </p:sp>
      <p:sp>
        <p:nvSpPr>
          <p:cNvPr id="14" name="Straight Connector 8"/>
          <p:cNvSpPr>
            <a:spLocks noChangeShapeType="1"/>
          </p:cNvSpPr>
          <p:nvPr/>
        </p:nvSpPr>
        <p:spPr bwMode="auto">
          <a:xfrm flipH="1" flipV="1">
            <a:off x="3044562" y="2932109"/>
            <a:ext cx="579665" cy="1248728"/>
          </a:xfrm>
          <a:prstGeom prst="line">
            <a:avLst/>
          </a:prstGeom>
          <a:noFill/>
          <a:ln w="25400">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Straight Connector 8"/>
          <p:cNvSpPr>
            <a:spLocks noChangeShapeType="1"/>
          </p:cNvSpPr>
          <p:nvPr/>
        </p:nvSpPr>
        <p:spPr bwMode="auto">
          <a:xfrm flipH="1" flipV="1">
            <a:off x="4640681" y="2932109"/>
            <a:ext cx="579665" cy="1248728"/>
          </a:xfrm>
          <a:prstGeom prst="line">
            <a:avLst/>
          </a:prstGeom>
          <a:noFill/>
          <a:ln w="25400">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Straight Connector 8"/>
          <p:cNvSpPr>
            <a:spLocks noChangeShapeType="1"/>
          </p:cNvSpPr>
          <p:nvPr/>
        </p:nvSpPr>
        <p:spPr bwMode="auto">
          <a:xfrm flipH="1" flipV="1">
            <a:off x="6183731" y="2948345"/>
            <a:ext cx="579665" cy="1248728"/>
          </a:xfrm>
          <a:prstGeom prst="line">
            <a:avLst/>
          </a:prstGeom>
          <a:noFill/>
          <a:ln w="25400">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Rounded Rectangle 19"/>
          <p:cNvSpPr/>
          <p:nvPr/>
        </p:nvSpPr>
        <p:spPr>
          <a:xfrm>
            <a:off x="2438400" y="2093909"/>
            <a:ext cx="1657350" cy="983920"/>
          </a:xfrm>
          <a:prstGeom prst="roundRect">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ea typeface="Helvetica Neue" panose="02000503000000020004" pitchFamily="2" charset="0"/>
                <a:cs typeface="Helvetica Neue" panose="02000503000000020004" pitchFamily="2" charset="0"/>
              </a:rPr>
              <a:t>Medical Knowledge</a:t>
            </a:r>
          </a:p>
        </p:txBody>
      </p:sp>
      <p:sp>
        <p:nvSpPr>
          <p:cNvPr id="22" name="Rounded Rectangle 21"/>
          <p:cNvSpPr/>
          <p:nvPr/>
        </p:nvSpPr>
        <p:spPr>
          <a:xfrm>
            <a:off x="7222863" y="2093909"/>
            <a:ext cx="1371600" cy="983920"/>
          </a:xfrm>
          <a:prstGeom prst="roundRect">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Helvetica Neue" panose="02000503000000020004" pitchFamily="2" charset="0"/>
                <a:cs typeface="Helvetica Neue" panose="02000503000000020004" pitchFamily="2" charset="0"/>
              </a:rPr>
              <a:t>Cognitive Biases</a:t>
            </a:r>
          </a:p>
        </p:txBody>
      </p:sp>
      <p:sp>
        <p:nvSpPr>
          <p:cNvPr id="24" name="Rounded Rectangle 23"/>
          <p:cNvSpPr/>
          <p:nvPr/>
        </p:nvSpPr>
        <p:spPr>
          <a:xfrm>
            <a:off x="4187563" y="2093909"/>
            <a:ext cx="1485900" cy="983920"/>
          </a:xfrm>
          <a:prstGeom prst="roundRect">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Helvetica Neue" panose="02000503000000020004" pitchFamily="2" charset="0"/>
                <a:cs typeface="Helvetica Neue" panose="02000503000000020004" pitchFamily="2" charset="0"/>
              </a:rPr>
              <a:t>Clinical Judgement</a:t>
            </a:r>
          </a:p>
        </p:txBody>
      </p:sp>
      <p:sp>
        <p:nvSpPr>
          <p:cNvPr id="21" name="Rounded Rectangle 20"/>
          <p:cNvSpPr/>
          <p:nvPr/>
        </p:nvSpPr>
        <p:spPr>
          <a:xfrm>
            <a:off x="5752312" y="2093909"/>
            <a:ext cx="1371600" cy="983920"/>
          </a:xfrm>
          <a:prstGeom prst="roundRect">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Helvetica Neue" panose="02000503000000020004" pitchFamily="2" charset="0"/>
                <a:cs typeface="Helvetica Neue" panose="02000503000000020004" pitchFamily="2" charset="0"/>
              </a:rPr>
              <a:t>Clinical Decisions</a:t>
            </a:r>
          </a:p>
        </p:txBody>
      </p:sp>
      <p:cxnSp>
        <p:nvCxnSpPr>
          <p:cNvPr id="7" name="Straight Arrow Connector 6"/>
          <p:cNvCxnSpPr/>
          <p:nvPr/>
        </p:nvCxnSpPr>
        <p:spPr>
          <a:xfrm>
            <a:off x="3267075" y="4197073"/>
            <a:ext cx="52638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92FAD450-F1A4-544E-8D6F-A5E7C379C5A7}"/>
              </a:ext>
            </a:extLst>
          </p:cNvPr>
          <p:cNvSpPr txBox="1">
            <a:spLocks/>
          </p:cNvSpPr>
          <p:nvPr/>
        </p:nvSpPr>
        <p:spPr>
          <a:xfrm>
            <a:off x="287755" y="5019037"/>
            <a:ext cx="9067011" cy="2819399"/>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Tx/>
              <a:buNone/>
            </a:pPr>
            <a:r>
              <a:rPr lang="en-US" sz="2000" b="1" dirty="0">
                <a:ea typeface="Helvetica Neue Light" panose="02000403000000020004" pitchFamily="2" charset="0"/>
                <a:cs typeface="Gill Sans" panose="020B0502020104020203" pitchFamily="34" charset="-79"/>
              </a:rPr>
              <a:t>Anchoring: </a:t>
            </a:r>
            <a:r>
              <a:rPr lang="en-US" sz="2000" dirty="0">
                <a:ea typeface="Helvetica Neue Light" panose="02000403000000020004" pitchFamily="2" charset="0"/>
                <a:cs typeface="Gill Sans" panose="020B0502020104020203" pitchFamily="34" charset="-79"/>
              </a:rPr>
              <a:t>rely too heavily on one piece of information</a:t>
            </a:r>
          </a:p>
          <a:p>
            <a:pPr marL="0" indent="0">
              <a:buClrTx/>
              <a:buNone/>
            </a:pPr>
            <a:r>
              <a:rPr lang="en-US" sz="2000" b="1" dirty="0">
                <a:ea typeface="Helvetica Neue Light" panose="02000403000000020004" pitchFamily="2" charset="0"/>
                <a:cs typeface="Gill Sans" panose="020B0502020104020203" pitchFamily="34" charset="-79"/>
              </a:rPr>
              <a:t>Availability: </a:t>
            </a:r>
            <a:r>
              <a:rPr lang="en-US" sz="2000" dirty="0">
                <a:ea typeface="Helvetica Neue Light" panose="02000403000000020004" pitchFamily="2" charset="0"/>
                <a:cs typeface="Gill Sans" panose="020B0502020104020203" pitchFamily="34" charset="-79"/>
              </a:rPr>
              <a:t>overestimating events with greater ‘availability’ in memory</a:t>
            </a:r>
          </a:p>
          <a:p>
            <a:pPr marL="0" indent="0">
              <a:buClrTx/>
              <a:buNone/>
            </a:pPr>
            <a:r>
              <a:rPr lang="en-US" sz="2000" b="1" dirty="0">
                <a:ea typeface="Helvetica Neue Light" panose="02000403000000020004" pitchFamily="2" charset="0"/>
                <a:cs typeface="Gill Sans" panose="020B0502020104020203" pitchFamily="34" charset="-79"/>
              </a:rPr>
              <a:t>Confirmation: </a:t>
            </a:r>
            <a:r>
              <a:rPr lang="en-US" sz="2000" dirty="0">
                <a:ea typeface="Helvetica Neue Light" panose="02000403000000020004" pitchFamily="2" charset="0"/>
                <a:cs typeface="Gill Sans" panose="020B0502020104020203" pitchFamily="34" charset="-79"/>
              </a:rPr>
              <a:t>search for information that confirms preconceptions</a:t>
            </a:r>
          </a:p>
          <a:p>
            <a:pPr marL="0" indent="0">
              <a:buClrTx/>
              <a:buNone/>
            </a:pPr>
            <a:r>
              <a:rPr lang="en-US" sz="2000" b="1" dirty="0">
                <a:ea typeface="Helvetica Neue Light" panose="02000403000000020004" pitchFamily="2" charset="0"/>
                <a:cs typeface="Gill Sans" panose="020B0502020104020203" pitchFamily="34" charset="-79"/>
              </a:rPr>
              <a:t>Framing effect: </a:t>
            </a:r>
            <a:r>
              <a:rPr lang="en-US" sz="2000" dirty="0">
                <a:ea typeface="Helvetica Neue Light" panose="02000403000000020004" pitchFamily="2" charset="0"/>
                <a:cs typeface="Gill Sans" panose="020B0502020104020203" pitchFamily="34" charset="-79"/>
              </a:rPr>
              <a:t>drawing different conclusions based on how information is framed</a:t>
            </a:r>
          </a:p>
          <a:p>
            <a:pPr marL="0" indent="0">
              <a:buClrTx/>
              <a:buNone/>
            </a:pPr>
            <a:endParaRPr lang="en-US" sz="2000" dirty="0">
              <a:ea typeface="Helvetica Neue Light" panose="02000403000000020004" pitchFamily="2" charset="0"/>
              <a:cs typeface="Gill Sans" panose="020B0502020104020203" pitchFamily="34" charset="-79"/>
            </a:endParaRPr>
          </a:p>
        </p:txBody>
      </p:sp>
      <p:sp>
        <p:nvSpPr>
          <p:cNvPr id="17" name="Oval 16">
            <a:extLst>
              <a:ext uri="{FF2B5EF4-FFF2-40B4-BE49-F238E27FC236}">
                <a16:creationId xmlns:a16="http://schemas.microsoft.com/office/drawing/2014/main" id="{5F7AA645-5AEA-BF4B-A3B9-BC73C27394B9}"/>
              </a:ext>
            </a:extLst>
          </p:cNvPr>
          <p:cNvSpPr/>
          <p:nvPr/>
        </p:nvSpPr>
        <p:spPr>
          <a:xfrm>
            <a:off x="8882957" y="3012437"/>
            <a:ext cx="2315221" cy="2336799"/>
          </a:xfrm>
          <a:prstGeom prst="ellipse">
            <a:avLst/>
          </a:prstGeom>
          <a:noFill/>
          <a:ln w="63500" cap="flat" cmpd="sng" algn="ctr">
            <a:solidFill>
              <a:schemeClr val="tx1"/>
            </a:solidFill>
            <a:prstDash val="solid"/>
          </a:ln>
          <a:effectLst/>
        </p:spPr>
        <p:txBody>
          <a:bodyPr anchor="ctr"/>
          <a:lstStyle/>
          <a:p>
            <a:pPr algn="ctr">
              <a:defRPr/>
            </a:pPr>
            <a:endParaRPr lang="en-US" sz="2800" b="1" kern="0" dirty="0">
              <a:solidFill>
                <a:prstClr val="black"/>
              </a:solidFill>
              <a:latin typeface="Gill Sans SemiBold" panose="020B0502020104020203" pitchFamily="34" charset="-79"/>
              <a:ea typeface="Helvetica Neue" panose="02000503000000020004" pitchFamily="2" charset="0"/>
              <a:cs typeface="Gill Sans SemiBold" panose="020B0502020104020203" pitchFamily="34" charset="-79"/>
            </a:endParaRPr>
          </a:p>
        </p:txBody>
      </p:sp>
      <p:sp>
        <p:nvSpPr>
          <p:cNvPr id="19" name="TextBox 18"/>
          <p:cNvSpPr txBox="1"/>
          <p:nvPr/>
        </p:nvSpPr>
        <p:spPr>
          <a:xfrm>
            <a:off x="9354767" y="3584505"/>
            <a:ext cx="1371600" cy="923330"/>
          </a:xfrm>
          <a:prstGeom prst="rect">
            <a:avLst/>
          </a:prstGeom>
          <a:noFill/>
        </p:spPr>
        <p:txBody>
          <a:bodyPr wrap="square" rtlCol="0">
            <a:spAutoFit/>
          </a:bodyPr>
          <a:lstStyle/>
          <a:p>
            <a:pPr algn="ctr"/>
            <a:r>
              <a:rPr lang="en-US" dirty="0"/>
              <a:t>TYPE IN ADVERSE EVENT</a:t>
            </a:r>
          </a:p>
        </p:txBody>
      </p:sp>
      <p:pic>
        <p:nvPicPr>
          <p:cNvPr id="23" name="Picture 22">
            <a:extLst>
              <a:ext uri="{FF2B5EF4-FFF2-40B4-BE49-F238E27FC236}">
                <a16:creationId xmlns:a16="http://schemas.microsoft.com/office/drawing/2014/main" id="{7369B453-3451-E54A-831B-1E80613357AE}"/>
              </a:ext>
            </a:extLst>
          </p:cNvPr>
          <p:cNvPicPr>
            <a:picLocks noChangeAspect="1"/>
          </p:cNvPicPr>
          <p:nvPr/>
        </p:nvPicPr>
        <p:blipFill>
          <a:blip r:embed="rId3"/>
          <a:stretch>
            <a:fillRect/>
          </a:stretch>
        </p:blipFill>
        <p:spPr>
          <a:xfrm>
            <a:off x="0" y="0"/>
            <a:ext cx="1295400" cy="1295400"/>
          </a:xfrm>
          <a:prstGeom prst="rect">
            <a:avLst/>
          </a:prstGeom>
        </p:spPr>
      </p:pic>
      <p:sp>
        <p:nvSpPr>
          <p:cNvPr id="25" name="TextBox 24">
            <a:extLst>
              <a:ext uri="{FF2B5EF4-FFF2-40B4-BE49-F238E27FC236}">
                <a16:creationId xmlns:a16="http://schemas.microsoft.com/office/drawing/2014/main" id="{9B6ECD6C-AE0B-D646-929F-ED36C1A18353}"/>
              </a:ext>
            </a:extLst>
          </p:cNvPr>
          <p:cNvSpPr txBox="1"/>
          <p:nvPr/>
        </p:nvSpPr>
        <p:spPr>
          <a:xfrm>
            <a:off x="1524000" y="278368"/>
            <a:ext cx="9985041" cy="369332"/>
          </a:xfrm>
          <a:prstGeom prst="rect">
            <a:avLst/>
          </a:prstGeom>
          <a:noFill/>
        </p:spPr>
        <p:txBody>
          <a:bodyPr wrap="none" rtlCol="0">
            <a:spAutoFit/>
          </a:bodyPr>
          <a:lstStyle/>
          <a:p>
            <a:r>
              <a:rPr lang="en-US" dirty="0"/>
              <a:t>If you have a chat question/comment you want to keep anonymous – please send to: _______________ </a:t>
            </a:r>
          </a:p>
        </p:txBody>
      </p:sp>
    </p:spTree>
    <p:extLst>
      <p:ext uri="{BB962C8B-B14F-4D97-AF65-F5344CB8AC3E}">
        <p14:creationId xmlns:p14="http://schemas.microsoft.com/office/powerpoint/2010/main" val="619492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traight Connector 16"/>
          <p:cNvSpPr>
            <a:spLocks noChangeShapeType="1"/>
          </p:cNvSpPr>
          <p:nvPr/>
        </p:nvSpPr>
        <p:spPr bwMode="auto">
          <a:xfrm flipV="1">
            <a:off x="4501889" y="3411907"/>
            <a:ext cx="579665" cy="1543315"/>
          </a:xfrm>
          <a:prstGeom prst="line">
            <a:avLst/>
          </a:prstGeom>
          <a:noFill/>
          <a:ln w="25400">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Straight Connector 17"/>
          <p:cNvSpPr>
            <a:spLocks noChangeShapeType="1"/>
          </p:cNvSpPr>
          <p:nvPr/>
        </p:nvSpPr>
        <p:spPr bwMode="auto">
          <a:xfrm flipV="1">
            <a:off x="6316102" y="3446090"/>
            <a:ext cx="579665" cy="1560406"/>
          </a:xfrm>
          <a:prstGeom prst="line">
            <a:avLst/>
          </a:prstGeom>
          <a:noFill/>
          <a:ln w="25400">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9" name="Straight Connector 18"/>
          <p:cNvSpPr>
            <a:spLocks noChangeShapeType="1"/>
          </p:cNvSpPr>
          <p:nvPr/>
        </p:nvSpPr>
        <p:spPr bwMode="auto">
          <a:xfrm flipV="1">
            <a:off x="7702288" y="3446090"/>
            <a:ext cx="579665" cy="1526223"/>
          </a:xfrm>
          <a:prstGeom prst="line">
            <a:avLst/>
          </a:prstGeom>
          <a:noFill/>
          <a:ln w="25400">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Rounded Rectangle 20"/>
          <p:cNvSpPr/>
          <p:nvPr/>
        </p:nvSpPr>
        <p:spPr>
          <a:xfrm>
            <a:off x="7306320" y="4754835"/>
            <a:ext cx="1371600" cy="983920"/>
          </a:xfrm>
          <a:prstGeom prst="roundRect">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Helvetica Neue" panose="02000503000000020004" pitchFamily="2" charset="0"/>
                <a:cs typeface="Helvetica Neue" panose="02000503000000020004" pitchFamily="2" charset="0"/>
              </a:rPr>
              <a:t>Processes</a:t>
            </a:r>
          </a:p>
        </p:txBody>
      </p:sp>
      <p:sp>
        <p:nvSpPr>
          <p:cNvPr id="23" name="Rounded Rectangle 22"/>
          <p:cNvSpPr/>
          <p:nvPr/>
        </p:nvSpPr>
        <p:spPr>
          <a:xfrm>
            <a:off x="3909380" y="4754835"/>
            <a:ext cx="1600200" cy="983920"/>
          </a:xfrm>
          <a:prstGeom prst="roundRect">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Helvetica Neue" panose="02000503000000020004" pitchFamily="2" charset="0"/>
                <a:cs typeface="Helvetica Neue" panose="02000503000000020004" pitchFamily="2" charset="0"/>
              </a:rPr>
              <a:t>People</a:t>
            </a:r>
          </a:p>
          <a:p>
            <a:pPr algn="ctr"/>
            <a:r>
              <a:rPr lang="en-US" dirty="0">
                <a:solidFill>
                  <a:schemeClr val="tx1"/>
                </a:solidFill>
                <a:ea typeface="Helvetica Neue" panose="02000503000000020004" pitchFamily="2" charset="0"/>
                <a:cs typeface="Helvetica Neue" panose="02000503000000020004" pitchFamily="2" charset="0"/>
              </a:rPr>
              <a:t>(Pt &amp; Providers)</a:t>
            </a:r>
          </a:p>
        </p:txBody>
      </p:sp>
      <p:sp>
        <p:nvSpPr>
          <p:cNvPr id="25" name="Rounded Rectangle 24"/>
          <p:cNvSpPr/>
          <p:nvPr/>
        </p:nvSpPr>
        <p:spPr>
          <a:xfrm>
            <a:off x="5638800" y="4754835"/>
            <a:ext cx="1568902" cy="983920"/>
          </a:xfrm>
          <a:prstGeom prst="roundRect">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Helvetica Neue" panose="02000503000000020004" pitchFamily="2" charset="0"/>
                <a:cs typeface="Helvetica Neue" panose="02000503000000020004" pitchFamily="2" charset="0"/>
              </a:rPr>
              <a:t>Machines, Technology</a:t>
            </a:r>
          </a:p>
        </p:txBody>
      </p:sp>
      <p:sp>
        <p:nvSpPr>
          <p:cNvPr id="27" name="Straight Connector 26"/>
          <p:cNvSpPr>
            <a:spLocks noChangeShapeType="1"/>
          </p:cNvSpPr>
          <p:nvPr/>
        </p:nvSpPr>
        <p:spPr bwMode="auto">
          <a:xfrm flipV="1">
            <a:off x="2977889" y="3411908"/>
            <a:ext cx="579665" cy="1526223"/>
          </a:xfrm>
          <a:prstGeom prst="line">
            <a:avLst/>
          </a:prstGeom>
          <a:noFill/>
          <a:ln w="25400">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Rounded Rectangle 19"/>
          <p:cNvSpPr/>
          <p:nvPr/>
        </p:nvSpPr>
        <p:spPr>
          <a:xfrm>
            <a:off x="1828800" y="4757772"/>
            <a:ext cx="2022650" cy="983920"/>
          </a:xfrm>
          <a:prstGeom prst="roundRect">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ea typeface="Helvetica Neue" panose="02000503000000020004" pitchFamily="2" charset="0"/>
                <a:cs typeface="Helvetica Neue" panose="02000503000000020004" pitchFamily="2" charset="0"/>
              </a:rPr>
              <a:t>Communication</a:t>
            </a:r>
          </a:p>
        </p:txBody>
      </p:sp>
      <p:cxnSp>
        <p:nvCxnSpPr>
          <p:cNvPr id="13" name="Straight Arrow Connector 12"/>
          <p:cNvCxnSpPr>
            <a:cxnSpLocks/>
          </p:cNvCxnSpPr>
          <p:nvPr/>
        </p:nvCxnSpPr>
        <p:spPr>
          <a:xfrm>
            <a:off x="2971800" y="3428999"/>
            <a:ext cx="5797288"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27719D58-3681-9348-92DF-068BC3906F68}"/>
              </a:ext>
            </a:extLst>
          </p:cNvPr>
          <p:cNvSpPr>
            <a:spLocks noGrp="1"/>
          </p:cNvSpPr>
          <p:nvPr>
            <p:ph type="title"/>
          </p:nvPr>
        </p:nvSpPr>
        <p:spPr>
          <a:xfrm>
            <a:off x="1743075" y="1092367"/>
            <a:ext cx="8705850" cy="990600"/>
          </a:xfrm>
        </p:spPr>
        <p:txBody>
          <a:bodyPr>
            <a:normAutofit/>
          </a:bodyPr>
          <a:lstStyle/>
          <a:p>
            <a:pPr algn="ctr"/>
            <a:r>
              <a:rPr lang="en-US" b="1" dirty="0">
                <a:latin typeface="+mn-lt"/>
                <a:ea typeface="Helvetica Neue" panose="02000503000000020004" pitchFamily="2" charset="0"/>
                <a:cs typeface="Gill Sans SemiBold" panose="020B0502020104020203" pitchFamily="34" charset="-79"/>
              </a:rPr>
              <a:t>What Systems Factors Contributed?</a:t>
            </a:r>
          </a:p>
        </p:txBody>
      </p:sp>
      <p:sp>
        <p:nvSpPr>
          <p:cNvPr id="12" name="Oval 11">
            <a:extLst>
              <a:ext uri="{FF2B5EF4-FFF2-40B4-BE49-F238E27FC236}">
                <a16:creationId xmlns:a16="http://schemas.microsoft.com/office/drawing/2014/main" id="{1AED011D-2D10-E446-903F-0139010F5921}"/>
              </a:ext>
            </a:extLst>
          </p:cNvPr>
          <p:cNvSpPr/>
          <p:nvPr/>
        </p:nvSpPr>
        <p:spPr>
          <a:xfrm>
            <a:off x="8921844" y="2260599"/>
            <a:ext cx="2315221" cy="2336799"/>
          </a:xfrm>
          <a:prstGeom prst="ellipse">
            <a:avLst/>
          </a:prstGeom>
          <a:noFill/>
          <a:ln w="63500" cap="flat" cmpd="sng" algn="ctr">
            <a:solidFill>
              <a:schemeClr val="tx1"/>
            </a:solidFill>
            <a:prstDash val="solid"/>
          </a:ln>
          <a:effectLst/>
        </p:spPr>
        <p:txBody>
          <a:bodyPr anchor="ctr"/>
          <a:lstStyle/>
          <a:p>
            <a:pPr algn="ctr">
              <a:defRPr/>
            </a:pPr>
            <a:endParaRPr lang="en-US" sz="2800" b="1" kern="0" dirty="0">
              <a:solidFill>
                <a:prstClr val="black"/>
              </a:solidFill>
              <a:latin typeface="Gill Sans SemiBold" panose="020B0502020104020203" pitchFamily="34" charset="-79"/>
              <a:ea typeface="Helvetica Neue" panose="02000503000000020004" pitchFamily="2" charset="0"/>
              <a:cs typeface="Gill Sans SemiBold" panose="020B0502020104020203" pitchFamily="34" charset="-79"/>
            </a:endParaRPr>
          </a:p>
        </p:txBody>
      </p:sp>
      <p:sp>
        <p:nvSpPr>
          <p:cNvPr id="14" name="TextBox 13"/>
          <p:cNvSpPr txBox="1"/>
          <p:nvPr/>
        </p:nvSpPr>
        <p:spPr>
          <a:xfrm>
            <a:off x="9393654" y="2984425"/>
            <a:ext cx="1371600" cy="923330"/>
          </a:xfrm>
          <a:prstGeom prst="rect">
            <a:avLst/>
          </a:prstGeom>
          <a:noFill/>
        </p:spPr>
        <p:txBody>
          <a:bodyPr wrap="square" rtlCol="0">
            <a:spAutoFit/>
          </a:bodyPr>
          <a:lstStyle/>
          <a:p>
            <a:pPr algn="ctr"/>
            <a:r>
              <a:rPr lang="en-US" dirty="0"/>
              <a:t>TYPE IN ADVERSE EVENT</a:t>
            </a:r>
          </a:p>
        </p:txBody>
      </p:sp>
      <p:pic>
        <p:nvPicPr>
          <p:cNvPr id="15" name="Picture 14">
            <a:extLst>
              <a:ext uri="{FF2B5EF4-FFF2-40B4-BE49-F238E27FC236}">
                <a16:creationId xmlns:a16="http://schemas.microsoft.com/office/drawing/2014/main" id="{2DA67DE0-C48E-A74B-882D-6BC4107F4E81}"/>
              </a:ext>
            </a:extLst>
          </p:cNvPr>
          <p:cNvPicPr>
            <a:picLocks noChangeAspect="1"/>
          </p:cNvPicPr>
          <p:nvPr/>
        </p:nvPicPr>
        <p:blipFill>
          <a:blip r:embed="rId3"/>
          <a:stretch>
            <a:fillRect/>
          </a:stretch>
        </p:blipFill>
        <p:spPr>
          <a:xfrm>
            <a:off x="0" y="0"/>
            <a:ext cx="1295400" cy="1295400"/>
          </a:xfrm>
          <a:prstGeom prst="rect">
            <a:avLst/>
          </a:prstGeom>
        </p:spPr>
      </p:pic>
      <p:sp>
        <p:nvSpPr>
          <p:cNvPr id="16" name="TextBox 15">
            <a:extLst>
              <a:ext uri="{FF2B5EF4-FFF2-40B4-BE49-F238E27FC236}">
                <a16:creationId xmlns:a16="http://schemas.microsoft.com/office/drawing/2014/main" id="{F3E4B086-E225-3D4A-A5C2-B1484B550057}"/>
              </a:ext>
            </a:extLst>
          </p:cNvPr>
          <p:cNvSpPr txBox="1"/>
          <p:nvPr/>
        </p:nvSpPr>
        <p:spPr>
          <a:xfrm>
            <a:off x="1524000" y="278368"/>
            <a:ext cx="9985041" cy="369332"/>
          </a:xfrm>
          <a:prstGeom prst="rect">
            <a:avLst/>
          </a:prstGeom>
          <a:noFill/>
        </p:spPr>
        <p:txBody>
          <a:bodyPr wrap="none" rtlCol="0">
            <a:spAutoFit/>
          </a:bodyPr>
          <a:lstStyle/>
          <a:p>
            <a:r>
              <a:rPr lang="en-US" dirty="0"/>
              <a:t>If you have a chat question/comment you want to keep anonymous – please send to: _______________ </a:t>
            </a:r>
          </a:p>
        </p:txBody>
      </p:sp>
    </p:spTree>
    <p:extLst>
      <p:ext uri="{BB962C8B-B14F-4D97-AF65-F5344CB8AC3E}">
        <p14:creationId xmlns:p14="http://schemas.microsoft.com/office/powerpoint/2010/main" val="630642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31">
            <a:extLst>
              <a:ext uri="{FF2B5EF4-FFF2-40B4-BE49-F238E27FC236}">
                <a16:creationId xmlns:a16="http://schemas.microsoft.com/office/drawing/2014/main" id="{358EB9A3-DFA5-144C-B1B5-5D08A91F223D}"/>
              </a:ext>
            </a:extLst>
          </p:cNvPr>
          <p:cNvSpPr/>
          <p:nvPr/>
        </p:nvSpPr>
        <p:spPr>
          <a:xfrm rot="5400000">
            <a:off x="5393557" y="-5410492"/>
            <a:ext cx="1404885" cy="12192001"/>
          </a:xfrm>
          <a:prstGeom prst="rect">
            <a:avLst/>
          </a:prstGeom>
          <a:solidFill>
            <a:schemeClr val="bg1">
              <a:lumMod val="75000"/>
            </a:schemeClr>
          </a:solidFill>
          <a:ln w="25400">
            <a:solidFill>
              <a:srgbClr val="000000"/>
            </a:solidFill>
          </a:ln>
        </p:spPr>
        <p:txBody>
          <a:bodyPr lIns="45719" rIns="45719" anchor="ctr"/>
          <a:lstStyle/>
          <a:p>
            <a:pPr algn="ctr">
              <a:spcBef>
                <a:spcPts val="0"/>
              </a:spcBef>
              <a:defRPr sz="1800">
                <a:solidFill>
                  <a:srgbClr val="FFFFFF"/>
                </a:solidFill>
                <a:latin typeface="+mj-lt"/>
                <a:ea typeface="+mj-ea"/>
                <a:cs typeface="+mj-cs"/>
                <a:sym typeface="Calibri"/>
              </a:defRPr>
            </a:pPr>
            <a:endParaRPr/>
          </a:p>
        </p:txBody>
      </p:sp>
      <p:sp>
        <p:nvSpPr>
          <p:cNvPr id="4" name="TextBox 3">
            <a:extLst>
              <a:ext uri="{FF2B5EF4-FFF2-40B4-BE49-F238E27FC236}">
                <a16:creationId xmlns:a16="http://schemas.microsoft.com/office/drawing/2014/main" id="{17B4C55E-6CDB-4146-886E-55770061F273}"/>
              </a:ext>
            </a:extLst>
          </p:cNvPr>
          <p:cNvSpPr txBox="1"/>
          <p:nvPr/>
        </p:nvSpPr>
        <p:spPr>
          <a:xfrm>
            <a:off x="433138" y="6304547"/>
            <a:ext cx="10908632" cy="246221"/>
          </a:xfrm>
          <a:prstGeom prst="rect">
            <a:avLst/>
          </a:prstGeom>
          <a:noFill/>
        </p:spPr>
        <p:txBody>
          <a:bodyPr wrap="square" rtlCol="0">
            <a:spAutoFit/>
          </a:bodyPr>
          <a:lstStyle/>
          <a:p>
            <a:pPr algn="ctr"/>
            <a:r>
              <a:rPr lang="en-US" sz="1000" i="1" dirty="0"/>
              <a:t>AMA J Ethics.</a:t>
            </a:r>
            <a:r>
              <a:rPr lang="en-US" sz="1000" dirty="0"/>
              <a:t> 2015;17(3):229-235. </a:t>
            </a:r>
            <a:r>
              <a:rPr lang="en-US" sz="1000" dirty="0" err="1"/>
              <a:t>doi</a:t>
            </a:r>
            <a:r>
              <a:rPr lang="en-US" sz="1000" dirty="0"/>
              <a:t>: 10.1001/journalofethics.2015.17.3.nlit1-1503</a:t>
            </a:r>
          </a:p>
        </p:txBody>
      </p:sp>
      <p:sp>
        <p:nvSpPr>
          <p:cNvPr id="9" name="Title 8"/>
          <p:cNvSpPr>
            <a:spLocks noGrp="1"/>
          </p:cNvSpPr>
          <p:nvPr>
            <p:ph type="title"/>
          </p:nvPr>
        </p:nvSpPr>
        <p:spPr>
          <a:xfrm>
            <a:off x="609600" y="197199"/>
            <a:ext cx="10972800" cy="1143000"/>
          </a:xfrm>
        </p:spPr>
        <p:txBody>
          <a:bodyPr/>
          <a:lstStyle/>
          <a:p>
            <a:r>
              <a:rPr lang="en-US" dirty="0"/>
              <a:t>***Learning Points***</a:t>
            </a:r>
          </a:p>
        </p:txBody>
      </p:sp>
    </p:spTree>
    <p:extLst>
      <p:ext uri="{BB962C8B-B14F-4D97-AF65-F5344CB8AC3E}">
        <p14:creationId xmlns:p14="http://schemas.microsoft.com/office/powerpoint/2010/main" val="2739962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31">
            <a:extLst>
              <a:ext uri="{FF2B5EF4-FFF2-40B4-BE49-F238E27FC236}">
                <a16:creationId xmlns:a16="http://schemas.microsoft.com/office/drawing/2014/main" id="{358EB9A3-DFA5-144C-B1B5-5D08A91F223D}"/>
              </a:ext>
            </a:extLst>
          </p:cNvPr>
          <p:cNvSpPr/>
          <p:nvPr/>
        </p:nvSpPr>
        <p:spPr>
          <a:xfrm rot="5400000">
            <a:off x="5393557" y="-5410492"/>
            <a:ext cx="1404885" cy="12192001"/>
          </a:xfrm>
          <a:prstGeom prst="rect">
            <a:avLst/>
          </a:prstGeom>
          <a:solidFill>
            <a:schemeClr val="bg1">
              <a:lumMod val="75000"/>
            </a:schemeClr>
          </a:solidFill>
          <a:ln w="25400">
            <a:solidFill>
              <a:srgbClr val="000000"/>
            </a:solidFill>
          </a:ln>
        </p:spPr>
        <p:txBody>
          <a:bodyPr lIns="45719" rIns="45719" anchor="ctr"/>
          <a:lstStyle/>
          <a:p>
            <a:pPr algn="ctr">
              <a:spcBef>
                <a:spcPts val="0"/>
              </a:spcBef>
              <a:defRPr sz="1800">
                <a:solidFill>
                  <a:srgbClr val="FFFFFF"/>
                </a:solidFill>
                <a:latin typeface="+mj-lt"/>
                <a:ea typeface="+mj-ea"/>
                <a:cs typeface="+mj-cs"/>
                <a:sym typeface="Calibri"/>
              </a:defRPr>
            </a:pPr>
            <a:endParaRPr/>
          </a:p>
        </p:txBody>
      </p:sp>
      <p:sp>
        <p:nvSpPr>
          <p:cNvPr id="4" name="TextBox 3">
            <a:extLst>
              <a:ext uri="{FF2B5EF4-FFF2-40B4-BE49-F238E27FC236}">
                <a16:creationId xmlns:a16="http://schemas.microsoft.com/office/drawing/2014/main" id="{17B4C55E-6CDB-4146-886E-55770061F273}"/>
              </a:ext>
            </a:extLst>
          </p:cNvPr>
          <p:cNvSpPr txBox="1"/>
          <p:nvPr/>
        </p:nvSpPr>
        <p:spPr>
          <a:xfrm>
            <a:off x="433138" y="6304547"/>
            <a:ext cx="10908632" cy="246221"/>
          </a:xfrm>
          <a:prstGeom prst="rect">
            <a:avLst/>
          </a:prstGeom>
          <a:noFill/>
        </p:spPr>
        <p:txBody>
          <a:bodyPr wrap="square" rtlCol="0">
            <a:spAutoFit/>
          </a:bodyPr>
          <a:lstStyle/>
          <a:p>
            <a:pPr algn="ctr"/>
            <a:r>
              <a:rPr lang="en-US" sz="1000" i="1" dirty="0"/>
              <a:t>AMA J Ethics.</a:t>
            </a:r>
            <a:r>
              <a:rPr lang="en-US" sz="1000" dirty="0"/>
              <a:t> 2015;17(3):229-235. </a:t>
            </a:r>
            <a:r>
              <a:rPr lang="en-US" sz="1000" dirty="0" err="1"/>
              <a:t>doi</a:t>
            </a:r>
            <a:r>
              <a:rPr lang="en-US" sz="1000" dirty="0"/>
              <a:t>: 10.1001/journalofethics.2015.17.3.nlit1-1503</a:t>
            </a:r>
          </a:p>
        </p:txBody>
      </p:sp>
      <p:sp>
        <p:nvSpPr>
          <p:cNvPr id="9" name="Title 8"/>
          <p:cNvSpPr>
            <a:spLocks noGrp="1"/>
          </p:cNvSpPr>
          <p:nvPr>
            <p:ph type="title"/>
          </p:nvPr>
        </p:nvSpPr>
        <p:spPr>
          <a:xfrm>
            <a:off x="609600" y="197199"/>
            <a:ext cx="10972800" cy="1143000"/>
          </a:xfrm>
        </p:spPr>
        <p:txBody>
          <a:bodyPr/>
          <a:lstStyle/>
          <a:p>
            <a:r>
              <a:rPr lang="en-US" dirty="0"/>
              <a:t>***Learning Points***</a:t>
            </a:r>
          </a:p>
        </p:txBody>
      </p:sp>
    </p:spTree>
    <p:extLst>
      <p:ext uri="{BB962C8B-B14F-4D97-AF65-F5344CB8AC3E}">
        <p14:creationId xmlns:p14="http://schemas.microsoft.com/office/powerpoint/2010/main" val="159411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rt_hands1.jpg"/>
          <p:cNvPicPr>
            <a:picLocks noChangeAspect="1"/>
          </p:cNvPicPr>
          <p:nvPr/>
        </p:nvPicPr>
        <p:blipFill rotWithShape="1">
          <a:blip r:embed="rId3">
            <a:extLst>
              <a:ext uri="{28A0092B-C50C-407E-A947-70E740481C1C}">
                <a14:useLocalDpi xmlns:a14="http://schemas.microsoft.com/office/drawing/2010/main"/>
              </a:ext>
            </a:extLst>
          </a:blip>
          <a:srcRect b="12504"/>
          <a:stretch/>
        </p:blipFill>
        <p:spPr>
          <a:xfrm>
            <a:off x="-11839" y="914400"/>
            <a:ext cx="12166600" cy="5748867"/>
          </a:xfrm>
          <a:prstGeom prst="rect">
            <a:avLst/>
          </a:prstGeom>
        </p:spPr>
      </p:pic>
      <p:sp>
        <p:nvSpPr>
          <p:cNvPr id="2" name="Title 1"/>
          <p:cNvSpPr>
            <a:spLocks noGrp="1"/>
          </p:cNvSpPr>
          <p:nvPr>
            <p:ph type="title"/>
          </p:nvPr>
        </p:nvSpPr>
        <p:spPr>
          <a:xfrm>
            <a:off x="0" y="0"/>
            <a:ext cx="12192000" cy="1143000"/>
          </a:xfrm>
          <a:solidFill>
            <a:schemeClr val="bg1">
              <a:lumMod val="85000"/>
            </a:schemeClr>
          </a:solidFill>
        </p:spPr>
        <p:txBody>
          <a:bodyPr/>
          <a:lstStyle/>
          <a:p>
            <a:r>
              <a:rPr lang="en-US" b="1" dirty="0">
                <a:latin typeface="+mn-lt"/>
                <a:ea typeface="Helvetica Neue" panose="02000503000000020004" pitchFamily="2" charset="0"/>
                <a:cs typeface="Gill Sans SemiBold" panose="020B0502020104020203" pitchFamily="34" charset="-79"/>
              </a:rPr>
              <a:t>M&amp;M Mission</a:t>
            </a:r>
          </a:p>
        </p:txBody>
      </p:sp>
      <p:sp>
        <p:nvSpPr>
          <p:cNvPr id="3" name="Content Placeholder 2"/>
          <p:cNvSpPr>
            <a:spLocks noGrp="1"/>
          </p:cNvSpPr>
          <p:nvPr>
            <p:ph idx="1"/>
          </p:nvPr>
        </p:nvSpPr>
        <p:spPr>
          <a:xfrm>
            <a:off x="585061" y="2379133"/>
            <a:ext cx="10972800" cy="2819400"/>
          </a:xfrm>
          <a:solidFill>
            <a:schemeClr val="bg1">
              <a:alpha val="90000"/>
            </a:schemeClr>
          </a:solidFill>
          <a:ln>
            <a:solidFill>
              <a:schemeClr val="tx1"/>
            </a:solidFill>
          </a:ln>
        </p:spPr>
        <p:txBody>
          <a:bodyPr/>
          <a:lstStyle/>
          <a:p>
            <a:pPr marL="114300" indent="0" algn="ctr">
              <a:buNone/>
            </a:pPr>
            <a:endParaRPr lang="en-US" dirty="0">
              <a:ea typeface="Helvetica Neue Light" panose="02000403000000020004" pitchFamily="2" charset="0"/>
              <a:cs typeface="Gill Sans" panose="020B0502020104020203" pitchFamily="34" charset="-79"/>
            </a:endParaRPr>
          </a:p>
          <a:p>
            <a:pPr marL="114300" indent="0" algn="ctr">
              <a:buNone/>
            </a:pPr>
            <a:r>
              <a:rPr lang="en-US" dirty="0">
                <a:ea typeface="Helvetica Neue Light" panose="02000403000000020004" pitchFamily="2" charset="0"/>
                <a:cs typeface="Gill Sans" panose="020B0502020104020203" pitchFamily="34" charset="-79"/>
              </a:rPr>
              <a:t>To establish a safe venue to identify areas for improvement in patient care, while promoting professionalism, integrity, and transparency.</a:t>
            </a:r>
          </a:p>
        </p:txBody>
      </p:sp>
    </p:spTree>
    <p:extLst>
      <p:ext uri="{BB962C8B-B14F-4D97-AF65-F5344CB8AC3E}">
        <p14:creationId xmlns:p14="http://schemas.microsoft.com/office/powerpoint/2010/main" val="3565384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31">
            <a:extLst>
              <a:ext uri="{FF2B5EF4-FFF2-40B4-BE49-F238E27FC236}">
                <a16:creationId xmlns:a16="http://schemas.microsoft.com/office/drawing/2014/main" id="{358EB9A3-DFA5-144C-B1B5-5D08A91F223D}"/>
              </a:ext>
            </a:extLst>
          </p:cNvPr>
          <p:cNvSpPr/>
          <p:nvPr/>
        </p:nvSpPr>
        <p:spPr>
          <a:xfrm rot="5400000">
            <a:off x="5393557" y="-5410492"/>
            <a:ext cx="1404885" cy="12192001"/>
          </a:xfrm>
          <a:prstGeom prst="rect">
            <a:avLst/>
          </a:prstGeom>
          <a:solidFill>
            <a:schemeClr val="bg1">
              <a:lumMod val="75000"/>
            </a:schemeClr>
          </a:solidFill>
          <a:ln w="25400">
            <a:solidFill>
              <a:srgbClr val="000000"/>
            </a:solidFill>
          </a:ln>
        </p:spPr>
        <p:txBody>
          <a:bodyPr lIns="45719" rIns="45719" anchor="ctr"/>
          <a:lstStyle/>
          <a:p>
            <a:pPr algn="ctr">
              <a:spcBef>
                <a:spcPts val="0"/>
              </a:spcBef>
              <a:defRPr sz="1800">
                <a:solidFill>
                  <a:srgbClr val="FFFFFF"/>
                </a:solidFill>
                <a:latin typeface="+mj-lt"/>
                <a:ea typeface="+mj-ea"/>
                <a:cs typeface="+mj-cs"/>
                <a:sym typeface="Calibri"/>
              </a:defRPr>
            </a:pPr>
            <a:endParaRPr/>
          </a:p>
        </p:txBody>
      </p:sp>
      <p:sp>
        <p:nvSpPr>
          <p:cNvPr id="4" name="TextBox 3">
            <a:extLst>
              <a:ext uri="{FF2B5EF4-FFF2-40B4-BE49-F238E27FC236}">
                <a16:creationId xmlns:a16="http://schemas.microsoft.com/office/drawing/2014/main" id="{17B4C55E-6CDB-4146-886E-55770061F273}"/>
              </a:ext>
            </a:extLst>
          </p:cNvPr>
          <p:cNvSpPr txBox="1"/>
          <p:nvPr/>
        </p:nvSpPr>
        <p:spPr>
          <a:xfrm>
            <a:off x="433138" y="6304547"/>
            <a:ext cx="10908632" cy="246221"/>
          </a:xfrm>
          <a:prstGeom prst="rect">
            <a:avLst/>
          </a:prstGeom>
          <a:noFill/>
        </p:spPr>
        <p:txBody>
          <a:bodyPr wrap="square" rtlCol="0">
            <a:spAutoFit/>
          </a:bodyPr>
          <a:lstStyle/>
          <a:p>
            <a:pPr algn="ctr"/>
            <a:r>
              <a:rPr lang="en-US" sz="1000" i="1" dirty="0"/>
              <a:t>AMA J Ethics.</a:t>
            </a:r>
            <a:r>
              <a:rPr lang="en-US" sz="1000" dirty="0"/>
              <a:t> 2015;17(3):229-235. </a:t>
            </a:r>
            <a:r>
              <a:rPr lang="en-US" sz="1000" dirty="0" err="1"/>
              <a:t>doi</a:t>
            </a:r>
            <a:r>
              <a:rPr lang="en-US" sz="1000" dirty="0"/>
              <a:t>: 10.1001/journalofethics.2015.17.3.nlit1-1503</a:t>
            </a:r>
          </a:p>
        </p:txBody>
      </p:sp>
      <p:sp>
        <p:nvSpPr>
          <p:cNvPr id="9" name="Title 8"/>
          <p:cNvSpPr>
            <a:spLocks noGrp="1"/>
          </p:cNvSpPr>
          <p:nvPr>
            <p:ph type="title"/>
          </p:nvPr>
        </p:nvSpPr>
        <p:spPr>
          <a:xfrm>
            <a:off x="609600" y="197199"/>
            <a:ext cx="10972800" cy="1143000"/>
          </a:xfrm>
        </p:spPr>
        <p:txBody>
          <a:bodyPr/>
          <a:lstStyle/>
          <a:p>
            <a:r>
              <a:rPr lang="en-US" dirty="0"/>
              <a:t>***Learning Points***</a:t>
            </a:r>
          </a:p>
        </p:txBody>
      </p:sp>
    </p:spTree>
    <p:extLst>
      <p:ext uri="{BB962C8B-B14F-4D97-AF65-F5344CB8AC3E}">
        <p14:creationId xmlns:p14="http://schemas.microsoft.com/office/powerpoint/2010/main" val="4223084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14">
            <a:extLst>
              <a:ext uri="{FF2B5EF4-FFF2-40B4-BE49-F238E27FC236}">
                <a16:creationId xmlns:a16="http://schemas.microsoft.com/office/drawing/2014/main" id="{3D449BEF-2825-3B45-B7D1-F81ED6E3F5F4}"/>
              </a:ext>
            </a:extLst>
          </p:cNvPr>
          <p:cNvSpPr>
            <a:spLocks noChangeArrowheads="1"/>
          </p:cNvSpPr>
          <p:nvPr/>
        </p:nvSpPr>
        <p:spPr bwMode="auto">
          <a:xfrm>
            <a:off x="1473200" y="2125133"/>
            <a:ext cx="1828800" cy="1828800"/>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rgbClr val="4B5050"/>
          </a:solidFill>
          <a:ln>
            <a:noFill/>
          </a:ln>
          <a:effectLst/>
        </p:spPr>
        <p:txBody>
          <a:bodyPr wrap="none" lIns="91424" tIns="45712" rIns="91424" bIns="45712" anchor="ctr"/>
          <a:lstStyle/>
          <a:p>
            <a:pPr defTabSz="1218987" fontAlgn="auto">
              <a:spcBef>
                <a:spcPts val="0"/>
              </a:spcBef>
              <a:spcAft>
                <a:spcPts val="0"/>
              </a:spcAft>
              <a:defRPr/>
            </a:pPr>
            <a:endParaRPr lang="en-US" dirty="0">
              <a:latin typeface="+mn-lt"/>
              <a:ea typeface="+mn-ea"/>
            </a:endParaRPr>
          </a:p>
        </p:txBody>
      </p:sp>
      <p:sp>
        <p:nvSpPr>
          <p:cNvPr id="3" name="TextBox 2">
            <a:extLst>
              <a:ext uri="{FF2B5EF4-FFF2-40B4-BE49-F238E27FC236}">
                <a16:creationId xmlns:a16="http://schemas.microsoft.com/office/drawing/2014/main" id="{47801DA3-3E1C-5D40-B0CD-5A17CB8A78C4}"/>
              </a:ext>
            </a:extLst>
          </p:cNvPr>
          <p:cNvSpPr txBox="1"/>
          <p:nvPr/>
        </p:nvSpPr>
        <p:spPr>
          <a:xfrm>
            <a:off x="1242992" y="4953000"/>
            <a:ext cx="2289216" cy="707886"/>
          </a:xfrm>
          <a:prstGeom prst="rect">
            <a:avLst/>
          </a:prstGeom>
          <a:noFill/>
        </p:spPr>
        <p:txBody>
          <a:bodyPr wrap="none" rtlCol="0">
            <a:spAutoFit/>
          </a:bodyPr>
          <a:lstStyle/>
          <a:p>
            <a:r>
              <a:rPr lang="en-US" sz="4000" b="1" dirty="0">
                <a:cs typeface="Gill Sans SemiBold" panose="020B0502020104020203" pitchFamily="34" charset="-79"/>
              </a:rPr>
              <a:t>PROBLEM</a:t>
            </a:r>
          </a:p>
        </p:txBody>
      </p:sp>
      <p:sp>
        <p:nvSpPr>
          <p:cNvPr id="7" name="Freeform 79">
            <a:extLst>
              <a:ext uri="{FF2B5EF4-FFF2-40B4-BE49-F238E27FC236}">
                <a16:creationId xmlns:a16="http://schemas.microsoft.com/office/drawing/2014/main" id="{5269467C-E918-CB4C-89B3-2CC61642D450}"/>
              </a:ext>
            </a:extLst>
          </p:cNvPr>
          <p:cNvSpPr>
            <a:spLocks noEditPoints="1"/>
          </p:cNvSpPr>
          <p:nvPr/>
        </p:nvSpPr>
        <p:spPr bwMode="auto">
          <a:xfrm>
            <a:off x="5156199" y="2133600"/>
            <a:ext cx="1828800" cy="1828800"/>
          </a:xfrm>
          <a:custGeom>
            <a:avLst/>
            <a:gdLst>
              <a:gd name="T0" fmla="*/ 584794 w 102"/>
              <a:gd name="T1" fmla="*/ 731928 h 116"/>
              <a:gd name="T2" fmla="*/ 551186 w 102"/>
              <a:gd name="T3" fmla="*/ 731928 h 116"/>
              <a:gd name="T4" fmla="*/ 685621 w 102"/>
              <a:gd name="T5" fmla="*/ 490191 h 116"/>
              <a:gd name="T6" fmla="*/ 463802 w 102"/>
              <a:gd name="T7" fmla="*/ 208163 h 116"/>
              <a:gd name="T8" fmla="*/ 517577 w 102"/>
              <a:gd name="T9" fmla="*/ 100724 h 116"/>
              <a:gd name="T10" fmla="*/ 510855 w 102"/>
              <a:gd name="T11" fmla="*/ 67149 h 116"/>
              <a:gd name="T12" fmla="*/ 376419 w 102"/>
              <a:gd name="T13" fmla="*/ 6715 h 116"/>
              <a:gd name="T14" fmla="*/ 356254 w 102"/>
              <a:gd name="T15" fmla="*/ 0 h 116"/>
              <a:gd name="T16" fmla="*/ 342811 w 102"/>
              <a:gd name="T17" fmla="*/ 13430 h 116"/>
              <a:gd name="T18" fmla="*/ 188210 w 102"/>
              <a:gd name="T19" fmla="*/ 308887 h 116"/>
              <a:gd name="T20" fmla="*/ 208375 w 102"/>
              <a:gd name="T21" fmla="*/ 382752 h 116"/>
              <a:gd name="T22" fmla="*/ 188210 w 102"/>
              <a:gd name="T23" fmla="*/ 423041 h 116"/>
              <a:gd name="T24" fmla="*/ 275593 w 102"/>
              <a:gd name="T25" fmla="*/ 463331 h 116"/>
              <a:gd name="T26" fmla="*/ 295758 w 102"/>
              <a:gd name="T27" fmla="*/ 423041 h 116"/>
              <a:gd name="T28" fmla="*/ 295758 w 102"/>
              <a:gd name="T29" fmla="*/ 423041 h 116"/>
              <a:gd name="T30" fmla="*/ 362976 w 102"/>
              <a:gd name="T31" fmla="*/ 396181 h 116"/>
              <a:gd name="T32" fmla="*/ 416750 w 102"/>
              <a:gd name="T33" fmla="*/ 295457 h 116"/>
              <a:gd name="T34" fmla="*/ 584794 w 102"/>
              <a:gd name="T35" fmla="*/ 490191 h 116"/>
              <a:gd name="T36" fmla="*/ 389863 w 102"/>
              <a:gd name="T37" fmla="*/ 684924 h 116"/>
              <a:gd name="T38" fmla="*/ 248706 w 102"/>
              <a:gd name="T39" fmla="*/ 637919 h 116"/>
              <a:gd name="T40" fmla="*/ 248706 w 102"/>
              <a:gd name="T41" fmla="*/ 611060 h 116"/>
              <a:gd name="T42" fmla="*/ 268871 w 102"/>
              <a:gd name="T43" fmla="*/ 584200 h 116"/>
              <a:gd name="T44" fmla="*/ 389863 w 102"/>
              <a:gd name="T45" fmla="*/ 584200 h 116"/>
              <a:gd name="T46" fmla="*/ 389863 w 102"/>
              <a:gd name="T47" fmla="*/ 537195 h 116"/>
              <a:gd name="T48" fmla="*/ 201653 w 102"/>
              <a:gd name="T49" fmla="*/ 537195 h 116"/>
              <a:gd name="T50" fmla="*/ 107548 w 102"/>
              <a:gd name="T51" fmla="*/ 537195 h 116"/>
              <a:gd name="T52" fmla="*/ 0 w 102"/>
              <a:gd name="T53" fmla="*/ 537195 h 116"/>
              <a:gd name="T54" fmla="*/ 0 w 102"/>
              <a:gd name="T55" fmla="*/ 584200 h 116"/>
              <a:gd name="T56" fmla="*/ 114270 w 102"/>
              <a:gd name="T57" fmla="*/ 584200 h 116"/>
              <a:gd name="T58" fmla="*/ 120992 w 102"/>
              <a:gd name="T59" fmla="*/ 584200 h 116"/>
              <a:gd name="T60" fmla="*/ 147879 w 102"/>
              <a:gd name="T61" fmla="*/ 611060 h 116"/>
              <a:gd name="T62" fmla="*/ 147879 w 102"/>
              <a:gd name="T63" fmla="*/ 637919 h 116"/>
              <a:gd name="T64" fmla="*/ 147879 w 102"/>
              <a:gd name="T65" fmla="*/ 731928 h 116"/>
              <a:gd name="T66" fmla="*/ 53774 w 102"/>
              <a:gd name="T67" fmla="*/ 778933 h 116"/>
              <a:gd name="T68" fmla="*/ 685621 w 102"/>
              <a:gd name="T69" fmla="*/ 778933 h 116"/>
              <a:gd name="T70" fmla="*/ 584794 w 102"/>
              <a:gd name="T71" fmla="*/ 731928 h 116"/>
              <a:gd name="T72" fmla="*/ 416750 w 102"/>
              <a:gd name="T73" fmla="*/ 67149 h 116"/>
              <a:gd name="T74" fmla="*/ 403306 w 102"/>
              <a:gd name="T75" fmla="*/ 80579 h 116"/>
              <a:gd name="T76" fmla="*/ 289036 w 102"/>
              <a:gd name="T77" fmla="*/ 295457 h 116"/>
              <a:gd name="T78" fmla="*/ 248706 w 102"/>
              <a:gd name="T79" fmla="*/ 275313 h 116"/>
              <a:gd name="T80" fmla="*/ 248706 w 102"/>
              <a:gd name="T81" fmla="*/ 261883 h 116"/>
              <a:gd name="T82" fmla="*/ 356254 w 102"/>
              <a:gd name="T83" fmla="*/ 67149 h 116"/>
              <a:gd name="T84" fmla="*/ 369698 w 102"/>
              <a:gd name="T85" fmla="*/ 53720 h 116"/>
              <a:gd name="T86" fmla="*/ 389863 w 102"/>
              <a:gd name="T87" fmla="*/ 53720 h 116"/>
              <a:gd name="T88" fmla="*/ 416750 w 102"/>
              <a:gd name="T89" fmla="*/ 67149 h 116"/>
              <a:gd name="T90" fmla="*/ 416750 w 102"/>
              <a:gd name="T91" fmla="*/ 67149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2" h="116">
                <a:moveTo>
                  <a:pt x="87" y="109"/>
                </a:moveTo>
                <a:cubicBezTo>
                  <a:pt x="82" y="109"/>
                  <a:pt x="82" y="109"/>
                  <a:pt x="82" y="109"/>
                </a:cubicBezTo>
                <a:cubicBezTo>
                  <a:pt x="94" y="101"/>
                  <a:pt x="102" y="88"/>
                  <a:pt x="102" y="73"/>
                </a:cubicBezTo>
                <a:cubicBezTo>
                  <a:pt x="102" y="52"/>
                  <a:pt x="88" y="35"/>
                  <a:pt x="69" y="31"/>
                </a:cubicBezTo>
                <a:cubicBezTo>
                  <a:pt x="77" y="15"/>
                  <a:pt x="77" y="15"/>
                  <a:pt x="77" y="15"/>
                </a:cubicBezTo>
                <a:cubicBezTo>
                  <a:pt x="78" y="13"/>
                  <a:pt x="77" y="11"/>
                  <a:pt x="76" y="10"/>
                </a:cubicBezTo>
                <a:cubicBezTo>
                  <a:pt x="56" y="1"/>
                  <a:pt x="56" y="1"/>
                  <a:pt x="56" y="1"/>
                </a:cubicBezTo>
                <a:cubicBezTo>
                  <a:pt x="55" y="0"/>
                  <a:pt x="54" y="0"/>
                  <a:pt x="53" y="0"/>
                </a:cubicBezTo>
                <a:cubicBezTo>
                  <a:pt x="52" y="1"/>
                  <a:pt x="52" y="2"/>
                  <a:pt x="51" y="2"/>
                </a:cubicBezTo>
                <a:cubicBezTo>
                  <a:pt x="28" y="46"/>
                  <a:pt x="28" y="46"/>
                  <a:pt x="28" y="46"/>
                </a:cubicBezTo>
                <a:cubicBezTo>
                  <a:pt x="26" y="50"/>
                  <a:pt x="28" y="55"/>
                  <a:pt x="31" y="57"/>
                </a:cubicBezTo>
                <a:cubicBezTo>
                  <a:pt x="28" y="63"/>
                  <a:pt x="28" y="63"/>
                  <a:pt x="28" y="63"/>
                </a:cubicBezTo>
                <a:cubicBezTo>
                  <a:pt x="41" y="69"/>
                  <a:pt x="41" y="69"/>
                  <a:pt x="41" y="69"/>
                </a:cubicBezTo>
                <a:cubicBezTo>
                  <a:pt x="44" y="63"/>
                  <a:pt x="44" y="63"/>
                  <a:pt x="44" y="63"/>
                </a:cubicBezTo>
                <a:cubicBezTo>
                  <a:pt x="44" y="63"/>
                  <a:pt x="44" y="63"/>
                  <a:pt x="44" y="63"/>
                </a:cubicBezTo>
                <a:cubicBezTo>
                  <a:pt x="48" y="65"/>
                  <a:pt x="52" y="63"/>
                  <a:pt x="54" y="59"/>
                </a:cubicBezTo>
                <a:cubicBezTo>
                  <a:pt x="62" y="44"/>
                  <a:pt x="62" y="44"/>
                  <a:pt x="62" y="44"/>
                </a:cubicBezTo>
                <a:cubicBezTo>
                  <a:pt x="76" y="46"/>
                  <a:pt x="87" y="58"/>
                  <a:pt x="87" y="73"/>
                </a:cubicBezTo>
                <a:cubicBezTo>
                  <a:pt x="87" y="89"/>
                  <a:pt x="74" y="102"/>
                  <a:pt x="58" y="102"/>
                </a:cubicBezTo>
                <a:cubicBezTo>
                  <a:pt x="51" y="102"/>
                  <a:pt x="42" y="99"/>
                  <a:pt x="37" y="95"/>
                </a:cubicBezTo>
                <a:cubicBezTo>
                  <a:pt x="37" y="91"/>
                  <a:pt x="37" y="91"/>
                  <a:pt x="37" y="91"/>
                </a:cubicBezTo>
                <a:cubicBezTo>
                  <a:pt x="37" y="89"/>
                  <a:pt x="38" y="87"/>
                  <a:pt x="40" y="87"/>
                </a:cubicBezTo>
                <a:cubicBezTo>
                  <a:pt x="58" y="87"/>
                  <a:pt x="58" y="87"/>
                  <a:pt x="58" y="87"/>
                </a:cubicBezTo>
                <a:cubicBezTo>
                  <a:pt x="58" y="80"/>
                  <a:pt x="58" y="80"/>
                  <a:pt x="58" y="80"/>
                </a:cubicBezTo>
                <a:cubicBezTo>
                  <a:pt x="30" y="80"/>
                  <a:pt x="30" y="80"/>
                  <a:pt x="30" y="80"/>
                </a:cubicBezTo>
                <a:cubicBezTo>
                  <a:pt x="16" y="80"/>
                  <a:pt x="16" y="80"/>
                  <a:pt x="16" y="80"/>
                </a:cubicBezTo>
                <a:cubicBezTo>
                  <a:pt x="0" y="80"/>
                  <a:pt x="0" y="80"/>
                  <a:pt x="0" y="80"/>
                </a:cubicBezTo>
                <a:cubicBezTo>
                  <a:pt x="0" y="87"/>
                  <a:pt x="0" y="87"/>
                  <a:pt x="0" y="87"/>
                </a:cubicBezTo>
                <a:cubicBezTo>
                  <a:pt x="17" y="87"/>
                  <a:pt x="17" y="87"/>
                  <a:pt x="17" y="87"/>
                </a:cubicBezTo>
                <a:cubicBezTo>
                  <a:pt x="18" y="87"/>
                  <a:pt x="18" y="87"/>
                  <a:pt x="18" y="87"/>
                </a:cubicBezTo>
                <a:cubicBezTo>
                  <a:pt x="20" y="87"/>
                  <a:pt x="22" y="89"/>
                  <a:pt x="22" y="91"/>
                </a:cubicBezTo>
                <a:cubicBezTo>
                  <a:pt x="22" y="95"/>
                  <a:pt x="22" y="95"/>
                  <a:pt x="22" y="95"/>
                </a:cubicBezTo>
                <a:cubicBezTo>
                  <a:pt x="22" y="109"/>
                  <a:pt x="22" y="109"/>
                  <a:pt x="22" y="109"/>
                </a:cubicBezTo>
                <a:cubicBezTo>
                  <a:pt x="14" y="109"/>
                  <a:pt x="8" y="108"/>
                  <a:pt x="8" y="116"/>
                </a:cubicBezTo>
                <a:cubicBezTo>
                  <a:pt x="102" y="116"/>
                  <a:pt x="102" y="116"/>
                  <a:pt x="102" y="116"/>
                </a:cubicBezTo>
                <a:cubicBezTo>
                  <a:pt x="102" y="108"/>
                  <a:pt x="95" y="109"/>
                  <a:pt x="87" y="109"/>
                </a:cubicBezTo>
                <a:close/>
                <a:moveTo>
                  <a:pt x="62" y="10"/>
                </a:moveTo>
                <a:cubicBezTo>
                  <a:pt x="61" y="10"/>
                  <a:pt x="60" y="11"/>
                  <a:pt x="60" y="12"/>
                </a:cubicBezTo>
                <a:cubicBezTo>
                  <a:pt x="43" y="44"/>
                  <a:pt x="43" y="44"/>
                  <a:pt x="43" y="44"/>
                </a:cubicBezTo>
                <a:cubicBezTo>
                  <a:pt x="37" y="41"/>
                  <a:pt x="37" y="41"/>
                  <a:pt x="37" y="41"/>
                </a:cubicBezTo>
                <a:cubicBezTo>
                  <a:pt x="37" y="40"/>
                  <a:pt x="37" y="40"/>
                  <a:pt x="37" y="39"/>
                </a:cubicBezTo>
                <a:cubicBezTo>
                  <a:pt x="53" y="10"/>
                  <a:pt x="53" y="10"/>
                  <a:pt x="53" y="10"/>
                </a:cubicBezTo>
                <a:cubicBezTo>
                  <a:pt x="53" y="9"/>
                  <a:pt x="54" y="8"/>
                  <a:pt x="55" y="8"/>
                </a:cubicBezTo>
                <a:cubicBezTo>
                  <a:pt x="56" y="7"/>
                  <a:pt x="57" y="7"/>
                  <a:pt x="58" y="8"/>
                </a:cubicBezTo>
                <a:cubicBezTo>
                  <a:pt x="62" y="10"/>
                  <a:pt x="62" y="10"/>
                  <a:pt x="62" y="10"/>
                </a:cubicBezTo>
                <a:cubicBezTo>
                  <a:pt x="62" y="10"/>
                  <a:pt x="62" y="10"/>
                  <a:pt x="62" y="10"/>
                </a:cubicBezTo>
                <a:close/>
              </a:path>
            </a:pathLst>
          </a:custGeom>
          <a:solidFill>
            <a:srgbClr val="4B5050"/>
          </a:solidFill>
          <a:ln>
            <a:noFill/>
          </a:ln>
          <a:extLst>
            <a:ext uri="{91240B29-F687-4F45-9708-019B960494DF}">
              <a14:hiddenLine xmlns:a14="http://schemas.microsoft.com/office/drawing/2010/main" w="9525">
                <a:solidFill>
                  <a:srgbClr val="000000"/>
                </a:solidFill>
                <a:round/>
                <a:headEnd/>
                <a:tailEnd/>
              </a14:hiddenLine>
            </a:ext>
          </a:extLst>
        </p:spPr>
        <p:txBody>
          <a:bodyPr lIns="243797" tIns="121899" rIns="243797" bIns="121899"/>
          <a:lstStyle/>
          <a:p>
            <a:endParaRPr lang="en-US"/>
          </a:p>
        </p:txBody>
      </p:sp>
      <p:sp>
        <p:nvSpPr>
          <p:cNvPr id="8" name="TextBox 7">
            <a:extLst>
              <a:ext uri="{FF2B5EF4-FFF2-40B4-BE49-F238E27FC236}">
                <a16:creationId xmlns:a16="http://schemas.microsoft.com/office/drawing/2014/main" id="{C2CB50D0-2BA0-EA45-BF50-1D7D00D2EB29}"/>
              </a:ext>
            </a:extLst>
          </p:cNvPr>
          <p:cNvSpPr txBox="1"/>
          <p:nvPr/>
        </p:nvSpPr>
        <p:spPr>
          <a:xfrm>
            <a:off x="4998423" y="4961238"/>
            <a:ext cx="2195153" cy="707886"/>
          </a:xfrm>
          <a:prstGeom prst="rect">
            <a:avLst/>
          </a:prstGeom>
          <a:noFill/>
        </p:spPr>
        <p:txBody>
          <a:bodyPr wrap="none" rtlCol="0">
            <a:spAutoFit/>
          </a:bodyPr>
          <a:lstStyle/>
          <a:p>
            <a:r>
              <a:rPr lang="en-US" sz="4000" b="1" dirty="0">
                <a:cs typeface="Gill Sans SemiBold" panose="020B0502020104020203" pitchFamily="34" charset="-79"/>
              </a:rPr>
              <a:t>ANALYSIS</a:t>
            </a:r>
          </a:p>
        </p:txBody>
      </p:sp>
      <p:sp>
        <p:nvSpPr>
          <p:cNvPr id="9" name="Freeform 170">
            <a:extLst>
              <a:ext uri="{FF2B5EF4-FFF2-40B4-BE49-F238E27FC236}">
                <a16:creationId xmlns:a16="http://schemas.microsoft.com/office/drawing/2014/main" id="{6BEB22B5-0433-0A4E-B3FB-37818FD6FB8B}"/>
              </a:ext>
            </a:extLst>
          </p:cNvPr>
          <p:cNvSpPr>
            <a:spLocks noChangeArrowheads="1"/>
          </p:cNvSpPr>
          <p:nvPr/>
        </p:nvSpPr>
        <p:spPr bwMode="auto">
          <a:xfrm>
            <a:off x="8885766" y="2074070"/>
            <a:ext cx="1828800" cy="1828800"/>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rgbClr val="4B5050"/>
          </a:solidFill>
          <a:ln>
            <a:noFill/>
          </a:ln>
          <a:effectLst/>
        </p:spPr>
        <p:txBody>
          <a:bodyPr wrap="none" lIns="91424" tIns="45712" rIns="91424" bIns="45712" anchor="ctr"/>
          <a:lstStyle/>
          <a:p>
            <a:pPr defTabSz="1218987" fontAlgn="auto">
              <a:spcBef>
                <a:spcPts val="0"/>
              </a:spcBef>
              <a:spcAft>
                <a:spcPts val="0"/>
              </a:spcAft>
              <a:defRPr/>
            </a:pPr>
            <a:endParaRPr lang="en-US" dirty="0">
              <a:latin typeface="+mn-lt"/>
              <a:ea typeface="+mn-ea"/>
            </a:endParaRPr>
          </a:p>
        </p:txBody>
      </p:sp>
      <p:sp>
        <p:nvSpPr>
          <p:cNvPr id="10" name="TextBox 9">
            <a:extLst>
              <a:ext uri="{FF2B5EF4-FFF2-40B4-BE49-F238E27FC236}">
                <a16:creationId xmlns:a16="http://schemas.microsoft.com/office/drawing/2014/main" id="{5951900A-DF92-0F45-85EB-201004DE0C2F}"/>
              </a:ext>
            </a:extLst>
          </p:cNvPr>
          <p:cNvSpPr txBox="1"/>
          <p:nvPr/>
        </p:nvSpPr>
        <p:spPr>
          <a:xfrm>
            <a:off x="8607210" y="4953000"/>
            <a:ext cx="2385910" cy="707886"/>
          </a:xfrm>
          <a:prstGeom prst="rect">
            <a:avLst/>
          </a:prstGeom>
          <a:noFill/>
        </p:spPr>
        <p:txBody>
          <a:bodyPr wrap="none" rtlCol="0">
            <a:spAutoFit/>
          </a:bodyPr>
          <a:lstStyle/>
          <a:p>
            <a:r>
              <a:rPr lang="en-US" sz="4000" b="1" dirty="0">
                <a:cs typeface="Gill Sans SemiBold" panose="020B0502020104020203" pitchFamily="34" charset="-79"/>
              </a:rPr>
              <a:t>SOLUTION</a:t>
            </a:r>
          </a:p>
        </p:txBody>
      </p:sp>
      <p:sp>
        <p:nvSpPr>
          <p:cNvPr id="11" name="Oval 10">
            <a:extLst>
              <a:ext uri="{FF2B5EF4-FFF2-40B4-BE49-F238E27FC236}">
                <a16:creationId xmlns:a16="http://schemas.microsoft.com/office/drawing/2014/main" id="{726AE91E-BD0E-404B-A11B-1CEEA3E0D44B}"/>
              </a:ext>
            </a:extLst>
          </p:cNvPr>
          <p:cNvSpPr/>
          <p:nvPr/>
        </p:nvSpPr>
        <p:spPr>
          <a:xfrm>
            <a:off x="778933" y="1676400"/>
            <a:ext cx="3124200" cy="2743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8358B07-B7B0-0644-82CF-38A92C0030D0}"/>
              </a:ext>
            </a:extLst>
          </p:cNvPr>
          <p:cNvSpPr/>
          <p:nvPr/>
        </p:nvSpPr>
        <p:spPr>
          <a:xfrm>
            <a:off x="4508499" y="1676400"/>
            <a:ext cx="3124200" cy="2743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9491849-1603-BB46-AE32-E7E4DA3A85B1}"/>
              </a:ext>
            </a:extLst>
          </p:cNvPr>
          <p:cNvSpPr/>
          <p:nvPr/>
        </p:nvSpPr>
        <p:spPr>
          <a:xfrm>
            <a:off x="8238065" y="1676400"/>
            <a:ext cx="3124200" cy="2743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650FCAC-F0A5-D646-876B-BDBCEA8FE771}"/>
              </a:ext>
            </a:extLst>
          </p:cNvPr>
          <p:cNvSpPr/>
          <p:nvPr/>
        </p:nvSpPr>
        <p:spPr>
          <a:xfrm>
            <a:off x="624462" y="838200"/>
            <a:ext cx="7275931" cy="51816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912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Left-Right Arrow 19"/>
          <p:cNvSpPr/>
          <p:nvPr/>
        </p:nvSpPr>
        <p:spPr>
          <a:xfrm rot="5400000">
            <a:off x="3615653" y="3547147"/>
            <a:ext cx="4800598" cy="754304"/>
          </a:xfrm>
          <a:prstGeom prst="leftRightArrow">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Helvetica Neue" panose="02000503000000020004" pitchFamily="2" charset="0"/>
              <a:cs typeface="Gill Sans" panose="020B0502020104020203" pitchFamily="34" charset="-79"/>
            </a:endParaRPr>
          </a:p>
        </p:txBody>
      </p:sp>
      <p:sp>
        <p:nvSpPr>
          <p:cNvPr id="5" name="Left-Right Arrow 4"/>
          <p:cNvSpPr/>
          <p:nvPr/>
        </p:nvSpPr>
        <p:spPr>
          <a:xfrm>
            <a:off x="3287336" y="3979225"/>
            <a:ext cx="5457825" cy="726375"/>
          </a:xfrm>
          <a:prstGeom prst="leftRightArrow">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64240"/>
              </a:solidFill>
              <a:ea typeface="Helvetica Neue" panose="02000503000000020004" pitchFamily="2" charset="0"/>
              <a:cs typeface="Gill Sans" panose="020B0502020104020203" pitchFamily="34" charset="-79"/>
            </a:endParaRPr>
          </a:p>
        </p:txBody>
      </p:sp>
      <p:sp>
        <p:nvSpPr>
          <p:cNvPr id="3" name="TextBox 2"/>
          <p:cNvSpPr txBox="1"/>
          <p:nvPr/>
        </p:nvSpPr>
        <p:spPr>
          <a:xfrm>
            <a:off x="3801685" y="2607625"/>
            <a:ext cx="1143000" cy="954107"/>
          </a:xfrm>
          <a:prstGeom prst="rect">
            <a:avLst/>
          </a:prstGeom>
          <a:noFill/>
        </p:spPr>
        <p:txBody>
          <a:bodyPr wrap="square" rtlCol="0">
            <a:spAutoFit/>
          </a:bodyPr>
          <a:lstStyle/>
          <a:p>
            <a:pPr algn="ctr"/>
            <a:r>
              <a:rPr lang="en-US" sz="2800" dirty="0">
                <a:solidFill>
                  <a:srgbClr val="FF0000"/>
                </a:solidFill>
                <a:ea typeface="Helvetica Neue" panose="02000503000000020004" pitchFamily="2" charset="0"/>
                <a:cs typeface="Gill Sans" panose="020B0502020104020203" pitchFamily="34" charset="-79"/>
              </a:rPr>
              <a:t>Quick Wins!</a:t>
            </a:r>
          </a:p>
        </p:txBody>
      </p:sp>
      <p:sp>
        <p:nvSpPr>
          <p:cNvPr id="10" name="TextBox 9"/>
          <p:cNvSpPr txBox="1"/>
          <p:nvPr/>
        </p:nvSpPr>
        <p:spPr>
          <a:xfrm>
            <a:off x="3544510" y="5026913"/>
            <a:ext cx="1657350" cy="461665"/>
          </a:xfrm>
          <a:prstGeom prst="rect">
            <a:avLst/>
          </a:prstGeom>
          <a:noFill/>
        </p:spPr>
        <p:txBody>
          <a:bodyPr wrap="square" rtlCol="0">
            <a:spAutoFit/>
          </a:bodyPr>
          <a:lstStyle/>
          <a:p>
            <a:pPr algn="ctr"/>
            <a:r>
              <a:rPr lang="en-US" sz="2400" dirty="0">
                <a:ea typeface="Helvetica Neue" panose="02000503000000020004" pitchFamily="2" charset="0"/>
                <a:cs typeface="Gill Sans" panose="020B0502020104020203" pitchFamily="34" charset="-79"/>
              </a:rPr>
              <a:t>Fill in Jobs</a:t>
            </a:r>
          </a:p>
        </p:txBody>
      </p:sp>
      <p:sp>
        <p:nvSpPr>
          <p:cNvPr id="12" name="TextBox 11"/>
          <p:cNvSpPr txBox="1"/>
          <p:nvPr/>
        </p:nvSpPr>
        <p:spPr>
          <a:xfrm>
            <a:off x="6621211" y="4903800"/>
            <a:ext cx="1485900" cy="707886"/>
          </a:xfrm>
          <a:prstGeom prst="rect">
            <a:avLst/>
          </a:prstGeom>
          <a:noFill/>
        </p:spPr>
        <p:txBody>
          <a:bodyPr wrap="square" rtlCol="0">
            <a:spAutoFit/>
          </a:bodyPr>
          <a:lstStyle/>
          <a:p>
            <a:pPr algn="ctr"/>
            <a:r>
              <a:rPr lang="en-US" sz="2000" dirty="0">
                <a:ea typeface="Helvetica Neue" panose="02000503000000020004" pitchFamily="2" charset="0"/>
                <a:cs typeface="Gill Sans" panose="020B0502020104020203" pitchFamily="34" charset="-79"/>
              </a:rPr>
              <a:t>Thankless Tasks</a:t>
            </a:r>
          </a:p>
        </p:txBody>
      </p:sp>
      <p:sp>
        <p:nvSpPr>
          <p:cNvPr id="15" name="TextBox 14"/>
          <p:cNvSpPr txBox="1"/>
          <p:nvPr/>
        </p:nvSpPr>
        <p:spPr>
          <a:xfrm rot="5400000">
            <a:off x="5063452" y="2842059"/>
            <a:ext cx="1905000" cy="369332"/>
          </a:xfrm>
          <a:prstGeom prst="rect">
            <a:avLst/>
          </a:prstGeom>
          <a:noFill/>
          <a:scene3d>
            <a:camera prst="orthographicFront">
              <a:rot lat="590792" lon="20990934" rev="21494771"/>
            </a:camera>
            <a:lightRig rig="threePt" dir="t"/>
          </a:scene3d>
        </p:spPr>
        <p:txBody>
          <a:bodyPr wrap="square" rtlCol="0">
            <a:spAutoFit/>
          </a:bodyPr>
          <a:lstStyle/>
          <a:p>
            <a:pPr algn="ctr"/>
            <a:r>
              <a:rPr lang="en-US" dirty="0">
                <a:ea typeface="Helvetica Neue" panose="02000503000000020004" pitchFamily="2" charset="0"/>
                <a:cs typeface="Gill Sans" panose="020B0502020104020203" pitchFamily="34" charset="-79"/>
              </a:rPr>
              <a:t>HIGH IMPACT</a:t>
            </a:r>
          </a:p>
        </p:txBody>
      </p:sp>
      <p:sp>
        <p:nvSpPr>
          <p:cNvPr id="17" name="TextBox 16"/>
          <p:cNvSpPr txBox="1"/>
          <p:nvPr/>
        </p:nvSpPr>
        <p:spPr>
          <a:xfrm>
            <a:off x="3980660" y="4160536"/>
            <a:ext cx="1713881" cy="369332"/>
          </a:xfrm>
          <a:prstGeom prst="rect">
            <a:avLst/>
          </a:prstGeom>
          <a:noFill/>
        </p:spPr>
        <p:txBody>
          <a:bodyPr wrap="square" rtlCol="0">
            <a:spAutoFit/>
          </a:bodyPr>
          <a:lstStyle/>
          <a:p>
            <a:r>
              <a:rPr lang="en-US" dirty="0">
                <a:ea typeface="Helvetica Neue" panose="02000503000000020004" pitchFamily="2" charset="0"/>
                <a:cs typeface="Gill Sans" panose="020B0502020104020203" pitchFamily="34" charset="-79"/>
              </a:rPr>
              <a:t>LOW EFFORT</a:t>
            </a:r>
          </a:p>
        </p:txBody>
      </p:sp>
      <p:sp>
        <p:nvSpPr>
          <p:cNvPr id="14" name="TextBox 13"/>
          <p:cNvSpPr txBox="1"/>
          <p:nvPr/>
        </p:nvSpPr>
        <p:spPr>
          <a:xfrm rot="5400000">
            <a:off x="5091210" y="4938427"/>
            <a:ext cx="1764267" cy="369332"/>
          </a:xfrm>
          <a:prstGeom prst="rect">
            <a:avLst/>
          </a:prstGeom>
          <a:noFill/>
          <a:scene3d>
            <a:camera prst="orthographicFront">
              <a:rot lat="590792" lon="20990934" rev="21494771"/>
            </a:camera>
            <a:lightRig rig="threePt" dir="t"/>
          </a:scene3d>
        </p:spPr>
        <p:txBody>
          <a:bodyPr wrap="square" rtlCol="0">
            <a:spAutoFit/>
          </a:bodyPr>
          <a:lstStyle/>
          <a:p>
            <a:pPr algn="ctr"/>
            <a:r>
              <a:rPr lang="en-US" dirty="0">
                <a:ea typeface="Helvetica Neue" panose="02000503000000020004" pitchFamily="2" charset="0"/>
                <a:cs typeface="Gill Sans" panose="020B0502020104020203" pitchFamily="34" charset="-79"/>
              </a:rPr>
              <a:t>LOW IMPACT</a:t>
            </a:r>
          </a:p>
        </p:txBody>
      </p:sp>
      <p:sp>
        <p:nvSpPr>
          <p:cNvPr id="18" name="TextBox 17"/>
          <p:cNvSpPr txBox="1"/>
          <p:nvPr/>
        </p:nvSpPr>
        <p:spPr>
          <a:xfrm>
            <a:off x="6582858" y="4167247"/>
            <a:ext cx="1781301" cy="369332"/>
          </a:xfrm>
          <a:prstGeom prst="rect">
            <a:avLst/>
          </a:prstGeom>
          <a:noFill/>
        </p:spPr>
        <p:txBody>
          <a:bodyPr wrap="square" rtlCol="0">
            <a:spAutoFit/>
          </a:bodyPr>
          <a:lstStyle/>
          <a:p>
            <a:r>
              <a:rPr lang="en-US" dirty="0">
                <a:ea typeface="Helvetica Neue" panose="02000503000000020004" pitchFamily="2" charset="0"/>
                <a:cs typeface="Gill Sans" panose="020B0502020104020203" pitchFamily="34" charset="-79"/>
              </a:rPr>
              <a:t>HIGH EFFORT</a:t>
            </a:r>
          </a:p>
        </p:txBody>
      </p:sp>
      <p:sp>
        <p:nvSpPr>
          <p:cNvPr id="19" name="TextBox 18"/>
          <p:cNvSpPr txBox="1"/>
          <p:nvPr/>
        </p:nvSpPr>
        <p:spPr>
          <a:xfrm>
            <a:off x="6621211" y="2607624"/>
            <a:ext cx="1438149" cy="830997"/>
          </a:xfrm>
          <a:prstGeom prst="rect">
            <a:avLst/>
          </a:prstGeom>
          <a:noFill/>
        </p:spPr>
        <p:txBody>
          <a:bodyPr wrap="square" rtlCol="0">
            <a:spAutoFit/>
          </a:bodyPr>
          <a:lstStyle/>
          <a:p>
            <a:pPr algn="ctr"/>
            <a:r>
              <a:rPr lang="en-US" sz="2400" dirty="0">
                <a:solidFill>
                  <a:srgbClr val="FF0000"/>
                </a:solidFill>
                <a:ea typeface="Helvetica Neue" panose="02000503000000020004" pitchFamily="2" charset="0"/>
                <a:cs typeface="Gill Sans" panose="020B0502020104020203" pitchFamily="34" charset="-79"/>
              </a:rPr>
              <a:t>Major Projects</a:t>
            </a:r>
          </a:p>
        </p:txBody>
      </p:sp>
      <p:pic>
        <p:nvPicPr>
          <p:cNvPr id="13" name="Picture 12">
            <a:extLst>
              <a:ext uri="{FF2B5EF4-FFF2-40B4-BE49-F238E27FC236}">
                <a16:creationId xmlns:a16="http://schemas.microsoft.com/office/drawing/2014/main" id="{58A7512B-64C0-9949-AAE8-6F96D9D29799}"/>
              </a:ext>
            </a:extLst>
          </p:cNvPr>
          <p:cNvPicPr>
            <a:picLocks noChangeAspect="1"/>
          </p:cNvPicPr>
          <p:nvPr/>
        </p:nvPicPr>
        <p:blipFill>
          <a:blip r:embed="rId3"/>
          <a:stretch>
            <a:fillRect/>
          </a:stretch>
        </p:blipFill>
        <p:spPr>
          <a:xfrm>
            <a:off x="0" y="0"/>
            <a:ext cx="1295400" cy="1295400"/>
          </a:xfrm>
          <a:prstGeom prst="rect">
            <a:avLst/>
          </a:prstGeom>
        </p:spPr>
      </p:pic>
      <p:sp>
        <p:nvSpPr>
          <p:cNvPr id="16" name="TextBox 15">
            <a:extLst>
              <a:ext uri="{FF2B5EF4-FFF2-40B4-BE49-F238E27FC236}">
                <a16:creationId xmlns:a16="http://schemas.microsoft.com/office/drawing/2014/main" id="{9486C9AC-C2A2-114C-9693-F50709E8DBD5}"/>
              </a:ext>
            </a:extLst>
          </p:cNvPr>
          <p:cNvSpPr txBox="1"/>
          <p:nvPr/>
        </p:nvSpPr>
        <p:spPr>
          <a:xfrm>
            <a:off x="1524000" y="278368"/>
            <a:ext cx="9985041" cy="369332"/>
          </a:xfrm>
          <a:prstGeom prst="rect">
            <a:avLst/>
          </a:prstGeom>
          <a:noFill/>
        </p:spPr>
        <p:txBody>
          <a:bodyPr wrap="none" rtlCol="0">
            <a:spAutoFit/>
          </a:bodyPr>
          <a:lstStyle/>
          <a:p>
            <a:r>
              <a:rPr lang="en-US" dirty="0"/>
              <a:t>If you have a chat question/comment you want to keep anonymous – please send to: _______________ </a:t>
            </a:r>
          </a:p>
        </p:txBody>
      </p:sp>
    </p:spTree>
    <p:extLst>
      <p:ext uri="{BB962C8B-B14F-4D97-AF65-F5344CB8AC3E}">
        <p14:creationId xmlns:p14="http://schemas.microsoft.com/office/powerpoint/2010/main" val="2311478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DD7F21-4D66-2A4D-A2BA-8DAB31DCD8FC}"/>
              </a:ext>
            </a:extLst>
          </p:cNvPr>
          <p:cNvPicPr>
            <a:picLocks noChangeAspect="1"/>
          </p:cNvPicPr>
          <p:nvPr/>
        </p:nvPicPr>
        <p:blipFill>
          <a:blip r:embed="rId3"/>
          <a:stretch>
            <a:fillRect/>
          </a:stretch>
        </p:blipFill>
        <p:spPr>
          <a:xfrm>
            <a:off x="1752600" y="450669"/>
            <a:ext cx="8566150" cy="5873931"/>
          </a:xfrm>
          <a:prstGeom prst="rect">
            <a:avLst/>
          </a:prstGeom>
        </p:spPr>
      </p:pic>
      <p:pic>
        <p:nvPicPr>
          <p:cNvPr id="3" name="Picture 2">
            <a:extLst>
              <a:ext uri="{FF2B5EF4-FFF2-40B4-BE49-F238E27FC236}">
                <a16:creationId xmlns:a16="http://schemas.microsoft.com/office/drawing/2014/main" id="{6BC15150-9038-D547-BB87-FF82A468AAAF}"/>
              </a:ext>
            </a:extLst>
          </p:cNvPr>
          <p:cNvPicPr>
            <a:picLocks noChangeAspect="1"/>
          </p:cNvPicPr>
          <p:nvPr/>
        </p:nvPicPr>
        <p:blipFill>
          <a:blip r:embed="rId4"/>
          <a:stretch>
            <a:fillRect/>
          </a:stretch>
        </p:blipFill>
        <p:spPr>
          <a:xfrm>
            <a:off x="781294" y="201961"/>
            <a:ext cx="10629412" cy="1470025"/>
          </a:xfrm>
          <a:prstGeom prst="rect">
            <a:avLst/>
          </a:prstGeom>
        </p:spPr>
      </p:pic>
      <p:sp>
        <p:nvSpPr>
          <p:cNvPr id="8" name="TextBox 7"/>
          <p:cNvSpPr txBox="1"/>
          <p:nvPr/>
        </p:nvSpPr>
        <p:spPr>
          <a:xfrm>
            <a:off x="2232025" y="3124200"/>
            <a:ext cx="7727950" cy="1200329"/>
          </a:xfrm>
          <a:prstGeom prst="rect">
            <a:avLst/>
          </a:prstGeom>
          <a:solidFill>
            <a:srgbClr val="FFFFFF">
              <a:alpha val="80000"/>
            </a:srgbClr>
          </a:solidFill>
        </p:spPr>
        <p:txBody>
          <a:bodyPr wrap="square" rtlCol="0">
            <a:spAutoFit/>
          </a:bodyPr>
          <a:lstStyle/>
          <a:p>
            <a:pPr algn="ctr"/>
            <a:r>
              <a:rPr lang="en-US" sz="7200" dirty="0"/>
              <a:t>THANK YOU !</a:t>
            </a:r>
          </a:p>
        </p:txBody>
      </p:sp>
    </p:spTree>
    <p:extLst>
      <p:ext uri="{BB962C8B-B14F-4D97-AF65-F5344CB8AC3E}">
        <p14:creationId xmlns:p14="http://schemas.microsoft.com/office/powerpoint/2010/main" val="347627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4311CD-4600-6A47-AFBC-0EF503821259}"/>
              </a:ext>
            </a:extLst>
          </p:cNvPr>
          <p:cNvSpPr/>
          <p:nvPr/>
        </p:nvSpPr>
        <p:spPr>
          <a:xfrm>
            <a:off x="1371600" y="3429000"/>
            <a:ext cx="9829800" cy="2506851"/>
          </a:xfrm>
          <a:prstGeom prst="rect">
            <a:avLst/>
          </a:prstGeom>
          <a:solidFill>
            <a:srgbClr val="CFB87C">
              <a:alpha val="78000"/>
            </a:srgbClr>
          </a:solidFill>
          <a:ln w="635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1"/>
            <a:ext cx="12192000" cy="3107363"/>
          </a:xfrm>
          <a:solidFill>
            <a:schemeClr val="bg1">
              <a:lumMod val="85000"/>
            </a:schemeClr>
          </a:solidFill>
        </p:spPr>
        <p:txBody>
          <a:bodyPr>
            <a:normAutofit/>
          </a:bodyPr>
          <a:lstStyle/>
          <a:p>
            <a:pPr marL="0" indent="0" algn="ctr">
              <a:buNone/>
            </a:pPr>
            <a:endParaRPr lang="en-US" sz="4200" dirty="0">
              <a:ea typeface="Helvetica Neue Light" panose="02000403000000020004" pitchFamily="2" charset="0"/>
              <a:cs typeface="Gill Sans" panose="020B0502020104020203" pitchFamily="34" charset="-79"/>
            </a:endParaRPr>
          </a:p>
          <a:p>
            <a:pPr marL="0" indent="0" algn="ctr">
              <a:buNone/>
            </a:pPr>
            <a:r>
              <a:rPr lang="en-US" sz="4200" dirty="0">
                <a:ea typeface="Helvetica Neue Light" panose="02000403000000020004" pitchFamily="2" charset="0"/>
                <a:cs typeface="Gill Sans" panose="020B0502020104020203" pitchFamily="34" charset="-79"/>
              </a:rPr>
              <a:t>This meeting is privileged and confidential; subject to peer and medical review protections at UCH and the State of Colorado</a:t>
            </a:r>
          </a:p>
          <a:p>
            <a:pPr marL="0" indent="0" algn="ctr">
              <a:buNone/>
            </a:pPr>
            <a:endParaRPr lang="en-US" sz="4200" dirty="0">
              <a:ea typeface="Helvetica Neue Light" panose="02000403000000020004" pitchFamily="2" charset="0"/>
              <a:cs typeface="Gill Sans" panose="020B0502020104020203" pitchFamily="34" charset="-79"/>
            </a:endParaRPr>
          </a:p>
          <a:p>
            <a:endParaRPr lang="en-US" dirty="0">
              <a:cs typeface="Gill Sans" panose="020B0502020104020203" pitchFamily="34" charset="-79"/>
            </a:endParaRPr>
          </a:p>
        </p:txBody>
      </p:sp>
      <p:sp>
        <p:nvSpPr>
          <p:cNvPr id="4" name="TextBox 3"/>
          <p:cNvSpPr txBox="1"/>
          <p:nvPr/>
        </p:nvSpPr>
        <p:spPr>
          <a:xfrm>
            <a:off x="2057400" y="5483463"/>
            <a:ext cx="8229600" cy="307777"/>
          </a:xfrm>
          <a:prstGeom prst="rect">
            <a:avLst/>
          </a:prstGeom>
          <a:noFill/>
        </p:spPr>
        <p:txBody>
          <a:bodyPr wrap="square" rtlCol="0">
            <a:spAutoFit/>
          </a:bodyPr>
          <a:lstStyle/>
          <a:p>
            <a:pPr algn="ctr"/>
            <a:r>
              <a:rPr lang="en-US" sz="1400" dirty="0">
                <a:cs typeface="Gill Sans Light" panose="020B0302020104020203" pitchFamily="34" charset="-79"/>
              </a:rPr>
              <a:t>2017 Colorado Revised Statutes, Title 25, section 25-3-109</a:t>
            </a:r>
          </a:p>
        </p:txBody>
      </p:sp>
      <p:sp>
        <p:nvSpPr>
          <p:cNvPr id="9" name="TextBox 8">
            <a:extLst>
              <a:ext uri="{FF2B5EF4-FFF2-40B4-BE49-F238E27FC236}">
                <a16:creationId xmlns:a16="http://schemas.microsoft.com/office/drawing/2014/main" id="{1070473B-D04B-6D43-A6C6-8E2464F1EC11}"/>
              </a:ext>
            </a:extLst>
          </p:cNvPr>
          <p:cNvSpPr txBox="1"/>
          <p:nvPr/>
        </p:nvSpPr>
        <p:spPr>
          <a:xfrm>
            <a:off x="1257300" y="3429000"/>
            <a:ext cx="9829800" cy="2185214"/>
          </a:xfrm>
          <a:prstGeom prst="rect">
            <a:avLst/>
          </a:prstGeom>
          <a:noFill/>
        </p:spPr>
        <p:txBody>
          <a:bodyPr wrap="square" rtlCol="0">
            <a:spAutoFit/>
          </a:bodyPr>
          <a:lstStyle/>
          <a:p>
            <a:endParaRPr lang="en-US" dirty="0">
              <a:cs typeface="Gill Sans" panose="020B0502020104020203" pitchFamily="34" charset="-79"/>
            </a:endParaRPr>
          </a:p>
          <a:p>
            <a:pPr marL="114300" indent="0" algn="ctr">
              <a:buNone/>
            </a:pPr>
            <a:r>
              <a:rPr lang="en-US" sz="2000" dirty="0">
                <a:ea typeface="Helvetica Neue Light" panose="02000403000000020004" pitchFamily="2" charset="0"/>
                <a:cs typeface="Gill Sans" panose="020B0502020104020203" pitchFamily="34" charset="-79"/>
              </a:rPr>
              <a:t>“The records, reports, and other information (discussed in this meeting) shall not be subject to subpoena or discoverable or admissible as evidence in any civil or administrative proceeding. No person who participates in the reporting, collection, evaluation, or use of such quality management information with regard to a specific circumstance shall testify thereon in any civil or administrative”</a:t>
            </a:r>
          </a:p>
          <a:p>
            <a:endParaRPr lang="en-US" dirty="0"/>
          </a:p>
        </p:txBody>
      </p:sp>
    </p:spTree>
    <p:extLst>
      <p:ext uri="{BB962C8B-B14F-4D97-AF65-F5344CB8AC3E}">
        <p14:creationId xmlns:p14="http://schemas.microsoft.com/office/powerpoint/2010/main" val="410840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3B7AC5A-B279-BC4E-99A0-BA0E70772925}"/>
              </a:ext>
            </a:extLst>
          </p:cNvPr>
          <p:cNvSpPr>
            <a:spLocks noGrp="1"/>
          </p:cNvSpPr>
          <p:nvPr>
            <p:ph idx="1"/>
          </p:nvPr>
        </p:nvSpPr>
        <p:spPr>
          <a:xfrm>
            <a:off x="0" y="0"/>
            <a:ext cx="12192000" cy="1905000"/>
          </a:xfrm>
          <a:solidFill>
            <a:schemeClr val="bg1">
              <a:lumMod val="85000"/>
            </a:schemeClr>
          </a:solidFill>
        </p:spPr>
        <p:txBody>
          <a:bodyPr tIns="1280160" anchor="ctr">
            <a:noAutofit/>
          </a:bodyPr>
          <a:lstStyle/>
          <a:p>
            <a:pPr marL="0" indent="0" algn="ctr">
              <a:buNone/>
            </a:pPr>
            <a:r>
              <a:rPr lang="en-US" sz="4200" dirty="0">
                <a:ea typeface="Helvetica Neue Light" panose="02000403000000020004" pitchFamily="2" charset="0"/>
                <a:cs typeface="Gill Sans" panose="020B0502020104020203" pitchFamily="34" charset="-79"/>
              </a:rPr>
              <a:t>M&amp;M Follow Up Slide</a:t>
            </a:r>
          </a:p>
          <a:p>
            <a:endParaRPr lang="en-US" dirty="0">
              <a:cs typeface="Gill Sans" panose="020B0502020104020203" pitchFamily="34" charset="-79"/>
            </a:endParaRPr>
          </a:p>
        </p:txBody>
      </p:sp>
    </p:spTree>
    <p:extLst>
      <p:ext uri="{BB962C8B-B14F-4D97-AF65-F5344CB8AC3E}">
        <p14:creationId xmlns:p14="http://schemas.microsoft.com/office/powerpoint/2010/main" val="147410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90600"/>
            <a:ext cx="10972800" cy="4525963"/>
          </a:xfrm>
        </p:spPr>
        <p:txBody>
          <a:bodyPr anchor="ctr"/>
          <a:lstStyle/>
          <a:p>
            <a:pPr marL="0" indent="0" algn="ctr">
              <a:buNone/>
            </a:pPr>
            <a:r>
              <a:rPr lang="en-US" dirty="0">
                <a:cs typeface="Gill Sans SemiBold" panose="020B0502020104020203"/>
              </a:rPr>
              <a:t>ONE-LINER of PRESENTATION</a:t>
            </a:r>
          </a:p>
        </p:txBody>
      </p:sp>
      <p:sp>
        <p:nvSpPr>
          <p:cNvPr id="3" name="Shape 577">
            <a:extLst>
              <a:ext uri="{FF2B5EF4-FFF2-40B4-BE49-F238E27FC236}">
                <a16:creationId xmlns:a16="http://schemas.microsoft.com/office/drawing/2014/main" id="{A5A4C480-18C4-FE45-9B67-8D38DDEFC2C0}"/>
              </a:ext>
            </a:extLst>
          </p:cNvPr>
          <p:cNvSpPr/>
          <p:nvPr/>
        </p:nvSpPr>
        <p:spPr>
          <a:xfrm>
            <a:off x="278296" y="190500"/>
            <a:ext cx="11595652" cy="1143000"/>
          </a:xfrm>
          <a:prstGeom prst="rect">
            <a:avLst/>
          </a:prstGeom>
          <a:solidFill>
            <a:srgbClr val="CFB87C"/>
          </a:solidFill>
          <a:ln>
            <a:solidFill>
              <a:srgbClr val="000000"/>
            </a:solidFill>
          </a:ln>
          <a:extLst>
            <a:ext uri="{C572A759-6A51-4108-AA02-DFA0A04FC94B}">
              <ma14:wrappingTextBoxFlag xmlns="" xmlns:ma14="http://schemas.microsoft.com/office/mac/drawingml/2011/main" val="1"/>
            </a:ext>
          </a:extLst>
        </p:spPr>
        <p:txBody>
          <a:bodyPr lIns="45719" rIns="45719" anchor="ctr">
            <a:normAutofit/>
          </a:bodyPr>
          <a:lstStyle>
            <a:lvl1pPr algn="ctr">
              <a:defRPr sz="4400">
                <a:latin typeface="Gill Sans SemiBold"/>
                <a:ea typeface="Gill Sans SemiBold"/>
                <a:cs typeface="Gill Sans SemiBold"/>
                <a:sym typeface="Gill Sans SemiBold"/>
              </a:defRPr>
            </a:lvl1pPr>
          </a:lstStyle>
          <a:p>
            <a:r>
              <a:rPr lang="en-US" b="1" dirty="0">
                <a:latin typeface="+mn-lt"/>
              </a:rPr>
              <a:t>Case Summary</a:t>
            </a:r>
            <a:endParaRPr b="1" dirty="0">
              <a:latin typeface="+mn-lt"/>
            </a:endParaRPr>
          </a:p>
        </p:txBody>
      </p:sp>
    </p:spTree>
    <p:extLst>
      <p:ext uri="{BB962C8B-B14F-4D97-AF65-F5344CB8AC3E}">
        <p14:creationId xmlns:p14="http://schemas.microsoft.com/office/powerpoint/2010/main" val="3478923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2819400" cy="400110"/>
          </a:xfrm>
          <a:prstGeom prst="rect">
            <a:avLst/>
          </a:prstGeom>
          <a:noFill/>
        </p:spPr>
        <p:txBody>
          <a:bodyPr wrap="square" rtlCol="0">
            <a:spAutoFit/>
          </a:bodyPr>
          <a:lstStyle/>
          <a:p>
            <a:pPr algn="ctr"/>
            <a:r>
              <a:rPr lang="en-US" sz="2000" u="sng" dirty="0"/>
              <a:t>PAST MEDICAL HISTORY</a:t>
            </a:r>
          </a:p>
        </p:txBody>
      </p:sp>
      <p:sp>
        <p:nvSpPr>
          <p:cNvPr id="8" name="TextBox 7"/>
          <p:cNvSpPr txBox="1"/>
          <p:nvPr/>
        </p:nvSpPr>
        <p:spPr>
          <a:xfrm>
            <a:off x="609600" y="4495800"/>
            <a:ext cx="2819400" cy="400110"/>
          </a:xfrm>
          <a:prstGeom prst="rect">
            <a:avLst/>
          </a:prstGeom>
          <a:noFill/>
        </p:spPr>
        <p:txBody>
          <a:bodyPr wrap="square" rtlCol="0">
            <a:spAutoFit/>
          </a:bodyPr>
          <a:lstStyle/>
          <a:p>
            <a:pPr algn="ctr"/>
            <a:r>
              <a:rPr lang="en-US" sz="2000" u="sng" dirty="0"/>
              <a:t>PAST SURGIAL HISTORY</a:t>
            </a:r>
          </a:p>
        </p:txBody>
      </p:sp>
      <p:sp>
        <p:nvSpPr>
          <p:cNvPr id="9" name="TextBox 8"/>
          <p:cNvSpPr txBox="1"/>
          <p:nvPr/>
        </p:nvSpPr>
        <p:spPr>
          <a:xfrm>
            <a:off x="3886200" y="609600"/>
            <a:ext cx="2819400" cy="400110"/>
          </a:xfrm>
          <a:prstGeom prst="rect">
            <a:avLst/>
          </a:prstGeom>
          <a:noFill/>
        </p:spPr>
        <p:txBody>
          <a:bodyPr wrap="square" rtlCol="0">
            <a:spAutoFit/>
          </a:bodyPr>
          <a:lstStyle/>
          <a:p>
            <a:pPr algn="ctr"/>
            <a:r>
              <a:rPr lang="en-US" sz="2000" u="sng" dirty="0"/>
              <a:t>MEDICATIONS</a:t>
            </a:r>
          </a:p>
        </p:txBody>
      </p:sp>
      <p:sp>
        <p:nvSpPr>
          <p:cNvPr id="10" name="TextBox 9"/>
          <p:cNvSpPr txBox="1"/>
          <p:nvPr/>
        </p:nvSpPr>
        <p:spPr>
          <a:xfrm>
            <a:off x="7010400" y="609600"/>
            <a:ext cx="2819400" cy="400110"/>
          </a:xfrm>
          <a:prstGeom prst="rect">
            <a:avLst/>
          </a:prstGeom>
          <a:noFill/>
        </p:spPr>
        <p:txBody>
          <a:bodyPr wrap="square" rtlCol="0">
            <a:spAutoFit/>
          </a:bodyPr>
          <a:lstStyle/>
          <a:p>
            <a:pPr algn="ctr"/>
            <a:r>
              <a:rPr lang="en-US" sz="2000" u="sng" dirty="0"/>
              <a:t>SOCIAL HISTORY</a:t>
            </a:r>
          </a:p>
        </p:txBody>
      </p:sp>
      <p:sp>
        <p:nvSpPr>
          <p:cNvPr id="11" name="TextBox 10"/>
          <p:cNvSpPr txBox="1"/>
          <p:nvPr/>
        </p:nvSpPr>
        <p:spPr>
          <a:xfrm>
            <a:off x="7010400" y="4495800"/>
            <a:ext cx="2819400" cy="400110"/>
          </a:xfrm>
          <a:prstGeom prst="rect">
            <a:avLst/>
          </a:prstGeom>
          <a:noFill/>
        </p:spPr>
        <p:txBody>
          <a:bodyPr wrap="square" rtlCol="0">
            <a:spAutoFit/>
          </a:bodyPr>
          <a:lstStyle/>
          <a:p>
            <a:pPr algn="ctr"/>
            <a:r>
              <a:rPr lang="en-US" sz="2000" u="sng" dirty="0"/>
              <a:t>FAMILY HISTORY</a:t>
            </a:r>
          </a:p>
        </p:txBody>
      </p:sp>
    </p:spTree>
    <p:extLst>
      <p:ext uri="{BB962C8B-B14F-4D97-AF65-F5344CB8AC3E}">
        <p14:creationId xmlns:p14="http://schemas.microsoft.com/office/powerpoint/2010/main" val="411885203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Shape 577"/>
          <p:cNvSpPr/>
          <p:nvPr/>
        </p:nvSpPr>
        <p:spPr>
          <a:xfrm>
            <a:off x="609600" y="2667000"/>
            <a:ext cx="10972800" cy="1143000"/>
          </a:xfrm>
          <a:prstGeom prst="rect">
            <a:avLst/>
          </a:prstGeom>
          <a:solidFill>
            <a:srgbClr val="CFB87C"/>
          </a:solidFill>
          <a:ln>
            <a:solidFill>
              <a:srgbClr val="000000"/>
            </a:solidFill>
          </a:ln>
          <a:extLst>
            <a:ext uri="{C572A759-6A51-4108-AA02-DFA0A04FC94B}">
              <ma14:wrappingTextBoxFlag xmlns:ma14="http://schemas.microsoft.com/office/mac/drawingml/2011/main" xmlns="" val="1"/>
            </a:ext>
          </a:extLst>
        </p:spPr>
        <p:txBody>
          <a:bodyPr lIns="45719" rIns="45719" anchor="ctr">
            <a:normAutofit/>
          </a:bodyPr>
          <a:lstStyle>
            <a:lvl1pPr algn="ctr">
              <a:defRPr sz="4400">
                <a:latin typeface="Gill Sans SemiBold"/>
                <a:ea typeface="Gill Sans SemiBold"/>
                <a:cs typeface="Gill Sans SemiBold"/>
                <a:sym typeface="Gill Sans SemiBold"/>
              </a:defRPr>
            </a:lvl1pPr>
          </a:lstStyle>
          <a:p>
            <a:r>
              <a:rPr lang="en-US" dirty="0">
                <a:latin typeface="+mn-lt"/>
              </a:rPr>
              <a:t>UCH Hospital Course</a:t>
            </a:r>
          </a:p>
        </p:txBody>
      </p:sp>
      <p:sp>
        <p:nvSpPr>
          <p:cNvPr id="578" name="Shape 578"/>
          <p:cNvSpPr/>
          <p:nvPr/>
        </p:nvSpPr>
        <p:spPr>
          <a:xfrm>
            <a:off x="609600" y="4705351"/>
            <a:ext cx="10972800" cy="1143001"/>
          </a:xfrm>
          <a:prstGeom prst="rect">
            <a:avLst/>
          </a:prstGeom>
          <a:solidFill>
            <a:srgbClr val="CFB87C"/>
          </a:solidFill>
          <a:ln>
            <a:solidFill>
              <a:srgbClr val="000000"/>
            </a:solidFill>
          </a:ln>
          <a:extLst>
            <a:ext uri="{C572A759-6A51-4108-AA02-DFA0A04FC94B}">
              <ma14:wrappingTextBoxFlag xmlns:ma14="http://schemas.microsoft.com/office/mac/drawingml/2011/main" xmlns="" val="1"/>
            </a:ext>
          </a:extLst>
        </p:spPr>
        <p:txBody>
          <a:bodyPr lIns="45719" rIns="45719" anchor="ctr">
            <a:normAutofit/>
          </a:bodyPr>
          <a:lstStyle>
            <a:lvl1pPr algn="ctr">
              <a:defRPr sz="4400">
                <a:latin typeface="Gill Sans SemiBold"/>
                <a:ea typeface="Gill Sans SemiBold"/>
                <a:cs typeface="Gill Sans SemiBold"/>
                <a:sym typeface="Gill Sans SemiBold"/>
              </a:defRPr>
            </a:lvl1pPr>
          </a:lstStyle>
          <a:p>
            <a:r>
              <a:rPr lang="en-US" dirty="0">
                <a:latin typeface="+mn-lt"/>
              </a:rPr>
              <a:t>CODE Status</a:t>
            </a:r>
          </a:p>
        </p:txBody>
      </p:sp>
      <p:sp>
        <p:nvSpPr>
          <p:cNvPr id="9" name="Shape 577">
            <a:extLst>
              <a:ext uri="{FF2B5EF4-FFF2-40B4-BE49-F238E27FC236}">
                <a16:creationId xmlns:a16="http://schemas.microsoft.com/office/drawing/2014/main" id="{BB5AC94A-B3C6-8845-AA2B-BA67F5BEBE17}"/>
              </a:ext>
            </a:extLst>
          </p:cNvPr>
          <p:cNvSpPr/>
          <p:nvPr/>
        </p:nvSpPr>
        <p:spPr>
          <a:xfrm>
            <a:off x="609600" y="628649"/>
            <a:ext cx="10972800" cy="1143000"/>
          </a:xfrm>
          <a:prstGeom prst="rect">
            <a:avLst/>
          </a:prstGeom>
          <a:solidFill>
            <a:srgbClr val="CFB87C"/>
          </a:solidFill>
          <a:ln>
            <a:solidFill>
              <a:srgbClr val="000000"/>
            </a:solidFill>
          </a:ln>
          <a:extLst>
            <a:ext uri="{C572A759-6A51-4108-AA02-DFA0A04FC94B}">
              <ma14:wrappingTextBoxFlag xmlns:ma14="http://schemas.microsoft.com/office/mac/drawingml/2011/main" xmlns="" val="1"/>
            </a:ext>
          </a:extLst>
        </p:spPr>
        <p:txBody>
          <a:bodyPr lIns="45719" rIns="45719" anchor="ctr">
            <a:normAutofit/>
          </a:bodyPr>
          <a:lstStyle>
            <a:lvl1pPr algn="ctr">
              <a:defRPr sz="4400">
                <a:latin typeface="Gill Sans SemiBold"/>
                <a:ea typeface="Gill Sans SemiBold"/>
                <a:cs typeface="Gill Sans SemiBold"/>
                <a:sym typeface="Gill Sans SemiBold"/>
              </a:defRPr>
            </a:lvl1pPr>
          </a:lstStyle>
          <a:p>
            <a:r>
              <a:rPr lang="en-US" dirty="0">
                <a:latin typeface="+mn-lt"/>
              </a:rPr>
              <a:t>Admission</a:t>
            </a:r>
          </a:p>
        </p:txBody>
      </p:sp>
    </p:spTree>
    <p:extLst>
      <p:ext uri="{BB962C8B-B14F-4D97-AF65-F5344CB8AC3E}">
        <p14:creationId xmlns:p14="http://schemas.microsoft.com/office/powerpoint/2010/main" val="155824157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Shape 581"/>
          <p:cNvSpPr/>
          <p:nvPr/>
        </p:nvSpPr>
        <p:spPr>
          <a:xfrm>
            <a:off x="-1" y="0"/>
            <a:ext cx="1924050" cy="6858000"/>
          </a:xfrm>
          <a:prstGeom prst="rect">
            <a:avLst/>
          </a:prstGeom>
          <a:solidFill>
            <a:srgbClr val="CFB87C"/>
          </a:solidFill>
          <a:ln w="25400">
            <a:solidFill>
              <a:srgbClr val="000000"/>
            </a:solidFill>
          </a:ln>
        </p:spPr>
        <p:txBody>
          <a:bodyPr lIns="45719" rIns="45719" anchor="ctr"/>
          <a:lstStyle/>
          <a:p>
            <a:pPr algn="ctr">
              <a:spcBef>
                <a:spcPts val="0"/>
              </a:spcBef>
              <a:defRPr sz="1800">
                <a:solidFill>
                  <a:srgbClr val="CFB87C"/>
                </a:solidFill>
                <a:latin typeface="+mj-lt"/>
                <a:ea typeface="+mj-ea"/>
                <a:cs typeface="+mj-cs"/>
                <a:sym typeface="Calibri"/>
              </a:defRPr>
            </a:pPr>
            <a:endParaRPr/>
          </a:p>
        </p:txBody>
      </p:sp>
      <p:sp>
        <p:nvSpPr>
          <p:cNvPr id="583" name="Shape 583"/>
          <p:cNvSpPr/>
          <p:nvPr/>
        </p:nvSpPr>
        <p:spPr>
          <a:xfrm>
            <a:off x="1924049" y="152399"/>
            <a:ext cx="1524001"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a:latin typeface="Gill Sans SemiBold"/>
                <a:ea typeface="Gill Sans SemiBold"/>
                <a:cs typeface="Gill Sans SemiBold"/>
                <a:sym typeface="Gill Sans SemiBold"/>
              </a:defRPr>
            </a:lvl1pPr>
          </a:lstStyle>
          <a:p>
            <a:r>
              <a:rPr dirty="0">
                <a:latin typeface="+mn-lt"/>
              </a:rPr>
              <a:t>12:30 PM</a:t>
            </a:r>
          </a:p>
        </p:txBody>
      </p:sp>
      <p:sp>
        <p:nvSpPr>
          <p:cNvPr id="584" name="Shape 584"/>
          <p:cNvSpPr/>
          <p:nvPr/>
        </p:nvSpPr>
        <p:spPr>
          <a:xfrm>
            <a:off x="1924049" y="5867400"/>
            <a:ext cx="1524001"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a:latin typeface="Gill Sans SemiBold"/>
                <a:ea typeface="Gill Sans SemiBold"/>
                <a:cs typeface="Gill Sans SemiBold"/>
                <a:sym typeface="Gill Sans SemiBold"/>
              </a:defRPr>
            </a:lvl1pPr>
          </a:lstStyle>
          <a:p>
            <a:r>
              <a:rPr>
                <a:latin typeface="+mn-lt"/>
              </a:rPr>
              <a:t>5:45 PM</a:t>
            </a:r>
          </a:p>
        </p:txBody>
      </p:sp>
      <p:sp>
        <p:nvSpPr>
          <p:cNvPr id="585" name="Shape 585"/>
          <p:cNvSpPr/>
          <p:nvPr/>
        </p:nvSpPr>
        <p:spPr>
          <a:xfrm>
            <a:off x="1905000" y="1798977"/>
            <a:ext cx="1524001"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a:latin typeface="Gill Sans SemiBold"/>
                <a:ea typeface="Gill Sans SemiBold"/>
                <a:cs typeface="Gill Sans SemiBold"/>
                <a:sym typeface="Gill Sans SemiBold"/>
              </a:defRPr>
            </a:lvl1pPr>
          </a:lstStyle>
          <a:p>
            <a:r>
              <a:rPr dirty="0">
                <a:latin typeface="+mn-lt"/>
              </a:rPr>
              <a:t>~3:30 PM</a:t>
            </a:r>
          </a:p>
        </p:txBody>
      </p:sp>
      <p:sp>
        <p:nvSpPr>
          <p:cNvPr id="2" name="TextBox 1"/>
          <p:cNvSpPr txBox="1"/>
          <p:nvPr/>
        </p:nvSpPr>
        <p:spPr>
          <a:xfrm>
            <a:off x="-6636" y="2871623"/>
            <a:ext cx="1905000" cy="584775"/>
          </a:xfrm>
          <a:prstGeom prst="rect">
            <a:avLst/>
          </a:prstGeom>
          <a:noFill/>
        </p:spPr>
        <p:txBody>
          <a:bodyPr wrap="square" rtlCol="0">
            <a:spAutoFit/>
          </a:bodyPr>
          <a:lstStyle/>
          <a:p>
            <a:r>
              <a:rPr lang="en-US" sz="3200" dirty="0"/>
              <a:t>Admission</a:t>
            </a:r>
          </a:p>
        </p:txBody>
      </p:sp>
      <p:sp>
        <p:nvSpPr>
          <p:cNvPr id="3" name="TextBox 2">
            <a:extLst>
              <a:ext uri="{FF2B5EF4-FFF2-40B4-BE49-F238E27FC236}">
                <a16:creationId xmlns:a16="http://schemas.microsoft.com/office/drawing/2014/main" id="{B07FB16F-C069-BB48-B213-39EF7B4AA0E7}"/>
              </a:ext>
            </a:extLst>
          </p:cNvPr>
          <p:cNvSpPr txBox="1"/>
          <p:nvPr/>
        </p:nvSpPr>
        <p:spPr>
          <a:xfrm>
            <a:off x="4028303" y="296562"/>
            <a:ext cx="7935097" cy="6186309"/>
          </a:xfrm>
          <a:prstGeom prst="rect">
            <a:avLst/>
          </a:prstGeom>
          <a:noFill/>
        </p:spPr>
        <p:txBody>
          <a:bodyPr wrap="square" rtlCol="0">
            <a:spAutoFit/>
          </a:bodyPr>
          <a:lstStyle/>
          <a:p>
            <a:r>
              <a:rPr lang="en-US" dirty="0"/>
              <a:t>Admitted to GI therapeutics for retrograde balloon </a:t>
            </a:r>
            <a:r>
              <a:rPr lang="en-US" dirty="0" err="1"/>
              <a:t>enteroscopy</a:t>
            </a:r>
            <a:r>
              <a:rPr lang="en-US" dirty="0"/>
              <a:t>. Unable to intubate distal ileum where large AVM previously noted. Fresh blood in colon, no source</a:t>
            </a:r>
          </a:p>
          <a:p>
            <a:endParaRPr lang="en-US" dirty="0"/>
          </a:p>
          <a:p>
            <a:endParaRPr lang="en-US" dirty="0"/>
          </a:p>
          <a:p>
            <a:endParaRPr lang="en-US" dirty="0"/>
          </a:p>
          <a:p>
            <a:r>
              <a:rPr lang="en-US" dirty="0"/>
              <a:t>Admitted to ACE service for medical management during ongoing GI treatment. Physically located in Cardiac Pre/Post Unit (CPPU). DNR order placed by admitting resident.</a:t>
            </a:r>
          </a:p>
          <a:p>
            <a:r>
              <a:rPr lang="en-US" dirty="0"/>
              <a:t>Exam: RRR, holosystolic murmur loudest @ L </a:t>
            </a:r>
            <a:r>
              <a:rPr lang="en-US" dirty="0" err="1"/>
              <a:t>axila</a:t>
            </a:r>
            <a:r>
              <a:rPr lang="en-US" dirty="0"/>
              <a:t>; mild wheezing, no rales; JVP difficult to assess due to habitus; 2+ BLE edema; weight 236 </a:t>
            </a:r>
            <a:r>
              <a:rPr lang="en-US" dirty="0" err="1"/>
              <a:t>lbs</a:t>
            </a:r>
            <a:r>
              <a:rPr lang="en-US" dirty="0"/>
              <a:t> (dry weight 231 </a:t>
            </a:r>
            <a:r>
              <a:rPr lang="en-US" dirty="0" err="1"/>
              <a:t>lbs</a:t>
            </a:r>
            <a:r>
              <a:rPr lang="en-US" dirty="0"/>
              <a:t>)</a:t>
            </a:r>
          </a:p>
          <a:p>
            <a:r>
              <a:rPr lang="en-US" dirty="0"/>
              <a:t>Labs: HGB 7.3, PLT 131, Na 137, K 3.3, AG 17, BUN 95, Cr 2.4,</a:t>
            </a:r>
          </a:p>
          <a:p>
            <a:r>
              <a:rPr lang="en-US" dirty="0"/>
              <a:t>Changed furosemide to 60 IV BID; held home metolazone.</a:t>
            </a:r>
          </a:p>
          <a:p>
            <a:endParaRPr lang="en-US" dirty="0"/>
          </a:p>
          <a:p>
            <a:endParaRPr lang="en-US" dirty="0"/>
          </a:p>
          <a:p>
            <a:endParaRPr lang="en-US" dirty="0"/>
          </a:p>
          <a:p>
            <a:endParaRPr lang="en-US" dirty="0"/>
          </a:p>
          <a:p>
            <a:endParaRPr lang="en-US" dirty="0"/>
          </a:p>
          <a:p>
            <a:endParaRPr lang="en-US" dirty="0"/>
          </a:p>
          <a:p>
            <a:endParaRPr lang="en-US" dirty="0"/>
          </a:p>
          <a:p>
            <a:r>
              <a:rPr lang="en-US" dirty="0"/>
              <a:t>Tagged RBC scan: No evidence of GIB during imaging</a:t>
            </a:r>
          </a:p>
          <a:p>
            <a:endParaRPr lang="en-US" dirty="0"/>
          </a:p>
        </p:txBody>
      </p:sp>
    </p:spTree>
    <p:extLst>
      <p:ext uri="{BB962C8B-B14F-4D97-AF65-F5344CB8AC3E}">
        <p14:creationId xmlns:p14="http://schemas.microsoft.com/office/powerpoint/2010/main" val="3874050781"/>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faultSectionNames xmlns="aff272f3-7e8e-45bc-aa43-852a228f269f" xsi:nil="true"/>
    <Invited_Members xmlns="aff272f3-7e8e-45bc-aa43-852a228f269f" xsi:nil="true"/>
    <Is_Collaboration_Space_Locked xmlns="aff272f3-7e8e-45bc-aa43-852a228f269f" xsi:nil="true"/>
    <CultureName xmlns="aff272f3-7e8e-45bc-aa43-852a228f269f" xsi:nil="true"/>
    <Leaders xmlns="aff272f3-7e8e-45bc-aa43-852a228f269f">
      <UserInfo>
        <DisplayName/>
        <AccountId xsi:nil="true"/>
        <AccountType/>
      </UserInfo>
    </Leaders>
    <Self_Registration_Enabled xmlns="aff272f3-7e8e-45bc-aa43-852a228f269f" xsi:nil="true"/>
    <Invited_Leaders xmlns="aff272f3-7e8e-45bc-aa43-852a228f269f" xsi:nil="true"/>
    <Math_Settings xmlns="aff272f3-7e8e-45bc-aa43-852a228f269f" xsi:nil="true"/>
    <Member_Groups xmlns="aff272f3-7e8e-45bc-aa43-852a228f269f">
      <UserInfo>
        <DisplayName/>
        <AccountId xsi:nil="true"/>
        <AccountType/>
      </UserInfo>
    </Member_Groups>
    <AppVersion xmlns="aff272f3-7e8e-45bc-aa43-852a228f269f" xsi:nil="true"/>
    <TeamsChannelId xmlns="aff272f3-7e8e-45bc-aa43-852a228f269f" xsi:nil="true"/>
    <NotebookType xmlns="aff272f3-7e8e-45bc-aa43-852a228f269f" xsi:nil="true"/>
    <FolderType xmlns="aff272f3-7e8e-45bc-aa43-852a228f269f" xsi:nil="true"/>
    <Templates xmlns="aff272f3-7e8e-45bc-aa43-852a228f269f" xsi:nil="true"/>
    <Members xmlns="aff272f3-7e8e-45bc-aa43-852a228f269f">
      <UserInfo>
        <DisplayName/>
        <AccountId xsi:nil="true"/>
        <AccountType/>
      </UserInfo>
    </Members>
    <IsNotebookLocked xmlns="aff272f3-7e8e-45bc-aa43-852a228f269f" xsi:nil="true"/>
    <Owner xmlns="aff272f3-7e8e-45bc-aa43-852a228f269f">
      <UserInfo>
        <DisplayName/>
        <AccountId xsi:nil="true"/>
        <AccountType/>
      </UserInfo>
    </Owner>
    <Has_Leaders_Only_SectionGroup xmlns="aff272f3-7e8e-45bc-aa43-852a228f26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76E4BE53C9C2498CE775F4E3BC5DED" ma:contentTypeVersion="28" ma:contentTypeDescription="Create a new document." ma:contentTypeScope="" ma:versionID="c3cf087269fc7b61d9b03599b63a2de2">
  <xsd:schema xmlns:xsd="http://www.w3.org/2001/XMLSchema" xmlns:xs="http://www.w3.org/2001/XMLSchema" xmlns:p="http://schemas.microsoft.com/office/2006/metadata/properties" xmlns:ns2="aff272f3-7e8e-45bc-aa43-852a228f269f" xmlns:ns3="019978eb-8964-47e0-80ca-2b79ae57be92" targetNamespace="http://schemas.microsoft.com/office/2006/metadata/properties" ma:root="true" ma:fieldsID="b9d6d6f82902ca83349e8b0546c87a65" ns2:_="" ns3:_="">
    <xsd:import namespace="aff272f3-7e8e-45bc-aa43-852a228f269f"/>
    <xsd:import namespace="019978eb-8964-47e0-80ca-2b79ae57be92"/>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f272f3-7e8e-45bc-aa43-852a228f269f"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20" nillable="true" ma:displayName="Invited Leaders" ma:internalName="Invited_Leaders">
      <xsd:simpleType>
        <xsd:restriction base="dms:Note">
          <xsd:maxLength value="255"/>
        </xsd:restriction>
      </xsd:simpleType>
    </xsd:element>
    <xsd:element name="Invited_Members" ma:index="21" nillable="true" ma:displayName="Invited Members" ma:internalName="Invited_Member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Leaders_Only_SectionGroup" ma:index="23" nillable="true" ma:displayName="Has Leaders Only SectionGroup" ma:internalName="Has_Leaders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IsNotebookLocked" ma:index="25" nillable="true" ma:displayName="Is Notebook Locked" ma:internalName="IsNotebookLocked">
      <xsd:simpleType>
        <xsd:restriction base="dms:Boolea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AutoTags" ma:index="30" nillable="true" ma:displayName="Tags" ma:internalName="MediaServiceAutoTags"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9978eb-8964-47e0-80ca-2b79ae57be92"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C88837-0DB5-486D-898D-C19C8899DBE3}">
  <ds:schemaRefs>
    <ds:schemaRef ds:uri="http://schemas.microsoft.com/sharepoint/v3/contenttype/forms"/>
  </ds:schemaRefs>
</ds:datastoreItem>
</file>

<file path=customXml/itemProps2.xml><?xml version="1.0" encoding="utf-8"?>
<ds:datastoreItem xmlns:ds="http://schemas.openxmlformats.org/officeDocument/2006/customXml" ds:itemID="{0AAEBC17-03C4-4138-90B6-EFBAD6DA7D50}">
  <ds:schemaRefs>
    <ds:schemaRef ds:uri="http://schemas.microsoft.com/office/2006/metadata/properties"/>
    <ds:schemaRef ds:uri="http://schemas.microsoft.com/office/infopath/2007/PartnerControls"/>
    <ds:schemaRef ds:uri="aff272f3-7e8e-45bc-aa43-852a228f269f"/>
  </ds:schemaRefs>
</ds:datastoreItem>
</file>

<file path=customXml/itemProps3.xml><?xml version="1.0" encoding="utf-8"?>
<ds:datastoreItem xmlns:ds="http://schemas.openxmlformats.org/officeDocument/2006/customXml" ds:itemID="{4B0FC47B-45E2-4CE1-842A-9193292569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f272f3-7e8e-45bc-aa43-852a228f269f"/>
    <ds:schemaRef ds:uri="019978eb-8964-47e0-80ca-2b79ae57be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721</TotalTime>
  <Words>1809</Words>
  <Application>Microsoft Office PowerPoint</Application>
  <PresentationFormat>Widescreen</PresentationFormat>
  <Paragraphs>305</Paragraphs>
  <Slides>33</Slides>
  <Notes>26</Notes>
  <HiddenSlides>0</HiddenSlides>
  <MMClips>0</MMClips>
  <ScaleCrop>false</ScaleCrop>
  <HeadingPairs>
    <vt:vector size="4" baseType="variant">
      <vt:variant>
        <vt:lpstr>Theme</vt:lpstr>
      </vt:variant>
      <vt:variant>
        <vt:i4>5</vt:i4>
      </vt:variant>
      <vt:variant>
        <vt:lpstr>Slide Titles</vt:lpstr>
      </vt:variant>
      <vt:variant>
        <vt:i4>33</vt:i4>
      </vt:variant>
    </vt:vector>
  </HeadingPairs>
  <TitlesOfParts>
    <vt:vector size="38" baseType="lpstr">
      <vt:lpstr>1_Office Theme</vt:lpstr>
      <vt:lpstr>2_Office Theme</vt:lpstr>
      <vt:lpstr>3_Office Theme</vt:lpstr>
      <vt:lpstr>4_Office Theme</vt:lpstr>
      <vt:lpstr>Essential</vt:lpstr>
      <vt:lpstr>PowerPoint Presentation</vt:lpstr>
      <vt:lpstr>Agenda</vt:lpstr>
      <vt:lpstr>M&amp;M 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Cognitive Factors</vt:lpstr>
      <vt:lpstr>What Cognitive Factors Contributed?</vt:lpstr>
      <vt:lpstr>What Systems Factors Contributed?</vt:lpstr>
      <vt:lpstr>***Learning Points***</vt:lpstr>
      <vt:lpstr>***Learning Points***</vt:lpstr>
      <vt:lpstr>***Learning Points***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Anstett, Tyler J</dc:creator>
  <cp:lastModifiedBy>Anstett, Tyler J</cp:lastModifiedBy>
  <cp:revision>13</cp:revision>
  <dcterms:created xsi:type="dcterms:W3CDTF">2019-07-23T03:24:15Z</dcterms:created>
  <dcterms:modified xsi:type="dcterms:W3CDTF">2020-09-18T18:53:10Z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0x010100C976E4BE53C9C2498CE775F4E3BC5DED</vt:lpwstr>
  </property>
</Properties>
</file>