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0244" r:id="rId2"/>
    <p:sldId id="10254" r:id="rId3"/>
    <p:sldId id="10246" r:id="rId4"/>
    <p:sldId id="10255" r:id="rId5"/>
    <p:sldId id="10247" r:id="rId6"/>
    <p:sldId id="10256" r:id="rId7"/>
    <p:sldId id="10248" r:id="rId8"/>
    <p:sldId id="10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9716" autoAdjust="0"/>
  </p:normalViewPr>
  <p:slideViewPr>
    <p:cSldViewPr snapToGrid="0">
      <p:cViewPr varScale="1">
        <p:scale>
          <a:sx n="34" d="100"/>
          <a:sy n="34" d="100"/>
        </p:scale>
        <p:origin x="516" y="36"/>
      </p:cViewPr>
      <p:guideLst/>
    </p:cSldViewPr>
  </p:slideViewPr>
  <p:notesTextViewPr>
    <p:cViewPr>
      <p:scale>
        <a:sx n="1" d="1"/>
        <a:sy n="1" d="1"/>
      </p:scale>
      <p:origin x="0" y="-92"/>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CC7C92-67F9-4D4D-9500-5C79EE047BC7}" type="datetimeFigureOut">
              <a:rPr lang="en-US" smtClean="0"/>
              <a:t>7/16/2024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5D469-D4E2-4F3E-BB0B-81B0AC757E95}" type="slidenum">
              <a:rPr lang="en-US" smtClean="0"/>
              <a:t>‹#›</a:t>
            </a:fld>
            <a:endParaRPr lang="en-US"/>
          </a:p>
        </p:txBody>
      </p:sp>
    </p:spTree>
    <p:extLst>
      <p:ext uri="{BB962C8B-B14F-4D97-AF65-F5344CB8AC3E}">
        <p14:creationId xmlns:p14="http://schemas.microsoft.com/office/powerpoint/2010/main" val="1004604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Great stories include a patient with a name so people can feel the impact.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It’s not ‘the patient’ or ‘Mrs. J’ but ‘Ariana, a 38-year-old mother of three who worked as a dental assistant.’ Make it personal so that people can imagine this patient.  This heightens the connection and ultimately the investment in the problem—that is…urgency.</a:t>
            </a:r>
          </a:p>
          <a:p>
            <a:pPr marL="628650" lvl="1"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presenting with a screen, you should project a picture of a patient.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Ideally, it’s just the picture taking up the entire screen.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It’s better with no words.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Resist the temptation to have the case/story on the screen.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E.g., skip the ’38 year old woman with…’ written on the screen.</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Rather, memorize/learn the story so you can tell it like you would around a campfire!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It’s okay if the picture, name, and story are based on true stories.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I.e., you don’t need a picture and name of an actual patient.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Most often you won’t have a picture so just share a stock photo that is plausible.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story can be molded to fit the problem for which you are creating urgency.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Don’t worry about the story being 100% true.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It can be based on a true story or an amalgamation of stories or even on something that could’ve happened.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idea is that people can imagine this happening to their patient, to them or to their loved one.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 should be able to tell your story in 30 seconds or less.</a:t>
            </a:r>
          </a:p>
          <a:p>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1</a:t>
            </a:fld>
            <a:endParaRPr lang="en-US"/>
          </a:p>
        </p:txBody>
      </p:sp>
    </p:spTree>
    <p:extLst>
      <p:ext uri="{BB962C8B-B14F-4D97-AF65-F5344CB8AC3E}">
        <p14:creationId xmlns:p14="http://schemas.microsoft.com/office/powerpoint/2010/main" val="434529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2</a:t>
            </a:fld>
            <a:endParaRPr lang="en-US"/>
          </a:p>
        </p:txBody>
      </p:sp>
    </p:spTree>
    <p:extLst>
      <p:ext uri="{BB962C8B-B14F-4D97-AF65-F5344CB8AC3E}">
        <p14:creationId xmlns:p14="http://schemas.microsoft.com/office/powerpoint/2010/main" val="3566779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Follow up your story with some data that speaks to the significance of the problem.</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This can be robust data from a study, the EMR, or a hospital survey.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However, most often it is less robust, but still compelling data from 10-20 chart reviews, a survey of the group, or some estimates based on observation of a few situations or encounters.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 may need to extrapolate your data to give a sense of how large the problem is systemically.  </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E.g., if you found that 6 of 20 patient charts you reviewed had a negative outcome then extrapolate that to all 30,000 discharges at your hospital.</a:t>
            </a:r>
          </a:p>
          <a:p>
            <a:pPr marL="1543050" lvl="3" indent="-171450">
              <a:buFont typeface="Arial" panose="020B0604020202020204" pitchFamily="34" charset="0"/>
              <a:buChar char="•"/>
            </a:pPr>
            <a:r>
              <a:rPr lang="en-US" sz="1200" kern="1200" dirty="0">
                <a:solidFill>
                  <a:schemeClr val="tx1"/>
                </a:solidFill>
                <a:effectLst/>
                <a:latin typeface="+mn-lt"/>
                <a:ea typeface="+mn-ea"/>
                <a:cs typeface="+mn-cs"/>
              </a:rPr>
              <a:t>If this percentage was applied to all our discharges that would mean every year this happens to 9,000 people.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Put context to your data:</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it happens 9,000 times per year note that this is 750x/month, 173x/week, 25x/day, once during this presentation.</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you are performing worse than a benchmark share how different things would look if you performed at the benchmark.</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We have 1,000 deaths from sepsis per year, which puts us at the 25% nationally for mortality.  If we performed at the 50%ile we’d have 600 deaths/year.  That means 400 patients per year would survive, 50 per week, 1-2 every day. </a:t>
            </a:r>
          </a:p>
          <a:p>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3</a:t>
            </a:fld>
            <a:endParaRPr lang="en-US"/>
          </a:p>
        </p:txBody>
      </p:sp>
    </p:spTree>
    <p:extLst>
      <p:ext uri="{BB962C8B-B14F-4D97-AF65-F5344CB8AC3E}">
        <p14:creationId xmlns:p14="http://schemas.microsoft.com/office/powerpoint/2010/main" val="2080467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4</a:t>
            </a:fld>
            <a:endParaRPr lang="en-US"/>
          </a:p>
        </p:txBody>
      </p:sp>
    </p:spTree>
    <p:extLst>
      <p:ext uri="{BB962C8B-B14F-4D97-AF65-F5344CB8AC3E}">
        <p14:creationId xmlns:p14="http://schemas.microsoft.com/office/powerpoint/2010/main" val="151526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is best to tie your work back to a vision that people already aspire to achieve.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you do not have a robust organizational or group vision, then you must create one to successfully lead the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you don’t have one, create one for your program...</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Most vision statements involve being the best, providing the best care to patients, being innovative, etc.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We aspire to be the _________ in the country by ___________.</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For example:</a:t>
            </a:r>
          </a:p>
          <a:p>
            <a:pPr marL="1543050" lvl="3" indent="-171450">
              <a:buFont typeface="Arial" panose="020B0604020202020204" pitchFamily="34" charset="0"/>
              <a:buChar char="•"/>
            </a:pPr>
            <a:r>
              <a:rPr lang="en-US" sz="1200" kern="1200" dirty="0">
                <a:solidFill>
                  <a:schemeClr val="tx1"/>
                </a:solidFill>
                <a:effectLst/>
                <a:latin typeface="+mn-lt"/>
                <a:ea typeface="+mn-ea"/>
                <a:cs typeface="+mn-cs"/>
              </a:rPr>
              <a:t>We aspire to be the national hospital medicine leaders in diagnostic excellence by having the lowest rates of diagnostic error.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Or you can tie back to people’s sense of purpose.  Why they went into medicine.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For example:</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As physicians we are at our core, diagnosticians.  It’s what we do.  We want to help you become even better at what you already do so well.</a:t>
            </a:r>
          </a:p>
          <a:p>
            <a:endParaRPr lang="en-US" dirty="0"/>
          </a:p>
        </p:txBody>
      </p:sp>
      <p:sp>
        <p:nvSpPr>
          <p:cNvPr id="4" name="Slide Number Placeholder 3"/>
          <p:cNvSpPr>
            <a:spLocks noGrp="1"/>
          </p:cNvSpPr>
          <p:nvPr>
            <p:ph type="sldNum" sz="quarter" idx="5"/>
          </p:nvPr>
        </p:nvSpPr>
        <p:spPr/>
        <p:txBody>
          <a:bodyPr/>
          <a:lstStyle/>
          <a:p>
            <a:fld id="{D1B5D469-D4E2-4F3E-BB0B-81B0AC757E95}" type="slidenum">
              <a:rPr lang="en-US" smtClean="0"/>
              <a:t>5</a:t>
            </a:fld>
            <a:endParaRPr lang="en-US"/>
          </a:p>
        </p:txBody>
      </p:sp>
    </p:spTree>
    <p:extLst>
      <p:ext uri="{BB962C8B-B14F-4D97-AF65-F5344CB8AC3E}">
        <p14:creationId xmlns:p14="http://schemas.microsoft.com/office/powerpoint/2010/main" val="1368903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6</a:t>
            </a:fld>
            <a:endParaRPr lang="en-US"/>
          </a:p>
        </p:txBody>
      </p:sp>
    </p:spTree>
    <p:extLst>
      <p:ext uri="{BB962C8B-B14F-4D97-AF65-F5344CB8AC3E}">
        <p14:creationId xmlns:p14="http://schemas.microsoft.com/office/powerpoint/2010/main" val="3866439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the early phase of your work, share the story, data, and vision in detail.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Later, you can just call back to it...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“Remember, we are doing this work because patients like Dom are inappropriately dying of sepsis every day.  In fact, 400 people died unnecessarily in our hospital last year.  This is why we are implementing this automatic antibiotic order initiation in the ED in patients who trigger our sepsis alert.’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 you complete the implementation, awareness campaign, celebration modules be sure that you frequently tie back to the sense of urgency.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7</a:t>
            </a:fld>
            <a:endParaRPr lang="en-US"/>
          </a:p>
        </p:txBody>
      </p:sp>
    </p:spTree>
    <p:extLst>
      <p:ext uri="{BB962C8B-B14F-4D97-AF65-F5344CB8AC3E}">
        <p14:creationId xmlns:p14="http://schemas.microsoft.com/office/powerpoint/2010/main" val="3942919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2EEAC-7397-43F5-8670-93AE84918971}" type="slidenum">
              <a:rPr lang="en-US" smtClean="0"/>
              <a:t>8</a:t>
            </a:fld>
            <a:endParaRPr lang="en-US"/>
          </a:p>
        </p:txBody>
      </p:sp>
    </p:spTree>
    <p:extLst>
      <p:ext uri="{BB962C8B-B14F-4D97-AF65-F5344CB8AC3E}">
        <p14:creationId xmlns:p14="http://schemas.microsoft.com/office/powerpoint/2010/main" val="3770013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7795F-0D70-4916-BA66-CBDB9038C5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8CF0E5-A634-4B51-ABD2-7B2C65E17F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CEDB32-B919-484D-8A65-CC51F6E7B711}"/>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5" name="Footer Placeholder 4">
            <a:extLst>
              <a:ext uri="{FF2B5EF4-FFF2-40B4-BE49-F238E27FC236}">
                <a16:creationId xmlns:a16="http://schemas.microsoft.com/office/drawing/2014/main" id="{42D94985-FC93-47DE-9241-748852B1A6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825D0A-B80F-47DA-877E-738949CA4833}"/>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89492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D3D40-EF85-4FE5-8258-D2C88E3994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CD4B90-4E59-44C2-9D6D-0FA715527E0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4B5B84-58A1-4559-A098-601E6033C681}"/>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5" name="Footer Placeholder 4">
            <a:extLst>
              <a:ext uri="{FF2B5EF4-FFF2-40B4-BE49-F238E27FC236}">
                <a16:creationId xmlns:a16="http://schemas.microsoft.com/office/drawing/2014/main" id="{E3055B0F-363C-407A-8E32-AC02A4007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777F7E-2F1B-410B-895F-ED9A80EDD822}"/>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201764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9BCDCA-CF0C-406A-92DA-83C39BA2E3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1C2B55-5AE7-4B7C-92DC-FB35F02562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832A1-D3CA-4A84-A5FA-D6627A385B93}"/>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5" name="Footer Placeholder 4">
            <a:extLst>
              <a:ext uri="{FF2B5EF4-FFF2-40B4-BE49-F238E27FC236}">
                <a16:creationId xmlns:a16="http://schemas.microsoft.com/office/drawing/2014/main" id="{A429334E-D49A-48C4-9654-9BAE033E53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E28851-2E6C-425C-BF07-457DB07AF61F}"/>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25064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7C81D-0BCF-49ED-B3AB-FE79580F2C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3CC84-638B-4FA7-9183-DACCAA59E33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490ED9-2C08-492B-A6AE-06EC3DABB0AA}"/>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5" name="Footer Placeholder 4">
            <a:extLst>
              <a:ext uri="{FF2B5EF4-FFF2-40B4-BE49-F238E27FC236}">
                <a16:creationId xmlns:a16="http://schemas.microsoft.com/office/drawing/2014/main" id="{812EE8D6-D9EE-4EC3-ADA6-B14F9849B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1D4EDD-CC5E-4074-8787-E3A1D4221D1E}"/>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940142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641D4-BEC5-4159-A33D-84A7F8E1F0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506371-E19B-4569-9F9A-5BA094C21A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1D4565-5297-4837-93B5-3DA6BAA666BD}"/>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5" name="Footer Placeholder 4">
            <a:extLst>
              <a:ext uri="{FF2B5EF4-FFF2-40B4-BE49-F238E27FC236}">
                <a16:creationId xmlns:a16="http://schemas.microsoft.com/office/drawing/2014/main" id="{5686810E-C7E0-4EAA-81D8-1A78A8388A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E499A-B057-4E8A-9BEC-3DB0A18D5D7A}"/>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195733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0077-B959-4EDA-97A9-687CBA582E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3703B9-EDDB-425E-8E57-2260AD0AF4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528D0C-7789-498F-AA2C-DE560F02D5A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CCADF7-800C-4C0B-8237-555207C1B887}"/>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6" name="Footer Placeholder 5">
            <a:extLst>
              <a:ext uri="{FF2B5EF4-FFF2-40B4-BE49-F238E27FC236}">
                <a16:creationId xmlns:a16="http://schemas.microsoft.com/office/drawing/2014/main" id="{87092503-728C-4B48-BCAE-972080B906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346EFB-FCF5-4FF5-BAE6-01F0F8D1610B}"/>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385834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B6A2D-5449-4E51-9C16-5B89C523CC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EFA442-131A-4EBE-9E79-D26FB30337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2452457-AAB5-4101-9A73-18ED4856C6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FA58BD-D56E-4BEC-8BEF-06103DE782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192FCE9-C5B1-4BBF-9FC7-B560B417A3B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94BA5B-D977-4660-89D3-8CB71B53F919}"/>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8" name="Footer Placeholder 7">
            <a:extLst>
              <a:ext uri="{FF2B5EF4-FFF2-40B4-BE49-F238E27FC236}">
                <a16:creationId xmlns:a16="http://schemas.microsoft.com/office/drawing/2014/main" id="{7F86DA89-A99B-41CF-8E88-C110D63DAB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E35D27-06A4-48D7-9005-E4A5878FEFE8}"/>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4249546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7AF52-80F3-4123-94E8-53305BF42C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1FC5FC-57EF-4FDD-A090-444E6F1BDBA7}"/>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4" name="Footer Placeholder 3">
            <a:extLst>
              <a:ext uri="{FF2B5EF4-FFF2-40B4-BE49-F238E27FC236}">
                <a16:creationId xmlns:a16="http://schemas.microsoft.com/office/drawing/2014/main" id="{22D51F44-CA3D-43AB-A411-3E9F028C9B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131B4C-3396-4055-8868-3E133A8F705C}"/>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1221501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DD841B-A0C8-46D8-8863-8F6FCAC406DE}"/>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3" name="Footer Placeholder 2">
            <a:extLst>
              <a:ext uri="{FF2B5EF4-FFF2-40B4-BE49-F238E27FC236}">
                <a16:creationId xmlns:a16="http://schemas.microsoft.com/office/drawing/2014/main" id="{41B9B15C-6491-4FBE-BA9C-1A48B1DC2F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D2096A-3DC3-47B3-8BB5-573C67468B0B}"/>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1410428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8F09-32A8-48C4-94AE-96E7F39B54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4F7DD5-8F16-4B38-936F-C6389457C4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0C6CCB-0AF8-45BE-8941-FF4FD57AD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785227-0D44-4D74-954A-26F397821D08}"/>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6" name="Footer Placeholder 5">
            <a:extLst>
              <a:ext uri="{FF2B5EF4-FFF2-40B4-BE49-F238E27FC236}">
                <a16:creationId xmlns:a16="http://schemas.microsoft.com/office/drawing/2014/main" id="{BD709F9B-9851-420C-A7FC-2161B6D4D4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0B280C-F46C-4DE3-8F6E-1EFEEB3A09A0}"/>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364962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9C7E3-2C89-4B08-9EF6-5EE86B2BE5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C063E2-F3F5-4743-A584-1AB70D0431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05670F-2495-44B6-997B-84275623A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2E8918-64CE-4446-B63B-8644D8D89515}"/>
              </a:ext>
            </a:extLst>
          </p:cNvPr>
          <p:cNvSpPr>
            <a:spLocks noGrp="1"/>
          </p:cNvSpPr>
          <p:nvPr>
            <p:ph type="dt" sz="half" idx="10"/>
          </p:nvPr>
        </p:nvSpPr>
        <p:spPr/>
        <p:txBody>
          <a:bodyPr/>
          <a:lstStyle/>
          <a:p>
            <a:fld id="{D08F2D7B-A329-4212-BAAD-7FBD1E8C1243}" type="datetimeFigureOut">
              <a:rPr lang="en-US" smtClean="0"/>
              <a:t>7/16/2024</a:t>
            </a:fld>
            <a:endParaRPr lang="en-US"/>
          </a:p>
        </p:txBody>
      </p:sp>
      <p:sp>
        <p:nvSpPr>
          <p:cNvPr id="6" name="Footer Placeholder 5">
            <a:extLst>
              <a:ext uri="{FF2B5EF4-FFF2-40B4-BE49-F238E27FC236}">
                <a16:creationId xmlns:a16="http://schemas.microsoft.com/office/drawing/2014/main" id="{21769634-3BA4-4E2C-B55F-3A753BE6E1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40C32E-978A-4FCB-AC68-5FDC30CCFAF7}"/>
              </a:ext>
            </a:extLst>
          </p:cNvPr>
          <p:cNvSpPr>
            <a:spLocks noGrp="1"/>
          </p:cNvSpPr>
          <p:nvPr>
            <p:ph type="sldNum" sz="quarter" idx="12"/>
          </p:nvPr>
        </p:nvSpPr>
        <p:spPr/>
        <p:txBody>
          <a:bodyPr/>
          <a:lstStyle/>
          <a:p>
            <a:fld id="{7FCBDF42-07B6-4911-8AD0-093CE1CDFCFC}" type="slidenum">
              <a:rPr lang="en-US" smtClean="0"/>
              <a:t>‹#›</a:t>
            </a:fld>
            <a:endParaRPr lang="en-US"/>
          </a:p>
        </p:txBody>
      </p:sp>
    </p:spTree>
    <p:extLst>
      <p:ext uri="{BB962C8B-B14F-4D97-AF65-F5344CB8AC3E}">
        <p14:creationId xmlns:p14="http://schemas.microsoft.com/office/powerpoint/2010/main" val="2592180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B2EDA-9CB5-42D0-81C8-1434AC702F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DDC8F5-EA28-436F-90F2-3F3AE77FE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477B45-4EC3-4440-BC48-9BA0B8007C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F2D7B-A329-4212-BAAD-7FBD1E8C1243}" type="datetimeFigureOut">
              <a:rPr lang="en-US" smtClean="0"/>
              <a:t>7/16/2024</a:t>
            </a:fld>
            <a:endParaRPr lang="en-US"/>
          </a:p>
        </p:txBody>
      </p:sp>
      <p:sp>
        <p:nvSpPr>
          <p:cNvPr id="5" name="Footer Placeholder 4">
            <a:extLst>
              <a:ext uri="{FF2B5EF4-FFF2-40B4-BE49-F238E27FC236}">
                <a16:creationId xmlns:a16="http://schemas.microsoft.com/office/drawing/2014/main" id="{31D84DED-7147-415B-9B14-2520182BA5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52545E-C791-4904-86C7-AF27AE6006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BDF42-07B6-4911-8AD0-093CE1CDFCFC}" type="slidenum">
              <a:rPr lang="en-US" smtClean="0"/>
              <a:t>‹#›</a:t>
            </a:fld>
            <a:endParaRPr lang="en-US"/>
          </a:p>
        </p:txBody>
      </p:sp>
    </p:spTree>
    <p:extLst>
      <p:ext uri="{BB962C8B-B14F-4D97-AF65-F5344CB8AC3E}">
        <p14:creationId xmlns:p14="http://schemas.microsoft.com/office/powerpoint/2010/main" val="380677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1: Create a Story </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690688"/>
            <a:ext cx="10515600" cy="4667250"/>
          </a:xfrm>
        </p:spPr>
        <p:txBody>
          <a:bodyPr>
            <a:normAutofit lnSpcReduction="10000"/>
          </a:bodyPr>
          <a:lstStyle/>
          <a:p>
            <a:r>
              <a:rPr lang="en-US" dirty="0"/>
              <a:t>Keep your story short</a:t>
            </a:r>
          </a:p>
          <a:p>
            <a:pPr lvl="1"/>
            <a:r>
              <a:rPr lang="en-US" dirty="0"/>
              <a:t>Your story should be jarring…it should command people’s attention</a:t>
            </a:r>
          </a:p>
          <a:p>
            <a:pPr lvl="1"/>
            <a:r>
              <a:rPr lang="en-US" dirty="0"/>
              <a:t>Personalize it</a:t>
            </a:r>
          </a:p>
          <a:p>
            <a:pPr lvl="2"/>
            <a:r>
              <a:rPr lang="en-US" dirty="0"/>
              <a:t>Include a picture of a person</a:t>
            </a:r>
          </a:p>
          <a:p>
            <a:pPr lvl="2"/>
            <a:r>
              <a:rPr lang="en-US" dirty="0"/>
              <a:t>Include a first name, bit about their life</a:t>
            </a:r>
          </a:p>
          <a:p>
            <a:pPr lvl="1"/>
            <a:r>
              <a:rPr lang="en-US" dirty="0"/>
              <a:t>Skip parts of the story that are not absolutely necessary to the goal</a:t>
            </a:r>
          </a:p>
          <a:p>
            <a:r>
              <a:rPr lang="en-US" dirty="0"/>
              <a:t>Memorize the key parts/all of the story</a:t>
            </a:r>
          </a:p>
          <a:p>
            <a:pPr lvl="1"/>
            <a:r>
              <a:rPr lang="en-US" dirty="0"/>
              <a:t>Don’t type details on the slide or read it from a page</a:t>
            </a:r>
          </a:p>
          <a:p>
            <a:r>
              <a:rPr lang="en-US" dirty="0"/>
              <a:t>Pause for emphasis at the key points, let the impact set in</a:t>
            </a:r>
          </a:p>
          <a:p>
            <a:r>
              <a:rPr lang="en-US" dirty="0"/>
              <a:t>Mold the story to fit your objective</a:t>
            </a:r>
          </a:p>
          <a:p>
            <a:r>
              <a:rPr lang="en-US" dirty="0"/>
              <a:t>Assignment—Create your Story</a:t>
            </a:r>
          </a:p>
          <a:p>
            <a:endParaRPr lang="en-US" dirty="0"/>
          </a:p>
        </p:txBody>
      </p:sp>
    </p:spTree>
    <p:extLst>
      <p:ext uri="{BB962C8B-B14F-4D97-AF65-F5344CB8AC3E}">
        <p14:creationId xmlns:p14="http://schemas.microsoft.com/office/powerpoint/2010/main" val="326077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1: Create a Story </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p:txBody>
          <a:bodyPr>
            <a:normAutofit/>
          </a:bodyPr>
          <a:lstStyle/>
          <a:p>
            <a:r>
              <a:rPr lang="en-US" dirty="0"/>
              <a:t>Assignment—Create your Story</a:t>
            </a:r>
          </a:p>
          <a:p>
            <a:pPr marL="0" indent="0">
              <a:buNone/>
            </a:pPr>
            <a:endParaRPr lang="en-US" dirty="0"/>
          </a:p>
        </p:txBody>
      </p:sp>
    </p:spTree>
    <p:extLst>
      <p:ext uri="{BB962C8B-B14F-4D97-AF65-F5344CB8AC3E}">
        <p14:creationId xmlns:p14="http://schemas.microsoft.com/office/powerpoint/2010/main" val="2579435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2: Use Data for Scope</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825625"/>
            <a:ext cx="11029950" cy="4351338"/>
          </a:xfrm>
        </p:spPr>
        <p:txBody>
          <a:bodyPr>
            <a:normAutofit fontScale="92500"/>
          </a:bodyPr>
          <a:lstStyle/>
          <a:p>
            <a:r>
              <a:rPr lang="en-US" dirty="0"/>
              <a:t>Stories are great, but have a short half life</a:t>
            </a:r>
          </a:p>
          <a:p>
            <a:r>
              <a:rPr lang="en-US" dirty="0"/>
              <a:t>Use data to convince people of the scope of the problem</a:t>
            </a:r>
          </a:p>
          <a:p>
            <a:r>
              <a:rPr lang="en-US" dirty="0"/>
              <a:t>Does not have to be research-level data</a:t>
            </a:r>
          </a:p>
          <a:p>
            <a:pPr lvl="1"/>
            <a:r>
              <a:rPr lang="en-US" dirty="0"/>
              <a:t>Can be 10 chart reviews, survey data, interviews</a:t>
            </a:r>
          </a:p>
          <a:p>
            <a:pPr lvl="1"/>
            <a:r>
              <a:rPr lang="en-US" dirty="0"/>
              <a:t>Local data better than national or published</a:t>
            </a:r>
          </a:p>
          <a:p>
            <a:r>
              <a:rPr lang="en-US" dirty="0"/>
              <a:t>Extrapolate and contextualize your data to show impact</a:t>
            </a:r>
          </a:p>
          <a:p>
            <a:pPr lvl="1"/>
            <a:r>
              <a:rPr lang="en-US" dirty="0"/>
              <a:t>If found in 6 of 20 charts extrapolate this 30% over 30,000 discharges</a:t>
            </a:r>
          </a:p>
          <a:p>
            <a:pPr lvl="2"/>
            <a:r>
              <a:rPr lang="en-US" dirty="0"/>
              <a:t>9,000 per year in our hospital</a:t>
            </a:r>
          </a:p>
          <a:p>
            <a:pPr lvl="1"/>
            <a:r>
              <a:rPr lang="en-US" dirty="0"/>
              <a:t>That’s 750/month, 173/week, 25/day, once during this presentation</a:t>
            </a:r>
          </a:p>
          <a:p>
            <a:r>
              <a:rPr lang="en-US" dirty="0"/>
              <a:t>Assignment—Use the given data to create your scope of the problem</a:t>
            </a:r>
          </a:p>
        </p:txBody>
      </p:sp>
    </p:spTree>
    <p:extLst>
      <p:ext uri="{BB962C8B-B14F-4D97-AF65-F5344CB8AC3E}">
        <p14:creationId xmlns:p14="http://schemas.microsoft.com/office/powerpoint/2010/main" val="420197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2: Use Data for Scope</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825625"/>
            <a:ext cx="11029950" cy="4351338"/>
          </a:xfrm>
        </p:spPr>
        <p:txBody>
          <a:bodyPr>
            <a:normAutofit/>
          </a:bodyPr>
          <a:lstStyle/>
          <a:p>
            <a:r>
              <a:rPr lang="en-US" dirty="0"/>
              <a:t>Assignment—Use the data from your hospital to create your scope of the problem</a:t>
            </a:r>
          </a:p>
          <a:p>
            <a:endParaRPr lang="en-US" dirty="0"/>
          </a:p>
          <a:p>
            <a:pPr lvl="1"/>
            <a:endParaRPr lang="en-US" dirty="0"/>
          </a:p>
        </p:txBody>
      </p:sp>
    </p:spTree>
    <p:extLst>
      <p:ext uri="{BB962C8B-B14F-4D97-AF65-F5344CB8AC3E}">
        <p14:creationId xmlns:p14="http://schemas.microsoft.com/office/powerpoint/2010/main" val="243521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3: Tie Work to a Vision or Purpose</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825625"/>
            <a:ext cx="11029950" cy="4351338"/>
          </a:xfrm>
        </p:spPr>
        <p:txBody>
          <a:bodyPr>
            <a:normAutofit fontScale="92500" lnSpcReduction="10000"/>
          </a:bodyPr>
          <a:lstStyle/>
          <a:p>
            <a:r>
              <a:rPr lang="en-US" dirty="0"/>
              <a:t>Use a vision that people already believe in</a:t>
            </a:r>
          </a:p>
          <a:p>
            <a:pPr lvl="1"/>
            <a:r>
              <a:rPr lang="en-US" dirty="0"/>
              <a:t>The undeniably best academic hospital medicine program in the country.</a:t>
            </a:r>
          </a:p>
          <a:p>
            <a:r>
              <a:rPr lang="en-US" dirty="0"/>
              <a:t>If you don’t have one, create one for your program</a:t>
            </a:r>
          </a:p>
          <a:p>
            <a:r>
              <a:rPr lang="en-US" dirty="0"/>
              <a:t>You can also tie back to sense of purpose</a:t>
            </a:r>
          </a:p>
          <a:p>
            <a:pPr lvl="1"/>
            <a:r>
              <a:rPr lang="en-US" dirty="0"/>
              <a:t>As physicians, we are at our core, diagnosticians.</a:t>
            </a:r>
          </a:p>
          <a:p>
            <a:r>
              <a:rPr lang="en-US" dirty="0"/>
              <a:t>Then show that the work ties directly back to the vision or purpose</a:t>
            </a:r>
          </a:p>
          <a:p>
            <a:pPr lvl="1"/>
            <a:r>
              <a:rPr lang="en-US" dirty="0"/>
              <a:t>We all want to be the undeniably best academic hospital medicine program </a:t>
            </a:r>
          </a:p>
          <a:p>
            <a:pPr lvl="2"/>
            <a:r>
              <a:rPr lang="en-US" dirty="0"/>
              <a:t>Wouldn’t the best have the fewest diagnostic errors</a:t>
            </a:r>
          </a:p>
          <a:p>
            <a:pPr lvl="2"/>
            <a:r>
              <a:rPr lang="en-US" dirty="0"/>
              <a:t>Lead the nation in fixing this problem</a:t>
            </a:r>
          </a:p>
          <a:p>
            <a:pPr lvl="1"/>
            <a:r>
              <a:rPr lang="en-US" dirty="0"/>
              <a:t>That is the opportunity we have before us!</a:t>
            </a:r>
          </a:p>
          <a:p>
            <a:r>
              <a:rPr lang="en-US" dirty="0"/>
              <a:t>Assignment—tie your work back to a vision or purpose</a:t>
            </a:r>
          </a:p>
        </p:txBody>
      </p:sp>
    </p:spTree>
    <p:extLst>
      <p:ext uri="{BB962C8B-B14F-4D97-AF65-F5344CB8AC3E}">
        <p14:creationId xmlns:p14="http://schemas.microsoft.com/office/powerpoint/2010/main" val="44960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3: Tie Work to a Vision or Purpose</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825625"/>
            <a:ext cx="11029950" cy="4351338"/>
          </a:xfrm>
        </p:spPr>
        <p:txBody>
          <a:bodyPr>
            <a:normAutofit/>
          </a:bodyPr>
          <a:lstStyle/>
          <a:p>
            <a:r>
              <a:rPr lang="en-US" dirty="0"/>
              <a:t>Assignment—Tie your work back to a vision or purpose</a:t>
            </a:r>
          </a:p>
        </p:txBody>
      </p:sp>
    </p:spTree>
    <p:extLst>
      <p:ext uri="{BB962C8B-B14F-4D97-AF65-F5344CB8AC3E}">
        <p14:creationId xmlns:p14="http://schemas.microsoft.com/office/powerpoint/2010/main" val="957526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4: Share Urgency Frequently</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825625"/>
            <a:ext cx="11029950" cy="4351338"/>
          </a:xfrm>
        </p:spPr>
        <p:txBody>
          <a:bodyPr>
            <a:normAutofit/>
          </a:bodyPr>
          <a:lstStyle/>
          <a:p>
            <a:r>
              <a:rPr lang="en-US" dirty="0"/>
              <a:t>Every time you share information remind people about the urgency</a:t>
            </a:r>
          </a:p>
          <a:p>
            <a:pPr lvl="1"/>
            <a:r>
              <a:rPr lang="en-US" dirty="0"/>
              <a:t>This can be the entire spiel or just ‘remember Ariana,’ or ‘recall that every day 12 people suffer a serious diagnostic error.’</a:t>
            </a:r>
          </a:p>
          <a:p>
            <a:pPr lvl="1"/>
            <a:r>
              <a:rPr lang="en-US" dirty="0"/>
              <a:t>It should be short, like a 15-30 second reminder.</a:t>
            </a:r>
          </a:p>
          <a:p>
            <a:pPr marL="457200" lvl="1" indent="0">
              <a:buNone/>
            </a:pPr>
            <a:endParaRPr lang="en-US" dirty="0"/>
          </a:p>
          <a:p>
            <a:r>
              <a:rPr lang="en-US" dirty="0"/>
              <a:t>Without urgency, you are just asking people to do something they don’t want to do.  </a:t>
            </a:r>
          </a:p>
          <a:p>
            <a:pPr lvl="1"/>
            <a:r>
              <a:rPr lang="en-US" dirty="0"/>
              <a:t>The result is predictable</a:t>
            </a:r>
          </a:p>
        </p:txBody>
      </p:sp>
    </p:spTree>
    <p:extLst>
      <p:ext uri="{BB962C8B-B14F-4D97-AF65-F5344CB8AC3E}">
        <p14:creationId xmlns:p14="http://schemas.microsoft.com/office/powerpoint/2010/main" val="246111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2154-D7B9-C428-5A27-A3CF3473A6E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Step 4: Share Urgency Frequently</a:t>
            </a:r>
          </a:p>
        </p:txBody>
      </p:sp>
      <p:sp>
        <p:nvSpPr>
          <p:cNvPr id="3" name="Content Placeholder 2">
            <a:extLst>
              <a:ext uri="{FF2B5EF4-FFF2-40B4-BE49-F238E27FC236}">
                <a16:creationId xmlns:a16="http://schemas.microsoft.com/office/drawing/2014/main" id="{BCF84BE2-AD0E-A39A-FF4A-8E56F0393383}"/>
              </a:ext>
            </a:extLst>
          </p:cNvPr>
          <p:cNvSpPr>
            <a:spLocks noGrp="1"/>
          </p:cNvSpPr>
          <p:nvPr>
            <p:ph idx="1"/>
          </p:nvPr>
        </p:nvSpPr>
        <p:spPr>
          <a:xfrm>
            <a:off x="838200" y="1825625"/>
            <a:ext cx="11029950" cy="4351338"/>
          </a:xfrm>
        </p:spPr>
        <p:txBody>
          <a:bodyPr>
            <a:normAutofit/>
          </a:bodyPr>
          <a:lstStyle/>
          <a:p>
            <a:r>
              <a:rPr lang="en-US" dirty="0"/>
              <a:t>Assignment—use this slide deck at all/many/most future presentations. Be able to speak to the key points when you don’t have ppt available.  Be sure to reference urgency on your roadmap.</a:t>
            </a:r>
          </a:p>
        </p:txBody>
      </p:sp>
    </p:spTree>
    <p:extLst>
      <p:ext uri="{BB962C8B-B14F-4D97-AF65-F5344CB8AC3E}">
        <p14:creationId xmlns:p14="http://schemas.microsoft.com/office/powerpoint/2010/main" val="4280083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1305</Words>
  <Application>Microsoft Office PowerPoint</Application>
  <PresentationFormat>Widescreen</PresentationFormat>
  <Paragraphs>99</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Step 1: Create a Story </vt:lpstr>
      <vt:lpstr>Step 1: Create a Story </vt:lpstr>
      <vt:lpstr>Step 2: Use Data for Scope</vt:lpstr>
      <vt:lpstr>Step 2: Use Data for Scope</vt:lpstr>
      <vt:lpstr>Step 3: Tie Work to a Vision or Purpose</vt:lpstr>
      <vt:lpstr>Step 3: Tie Work to a Vision or Purpose</vt:lpstr>
      <vt:lpstr>Step 4: Share Urgency Frequently</vt:lpstr>
      <vt:lpstr>Step 4: Share Urgency Frequently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 1: Create a Story </dc:title>
  <dc:creator>Kercsmar, Anne</dc:creator>
  <cp:lastModifiedBy>Kercsmar, Anne</cp:lastModifiedBy>
  <cp:revision>2</cp:revision>
  <dcterms:created xsi:type="dcterms:W3CDTF">2024-07-14T16:16:15Z</dcterms:created>
  <dcterms:modified xsi:type="dcterms:W3CDTF">2024-07-17T02:01:51Z</dcterms:modified>
</cp:coreProperties>
</file>