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2918400" cy="32918400"/>
  <p:notesSz cx="9296400" cy="14770100"/>
  <p:defaultTextStyle>
    <a:defPPr>
      <a:defRPr lang="en-US"/>
    </a:defPPr>
    <a:lvl1pPr algn="l" defTabSz="3925413" rtl="0" eaLnBrk="0" fontAlgn="base" hangingPunct="0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1962707" indent="-1288977" algn="l" defTabSz="3925413" rtl="0" eaLnBrk="0" fontAlgn="base" hangingPunct="0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3925413" indent="-2577953" algn="l" defTabSz="3925413" rtl="0" eaLnBrk="0" fontAlgn="base" hangingPunct="0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5888120" indent="-3866930" algn="l" defTabSz="3925413" rtl="0" eaLnBrk="0" fontAlgn="base" hangingPunct="0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7850825" indent="-5155905" algn="l" defTabSz="3925413" rtl="0" eaLnBrk="0" fontAlgn="base" hangingPunct="0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3368650" algn="l" defTabSz="1347460" rtl="0" eaLnBrk="1" latinLnBrk="0" hangingPunct="1">
      <a:defRPr sz="77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4042380" algn="l" defTabSz="1347460" rtl="0" eaLnBrk="1" latinLnBrk="0" hangingPunct="1">
      <a:defRPr sz="77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4716109" algn="l" defTabSz="1347460" rtl="0" eaLnBrk="1" latinLnBrk="0" hangingPunct="1">
      <a:defRPr sz="77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5389839" algn="l" defTabSz="1347460" rtl="0" eaLnBrk="1" latinLnBrk="0" hangingPunct="1">
      <a:defRPr sz="77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A6158"/>
    <a:srgbClr val="0069AA"/>
    <a:srgbClr val="696158"/>
    <a:srgbClr val="984874"/>
    <a:srgbClr val="00BFDC"/>
    <a:srgbClr val="004B69"/>
    <a:srgbClr val="FF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B3B162-6A57-4DAC-84FE-196B0DDC966B}" v="12" dt="2022-11-01T01:55:59.8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21" autoAdjust="0"/>
    <p:restoredTop sz="94660"/>
  </p:normalViewPr>
  <p:slideViewPr>
    <p:cSldViewPr>
      <p:cViewPr>
        <p:scale>
          <a:sx n="26" d="100"/>
          <a:sy n="26" d="100"/>
        </p:scale>
        <p:origin x="740" y="-1944"/>
      </p:cViewPr>
      <p:guideLst>
        <p:guide orient="horz" pos="10368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0226043"/>
            <a:ext cx="27980640" cy="70561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8653760"/>
            <a:ext cx="2304288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1963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26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90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53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817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80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744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707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159CC-E966-48CB-AC4B-47B8CB46DBAB}" type="datetimeFigureOut">
              <a:rPr lang="en-US" altLang="en-US"/>
              <a:pPr>
                <a:defRPr/>
              </a:pPr>
              <a:t>10/31/2022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F78E-0087-4311-B2BE-BF537BD41D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8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1B407-4913-4D05-8351-3E90F6BDB69C}" type="datetimeFigureOut">
              <a:rPr lang="en-US" altLang="en-US"/>
              <a:pPr>
                <a:defRPr/>
              </a:pPr>
              <a:t>10/31/2022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8E54F-35DC-4F23-A6B0-6EA9CE13E7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939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785154" y="6324600"/>
            <a:ext cx="34067117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72383" y="6324600"/>
            <a:ext cx="101664133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974D4-5F9D-47B8-A816-E59597813D20}" type="datetimeFigureOut">
              <a:rPr lang="en-US" altLang="en-US"/>
              <a:pPr>
                <a:defRPr/>
              </a:pPr>
              <a:t>10/31/2022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254E9-7373-4D7E-99EB-A1CEE9CCC7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543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E7D1A-6C93-4752-86AE-64AF23380A0F}" type="datetimeFigureOut">
              <a:rPr lang="en-US" altLang="en-US"/>
              <a:pPr>
                <a:defRPr/>
              </a:pPr>
              <a:t>10/31/2022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A62F0-D222-4D81-AD3E-6C1349AD2A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404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21153123"/>
            <a:ext cx="27980640" cy="6537960"/>
          </a:xfrm>
        </p:spPr>
        <p:txBody>
          <a:bodyPr anchor="t"/>
          <a:lstStyle>
            <a:lvl1pPr algn="l">
              <a:defRPr sz="17102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13952225"/>
            <a:ext cx="27980640" cy="7200898"/>
          </a:xfrm>
        </p:spPr>
        <p:txBody>
          <a:bodyPr anchor="b"/>
          <a:lstStyle>
            <a:lvl1pPr marL="0" indent="0">
              <a:buNone/>
              <a:defRPr sz="8501">
                <a:solidFill>
                  <a:schemeClr val="tx1">
                    <a:tint val="75000"/>
                  </a:schemeClr>
                </a:solidFill>
              </a:defRPr>
            </a:lvl1pPr>
            <a:lvl2pPr marL="1963461" indent="0">
              <a:buNone/>
              <a:defRPr sz="7701">
                <a:solidFill>
                  <a:schemeClr val="tx1">
                    <a:tint val="75000"/>
                  </a:schemeClr>
                </a:solidFill>
              </a:defRPr>
            </a:lvl2pPr>
            <a:lvl3pPr marL="3926921" indent="0">
              <a:buNone/>
              <a:defRPr sz="6901">
                <a:solidFill>
                  <a:schemeClr val="tx1">
                    <a:tint val="75000"/>
                  </a:schemeClr>
                </a:solidFill>
              </a:defRPr>
            </a:lvl3pPr>
            <a:lvl4pPr marL="5890383" indent="0">
              <a:buNone/>
              <a:defRPr sz="6001">
                <a:solidFill>
                  <a:schemeClr val="tx1">
                    <a:tint val="75000"/>
                  </a:schemeClr>
                </a:solidFill>
              </a:defRPr>
            </a:lvl4pPr>
            <a:lvl5pPr marL="7853842" indent="0">
              <a:buNone/>
              <a:defRPr sz="6001">
                <a:solidFill>
                  <a:schemeClr val="tx1">
                    <a:tint val="75000"/>
                  </a:schemeClr>
                </a:solidFill>
              </a:defRPr>
            </a:lvl5pPr>
            <a:lvl6pPr marL="9817304" indent="0">
              <a:buNone/>
              <a:defRPr sz="6001">
                <a:solidFill>
                  <a:schemeClr val="tx1">
                    <a:tint val="75000"/>
                  </a:schemeClr>
                </a:solidFill>
              </a:defRPr>
            </a:lvl6pPr>
            <a:lvl7pPr marL="11780765" indent="0">
              <a:buNone/>
              <a:defRPr sz="6001">
                <a:solidFill>
                  <a:schemeClr val="tx1">
                    <a:tint val="75000"/>
                  </a:schemeClr>
                </a:solidFill>
              </a:defRPr>
            </a:lvl7pPr>
            <a:lvl8pPr marL="13744225" indent="0">
              <a:buNone/>
              <a:defRPr sz="6001">
                <a:solidFill>
                  <a:schemeClr val="tx1">
                    <a:tint val="75000"/>
                  </a:schemeClr>
                </a:solidFill>
              </a:defRPr>
            </a:lvl8pPr>
            <a:lvl9pPr marL="15707686" indent="0">
              <a:buNone/>
              <a:defRPr sz="60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898EF-8D3C-4E11-AA99-A91B322EDCE3}" type="datetimeFigureOut">
              <a:rPr lang="en-US" altLang="en-US"/>
              <a:pPr>
                <a:defRPr/>
              </a:pPr>
              <a:t>10/31/2022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B5A41-399A-4C3B-AD86-4EBF950766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5613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1" y="36865560"/>
            <a:ext cx="67865623" cy="104279702"/>
          </a:xfrm>
        </p:spPr>
        <p:txBody>
          <a:bodyPr/>
          <a:lstStyle>
            <a:lvl1pPr>
              <a:defRPr sz="11901"/>
            </a:lvl1pPr>
            <a:lvl2pPr>
              <a:defRPr sz="10301"/>
            </a:lvl2pPr>
            <a:lvl3pPr>
              <a:defRPr sz="8501"/>
            </a:lvl3pPr>
            <a:lvl4pPr>
              <a:defRPr sz="7701"/>
            </a:lvl4pPr>
            <a:lvl5pPr>
              <a:defRPr sz="7701"/>
            </a:lvl5pPr>
            <a:lvl6pPr>
              <a:defRPr sz="7701"/>
            </a:lvl6pPr>
            <a:lvl7pPr>
              <a:defRPr sz="7701"/>
            </a:lvl7pPr>
            <a:lvl8pPr>
              <a:defRPr sz="7701"/>
            </a:lvl8pPr>
            <a:lvl9pPr>
              <a:defRPr sz="77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986646" y="36865560"/>
            <a:ext cx="67865627" cy="104279702"/>
          </a:xfrm>
        </p:spPr>
        <p:txBody>
          <a:bodyPr/>
          <a:lstStyle>
            <a:lvl1pPr>
              <a:defRPr sz="11901"/>
            </a:lvl1pPr>
            <a:lvl2pPr>
              <a:defRPr sz="10301"/>
            </a:lvl2pPr>
            <a:lvl3pPr>
              <a:defRPr sz="8501"/>
            </a:lvl3pPr>
            <a:lvl4pPr>
              <a:defRPr sz="7701"/>
            </a:lvl4pPr>
            <a:lvl5pPr>
              <a:defRPr sz="7701"/>
            </a:lvl5pPr>
            <a:lvl6pPr>
              <a:defRPr sz="7701"/>
            </a:lvl6pPr>
            <a:lvl7pPr>
              <a:defRPr sz="7701"/>
            </a:lvl7pPr>
            <a:lvl8pPr>
              <a:defRPr sz="7701"/>
            </a:lvl8pPr>
            <a:lvl9pPr>
              <a:defRPr sz="77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E2A5-E913-4F8E-A1C9-3F5F2DD8DA25}" type="datetimeFigureOut">
              <a:rPr lang="en-US" altLang="en-US"/>
              <a:pPr>
                <a:defRPr/>
              </a:pPr>
              <a:t>10/31/2022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80099-80B6-462F-BB06-74226B206C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6934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318262"/>
            <a:ext cx="2962656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4" y="7368542"/>
            <a:ext cx="14544677" cy="3070858"/>
          </a:xfrm>
        </p:spPr>
        <p:txBody>
          <a:bodyPr anchor="b"/>
          <a:lstStyle>
            <a:lvl1pPr marL="0" indent="0">
              <a:buNone/>
              <a:defRPr sz="10301" b="1"/>
            </a:lvl1pPr>
            <a:lvl2pPr marL="1963461" indent="0">
              <a:buNone/>
              <a:defRPr sz="8501" b="1"/>
            </a:lvl2pPr>
            <a:lvl3pPr marL="3926921" indent="0">
              <a:buNone/>
              <a:defRPr sz="7701" b="1"/>
            </a:lvl3pPr>
            <a:lvl4pPr marL="5890383" indent="0">
              <a:buNone/>
              <a:defRPr sz="6901" b="1"/>
            </a:lvl4pPr>
            <a:lvl5pPr marL="7853842" indent="0">
              <a:buNone/>
              <a:defRPr sz="6901" b="1"/>
            </a:lvl5pPr>
            <a:lvl6pPr marL="9817304" indent="0">
              <a:buNone/>
              <a:defRPr sz="6901" b="1"/>
            </a:lvl6pPr>
            <a:lvl7pPr marL="11780765" indent="0">
              <a:buNone/>
              <a:defRPr sz="6901" b="1"/>
            </a:lvl7pPr>
            <a:lvl8pPr marL="13744225" indent="0">
              <a:buNone/>
              <a:defRPr sz="6901" b="1"/>
            </a:lvl8pPr>
            <a:lvl9pPr marL="15707686" indent="0">
              <a:buNone/>
              <a:defRPr sz="690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4" y="10439400"/>
            <a:ext cx="14544677" cy="18966182"/>
          </a:xfrm>
        </p:spPr>
        <p:txBody>
          <a:bodyPr/>
          <a:lstStyle>
            <a:lvl1pPr>
              <a:defRPr sz="10301"/>
            </a:lvl1pPr>
            <a:lvl2pPr>
              <a:defRPr sz="8501"/>
            </a:lvl2pPr>
            <a:lvl3pPr>
              <a:defRPr sz="7701"/>
            </a:lvl3pPr>
            <a:lvl4pPr>
              <a:defRPr sz="6901"/>
            </a:lvl4pPr>
            <a:lvl5pPr>
              <a:defRPr sz="6901"/>
            </a:lvl5pPr>
            <a:lvl6pPr>
              <a:defRPr sz="6901"/>
            </a:lvl6pPr>
            <a:lvl7pPr>
              <a:defRPr sz="6901"/>
            </a:lvl7pPr>
            <a:lvl8pPr>
              <a:defRPr sz="6901"/>
            </a:lvl8pPr>
            <a:lvl9pPr>
              <a:defRPr sz="69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5" y="7368542"/>
            <a:ext cx="14550390" cy="3070858"/>
          </a:xfrm>
        </p:spPr>
        <p:txBody>
          <a:bodyPr anchor="b"/>
          <a:lstStyle>
            <a:lvl1pPr marL="0" indent="0">
              <a:buNone/>
              <a:defRPr sz="10301" b="1"/>
            </a:lvl1pPr>
            <a:lvl2pPr marL="1963461" indent="0">
              <a:buNone/>
              <a:defRPr sz="8501" b="1"/>
            </a:lvl2pPr>
            <a:lvl3pPr marL="3926921" indent="0">
              <a:buNone/>
              <a:defRPr sz="7701" b="1"/>
            </a:lvl3pPr>
            <a:lvl4pPr marL="5890383" indent="0">
              <a:buNone/>
              <a:defRPr sz="6901" b="1"/>
            </a:lvl4pPr>
            <a:lvl5pPr marL="7853842" indent="0">
              <a:buNone/>
              <a:defRPr sz="6901" b="1"/>
            </a:lvl5pPr>
            <a:lvl6pPr marL="9817304" indent="0">
              <a:buNone/>
              <a:defRPr sz="6901" b="1"/>
            </a:lvl6pPr>
            <a:lvl7pPr marL="11780765" indent="0">
              <a:buNone/>
              <a:defRPr sz="6901" b="1"/>
            </a:lvl7pPr>
            <a:lvl8pPr marL="13744225" indent="0">
              <a:buNone/>
              <a:defRPr sz="6901" b="1"/>
            </a:lvl8pPr>
            <a:lvl9pPr marL="15707686" indent="0">
              <a:buNone/>
              <a:defRPr sz="690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5" y="10439400"/>
            <a:ext cx="14550390" cy="18966182"/>
          </a:xfrm>
        </p:spPr>
        <p:txBody>
          <a:bodyPr/>
          <a:lstStyle>
            <a:lvl1pPr>
              <a:defRPr sz="10301"/>
            </a:lvl1pPr>
            <a:lvl2pPr>
              <a:defRPr sz="8501"/>
            </a:lvl2pPr>
            <a:lvl3pPr>
              <a:defRPr sz="7701"/>
            </a:lvl3pPr>
            <a:lvl4pPr>
              <a:defRPr sz="6901"/>
            </a:lvl4pPr>
            <a:lvl5pPr>
              <a:defRPr sz="6901"/>
            </a:lvl5pPr>
            <a:lvl6pPr>
              <a:defRPr sz="6901"/>
            </a:lvl6pPr>
            <a:lvl7pPr>
              <a:defRPr sz="6901"/>
            </a:lvl7pPr>
            <a:lvl8pPr>
              <a:defRPr sz="6901"/>
            </a:lvl8pPr>
            <a:lvl9pPr>
              <a:defRPr sz="69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098C2-E29A-4ABE-9224-94D52C680732}" type="datetimeFigureOut">
              <a:rPr lang="en-US" altLang="en-US"/>
              <a:pPr>
                <a:defRPr/>
              </a:pPr>
              <a:t>10/31/2022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3876C-8A4D-4FDE-B382-65838A0877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2973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8D890-C8B4-46CE-9706-C26EA73FFC49}" type="datetimeFigureOut">
              <a:rPr lang="en-US" altLang="en-US"/>
              <a:pPr>
                <a:defRPr/>
              </a:pPr>
              <a:t>10/31/2022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76E72-D00C-4D0A-86E4-575EA98FB7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80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D7310-9F5F-44BF-8D4E-DEC9F3F5D0E8}" type="datetimeFigureOut">
              <a:rPr lang="en-US" altLang="en-US"/>
              <a:pPr>
                <a:defRPr/>
              </a:pPr>
              <a:t>10/31/2022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D5236-ADEC-4869-B52A-0E514759F3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66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6" y="1310640"/>
            <a:ext cx="10829927" cy="5577840"/>
          </a:xfrm>
        </p:spPr>
        <p:txBody>
          <a:bodyPr anchor="b"/>
          <a:lstStyle>
            <a:lvl1pPr algn="l">
              <a:defRPr sz="850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310643"/>
            <a:ext cx="18402300" cy="28094942"/>
          </a:xfrm>
        </p:spPr>
        <p:txBody>
          <a:bodyPr/>
          <a:lstStyle>
            <a:lvl1pPr>
              <a:defRPr sz="13701"/>
            </a:lvl1pPr>
            <a:lvl2pPr>
              <a:defRPr sz="11901"/>
            </a:lvl2pPr>
            <a:lvl3pPr>
              <a:defRPr sz="10301"/>
            </a:lvl3pPr>
            <a:lvl4pPr>
              <a:defRPr sz="8501"/>
            </a:lvl4pPr>
            <a:lvl5pPr>
              <a:defRPr sz="8501"/>
            </a:lvl5pPr>
            <a:lvl6pPr>
              <a:defRPr sz="8501"/>
            </a:lvl6pPr>
            <a:lvl7pPr>
              <a:defRPr sz="8501"/>
            </a:lvl7pPr>
            <a:lvl8pPr>
              <a:defRPr sz="8501"/>
            </a:lvl8pPr>
            <a:lvl9pPr>
              <a:defRPr sz="85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6" y="6888483"/>
            <a:ext cx="10829927" cy="22517102"/>
          </a:xfrm>
        </p:spPr>
        <p:txBody>
          <a:bodyPr/>
          <a:lstStyle>
            <a:lvl1pPr marL="0" indent="0">
              <a:buNone/>
              <a:defRPr sz="6001"/>
            </a:lvl1pPr>
            <a:lvl2pPr marL="1963461" indent="0">
              <a:buNone/>
              <a:defRPr sz="5200"/>
            </a:lvl2pPr>
            <a:lvl3pPr marL="3926921" indent="0">
              <a:buNone/>
              <a:defRPr sz="4300"/>
            </a:lvl3pPr>
            <a:lvl4pPr marL="5890383" indent="0">
              <a:buNone/>
              <a:defRPr sz="3800"/>
            </a:lvl4pPr>
            <a:lvl5pPr marL="7853842" indent="0">
              <a:buNone/>
              <a:defRPr sz="3800"/>
            </a:lvl5pPr>
            <a:lvl6pPr marL="9817304" indent="0">
              <a:buNone/>
              <a:defRPr sz="3800"/>
            </a:lvl6pPr>
            <a:lvl7pPr marL="11780765" indent="0">
              <a:buNone/>
              <a:defRPr sz="3800"/>
            </a:lvl7pPr>
            <a:lvl8pPr marL="13744225" indent="0">
              <a:buNone/>
              <a:defRPr sz="3800"/>
            </a:lvl8pPr>
            <a:lvl9pPr marL="15707686" indent="0">
              <a:buNone/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97183-92B0-42B0-BE0E-3EC34749447B}" type="datetimeFigureOut">
              <a:rPr lang="en-US" altLang="en-US"/>
              <a:pPr>
                <a:defRPr/>
              </a:pPr>
              <a:t>10/31/2022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E9E30-1BE9-485E-AC3C-5DCA2F8C2D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1934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23042880"/>
            <a:ext cx="19751040" cy="2720342"/>
          </a:xfrm>
        </p:spPr>
        <p:txBody>
          <a:bodyPr anchor="b"/>
          <a:lstStyle>
            <a:lvl1pPr algn="l">
              <a:defRPr sz="850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2941320"/>
            <a:ext cx="1975104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3701"/>
            </a:lvl1pPr>
            <a:lvl2pPr marL="1963461" indent="0">
              <a:buNone/>
              <a:defRPr sz="11901"/>
            </a:lvl2pPr>
            <a:lvl3pPr marL="3926921" indent="0">
              <a:buNone/>
              <a:defRPr sz="10301"/>
            </a:lvl3pPr>
            <a:lvl4pPr marL="5890383" indent="0">
              <a:buNone/>
              <a:defRPr sz="8501"/>
            </a:lvl4pPr>
            <a:lvl5pPr marL="7853842" indent="0">
              <a:buNone/>
              <a:defRPr sz="8501"/>
            </a:lvl5pPr>
            <a:lvl6pPr marL="9817304" indent="0">
              <a:buNone/>
              <a:defRPr sz="8501"/>
            </a:lvl6pPr>
            <a:lvl7pPr marL="11780765" indent="0">
              <a:buNone/>
              <a:defRPr sz="8501"/>
            </a:lvl7pPr>
            <a:lvl8pPr marL="13744225" indent="0">
              <a:buNone/>
              <a:defRPr sz="8501"/>
            </a:lvl8pPr>
            <a:lvl9pPr marL="15707686" indent="0">
              <a:buNone/>
              <a:defRPr sz="8501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25763222"/>
            <a:ext cx="19751040" cy="3863338"/>
          </a:xfrm>
        </p:spPr>
        <p:txBody>
          <a:bodyPr/>
          <a:lstStyle>
            <a:lvl1pPr marL="0" indent="0">
              <a:buNone/>
              <a:defRPr sz="6001"/>
            </a:lvl1pPr>
            <a:lvl2pPr marL="1963461" indent="0">
              <a:buNone/>
              <a:defRPr sz="5200"/>
            </a:lvl2pPr>
            <a:lvl3pPr marL="3926921" indent="0">
              <a:buNone/>
              <a:defRPr sz="4300"/>
            </a:lvl3pPr>
            <a:lvl4pPr marL="5890383" indent="0">
              <a:buNone/>
              <a:defRPr sz="3800"/>
            </a:lvl4pPr>
            <a:lvl5pPr marL="7853842" indent="0">
              <a:buNone/>
              <a:defRPr sz="3800"/>
            </a:lvl5pPr>
            <a:lvl6pPr marL="9817304" indent="0">
              <a:buNone/>
              <a:defRPr sz="3800"/>
            </a:lvl6pPr>
            <a:lvl7pPr marL="11780765" indent="0">
              <a:buNone/>
              <a:defRPr sz="3800"/>
            </a:lvl7pPr>
            <a:lvl8pPr marL="13744225" indent="0">
              <a:buNone/>
              <a:defRPr sz="3800"/>
            </a:lvl8pPr>
            <a:lvl9pPr marL="15707686" indent="0">
              <a:buNone/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3F3B1-474E-463E-A412-C0DABA5F4FDE}" type="datetimeFigureOut">
              <a:rPr lang="en-US" altLang="en-US"/>
              <a:pPr>
                <a:defRPr/>
              </a:pPr>
              <a:t>10/31/2022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D2C5D-BCD5-425D-B30D-6D8F6A59B0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75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46239" y="1317171"/>
            <a:ext cx="2962592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2654" tIns="196328" rIns="392654" bIns="1963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46239" y="7679875"/>
            <a:ext cx="29625925" cy="21725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2654" tIns="196328" rIns="392654" bIns="196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6239" y="30509938"/>
            <a:ext cx="7680325" cy="1752600"/>
          </a:xfrm>
          <a:prstGeom prst="rect">
            <a:avLst/>
          </a:prstGeom>
        </p:spPr>
        <p:txBody>
          <a:bodyPr vert="horz" wrap="square" lIns="392654" tIns="196328" rIns="392654" bIns="19632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200" smtClean="0">
                <a:solidFill>
                  <a:srgbClr val="89A1C4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242DFA8A-227B-41DF-8ADD-58564F4D8754}" type="datetimeFigureOut">
              <a:rPr lang="en-US" altLang="en-US"/>
              <a:pPr>
                <a:defRPr/>
              </a:pPr>
              <a:t>10/31/2022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439" y="30509938"/>
            <a:ext cx="10423525" cy="1752600"/>
          </a:xfrm>
          <a:prstGeom prst="rect">
            <a:avLst/>
          </a:prstGeom>
        </p:spPr>
        <p:txBody>
          <a:bodyPr vert="horz" wrap="square" lIns="392654" tIns="196328" rIns="392654" bIns="19632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5200" smtClean="0">
                <a:solidFill>
                  <a:srgbClr val="89A1C4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839" y="30509938"/>
            <a:ext cx="7680325" cy="1752600"/>
          </a:xfrm>
          <a:prstGeom prst="rect">
            <a:avLst/>
          </a:prstGeom>
        </p:spPr>
        <p:txBody>
          <a:bodyPr vert="horz" wrap="square" lIns="392654" tIns="196328" rIns="392654" bIns="19632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200" smtClean="0">
                <a:solidFill>
                  <a:srgbClr val="89A1C4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64C9B6AF-26CD-41AE-9390-0B116B55A7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248400"/>
            <a:ext cx="32918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41DADD6A-48AB-480B-8101-490009BFF7C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03" y="1291772"/>
            <a:ext cx="4759037" cy="306252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82BCEC8-A346-4DC8-BAF3-35C1DF27F46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0601" y="4104214"/>
            <a:ext cx="4818101" cy="10546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25787" rtl="0" eaLnBrk="0" fontAlgn="base" hangingPunct="0">
        <a:spcBef>
          <a:spcPct val="0"/>
        </a:spcBef>
        <a:spcAft>
          <a:spcPct val="0"/>
        </a:spcAft>
        <a:defRPr sz="18902" kern="1200">
          <a:solidFill>
            <a:schemeClr val="bg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3925787" rtl="0" eaLnBrk="0" fontAlgn="base" hangingPunct="0">
        <a:spcBef>
          <a:spcPct val="0"/>
        </a:spcBef>
        <a:spcAft>
          <a:spcPct val="0"/>
        </a:spcAft>
        <a:defRPr sz="18902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defTabSz="3925787" rtl="0" eaLnBrk="0" fontAlgn="base" hangingPunct="0">
        <a:spcBef>
          <a:spcPct val="0"/>
        </a:spcBef>
        <a:spcAft>
          <a:spcPct val="0"/>
        </a:spcAft>
        <a:defRPr sz="18902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defTabSz="3925787" rtl="0" eaLnBrk="0" fontAlgn="base" hangingPunct="0">
        <a:spcBef>
          <a:spcPct val="0"/>
        </a:spcBef>
        <a:spcAft>
          <a:spcPct val="0"/>
        </a:spcAft>
        <a:defRPr sz="18902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defTabSz="3925787" rtl="0" eaLnBrk="0" fontAlgn="base" hangingPunct="0">
        <a:spcBef>
          <a:spcPct val="0"/>
        </a:spcBef>
        <a:spcAft>
          <a:spcPct val="0"/>
        </a:spcAft>
        <a:defRPr sz="18902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5pPr>
      <a:lvl6pPr marL="673794" algn="ctr" defTabSz="3925787" rtl="0" fontAlgn="base">
        <a:spcBef>
          <a:spcPct val="0"/>
        </a:spcBef>
        <a:spcAft>
          <a:spcPct val="0"/>
        </a:spcAft>
        <a:defRPr sz="18902">
          <a:solidFill>
            <a:schemeClr val="tx1"/>
          </a:solidFill>
          <a:latin typeface="Calibri" pitchFamily="34" charset="0"/>
        </a:defRPr>
      </a:lvl6pPr>
      <a:lvl7pPr marL="1347588" algn="ctr" defTabSz="3925787" rtl="0" fontAlgn="base">
        <a:spcBef>
          <a:spcPct val="0"/>
        </a:spcBef>
        <a:spcAft>
          <a:spcPct val="0"/>
        </a:spcAft>
        <a:defRPr sz="18902">
          <a:solidFill>
            <a:schemeClr val="tx1"/>
          </a:solidFill>
          <a:latin typeface="Calibri" pitchFamily="34" charset="0"/>
        </a:defRPr>
      </a:lvl7pPr>
      <a:lvl8pPr marL="2021382" algn="ctr" defTabSz="3925787" rtl="0" fontAlgn="base">
        <a:spcBef>
          <a:spcPct val="0"/>
        </a:spcBef>
        <a:spcAft>
          <a:spcPct val="0"/>
        </a:spcAft>
        <a:defRPr sz="18902">
          <a:solidFill>
            <a:schemeClr val="tx1"/>
          </a:solidFill>
          <a:latin typeface="Calibri" pitchFamily="34" charset="0"/>
        </a:defRPr>
      </a:lvl8pPr>
      <a:lvl9pPr marL="2695177" algn="ctr" defTabSz="3925787" rtl="0" fontAlgn="base">
        <a:spcBef>
          <a:spcPct val="0"/>
        </a:spcBef>
        <a:spcAft>
          <a:spcPct val="0"/>
        </a:spcAft>
        <a:defRPr sz="18902">
          <a:solidFill>
            <a:schemeClr val="tx1"/>
          </a:solidFill>
          <a:latin typeface="Calibri" pitchFamily="34" charset="0"/>
        </a:defRPr>
      </a:lvl9pPr>
    </p:titleStyle>
    <p:bodyStyle>
      <a:lvl1pPr marL="1471586" indent="-1471586" algn="l" defTabSz="3925787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3701" kern="1200">
          <a:solidFill>
            <a:schemeClr val="bg1"/>
          </a:solidFill>
          <a:latin typeface="+mn-lt"/>
          <a:ea typeface="MS PGothic" pitchFamily="34" charset="-128"/>
          <a:cs typeface="ＭＳ Ｐゴシック" charset="0"/>
        </a:defRPr>
      </a:lvl1pPr>
      <a:lvl2pPr marL="3188825" indent="-1225931" algn="l" defTabSz="3925787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901" kern="1200">
          <a:solidFill>
            <a:schemeClr val="bg1"/>
          </a:solidFill>
          <a:latin typeface="+mn-lt"/>
          <a:ea typeface="MS PGothic" pitchFamily="34" charset="-128"/>
          <a:cs typeface="+mn-cs"/>
        </a:defRPr>
      </a:lvl2pPr>
      <a:lvl3pPr marL="4908403" indent="-980277" algn="l" defTabSz="3925787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301" kern="1200">
          <a:solidFill>
            <a:schemeClr val="bg1"/>
          </a:solidFill>
          <a:latin typeface="+mn-lt"/>
          <a:ea typeface="MS PGothic" pitchFamily="34" charset="-128"/>
          <a:cs typeface="+mn-cs"/>
        </a:defRPr>
      </a:lvl3pPr>
      <a:lvl4pPr marL="6871297" indent="-980277" algn="l" defTabSz="3925787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501" kern="1200">
          <a:solidFill>
            <a:schemeClr val="bg1"/>
          </a:solidFill>
          <a:latin typeface="+mn-lt"/>
          <a:ea typeface="MS PGothic" pitchFamily="34" charset="-128"/>
          <a:cs typeface="+mn-cs"/>
        </a:defRPr>
      </a:lvl4pPr>
      <a:lvl5pPr marL="8834189" indent="-980277" algn="l" defTabSz="3925787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501" kern="1200">
          <a:solidFill>
            <a:schemeClr val="bg1"/>
          </a:solidFill>
          <a:latin typeface="+mn-lt"/>
          <a:ea typeface="MS PGothic" pitchFamily="34" charset="-128"/>
          <a:cs typeface="+mn-cs"/>
        </a:defRPr>
      </a:lvl5pPr>
      <a:lvl6pPr marL="10799034" indent="-981731" algn="l" defTabSz="3926921" rtl="0" eaLnBrk="1" latinLnBrk="0" hangingPunct="1">
        <a:spcBef>
          <a:spcPct val="20000"/>
        </a:spcBef>
        <a:buFont typeface="Arial" pitchFamily="34" charset="0"/>
        <a:buChar char="•"/>
        <a:defRPr sz="8501" kern="1200">
          <a:solidFill>
            <a:schemeClr val="tx1"/>
          </a:solidFill>
          <a:latin typeface="+mn-lt"/>
          <a:ea typeface="+mn-ea"/>
          <a:cs typeface="+mn-cs"/>
        </a:defRPr>
      </a:lvl6pPr>
      <a:lvl7pPr marL="12762495" indent="-981731" algn="l" defTabSz="3926921" rtl="0" eaLnBrk="1" latinLnBrk="0" hangingPunct="1">
        <a:spcBef>
          <a:spcPct val="20000"/>
        </a:spcBef>
        <a:buFont typeface="Arial" pitchFamily="34" charset="0"/>
        <a:buChar char="•"/>
        <a:defRPr sz="8501" kern="1200">
          <a:solidFill>
            <a:schemeClr val="tx1"/>
          </a:solidFill>
          <a:latin typeface="+mn-lt"/>
          <a:ea typeface="+mn-ea"/>
          <a:cs typeface="+mn-cs"/>
        </a:defRPr>
      </a:lvl7pPr>
      <a:lvl8pPr marL="14725956" indent="-981731" algn="l" defTabSz="3926921" rtl="0" eaLnBrk="1" latinLnBrk="0" hangingPunct="1">
        <a:spcBef>
          <a:spcPct val="20000"/>
        </a:spcBef>
        <a:buFont typeface="Arial" pitchFamily="34" charset="0"/>
        <a:buChar char="•"/>
        <a:defRPr sz="8501" kern="1200">
          <a:solidFill>
            <a:schemeClr val="tx1"/>
          </a:solidFill>
          <a:latin typeface="+mn-lt"/>
          <a:ea typeface="+mn-ea"/>
          <a:cs typeface="+mn-cs"/>
        </a:defRPr>
      </a:lvl8pPr>
      <a:lvl9pPr marL="16689417" indent="-981731" algn="l" defTabSz="3926921" rtl="0" eaLnBrk="1" latinLnBrk="0" hangingPunct="1">
        <a:spcBef>
          <a:spcPct val="20000"/>
        </a:spcBef>
        <a:buFont typeface="Arial" pitchFamily="34" charset="0"/>
        <a:buChar char="•"/>
        <a:defRPr sz="85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26921" rtl="0" eaLnBrk="1" latinLnBrk="0" hangingPunct="1">
        <a:defRPr sz="7701" kern="1200">
          <a:solidFill>
            <a:schemeClr val="tx1"/>
          </a:solidFill>
          <a:latin typeface="+mn-lt"/>
          <a:ea typeface="+mn-ea"/>
          <a:cs typeface="+mn-cs"/>
        </a:defRPr>
      </a:lvl1pPr>
      <a:lvl2pPr marL="1963461" algn="l" defTabSz="3926921" rtl="0" eaLnBrk="1" latinLnBrk="0" hangingPunct="1">
        <a:defRPr sz="7701" kern="1200">
          <a:solidFill>
            <a:schemeClr val="tx1"/>
          </a:solidFill>
          <a:latin typeface="+mn-lt"/>
          <a:ea typeface="+mn-ea"/>
          <a:cs typeface="+mn-cs"/>
        </a:defRPr>
      </a:lvl2pPr>
      <a:lvl3pPr marL="3926921" algn="l" defTabSz="3926921" rtl="0" eaLnBrk="1" latinLnBrk="0" hangingPunct="1">
        <a:defRPr sz="7701" kern="1200">
          <a:solidFill>
            <a:schemeClr val="tx1"/>
          </a:solidFill>
          <a:latin typeface="+mn-lt"/>
          <a:ea typeface="+mn-ea"/>
          <a:cs typeface="+mn-cs"/>
        </a:defRPr>
      </a:lvl3pPr>
      <a:lvl4pPr marL="5890383" algn="l" defTabSz="3926921" rtl="0" eaLnBrk="1" latinLnBrk="0" hangingPunct="1">
        <a:defRPr sz="7701" kern="1200">
          <a:solidFill>
            <a:schemeClr val="tx1"/>
          </a:solidFill>
          <a:latin typeface="+mn-lt"/>
          <a:ea typeface="+mn-ea"/>
          <a:cs typeface="+mn-cs"/>
        </a:defRPr>
      </a:lvl4pPr>
      <a:lvl5pPr marL="7853842" algn="l" defTabSz="3926921" rtl="0" eaLnBrk="1" latinLnBrk="0" hangingPunct="1">
        <a:defRPr sz="7701" kern="1200">
          <a:solidFill>
            <a:schemeClr val="tx1"/>
          </a:solidFill>
          <a:latin typeface="+mn-lt"/>
          <a:ea typeface="+mn-ea"/>
          <a:cs typeface="+mn-cs"/>
        </a:defRPr>
      </a:lvl5pPr>
      <a:lvl6pPr marL="9817304" algn="l" defTabSz="3926921" rtl="0" eaLnBrk="1" latinLnBrk="0" hangingPunct="1">
        <a:defRPr sz="7701" kern="1200">
          <a:solidFill>
            <a:schemeClr val="tx1"/>
          </a:solidFill>
          <a:latin typeface="+mn-lt"/>
          <a:ea typeface="+mn-ea"/>
          <a:cs typeface="+mn-cs"/>
        </a:defRPr>
      </a:lvl6pPr>
      <a:lvl7pPr marL="11780765" algn="l" defTabSz="3926921" rtl="0" eaLnBrk="1" latinLnBrk="0" hangingPunct="1">
        <a:defRPr sz="7701" kern="1200">
          <a:solidFill>
            <a:schemeClr val="tx1"/>
          </a:solidFill>
          <a:latin typeface="+mn-lt"/>
          <a:ea typeface="+mn-ea"/>
          <a:cs typeface="+mn-cs"/>
        </a:defRPr>
      </a:lvl7pPr>
      <a:lvl8pPr marL="13744225" algn="l" defTabSz="3926921" rtl="0" eaLnBrk="1" latinLnBrk="0" hangingPunct="1">
        <a:defRPr sz="7701" kern="1200">
          <a:solidFill>
            <a:schemeClr val="tx1"/>
          </a:solidFill>
          <a:latin typeface="+mn-lt"/>
          <a:ea typeface="+mn-ea"/>
          <a:cs typeface="+mn-cs"/>
        </a:defRPr>
      </a:lvl8pPr>
      <a:lvl9pPr marL="15707686" algn="l" defTabSz="3926921" rtl="0" eaLnBrk="1" latinLnBrk="0" hangingPunct="1">
        <a:defRPr sz="7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892"/>
          <p:cNvSpPr>
            <a:spLocks noChangeArrowheads="1"/>
          </p:cNvSpPr>
          <p:nvPr/>
        </p:nvSpPr>
        <p:spPr bwMode="auto">
          <a:xfrm>
            <a:off x="8498416" y="6360647"/>
            <a:ext cx="15921567" cy="9563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799" tIns="41899" rIns="83799" bIns="41899" anchor="ctr"/>
          <a:lstStyle>
            <a:lvl1pPr defTabSz="568325">
              <a:defRPr sz="5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defTabSz="568325">
              <a:defRPr sz="5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defTabSz="568325">
              <a:defRPr sz="5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defTabSz="568325">
              <a:defRPr sz="5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defTabSz="568325">
              <a:defRPr sz="5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5784850" indent="-3498850" defTabSz="5683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6242050" indent="-3498850" defTabSz="5683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6699250" indent="-3498850" defTabSz="5683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7156450" indent="-3498850" defTabSz="5683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/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2051" name="Text Box 6867"/>
          <p:cNvSpPr txBox="1">
            <a:spLocks noChangeArrowheads="1"/>
          </p:cNvSpPr>
          <p:nvPr/>
        </p:nvSpPr>
        <p:spPr bwMode="auto">
          <a:xfrm>
            <a:off x="1440005" y="7081765"/>
            <a:ext cx="5343728" cy="93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799" tIns="41899" rIns="83799" bIns="41899">
            <a:spAutoFit/>
          </a:bodyPr>
          <a:lstStyle>
            <a:lvl1pPr defTabSz="501650">
              <a:spcBef>
                <a:spcPct val="20000"/>
              </a:spcBef>
              <a:buFont typeface="Arial" charset="0"/>
              <a:buChar char="•"/>
              <a:defRPr sz="93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501650">
              <a:spcBef>
                <a:spcPct val="20000"/>
              </a:spcBef>
              <a:buFont typeface="Arial" charset="0"/>
              <a:buChar char="–"/>
              <a:defRPr sz="81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501650">
              <a:spcBef>
                <a:spcPct val="20000"/>
              </a:spcBef>
              <a:buFont typeface="Arial" charset="0"/>
              <a:buChar char="•"/>
              <a:defRPr sz="7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501650">
              <a:spcBef>
                <a:spcPct val="20000"/>
              </a:spcBef>
              <a:buFont typeface="Arial" charset="0"/>
              <a:buChar char="–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501650">
              <a:spcBef>
                <a:spcPct val="20000"/>
              </a:spcBef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5501" b="1" dirty="0">
                <a:solidFill>
                  <a:schemeClr val="accent2"/>
                </a:solidFill>
              </a:rPr>
              <a:t>BACKGROUND</a:t>
            </a:r>
          </a:p>
        </p:txBody>
      </p:sp>
      <p:sp>
        <p:nvSpPr>
          <p:cNvPr id="2052" name="Text Box 6868"/>
          <p:cNvSpPr txBox="1">
            <a:spLocks noChangeArrowheads="1"/>
          </p:cNvSpPr>
          <p:nvPr/>
        </p:nvSpPr>
        <p:spPr bwMode="auto">
          <a:xfrm>
            <a:off x="1440005" y="25318853"/>
            <a:ext cx="3699047" cy="93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799" tIns="41899" rIns="83799" bIns="41899">
            <a:spAutoFit/>
          </a:bodyPr>
          <a:lstStyle>
            <a:lvl1pPr defTabSz="501650">
              <a:spcBef>
                <a:spcPct val="20000"/>
              </a:spcBef>
              <a:buFont typeface="Arial" charset="0"/>
              <a:buChar char="•"/>
              <a:defRPr sz="93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501650">
              <a:spcBef>
                <a:spcPct val="20000"/>
              </a:spcBef>
              <a:buFont typeface="Arial" charset="0"/>
              <a:buChar char="–"/>
              <a:defRPr sz="81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501650">
              <a:spcBef>
                <a:spcPct val="20000"/>
              </a:spcBef>
              <a:buFont typeface="Arial" charset="0"/>
              <a:buChar char="•"/>
              <a:defRPr sz="7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501650">
              <a:spcBef>
                <a:spcPct val="20000"/>
              </a:spcBef>
              <a:buFont typeface="Arial" charset="0"/>
              <a:buChar char="–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501650">
              <a:spcBef>
                <a:spcPct val="20000"/>
              </a:spcBef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5501" b="1" dirty="0">
                <a:solidFill>
                  <a:schemeClr val="accent2"/>
                </a:solidFill>
              </a:rPr>
              <a:t>METHODS</a:t>
            </a:r>
          </a:p>
        </p:txBody>
      </p:sp>
      <p:sp>
        <p:nvSpPr>
          <p:cNvPr id="2053" name="Text Box 6940"/>
          <p:cNvSpPr txBox="1">
            <a:spLocks noChangeArrowheads="1"/>
          </p:cNvSpPr>
          <p:nvPr/>
        </p:nvSpPr>
        <p:spPr bwMode="auto">
          <a:xfrm>
            <a:off x="10794131" y="7124427"/>
            <a:ext cx="3412623" cy="93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799" tIns="41899" rIns="83799" bIns="41899">
            <a:spAutoFit/>
          </a:bodyPr>
          <a:lstStyle>
            <a:lvl1pPr defTabSz="501650">
              <a:spcBef>
                <a:spcPct val="20000"/>
              </a:spcBef>
              <a:buFont typeface="Arial" charset="0"/>
              <a:buChar char="•"/>
              <a:defRPr sz="93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501650">
              <a:spcBef>
                <a:spcPct val="20000"/>
              </a:spcBef>
              <a:buFont typeface="Arial" charset="0"/>
              <a:buChar char="–"/>
              <a:defRPr sz="81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501650">
              <a:spcBef>
                <a:spcPct val="20000"/>
              </a:spcBef>
              <a:buFont typeface="Arial" charset="0"/>
              <a:buChar char="•"/>
              <a:defRPr sz="7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501650">
              <a:spcBef>
                <a:spcPct val="20000"/>
              </a:spcBef>
              <a:buFont typeface="Arial" charset="0"/>
              <a:buChar char="–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501650">
              <a:spcBef>
                <a:spcPct val="20000"/>
              </a:spcBef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5501" b="1" dirty="0">
                <a:solidFill>
                  <a:schemeClr val="accent2"/>
                </a:solidFill>
              </a:rPr>
              <a:t>RESULTS</a:t>
            </a:r>
          </a:p>
        </p:txBody>
      </p:sp>
      <p:sp>
        <p:nvSpPr>
          <p:cNvPr id="2054" name="Text Box 6940"/>
          <p:cNvSpPr txBox="1">
            <a:spLocks noChangeArrowheads="1"/>
          </p:cNvSpPr>
          <p:nvPr/>
        </p:nvSpPr>
        <p:spPr bwMode="auto">
          <a:xfrm>
            <a:off x="23672977" y="24297740"/>
            <a:ext cx="5174324" cy="93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799" tIns="41899" rIns="83799" bIns="41899">
            <a:spAutoFit/>
          </a:bodyPr>
          <a:lstStyle>
            <a:lvl1pPr defTabSz="501650">
              <a:spcBef>
                <a:spcPct val="20000"/>
              </a:spcBef>
              <a:buFont typeface="Arial" charset="0"/>
              <a:buChar char="•"/>
              <a:defRPr sz="93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501650">
              <a:spcBef>
                <a:spcPct val="20000"/>
              </a:spcBef>
              <a:buFont typeface="Arial" charset="0"/>
              <a:buChar char="–"/>
              <a:defRPr sz="81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501650">
              <a:spcBef>
                <a:spcPct val="20000"/>
              </a:spcBef>
              <a:buFont typeface="Arial" charset="0"/>
              <a:buChar char="•"/>
              <a:defRPr sz="7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501650">
              <a:spcBef>
                <a:spcPct val="20000"/>
              </a:spcBef>
              <a:buFont typeface="Arial" charset="0"/>
              <a:buChar char="–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501650">
              <a:spcBef>
                <a:spcPct val="20000"/>
              </a:spcBef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5501" b="1" dirty="0">
                <a:solidFill>
                  <a:schemeClr val="accent2"/>
                </a:solidFill>
              </a:rPr>
              <a:t>IMPLICATIONS</a:t>
            </a:r>
          </a:p>
        </p:txBody>
      </p:sp>
      <p:sp>
        <p:nvSpPr>
          <p:cNvPr id="2055" name="Title 4"/>
          <p:cNvSpPr txBox="1">
            <a:spLocks/>
          </p:cNvSpPr>
          <p:nvPr/>
        </p:nvSpPr>
        <p:spPr bwMode="auto">
          <a:xfrm>
            <a:off x="3701685" y="3679662"/>
            <a:ext cx="27025600" cy="1567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2654" tIns="196328" rIns="392654" bIns="196328" anchor="ctr"/>
          <a:lstStyle>
            <a:lvl1pPr>
              <a:spcBef>
                <a:spcPct val="20000"/>
              </a:spcBef>
              <a:buFont typeface="Arial" charset="0"/>
              <a:buChar char="•"/>
              <a:defRPr sz="93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81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7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 dirty="0">
                <a:solidFill>
                  <a:srgbClr val="696158"/>
                </a:solidFill>
              </a:rPr>
              <a:t>Drew Gottman, BS; Dee </a:t>
            </a:r>
            <a:r>
              <a:rPr lang="en-US" altLang="en-US" sz="2700" b="1" dirty="0" err="1">
                <a:solidFill>
                  <a:srgbClr val="696158"/>
                </a:solidFill>
              </a:rPr>
              <a:t>Dee</a:t>
            </a:r>
            <a:r>
              <a:rPr lang="en-US" altLang="en-US" sz="2700" b="1" dirty="0">
                <a:solidFill>
                  <a:srgbClr val="696158"/>
                </a:solidFill>
              </a:rPr>
              <a:t> Gilbert, CPNP; Bethany Thomas, CPNP; Christian Francom, MD; and Sarah A. Gitomer, MD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 dirty="0">
                <a:solidFill>
                  <a:srgbClr val="696158"/>
                </a:solidFill>
              </a:rPr>
              <a:t>Children’s Hospital Colorado and the University of Colorado School of Medicine</a:t>
            </a:r>
            <a:br>
              <a:rPr lang="en-US" altLang="en-US" sz="2700" b="1" dirty="0">
                <a:solidFill>
                  <a:srgbClr val="696158"/>
                </a:solidFill>
              </a:rPr>
            </a:br>
            <a:endParaRPr lang="en-US" altLang="en-US" sz="2700" b="1" dirty="0">
              <a:solidFill>
                <a:srgbClr val="696158"/>
              </a:solidFill>
            </a:endParaRPr>
          </a:p>
        </p:txBody>
      </p:sp>
      <p:sp>
        <p:nvSpPr>
          <p:cNvPr id="2056" name="TextBox 69"/>
          <p:cNvSpPr txBox="1">
            <a:spLocks noChangeArrowheads="1"/>
          </p:cNvSpPr>
          <p:nvPr/>
        </p:nvSpPr>
        <p:spPr bwMode="auto">
          <a:xfrm>
            <a:off x="4572000" y="1529444"/>
            <a:ext cx="27025600" cy="2116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799" tIns="41899" rIns="83799" bIns="4189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93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81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7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1" b="1" dirty="0">
                <a:solidFill>
                  <a:srgbClr val="696158"/>
                </a:solidFill>
              </a:rPr>
              <a:t>Chronic Post-Tympanostomy Tube Otorrhea: Stepwise Management and Review of the Literature</a:t>
            </a:r>
            <a:endParaRPr lang="en-US" altLang="en-US" sz="6601" b="1" dirty="0">
              <a:solidFill>
                <a:srgbClr val="696158"/>
              </a:solidFill>
              <a:latin typeface="Calibri" pitchFamily="34" charset="0"/>
            </a:endParaRPr>
          </a:p>
        </p:txBody>
      </p:sp>
      <p:sp>
        <p:nvSpPr>
          <p:cNvPr id="2057" name="Text Box 6940"/>
          <p:cNvSpPr txBox="1">
            <a:spLocks noChangeArrowheads="1"/>
          </p:cNvSpPr>
          <p:nvPr/>
        </p:nvSpPr>
        <p:spPr bwMode="auto">
          <a:xfrm>
            <a:off x="24008764" y="7086327"/>
            <a:ext cx="5383804" cy="93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799" tIns="41899" rIns="83799" bIns="41899">
            <a:spAutoFit/>
          </a:bodyPr>
          <a:lstStyle>
            <a:lvl1pPr defTabSz="501650">
              <a:spcBef>
                <a:spcPct val="20000"/>
              </a:spcBef>
              <a:buFont typeface="Arial" charset="0"/>
              <a:buChar char="•"/>
              <a:defRPr sz="93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501650">
              <a:spcBef>
                <a:spcPct val="20000"/>
              </a:spcBef>
              <a:buFont typeface="Arial" charset="0"/>
              <a:buChar char="–"/>
              <a:defRPr sz="81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501650">
              <a:spcBef>
                <a:spcPct val="20000"/>
              </a:spcBef>
              <a:buFont typeface="Arial" charset="0"/>
              <a:buChar char="•"/>
              <a:defRPr sz="7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501650">
              <a:spcBef>
                <a:spcPct val="20000"/>
              </a:spcBef>
              <a:buFont typeface="Arial" charset="0"/>
              <a:buChar char="–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501650">
              <a:spcBef>
                <a:spcPct val="20000"/>
              </a:spcBef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5501" b="1" dirty="0">
                <a:solidFill>
                  <a:schemeClr val="accent2"/>
                </a:solidFill>
              </a:rPr>
              <a:t>CONCLUSIONS</a:t>
            </a:r>
          </a:p>
        </p:txBody>
      </p:sp>
      <p:sp>
        <p:nvSpPr>
          <p:cNvPr id="2058" name="Text Box 6940"/>
          <p:cNvSpPr txBox="1">
            <a:spLocks noChangeArrowheads="1"/>
          </p:cNvSpPr>
          <p:nvPr/>
        </p:nvSpPr>
        <p:spPr bwMode="auto">
          <a:xfrm>
            <a:off x="23788659" y="30615776"/>
            <a:ext cx="3503482" cy="638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799" tIns="41899" rIns="83799" bIns="41899">
            <a:spAutoFit/>
          </a:bodyPr>
          <a:lstStyle>
            <a:lvl1pPr defTabSz="501650">
              <a:spcBef>
                <a:spcPct val="20000"/>
              </a:spcBef>
              <a:buFont typeface="Arial" charset="0"/>
              <a:buChar char="•"/>
              <a:defRPr sz="93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501650">
              <a:spcBef>
                <a:spcPct val="20000"/>
              </a:spcBef>
              <a:buFont typeface="Arial" charset="0"/>
              <a:buChar char="–"/>
              <a:defRPr sz="81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501650">
              <a:spcBef>
                <a:spcPct val="20000"/>
              </a:spcBef>
              <a:buFont typeface="Arial" charset="0"/>
              <a:buChar char="•"/>
              <a:defRPr sz="7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501650">
              <a:spcBef>
                <a:spcPct val="20000"/>
              </a:spcBef>
              <a:buFont typeface="Arial" charset="0"/>
              <a:buChar char="–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501650">
              <a:spcBef>
                <a:spcPct val="20000"/>
              </a:spcBef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8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accent2"/>
                </a:solidFill>
              </a:rPr>
              <a:t>DISCLOSURES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3577058" y="8267555"/>
            <a:ext cx="8623300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27402" y="8273271"/>
            <a:ext cx="8623300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028203" y="26593800"/>
            <a:ext cx="8623300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/>
        </p:nvCxnSpPr>
        <p:spPr>
          <a:xfrm>
            <a:off x="23639799" y="25580725"/>
            <a:ext cx="8623300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>
            <a:off x="23600291" y="31388956"/>
            <a:ext cx="8062651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cxnSpLocks/>
          </p:cNvCxnSpPr>
          <p:nvPr/>
        </p:nvCxnSpPr>
        <p:spPr>
          <a:xfrm>
            <a:off x="10121900" y="8273271"/>
            <a:ext cx="12674600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63659FA-1927-031A-E548-9018728C4609}"/>
              </a:ext>
            </a:extLst>
          </p:cNvPr>
          <p:cNvSpPr txBox="1"/>
          <p:nvPr/>
        </p:nvSpPr>
        <p:spPr>
          <a:xfrm>
            <a:off x="743345" y="8613585"/>
            <a:ext cx="8997540" cy="17700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109" indent="-1143109">
              <a:buFont typeface="Arial" panose="020B0604020202020204" pitchFamily="34" charset="0"/>
              <a:buChar char="•"/>
            </a:pPr>
            <a:r>
              <a:rPr lang="en-US" sz="4401" dirty="0"/>
              <a:t>Post-tympanostomy tube otorrhea (PTTO) is the most common complication of tympanostomy tube placement </a:t>
            </a:r>
          </a:p>
          <a:p>
            <a:pPr marL="1143109" indent="-1143109">
              <a:buFont typeface="Arial" panose="020B0604020202020204" pitchFamily="34" charset="0"/>
              <a:buChar char="•"/>
            </a:pPr>
            <a:r>
              <a:rPr lang="en-US" sz="4401" dirty="0"/>
              <a:t>It is often difficult to manage with limited evidence-based guidance on treatment</a:t>
            </a:r>
          </a:p>
          <a:p>
            <a:pPr marL="1143109" indent="-1143109">
              <a:buFont typeface="Arial" panose="020B0604020202020204" pitchFamily="34" charset="0"/>
              <a:buChar char="•"/>
            </a:pPr>
            <a:r>
              <a:rPr lang="en-US" sz="4401" dirty="0"/>
              <a:t>Academy of Otolaryngology–Head and Neck Surgery Foundation (AAO-HNSF) guidelines updated in 2022 recommend topical antibiotic drops for treating uncomplicated acute PTTO</a:t>
            </a:r>
          </a:p>
          <a:p>
            <a:pPr marL="1143109" indent="-1143109">
              <a:buFont typeface="Arial" panose="020B0604020202020204" pitchFamily="34" charset="0"/>
              <a:buChar char="•"/>
            </a:pPr>
            <a:r>
              <a:rPr lang="en-US" sz="4401" dirty="0"/>
              <a:t>Other treatment options are not considered in the updated AAO-HNSF guidelines for more complicated cases of PTTO</a:t>
            </a:r>
          </a:p>
          <a:p>
            <a:pPr marL="1143109" indent="-1143109">
              <a:buFont typeface="Arial" panose="020B0604020202020204" pitchFamily="34" charset="0"/>
              <a:buChar char="•"/>
            </a:pPr>
            <a:r>
              <a:rPr lang="en-US" sz="4401" b="1" dirty="0"/>
              <a:t>Objective: </a:t>
            </a:r>
            <a:r>
              <a:rPr lang="en-US" sz="4401" dirty="0"/>
              <a:t>To provide an updated review of the literature and evidence-based algorithm for management of PTTO in children</a:t>
            </a:r>
          </a:p>
          <a:p>
            <a:pPr marL="1143109" indent="-1143109">
              <a:buFont typeface="Arial" panose="020B0604020202020204" pitchFamily="34" charset="0"/>
              <a:buChar char="•"/>
            </a:pPr>
            <a:endParaRPr lang="en-US" sz="440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B0C66D-C7FA-8421-757C-99FC1EA1032F}"/>
              </a:ext>
            </a:extLst>
          </p:cNvPr>
          <p:cNvSpPr txBox="1"/>
          <p:nvPr/>
        </p:nvSpPr>
        <p:spPr>
          <a:xfrm>
            <a:off x="882860" y="26948522"/>
            <a:ext cx="9058750" cy="4155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109" indent="-1143109">
              <a:buFont typeface="Arial" panose="020B0604020202020204" pitchFamily="34" charset="0"/>
              <a:buChar char="•"/>
            </a:pPr>
            <a:r>
              <a:rPr lang="en-US" sz="4401" dirty="0"/>
              <a:t>Review of the English-language literature </a:t>
            </a:r>
          </a:p>
          <a:p>
            <a:pPr marL="1143109" indent="-1143109">
              <a:buFont typeface="Arial" panose="020B0604020202020204" pitchFamily="34" charset="0"/>
              <a:buChar char="•"/>
            </a:pPr>
            <a:r>
              <a:rPr lang="en-US" sz="4401" dirty="0"/>
              <a:t>Articles from 2004-2022 were identified using PubMed and Google Scholar databases</a:t>
            </a:r>
          </a:p>
          <a:p>
            <a:pPr marL="1143109" indent="-1143109">
              <a:buFont typeface="Arial" panose="020B0604020202020204" pitchFamily="34" charset="0"/>
              <a:buChar char="•"/>
            </a:pPr>
            <a:r>
              <a:rPr lang="en-US" sz="4401" dirty="0"/>
              <a:t>23 studies are included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CCB882-50AE-4AD2-FC82-21CB8C0CCA16}"/>
              </a:ext>
            </a:extLst>
          </p:cNvPr>
          <p:cNvSpPr/>
          <p:nvPr/>
        </p:nvSpPr>
        <p:spPr>
          <a:xfrm>
            <a:off x="10121900" y="16541556"/>
            <a:ext cx="5222507" cy="32514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Post tympanostomy tube otorrhea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CD70262-1122-E7C2-ECB5-8FEFA07CC5CA}"/>
              </a:ext>
            </a:extLst>
          </p:cNvPr>
          <p:cNvCxnSpPr>
            <a:cxnSpLocks/>
          </p:cNvCxnSpPr>
          <p:nvPr/>
        </p:nvCxnSpPr>
        <p:spPr>
          <a:xfrm>
            <a:off x="15344408" y="17998882"/>
            <a:ext cx="1293648" cy="18367"/>
          </a:xfrm>
          <a:prstGeom prst="straightConnector1">
            <a:avLst/>
          </a:prstGeom>
          <a:ln w="1270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35A9B9FB-42F6-CA27-FB95-A3CB5CD79436}"/>
              </a:ext>
            </a:extLst>
          </p:cNvPr>
          <p:cNvSpPr/>
          <p:nvPr/>
        </p:nvSpPr>
        <p:spPr>
          <a:xfrm>
            <a:off x="16570070" y="16541555"/>
            <a:ext cx="5657680" cy="333670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Aural toilet and topical antibiotic-corticosteroid drops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FA8D493-C831-D28F-E92F-70A9B8C0DFA6}"/>
              </a:ext>
            </a:extLst>
          </p:cNvPr>
          <p:cNvCxnSpPr>
            <a:cxnSpLocks/>
          </p:cNvCxnSpPr>
          <p:nvPr/>
        </p:nvCxnSpPr>
        <p:spPr>
          <a:xfrm flipH="1">
            <a:off x="19280159" y="19288385"/>
            <a:ext cx="1895" cy="1526640"/>
          </a:xfrm>
          <a:prstGeom prst="straightConnector1">
            <a:avLst/>
          </a:prstGeom>
          <a:ln w="1270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D42946CE-6DE3-AD6C-A090-6B3D5814DA92}"/>
              </a:ext>
            </a:extLst>
          </p:cNvPr>
          <p:cNvSpPr/>
          <p:nvPr/>
        </p:nvSpPr>
        <p:spPr>
          <a:xfrm>
            <a:off x="16134718" y="20759080"/>
            <a:ext cx="5963028" cy="2406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Refractory PTTO and non-surgical options exhausted?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964687A-D966-7A80-65A0-B7E42C66AF50}"/>
              </a:ext>
            </a:extLst>
          </p:cNvPr>
          <p:cNvCxnSpPr>
            <a:cxnSpLocks/>
          </p:cNvCxnSpPr>
          <p:nvPr/>
        </p:nvCxnSpPr>
        <p:spPr>
          <a:xfrm flipH="1">
            <a:off x="13146311" y="21881244"/>
            <a:ext cx="2988407" cy="0"/>
          </a:xfrm>
          <a:prstGeom prst="straightConnector1">
            <a:avLst/>
          </a:prstGeom>
          <a:ln w="12700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B117180C-54F2-BD7E-5CE5-557129A2DBE4}"/>
              </a:ext>
            </a:extLst>
          </p:cNvPr>
          <p:cNvSpPr/>
          <p:nvPr/>
        </p:nvSpPr>
        <p:spPr>
          <a:xfrm>
            <a:off x="13985832" y="21502847"/>
            <a:ext cx="1358770" cy="756794"/>
          </a:xfrm>
          <a:prstGeom prst="rect">
            <a:avLst/>
          </a:prstGeom>
          <a:solidFill>
            <a:schemeClr val="accent3">
              <a:lumMod val="5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No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478620D-7110-C265-10DC-20158A24FE4C}"/>
              </a:ext>
            </a:extLst>
          </p:cNvPr>
          <p:cNvSpPr/>
          <p:nvPr/>
        </p:nvSpPr>
        <p:spPr>
          <a:xfrm>
            <a:off x="10121900" y="20982663"/>
            <a:ext cx="3073816" cy="202786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Topical Antiseptics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E9E0167-70E4-94AC-45E4-B52056D8C9F4}"/>
              </a:ext>
            </a:extLst>
          </p:cNvPr>
          <p:cNvCxnSpPr>
            <a:cxnSpLocks/>
          </p:cNvCxnSpPr>
          <p:nvPr/>
        </p:nvCxnSpPr>
        <p:spPr>
          <a:xfrm>
            <a:off x="11876609" y="22817500"/>
            <a:ext cx="0" cy="1206805"/>
          </a:xfrm>
          <a:prstGeom prst="straightConnector1">
            <a:avLst/>
          </a:prstGeom>
          <a:ln w="12700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D1BF6E3D-DC93-4BEB-946A-405DECD0471D}"/>
              </a:ext>
            </a:extLst>
          </p:cNvPr>
          <p:cNvSpPr/>
          <p:nvPr/>
        </p:nvSpPr>
        <p:spPr>
          <a:xfrm>
            <a:off x="19982142" y="25583328"/>
            <a:ext cx="2839997" cy="194496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Mupirocin Ointment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6F66AA0-443E-3316-C187-64DE64BD14CF}"/>
              </a:ext>
            </a:extLst>
          </p:cNvPr>
          <p:cNvSpPr/>
          <p:nvPr/>
        </p:nvSpPr>
        <p:spPr>
          <a:xfrm>
            <a:off x="10168068" y="28049777"/>
            <a:ext cx="3485052" cy="239617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Fungal-positive PTTO?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960AE4C-E7E4-F186-72CD-12A80EA2C3D4}"/>
              </a:ext>
            </a:extLst>
          </p:cNvPr>
          <p:cNvSpPr/>
          <p:nvPr/>
        </p:nvSpPr>
        <p:spPr>
          <a:xfrm>
            <a:off x="15053743" y="28525995"/>
            <a:ext cx="3575728" cy="19199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Topical Clotrimazole</a:t>
            </a:r>
          </a:p>
        </p:txBody>
      </p:sp>
      <p:cxnSp>
        <p:nvCxnSpPr>
          <p:cNvPr id="2074" name="Straight Arrow Connector 2073">
            <a:extLst>
              <a:ext uri="{FF2B5EF4-FFF2-40B4-BE49-F238E27FC236}">
                <a16:creationId xmlns:a16="http://schemas.microsoft.com/office/drawing/2014/main" id="{C514A441-3427-E802-6895-C35DD4079C23}"/>
              </a:ext>
            </a:extLst>
          </p:cNvPr>
          <p:cNvCxnSpPr>
            <a:cxnSpLocks/>
          </p:cNvCxnSpPr>
          <p:nvPr/>
        </p:nvCxnSpPr>
        <p:spPr>
          <a:xfrm flipH="1">
            <a:off x="11852554" y="25449903"/>
            <a:ext cx="24055" cy="2606314"/>
          </a:xfrm>
          <a:prstGeom prst="straightConnector1">
            <a:avLst/>
          </a:prstGeom>
          <a:ln w="1270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5" name="Rectangle 2074">
            <a:extLst>
              <a:ext uri="{FF2B5EF4-FFF2-40B4-BE49-F238E27FC236}">
                <a16:creationId xmlns:a16="http://schemas.microsoft.com/office/drawing/2014/main" id="{4C498E96-D459-955D-51A3-5E30C74947F5}"/>
              </a:ext>
            </a:extLst>
          </p:cNvPr>
          <p:cNvSpPr/>
          <p:nvPr/>
        </p:nvSpPr>
        <p:spPr>
          <a:xfrm>
            <a:off x="11284091" y="26206776"/>
            <a:ext cx="1185036" cy="93113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Yes</a:t>
            </a:r>
          </a:p>
        </p:txBody>
      </p:sp>
      <p:sp>
        <p:nvSpPr>
          <p:cNvPr id="2089" name="Rectangle 2088">
            <a:extLst>
              <a:ext uri="{FF2B5EF4-FFF2-40B4-BE49-F238E27FC236}">
                <a16:creationId xmlns:a16="http://schemas.microsoft.com/office/drawing/2014/main" id="{A410880C-E5BC-FE2B-AD02-12C7788A6222}"/>
              </a:ext>
            </a:extLst>
          </p:cNvPr>
          <p:cNvSpPr/>
          <p:nvPr/>
        </p:nvSpPr>
        <p:spPr>
          <a:xfrm>
            <a:off x="24807836" y="20492528"/>
            <a:ext cx="7247230" cy="3298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Removal of tympanostomy tubes. Evaluation of unrecognized causes of eustachian tube dysfunction</a:t>
            </a:r>
          </a:p>
        </p:txBody>
      </p:sp>
      <p:sp>
        <p:nvSpPr>
          <p:cNvPr id="2090" name="TextBox 2089">
            <a:extLst>
              <a:ext uri="{FF2B5EF4-FFF2-40B4-BE49-F238E27FC236}">
                <a16:creationId xmlns:a16="http://schemas.microsoft.com/office/drawing/2014/main" id="{0F36E8F3-7B87-65F5-19AC-36ABC462A428}"/>
              </a:ext>
            </a:extLst>
          </p:cNvPr>
          <p:cNvSpPr txBox="1"/>
          <p:nvPr/>
        </p:nvSpPr>
        <p:spPr>
          <a:xfrm>
            <a:off x="10121900" y="8515950"/>
            <a:ext cx="1350135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200" dirty="0"/>
              <a:t>First line: aural toileting + antibiotic-corticosteroid drops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200" dirty="0"/>
              <a:t>Adjuvant therapy for refractory PTTO includes:</a:t>
            </a:r>
          </a:p>
          <a:p>
            <a:pPr marL="3105707" lvl="1" indent="-1143000">
              <a:buFont typeface="Arial" panose="020B0604020202020204" pitchFamily="34" charset="0"/>
              <a:buChar char="•"/>
            </a:pPr>
            <a:r>
              <a:rPr lang="en-US" sz="4200" dirty="0"/>
              <a:t>Antiseptics: Acetic acid, hydrogen peroxide, alcohol, and aluminum acetate</a:t>
            </a:r>
          </a:p>
          <a:p>
            <a:pPr marL="3105707" lvl="1" indent="-1143000">
              <a:buFont typeface="Arial" panose="020B0604020202020204" pitchFamily="34" charset="0"/>
              <a:buChar char="•"/>
            </a:pPr>
            <a:r>
              <a:rPr lang="en-US" sz="4200" dirty="0"/>
              <a:t>Antibiotics/Antifungals: Mupirocin for MRSA-positive TPPO. Clotrimazole for fungal-positive TPPO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200" dirty="0"/>
              <a:t>Removal of tubes for persistent TPPO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200" dirty="0"/>
              <a:t>Concurrent evaluation of eustachian tube dysfunction and underlying syndromes (SMCP, adenoiditis)</a:t>
            </a:r>
          </a:p>
        </p:txBody>
      </p:sp>
      <p:sp>
        <p:nvSpPr>
          <p:cNvPr id="2100" name="Rectangle 2099">
            <a:extLst>
              <a:ext uri="{FF2B5EF4-FFF2-40B4-BE49-F238E27FC236}">
                <a16:creationId xmlns:a16="http://schemas.microsoft.com/office/drawing/2014/main" id="{3AC963E8-4768-B65D-9A3B-ECF16A6DFFEE}"/>
              </a:ext>
            </a:extLst>
          </p:cNvPr>
          <p:cNvSpPr/>
          <p:nvPr/>
        </p:nvSpPr>
        <p:spPr>
          <a:xfrm>
            <a:off x="10168067" y="24024305"/>
            <a:ext cx="3968258" cy="16227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Still refractory PTTO?</a:t>
            </a:r>
          </a:p>
        </p:txBody>
      </p:sp>
      <p:cxnSp>
        <p:nvCxnSpPr>
          <p:cNvPr id="2104" name="Straight Arrow Connector 2103">
            <a:extLst>
              <a:ext uri="{FF2B5EF4-FFF2-40B4-BE49-F238E27FC236}">
                <a16:creationId xmlns:a16="http://schemas.microsoft.com/office/drawing/2014/main" id="{79BAA55B-F6EA-7028-D1C0-263E8F0FAA45}"/>
              </a:ext>
            </a:extLst>
          </p:cNvPr>
          <p:cNvCxnSpPr>
            <a:cxnSpLocks/>
          </p:cNvCxnSpPr>
          <p:nvPr/>
        </p:nvCxnSpPr>
        <p:spPr>
          <a:xfrm>
            <a:off x="13680504" y="29400665"/>
            <a:ext cx="1373239" cy="0"/>
          </a:xfrm>
          <a:prstGeom prst="straightConnector1">
            <a:avLst/>
          </a:prstGeom>
          <a:ln w="1270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8" name="Straight Arrow Connector 2107">
            <a:extLst>
              <a:ext uri="{FF2B5EF4-FFF2-40B4-BE49-F238E27FC236}">
                <a16:creationId xmlns:a16="http://schemas.microsoft.com/office/drawing/2014/main" id="{85F02ADC-E432-5AE0-BF20-237B3C3A5566}"/>
              </a:ext>
            </a:extLst>
          </p:cNvPr>
          <p:cNvCxnSpPr>
            <a:cxnSpLocks/>
          </p:cNvCxnSpPr>
          <p:nvPr/>
        </p:nvCxnSpPr>
        <p:spPr>
          <a:xfrm>
            <a:off x="12464356" y="26660871"/>
            <a:ext cx="2585643" cy="11470"/>
          </a:xfrm>
          <a:prstGeom prst="straightConnector1">
            <a:avLst/>
          </a:prstGeom>
          <a:ln w="1270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1" name="Rectangle 2110">
            <a:extLst>
              <a:ext uri="{FF2B5EF4-FFF2-40B4-BE49-F238E27FC236}">
                <a16:creationId xmlns:a16="http://schemas.microsoft.com/office/drawing/2014/main" id="{AB81D260-30AC-3705-6DF4-ABBA97821595}"/>
              </a:ext>
            </a:extLst>
          </p:cNvPr>
          <p:cNvSpPr/>
          <p:nvPr/>
        </p:nvSpPr>
        <p:spPr>
          <a:xfrm>
            <a:off x="15045228" y="25168792"/>
            <a:ext cx="3577332" cy="283179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MRSA-positive PTTO?</a:t>
            </a:r>
          </a:p>
        </p:txBody>
      </p:sp>
      <p:cxnSp>
        <p:nvCxnSpPr>
          <p:cNvPr id="2114" name="Straight Arrow Connector 2113">
            <a:extLst>
              <a:ext uri="{FF2B5EF4-FFF2-40B4-BE49-F238E27FC236}">
                <a16:creationId xmlns:a16="http://schemas.microsoft.com/office/drawing/2014/main" id="{CC8F2E3D-E1D6-FC87-91F2-A58BC57B2A4F}"/>
              </a:ext>
            </a:extLst>
          </p:cNvPr>
          <p:cNvCxnSpPr>
            <a:cxnSpLocks/>
          </p:cNvCxnSpPr>
          <p:nvPr/>
        </p:nvCxnSpPr>
        <p:spPr>
          <a:xfrm>
            <a:off x="18629471" y="26494117"/>
            <a:ext cx="1356548" cy="0"/>
          </a:xfrm>
          <a:prstGeom prst="straightConnector1">
            <a:avLst/>
          </a:prstGeom>
          <a:ln w="1270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1" name="Rectangle 2130">
            <a:extLst>
              <a:ext uri="{FF2B5EF4-FFF2-40B4-BE49-F238E27FC236}">
                <a16:creationId xmlns:a16="http://schemas.microsoft.com/office/drawing/2014/main" id="{1542B891-A1DD-17B2-9E98-EC4BD79ADF02}"/>
              </a:ext>
            </a:extLst>
          </p:cNvPr>
          <p:cNvSpPr/>
          <p:nvPr/>
        </p:nvSpPr>
        <p:spPr>
          <a:xfrm>
            <a:off x="23641755" y="16541554"/>
            <a:ext cx="2831949" cy="333670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Signs of systemic bacterial infection?</a:t>
            </a:r>
          </a:p>
        </p:txBody>
      </p:sp>
      <p:cxnSp>
        <p:nvCxnSpPr>
          <p:cNvPr id="2132" name="Straight Arrow Connector 2131">
            <a:extLst>
              <a:ext uri="{FF2B5EF4-FFF2-40B4-BE49-F238E27FC236}">
                <a16:creationId xmlns:a16="http://schemas.microsoft.com/office/drawing/2014/main" id="{C5DE2286-765D-7CED-0CC0-8C6182734CF1}"/>
              </a:ext>
            </a:extLst>
          </p:cNvPr>
          <p:cNvCxnSpPr>
            <a:cxnSpLocks/>
            <a:stCxn id="2131" idx="3"/>
          </p:cNvCxnSpPr>
          <p:nvPr/>
        </p:nvCxnSpPr>
        <p:spPr>
          <a:xfrm>
            <a:off x="26473704" y="18209907"/>
            <a:ext cx="2298892" cy="38888"/>
          </a:xfrm>
          <a:prstGeom prst="straightConnector1">
            <a:avLst/>
          </a:prstGeom>
          <a:ln w="1270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3" name="Rectangle 2132">
            <a:extLst>
              <a:ext uri="{FF2B5EF4-FFF2-40B4-BE49-F238E27FC236}">
                <a16:creationId xmlns:a16="http://schemas.microsoft.com/office/drawing/2014/main" id="{707CBC78-12A0-8B6E-32EF-1F27270D1B0C}"/>
              </a:ext>
            </a:extLst>
          </p:cNvPr>
          <p:cNvSpPr/>
          <p:nvPr/>
        </p:nvSpPr>
        <p:spPr>
          <a:xfrm>
            <a:off x="28772596" y="17137027"/>
            <a:ext cx="3226840" cy="24068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Systemic antibiotics</a:t>
            </a:r>
          </a:p>
        </p:txBody>
      </p:sp>
      <p:cxnSp>
        <p:nvCxnSpPr>
          <p:cNvPr id="2134" name="Straight Arrow Connector 2133">
            <a:extLst>
              <a:ext uri="{FF2B5EF4-FFF2-40B4-BE49-F238E27FC236}">
                <a16:creationId xmlns:a16="http://schemas.microsoft.com/office/drawing/2014/main" id="{F04488F9-9088-BE5F-204B-2763382D92F8}"/>
              </a:ext>
            </a:extLst>
          </p:cNvPr>
          <p:cNvCxnSpPr>
            <a:cxnSpLocks/>
          </p:cNvCxnSpPr>
          <p:nvPr/>
        </p:nvCxnSpPr>
        <p:spPr>
          <a:xfrm>
            <a:off x="22200853" y="18017249"/>
            <a:ext cx="1360761" cy="0"/>
          </a:xfrm>
          <a:prstGeom prst="straightConnector1">
            <a:avLst/>
          </a:prstGeom>
          <a:ln w="1270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8" name="Straight Arrow Connector 2147">
            <a:extLst>
              <a:ext uri="{FF2B5EF4-FFF2-40B4-BE49-F238E27FC236}">
                <a16:creationId xmlns:a16="http://schemas.microsoft.com/office/drawing/2014/main" id="{CD9E9D15-599D-FA57-D416-CB2B69688F7D}"/>
              </a:ext>
            </a:extLst>
          </p:cNvPr>
          <p:cNvCxnSpPr>
            <a:cxnSpLocks/>
          </p:cNvCxnSpPr>
          <p:nvPr/>
        </p:nvCxnSpPr>
        <p:spPr>
          <a:xfrm flipV="1">
            <a:off x="22080947" y="21996592"/>
            <a:ext cx="2743526" cy="2"/>
          </a:xfrm>
          <a:prstGeom prst="straightConnector1">
            <a:avLst/>
          </a:prstGeom>
          <a:ln w="1270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9" name="Rectangle 2148">
            <a:extLst>
              <a:ext uri="{FF2B5EF4-FFF2-40B4-BE49-F238E27FC236}">
                <a16:creationId xmlns:a16="http://schemas.microsoft.com/office/drawing/2014/main" id="{7D9AD69A-AD95-3986-921A-D1BDB7A1B971}"/>
              </a:ext>
            </a:extLst>
          </p:cNvPr>
          <p:cNvSpPr/>
          <p:nvPr/>
        </p:nvSpPr>
        <p:spPr>
          <a:xfrm>
            <a:off x="22614874" y="21529493"/>
            <a:ext cx="1481424" cy="100277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Yes</a:t>
            </a:r>
          </a:p>
        </p:txBody>
      </p:sp>
      <p:sp>
        <p:nvSpPr>
          <p:cNvPr id="2163" name="Rectangle 2162">
            <a:extLst>
              <a:ext uri="{FF2B5EF4-FFF2-40B4-BE49-F238E27FC236}">
                <a16:creationId xmlns:a16="http://schemas.microsoft.com/office/drawing/2014/main" id="{E043FF68-5CCD-C7EF-A874-0FC88286F818}"/>
              </a:ext>
            </a:extLst>
          </p:cNvPr>
          <p:cNvSpPr/>
          <p:nvPr/>
        </p:nvSpPr>
        <p:spPr>
          <a:xfrm>
            <a:off x="26884710" y="17783230"/>
            <a:ext cx="1185036" cy="93113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Yes</a:t>
            </a:r>
          </a:p>
        </p:txBody>
      </p:sp>
      <p:sp>
        <p:nvSpPr>
          <p:cNvPr id="2171" name="TextBox 2170">
            <a:extLst>
              <a:ext uri="{FF2B5EF4-FFF2-40B4-BE49-F238E27FC236}">
                <a16:creationId xmlns:a16="http://schemas.microsoft.com/office/drawing/2014/main" id="{0D9AB5B6-9C72-CA51-4F66-D3F2CFCE749A}"/>
              </a:ext>
            </a:extLst>
          </p:cNvPr>
          <p:cNvSpPr txBox="1"/>
          <p:nvPr/>
        </p:nvSpPr>
        <p:spPr>
          <a:xfrm>
            <a:off x="23639799" y="8492454"/>
            <a:ext cx="947042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/>
              <a:t>Review of the literature supports a stepwise for treatment of chronic PTTO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/>
              <a:t>Antiseptics are a reasonable second-line option for PTTO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/>
              <a:t>Otolaryngologists should consider other causes of eustachian tube dysfunction in cases of chronic PTTO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200" dirty="0"/>
          </a:p>
        </p:txBody>
      </p:sp>
      <p:sp>
        <p:nvSpPr>
          <p:cNvPr id="2172" name="TextBox 2171">
            <a:extLst>
              <a:ext uri="{FF2B5EF4-FFF2-40B4-BE49-F238E27FC236}">
                <a16:creationId xmlns:a16="http://schemas.microsoft.com/office/drawing/2014/main" id="{202F591D-4B0E-0D0B-61C2-CAE7671BE4EB}"/>
              </a:ext>
            </a:extLst>
          </p:cNvPr>
          <p:cNvSpPr txBox="1"/>
          <p:nvPr/>
        </p:nvSpPr>
        <p:spPr>
          <a:xfrm>
            <a:off x="23561614" y="25121893"/>
            <a:ext cx="90162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endParaRPr lang="en-US" sz="4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/>
              <a:t>PTTO is a common and sometimes frustrating problem. Current evidence supports topical antibiotic treatment, aural toilet, antiseptics and culture-directed topical treatments prior to surgical management. </a:t>
            </a:r>
          </a:p>
        </p:txBody>
      </p:sp>
      <p:sp>
        <p:nvSpPr>
          <p:cNvPr id="2173" name="TextBox 2172">
            <a:extLst>
              <a:ext uri="{FF2B5EF4-FFF2-40B4-BE49-F238E27FC236}">
                <a16:creationId xmlns:a16="http://schemas.microsoft.com/office/drawing/2014/main" id="{D34050B6-2E39-7066-B2B5-B5EB9A091056}"/>
              </a:ext>
            </a:extLst>
          </p:cNvPr>
          <p:cNvSpPr txBox="1"/>
          <p:nvPr/>
        </p:nvSpPr>
        <p:spPr>
          <a:xfrm>
            <a:off x="23758096" y="31388956"/>
            <a:ext cx="86233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No financial disclosures or conflicts of interest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hildren's Hospital Colorado Colors">
      <a:dk1>
        <a:srgbClr val="0069AA"/>
      </a:dk1>
      <a:lt1>
        <a:srgbClr val="FFFFFF"/>
      </a:lt1>
      <a:dk2>
        <a:srgbClr val="0069AA"/>
      </a:dk2>
      <a:lt2>
        <a:srgbClr val="FFFFFF"/>
      </a:lt2>
      <a:accent1>
        <a:srgbClr val="E31536"/>
      </a:accent1>
      <a:accent2>
        <a:srgbClr val="F8981D"/>
      </a:accent2>
      <a:accent3>
        <a:srgbClr val="FFE04F"/>
      </a:accent3>
      <a:accent4>
        <a:srgbClr val="7AC142"/>
      </a:accent4>
      <a:accent5>
        <a:srgbClr val="00A4E3"/>
      </a:accent5>
      <a:accent6>
        <a:srgbClr val="7A68AE"/>
      </a:accent6>
      <a:hlink>
        <a:srgbClr val="FFFFFF"/>
      </a:hlink>
      <a:folHlink>
        <a:srgbClr val="D60C8C"/>
      </a:folHlink>
    </a:clrScheme>
    <a:fontScheme name="Arial Children's Br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355</Words>
  <Application>Microsoft Office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The Children's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us001432</dc:creator>
  <cp:lastModifiedBy>Drew Gottman</cp:lastModifiedBy>
  <cp:revision>71</cp:revision>
  <dcterms:created xsi:type="dcterms:W3CDTF">2011-11-07T20:05:04Z</dcterms:created>
  <dcterms:modified xsi:type="dcterms:W3CDTF">2022-11-01T01:58:12Z</dcterms:modified>
</cp:coreProperties>
</file>