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4795"/>
    <p:restoredTop sz="95921"/>
  </p:normalViewPr>
  <p:slideViewPr>
    <p:cSldViewPr snapToGrid="0">
      <p:cViewPr>
        <p:scale>
          <a:sx n="39" d="100"/>
          <a:sy n="39" d="100"/>
        </p:scale>
        <p:origin x="648" y="-25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5AEB7F-1017-384F-BDB3-843733B33F5E}" type="datetimeFigureOut">
              <a:rPr lang="en-US" smtClean="0"/>
              <a:t>11/8/22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12B73-7197-7848-9957-D72E4296DECE}" type="slidenum">
              <a:rPr lang="en-US" smtClean="0"/>
              <a:t>‹#›</a:t>
            </a:fld>
            <a:endParaRPr lang="en-US"/>
          </a:p>
        </p:txBody>
      </p:sp>
    </p:spTree>
    <p:extLst>
      <p:ext uri="{BB962C8B-B14F-4D97-AF65-F5344CB8AC3E}">
        <p14:creationId xmlns:p14="http://schemas.microsoft.com/office/powerpoint/2010/main" val="1573623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5AEB7F-1017-384F-BDB3-843733B33F5E}" type="datetimeFigureOut">
              <a:rPr lang="en-US" smtClean="0"/>
              <a:t>11/8/22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12B73-7197-7848-9957-D72E4296DECE}" type="slidenum">
              <a:rPr lang="en-US" smtClean="0"/>
              <a:t>‹#›</a:t>
            </a:fld>
            <a:endParaRPr lang="en-US"/>
          </a:p>
        </p:txBody>
      </p:sp>
    </p:spTree>
    <p:extLst>
      <p:ext uri="{BB962C8B-B14F-4D97-AF65-F5344CB8AC3E}">
        <p14:creationId xmlns:p14="http://schemas.microsoft.com/office/powerpoint/2010/main" val="3257680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5AEB7F-1017-384F-BDB3-843733B33F5E}" type="datetimeFigureOut">
              <a:rPr lang="en-US" smtClean="0"/>
              <a:t>11/8/22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12B73-7197-7848-9957-D72E4296DECE}" type="slidenum">
              <a:rPr lang="en-US" smtClean="0"/>
              <a:t>‹#›</a:t>
            </a:fld>
            <a:endParaRPr lang="en-US"/>
          </a:p>
        </p:txBody>
      </p:sp>
    </p:spTree>
    <p:extLst>
      <p:ext uri="{BB962C8B-B14F-4D97-AF65-F5344CB8AC3E}">
        <p14:creationId xmlns:p14="http://schemas.microsoft.com/office/powerpoint/2010/main" val="3422992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5AEB7F-1017-384F-BDB3-843733B33F5E}" type="datetimeFigureOut">
              <a:rPr lang="en-US" smtClean="0"/>
              <a:t>11/8/22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12B73-7197-7848-9957-D72E4296DECE}" type="slidenum">
              <a:rPr lang="en-US" smtClean="0"/>
              <a:t>‹#›</a:t>
            </a:fld>
            <a:endParaRPr lang="en-US"/>
          </a:p>
        </p:txBody>
      </p:sp>
    </p:spTree>
    <p:extLst>
      <p:ext uri="{BB962C8B-B14F-4D97-AF65-F5344CB8AC3E}">
        <p14:creationId xmlns:p14="http://schemas.microsoft.com/office/powerpoint/2010/main" val="162033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5AEB7F-1017-384F-BDB3-843733B33F5E}" type="datetimeFigureOut">
              <a:rPr lang="en-US" smtClean="0"/>
              <a:t>11/8/22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12B73-7197-7848-9957-D72E4296DECE}" type="slidenum">
              <a:rPr lang="en-US" smtClean="0"/>
              <a:t>‹#›</a:t>
            </a:fld>
            <a:endParaRPr lang="en-US"/>
          </a:p>
        </p:txBody>
      </p:sp>
    </p:spTree>
    <p:extLst>
      <p:ext uri="{BB962C8B-B14F-4D97-AF65-F5344CB8AC3E}">
        <p14:creationId xmlns:p14="http://schemas.microsoft.com/office/powerpoint/2010/main" val="4193629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5AEB7F-1017-384F-BDB3-843733B33F5E}" type="datetimeFigureOut">
              <a:rPr lang="en-US" smtClean="0"/>
              <a:t>11/8/22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F12B73-7197-7848-9957-D72E4296DECE}" type="slidenum">
              <a:rPr lang="en-US" smtClean="0"/>
              <a:t>‹#›</a:t>
            </a:fld>
            <a:endParaRPr lang="en-US"/>
          </a:p>
        </p:txBody>
      </p:sp>
    </p:spTree>
    <p:extLst>
      <p:ext uri="{BB962C8B-B14F-4D97-AF65-F5344CB8AC3E}">
        <p14:creationId xmlns:p14="http://schemas.microsoft.com/office/powerpoint/2010/main" val="1911094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5AEB7F-1017-384F-BDB3-843733B33F5E}" type="datetimeFigureOut">
              <a:rPr lang="en-US" smtClean="0"/>
              <a:t>11/8/22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F12B73-7197-7848-9957-D72E4296DECE}" type="slidenum">
              <a:rPr lang="en-US" smtClean="0"/>
              <a:t>‹#›</a:t>
            </a:fld>
            <a:endParaRPr lang="en-US"/>
          </a:p>
        </p:txBody>
      </p:sp>
    </p:spTree>
    <p:extLst>
      <p:ext uri="{BB962C8B-B14F-4D97-AF65-F5344CB8AC3E}">
        <p14:creationId xmlns:p14="http://schemas.microsoft.com/office/powerpoint/2010/main" val="2375197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5AEB7F-1017-384F-BDB3-843733B33F5E}" type="datetimeFigureOut">
              <a:rPr lang="en-US" smtClean="0"/>
              <a:t>11/8/22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F12B73-7197-7848-9957-D72E4296DECE}" type="slidenum">
              <a:rPr lang="en-US" smtClean="0"/>
              <a:t>‹#›</a:t>
            </a:fld>
            <a:endParaRPr lang="en-US"/>
          </a:p>
        </p:txBody>
      </p:sp>
    </p:spTree>
    <p:extLst>
      <p:ext uri="{BB962C8B-B14F-4D97-AF65-F5344CB8AC3E}">
        <p14:creationId xmlns:p14="http://schemas.microsoft.com/office/powerpoint/2010/main" val="4136485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5AEB7F-1017-384F-BDB3-843733B33F5E}" type="datetimeFigureOut">
              <a:rPr lang="en-US" smtClean="0"/>
              <a:t>11/8/22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F12B73-7197-7848-9957-D72E4296DECE}" type="slidenum">
              <a:rPr lang="en-US" smtClean="0"/>
              <a:t>‹#›</a:t>
            </a:fld>
            <a:endParaRPr lang="en-US"/>
          </a:p>
        </p:txBody>
      </p:sp>
    </p:spTree>
    <p:extLst>
      <p:ext uri="{BB962C8B-B14F-4D97-AF65-F5344CB8AC3E}">
        <p14:creationId xmlns:p14="http://schemas.microsoft.com/office/powerpoint/2010/main" val="294035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C25AEB7F-1017-384F-BDB3-843733B33F5E}" type="datetimeFigureOut">
              <a:rPr lang="en-US" smtClean="0"/>
              <a:t>11/8/22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F12B73-7197-7848-9957-D72E4296DECE}" type="slidenum">
              <a:rPr lang="en-US" smtClean="0"/>
              <a:t>‹#›</a:t>
            </a:fld>
            <a:endParaRPr lang="en-US"/>
          </a:p>
        </p:txBody>
      </p:sp>
    </p:spTree>
    <p:extLst>
      <p:ext uri="{BB962C8B-B14F-4D97-AF65-F5344CB8AC3E}">
        <p14:creationId xmlns:p14="http://schemas.microsoft.com/office/powerpoint/2010/main" val="115992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C25AEB7F-1017-384F-BDB3-843733B33F5E}" type="datetimeFigureOut">
              <a:rPr lang="en-US" smtClean="0"/>
              <a:t>11/8/22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F12B73-7197-7848-9957-D72E4296DECE}" type="slidenum">
              <a:rPr lang="en-US" smtClean="0"/>
              <a:t>‹#›</a:t>
            </a:fld>
            <a:endParaRPr lang="en-US"/>
          </a:p>
        </p:txBody>
      </p:sp>
    </p:spTree>
    <p:extLst>
      <p:ext uri="{BB962C8B-B14F-4D97-AF65-F5344CB8AC3E}">
        <p14:creationId xmlns:p14="http://schemas.microsoft.com/office/powerpoint/2010/main" val="3294970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C25AEB7F-1017-384F-BDB3-843733B33F5E}" type="datetimeFigureOut">
              <a:rPr lang="en-US" smtClean="0"/>
              <a:t>11/8/22</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76F12B73-7197-7848-9957-D72E4296DECE}" type="slidenum">
              <a:rPr lang="en-US" smtClean="0"/>
              <a:t>‹#›</a:t>
            </a:fld>
            <a:endParaRPr lang="en-US"/>
          </a:p>
        </p:txBody>
      </p:sp>
    </p:spTree>
    <p:extLst>
      <p:ext uri="{BB962C8B-B14F-4D97-AF65-F5344CB8AC3E}">
        <p14:creationId xmlns:p14="http://schemas.microsoft.com/office/powerpoint/2010/main" val="10877090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tiff"/><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tiff"/><Relationship Id="rId2" Type="http://schemas.openxmlformats.org/officeDocument/2006/relationships/image" Target="../media/image1.png"/><Relationship Id="rId16" Type="http://schemas.openxmlformats.org/officeDocument/2006/relationships/image" Target="../media/image15.tiff"/><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tiff"/><Relationship Id="rId5" Type="http://schemas.openxmlformats.org/officeDocument/2006/relationships/image" Target="../media/image4.png"/><Relationship Id="rId15" Type="http://schemas.openxmlformats.org/officeDocument/2006/relationships/image" Target="../media/image14.tiff"/><Relationship Id="rId23" Type="http://schemas.openxmlformats.org/officeDocument/2006/relationships/image" Target="../media/image22.tiff"/><Relationship Id="rId10" Type="http://schemas.openxmlformats.org/officeDocument/2006/relationships/image" Target="../media/image9.png"/><Relationship Id="rId19" Type="http://schemas.openxmlformats.org/officeDocument/2006/relationships/image" Target="../media/image18.tiff"/><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tiff"/><Relationship Id="rId22"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45F9881E-1001-DF6D-F8AC-E5D8F3C0F1C2}"/>
              </a:ext>
            </a:extLst>
          </p:cNvPr>
          <p:cNvSpPr/>
          <p:nvPr/>
        </p:nvSpPr>
        <p:spPr>
          <a:xfrm>
            <a:off x="14042574" y="16825170"/>
            <a:ext cx="17043300" cy="15759961"/>
          </a:xfrm>
          <a:prstGeom prst="roundRect">
            <a:avLst>
              <a:gd name="adj" fmla="val 134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60" dirty="0">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F92377BA-05BB-0613-9F4C-8BB29AC98685}"/>
              </a:ext>
            </a:extLst>
          </p:cNvPr>
          <p:cNvSpPr/>
          <p:nvPr/>
        </p:nvSpPr>
        <p:spPr>
          <a:xfrm>
            <a:off x="534579" y="14097012"/>
            <a:ext cx="6268759" cy="6376147"/>
          </a:xfrm>
          <a:prstGeom prst="roundRect">
            <a:avLst>
              <a:gd name="adj" fmla="val 624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60">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C1BB1EFE-C3CB-EB5E-0F45-C8B5D1869345}"/>
              </a:ext>
            </a:extLst>
          </p:cNvPr>
          <p:cNvSpPr/>
          <p:nvPr/>
        </p:nvSpPr>
        <p:spPr>
          <a:xfrm>
            <a:off x="497301" y="9323679"/>
            <a:ext cx="13079300" cy="4445804"/>
          </a:xfrm>
          <a:prstGeom prst="roundRect">
            <a:avLst>
              <a:gd name="adj" fmla="val 63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6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87F1C1F-C159-E5C6-0A2F-EDD6823BDB54}"/>
              </a:ext>
            </a:extLst>
          </p:cNvPr>
          <p:cNvSpPr txBox="1"/>
          <p:nvPr/>
        </p:nvSpPr>
        <p:spPr>
          <a:xfrm>
            <a:off x="2101471" y="493049"/>
            <a:ext cx="40407215" cy="1600438"/>
          </a:xfrm>
          <a:prstGeom prst="rect">
            <a:avLst/>
          </a:prstGeom>
          <a:noFill/>
        </p:spPr>
        <p:txBody>
          <a:bodyPr wrap="none" rtlCol="0">
            <a:spAutoFit/>
          </a:bodyPr>
          <a:lstStyle/>
          <a:p>
            <a:pPr algn="ctr"/>
            <a:r>
              <a:rPr lang="en-US" sz="5400" b="1" dirty="0">
                <a:latin typeface="Times New Roman" panose="02020603050405020304" pitchFamily="18" charset="0"/>
                <a:cs typeface="Times New Roman" panose="02020603050405020304" pitchFamily="18" charset="0"/>
              </a:rPr>
              <a:t>Gestational Cannabidiol (CBD) Consumption Impacts Offspring Hypothalamus Development and Metabolism in a Sex-Specific Manner</a:t>
            </a:r>
          </a:p>
          <a:p>
            <a:pPr algn="ctr"/>
            <a:r>
              <a:rPr lang="en-US" sz="4400" u="sng" dirty="0">
                <a:latin typeface="Times New Roman" panose="02020603050405020304" pitchFamily="18" charset="0"/>
                <a:cs typeface="Times New Roman" panose="02020603050405020304" pitchFamily="18" charset="0"/>
              </a:rPr>
              <a:t>Lillian </a:t>
            </a:r>
            <a:r>
              <a:rPr lang="en-US" sz="4400" u="sng" dirty="0" err="1">
                <a:latin typeface="Times New Roman" panose="02020603050405020304" pitchFamily="18" charset="0"/>
                <a:cs typeface="Times New Roman" panose="02020603050405020304" pitchFamily="18" charset="0"/>
              </a:rPr>
              <a:t>Folts</a:t>
            </a:r>
            <a:r>
              <a:rPr lang="en-US" sz="4400" dirty="0">
                <a:latin typeface="Times New Roman" panose="02020603050405020304" pitchFamily="18" charset="0"/>
                <a:cs typeface="Times New Roman" panose="02020603050405020304" pitchFamily="18" charset="0"/>
              </a:rPr>
              <a:t>, Karli Swenson, Becky O’Rourke, Emily Bates. Department of Pediatrics, University of Colorado | Anschutz Medical Campus </a:t>
            </a:r>
          </a:p>
        </p:txBody>
      </p:sp>
      <p:sp>
        <p:nvSpPr>
          <p:cNvPr id="8" name="TextBox 7">
            <a:extLst>
              <a:ext uri="{FF2B5EF4-FFF2-40B4-BE49-F238E27FC236}">
                <a16:creationId xmlns:a16="http://schemas.microsoft.com/office/drawing/2014/main" id="{447BFC81-1DAC-FB6B-31C1-0DC36D44BC12}"/>
              </a:ext>
            </a:extLst>
          </p:cNvPr>
          <p:cNvSpPr txBox="1"/>
          <p:nvPr/>
        </p:nvSpPr>
        <p:spPr>
          <a:xfrm>
            <a:off x="2465925" y="9573731"/>
            <a:ext cx="8423845" cy="535531"/>
          </a:xfrm>
          <a:prstGeom prst="rect">
            <a:avLst/>
          </a:prstGeom>
          <a:noFill/>
        </p:spPr>
        <p:txBody>
          <a:bodyPr wrap="none" rtlCol="0">
            <a:spAutoFit/>
          </a:bodyPr>
          <a:lstStyle/>
          <a:p>
            <a:r>
              <a:rPr lang="en-US" sz="2880" b="1" dirty="0">
                <a:latin typeface="Times New Roman" panose="02020603050405020304" pitchFamily="18" charset="0"/>
                <a:cs typeface="Times New Roman" panose="02020603050405020304" pitchFamily="18" charset="0"/>
              </a:rPr>
              <a:t>Clinical Studies of Marijuana Exposure Show Harm</a:t>
            </a:r>
          </a:p>
        </p:txBody>
      </p:sp>
      <p:sp>
        <p:nvSpPr>
          <p:cNvPr id="9" name="Rounded Rectangle 8">
            <a:extLst>
              <a:ext uri="{FF2B5EF4-FFF2-40B4-BE49-F238E27FC236}">
                <a16:creationId xmlns:a16="http://schemas.microsoft.com/office/drawing/2014/main" id="{E02E9B26-6219-1C84-6276-AA8C44DFCF63}"/>
              </a:ext>
            </a:extLst>
          </p:cNvPr>
          <p:cNvSpPr/>
          <p:nvPr/>
        </p:nvSpPr>
        <p:spPr>
          <a:xfrm>
            <a:off x="13943427" y="2525789"/>
            <a:ext cx="17238247" cy="13933411"/>
          </a:xfrm>
          <a:prstGeom prst="roundRect">
            <a:avLst>
              <a:gd name="adj" fmla="val 20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60">
              <a:latin typeface="Times New Roman" panose="02020603050405020304" pitchFamily="18" charset="0"/>
              <a:cs typeface="Times New Roman" panose="02020603050405020304" pitchFamily="18" charset="0"/>
            </a:endParaRPr>
          </a:p>
        </p:txBody>
      </p:sp>
      <p:sp>
        <p:nvSpPr>
          <p:cNvPr id="10" name="Rounded Rectangle 9">
            <a:extLst>
              <a:ext uri="{FF2B5EF4-FFF2-40B4-BE49-F238E27FC236}">
                <a16:creationId xmlns:a16="http://schemas.microsoft.com/office/drawing/2014/main" id="{071124B6-CEC9-6536-A2E9-AA7D70D7AE2A}"/>
              </a:ext>
            </a:extLst>
          </p:cNvPr>
          <p:cNvSpPr/>
          <p:nvPr/>
        </p:nvSpPr>
        <p:spPr>
          <a:xfrm>
            <a:off x="31518204" y="29187965"/>
            <a:ext cx="12272177" cy="3374214"/>
          </a:xfrm>
          <a:prstGeom prst="roundRect">
            <a:avLst>
              <a:gd name="adj" fmla="val 81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Funding: Institute of Cannabis Research, Colorado Clinical and Translational Science TL1 TR002533, Diabetes Research Center, University of Colorado Anschutz Medical Campus </a:t>
            </a:r>
          </a:p>
          <a:p>
            <a:pPr algn="ctr"/>
            <a:r>
              <a:rPr lang="en-US" sz="2800" dirty="0">
                <a:solidFill>
                  <a:schemeClr val="tx1"/>
                </a:solidFill>
                <a:latin typeface="Times New Roman" panose="02020603050405020304" pitchFamily="18" charset="0"/>
                <a:cs typeface="Times New Roman" panose="02020603050405020304" pitchFamily="18" charset="0"/>
              </a:rPr>
              <a:t>IACUC approval: 139</a:t>
            </a:r>
          </a:p>
          <a:p>
            <a:pPr algn="ctr"/>
            <a:r>
              <a:rPr lang="en-US" sz="2800" dirty="0">
                <a:solidFill>
                  <a:schemeClr val="tx1"/>
                </a:solidFill>
                <a:latin typeface="Times New Roman" panose="02020603050405020304" pitchFamily="18" charset="0"/>
                <a:cs typeface="Times New Roman" panose="02020603050405020304" pitchFamily="18" charset="0"/>
              </a:rPr>
              <a:t>References</a:t>
            </a:r>
            <a:r>
              <a:rPr lang="en-US" sz="1600"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1. Ko et al 2020. 2. Jutras-Aswad, D. et al. 2019., 3. </a:t>
            </a:r>
            <a:r>
              <a:rPr lang="en-US" sz="2000" dirty="0" err="1">
                <a:solidFill>
                  <a:schemeClr val="tx1"/>
                </a:solidFill>
                <a:latin typeface="Times New Roman" panose="02020603050405020304" pitchFamily="18" charset="0"/>
                <a:cs typeface="Times New Roman" panose="02020603050405020304" pitchFamily="18" charset="0"/>
              </a:rPr>
              <a:t>Crume</a:t>
            </a:r>
            <a:r>
              <a:rPr lang="en-US" sz="2000" dirty="0">
                <a:solidFill>
                  <a:schemeClr val="tx1"/>
                </a:solidFill>
                <a:latin typeface="Times New Roman" panose="02020603050405020304" pitchFamily="18" charset="0"/>
                <a:cs typeface="Times New Roman" panose="02020603050405020304" pitchFamily="18" charset="0"/>
              </a:rPr>
              <a:t> et al. 2018. 4. Metz et al. 2019. 5. Dickson et al. 2018. 6. Marist Poll April 2017. 7. </a:t>
            </a:r>
            <a:r>
              <a:rPr lang="en-US" sz="2000" dirty="0" err="1">
                <a:solidFill>
                  <a:schemeClr val="tx1"/>
                </a:solidFill>
                <a:latin typeface="Times New Roman" panose="02020603050405020304" pitchFamily="18" charset="0"/>
                <a:cs typeface="Times New Roman" panose="02020603050405020304" pitchFamily="18" charset="0"/>
              </a:rPr>
              <a:t>Hayatbakhsh</a:t>
            </a:r>
            <a:r>
              <a:rPr lang="en-US" sz="2000" dirty="0">
                <a:solidFill>
                  <a:schemeClr val="tx1"/>
                </a:solidFill>
                <a:latin typeface="Times New Roman" panose="02020603050405020304" pitchFamily="18" charset="0"/>
                <a:cs typeface="Times New Roman" panose="02020603050405020304" pitchFamily="18" charset="0"/>
              </a:rPr>
              <a:t>, M. et al., 2012. 8. Chia-Shan Wu, et al. 2011. 9. Moore, et al 2022. 10. Hutson et al. 2019. </a:t>
            </a:r>
          </a:p>
        </p:txBody>
      </p:sp>
      <p:sp>
        <p:nvSpPr>
          <p:cNvPr id="11" name="Rounded Rectangle 10">
            <a:extLst>
              <a:ext uri="{FF2B5EF4-FFF2-40B4-BE49-F238E27FC236}">
                <a16:creationId xmlns:a16="http://schemas.microsoft.com/office/drawing/2014/main" id="{C507DEEB-F436-A6A7-523F-9D2E9B8F2179}"/>
              </a:ext>
            </a:extLst>
          </p:cNvPr>
          <p:cNvSpPr/>
          <p:nvPr/>
        </p:nvSpPr>
        <p:spPr>
          <a:xfrm>
            <a:off x="503105" y="2519896"/>
            <a:ext cx="13048081" cy="2170950"/>
          </a:xfrm>
          <a:prstGeom prst="roundRect">
            <a:avLst>
              <a:gd name="adj" fmla="val 1061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960" b="1" dirty="0">
                <a:solidFill>
                  <a:schemeClr val="tx1"/>
                </a:solidFill>
                <a:latin typeface="Times New Roman" panose="02020603050405020304" pitchFamily="18" charset="0"/>
                <a:cs typeface="Times New Roman" panose="02020603050405020304" pitchFamily="18" charset="0"/>
              </a:rPr>
              <a:t>Goal: </a:t>
            </a:r>
            <a:r>
              <a:rPr lang="en-US" sz="3960" dirty="0">
                <a:solidFill>
                  <a:schemeClr val="tx1"/>
                </a:solidFill>
                <a:latin typeface="Times New Roman" panose="02020603050405020304" pitchFamily="18" charset="0"/>
                <a:cs typeface="Times New Roman" panose="02020603050405020304" pitchFamily="18" charset="0"/>
              </a:rPr>
              <a:t>Determine how gestational CBD consumption effects offspring metabolism</a:t>
            </a:r>
          </a:p>
        </p:txBody>
      </p:sp>
      <p:sp>
        <p:nvSpPr>
          <p:cNvPr id="12" name="Rounded Rectangle 11">
            <a:extLst>
              <a:ext uri="{FF2B5EF4-FFF2-40B4-BE49-F238E27FC236}">
                <a16:creationId xmlns:a16="http://schemas.microsoft.com/office/drawing/2014/main" id="{30914FDE-AD3A-C8CA-4483-1C3C6DA72B8C}"/>
              </a:ext>
            </a:extLst>
          </p:cNvPr>
          <p:cNvSpPr/>
          <p:nvPr/>
        </p:nvSpPr>
        <p:spPr>
          <a:xfrm>
            <a:off x="31570925" y="15872847"/>
            <a:ext cx="12169966" cy="7149713"/>
          </a:xfrm>
          <a:prstGeom prst="roundRect">
            <a:avLst>
              <a:gd name="adj" fmla="val 57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960" dirty="0">
              <a:solidFill>
                <a:schemeClr val="tx1"/>
              </a:solidFill>
              <a:latin typeface="Times New Roman" panose="02020603050405020304" pitchFamily="18" charset="0"/>
              <a:cs typeface="Times New Roman" panose="02020603050405020304" pitchFamily="18" charset="0"/>
            </a:endParaRPr>
          </a:p>
        </p:txBody>
      </p:sp>
      <p:sp>
        <p:nvSpPr>
          <p:cNvPr id="13" name="Rounded Rectangle 12">
            <a:extLst>
              <a:ext uri="{FF2B5EF4-FFF2-40B4-BE49-F238E27FC236}">
                <a16:creationId xmlns:a16="http://schemas.microsoft.com/office/drawing/2014/main" id="{3F4DDD92-598D-EDAC-E0DE-9ED0B695A479}"/>
              </a:ext>
            </a:extLst>
          </p:cNvPr>
          <p:cNvSpPr/>
          <p:nvPr/>
        </p:nvSpPr>
        <p:spPr>
          <a:xfrm>
            <a:off x="31543475" y="23353043"/>
            <a:ext cx="12272177" cy="5593743"/>
          </a:xfrm>
          <a:prstGeom prst="roundRect">
            <a:avLst>
              <a:gd name="adj" fmla="val 110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5985996C-B26C-2808-C566-BC58EF797E2D}"/>
              </a:ext>
            </a:extLst>
          </p:cNvPr>
          <p:cNvSpPr txBox="1"/>
          <p:nvPr/>
        </p:nvSpPr>
        <p:spPr>
          <a:xfrm>
            <a:off x="31110233" y="23579326"/>
            <a:ext cx="12552484" cy="701731"/>
          </a:xfrm>
          <a:prstGeom prst="rect">
            <a:avLst/>
          </a:prstGeom>
          <a:noFill/>
        </p:spPr>
        <p:txBody>
          <a:bodyPr wrap="square" rtlCol="0">
            <a:spAutoFit/>
          </a:bodyPr>
          <a:lstStyle/>
          <a:p>
            <a:pPr algn="ctr"/>
            <a:r>
              <a:rPr lang="en-US" sz="3960" b="1" dirty="0">
                <a:latin typeface="Times New Roman" panose="02020603050405020304" pitchFamily="18" charset="0"/>
                <a:cs typeface="Times New Roman" panose="02020603050405020304" pitchFamily="18" charset="0"/>
              </a:rPr>
              <a:t>Future work</a:t>
            </a:r>
            <a:endParaRPr lang="en-US" sz="396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A0C77741-9734-D444-A22E-6470489932A7}"/>
              </a:ext>
            </a:extLst>
          </p:cNvPr>
          <p:cNvSpPr txBox="1"/>
          <p:nvPr/>
        </p:nvSpPr>
        <p:spPr>
          <a:xfrm>
            <a:off x="7417088" y="10268376"/>
            <a:ext cx="5947313" cy="3170099"/>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Clinical studies show</a:t>
            </a:r>
            <a:r>
              <a:rPr lang="en-US" sz="3200" baseline="-25000" dirty="0">
                <a:latin typeface="Times New Roman" panose="02020603050405020304" pitchFamily="18" charset="0"/>
                <a:cs typeface="Times New Roman" panose="02020603050405020304" pitchFamily="18" charset="0"/>
              </a:rPr>
              <a:t>7,8</a:t>
            </a:r>
            <a:r>
              <a:rPr lang="en-US" sz="3200" dirty="0">
                <a:latin typeface="Times New Roman" panose="02020603050405020304" pitchFamily="18" charset="0"/>
                <a:cs typeface="Times New Roman" panose="02020603050405020304" pitchFamily="18" charset="0"/>
              </a:rPr>
              <a:t>:</a:t>
            </a:r>
          </a:p>
          <a:p>
            <a:pPr marL="617155" indent="-617155">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Decrease in birth weight</a:t>
            </a:r>
          </a:p>
          <a:p>
            <a:pPr marL="617155" indent="-617155">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Increase in preterm labor</a:t>
            </a:r>
          </a:p>
          <a:p>
            <a:pPr marL="617155" indent="-617155">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Increase in small for gestational age</a:t>
            </a:r>
          </a:p>
          <a:p>
            <a:pPr marL="617155" indent="-617155">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Increase in NICU admissions</a:t>
            </a:r>
          </a:p>
          <a:p>
            <a:pPr marL="617155" indent="-617155">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Higher circulating blood glucose by 5 years of age</a:t>
            </a:r>
            <a:r>
              <a:rPr lang="en-US" sz="2800" baseline="-25000" dirty="0">
                <a:latin typeface="Times New Roman" panose="02020603050405020304" pitchFamily="18" charset="0"/>
                <a:cs typeface="Times New Roman" panose="02020603050405020304" pitchFamily="18" charset="0"/>
              </a:rPr>
              <a:t>9</a:t>
            </a:r>
            <a:endParaRPr lang="en-US" sz="28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62D56B51-AA35-A5DE-8278-18606A66C185}"/>
              </a:ext>
            </a:extLst>
          </p:cNvPr>
          <p:cNvSpPr txBox="1"/>
          <p:nvPr/>
        </p:nvSpPr>
        <p:spPr>
          <a:xfrm>
            <a:off x="1082185" y="10255180"/>
            <a:ext cx="6268759" cy="3170099"/>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Clinical studies are:</a:t>
            </a:r>
          </a:p>
          <a:p>
            <a:pPr marL="617155" indent="-617155">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Retrospective</a:t>
            </a:r>
          </a:p>
          <a:p>
            <a:pPr marL="617155" indent="-617155">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Self-reported</a:t>
            </a:r>
          </a:p>
          <a:p>
            <a:pPr marL="617155" indent="-617155">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Dosing is unclear</a:t>
            </a:r>
          </a:p>
          <a:p>
            <a:pPr marL="617155" indent="-617155">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Nonspecific to marijuana components </a:t>
            </a:r>
          </a:p>
          <a:p>
            <a:pPr marL="617155" indent="-617155">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Confounded with nicotine and/or alcohol</a:t>
            </a:r>
          </a:p>
        </p:txBody>
      </p:sp>
      <p:sp>
        <p:nvSpPr>
          <p:cNvPr id="17" name="Rounded Rectangle 16">
            <a:extLst>
              <a:ext uri="{FF2B5EF4-FFF2-40B4-BE49-F238E27FC236}">
                <a16:creationId xmlns:a16="http://schemas.microsoft.com/office/drawing/2014/main" id="{F3B6D157-4EF4-40FB-1D1B-BB0E902CB4AB}"/>
              </a:ext>
            </a:extLst>
          </p:cNvPr>
          <p:cNvSpPr/>
          <p:nvPr/>
        </p:nvSpPr>
        <p:spPr>
          <a:xfrm>
            <a:off x="499214" y="5077293"/>
            <a:ext cx="13079300" cy="3845970"/>
          </a:xfrm>
          <a:prstGeom prst="roundRect">
            <a:avLst>
              <a:gd name="adj" fmla="val 63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6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2767D025-8B3A-A866-6576-DBE75DF7B35F}"/>
              </a:ext>
            </a:extLst>
          </p:cNvPr>
          <p:cNvSpPr txBox="1"/>
          <p:nvPr/>
        </p:nvSpPr>
        <p:spPr>
          <a:xfrm>
            <a:off x="2844716" y="5226975"/>
            <a:ext cx="8297015" cy="584775"/>
          </a:xfrm>
          <a:prstGeom prst="rect">
            <a:avLst/>
          </a:prstGeom>
          <a:noFill/>
        </p:spPr>
        <p:txBody>
          <a:bodyPr wrap="none" rtlCol="0">
            <a:spAutoFit/>
          </a:bodyPr>
          <a:lstStyle/>
          <a:p>
            <a:r>
              <a:rPr lang="en-US" sz="3200" b="1" dirty="0">
                <a:latin typeface="Times New Roman" panose="02020603050405020304" pitchFamily="18" charset="0"/>
                <a:cs typeface="Times New Roman" panose="02020603050405020304" pitchFamily="18" charset="0"/>
              </a:rPr>
              <a:t>Consumption During Pregnancy is Increasing </a:t>
            </a:r>
          </a:p>
        </p:txBody>
      </p:sp>
      <p:sp>
        <p:nvSpPr>
          <p:cNvPr id="19" name="Rounded Rectangle 18">
            <a:extLst>
              <a:ext uri="{FF2B5EF4-FFF2-40B4-BE49-F238E27FC236}">
                <a16:creationId xmlns:a16="http://schemas.microsoft.com/office/drawing/2014/main" id="{D441DB2A-F52F-894E-551E-69968AE0D3D1}"/>
              </a:ext>
            </a:extLst>
          </p:cNvPr>
          <p:cNvSpPr/>
          <p:nvPr/>
        </p:nvSpPr>
        <p:spPr>
          <a:xfrm>
            <a:off x="530944" y="20720865"/>
            <a:ext cx="13079300" cy="3949054"/>
          </a:xfrm>
          <a:prstGeom prst="roundRect">
            <a:avLst>
              <a:gd name="adj" fmla="val 63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6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4439738E-7F1F-1814-CAA3-90069A094310}"/>
              </a:ext>
            </a:extLst>
          </p:cNvPr>
          <p:cNvSpPr txBox="1"/>
          <p:nvPr/>
        </p:nvSpPr>
        <p:spPr>
          <a:xfrm>
            <a:off x="5979133" y="20856893"/>
            <a:ext cx="1903085" cy="646331"/>
          </a:xfrm>
          <a:prstGeom prst="rect">
            <a:avLst/>
          </a:prstGeom>
          <a:noFill/>
        </p:spPr>
        <p:txBody>
          <a:bodyPr wrap="none" rtlCol="0">
            <a:spAutoFit/>
          </a:bodyPr>
          <a:lstStyle/>
          <a:p>
            <a:r>
              <a:rPr lang="en-US" sz="3600" b="1" dirty="0">
                <a:latin typeface="Times New Roman" panose="02020603050405020304" pitchFamily="18" charset="0"/>
                <a:cs typeface="Times New Roman" panose="02020603050405020304" pitchFamily="18" charset="0"/>
              </a:rPr>
              <a:t>Methods</a:t>
            </a:r>
          </a:p>
        </p:txBody>
      </p:sp>
      <p:sp>
        <p:nvSpPr>
          <p:cNvPr id="21" name="TextBox 20">
            <a:extLst>
              <a:ext uri="{FF2B5EF4-FFF2-40B4-BE49-F238E27FC236}">
                <a16:creationId xmlns:a16="http://schemas.microsoft.com/office/drawing/2014/main" id="{BAC6B131-B941-3139-4093-D99345EAB835}"/>
              </a:ext>
            </a:extLst>
          </p:cNvPr>
          <p:cNvSpPr txBox="1"/>
          <p:nvPr/>
        </p:nvSpPr>
        <p:spPr>
          <a:xfrm>
            <a:off x="31721234" y="24374037"/>
            <a:ext cx="12169966" cy="4130746"/>
          </a:xfrm>
          <a:prstGeom prst="rect">
            <a:avLst/>
          </a:prstGeom>
          <a:noFill/>
        </p:spPr>
        <p:txBody>
          <a:bodyPr wrap="square" rtlCol="0">
            <a:spAutoFit/>
          </a:bodyPr>
          <a:lstStyle/>
          <a:p>
            <a:r>
              <a:rPr lang="en-US" sz="2916" dirty="0">
                <a:latin typeface="Times New Roman" panose="02020603050405020304" pitchFamily="18" charset="0"/>
                <a:cs typeface="Times New Roman" panose="02020603050405020304" pitchFamily="18" charset="0"/>
              </a:rPr>
              <a:t>At the bench:</a:t>
            </a:r>
          </a:p>
          <a:p>
            <a:pPr marL="617155" indent="-617155">
              <a:buFont typeface="Arial" panose="020B0604020202020204" pitchFamily="34" charset="0"/>
              <a:buChar char="•"/>
            </a:pPr>
            <a:r>
              <a:rPr lang="en-US" sz="2916" dirty="0">
                <a:latin typeface="Times New Roman" panose="02020603050405020304" pitchFamily="18" charset="0"/>
                <a:cs typeface="Times New Roman" panose="02020603050405020304" pitchFamily="18" charset="0"/>
              </a:rPr>
              <a:t>Understand how fetal CBD exposure could sensitize offspring to postnatal high fat diet</a:t>
            </a:r>
          </a:p>
          <a:p>
            <a:pPr marL="617155" indent="-617155">
              <a:buFont typeface="Arial" panose="020B0604020202020204" pitchFamily="34" charset="0"/>
              <a:buChar char="•"/>
            </a:pPr>
            <a:r>
              <a:rPr lang="en-US" sz="2916" dirty="0">
                <a:latin typeface="Times New Roman" panose="02020603050405020304" pitchFamily="18" charset="0"/>
                <a:cs typeface="Times New Roman" panose="02020603050405020304" pitchFamily="18" charset="0"/>
              </a:rPr>
              <a:t>Analysis of CBD transfer through breastmilk </a:t>
            </a:r>
          </a:p>
          <a:p>
            <a:pPr marL="617155" indent="-617155">
              <a:buFont typeface="Arial" panose="020B0604020202020204" pitchFamily="34" charset="0"/>
              <a:buChar char="•"/>
            </a:pPr>
            <a:r>
              <a:rPr lang="en-US" sz="2916" dirty="0">
                <a:latin typeface="Times New Roman" panose="02020603050405020304" pitchFamily="18" charset="0"/>
                <a:cs typeface="Times New Roman" panose="02020603050405020304" pitchFamily="18" charset="0"/>
              </a:rPr>
              <a:t>Determine molecular mechanisms driving metabolic phenotypes</a:t>
            </a:r>
          </a:p>
          <a:p>
            <a:pPr marL="617155" indent="-617155">
              <a:buFont typeface="Arial" panose="020B0604020202020204" pitchFamily="34" charset="0"/>
              <a:buChar char="•"/>
            </a:pPr>
            <a:endParaRPr lang="en-US" sz="2916" dirty="0">
              <a:latin typeface="Times New Roman" panose="02020603050405020304" pitchFamily="18" charset="0"/>
              <a:cs typeface="Times New Roman" panose="02020603050405020304" pitchFamily="18" charset="0"/>
            </a:endParaRPr>
          </a:p>
          <a:p>
            <a:r>
              <a:rPr lang="en-US" sz="2916" dirty="0">
                <a:latin typeface="Times New Roman" panose="02020603050405020304" pitchFamily="18" charset="0"/>
                <a:cs typeface="Times New Roman" panose="02020603050405020304" pitchFamily="18" charset="0"/>
              </a:rPr>
              <a:t>In the clinic:</a:t>
            </a:r>
          </a:p>
          <a:p>
            <a:pPr marL="457200" indent="-457200">
              <a:buFont typeface="Arial" panose="020B0604020202020204" pitchFamily="34" charset="0"/>
              <a:buChar char="•"/>
            </a:pPr>
            <a:r>
              <a:rPr lang="en-US" sz="2916" dirty="0">
                <a:latin typeface="Times New Roman" panose="02020603050405020304" pitchFamily="18" charset="0"/>
                <a:cs typeface="Times New Roman" panose="02020603050405020304" pitchFamily="18" charset="0"/>
              </a:rPr>
              <a:t>Educate clinicians, dispensaries, and the lay public about the potential risks of CBD consumption during pregnancy</a:t>
            </a:r>
          </a:p>
        </p:txBody>
      </p:sp>
      <p:sp>
        <p:nvSpPr>
          <p:cNvPr id="22" name="TextBox 21">
            <a:extLst>
              <a:ext uri="{FF2B5EF4-FFF2-40B4-BE49-F238E27FC236}">
                <a16:creationId xmlns:a16="http://schemas.microsoft.com/office/drawing/2014/main" id="{EB3CBAB4-E541-8931-0824-4DFDDCD61EF9}"/>
              </a:ext>
            </a:extLst>
          </p:cNvPr>
          <p:cNvSpPr txBox="1"/>
          <p:nvPr/>
        </p:nvSpPr>
        <p:spPr>
          <a:xfrm>
            <a:off x="34459514" y="16003319"/>
            <a:ext cx="6298519" cy="674031"/>
          </a:xfrm>
          <a:prstGeom prst="rect">
            <a:avLst/>
          </a:prstGeom>
          <a:noFill/>
        </p:spPr>
        <p:txBody>
          <a:bodyPr wrap="none" rtlCol="0">
            <a:spAutoFit/>
          </a:bodyPr>
          <a:lstStyle/>
          <a:p>
            <a:r>
              <a:rPr lang="en-US" sz="3780" b="1" dirty="0">
                <a:latin typeface="Times New Roman" panose="02020603050405020304" pitchFamily="18" charset="0"/>
                <a:cs typeface="Times New Roman" panose="02020603050405020304" pitchFamily="18" charset="0"/>
              </a:rPr>
              <a:t>Conclusions and Implications</a:t>
            </a:r>
          </a:p>
        </p:txBody>
      </p:sp>
      <p:sp>
        <p:nvSpPr>
          <p:cNvPr id="23" name="TextBox 22">
            <a:extLst>
              <a:ext uri="{FF2B5EF4-FFF2-40B4-BE49-F238E27FC236}">
                <a16:creationId xmlns:a16="http://schemas.microsoft.com/office/drawing/2014/main" id="{331E6906-AD61-5A59-0E6F-8F1A4076BADD}"/>
              </a:ext>
            </a:extLst>
          </p:cNvPr>
          <p:cNvSpPr txBox="1"/>
          <p:nvPr/>
        </p:nvSpPr>
        <p:spPr>
          <a:xfrm>
            <a:off x="7370506" y="6003060"/>
            <a:ext cx="6372898" cy="2739211"/>
          </a:xfrm>
          <a:prstGeom prst="rect">
            <a:avLst/>
          </a:prstGeom>
          <a:noFill/>
        </p:spPr>
        <p:txBody>
          <a:bodyPr wrap="square" rtlCol="0">
            <a:spAutoFit/>
          </a:bodyPr>
          <a:lstStyle/>
          <a:p>
            <a:pPr lvl="0" eaLnBrk="0" fontAlgn="base" hangingPunct="0">
              <a:spcBef>
                <a:spcPct val="0"/>
              </a:spcBef>
              <a:spcAft>
                <a:spcPct val="0"/>
              </a:spcAft>
            </a:pPr>
            <a:r>
              <a:rPr lang="en-US" alt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Consumption reason</a:t>
            </a:r>
            <a:r>
              <a:rPr lang="en-US" altLang="en-US" sz="3200" baseline="-25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5,6</a:t>
            </a:r>
            <a:r>
              <a:rPr lang="en-US" alt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marL="617155" indent="-617155" eaLnBrk="0" fontAlgn="base" hangingPunct="0">
              <a:spcBef>
                <a:spcPct val="0"/>
              </a:spcBef>
              <a:spcAft>
                <a:spcPct val="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Nausea and/or vomiting (77.8%, 77%) </a:t>
            </a:r>
          </a:p>
          <a:p>
            <a:pPr marL="617155" indent="-617155" eaLnBrk="0" fontAlgn="base" hangingPunct="0">
              <a:spcBef>
                <a:spcPct val="0"/>
              </a:spcBef>
              <a:spcAft>
                <a:spcPct val="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Stress/anxiety (81.5%, 75%)</a:t>
            </a:r>
          </a:p>
          <a:p>
            <a:pPr marL="617155" indent="-617155" eaLnBrk="0" fontAlgn="base" hangingPunct="0">
              <a:spcBef>
                <a:spcPct val="0"/>
              </a:spcBef>
              <a:spcAft>
                <a:spcPct val="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Pain (55.1%, 83%)</a:t>
            </a:r>
          </a:p>
          <a:p>
            <a:pPr marL="617155" indent="-617155" eaLnBrk="0" fontAlgn="base" hangingPunct="0">
              <a:spcBef>
                <a:spcPct val="0"/>
              </a:spcBef>
              <a:spcAft>
                <a:spcPct val="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Insomnia (74%)</a:t>
            </a:r>
          </a:p>
          <a:p>
            <a:pPr marL="617155" indent="-617155" eaLnBrk="0" fontAlgn="base" hangingPunct="0">
              <a:spcBef>
                <a:spcPct val="0"/>
              </a:spcBef>
              <a:spcAft>
                <a:spcPct val="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Appetite (70%)</a:t>
            </a:r>
          </a:p>
        </p:txBody>
      </p:sp>
      <p:sp>
        <p:nvSpPr>
          <p:cNvPr id="24" name="TextBox 23">
            <a:extLst>
              <a:ext uri="{FF2B5EF4-FFF2-40B4-BE49-F238E27FC236}">
                <a16:creationId xmlns:a16="http://schemas.microsoft.com/office/drawing/2014/main" id="{67B45261-F5ED-67E9-AF66-43D9E71DF4E4}"/>
              </a:ext>
            </a:extLst>
          </p:cNvPr>
          <p:cNvSpPr txBox="1"/>
          <p:nvPr/>
        </p:nvSpPr>
        <p:spPr>
          <a:xfrm>
            <a:off x="519772" y="5985090"/>
            <a:ext cx="6769336" cy="2739211"/>
          </a:xfrm>
          <a:prstGeom prst="rect">
            <a:avLst/>
          </a:prstGeom>
          <a:noFill/>
        </p:spPr>
        <p:txBody>
          <a:bodyPr wrap="square" rtlCol="0">
            <a:spAutoFit/>
          </a:bodyPr>
          <a:lstStyle/>
          <a:p>
            <a:pPr lvl="0" eaLnBrk="0" fontAlgn="base" hangingPunct="0">
              <a:spcBef>
                <a:spcPct val="0"/>
              </a:spcBef>
              <a:spcAft>
                <a:spcPct val="0"/>
              </a:spcAft>
            </a:pPr>
            <a:r>
              <a:rPr lang="en-US" sz="3200" dirty="0">
                <a:latin typeface="Times New Roman" panose="02020603050405020304" pitchFamily="18" charset="0"/>
                <a:cs typeface="Times New Roman" panose="02020603050405020304" pitchFamily="18" charset="0"/>
              </a:rPr>
              <a:t>Consumption Rates</a:t>
            </a:r>
            <a:r>
              <a:rPr lang="en-US" sz="3200" baseline="-25000" dirty="0">
                <a:latin typeface="Times New Roman" panose="02020603050405020304" pitchFamily="18" charset="0"/>
                <a:cs typeface="Times New Roman" panose="02020603050405020304" pitchFamily="18" charset="0"/>
              </a:rPr>
              <a:t>1,2,3,4</a:t>
            </a:r>
            <a:r>
              <a:rPr lang="en-US" sz="3200" dirty="0">
                <a:latin typeface="Times New Roman" panose="02020603050405020304" pitchFamily="18" charset="0"/>
                <a:cs typeface="Times New Roman" panose="02020603050405020304" pitchFamily="18" charset="0"/>
              </a:rPr>
              <a:t>:</a:t>
            </a:r>
          </a:p>
          <a:p>
            <a:pPr marL="617155" indent="-617155" eaLnBrk="0" fontAlgn="base" hangingPunct="0">
              <a:spcBef>
                <a:spcPct val="0"/>
              </a:spcBef>
              <a:spcAft>
                <a:spcPct val="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Pregnant people: 7% self reported</a:t>
            </a:r>
          </a:p>
          <a:p>
            <a:pPr marL="617155" indent="-617155" eaLnBrk="0" fontAlgn="base" hangingPunct="0">
              <a:spcBef>
                <a:spcPct val="0"/>
              </a:spcBef>
              <a:spcAft>
                <a:spcPct val="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Consumption increased 62% 2002 - 2014</a:t>
            </a:r>
          </a:p>
          <a:p>
            <a:pPr marL="617155" indent="-617155" eaLnBrk="0" fontAlgn="base" hangingPunct="0">
              <a:spcBef>
                <a:spcPct val="0"/>
              </a:spcBef>
              <a:spcAft>
                <a:spcPct val="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Highest consumption &lt;25 years old</a:t>
            </a:r>
          </a:p>
          <a:p>
            <a:pPr marL="617155" indent="-617155" eaLnBrk="0" fontAlgn="base" hangingPunct="0">
              <a:spcBef>
                <a:spcPct val="0"/>
              </a:spcBef>
              <a:spcAft>
                <a:spcPct val="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Biological samples show verbal underreporting, cord blood ~22% positive</a:t>
            </a:r>
          </a:p>
        </p:txBody>
      </p:sp>
      <p:sp>
        <p:nvSpPr>
          <p:cNvPr id="25" name="Rounded Rectangle 24">
            <a:extLst>
              <a:ext uri="{FF2B5EF4-FFF2-40B4-BE49-F238E27FC236}">
                <a16:creationId xmlns:a16="http://schemas.microsoft.com/office/drawing/2014/main" id="{BB14BEF9-F1E2-5DC7-95C5-B15E305F3CD2}"/>
              </a:ext>
            </a:extLst>
          </p:cNvPr>
          <p:cNvSpPr/>
          <p:nvPr/>
        </p:nvSpPr>
        <p:spPr>
          <a:xfrm>
            <a:off x="7079022" y="14097009"/>
            <a:ext cx="6404378" cy="6327385"/>
          </a:xfrm>
          <a:prstGeom prst="roundRect">
            <a:avLst>
              <a:gd name="adj" fmla="val 624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6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75F09ED9-AC9F-FE20-65C2-D6F977CAB627}"/>
              </a:ext>
            </a:extLst>
          </p:cNvPr>
          <p:cNvSpPr txBox="1"/>
          <p:nvPr/>
        </p:nvSpPr>
        <p:spPr>
          <a:xfrm>
            <a:off x="602476" y="14265538"/>
            <a:ext cx="6108127" cy="978729"/>
          </a:xfrm>
          <a:prstGeom prst="rect">
            <a:avLst/>
          </a:prstGeom>
          <a:noFill/>
        </p:spPr>
        <p:txBody>
          <a:bodyPr wrap="square" rtlCol="0">
            <a:spAutoFit/>
          </a:bodyPr>
          <a:lstStyle/>
          <a:p>
            <a:pPr algn="ctr"/>
            <a:r>
              <a:rPr lang="en-US" sz="2880" b="1" dirty="0">
                <a:latin typeface="Times New Roman" panose="02020603050405020304" pitchFamily="18" charset="0"/>
                <a:cs typeface="Times New Roman" panose="02020603050405020304" pitchFamily="18" charset="0"/>
              </a:rPr>
              <a:t>CBD activates receptors in the developing brain</a:t>
            </a:r>
            <a:r>
              <a:rPr lang="en-US" sz="2880" b="1" baseline="-25000" dirty="0">
                <a:latin typeface="Times New Roman" panose="02020603050405020304" pitchFamily="18" charset="0"/>
                <a:cs typeface="Times New Roman" panose="02020603050405020304" pitchFamily="18" charset="0"/>
              </a:rPr>
              <a:t>9</a:t>
            </a:r>
            <a:endParaRPr lang="en-US" sz="2880" b="1" dirty="0">
              <a:latin typeface="Times New Roman" panose="02020603050405020304" pitchFamily="18" charset="0"/>
              <a:cs typeface="Times New Roman" panose="02020603050405020304" pitchFamily="18" charset="0"/>
            </a:endParaRPr>
          </a:p>
        </p:txBody>
      </p:sp>
      <p:pic>
        <p:nvPicPr>
          <p:cNvPr id="27" name="Picture 26" descr="Text&#10;&#10;Description automatically generated">
            <a:extLst>
              <a:ext uri="{FF2B5EF4-FFF2-40B4-BE49-F238E27FC236}">
                <a16:creationId xmlns:a16="http://schemas.microsoft.com/office/drawing/2014/main" id="{7A8E6FC0-F886-425A-45D6-17D5844A156F}"/>
              </a:ext>
            </a:extLst>
          </p:cNvPr>
          <p:cNvPicPr>
            <a:picLocks noChangeAspect="1"/>
          </p:cNvPicPr>
          <p:nvPr/>
        </p:nvPicPr>
        <p:blipFill rotWithShape="1">
          <a:blip r:embed="rId2"/>
          <a:srcRect t="11180" r="2365" b="8290"/>
          <a:stretch/>
        </p:blipFill>
        <p:spPr>
          <a:xfrm>
            <a:off x="1275386" y="17883908"/>
            <a:ext cx="4403866" cy="1528548"/>
          </a:xfrm>
          <a:prstGeom prst="rect">
            <a:avLst/>
          </a:prstGeom>
        </p:spPr>
      </p:pic>
      <p:sp>
        <p:nvSpPr>
          <p:cNvPr id="31" name="TextBox 30">
            <a:extLst>
              <a:ext uri="{FF2B5EF4-FFF2-40B4-BE49-F238E27FC236}">
                <a16:creationId xmlns:a16="http://schemas.microsoft.com/office/drawing/2014/main" id="{D22C13D3-F71E-5B4D-1FF9-BCAF2FF2058E}"/>
              </a:ext>
            </a:extLst>
          </p:cNvPr>
          <p:cNvSpPr txBox="1"/>
          <p:nvPr/>
        </p:nvSpPr>
        <p:spPr>
          <a:xfrm>
            <a:off x="623446" y="19578528"/>
            <a:ext cx="6003676" cy="757130"/>
          </a:xfrm>
          <a:prstGeom prst="rect">
            <a:avLst/>
          </a:prstGeom>
          <a:noFill/>
        </p:spPr>
        <p:txBody>
          <a:bodyPr wrap="square" rtlCol="0">
            <a:spAutoFit/>
          </a:bodyPr>
          <a:lstStyle/>
          <a:p>
            <a:pPr algn="ctr"/>
            <a:r>
              <a:rPr lang="en-US" sz="2160" dirty="0">
                <a:latin typeface="Times New Roman" panose="02020603050405020304" pitchFamily="18" charset="0"/>
                <a:cs typeface="Times New Roman" panose="02020603050405020304" pitchFamily="18" charset="0"/>
              </a:rPr>
              <a:t>Expressed in the developing brain (including the hypothalamus)</a:t>
            </a:r>
          </a:p>
        </p:txBody>
      </p:sp>
      <p:sp>
        <p:nvSpPr>
          <p:cNvPr id="32" name="TextBox 31">
            <a:extLst>
              <a:ext uri="{FF2B5EF4-FFF2-40B4-BE49-F238E27FC236}">
                <a16:creationId xmlns:a16="http://schemas.microsoft.com/office/drawing/2014/main" id="{7FF25B8E-994C-017E-8928-0810C742D486}"/>
              </a:ext>
            </a:extLst>
          </p:cNvPr>
          <p:cNvSpPr txBox="1"/>
          <p:nvPr/>
        </p:nvSpPr>
        <p:spPr>
          <a:xfrm>
            <a:off x="31638504" y="16775991"/>
            <a:ext cx="12058348" cy="6075509"/>
          </a:xfrm>
          <a:prstGeom prst="rect">
            <a:avLst/>
          </a:prstGeom>
          <a:noFill/>
        </p:spPr>
        <p:txBody>
          <a:bodyPr wrap="square" rtlCol="0">
            <a:spAutoFit/>
          </a:bodyPr>
          <a:lstStyle/>
          <a:p>
            <a:r>
              <a:rPr lang="en-US" sz="3240" dirty="0">
                <a:latin typeface="Times New Roman" panose="02020603050405020304" pitchFamily="18" charset="0"/>
                <a:cs typeface="Times New Roman" panose="02020603050405020304" pitchFamily="18" charset="0"/>
              </a:rPr>
              <a:t>Fetal CBD exposure:</a:t>
            </a:r>
          </a:p>
          <a:p>
            <a:pPr marL="457200" indent="-457200">
              <a:buFont typeface="Arial" panose="020B0604020202020204" pitchFamily="34" charset="0"/>
              <a:buChar char="•"/>
            </a:pPr>
            <a:r>
              <a:rPr lang="en-US" sz="3240" dirty="0">
                <a:latin typeface="Times New Roman" panose="02020603050405020304" pitchFamily="18" charset="0"/>
                <a:cs typeface="Times New Roman" panose="02020603050405020304" pitchFamily="18" charset="0"/>
              </a:rPr>
              <a:t>Changes metabolic gene transcription and cell populations in the newborn hypothalamus of male and female offspring</a:t>
            </a:r>
          </a:p>
          <a:p>
            <a:pPr marL="457200" indent="-457200">
              <a:buFont typeface="Arial" panose="020B0604020202020204" pitchFamily="34" charset="0"/>
              <a:buChar char="•"/>
            </a:pPr>
            <a:r>
              <a:rPr lang="en-US" sz="3240" dirty="0">
                <a:latin typeface="Times New Roman" panose="02020603050405020304" pitchFamily="18" charset="0"/>
                <a:cs typeface="Times New Roman" panose="02020603050405020304" pitchFamily="18" charset="0"/>
              </a:rPr>
              <a:t>In adult female offspring:</a:t>
            </a:r>
          </a:p>
          <a:p>
            <a:pPr marL="914400" lvl="1" indent="-457200">
              <a:buFont typeface="Arial" panose="020B0604020202020204" pitchFamily="34" charset="0"/>
              <a:buChar char="•"/>
            </a:pPr>
            <a:r>
              <a:rPr lang="en-US" sz="3240" dirty="0">
                <a:latin typeface="Times New Roman" panose="02020603050405020304" pitchFamily="18" charset="0"/>
                <a:cs typeface="Times New Roman" panose="02020603050405020304" pitchFamily="18" charset="0"/>
              </a:rPr>
              <a:t>Does not alter in glucose tolerance </a:t>
            </a:r>
          </a:p>
          <a:p>
            <a:pPr marL="914400" lvl="1" indent="-457200">
              <a:buFont typeface="Arial" panose="020B0604020202020204" pitchFamily="34" charset="0"/>
              <a:buChar char="•"/>
            </a:pPr>
            <a:r>
              <a:rPr lang="en-US" sz="3240" dirty="0">
                <a:latin typeface="Times New Roman" panose="02020603050405020304" pitchFamily="18" charset="0"/>
                <a:cs typeface="Times New Roman" panose="02020603050405020304" pitchFamily="18" charset="0"/>
              </a:rPr>
              <a:t>Induces insulin resistance in a dose-dependent manner</a:t>
            </a:r>
          </a:p>
          <a:p>
            <a:pPr marL="457200" indent="-457200">
              <a:buFont typeface="Arial" panose="020B0604020202020204" pitchFamily="34" charset="0"/>
              <a:buChar char="•"/>
            </a:pPr>
            <a:r>
              <a:rPr lang="en-US" sz="3240" dirty="0">
                <a:latin typeface="Times New Roman" panose="02020603050405020304" pitchFamily="18" charset="0"/>
                <a:cs typeface="Times New Roman" panose="02020603050405020304" pitchFamily="18" charset="0"/>
              </a:rPr>
              <a:t>In adult male offspring:</a:t>
            </a:r>
          </a:p>
          <a:p>
            <a:pPr marL="914400" lvl="1" indent="-457200">
              <a:buFont typeface="Arial" panose="020B0604020202020204" pitchFamily="34" charset="0"/>
              <a:buChar char="•"/>
            </a:pPr>
            <a:r>
              <a:rPr lang="en-US" sz="3240" dirty="0">
                <a:latin typeface="Times New Roman" panose="02020603050405020304" pitchFamily="18" charset="0"/>
                <a:cs typeface="Times New Roman" panose="02020603050405020304" pitchFamily="18" charset="0"/>
              </a:rPr>
              <a:t>Alters glucose tolerance in a dose-dependent manner</a:t>
            </a:r>
          </a:p>
          <a:p>
            <a:pPr marL="914400" lvl="1" indent="-457200">
              <a:buFont typeface="Arial" panose="020B0604020202020204" pitchFamily="34" charset="0"/>
              <a:buChar char="•"/>
            </a:pPr>
            <a:r>
              <a:rPr lang="en-US" sz="3240" dirty="0">
                <a:latin typeface="Times New Roman" panose="02020603050405020304" pitchFamily="18" charset="0"/>
                <a:cs typeface="Times New Roman" panose="02020603050405020304" pitchFamily="18" charset="0"/>
              </a:rPr>
              <a:t>Induces insulin resistance in a dose-dependent manner</a:t>
            </a:r>
          </a:p>
          <a:p>
            <a:endParaRPr lang="en-US" sz="3240" dirty="0">
              <a:latin typeface="Times New Roman" panose="02020603050405020304" pitchFamily="18" charset="0"/>
              <a:cs typeface="Times New Roman" panose="02020603050405020304" pitchFamily="18" charset="0"/>
            </a:endParaRPr>
          </a:p>
          <a:p>
            <a:r>
              <a:rPr lang="en-US" sz="3240" dirty="0">
                <a:latin typeface="Times New Roman" panose="02020603050405020304" pitchFamily="18" charset="0"/>
                <a:cs typeface="Times New Roman" panose="02020603050405020304" pitchFamily="18" charset="0"/>
              </a:rPr>
              <a:t>Children exposed to CBD during development could be predisposed to diabetes or other metabolic disorders, warranting further research</a:t>
            </a:r>
          </a:p>
        </p:txBody>
      </p:sp>
      <p:sp>
        <p:nvSpPr>
          <p:cNvPr id="33" name="TextBox 32">
            <a:extLst>
              <a:ext uri="{FF2B5EF4-FFF2-40B4-BE49-F238E27FC236}">
                <a16:creationId xmlns:a16="http://schemas.microsoft.com/office/drawing/2014/main" id="{53FDC79D-7813-E1EE-70B2-BDFC88CD86C0}"/>
              </a:ext>
            </a:extLst>
          </p:cNvPr>
          <p:cNvSpPr txBox="1"/>
          <p:nvPr/>
        </p:nvSpPr>
        <p:spPr>
          <a:xfrm>
            <a:off x="6979905" y="14261384"/>
            <a:ext cx="6384496" cy="978729"/>
          </a:xfrm>
          <a:prstGeom prst="rect">
            <a:avLst/>
          </a:prstGeom>
          <a:noFill/>
        </p:spPr>
        <p:txBody>
          <a:bodyPr wrap="square" rtlCol="0">
            <a:spAutoFit/>
          </a:bodyPr>
          <a:lstStyle/>
          <a:p>
            <a:pPr algn="ctr"/>
            <a:r>
              <a:rPr lang="en-US" sz="2880" b="1" dirty="0" err="1">
                <a:latin typeface="Times New Roman" panose="02020603050405020304" pitchFamily="18" charset="0"/>
                <a:cs typeface="Times New Roman" panose="02020603050405020304" pitchFamily="18" charset="0"/>
              </a:rPr>
              <a:t>PPARg</a:t>
            </a:r>
            <a:r>
              <a:rPr lang="en-US" sz="2880" b="1" dirty="0">
                <a:latin typeface="Times New Roman" panose="02020603050405020304" pitchFamily="18" charset="0"/>
                <a:cs typeface="Times New Roman" panose="02020603050405020304" pitchFamily="18" charset="0"/>
              </a:rPr>
              <a:t> receptor activation in-utero impacts offspring metabolism</a:t>
            </a:r>
          </a:p>
        </p:txBody>
      </p:sp>
      <p:sp>
        <p:nvSpPr>
          <p:cNvPr id="34" name="TextBox 33">
            <a:extLst>
              <a:ext uri="{FF2B5EF4-FFF2-40B4-BE49-F238E27FC236}">
                <a16:creationId xmlns:a16="http://schemas.microsoft.com/office/drawing/2014/main" id="{55931E43-F78A-738A-987A-AD59E2504E68}"/>
              </a:ext>
            </a:extLst>
          </p:cNvPr>
          <p:cNvSpPr txBox="1"/>
          <p:nvPr/>
        </p:nvSpPr>
        <p:spPr>
          <a:xfrm>
            <a:off x="7147786" y="15410492"/>
            <a:ext cx="6364267" cy="4785926"/>
          </a:xfrm>
          <a:prstGeom prst="rect">
            <a:avLst/>
          </a:prstGeom>
          <a:noFill/>
        </p:spPr>
        <p:txBody>
          <a:bodyPr wrap="square" rtlCol="0">
            <a:spAutoFit/>
          </a:bodyPr>
          <a:lstStyle/>
          <a:p>
            <a:r>
              <a:rPr lang="en-US" sz="2500" dirty="0" err="1">
                <a:latin typeface="Times New Roman" panose="02020603050405020304" pitchFamily="18" charset="0"/>
                <a:cs typeface="Times New Roman" panose="02020603050405020304" pitchFamily="18" charset="0"/>
              </a:rPr>
              <a:t>PPARg</a:t>
            </a:r>
            <a:r>
              <a:rPr lang="en-US" sz="2500" dirty="0">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Expressed in: </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Hypothalamus</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Liver</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Pancreas</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Adipose tissue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Is critical for implantation, intrauterine growth restriction, preterm birth and gestational diabetes</a:t>
            </a:r>
            <a:r>
              <a:rPr lang="en-US" sz="2000" baseline="-25000" dirty="0">
                <a:latin typeface="Times New Roman" panose="02020603050405020304" pitchFamily="18" charset="0"/>
                <a:cs typeface="Times New Roman" panose="02020603050405020304" pitchFamily="18" charset="0"/>
              </a:rPr>
              <a:t>10</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Is activated by maternal high fat diet and maternal obesity which cause increased incidence of offspring obesity and diabetes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Fetal exposure to PPAR agonist rosiglitazone reduces expression of several components of the insulin signaling pathway and glucose transporters in fetal sheep cardiac muscle</a:t>
            </a:r>
          </a:p>
        </p:txBody>
      </p:sp>
      <p:sp>
        <p:nvSpPr>
          <p:cNvPr id="35" name="TextBox 34">
            <a:extLst>
              <a:ext uri="{FF2B5EF4-FFF2-40B4-BE49-F238E27FC236}">
                <a16:creationId xmlns:a16="http://schemas.microsoft.com/office/drawing/2014/main" id="{5E846A10-0168-C93B-D49D-46DDB541F4A6}"/>
              </a:ext>
            </a:extLst>
          </p:cNvPr>
          <p:cNvSpPr txBox="1"/>
          <p:nvPr/>
        </p:nvSpPr>
        <p:spPr>
          <a:xfrm>
            <a:off x="571641" y="23987144"/>
            <a:ext cx="13112086" cy="424732"/>
          </a:xfrm>
          <a:prstGeom prst="rect">
            <a:avLst/>
          </a:prstGeom>
          <a:noFill/>
        </p:spPr>
        <p:txBody>
          <a:bodyPr wrap="square" rtlCol="0">
            <a:spAutoFit/>
          </a:bodyPr>
          <a:lstStyle/>
          <a:p>
            <a:pPr algn="ctr"/>
            <a:r>
              <a:rPr lang="en-US" sz="2160" dirty="0">
                <a:latin typeface="Times New Roman" panose="02020603050405020304" pitchFamily="18" charset="0"/>
                <a:cs typeface="Times New Roman" panose="02020603050405020304" pitchFamily="18" charset="0"/>
              </a:rPr>
              <a:t>Blinding: I was blinded to which group  was CBD exposed and which was vehicle until experiments were complete.  </a:t>
            </a:r>
          </a:p>
        </p:txBody>
      </p:sp>
      <p:sp>
        <p:nvSpPr>
          <p:cNvPr id="37" name="TextBox 36">
            <a:extLst>
              <a:ext uri="{FF2B5EF4-FFF2-40B4-BE49-F238E27FC236}">
                <a16:creationId xmlns:a16="http://schemas.microsoft.com/office/drawing/2014/main" id="{1602B1CD-FDDF-2A93-DD62-02EB411706A0}"/>
              </a:ext>
            </a:extLst>
          </p:cNvPr>
          <p:cNvSpPr txBox="1"/>
          <p:nvPr/>
        </p:nvSpPr>
        <p:spPr>
          <a:xfrm>
            <a:off x="15253227" y="2691452"/>
            <a:ext cx="14498784" cy="646331"/>
          </a:xfrm>
          <a:prstGeom prst="rect">
            <a:avLst/>
          </a:prstGeom>
          <a:noFill/>
        </p:spPr>
        <p:txBody>
          <a:bodyPr wrap="square" rtlCol="0">
            <a:spAutoFit/>
          </a:bodyPr>
          <a:lstStyle/>
          <a:p>
            <a:pPr algn="ctr"/>
            <a:r>
              <a:rPr lang="en-US" sz="3600" b="1" dirty="0">
                <a:latin typeface="Times New Roman" panose="02020603050405020304" pitchFamily="18" charset="0"/>
                <a:cs typeface="Times New Roman" panose="02020603050405020304" pitchFamily="18" charset="0"/>
              </a:rPr>
              <a:t>CBD Exposure Alters Gene Expression in 1.5-day-old Hypothalamus</a:t>
            </a:r>
          </a:p>
        </p:txBody>
      </p:sp>
      <p:sp>
        <p:nvSpPr>
          <p:cNvPr id="44" name="TextBox 43">
            <a:extLst>
              <a:ext uri="{FF2B5EF4-FFF2-40B4-BE49-F238E27FC236}">
                <a16:creationId xmlns:a16="http://schemas.microsoft.com/office/drawing/2014/main" id="{DAEC1C07-9705-1983-C827-3197156262DC}"/>
              </a:ext>
            </a:extLst>
          </p:cNvPr>
          <p:cNvSpPr txBox="1"/>
          <p:nvPr/>
        </p:nvSpPr>
        <p:spPr>
          <a:xfrm>
            <a:off x="14255348" y="16888770"/>
            <a:ext cx="16494541" cy="646331"/>
          </a:xfrm>
          <a:prstGeom prst="rect">
            <a:avLst/>
          </a:prstGeom>
          <a:noFill/>
        </p:spPr>
        <p:txBody>
          <a:bodyPr wrap="square" rtlCol="0">
            <a:spAutoFit/>
          </a:bodyPr>
          <a:lstStyle/>
          <a:p>
            <a:pPr algn="ctr"/>
            <a:r>
              <a:rPr lang="en-US" sz="3600" b="1" dirty="0">
                <a:latin typeface="Times New Roman" panose="02020603050405020304" pitchFamily="18" charset="0"/>
                <a:cs typeface="Times New Roman" panose="02020603050405020304" pitchFamily="18" charset="0"/>
              </a:rPr>
              <a:t>Fetal CBD exposure induces male glucose intolerance and female insulin resistance</a:t>
            </a:r>
          </a:p>
        </p:txBody>
      </p:sp>
      <p:sp>
        <p:nvSpPr>
          <p:cNvPr id="46" name="TextBox 45">
            <a:extLst>
              <a:ext uri="{FF2B5EF4-FFF2-40B4-BE49-F238E27FC236}">
                <a16:creationId xmlns:a16="http://schemas.microsoft.com/office/drawing/2014/main" id="{CED2E2C5-63FE-30FC-5B52-708D0E19E933}"/>
              </a:ext>
            </a:extLst>
          </p:cNvPr>
          <p:cNvSpPr txBox="1"/>
          <p:nvPr/>
        </p:nvSpPr>
        <p:spPr>
          <a:xfrm>
            <a:off x="14158948" y="17972774"/>
            <a:ext cx="546945" cy="541046"/>
          </a:xfrm>
          <a:prstGeom prst="rect">
            <a:avLst/>
          </a:prstGeom>
          <a:noFill/>
        </p:spPr>
        <p:txBody>
          <a:bodyPr wrap="none" rtlCol="0">
            <a:spAutoFit/>
          </a:bodyPr>
          <a:lstStyle/>
          <a:p>
            <a:r>
              <a:rPr lang="en-US" sz="2916" dirty="0">
                <a:latin typeface="Times New Roman" panose="02020603050405020304" pitchFamily="18" charset="0"/>
                <a:cs typeface="Times New Roman" panose="02020603050405020304" pitchFamily="18" charset="0"/>
              </a:rPr>
              <a:t>A.</a:t>
            </a:r>
          </a:p>
        </p:txBody>
      </p:sp>
      <p:sp>
        <p:nvSpPr>
          <p:cNvPr id="47" name="TextBox 46">
            <a:extLst>
              <a:ext uri="{FF2B5EF4-FFF2-40B4-BE49-F238E27FC236}">
                <a16:creationId xmlns:a16="http://schemas.microsoft.com/office/drawing/2014/main" id="{71E6A644-3812-D9DA-DCA4-909D48E5FD56}"/>
              </a:ext>
            </a:extLst>
          </p:cNvPr>
          <p:cNvSpPr txBox="1"/>
          <p:nvPr/>
        </p:nvSpPr>
        <p:spPr>
          <a:xfrm>
            <a:off x="14193833" y="31256864"/>
            <a:ext cx="16792156" cy="1064522"/>
          </a:xfrm>
          <a:prstGeom prst="rect">
            <a:avLst/>
          </a:prstGeom>
          <a:noFill/>
        </p:spPr>
        <p:txBody>
          <a:bodyPr wrap="square" rtlCol="0">
            <a:spAutoFit/>
          </a:bodyPr>
          <a:lstStyle/>
          <a:p>
            <a:r>
              <a:rPr lang="en-US" sz="2106" dirty="0">
                <a:latin typeface="Times New Roman" panose="02020603050405020304" pitchFamily="18" charset="0"/>
                <a:cs typeface="Times New Roman" panose="02020603050405020304" pitchFamily="18" charset="0"/>
              </a:rPr>
              <a:t>A. Glucose tolerance test for CBD and Vehicle exposed females (CBD N=23, Vehicle N=21), and B. males at 14 weeks (CBD N=35, Vehicle N=30). C. Insulin tolerance test for CBD and Vehicle exposed females (CBD N=9, Vehicle N=11) and D. males (CBD N=16, Vehicle N=14) at 14 weeks. E. Insulin tolerance test for CBD and Vehicle exposed females (CBD N=11, Vehicle N=9) and F. males (CBD N=13, Vehicle N=9) at 22 weeks. </a:t>
            </a:r>
          </a:p>
        </p:txBody>
      </p:sp>
      <p:sp>
        <p:nvSpPr>
          <p:cNvPr id="48" name="TextBox 47">
            <a:extLst>
              <a:ext uri="{FF2B5EF4-FFF2-40B4-BE49-F238E27FC236}">
                <a16:creationId xmlns:a16="http://schemas.microsoft.com/office/drawing/2014/main" id="{4AF39B1E-FDAF-8740-0E6C-A8CFEF4EE136}"/>
              </a:ext>
            </a:extLst>
          </p:cNvPr>
          <p:cNvSpPr txBox="1"/>
          <p:nvPr/>
        </p:nvSpPr>
        <p:spPr>
          <a:xfrm>
            <a:off x="22359138" y="18027790"/>
            <a:ext cx="620683" cy="541046"/>
          </a:xfrm>
          <a:prstGeom prst="rect">
            <a:avLst/>
          </a:prstGeom>
          <a:noFill/>
        </p:spPr>
        <p:txBody>
          <a:bodyPr wrap="none" rtlCol="0">
            <a:spAutoFit/>
          </a:bodyPr>
          <a:lstStyle/>
          <a:p>
            <a:r>
              <a:rPr lang="en-US" sz="2916" dirty="0">
                <a:latin typeface="Times New Roman" panose="02020603050405020304" pitchFamily="18" charset="0"/>
                <a:cs typeface="Times New Roman" panose="02020603050405020304" pitchFamily="18" charset="0"/>
              </a:rPr>
              <a:t>B. </a:t>
            </a:r>
          </a:p>
        </p:txBody>
      </p:sp>
      <p:sp>
        <p:nvSpPr>
          <p:cNvPr id="49" name="Rounded Rectangle 48">
            <a:extLst>
              <a:ext uri="{FF2B5EF4-FFF2-40B4-BE49-F238E27FC236}">
                <a16:creationId xmlns:a16="http://schemas.microsoft.com/office/drawing/2014/main" id="{192EBDE4-3FA8-7C76-44A9-6D7884DFD637}"/>
              </a:ext>
            </a:extLst>
          </p:cNvPr>
          <p:cNvSpPr/>
          <p:nvPr/>
        </p:nvSpPr>
        <p:spPr>
          <a:xfrm>
            <a:off x="31634579" y="2541977"/>
            <a:ext cx="12111613" cy="12928184"/>
          </a:xfrm>
          <a:prstGeom prst="roundRect">
            <a:avLst>
              <a:gd name="adj" fmla="val 244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60" dirty="0">
              <a:latin typeface="Times New Roman" panose="02020603050405020304" pitchFamily="18" charset="0"/>
              <a:cs typeface="Times New Roman" panose="02020603050405020304" pitchFamily="18" charset="0"/>
            </a:endParaRPr>
          </a:p>
        </p:txBody>
      </p:sp>
      <p:pic>
        <p:nvPicPr>
          <p:cNvPr id="50" name="Picture 49" descr="Timeline&#10;&#10;Description automatically generated">
            <a:extLst>
              <a:ext uri="{FF2B5EF4-FFF2-40B4-BE49-F238E27FC236}">
                <a16:creationId xmlns:a16="http://schemas.microsoft.com/office/drawing/2014/main" id="{339913C6-13C1-7921-60B6-17054518FF08}"/>
              </a:ext>
            </a:extLst>
          </p:cNvPr>
          <p:cNvPicPr>
            <a:picLocks noChangeAspect="1"/>
          </p:cNvPicPr>
          <p:nvPr/>
        </p:nvPicPr>
        <p:blipFill rotWithShape="1">
          <a:blip r:embed="rId3"/>
          <a:srcRect l="5212" t="7650" r="10335"/>
          <a:stretch/>
        </p:blipFill>
        <p:spPr>
          <a:xfrm>
            <a:off x="625426" y="15474657"/>
            <a:ext cx="6045182" cy="2212541"/>
          </a:xfrm>
          <a:prstGeom prst="rect">
            <a:avLst/>
          </a:prstGeom>
        </p:spPr>
      </p:pic>
      <p:sp>
        <p:nvSpPr>
          <p:cNvPr id="51" name="TextBox 50">
            <a:extLst>
              <a:ext uri="{FF2B5EF4-FFF2-40B4-BE49-F238E27FC236}">
                <a16:creationId xmlns:a16="http://schemas.microsoft.com/office/drawing/2014/main" id="{18080D9B-D6FC-E856-88A9-577A5E725ED1}"/>
              </a:ext>
            </a:extLst>
          </p:cNvPr>
          <p:cNvSpPr txBox="1"/>
          <p:nvPr/>
        </p:nvSpPr>
        <p:spPr>
          <a:xfrm>
            <a:off x="31820473" y="2756057"/>
            <a:ext cx="11576602" cy="1200329"/>
          </a:xfrm>
          <a:prstGeom prst="rect">
            <a:avLst/>
          </a:prstGeom>
          <a:noFill/>
        </p:spPr>
        <p:txBody>
          <a:bodyPr wrap="square" rtlCol="0">
            <a:spAutoFit/>
          </a:bodyPr>
          <a:lstStyle/>
          <a:p>
            <a:pPr algn="ctr"/>
            <a:r>
              <a:rPr lang="en-US" sz="3600" b="1" dirty="0">
                <a:latin typeface="Times New Roman" panose="02020603050405020304" pitchFamily="18" charset="0"/>
                <a:cs typeface="Times New Roman" panose="02020603050405020304" pitchFamily="18" charset="0"/>
              </a:rPr>
              <a:t>Fetal CBD exposure induces glucose intolerance and insulin resistance in a dose and sex-dependent manner</a:t>
            </a:r>
          </a:p>
        </p:txBody>
      </p:sp>
      <p:pic>
        <p:nvPicPr>
          <p:cNvPr id="52" name="Picture 51" descr="Chart, radar chart&#10;&#10;Description automatically generated">
            <a:extLst>
              <a:ext uri="{FF2B5EF4-FFF2-40B4-BE49-F238E27FC236}">
                <a16:creationId xmlns:a16="http://schemas.microsoft.com/office/drawing/2014/main" id="{C1BF7903-F807-B306-9D92-04B1A6DF1A34}"/>
              </a:ext>
            </a:extLst>
          </p:cNvPr>
          <p:cNvPicPr>
            <a:picLocks noChangeAspect="1"/>
          </p:cNvPicPr>
          <p:nvPr/>
        </p:nvPicPr>
        <p:blipFill rotWithShape="1">
          <a:blip r:embed="rId4"/>
          <a:srcRect l="6913" t="6965" r="19773"/>
          <a:stretch/>
        </p:blipFill>
        <p:spPr>
          <a:xfrm>
            <a:off x="24682388" y="4779133"/>
            <a:ext cx="6211489" cy="4462454"/>
          </a:xfrm>
          <a:prstGeom prst="rect">
            <a:avLst/>
          </a:prstGeom>
        </p:spPr>
      </p:pic>
      <p:pic>
        <p:nvPicPr>
          <p:cNvPr id="53" name="Picture 52" descr="Chart, diagram, radar chart&#10;&#10;Description automatically generated">
            <a:extLst>
              <a:ext uri="{FF2B5EF4-FFF2-40B4-BE49-F238E27FC236}">
                <a16:creationId xmlns:a16="http://schemas.microsoft.com/office/drawing/2014/main" id="{11374FE1-EA27-A863-16B2-6555DD97CE1F}"/>
              </a:ext>
            </a:extLst>
          </p:cNvPr>
          <p:cNvPicPr>
            <a:picLocks noChangeAspect="1"/>
          </p:cNvPicPr>
          <p:nvPr/>
        </p:nvPicPr>
        <p:blipFill rotWithShape="1">
          <a:blip r:embed="rId5"/>
          <a:srcRect l="7624" t="11671" r="9843"/>
          <a:stretch/>
        </p:blipFill>
        <p:spPr>
          <a:xfrm>
            <a:off x="26402120" y="7927885"/>
            <a:ext cx="4680765" cy="2656904"/>
          </a:xfrm>
          <a:prstGeom prst="rect">
            <a:avLst/>
          </a:prstGeom>
        </p:spPr>
      </p:pic>
      <p:sp>
        <p:nvSpPr>
          <p:cNvPr id="54" name="TextBox 53">
            <a:extLst>
              <a:ext uri="{FF2B5EF4-FFF2-40B4-BE49-F238E27FC236}">
                <a16:creationId xmlns:a16="http://schemas.microsoft.com/office/drawing/2014/main" id="{6FC11B1A-2255-E6DA-1FB1-7CCD8E647134}"/>
              </a:ext>
            </a:extLst>
          </p:cNvPr>
          <p:cNvSpPr txBox="1"/>
          <p:nvPr/>
        </p:nvSpPr>
        <p:spPr>
          <a:xfrm>
            <a:off x="25101382" y="5102405"/>
            <a:ext cx="1775038" cy="366575"/>
          </a:xfrm>
          <a:prstGeom prst="rect">
            <a:avLst/>
          </a:prstGeom>
          <a:noFill/>
        </p:spPr>
        <p:txBody>
          <a:bodyPr wrap="none" rtlCol="0">
            <a:spAutoFit/>
          </a:bodyPr>
          <a:lstStyle/>
          <a:p>
            <a:r>
              <a:rPr lang="en-US" sz="1782" dirty="0">
                <a:latin typeface="Times New Roman" panose="02020603050405020304" pitchFamily="18" charset="0"/>
                <a:cs typeface="Times New Roman" panose="02020603050405020304" pitchFamily="18" charset="0"/>
              </a:rPr>
              <a:t>Neurons 5 - ARC</a:t>
            </a:r>
          </a:p>
        </p:txBody>
      </p:sp>
      <p:sp>
        <p:nvSpPr>
          <p:cNvPr id="57" name="TextBox 56">
            <a:extLst>
              <a:ext uri="{FF2B5EF4-FFF2-40B4-BE49-F238E27FC236}">
                <a16:creationId xmlns:a16="http://schemas.microsoft.com/office/drawing/2014/main" id="{AE6E1EC9-B0FE-4399-15E1-767D00E7BA1B}"/>
              </a:ext>
            </a:extLst>
          </p:cNvPr>
          <p:cNvSpPr txBox="1"/>
          <p:nvPr/>
        </p:nvSpPr>
        <p:spPr>
          <a:xfrm>
            <a:off x="14097846" y="22105193"/>
            <a:ext cx="620683" cy="541046"/>
          </a:xfrm>
          <a:prstGeom prst="rect">
            <a:avLst/>
          </a:prstGeom>
          <a:noFill/>
        </p:spPr>
        <p:txBody>
          <a:bodyPr wrap="none" rtlCol="0">
            <a:spAutoFit/>
          </a:bodyPr>
          <a:lstStyle/>
          <a:p>
            <a:r>
              <a:rPr lang="en-US" sz="2916" dirty="0">
                <a:latin typeface="Times New Roman" panose="02020603050405020304" pitchFamily="18" charset="0"/>
                <a:cs typeface="Times New Roman" panose="02020603050405020304" pitchFamily="18" charset="0"/>
              </a:rPr>
              <a:t>C. </a:t>
            </a:r>
          </a:p>
        </p:txBody>
      </p:sp>
      <p:pic>
        <p:nvPicPr>
          <p:cNvPr id="59" name="Picture 58" descr="Background pattern&#10;&#10;Description automatically generated with medium confidence">
            <a:extLst>
              <a:ext uri="{FF2B5EF4-FFF2-40B4-BE49-F238E27FC236}">
                <a16:creationId xmlns:a16="http://schemas.microsoft.com/office/drawing/2014/main" id="{CD0ECD62-BB68-483E-D76D-01FD9C5E1EF1}"/>
              </a:ext>
            </a:extLst>
          </p:cNvPr>
          <p:cNvPicPr>
            <a:picLocks noChangeAspect="1"/>
          </p:cNvPicPr>
          <p:nvPr/>
        </p:nvPicPr>
        <p:blipFill>
          <a:blip r:embed="rId6"/>
          <a:stretch>
            <a:fillRect/>
          </a:stretch>
        </p:blipFill>
        <p:spPr>
          <a:xfrm>
            <a:off x="21053547" y="13679871"/>
            <a:ext cx="402667" cy="1941606"/>
          </a:xfrm>
          <a:prstGeom prst="rect">
            <a:avLst/>
          </a:prstGeom>
        </p:spPr>
      </p:pic>
      <p:sp>
        <p:nvSpPr>
          <p:cNvPr id="61" name="TextBox 60">
            <a:extLst>
              <a:ext uri="{FF2B5EF4-FFF2-40B4-BE49-F238E27FC236}">
                <a16:creationId xmlns:a16="http://schemas.microsoft.com/office/drawing/2014/main" id="{1489FE07-0E7C-272F-F2D5-D661DB575AC2}"/>
              </a:ext>
            </a:extLst>
          </p:cNvPr>
          <p:cNvSpPr txBox="1"/>
          <p:nvPr/>
        </p:nvSpPr>
        <p:spPr>
          <a:xfrm>
            <a:off x="22465905" y="22044374"/>
            <a:ext cx="639919" cy="541046"/>
          </a:xfrm>
          <a:prstGeom prst="rect">
            <a:avLst/>
          </a:prstGeom>
          <a:noFill/>
        </p:spPr>
        <p:txBody>
          <a:bodyPr wrap="none" rtlCol="0">
            <a:spAutoFit/>
          </a:bodyPr>
          <a:lstStyle/>
          <a:p>
            <a:r>
              <a:rPr lang="en-US" sz="2916" dirty="0">
                <a:latin typeface="Times New Roman" panose="02020603050405020304" pitchFamily="18" charset="0"/>
                <a:cs typeface="Times New Roman" panose="02020603050405020304" pitchFamily="18" charset="0"/>
              </a:rPr>
              <a:t>D. </a:t>
            </a:r>
          </a:p>
        </p:txBody>
      </p:sp>
      <p:pic>
        <p:nvPicPr>
          <p:cNvPr id="62" name="Picture 61" descr="Timeline&#10;&#10;Description automatically generated with medium confidence">
            <a:extLst>
              <a:ext uri="{FF2B5EF4-FFF2-40B4-BE49-F238E27FC236}">
                <a16:creationId xmlns:a16="http://schemas.microsoft.com/office/drawing/2014/main" id="{2307C12C-FB4B-3707-672F-20E36E620993}"/>
              </a:ext>
            </a:extLst>
          </p:cNvPr>
          <p:cNvPicPr>
            <a:picLocks noChangeAspect="1"/>
          </p:cNvPicPr>
          <p:nvPr/>
        </p:nvPicPr>
        <p:blipFill rotWithShape="1">
          <a:blip r:embed="rId7">
            <a:extLst>
              <a:ext uri="{28A0092B-C50C-407E-A947-70E740481C1C}">
                <a14:useLocalDpi xmlns:a14="http://schemas.microsoft.com/office/drawing/2010/main" val="0"/>
              </a:ext>
            </a:extLst>
          </a:blip>
          <a:srcRect l="1451" t="3704" r="60896" b="50316"/>
          <a:stretch/>
        </p:blipFill>
        <p:spPr bwMode="auto">
          <a:xfrm>
            <a:off x="24651207" y="10577166"/>
            <a:ext cx="3674857" cy="2433301"/>
          </a:xfrm>
          <a:prstGeom prst="rect">
            <a:avLst/>
          </a:prstGeom>
          <a:ln>
            <a:noFill/>
          </a:ln>
          <a:extLst>
            <a:ext uri="{53640926-AAD7-44D8-BBD7-CCE9431645EC}">
              <a14:shadowObscured xmlns:a14="http://schemas.microsoft.com/office/drawing/2010/main"/>
            </a:ext>
          </a:extLst>
        </p:spPr>
      </p:pic>
      <p:pic>
        <p:nvPicPr>
          <p:cNvPr id="63" name="Picture 62" descr="Diagram&#10;&#10;Description automatically generated with low confidence">
            <a:extLst>
              <a:ext uri="{FF2B5EF4-FFF2-40B4-BE49-F238E27FC236}">
                <a16:creationId xmlns:a16="http://schemas.microsoft.com/office/drawing/2014/main" id="{082299A4-9695-4EF3-B736-429ACC066AFC}"/>
              </a:ext>
            </a:extLst>
          </p:cNvPr>
          <p:cNvPicPr>
            <a:picLocks noChangeAspect="1"/>
          </p:cNvPicPr>
          <p:nvPr/>
        </p:nvPicPr>
        <p:blipFill rotWithShape="1">
          <a:blip r:embed="rId8">
            <a:extLst>
              <a:ext uri="{28A0092B-C50C-407E-A947-70E740481C1C}">
                <a14:useLocalDpi xmlns:a14="http://schemas.microsoft.com/office/drawing/2010/main" val="0"/>
              </a:ext>
            </a:extLst>
          </a:blip>
          <a:srcRect l="1711" t="1687" r="1612" b="22433"/>
          <a:stretch/>
        </p:blipFill>
        <p:spPr bwMode="auto">
          <a:xfrm>
            <a:off x="14151663" y="9580438"/>
            <a:ext cx="5665659" cy="6117621"/>
          </a:xfrm>
          <a:prstGeom prst="rect">
            <a:avLst/>
          </a:prstGeom>
          <a:ln>
            <a:noFill/>
          </a:ln>
          <a:extLst>
            <a:ext uri="{53640926-AAD7-44D8-BBD7-CCE9431645EC}">
              <a14:shadowObscured xmlns:a14="http://schemas.microsoft.com/office/drawing/2010/main"/>
            </a:ext>
          </a:extLst>
        </p:spPr>
      </p:pic>
      <p:pic>
        <p:nvPicPr>
          <p:cNvPr id="64" name="Picture 63" descr="Text&#10;&#10;Description automatically generated">
            <a:extLst>
              <a:ext uri="{FF2B5EF4-FFF2-40B4-BE49-F238E27FC236}">
                <a16:creationId xmlns:a16="http://schemas.microsoft.com/office/drawing/2014/main" id="{4220A875-D2CC-A255-F12D-C8B67E0A075F}"/>
              </a:ext>
            </a:extLst>
          </p:cNvPr>
          <p:cNvPicPr>
            <a:picLocks noChangeAspect="1"/>
          </p:cNvPicPr>
          <p:nvPr/>
        </p:nvPicPr>
        <p:blipFill rotWithShape="1">
          <a:blip r:embed="rId9">
            <a:extLst>
              <a:ext uri="{28A0092B-C50C-407E-A947-70E740481C1C}">
                <a14:useLocalDpi xmlns:a14="http://schemas.microsoft.com/office/drawing/2010/main" val="0"/>
              </a:ext>
            </a:extLst>
          </a:blip>
          <a:srcRect l="5032" t="1599" r="2569" b="36352"/>
          <a:stretch/>
        </p:blipFill>
        <p:spPr bwMode="auto">
          <a:xfrm>
            <a:off x="19817322" y="9660708"/>
            <a:ext cx="4736561" cy="6152359"/>
          </a:xfrm>
          <a:prstGeom prst="rect">
            <a:avLst/>
          </a:prstGeom>
          <a:ln>
            <a:noFill/>
          </a:ln>
          <a:extLst>
            <a:ext uri="{53640926-AAD7-44D8-BBD7-CCE9431645EC}">
              <a14:shadowObscured xmlns:a14="http://schemas.microsoft.com/office/drawing/2010/main"/>
            </a:ext>
          </a:extLst>
        </p:spPr>
      </p:pic>
      <p:pic>
        <p:nvPicPr>
          <p:cNvPr id="67" name="Picture 66" descr="Background pattern&#10;&#10;Description automatically generated with low confidence">
            <a:extLst>
              <a:ext uri="{FF2B5EF4-FFF2-40B4-BE49-F238E27FC236}">
                <a16:creationId xmlns:a16="http://schemas.microsoft.com/office/drawing/2014/main" id="{7B0FAE2C-BF22-ED1C-D463-3DD44CE8F70B}"/>
              </a:ext>
            </a:extLst>
          </p:cNvPr>
          <p:cNvPicPr>
            <a:picLocks noChangeAspect="1"/>
          </p:cNvPicPr>
          <p:nvPr/>
        </p:nvPicPr>
        <p:blipFill>
          <a:blip r:embed="rId10"/>
          <a:stretch>
            <a:fillRect/>
          </a:stretch>
        </p:blipFill>
        <p:spPr>
          <a:xfrm>
            <a:off x="21461668" y="7007890"/>
            <a:ext cx="825500" cy="342900"/>
          </a:xfrm>
          <a:prstGeom prst="rect">
            <a:avLst/>
          </a:prstGeom>
        </p:spPr>
      </p:pic>
      <p:sp>
        <p:nvSpPr>
          <p:cNvPr id="69" name="TextBox 68">
            <a:extLst>
              <a:ext uri="{FF2B5EF4-FFF2-40B4-BE49-F238E27FC236}">
                <a16:creationId xmlns:a16="http://schemas.microsoft.com/office/drawing/2014/main" id="{E712A855-A763-608D-E31F-B822BC39A3CA}"/>
              </a:ext>
            </a:extLst>
          </p:cNvPr>
          <p:cNvSpPr txBox="1"/>
          <p:nvPr/>
        </p:nvSpPr>
        <p:spPr>
          <a:xfrm>
            <a:off x="14671915" y="15869175"/>
            <a:ext cx="15587979" cy="307777"/>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Fetal CBD exposure alters gene expression regulating proliferation of hypothalamic neural progenitor populations. P-values based on Wilcoxon rank sum test. PVN, paraventricular nucleus, ARC, arcuate nucleus. </a:t>
            </a:r>
          </a:p>
        </p:txBody>
      </p:sp>
      <p:pic>
        <p:nvPicPr>
          <p:cNvPr id="75" name="Picture 74" descr="Timeline&#10;&#10;Description automatically generated">
            <a:extLst>
              <a:ext uri="{FF2B5EF4-FFF2-40B4-BE49-F238E27FC236}">
                <a16:creationId xmlns:a16="http://schemas.microsoft.com/office/drawing/2014/main" id="{90403EA5-EA1F-9211-F8F6-3D83BE1F8D55}"/>
              </a:ext>
            </a:extLst>
          </p:cNvPr>
          <p:cNvPicPr>
            <a:picLocks noChangeAspect="1"/>
          </p:cNvPicPr>
          <p:nvPr/>
        </p:nvPicPr>
        <p:blipFill rotWithShape="1">
          <a:blip r:embed="rId11"/>
          <a:srcRect r="4139"/>
          <a:stretch/>
        </p:blipFill>
        <p:spPr>
          <a:xfrm>
            <a:off x="530944" y="21492200"/>
            <a:ext cx="12960118" cy="2494944"/>
          </a:xfrm>
          <a:prstGeom prst="rect">
            <a:avLst/>
          </a:prstGeom>
        </p:spPr>
      </p:pic>
      <p:sp>
        <p:nvSpPr>
          <p:cNvPr id="84" name="Rounded Rectangle 83">
            <a:extLst>
              <a:ext uri="{FF2B5EF4-FFF2-40B4-BE49-F238E27FC236}">
                <a16:creationId xmlns:a16="http://schemas.microsoft.com/office/drawing/2014/main" id="{06F871B1-3E6A-CC92-07A8-E70E32C82D14}"/>
              </a:ext>
            </a:extLst>
          </p:cNvPr>
          <p:cNvSpPr/>
          <p:nvPr/>
        </p:nvSpPr>
        <p:spPr>
          <a:xfrm>
            <a:off x="471886" y="24966391"/>
            <a:ext cx="13079300" cy="7618742"/>
          </a:xfrm>
          <a:prstGeom prst="roundRect">
            <a:avLst>
              <a:gd name="adj" fmla="val 63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960" dirty="0">
              <a:latin typeface="Times New Roman" panose="02020603050405020304" pitchFamily="18" charset="0"/>
              <a:cs typeface="Times New Roman" panose="02020603050405020304" pitchFamily="18" charset="0"/>
            </a:endParaRPr>
          </a:p>
        </p:txBody>
      </p:sp>
      <p:sp>
        <p:nvSpPr>
          <p:cNvPr id="85" name="TextBox 84">
            <a:extLst>
              <a:ext uri="{FF2B5EF4-FFF2-40B4-BE49-F238E27FC236}">
                <a16:creationId xmlns:a16="http://schemas.microsoft.com/office/drawing/2014/main" id="{32A83386-2D39-7F57-B468-BDAFE598125A}"/>
              </a:ext>
            </a:extLst>
          </p:cNvPr>
          <p:cNvSpPr txBox="1"/>
          <p:nvPr/>
        </p:nvSpPr>
        <p:spPr>
          <a:xfrm>
            <a:off x="4289745" y="25170079"/>
            <a:ext cx="5442516" cy="646331"/>
          </a:xfrm>
          <a:prstGeom prst="rect">
            <a:avLst/>
          </a:prstGeom>
          <a:noFill/>
        </p:spPr>
        <p:txBody>
          <a:bodyPr wrap="none" rtlCol="0">
            <a:spAutoFit/>
          </a:bodyPr>
          <a:lstStyle/>
          <a:p>
            <a:pPr algn="ctr"/>
            <a:r>
              <a:rPr lang="en-US" sz="3600" b="1" dirty="0">
                <a:latin typeface="Times New Roman" panose="02020603050405020304" pitchFamily="18" charset="0"/>
                <a:cs typeface="Times New Roman" panose="02020603050405020304" pitchFamily="18" charset="0"/>
              </a:rPr>
              <a:t>CBD metabolite validation</a:t>
            </a:r>
          </a:p>
        </p:txBody>
      </p:sp>
      <p:pic>
        <p:nvPicPr>
          <p:cNvPr id="87" name="Picture 86" descr="Chart, line chart&#10;&#10;Description automatically generated">
            <a:extLst>
              <a:ext uri="{FF2B5EF4-FFF2-40B4-BE49-F238E27FC236}">
                <a16:creationId xmlns:a16="http://schemas.microsoft.com/office/drawing/2014/main" id="{E5DB43F8-FA61-8751-62F1-F9F95ADD4115}"/>
              </a:ext>
            </a:extLst>
          </p:cNvPr>
          <p:cNvPicPr>
            <a:picLocks noChangeAspect="1"/>
          </p:cNvPicPr>
          <p:nvPr/>
        </p:nvPicPr>
        <p:blipFill rotWithShape="1">
          <a:blip r:embed="rId12"/>
          <a:srcRect b="4110"/>
          <a:stretch/>
        </p:blipFill>
        <p:spPr>
          <a:xfrm>
            <a:off x="770875" y="27023321"/>
            <a:ext cx="5831624" cy="5161766"/>
          </a:xfrm>
          <a:prstGeom prst="rect">
            <a:avLst/>
          </a:prstGeom>
        </p:spPr>
      </p:pic>
      <p:pic>
        <p:nvPicPr>
          <p:cNvPr id="89" name="Picture 88" descr="Chart, line chart&#10;&#10;Description automatically generated">
            <a:extLst>
              <a:ext uri="{FF2B5EF4-FFF2-40B4-BE49-F238E27FC236}">
                <a16:creationId xmlns:a16="http://schemas.microsoft.com/office/drawing/2014/main" id="{872C2DA8-154A-9879-1694-F13C51CB0602}"/>
              </a:ext>
            </a:extLst>
          </p:cNvPr>
          <p:cNvPicPr>
            <a:picLocks noChangeAspect="1"/>
          </p:cNvPicPr>
          <p:nvPr/>
        </p:nvPicPr>
        <p:blipFill rotWithShape="1">
          <a:blip r:embed="rId13"/>
          <a:srcRect b="4852"/>
          <a:stretch/>
        </p:blipFill>
        <p:spPr>
          <a:xfrm>
            <a:off x="6803338" y="26984344"/>
            <a:ext cx="6524138" cy="5237652"/>
          </a:xfrm>
          <a:prstGeom prst="rect">
            <a:avLst/>
          </a:prstGeom>
        </p:spPr>
      </p:pic>
      <p:sp>
        <p:nvSpPr>
          <p:cNvPr id="90" name="TextBox 89">
            <a:extLst>
              <a:ext uri="{FF2B5EF4-FFF2-40B4-BE49-F238E27FC236}">
                <a16:creationId xmlns:a16="http://schemas.microsoft.com/office/drawing/2014/main" id="{C0E2ACCF-9D94-DA8C-A4EA-1D0D3A961BE5}"/>
              </a:ext>
            </a:extLst>
          </p:cNvPr>
          <p:cNvSpPr txBox="1"/>
          <p:nvPr/>
        </p:nvSpPr>
        <p:spPr>
          <a:xfrm>
            <a:off x="454960" y="26004367"/>
            <a:ext cx="13112086" cy="830997"/>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Via blood plasma liquid chromatography tandem mass spectrometry of litters from embryonic day 18.5 to postnatal day 8</a:t>
            </a:r>
          </a:p>
        </p:txBody>
      </p:sp>
      <p:sp>
        <p:nvSpPr>
          <p:cNvPr id="65" name="TextBox 64">
            <a:extLst>
              <a:ext uri="{FF2B5EF4-FFF2-40B4-BE49-F238E27FC236}">
                <a16:creationId xmlns:a16="http://schemas.microsoft.com/office/drawing/2014/main" id="{974ED052-C4A9-BC96-F176-D7966FC6CF19}"/>
              </a:ext>
            </a:extLst>
          </p:cNvPr>
          <p:cNvSpPr txBox="1"/>
          <p:nvPr/>
        </p:nvSpPr>
        <p:spPr>
          <a:xfrm>
            <a:off x="14141575" y="26538402"/>
            <a:ext cx="598241" cy="541046"/>
          </a:xfrm>
          <a:prstGeom prst="rect">
            <a:avLst/>
          </a:prstGeom>
          <a:noFill/>
        </p:spPr>
        <p:txBody>
          <a:bodyPr wrap="none" rtlCol="0">
            <a:spAutoFit/>
          </a:bodyPr>
          <a:lstStyle/>
          <a:p>
            <a:r>
              <a:rPr lang="en-US" sz="2916" dirty="0">
                <a:latin typeface="Times New Roman" panose="02020603050405020304" pitchFamily="18" charset="0"/>
                <a:cs typeface="Times New Roman" panose="02020603050405020304" pitchFamily="18" charset="0"/>
              </a:rPr>
              <a:t>E. </a:t>
            </a:r>
          </a:p>
        </p:txBody>
      </p:sp>
      <p:sp>
        <p:nvSpPr>
          <p:cNvPr id="66" name="TextBox 65">
            <a:extLst>
              <a:ext uri="{FF2B5EF4-FFF2-40B4-BE49-F238E27FC236}">
                <a16:creationId xmlns:a16="http://schemas.microsoft.com/office/drawing/2014/main" id="{F3F3E059-8FCB-D07F-3A6F-3E2EEF92D2C1}"/>
              </a:ext>
            </a:extLst>
          </p:cNvPr>
          <p:cNvSpPr txBox="1"/>
          <p:nvPr/>
        </p:nvSpPr>
        <p:spPr>
          <a:xfrm>
            <a:off x="22593340" y="26496545"/>
            <a:ext cx="549061" cy="541046"/>
          </a:xfrm>
          <a:prstGeom prst="rect">
            <a:avLst/>
          </a:prstGeom>
          <a:noFill/>
        </p:spPr>
        <p:txBody>
          <a:bodyPr wrap="none" rtlCol="0">
            <a:spAutoFit/>
          </a:bodyPr>
          <a:lstStyle/>
          <a:p>
            <a:r>
              <a:rPr lang="en-US" sz="2916" dirty="0">
                <a:latin typeface="Times New Roman" panose="02020603050405020304" pitchFamily="18" charset="0"/>
                <a:cs typeface="Times New Roman" panose="02020603050405020304" pitchFamily="18" charset="0"/>
              </a:rPr>
              <a:t>F. </a:t>
            </a:r>
          </a:p>
        </p:txBody>
      </p:sp>
      <p:pic>
        <p:nvPicPr>
          <p:cNvPr id="71" name="Picture 70" descr="Timeline&#10;&#10;Description automatically generated with medium confidence">
            <a:extLst>
              <a:ext uri="{FF2B5EF4-FFF2-40B4-BE49-F238E27FC236}">
                <a16:creationId xmlns:a16="http://schemas.microsoft.com/office/drawing/2014/main" id="{EA700451-07A5-A83F-E09C-6CFB32B86966}"/>
              </a:ext>
            </a:extLst>
          </p:cNvPr>
          <p:cNvPicPr>
            <a:picLocks noChangeAspect="1"/>
          </p:cNvPicPr>
          <p:nvPr/>
        </p:nvPicPr>
        <p:blipFill rotWithShape="1">
          <a:blip r:embed="rId7">
            <a:extLst>
              <a:ext uri="{28A0092B-C50C-407E-A947-70E740481C1C}">
                <a14:useLocalDpi xmlns:a14="http://schemas.microsoft.com/office/drawing/2010/main" val="0"/>
              </a:ext>
            </a:extLst>
          </a:blip>
          <a:srcRect l="39665" t="3705" r="26545" b="43476"/>
          <a:stretch/>
        </p:blipFill>
        <p:spPr bwMode="auto">
          <a:xfrm>
            <a:off x="24959301" y="12979997"/>
            <a:ext cx="3297875" cy="2795200"/>
          </a:xfrm>
          <a:prstGeom prst="rect">
            <a:avLst/>
          </a:prstGeom>
          <a:ln>
            <a:noFill/>
          </a:ln>
          <a:extLst>
            <a:ext uri="{53640926-AAD7-44D8-BBD7-CCE9431645EC}">
              <a14:shadowObscured xmlns:a14="http://schemas.microsoft.com/office/drawing/2010/main"/>
            </a:ext>
          </a:extLst>
        </p:spPr>
      </p:pic>
      <p:pic>
        <p:nvPicPr>
          <p:cNvPr id="73" name="Picture 72" descr="Timeline&#10;&#10;Description automatically generated with medium confidence">
            <a:extLst>
              <a:ext uri="{FF2B5EF4-FFF2-40B4-BE49-F238E27FC236}">
                <a16:creationId xmlns:a16="http://schemas.microsoft.com/office/drawing/2014/main" id="{599C09C0-11B3-AF6B-1972-E9500F633362}"/>
              </a:ext>
            </a:extLst>
          </p:cNvPr>
          <p:cNvPicPr>
            <a:picLocks noChangeAspect="1"/>
          </p:cNvPicPr>
          <p:nvPr/>
        </p:nvPicPr>
        <p:blipFill rotWithShape="1">
          <a:blip r:embed="rId7">
            <a:extLst>
              <a:ext uri="{28A0092B-C50C-407E-A947-70E740481C1C}">
                <a14:useLocalDpi xmlns:a14="http://schemas.microsoft.com/office/drawing/2010/main" val="0"/>
              </a:ext>
            </a:extLst>
          </a:blip>
          <a:srcRect l="73895" t="3704" r="2859" b="2563"/>
          <a:stretch/>
        </p:blipFill>
        <p:spPr bwMode="auto">
          <a:xfrm>
            <a:off x="28548294" y="10669289"/>
            <a:ext cx="2270910" cy="4965192"/>
          </a:xfrm>
          <a:prstGeom prst="rect">
            <a:avLst/>
          </a:prstGeom>
          <a:ln>
            <a:noFill/>
          </a:ln>
          <a:extLst>
            <a:ext uri="{53640926-AAD7-44D8-BBD7-CCE9431645EC}">
              <a14:shadowObscured xmlns:a14="http://schemas.microsoft.com/office/drawing/2010/main"/>
            </a:ext>
          </a:extLst>
        </p:spPr>
      </p:pic>
      <p:pic>
        <p:nvPicPr>
          <p:cNvPr id="39" name="Picture 38" descr="A picture containing chart&#10;&#10;Description automatically generated">
            <a:extLst>
              <a:ext uri="{FF2B5EF4-FFF2-40B4-BE49-F238E27FC236}">
                <a16:creationId xmlns:a16="http://schemas.microsoft.com/office/drawing/2014/main" id="{821652F1-6554-9C0F-5A6C-2F79EA088CBE}"/>
              </a:ext>
            </a:extLst>
          </p:cNvPr>
          <p:cNvPicPr>
            <a:picLocks noChangeAspect="1"/>
          </p:cNvPicPr>
          <p:nvPr/>
        </p:nvPicPr>
        <p:blipFill>
          <a:blip r:embed="rId14"/>
          <a:stretch>
            <a:fillRect/>
          </a:stretch>
        </p:blipFill>
        <p:spPr>
          <a:xfrm>
            <a:off x="14683842" y="22276202"/>
            <a:ext cx="8049425" cy="4108126"/>
          </a:xfrm>
          <a:prstGeom prst="rect">
            <a:avLst/>
          </a:prstGeom>
        </p:spPr>
      </p:pic>
      <p:pic>
        <p:nvPicPr>
          <p:cNvPr id="56" name="Picture 55" descr="A screenshot of a computer screen&#10;&#10;Description automatically generated with medium confidence">
            <a:extLst>
              <a:ext uri="{FF2B5EF4-FFF2-40B4-BE49-F238E27FC236}">
                <a16:creationId xmlns:a16="http://schemas.microsoft.com/office/drawing/2014/main" id="{807042D2-BEAD-ADDE-BC67-7C1A19E0136F}"/>
              </a:ext>
            </a:extLst>
          </p:cNvPr>
          <p:cNvPicPr>
            <a:picLocks noChangeAspect="1"/>
          </p:cNvPicPr>
          <p:nvPr/>
        </p:nvPicPr>
        <p:blipFill>
          <a:blip r:embed="rId15"/>
          <a:stretch>
            <a:fillRect/>
          </a:stretch>
        </p:blipFill>
        <p:spPr>
          <a:xfrm>
            <a:off x="22880232" y="22178956"/>
            <a:ext cx="7772400" cy="4311007"/>
          </a:xfrm>
          <a:prstGeom prst="rect">
            <a:avLst/>
          </a:prstGeom>
        </p:spPr>
      </p:pic>
      <p:pic>
        <p:nvPicPr>
          <p:cNvPr id="68" name="Picture 67" descr="A screenshot of a video game&#10;&#10;Description automatically generated with medium confidence">
            <a:extLst>
              <a:ext uri="{FF2B5EF4-FFF2-40B4-BE49-F238E27FC236}">
                <a16:creationId xmlns:a16="http://schemas.microsoft.com/office/drawing/2014/main" id="{3BFCE75C-8065-58AB-3874-AB97269CAA8B}"/>
              </a:ext>
            </a:extLst>
          </p:cNvPr>
          <p:cNvPicPr>
            <a:picLocks noChangeAspect="1"/>
          </p:cNvPicPr>
          <p:nvPr/>
        </p:nvPicPr>
        <p:blipFill>
          <a:blip r:embed="rId16"/>
          <a:stretch>
            <a:fillRect/>
          </a:stretch>
        </p:blipFill>
        <p:spPr>
          <a:xfrm>
            <a:off x="14726532" y="26804693"/>
            <a:ext cx="8047524" cy="4321410"/>
          </a:xfrm>
          <a:prstGeom prst="rect">
            <a:avLst/>
          </a:prstGeom>
        </p:spPr>
      </p:pic>
      <p:pic>
        <p:nvPicPr>
          <p:cNvPr id="72" name="Picture 71" descr="Graphical user interface, application&#10;&#10;Description automatically generated">
            <a:extLst>
              <a:ext uri="{FF2B5EF4-FFF2-40B4-BE49-F238E27FC236}">
                <a16:creationId xmlns:a16="http://schemas.microsoft.com/office/drawing/2014/main" id="{2CBA83DF-1CFF-2E48-8535-67FA25597BA0}"/>
              </a:ext>
            </a:extLst>
          </p:cNvPr>
          <p:cNvPicPr>
            <a:picLocks noChangeAspect="1"/>
          </p:cNvPicPr>
          <p:nvPr/>
        </p:nvPicPr>
        <p:blipFill>
          <a:blip r:embed="rId17"/>
          <a:stretch>
            <a:fillRect/>
          </a:stretch>
        </p:blipFill>
        <p:spPr>
          <a:xfrm>
            <a:off x="22867870" y="26910965"/>
            <a:ext cx="8113858" cy="4215137"/>
          </a:xfrm>
          <a:prstGeom prst="rect">
            <a:avLst/>
          </a:prstGeom>
        </p:spPr>
      </p:pic>
      <p:pic>
        <p:nvPicPr>
          <p:cNvPr id="76" name="Picture 75" descr="A picture containing text, way, road, highway&#10;&#10;Description automatically generated">
            <a:extLst>
              <a:ext uri="{FF2B5EF4-FFF2-40B4-BE49-F238E27FC236}">
                <a16:creationId xmlns:a16="http://schemas.microsoft.com/office/drawing/2014/main" id="{B9791A88-8AAA-CF42-B935-CAEFF0685BA8}"/>
              </a:ext>
            </a:extLst>
          </p:cNvPr>
          <p:cNvPicPr>
            <a:picLocks noChangeAspect="1"/>
          </p:cNvPicPr>
          <p:nvPr/>
        </p:nvPicPr>
        <p:blipFill>
          <a:blip r:embed="rId18"/>
          <a:stretch>
            <a:fillRect/>
          </a:stretch>
        </p:blipFill>
        <p:spPr>
          <a:xfrm>
            <a:off x="14890022" y="18027016"/>
            <a:ext cx="7132586" cy="3755468"/>
          </a:xfrm>
          <a:prstGeom prst="rect">
            <a:avLst/>
          </a:prstGeom>
        </p:spPr>
      </p:pic>
      <p:pic>
        <p:nvPicPr>
          <p:cNvPr id="79" name="Picture 78" descr="Graphical user interface, application&#10;&#10;Description automatically generated">
            <a:extLst>
              <a:ext uri="{FF2B5EF4-FFF2-40B4-BE49-F238E27FC236}">
                <a16:creationId xmlns:a16="http://schemas.microsoft.com/office/drawing/2014/main" id="{5759E509-22FD-90E6-B172-D9C12B5A9AB3}"/>
              </a:ext>
            </a:extLst>
          </p:cNvPr>
          <p:cNvPicPr>
            <a:picLocks noChangeAspect="1"/>
          </p:cNvPicPr>
          <p:nvPr/>
        </p:nvPicPr>
        <p:blipFill>
          <a:blip r:embed="rId19"/>
          <a:stretch>
            <a:fillRect/>
          </a:stretch>
        </p:blipFill>
        <p:spPr>
          <a:xfrm>
            <a:off x="23105824" y="18069631"/>
            <a:ext cx="7461539" cy="3772070"/>
          </a:xfrm>
          <a:prstGeom prst="rect">
            <a:avLst/>
          </a:prstGeom>
        </p:spPr>
      </p:pic>
      <p:pic>
        <p:nvPicPr>
          <p:cNvPr id="3" name="Picture 2" descr="Diagram&#10;&#10;Description automatically generated">
            <a:extLst>
              <a:ext uri="{FF2B5EF4-FFF2-40B4-BE49-F238E27FC236}">
                <a16:creationId xmlns:a16="http://schemas.microsoft.com/office/drawing/2014/main" id="{2F533F17-B143-1A5D-5F0D-17AD82195108}"/>
              </a:ext>
            </a:extLst>
          </p:cNvPr>
          <p:cNvPicPr>
            <a:picLocks noChangeAspect="1"/>
          </p:cNvPicPr>
          <p:nvPr/>
        </p:nvPicPr>
        <p:blipFill>
          <a:blip r:embed="rId20"/>
          <a:stretch>
            <a:fillRect/>
          </a:stretch>
        </p:blipFill>
        <p:spPr>
          <a:xfrm>
            <a:off x="14544581" y="4604131"/>
            <a:ext cx="9907549" cy="4193236"/>
          </a:xfrm>
          <a:prstGeom prst="rect">
            <a:avLst/>
          </a:prstGeom>
        </p:spPr>
      </p:pic>
      <p:sp>
        <p:nvSpPr>
          <p:cNvPr id="28" name="TextBox 27">
            <a:extLst>
              <a:ext uri="{FF2B5EF4-FFF2-40B4-BE49-F238E27FC236}">
                <a16:creationId xmlns:a16="http://schemas.microsoft.com/office/drawing/2014/main" id="{F5AD6010-6FFF-D3E8-DAAB-9C617D7038EE}"/>
              </a:ext>
            </a:extLst>
          </p:cNvPr>
          <p:cNvSpPr txBox="1"/>
          <p:nvPr/>
        </p:nvSpPr>
        <p:spPr>
          <a:xfrm>
            <a:off x="42160371" y="1306286"/>
            <a:ext cx="184731" cy="369332"/>
          </a:xfrm>
          <a:prstGeom prst="rect">
            <a:avLst/>
          </a:prstGeom>
          <a:noFill/>
        </p:spPr>
        <p:txBody>
          <a:bodyPr wrap="none" rtlCol="0">
            <a:spAutoFit/>
          </a:bodyPr>
          <a:lstStyle/>
          <a:p>
            <a:endParaRPr lang="en-US" dirty="0"/>
          </a:p>
        </p:txBody>
      </p:sp>
      <p:sp>
        <p:nvSpPr>
          <p:cNvPr id="45" name="TextBox 44">
            <a:extLst>
              <a:ext uri="{FF2B5EF4-FFF2-40B4-BE49-F238E27FC236}">
                <a16:creationId xmlns:a16="http://schemas.microsoft.com/office/drawing/2014/main" id="{E07B68E5-BA52-605D-B6F4-EA9A85AEB2BF}"/>
              </a:ext>
            </a:extLst>
          </p:cNvPr>
          <p:cNvSpPr txBox="1"/>
          <p:nvPr/>
        </p:nvSpPr>
        <p:spPr>
          <a:xfrm>
            <a:off x="14406813" y="8825501"/>
            <a:ext cx="10176785" cy="738664"/>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Above: UMAP plots of cell type based on gene expression. Right: GO term analysis (gene enrichment analysis) identifies biological processes altered between vehicle exposure and CBD exposure. GO terms of interest include insulin signaling, glucose/carbohydrate metabolism and transport, lipid metabolism/biosynthesis, and nutrient sensing etc. </a:t>
            </a:r>
          </a:p>
        </p:txBody>
      </p:sp>
      <p:sp>
        <p:nvSpPr>
          <p:cNvPr id="29" name="TextBox 28">
            <a:extLst>
              <a:ext uri="{FF2B5EF4-FFF2-40B4-BE49-F238E27FC236}">
                <a16:creationId xmlns:a16="http://schemas.microsoft.com/office/drawing/2014/main" id="{E1A6BA6B-16DB-368C-D69D-06ABAA1C7455}"/>
              </a:ext>
            </a:extLst>
          </p:cNvPr>
          <p:cNvSpPr txBox="1"/>
          <p:nvPr/>
        </p:nvSpPr>
        <p:spPr>
          <a:xfrm>
            <a:off x="14671915" y="3680040"/>
            <a:ext cx="16467357" cy="640816"/>
          </a:xfrm>
          <a:prstGeom prst="rect">
            <a:avLst/>
          </a:prstGeom>
          <a:noFill/>
        </p:spPr>
        <p:txBody>
          <a:bodyPr wrap="square" rtlCol="0">
            <a:spAutoFit/>
          </a:bodyPr>
          <a:lstStyle/>
          <a:p>
            <a:pPr algn="ctr"/>
            <a:r>
              <a:rPr lang="en-US" sz="1782" dirty="0">
                <a:latin typeface="Times New Roman" panose="02020603050405020304" pitchFamily="18" charset="0"/>
                <a:cs typeface="Times New Roman" panose="02020603050405020304" pitchFamily="18" charset="0"/>
              </a:rPr>
              <a:t>Postnatal day 1.5 hypothalamus dissection of two CBD exposed female offspring, two vehicle exposed female offspring, two CBD exposed male offspring and two vehicle exposed male offspring. Single cell RNA sequencing, 5,000 cells per sample, 100,000 reads per cell. </a:t>
            </a:r>
          </a:p>
        </p:txBody>
      </p:sp>
      <p:sp>
        <p:nvSpPr>
          <p:cNvPr id="30" name="TextBox 29">
            <a:extLst>
              <a:ext uri="{FF2B5EF4-FFF2-40B4-BE49-F238E27FC236}">
                <a16:creationId xmlns:a16="http://schemas.microsoft.com/office/drawing/2014/main" id="{A420BB67-E0A0-388A-B20A-D79F63CF0890}"/>
              </a:ext>
            </a:extLst>
          </p:cNvPr>
          <p:cNvSpPr txBox="1"/>
          <p:nvPr/>
        </p:nvSpPr>
        <p:spPr>
          <a:xfrm>
            <a:off x="32005943" y="13064699"/>
            <a:ext cx="11450779" cy="2036711"/>
          </a:xfrm>
          <a:prstGeom prst="rect">
            <a:avLst/>
          </a:prstGeom>
          <a:noFill/>
        </p:spPr>
        <p:txBody>
          <a:bodyPr wrap="square" rtlCol="0">
            <a:spAutoFit/>
          </a:bodyPr>
          <a:lstStyle/>
          <a:p>
            <a:r>
              <a:rPr lang="en-US" sz="2106" dirty="0">
                <a:latin typeface="Times New Roman" panose="02020603050405020304" pitchFamily="18" charset="0"/>
                <a:cs typeface="Times New Roman" panose="02020603050405020304" pitchFamily="18" charset="0"/>
              </a:rPr>
              <a:t>A. Glucose tolerance test for dose response CBD and Vehicle exposed females (Vehicle N=21, 5 mg/kg CBD = 11, 10 mg/kg CBD = 11, 25 mg/kg CBD = 20, 50 mg/kg = 23) and B. males at 14 weeks (Vehicle N=31, 5 mg/kg CBD = 10, 10 mg/kg CBD = 13, 25 mg/kg = 18, 50 mg/kg CBD = 35). C. Insulin tolerance test for CBD and Vehicle exposed females (Vehicle N = 7, 5 mg/kg CBD = 11, 10 mg/kg CBD = 10, 25 mg/kg CBD = 5, 50 mg/kg CBD = 5) and D. males (Vehicle N = 14, 5 mg/kg CBD = 13, 10 mg/kg CBD = 5, 25 mg/kg CBD = 4, 50 mg/kg CBD = 9) at 14 weeks.</a:t>
            </a:r>
          </a:p>
        </p:txBody>
      </p:sp>
      <p:pic>
        <p:nvPicPr>
          <p:cNvPr id="1026" name="Picture 2">
            <a:extLst>
              <a:ext uri="{FF2B5EF4-FFF2-40B4-BE49-F238E27FC236}">
                <a16:creationId xmlns:a16="http://schemas.microsoft.com/office/drawing/2014/main" id="{3BB40933-20F3-1237-8115-3484A565686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2128322" y="4314314"/>
            <a:ext cx="5503070" cy="39062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2C07249-1EBC-8BEB-2BFD-97C30AEF28B8}"/>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l="872"/>
          <a:stretch/>
        </p:blipFill>
        <p:spPr bwMode="auto">
          <a:xfrm>
            <a:off x="37899848" y="4413617"/>
            <a:ext cx="5351037" cy="369846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descr="Chart, line chart&#10;&#10;Description automatically generated">
            <a:extLst>
              <a:ext uri="{FF2B5EF4-FFF2-40B4-BE49-F238E27FC236}">
                <a16:creationId xmlns:a16="http://schemas.microsoft.com/office/drawing/2014/main" id="{4F12D487-321F-983F-40B1-549E32FB82FE}"/>
              </a:ext>
            </a:extLst>
          </p:cNvPr>
          <p:cNvPicPr>
            <a:picLocks noChangeAspect="1"/>
          </p:cNvPicPr>
          <p:nvPr/>
        </p:nvPicPr>
        <p:blipFill>
          <a:blip r:embed="rId23"/>
          <a:stretch>
            <a:fillRect/>
          </a:stretch>
        </p:blipFill>
        <p:spPr>
          <a:xfrm>
            <a:off x="32017843" y="8821004"/>
            <a:ext cx="5817838" cy="4035665"/>
          </a:xfrm>
          <a:prstGeom prst="rect">
            <a:avLst/>
          </a:prstGeom>
        </p:spPr>
      </p:pic>
      <p:pic>
        <p:nvPicPr>
          <p:cNvPr id="41" name="Picture 40">
            <a:extLst>
              <a:ext uri="{FF2B5EF4-FFF2-40B4-BE49-F238E27FC236}">
                <a16:creationId xmlns:a16="http://schemas.microsoft.com/office/drawing/2014/main" id="{43D6D033-05C6-A5B2-9900-323DEED9B502}"/>
              </a:ext>
            </a:extLst>
          </p:cNvPr>
          <p:cNvPicPr>
            <a:picLocks noChangeAspect="1"/>
          </p:cNvPicPr>
          <p:nvPr/>
        </p:nvPicPr>
        <p:blipFill>
          <a:blip r:embed="rId24"/>
          <a:stretch>
            <a:fillRect/>
          </a:stretch>
        </p:blipFill>
        <p:spPr>
          <a:xfrm>
            <a:off x="37979141" y="8821004"/>
            <a:ext cx="5389763" cy="3911346"/>
          </a:xfrm>
          <a:prstGeom prst="rect">
            <a:avLst/>
          </a:prstGeom>
        </p:spPr>
      </p:pic>
      <p:sp>
        <p:nvSpPr>
          <p:cNvPr id="43" name="TextBox 42">
            <a:extLst>
              <a:ext uri="{FF2B5EF4-FFF2-40B4-BE49-F238E27FC236}">
                <a16:creationId xmlns:a16="http://schemas.microsoft.com/office/drawing/2014/main" id="{022FE41D-CF8D-CE78-301C-7E517611ECC8}"/>
              </a:ext>
            </a:extLst>
          </p:cNvPr>
          <p:cNvSpPr txBox="1"/>
          <p:nvPr/>
        </p:nvSpPr>
        <p:spPr>
          <a:xfrm>
            <a:off x="32128322" y="4382665"/>
            <a:ext cx="61269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a:t>
            </a:r>
          </a:p>
        </p:txBody>
      </p:sp>
      <p:sp>
        <p:nvSpPr>
          <p:cNvPr id="55" name="TextBox 54">
            <a:extLst>
              <a:ext uri="{FF2B5EF4-FFF2-40B4-BE49-F238E27FC236}">
                <a16:creationId xmlns:a16="http://schemas.microsoft.com/office/drawing/2014/main" id="{466D297F-3A84-FB44-5559-E284BB6A5C7E}"/>
              </a:ext>
            </a:extLst>
          </p:cNvPr>
          <p:cNvSpPr txBox="1"/>
          <p:nvPr/>
        </p:nvSpPr>
        <p:spPr>
          <a:xfrm>
            <a:off x="37857927" y="4413617"/>
            <a:ext cx="61269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B</a:t>
            </a:r>
          </a:p>
        </p:txBody>
      </p:sp>
      <p:sp>
        <p:nvSpPr>
          <p:cNvPr id="58" name="TextBox 57">
            <a:extLst>
              <a:ext uri="{FF2B5EF4-FFF2-40B4-BE49-F238E27FC236}">
                <a16:creationId xmlns:a16="http://schemas.microsoft.com/office/drawing/2014/main" id="{01009E86-26EC-9A3C-5E61-DF19DBED083D}"/>
              </a:ext>
            </a:extLst>
          </p:cNvPr>
          <p:cNvSpPr txBox="1"/>
          <p:nvPr/>
        </p:nvSpPr>
        <p:spPr>
          <a:xfrm>
            <a:off x="32219192" y="8600683"/>
            <a:ext cx="61269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C</a:t>
            </a:r>
          </a:p>
        </p:txBody>
      </p:sp>
      <p:sp>
        <p:nvSpPr>
          <p:cNvPr id="60" name="TextBox 59">
            <a:extLst>
              <a:ext uri="{FF2B5EF4-FFF2-40B4-BE49-F238E27FC236}">
                <a16:creationId xmlns:a16="http://schemas.microsoft.com/office/drawing/2014/main" id="{E695C169-D829-C7B4-CCA4-148E029D16BF}"/>
              </a:ext>
            </a:extLst>
          </p:cNvPr>
          <p:cNvSpPr txBox="1"/>
          <p:nvPr/>
        </p:nvSpPr>
        <p:spPr>
          <a:xfrm>
            <a:off x="38037030" y="8596136"/>
            <a:ext cx="61269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D</a:t>
            </a:r>
          </a:p>
        </p:txBody>
      </p:sp>
      <p:sp>
        <p:nvSpPr>
          <p:cNvPr id="70" name="Rectangle 69">
            <a:extLst>
              <a:ext uri="{FF2B5EF4-FFF2-40B4-BE49-F238E27FC236}">
                <a16:creationId xmlns:a16="http://schemas.microsoft.com/office/drawing/2014/main" id="{5155B565-C476-4AB8-C1A1-77FD7916749F}"/>
              </a:ext>
            </a:extLst>
          </p:cNvPr>
          <p:cNvSpPr/>
          <p:nvPr/>
        </p:nvSpPr>
        <p:spPr>
          <a:xfrm>
            <a:off x="24565877" y="10250593"/>
            <a:ext cx="896066" cy="5577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34409F0E-AD91-75A6-4114-3630345395C3}"/>
              </a:ext>
            </a:extLst>
          </p:cNvPr>
          <p:cNvSpPr/>
          <p:nvPr/>
        </p:nvSpPr>
        <p:spPr>
          <a:xfrm>
            <a:off x="27822239" y="10552381"/>
            <a:ext cx="896066" cy="5577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31709D0D-A1D8-94D0-5B86-D704B766FB1E}"/>
              </a:ext>
            </a:extLst>
          </p:cNvPr>
          <p:cNvSpPr/>
          <p:nvPr/>
        </p:nvSpPr>
        <p:spPr>
          <a:xfrm>
            <a:off x="14052874" y="9268281"/>
            <a:ext cx="312477" cy="5577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A5911142-57EA-34FF-3DB5-C271C6B13630}"/>
              </a:ext>
            </a:extLst>
          </p:cNvPr>
          <p:cNvSpPr/>
          <p:nvPr/>
        </p:nvSpPr>
        <p:spPr>
          <a:xfrm>
            <a:off x="14018542" y="11500482"/>
            <a:ext cx="727157" cy="289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62371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19668</TotalTime>
  <Words>1064</Words>
  <Application>Microsoft Macintosh PowerPoint</Application>
  <PresentationFormat>Custom</PresentationFormat>
  <Paragraphs>85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Karli Swenson</dc:creator>
  <cp:lastModifiedBy>Folts, Lillian</cp:lastModifiedBy>
  <cp:revision>35</cp:revision>
  <dcterms:created xsi:type="dcterms:W3CDTF">2022-09-09T14:51:26Z</dcterms:created>
  <dcterms:modified xsi:type="dcterms:W3CDTF">2022-11-17T00:31:04Z</dcterms:modified>
</cp:coreProperties>
</file>