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32918400" cy="21945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6C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92"/>
    <p:restoredTop sz="96879"/>
  </p:normalViewPr>
  <p:slideViewPr>
    <p:cSldViewPr snapToGrid="0" snapToObjects="1">
      <p:cViewPr>
        <p:scale>
          <a:sx n="50" d="100"/>
          <a:sy n="50" d="100"/>
        </p:scale>
        <p:origin x="216" y="16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3591562"/>
            <a:ext cx="27980640" cy="7640320"/>
          </a:xfrm>
        </p:spPr>
        <p:txBody>
          <a:bodyPr anchor="b"/>
          <a:lstStyle>
            <a:lvl1pPr algn="ctr">
              <a:defRPr sz="19200"/>
            </a:lvl1pPr>
          </a:lstStyle>
          <a:p>
            <a:r>
              <a:rPr lang="en-US"/>
              <a:t>Click to edit Master title style</a:t>
            </a:r>
            <a:endParaRPr lang="en-US" dirty="0"/>
          </a:p>
        </p:txBody>
      </p:sp>
      <p:sp>
        <p:nvSpPr>
          <p:cNvPr id="3" name="Subtitle 2"/>
          <p:cNvSpPr>
            <a:spLocks noGrp="1"/>
          </p:cNvSpPr>
          <p:nvPr>
            <p:ph type="subTitle" idx="1"/>
          </p:nvPr>
        </p:nvSpPr>
        <p:spPr>
          <a:xfrm>
            <a:off x="4114800" y="11526522"/>
            <a:ext cx="24688800" cy="5298438"/>
          </a:xfrm>
        </p:spPr>
        <p:txBody>
          <a:bodyPr/>
          <a:lstStyle>
            <a:lvl1pPr marL="0" indent="0" algn="ctr">
              <a:buNone/>
              <a:defRPr sz="7680"/>
            </a:lvl1pPr>
            <a:lvl2pPr marL="1463040" indent="0" algn="ctr">
              <a:buNone/>
              <a:defRPr sz="6400"/>
            </a:lvl2pPr>
            <a:lvl3pPr marL="2926080" indent="0" algn="ctr">
              <a:buNone/>
              <a:defRPr sz="5760"/>
            </a:lvl3pPr>
            <a:lvl4pPr marL="4389120" indent="0" algn="ctr">
              <a:buNone/>
              <a:defRPr sz="5120"/>
            </a:lvl4pPr>
            <a:lvl5pPr marL="5852160" indent="0" algn="ctr">
              <a:buNone/>
              <a:defRPr sz="5120"/>
            </a:lvl5pPr>
            <a:lvl6pPr marL="7315200" indent="0" algn="ctr">
              <a:buNone/>
              <a:defRPr sz="5120"/>
            </a:lvl6pPr>
            <a:lvl7pPr marL="8778240" indent="0" algn="ctr">
              <a:buNone/>
              <a:defRPr sz="5120"/>
            </a:lvl7pPr>
            <a:lvl8pPr marL="10241280" indent="0" algn="ctr">
              <a:buNone/>
              <a:defRPr sz="5120"/>
            </a:lvl8pPr>
            <a:lvl9pPr marL="11704320" indent="0" algn="ctr">
              <a:buNone/>
              <a:defRPr sz="51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1498EA-910D-D04C-A1C7-FF997E3BEB14}" type="datetimeFigureOut">
              <a:rPr lang="en-US" smtClean="0"/>
              <a:t>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E5A8F-AC77-8641-851B-DC30C1E3C8D3}" type="slidenum">
              <a:rPr lang="en-US" smtClean="0"/>
              <a:t>‹#›</a:t>
            </a:fld>
            <a:endParaRPr lang="en-US"/>
          </a:p>
        </p:txBody>
      </p:sp>
    </p:spTree>
    <p:extLst>
      <p:ext uri="{BB962C8B-B14F-4D97-AF65-F5344CB8AC3E}">
        <p14:creationId xmlns:p14="http://schemas.microsoft.com/office/powerpoint/2010/main" val="2167310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498EA-910D-D04C-A1C7-FF997E3BEB14}" type="datetimeFigureOut">
              <a:rPr lang="en-US" smtClean="0"/>
              <a:t>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E5A8F-AC77-8641-851B-DC30C1E3C8D3}" type="slidenum">
              <a:rPr lang="en-US" smtClean="0"/>
              <a:t>‹#›</a:t>
            </a:fld>
            <a:endParaRPr lang="en-US"/>
          </a:p>
        </p:txBody>
      </p:sp>
    </p:spTree>
    <p:extLst>
      <p:ext uri="{BB962C8B-B14F-4D97-AF65-F5344CB8AC3E}">
        <p14:creationId xmlns:p14="http://schemas.microsoft.com/office/powerpoint/2010/main" val="516375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1168400"/>
            <a:ext cx="7098030" cy="1859788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1168400"/>
            <a:ext cx="20882610" cy="185978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498EA-910D-D04C-A1C7-FF997E3BEB14}" type="datetimeFigureOut">
              <a:rPr lang="en-US" smtClean="0"/>
              <a:t>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E5A8F-AC77-8641-851B-DC30C1E3C8D3}" type="slidenum">
              <a:rPr lang="en-US" smtClean="0"/>
              <a:t>‹#›</a:t>
            </a:fld>
            <a:endParaRPr lang="en-US"/>
          </a:p>
        </p:txBody>
      </p:sp>
    </p:spTree>
    <p:extLst>
      <p:ext uri="{BB962C8B-B14F-4D97-AF65-F5344CB8AC3E}">
        <p14:creationId xmlns:p14="http://schemas.microsoft.com/office/powerpoint/2010/main" val="1558655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498EA-910D-D04C-A1C7-FF997E3BEB14}" type="datetimeFigureOut">
              <a:rPr lang="en-US" smtClean="0"/>
              <a:t>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E5A8F-AC77-8641-851B-DC30C1E3C8D3}" type="slidenum">
              <a:rPr lang="en-US" smtClean="0"/>
              <a:t>‹#›</a:t>
            </a:fld>
            <a:endParaRPr lang="en-US"/>
          </a:p>
        </p:txBody>
      </p:sp>
    </p:spTree>
    <p:extLst>
      <p:ext uri="{BB962C8B-B14F-4D97-AF65-F5344CB8AC3E}">
        <p14:creationId xmlns:p14="http://schemas.microsoft.com/office/powerpoint/2010/main" val="3672959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5471167"/>
            <a:ext cx="28392120" cy="9128758"/>
          </a:xfrm>
        </p:spPr>
        <p:txBody>
          <a:bodyPr anchor="b"/>
          <a:lstStyle>
            <a:lvl1pPr>
              <a:defRPr sz="19200"/>
            </a:lvl1pPr>
          </a:lstStyle>
          <a:p>
            <a:r>
              <a:rPr lang="en-US"/>
              <a:t>Click to edit Master title style</a:t>
            </a:r>
            <a:endParaRPr lang="en-US" dirty="0"/>
          </a:p>
        </p:txBody>
      </p:sp>
      <p:sp>
        <p:nvSpPr>
          <p:cNvPr id="3" name="Text Placeholder 2"/>
          <p:cNvSpPr>
            <a:spLocks noGrp="1"/>
          </p:cNvSpPr>
          <p:nvPr>
            <p:ph type="body" idx="1"/>
          </p:nvPr>
        </p:nvSpPr>
        <p:spPr>
          <a:xfrm>
            <a:off x="2245997" y="14686287"/>
            <a:ext cx="28392120" cy="4800598"/>
          </a:xfrm>
        </p:spPr>
        <p:txBody>
          <a:bodyPr/>
          <a:lstStyle>
            <a:lvl1pPr marL="0" indent="0">
              <a:buNone/>
              <a:defRPr sz="7680">
                <a:solidFill>
                  <a:schemeClr val="tx1"/>
                </a:solidFill>
              </a:defRPr>
            </a:lvl1pPr>
            <a:lvl2pPr marL="1463040" indent="0">
              <a:buNone/>
              <a:defRPr sz="6400">
                <a:solidFill>
                  <a:schemeClr val="tx1">
                    <a:tint val="75000"/>
                  </a:schemeClr>
                </a:solidFill>
              </a:defRPr>
            </a:lvl2pPr>
            <a:lvl3pPr marL="2926080" indent="0">
              <a:buNone/>
              <a:defRPr sz="5760">
                <a:solidFill>
                  <a:schemeClr val="tx1">
                    <a:tint val="75000"/>
                  </a:schemeClr>
                </a:solidFill>
              </a:defRPr>
            </a:lvl3pPr>
            <a:lvl4pPr marL="4389120" indent="0">
              <a:buNone/>
              <a:defRPr sz="5120">
                <a:solidFill>
                  <a:schemeClr val="tx1">
                    <a:tint val="75000"/>
                  </a:schemeClr>
                </a:solidFill>
              </a:defRPr>
            </a:lvl4pPr>
            <a:lvl5pPr marL="5852160" indent="0">
              <a:buNone/>
              <a:defRPr sz="5120">
                <a:solidFill>
                  <a:schemeClr val="tx1">
                    <a:tint val="75000"/>
                  </a:schemeClr>
                </a:solidFill>
              </a:defRPr>
            </a:lvl5pPr>
            <a:lvl6pPr marL="7315200" indent="0">
              <a:buNone/>
              <a:defRPr sz="5120">
                <a:solidFill>
                  <a:schemeClr val="tx1">
                    <a:tint val="75000"/>
                  </a:schemeClr>
                </a:solidFill>
              </a:defRPr>
            </a:lvl6pPr>
            <a:lvl7pPr marL="8778240" indent="0">
              <a:buNone/>
              <a:defRPr sz="5120">
                <a:solidFill>
                  <a:schemeClr val="tx1">
                    <a:tint val="75000"/>
                  </a:schemeClr>
                </a:solidFill>
              </a:defRPr>
            </a:lvl7pPr>
            <a:lvl8pPr marL="10241280" indent="0">
              <a:buNone/>
              <a:defRPr sz="5120">
                <a:solidFill>
                  <a:schemeClr val="tx1">
                    <a:tint val="75000"/>
                  </a:schemeClr>
                </a:solidFill>
              </a:defRPr>
            </a:lvl8pPr>
            <a:lvl9pPr marL="11704320" indent="0">
              <a:buNone/>
              <a:defRPr sz="5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498EA-910D-D04C-A1C7-FF997E3BEB14}" type="datetimeFigureOut">
              <a:rPr lang="en-US" smtClean="0"/>
              <a:t>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E5A8F-AC77-8641-851B-DC30C1E3C8D3}" type="slidenum">
              <a:rPr lang="en-US" smtClean="0"/>
              <a:t>‹#›</a:t>
            </a:fld>
            <a:endParaRPr lang="en-US"/>
          </a:p>
        </p:txBody>
      </p:sp>
    </p:spTree>
    <p:extLst>
      <p:ext uri="{BB962C8B-B14F-4D97-AF65-F5344CB8AC3E}">
        <p14:creationId xmlns:p14="http://schemas.microsoft.com/office/powerpoint/2010/main" val="1573586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1498EA-910D-D04C-A1C7-FF997E3BEB14}" type="datetimeFigureOut">
              <a:rPr lang="en-US" smtClean="0"/>
              <a:t>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E5A8F-AC77-8641-851B-DC30C1E3C8D3}" type="slidenum">
              <a:rPr lang="en-US" smtClean="0"/>
              <a:t>‹#›</a:t>
            </a:fld>
            <a:endParaRPr lang="en-US"/>
          </a:p>
        </p:txBody>
      </p:sp>
    </p:spTree>
    <p:extLst>
      <p:ext uri="{BB962C8B-B14F-4D97-AF65-F5344CB8AC3E}">
        <p14:creationId xmlns:p14="http://schemas.microsoft.com/office/powerpoint/2010/main" val="4095272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168405"/>
            <a:ext cx="28392120" cy="42418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5379722"/>
            <a:ext cx="13926024"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4" name="Content Placeholder 3"/>
          <p:cNvSpPr>
            <a:spLocks noGrp="1"/>
          </p:cNvSpPr>
          <p:nvPr>
            <p:ph sz="half" idx="2"/>
          </p:nvPr>
        </p:nvSpPr>
        <p:spPr>
          <a:xfrm>
            <a:off x="2267431" y="8016240"/>
            <a:ext cx="13926024"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5379722"/>
            <a:ext cx="13994608"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6" name="Content Placeholder 5"/>
          <p:cNvSpPr>
            <a:spLocks noGrp="1"/>
          </p:cNvSpPr>
          <p:nvPr>
            <p:ph sz="quarter" idx="4"/>
          </p:nvPr>
        </p:nvSpPr>
        <p:spPr>
          <a:xfrm>
            <a:off x="16664942" y="8016240"/>
            <a:ext cx="13994608"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1498EA-910D-D04C-A1C7-FF997E3BEB14}" type="datetimeFigureOut">
              <a:rPr lang="en-US" smtClean="0"/>
              <a:t>1/3/21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5E5A8F-AC77-8641-851B-DC30C1E3C8D3}" type="slidenum">
              <a:rPr lang="en-US" smtClean="0"/>
              <a:t>‹#›</a:t>
            </a:fld>
            <a:endParaRPr lang="en-US"/>
          </a:p>
        </p:txBody>
      </p:sp>
    </p:spTree>
    <p:extLst>
      <p:ext uri="{BB962C8B-B14F-4D97-AF65-F5344CB8AC3E}">
        <p14:creationId xmlns:p14="http://schemas.microsoft.com/office/powerpoint/2010/main" val="3420475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1498EA-910D-D04C-A1C7-FF997E3BEB14}" type="datetimeFigureOut">
              <a:rPr lang="en-US" smtClean="0"/>
              <a:t>1/3/21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E5A8F-AC77-8641-851B-DC30C1E3C8D3}" type="slidenum">
              <a:rPr lang="en-US" smtClean="0"/>
              <a:t>‹#›</a:t>
            </a:fld>
            <a:endParaRPr lang="en-US"/>
          </a:p>
        </p:txBody>
      </p:sp>
    </p:spTree>
    <p:extLst>
      <p:ext uri="{BB962C8B-B14F-4D97-AF65-F5344CB8AC3E}">
        <p14:creationId xmlns:p14="http://schemas.microsoft.com/office/powerpoint/2010/main" val="2310176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498EA-910D-D04C-A1C7-FF997E3BEB14}" type="datetimeFigureOut">
              <a:rPr lang="en-US" smtClean="0"/>
              <a:t>1/3/21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5E5A8F-AC77-8641-851B-DC30C1E3C8D3}" type="slidenum">
              <a:rPr lang="en-US" smtClean="0"/>
              <a:t>‹#›</a:t>
            </a:fld>
            <a:endParaRPr lang="en-US"/>
          </a:p>
        </p:txBody>
      </p:sp>
    </p:spTree>
    <p:extLst>
      <p:ext uri="{BB962C8B-B14F-4D97-AF65-F5344CB8AC3E}">
        <p14:creationId xmlns:p14="http://schemas.microsoft.com/office/powerpoint/2010/main" val="2766376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endParaRPr lang="en-US" dirty="0"/>
          </a:p>
        </p:txBody>
      </p:sp>
      <p:sp>
        <p:nvSpPr>
          <p:cNvPr id="3" name="Content Placeholder 2"/>
          <p:cNvSpPr>
            <a:spLocks noGrp="1"/>
          </p:cNvSpPr>
          <p:nvPr>
            <p:ph idx="1"/>
          </p:nvPr>
        </p:nvSpPr>
        <p:spPr>
          <a:xfrm>
            <a:off x="13994608" y="3159765"/>
            <a:ext cx="16664940" cy="15595600"/>
          </a:xfrm>
        </p:spPr>
        <p:txBody>
          <a:bodyPr/>
          <a:lstStyle>
            <a:lvl1pPr>
              <a:defRPr sz="10240"/>
            </a:lvl1pPr>
            <a:lvl2pPr>
              <a:defRPr sz="8960"/>
            </a:lvl2pPr>
            <a:lvl3pPr>
              <a:defRPr sz="768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751498EA-910D-D04C-A1C7-FF997E3BEB14}" type="datetimeFigureOut">
              <a:rPr lang="en-US" smtClean="0"/>
              <a:t>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E5A8F-AC77-8641-851B-DC30C1E3C8D3}" type="slidenum">
              <a:rPr lang="en-US" smtClean="0"/>
              <a:t>‹#›</a:t>
            </a:fld>
            <a:endParaRPr lang="en-US"/>
          </a:p>
        </p:txBody>
      </p:sp>
    </p:spTree>
    <p:extLst>
      <p:ext uri="{BB962C8B-B14F-4D97-AF65-F5344CB8AC3E}">
        <p14:creationId xmlns:p14="http://schemas.microsoft.com/office/powerpoint/2010/main" val="4202919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3159765"/>
            <a:ext cx="16664940" cy="15595600"/>
          </a:xfrm>
        </p:spPr>
        <p:txBody>
          <a:bodyPr anchor="t"/>
          <a:lstStyle>
            <a:lvl1pPr marL="0" indent="0">
              <a:buNone/>
              <a:defRPr sz="10240"/>
            </a:lvl1pPr>
            <a:lvl2pPr marL="1463040" indent="0">
              <a:buNone/>
              <a:defRPr sz="8960"/>
            </a:lvl2pPr>
            <a:lvl3pPr marL="2926080" indent="0">
              <a:buNone/>
              <a:defRPr sz="7680"/>
            </a:lvl3pPr>
            <a:lvl4pPr marL="4389120" indent="0">
              <a:buNone/>
              <a:defRPr sz="6400"/>
            </a:lvl4pPr>
            <a:lvl5pPr marL="5852160" indent="0">
              <a:buNone/>
              <a:defRPr sz="6400"/>
            </a:lvl5pPr>
            <a:lvl6pPr marL="7315200" indent="0">
              <a:buNone/>
              <a:defRPr sz="6400"/>
            </a:lvl6pPr>
            <a:lvl7pPr marL="8778240" indent="0">
              <a:buNone/>
              <a:defRPr sz="6400"/>
            </a:lvl7pPr>
            <a:lvl8pPr marL="10241280" indent="0">
              <a:buNone/>
              <a:defRPr sz="6400"/>
            </a:lvl8pPr>
            <a:lvl9pPr marL="11704320" indent="0">
              <a:buNone/>
              <a:defRPr sz="6400"/>
            </a:lvl9pPr>
          </a:lstStyle>
          <a:p>
            <a:r>
              <a:rPr lang="en-US"/>
              <a:t>Click icon to add picture</a:t>
            </a:r>
            <a:endParaRPr lang="en-US" dirty="0"/>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751498EA-910D-D04C-A1C7-FF997E3BEB14}" type="datetimeFigureOut">
              <a:rPr lang="en-US" smtClean="0"/>
              <a:t>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E5A8F-AC77-8641-851B-DC30C1E3C8D3}" type="slidenum">
              <a:rPr lang="en-US" smtClean="0"/>
              <a:t>‹#›</a:t>
            </a:fld>
            <a:endParaRPr lang="en-US"/>
          </a:p>
        </p:txBody>
      </p:sp>
    </p:spTree>
    <p:extLst>
      <p:ext uri="{BB962C8B-B14F-4D97-AF65-F5344CB8AC3E}">
        <p14:creationId xmlns:p14="http://schemas.microsoft.com/office/powerpoint/2010/main" val="3112822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1168405"/>
            <a:ext cx="28392120" cy="42418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5842000"/>
            <a:ext cx="28392120" cy="139242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20340325"/>
            <a:ext cx="7406640" cy="1168400"/>
          </a:xfrm>
          <a:prstGeom prst="rect">
            <a:avLst/>
          </a:prstGeom>
        </p:spPr>
        <p:txBody>
          <a:bodyPr vert="horz" lIns="91440" tIns="45720" rIns="91440" bIns="45720" rtlCol="0" anchor="ctr"/>
          <a:lstStyle>
            <a:lvl1pPr algn="l">
              <a:defRPr sz="3840">
                <a:solidFill>
                  <a:schemeClr val="tx1">
                    <a:tint val="75000"/>
                  </a:schemeClr>
                </a:solidFill>
              </a:defRPr>
            </a:lvl1pPr>
          </a:lstStyle>
          <a:p>
            <a:fld id="{751498EA-910D-D04C-A1C7-FF997E3BEB14}" type="datetimeFigureOut">
              <a:rPr lang="en-US" smtClean="0"/>
              <a:t>1/3/21</a:t>
            </a:fld>
            <a:endParaRPr lang="en-US"/>
          </a:p>
        </p:txBody>
      </p:sp>
      <p:sp>
        <p:nvSpPr>
          <p:cNvPr id="5" name="Footer Placeholder 4"/>
          <p:cNvSpPr>
            <a:spLocks noGrp="1"/>
          </p:cNvSpPr>
          <p:nvPr>
            <p:ph type="ftr" sz="quarter" idx="3"/>
          </p:nvPr>
        </p:nvSpPr>
        <p:spPr>
          <a:xfrm>
            <a:off x="10904220" y="20340325"/>
            <a:ext cx="11109960" cy="1168400"/>
          </a:xfrm>
          <a:prstGeom prst="rect">
            <a:avLst/>
          </a:prstGeom>
        </p:spPr>
        <p:txBody>
          <a:bodyPr vert="horz" lIns="91440" tIns="45720" rIns="91440" bIns="45720" rtlCol="0" anchor="ctr"/>
          <a:lstStyle>
            <a:lvl1pPr algn="ctr">
              <a:defRPr sz="38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20340325"/>
            <a:ext cx="7406640" cy="1168400"/>
          </a:xfrm>
          <a:prstGeom prst="rect">
            <a:avLst/>
          </a:prstGeom>
        </p:spPr>
        <p:txBody>
          <a:bodyPr vert="horz" lIns="91440" tIns="45720" rIns="91440" bIns="45720" rtlCol="0" anchor="ctr"/>
          <a:lstStyle>
            <a:lvl1pPr algn="r">
              <a:defRPr sz="3840">
                <a:solidFill>
                  <a:schemeClr val="tx1">
                    <a:tint val="75000"/>
                  </a:schemeClr>
                </a:solidFill>
              </a:defRPr>
            </a:lvl1pPr>
          </a:lstStyle>
          <a:p>
            <a:fld id="{B35E5A8F-AC77-8641-851B-DC30C1E3C8D3}" type="slidenum">
              <a:rPr lang="en-US" smtClean="0"/>
              <a:t>‹#›</a:t>
            </a:fld>
            <a:endParaRPr lang="en-US"/>
          </a:p>
        </p:txBody>
      </p:sp>
    </p:spTree>
    <p:extLst>
      <p:ext uri="{BB962C8B-B14F-4D97-AF65-F5344CB8AC3E}">
        <p14:creationId xmlns:p14="http://schemas.microsoft.com/office/powerpoint/2010/main" val="17440765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926080" rtl="0" eaLnBrk="1" latinLnBrk="0" hangingPunct="1">
        <a:lnSpc>
          <a:spcPct val="90000"/>
        </a:lnSpc>
        <a:spcBef>
          <a:spcPct val="0"/>
        </a:spcBef>
        <a:buNone/>
        <a:defRPr sz="14080" kern="1200">
          <a:solidFill>
            <a:schemeClr val="tx1"/>
          </a:solidFill>
          <a:latin typeface="+mj-lt"/>
          <a:ea typeface="+mj-ea"/>
          <a:cs typeface="+mj-cs"/>
        </a:defRPr>
      </a:lvl1pPr>
    </p:titleStyle>
    <p:bodyStyle>
      <a:lvl1pPr marL="731520" indent="-731520" algn="l" defTabSz="2926080" rtl="0" eaLnBrk="1" latinLnBrk="0" hangingPunct="1">
        <a:lnSpc>
          <a:spcPct val="90000"/>
        </a:lnSpc>
        <a:spcBef>
          <a:spcPts val="3200"/>
        </a:spcBef>
        <a:buFont typeface="Arial" panose="020B0604020202020204" pitchFamily="34" charset="0"/>
        <a:buChar char="•"/>
        <a:defRPr sz="8960" kern="1200">
          <a:solidFill>
            <a:schemeClr val="tx1"/>
          </a:solidFill>
          <a:latin typeface="+mn-lt"/>
          <a:ea typeface="+mn-ea"/>
          <a:cs typeface="+mn-cs"/>
        </a:defRPr>
      </a:lvl1pPr>
      <a:lvl2pPr marL="2194560" indent="-731520" algn="l" defTabSz="2926080" rtl="0" eaLnBrk="1" latinLnBrk="0" hangingPunct="1">
        <a:lnSpc>
          <a:spcPct val="90000"/>
        </a:lnSpc>
        <a:spcBef>
          <a:spcPts val="1600"/>
        </a:spcBef>
        <a:buFont typeface="Arial" panose="020B0604020202020204" pitchFamily="34" charset="0"/>
        <a:buChar char="•"/>
        <a:defRPr sz="7680" kern="1200">
          <a:solidFill>
            <a:schemeClr val="tx1"/>
          </a:solidFill>
          <a:latin typeface="+mn-lt"/>
          <a:ea typeface="+mn-ea"/>
          <a:cs typeface="+mn-cs"/>
        </a:defRPr>
      </a:lvl2pPr>
      <a:lvl3pPr marL="3657600" indent="-731520" algn="l" defTabSz="2926080" rtl="0" eaLnBrk="1" latinLnBrk="0" hangingPunct="1">
        <a:lnSpc>
          <a:spcPct val="90000"/>
        </a:lnSpc>
        <a:spcBef>
          <a:spcPts val="1600"/>
        </a:spcBef>
        <a:buFont typeface="Arial" panose="020B0604020202020204" pitchFamily="34" charset="0"/>
        <a:buChar char="•"/>
        <a:defRPr sz="6400" kern="1200">
          <a:solidFill>
            <a:schemeClr val="tx1"/>
          </a:solidFill>
          <a:latin typeface="+mn-lt"/>
          <a:ea typeface="+mn-ea"/>
          <a:cs typeface="+mn-cs"/>
        </a:defRPr>
      </a:lvl3pPr>
      <a:lvl4pPr marL="51206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4pPr>
      <a:lvl5pPr marL="658368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5pPr>
      <a:lvl6pPr marL="804672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6pPr>
      <a:lvl7pPr marL="950976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7pPr>
      <a:lvl8pPr marL="1097280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8pPr>
      <a:lvl9pPr marL="124358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9pPr>
    </p:bodyStyle>
    <p:otherStyle>
      <a:defPPr>
        <a:defRPr lang="en-US"/>
      </a:defPPr>
      <a:lvl1pPr marL="0" algn="l" defTabSz="2926080" rtl="0" eaLnBrk="1" latinLnBrk="0" hangingPunct="1">
        <a:defRPr sz="5760" kern="1200">
          <a:solidFill>
            <a:schemeClr val="tx1"/>
          </a:solidFill>
          <a:latin typeface="+mn-lt"/>
          <a:ea typeface="+mn-ea"/>
          <a:cs typeface="+mn-cs"/>
        </a:defRPr>
      </a:lvl1pPr>
      <a:lvl2pPr marL="1463040" algn="l" defTabSz="2926080" rtl="0" eaLnBrk="1" latinLnBrk="0" hangingPunct="1">
        <a:defRPr sz="5760" kern="1200">
          <a:solidFill>
            <a:schemeClr val="tx1"/>
          </a:solidFill>
          <a:latin typeface="+mn-lt"/>
          <a:ea typeface="+mn-ea"/>
          <a:cs typeface="+mn-cs"/>
        </a:defRPr>
      </a:lvl2pPr>
      <a:lvl3pPr marL="2926080" algn="l" defTabSz="2926080" rtl="0" eaLnBrk="1" latinLnBrk="0" hangingPunct="1">
        <a:defRPr sz="5760" kern="1200">
          <a:solidFill>
            <a:schemeClr val="tx1"/>
          </a:solidFill>
          <a:latin typeface="+mn-lt"/>
          <a:ea typeface="+mn-ea"/>
          <a:cs typeface="+mn-cs"/>
        </a:defRPr>
      </a:lvl3pPr>
      <a:lvl4pPr marL="4389120" algn="l" defTabSz="2926080" rtl="0" eaLnBrk="1" latinLnBrk="0" hangingPunct="1">
        <a:defRPr sz="5760" kern="1200">
          <a:solidFill>
            <a:schemeClr val="tx1"/>
          </a:solidFill>
          <a:latin typeface="+mn-lt"/>
          <a:ea typeface="+mn-ea"/>
          <a:cs typeface="+mn-cs"/>
        </a:defRPr>
      </a:lvl4pPr>
      <a:lvl5pPr marL="5852160" algn="l" defTabSz="2926080" rtl="0" eaLnBrk="1" latinLnBrk="0" hangingPunct="1">
        <a:defRPr sz="5760" kern="1200">
          <a:solidFill>
            <a:schemeClr val="tx1"/>
          </a:solidFill>
          <a:latin typeface="+mn-lt"/>
          <a:ea typeface="+mn-ea"/>
          <a:cs typeface="+mn-cs"/>
        </a:defRPr>
      </a:lvl5pPr>
      <a:lvl6pPr marL="7315200" algn="l" defTabSz="2926080" rtl="0" eaLnBrk="1" latinLnBrk="0" hangingPunct="1">
        <a:defRPr sz="5760" kern="1200">
          <a:solidFill>
            <a:schemeClr val="tx1"/>
          </a:solidFill>
          <a:latin typeface="+mn-lt"/>
          <a:ea typeface="+mn-ea"/>
          <a:cs typeface="+mn-cs"/>
        </a:defRPr>
      </a:lvl6pPr>
      <a:lvl7pPr marL="8778240" algn="l" defTabSz="2926080" rtl="0" eaLnBrk="1" latinLnBrk="0" hangingPunct="1">
        <a:defRPr sz="5760" kern="1200">
          <a:solidFill>
            <a:schemeClr val="tx1"/>
          </a:solidFill>
          <a:latin typeface="+mn-lt"/>
          <a:ea typeface="+mn-ea"/>
          <a:cs typeface="+mn-cs"/>
        </a:defRPr>
      </a:lvl7pPr>
      <a:lvl8pPr marL="10241280" algn="l" defTabSz="2926080" rtl="0" eaLnBrk="1" latinLnBrk="0" hangingPunct="1">
        <a:defRPr sz="5760" kern="1200">
          <a:solidFill>
            <a:schemeClr val="tx1"/>
          </a:solidFill>
          <a:latin typeface="+mn-lt"/>
          <a:ea typeface="+mn-ea"/>
          <a:cs typeface="+mn-cs"/>
        </a:defRPr>
      </a:lvl8pPr>
      <a:lvl9pPr marL="11704320" algn="l" defTabSz="2926080" rtl="0" eaLnBrk="1" latinLnBrk="0" hangingPunct="1">
        <a:defRPr sz="5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18AF818-214B-714C-A9EE-F8521F849718}"/>
              </a:ext>
            </a:extLst>
          </p:cNvPr>
          <p:cNvSpPr/>
          <p:nvPr/>
        </p:nvSpPr>
        <p:spPr>
          <a:xfrm>
            <a:off x="-1" y="-37718"/>
            <a:ext cx="32918400" cy="2830386"/>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Box 122">
            <a:extLst>
              <a:ext uri="{FF2B5EF4-FFF2-40B4-BE49-F238E27FC236}">
                <a16:creationId xmlns:a16="http://schemas.microsoft.com/office/drawing/2014/main" id="{80B0B177-ACD5-4C45-AE81-53D9EB3244C5}"/>
              </a:ext>
            </a:extLst>
          </p:cNvPr>
          <p:cNvSpPr txBox="1">
            <a:spLocks noChangeArrowheads="1"/>
          </p:cNvSpPr>
          <p:nvPr/>
        </p:nvSpPr>
        <p:spPr bwMode="auto">
          <a:xfrm>
            <a:off x="6386248" y="304800"/>
            <a:ext cx="20145904"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2880" tIns="182880" rIns="182880" bIns="182880">
            <a:spAutoFit/>
          </a:bodyPr>
          <a:lstStyle>
            <a:lvl1pPr defTabSz="4389438">
              <a:defRPr>
                <a:solidFill>
                  <a:schemeClr val="tx1"/>
                </a:solidFill>
                <a:latin typeface="Arial" panose="020B0604020202020204" pitchFamily="34" charset="0"/>
              </a:defRPr>
            </a:lvl1pPr>
            <a:lvl2pPr defTabSz="4389438">
              <a:defRPr>
                <a:solidFill>
                  <a:schemeClr val="tx1"/>
                </a:solidFill>
                <a:latin typeface="Arial" panose="020B0604020202020204" pitchFamily="34" charset="0"/>
              </a:defRPr>
            </a:lvl2pPr>
            <a:lvl3pPr defTabSz="4389438">
              <a:defRPr>
                <a:solidFill>
                  <a:schemeClr val="tx1"/>
                </a:solidFill>
                <a:latin typeface="Arial" panose="020B0604020202020204" pitchFamily="34" charset="0"/>
              </a:defRPr>
            </a:lvl3pPr>
            <a:lvl4pPr defTabSz="4389438">
              <a:defRPr>
                <a:solidFill>
                  <a:schemeClr val="tx1"/>
                </a:solidFill>
                <a:latin typeface="Arial" panose="020B0604020202020204" pitchFamily="34" charset="0"/>
              </a:defRPr>
            </a:lvl4pPr>
            <a:lvl5pPr defTabSz="4389438">
              <a:defRPr>
                <a:solidFill>
                  <a:schemeClr val="tx1"/>
                </a:solidFill>
                <a:latin typeface="Arial" panose="020B0604020202020204" pitchFamily="34" charset="0"/>
              </a:defRPr>
            </a:lvl5pPr>
            <a:lvl6pPr defTabSz="4389438" fontAlgn="base">
              <a:spcBef>
                <a:spcPct val="0"/>
              </a:spcBef>
              <a:spcAft>
                <a:spcPct val="0"/>
              </a:spcAft>
              <a:defRPr>
                <a:solidFill>
                  <a:schemeClr val="tx1"/>
                </a:solidFill>
                <a:latin typeface="Arial" panose="020B0604020202020204" pitchFamily="34" charset="0"/>
              </a:defRPr>
            </a:lvl6pPr>
            <a:lvl7pPr defTabSz="4389438" fontAlgn="base">
              <a:spcBef>
                <a:spcPct val="0"/>
              </a:spcBef>
              <a:spcAft>
                <a:spcPct val="0"/>
              </a:spcAft>
              <a:defRPr>
                <a:solidFill>
                  <a:schemeClr val="tx1"/>
                </a:solidFill>
                <a:latin typeface="Arial" panose="020B0604020202020204" pitchFamily="34" charset="0"/>
              </a:defRPr>
            </a:lvl7pPr>
            <a:lvl8pPr defTabSz="4389438" fontAlgn="base">
              <a:spcBef>
                <a:spcPct val="0"/>
              </a:spcBef>
              <a:spcAft>
                <a:spcPct val="0"/>
              </a:spcAft>
              <a:defRPr>
                <a:solidFill>
                  <a:schemeClr val="tx1"/>
                </a:solidFill>
                <a:latin typeface="Arial" panose="020B0604020202020204" pitchFamily="34" charset="0"/>
              </a:defRPr>
            </a:lvl8pPr>
            <a:lvl9pPr defTabSz="4389438" fontAlgn="base">
              <a:spcBef>
                <a:spcPct val="0"/>
              </a:spcBef>
              <a:spcAft>
                <a:spcPct val="0"/>
              </a:spcAft>
              <a:defRPr>
                <a:solidFill>
                  <a:schemeClr val="tx1"/>
                </a:solidFill>
                <a:latin typeface="Arial" panose="020B0604020202020204" pitchFamily="34" charset="0"/>
              </a:defRPr>
            </a:lvl9pPr>
          </a:lstStyle>
          <a:p>
            <a:pPr algn="ctr"/>
            <a:r>
              <a:rPr lang="en-US" altLang="en-US" sz="6000" dirty="0">
                <a:solidFill>
                  <a:schemeClr val="bg1"/>
                </a:solidFill>
                <a:effectLst>
                  <a:outerShdw blurRad="38100" dist="38100" dir="2700000" algn="tl">
                    <a:srgbClr val="000000"/>
                  </a:outerShdw>
                </a:effectLst>
                <a:latin typeface="Abadi" panose="020F0502020204030204" pitchFamily="34" charset="0"/>
                <a:cs typeface="Abadi" panose="020F0502020204030204" pitchFamily="34" charset="0"/>
              </a:rPr>
              <a:t>Evaluation of Medical Legal Partnership Colorado </a:t>
            </a:r>
          </a:p>
        </p:txBody>
      </p:sp>
      <p:sp>
        <p:nvSpPr>
          <p:cNvPr id="5" name="Text Box 123">
            <a:extLst>
              <a:ext uri="{FF2B5EF4-FFF2-40B4-BE49-F238E27FC236}">
                <a16:creationId xmlns:a16="http://schemas.microsoft.com/office/drawing/2014/main" id="{977BA07D-FE5A-7B4D-B36D-AE8BB39B3BB5}"/>
              </a:ext>
            </a:extLst>
          </p:cNvPr>
          <p:cNvSpPr txBox="1">
            <a:spLocks noChangeArrowheads="1"/>
          </p:cNvSpPr>
          <p:nvPr/>
        </p:nvSpPr>
        <p:spPr bwMode="auto">
          <a:xfrm>
            <a:off x="10351821" y="1270255"/>
            <a:ext cx="12214755" cy="152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0" tIns="457200" rIns="457200" bIns="457200" anchor="ctr" anchorCtr="1"/>
          <a:lstStyle>
            <a:lvl1pPr defTabSz="4389438">
              <a:defRPr>
                <a:solidFill>
                  <a:schemeClr val="tx1"/>
                </a:solidFill>
                <a:latin typeface="Arial" panose="020B0604020202020204" pitchFamily="34" charset="0"/>
              </a:defRPr>
            </a:lvl1pPr>
            <a:lvl2pPr defTabSz="4389438">
              <a:defRPr>
                <a:solidFill>
                  <a:schemeClr val="tx1"/>
                </a:solidFill>
                <a:latin typeface="Arial" panose="020B0604020202020204" pitchFamily="34" charset="0"/>
              </a:defRPr>
            </a:lvl2pPr>
            <a:lvl3pPr defTabSz="4389438">
              <a:defRPr>
                <a:solidFill>
                  <a:schemeClr val="tx1"/>
                </a:solidFill>
                <a:latin typeface="Arial" panose="020B0604020202020204" pitchFamily="34" charset="0"/>
              </a:defRPr>
            </a:lvl3pPr>
            <a:lvl4pPr defTabSz="4389438">
              <a:defRPr>
                <a:solidFill>
                  <a:schemeClr val="tx1"/>
                </a:solidFill>
                <a:latin typeface="Arial" panose="020B0604020202020204" pitchFamily="34" charset="0"/>
              </a:defRPr>
            </a:lvl4pPr>
            <a:lvl5pPr defTabSz="4389438">
              <a:defRPr>
                <a:solidFill>
                  <a:schemeClr val="tx1"/>
                </a:solidFill>
                <a:latin typeface="Arial" panose="020B0604020202020204" pitchFamily="34" charset="0"/>
              </a:defRPr>
            </a:lvl5pPr>
            <a:lvl6pPr defTabSz="4389438" fontAlgn="base">
              <a:spcBef>
                <a:spcPct val="0"/>
              </a:spcBef>
              <a:spcAft>
                <a:spcPct val="0"/>
              </a:spcAft>
              <a:defRPr>
                <a:solidFill>
                  <a:schemeClr val="tx1"/>
                </a:solidFill>
                <a:latin typeface="Arial" panose="020B0604020202020204" pitchFamily="34" charset="0"/>
              </a:defRPr>
            </a:lvl6pPr>
            <a:lvl7pPr defTabSz="4389438" fontAlgn="base">
              <a:spcBef>
                <a:spcPct val="0"/>
              </a:spcBef>
              <a:spcAft>
                <a:spcPct val="0"/>
              </a:spcAft>
              <a:defRPr>
                <a:solidFill>
                  <a:schemeClr val="tx1"/>
                </a:solidFill>
                <a:latin typeface="Arial" panose="020B0604020202020204" pitchFamily="34" charset="0"/>
              </a:defRPr>
            </a:lvl7pPr>
            <a:lvl8pPr defTabSz="4389438" fontAlgn="base">
              <a:spcBef>
                <a:spcPct val="0"/>
              </a:spcBef>
              <a:spcAft>
                <a:spcPct val="0"/>
              </a:spcAft>
              <a:defRPr>
                <a:solidFill>
                  <a:schemeClr val="tx1"/>
                </a:solidFill>
                <a:latin typeface="Arial" panose="020B0604020202020204" pitchFamily="34" charset="0"/>
              </a:defRPr>
            </a:lvl8pPr>
            <a:lvl9pPr defTabSz="4389438" fontAlgn="base">
              <a:spcBef>
                <a:spcPct val="0"/>
              </a:spcBef>
              <a:spcAft>
                <a:spcPct val="0"/>
              </a:spcAft>
              <a:defRPr>
                <a:solidFill>
                  <a:schemeClr val="tx1"/>
                </a:solidFill>
                <a:latin typeface="Arial" panose="020B0604020202020204" pitchFamily="34" charset="0"/>
              </a:defRPr>
            </a:lvl9pPr>
          </a:lstStyle>
          <a:p>
            <a:pPr algn="ctr"/>
            <a:r>
              <a:rPr lang="en-US" altLang="en-US" sz="4500" dirty="0">
                <a:solidFill>
                  <a:schemeClr val="bg1"/>
                </a:solidFill>
              </a:rPr>
              <a:t>Gabriela Santos, MPH, MPA</a:t>
            </a:r>
          </a:p>
        </p:txBody>
      </p:sp>
      <p:sp>
        <p:nvSpPr>
          <p:cNvPr id="7" name="Text Box 130">
            <a:extLst>
              <a:ext uri="{FF2B5EF4-FFF2-40B4-BE49-F238E27FC236}">
                <a16:creationId xmlns:a16="http://schemas.microsoft.com/office/drawing/2014/main" id="{F7A92C85-1B85-B249-83EE-D8C554D01E3D}"/>
              </a:ext>
            </a:extLst>
          </p:cNvPr>
          <p:cNvSpPr txBox="1">
            <a:spLocks noChangeArrowheads="1"/>
          </p:cNvSpPr>
          <p:nvPr/>
        </p:nvSpPr>
        <p:spPr bwMode="auto">
          <a:xfrm>
            <a:off x="552789" y="2866651"/>
            <a:ext cx="3539444" cy="943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a:defRPr>
                <a:solidFill>
                  <a:schemeClr val="tx1"/>
                </a:solidFill>
                <a:latin typeface="Arial" panose="020B0604020202020204" pitchFamily="34" charset="0"/>
              </a:defRPr>
            </a:lvl1pPr>
            <a:lvl2pPr defTabSz="4389438">
              <a:defRPr>
                <a:solidFill>
                  <a:schemeClr val="tx1"/>
                </a:solidFill>
                <a:latin typeface="Arial" panose="020B0604020202020204" pitchFamily="34" charset="0"/>
              </a:defRPr>
            </a:lvl2pPr>
            <a:lvl3pPr defTabSz="4389438">
              <a:defRPr>
                <a:solidFill>
                  <a:schemeClr val="tx1"/>
                </a:solidFill>
                <a:latin typeface="Arial" panose="020B0604020202020204" pitchFamily="34" charset="0"/>
              </a:defRPr>
            </a:lvl3pPr>
            <a:lvl4pPr defTabSz="4389438">
              <a:defRPr>
                <a:solidFill>
                  <a:schemeClr val="tx1"/>
                </a:solidFill>
                <a:latin typeface="Arial" panose="020B0604020202020204" pitchFamily="34" charset="0"/>
              </a:defRPr>
            </a:lvl4pPr>
            <a:lvl5pPr defTabSz="4389438">
              <a:defRPr>
                <a:solidFill>
                  <a:schemeClr val="tx1"/>
                </a:solidFill>
                <a:latin typeface="Arial" panose="020B0604020202020204" pitchFamily="34" charset="0"/>
              </a:defRPr>
            </a:lvl5pPr>
            <a:lvl6pPr defTabSz="4389438" fontAlgn="base">
              <a:spcBef>
                <a:spcPct val="0"/>
              </a:spcBef>
              <a:spcAft>
                <a:spcPct val="0"/>
              </a:spcAft>
              <a:defRPr>
                <a:solidFill>
                  <a:schemeClr val="tx1"/>
                </a:solidFill>
                <a:latin typeface="Arial" panose="020B0604020202020204" pitchFamily="34" charset="0"/>
              </a:defRPr>
            </a:lvl6pPr>
            <a:lvl7pPr defTabSz="4389438" fontAlgn="base">
              <a:spcBef>
                <a:spcPct val="0"/>
              </a:spcBef>
              <a:spcAft>
                <a:spcPct val="0"/>
              </a:spcAft>
              <a:defRPr>
                <a:solidFill>
                  <a:schemeClr val="tx1"/>
                </a:solidFill>
                <a:latin typeface="Arial" panose="020B0604020202020204" pitchFamily="34" charset="0"/>
              </a:defRPr>
            </a:lvl7pPr>
            <a:lvl8pPr defTabSz="4389438" fontAlgn="base">
              <a:spcBef>
                <a:spcPct val="0"/>
              </a:spcBef>
              <a:spcAft>
                <a:spcPct val="0"/>
              </a:spcAft>
              <a:defRPr>
                <a:solidFill>
                  <a:schemeClr val="tx1"/>
                </a:solidFill>
                <a:latin typeface="Arial" panose="020B0604020202020204" pitchFamily="34" charset="0"/>
              </a:defRPr>
            </a:lvl8pPr>
            <a:lvl9pPr defTabSz="4389438" fontAlgn="base">
              <a:spcBef>
                <a:spcPct val="0"/>
              </a:spcBef>
              <a:spcAft>
                <a:spcPct val="0"/>
              </a:spcAft>
              <a:defRPr>
                <a:solidFill>
                  <a:schemeClr val="tx1"/>
                </a:solidFill>
                <a:latin typeface="Arial" panose="020B0604020202020204" pitchFamily="34" charset="0"/>
              </a:defRPr>
            </a:lvl9pPr>
          </a:lstStyle>
          <a:p>
            <a:r>
              <a:rPr lang="en-US" altLang="en-US" sz="4000" dirty="0">
                <a:solidFill>
                  <a:schemeClr val="bg1"/>
                </a:solidFill>
                <a:latin typeface="Abadi" panose="020B0604020104020204" pitchFamily="34" charset="0"/>
              </a:rPr>
              <a:t>Background</a:t>
            </a:r>
          </a:p>
        </p:txBody>
      </p:sp>
      <p:sp>
        <p:nvSpPr>
          <p:cNvPr id="9" name="Text Box 130">
            <a:extLst>
              <a:ext uri="{FF2B5EF4-FFF2-40B4-BE49-F238E27FC236}">
                <a16:creationId xmlns:a16="http://schemas.microsoft.com/office/drawing/2014/main" id="{0681096F-4104-154E-9478-7F3BB3389628}"/>
              </a:ext>
            </a:extLst>
          </p:cNvPr>
          <p:cNvSpPr txBox="1">
            <a:spLocks noChangeArrowheads="1"/>
          </p:cNvSpPr>
          <p:nvPr/>
        </p:nvSpPr>
        <p:spPr bwMode="auto">
          <a:xfrm>
            <a:off x="174847" y="13929440"/>
            <a:ext cx="3539444" cy="943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a:defRPr>
                <a:solidFill>
                  <a:schemeClr val="tx1"/>
                </a:solidFill>
                <a:latin typeface="Arial" panose="020B0604020202020204" pitchFamily="34" charset="0"/>
              </a:defRPr>
            </a:lvl1pPr>
            <a:lvl2pPr defTabSz="4389438">
              <a:defRPr>
                <a:solidFill>
                  <a:schemeClr val="tx1"/>
                </a:solidFill>
                <a:latin typeface="Arial" panose="020B0604020202020204" pitchFamily="34" charset="0"/>
              </a:defRPr>
            </a:lvl2pPr>
            <a:lvl3pPr defTabSz="4389438">
              <a:defRPr>
                <a:solidFill>
                  <a:schemeClr val="tx1"/>
                </a:solidFill>
                <a:latin typeface="Arial" panose="020B0604020202020204" pitchFamily="34" charset="0"/>
              </a:defRPr>
            </a:lvl3pPr>
            <a:lvl4pPr defTabSz="4389438">
              <a:defRPr>
                <a:solidFill>
                  <a:schemeClr val="tx1"/>
                </a:solidFill>
                <a:latin typeface="Arial" panose="020B0604020202020204" pitchFamily="34" charset="0"/>
              </a:defRPr>
            </a:lvl4pPr>
            <a:lvl5pPr defTabSz="4389438">
              <a:defRPr>
                <a:solidFill>
                  <a:schemeClr val="tx1"/>
                </a:solidFill>
                <a:latin typeface="Arial" panose="020B0604020202020204" pitchFamily="34" charset="0"/>
              </a:defRPr>
            </a:lvl5pPr>
            <a:lvl6pPr defTabSz="4389438" fontAlgn="base">
              <a:spcBef>
                <a:spcPct val="0"/>
              </a:spcBef>
              <a:spcAft>
                <a:spcPct val="0"/>
              </a:spcAft>
              <a:defRPr>
                <a:solidFill>
                  <a:schemeClr val="tx1"/>
                </a:solidFill>
                <a:latin typeface="Arial" panose="020B0604020202020204" pitchFamily="34" charset="0"/>
              </a:defRPr>
            </a:lvl6pPr>
            <a:lvl7pPr defTabSz="4389438" fontAlgn="base">
              <a:spcBef>
                <a:spcPct val="0"/>
              </a:spcBef>
              <a:spcAft>
                <a:spcPct val="0"/>
              </a:spcAft>
              <a:defRPr>
                <a:solidFill>
                  <a:schemeClr val="tx1"/>
                </a:solidFill>
                <a:latin typeface="Arial" panose="020B0604020202020204" pitchFamily="34" charset="0"/>
              </a:defRPr>
            </a:lvl7pPr>
            <a:lvl8pPr defTabSz="4389438" fontAlgn="base">
              <a:spcBef>
                <a:spcPct val="0"/>
              </a:spcBef>
              <a:spcAft>
                <a:spcPct val="0"/>
              </a:spcAft>
              <a:defRPr>
                <a:solidFill>
                  <a:schemeClr val="tx1"/>
                </a:solidFill>
                <a:latin typeface="Arial" panose="020B0604020202020204" pitchFamily="34" charset="0"/>
              </a:defRPr>
            </a:lvl8pPr>
            <a:lvl9pPr defTabSz="4389438" fontAlgn="base">
              <a:spcBef>
                <a:spcPct val="0"/>
              </a:spcBef>
              <a:spcAft>
                <a:spcPct val="0"/>
              </a:spcAft>
              <a:defRPr>
                <a:solidFill>
                  <a:schemeClr val="tx1"/>
                </a:solidFill>
                <a:latin typeface="Arial" panose="020B0604020202020204" pitchFamily="34" charset="0"/>
              </a:defRPr>
            </a:lvl9pPr>
          </a:lstStyle>
          <a:p>
            <a:r>
              <a:rPr lang="en-US" altLang="en-US" sz="4000" dirty="0">
                <a:solidFill>
                  <a:schemeClr val="bg1"/>
                </a:solidFill>
                <a:latin typeface="Abadi" panose="020B0604020104020204" pitchFamily="34" charset="0"/>
              </a:rPr>
              <a:t>Methods</a:t>
            </a:r>
          </a:p>
        </p:txBody>
      </p:sp>
      <p:sp>
        <p:nvSpPr>
          <p:cNvPr id="10" name="Text Box 130">
            <a:extLst>
              <a:ext uri="{FF2B5EF4-FFF2-40B4-BE49-F238E27FC236}">
                <a16:creationId xmlns:a16="http://schemas.microsoft.com/office/drawing/2014/main" id="{7B299FCA-C616-1E4F-ACB7-31077A5F91D6}"/>
              </a:ext>
            </a:extLst>
          </p:cNvPr>
          <p:cNvSpPr txBox="1">
            <a:spLocks noChangeArrowheads="1"/>
          </p:cNvSpPr>
          <p:nvPr/>
        </p:nvSpPr>
        <p:spPr bwMode="auto">
          <a:xfrm>
            <a:off x="10351821" y="2829941"/>
            <a:ext cx="3539444" cy="943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a:defRPr>
                <a:solidFill>
                  <a:schemeClr val="tx1"/>
                </a:solidFill>
                <a:latin typeface="Arial" panose="020B0604020202020204" pitchFamily="34" charset="0"/>
              </a:defRPr>
            </a:lvl1pPr>
            <a:lvl2pPr defTabSz="4389438">
              <a:defRPr>
                <a:solidFill>
                  <a:schemeClr val="tx1"/>
                </a:solidFill>
                <a:latin typeface="Arial" panose="020B0604020202020204" pitchFamily="34" charset="0"/>
              </a:defRPr>
            </a:lvl2pPr>
            <a:lvl3pPr defTabSz="4389438">
              <a:defRPr>
                <a:solidFill>
                  <a:schemeClr val="tx1"/>
                </a:solidFill>
                <a:latin typeface="Arial" panose="020B0604020202020204" pitchFamily="34" charset="0"/>
              </a:defRPr>
            </a:lvl3pPr>
            <a:lvl4pPr defTabSz="4389438">
              <a:defRPr>
                <a:solidFill>
                  <a:schemeClr val="tx1"/>
                </a:solidFill>
                <a:latin typeface="Arial" panose="020B0604020202020204" pitchFamily="34" charset="0"/>
              </a:defRPr>
            </a:lvl4pPr>
            <a:lvl5pPr defTabSz="4389438">
              <a:defRPr>
                <a:solidFill>
                  <a:schemeClr val="tx1"/>
                </a:solidFill>
                <a:latin typeface="Arial" panose="020B0604020202020204" pitchFamily="34" charset="0"/>
              </a:defRPr>
            </a:lvl5pPr>
            <a:lvl6pPr defTabSz="4389438" fontAlgn="base">
              <a:spcBef>
                <a:spcPct val="0"/>
              </a:spcBef>
              <a:spcAft>
                <a:spcPct val="0"/>
              </a:spcAft>
              <a:defRPr>
                <a:solidFill>
                  <a:schemeClr val="tx1"/>
                </a:solidFill>
                <a:latin typeface="Arial" panose="020B0604020202020204" pitchFamily="34" charset="0"/>
              </a:defRPr>
            </a:lvl6pPr>
            <a:lvl7pPr defTabSz="4389438" fontAlgn="base">
              <a:spcBef>
                <a:spcPct val="0"/>
              </a:spcBef>
              <a:spcAft>
                <a:spcPct val="0"/>
              </a:spcAft>
              <a:defRPr>
                <a:solidFill>
                  <a:schemeClr val="tx1"/>
                </a:solidFill>
                <a:latin typeface="Arial" panose="020B0604020202020204" pitchFamily="34" charset="0"/>
              </a:defRPr>
            </a:lvl7pPr>
            <a:lvl8pPr defTabSz="4389438" fontAlgn="base">
              <a:spcBef>
                <a:spcPct val="0"/>
              </a:spcBef>
              <a:spcAft>
                <a:spcPct val="0"/>
              </a:spcAft>
              <a:defRPr>
                <a:solidFill>
                  <a:schemeClr val="tx1"/>
                </a:solidFill>
                <a:latin typeface="Arial" panose="020B0604020202020204" pitchFamily="34" charset="0"/>
              </a:defRPr>
            </a:lvl8pPr>
            <a:lvl9pPr defTabSz="4389438" fontAlgn="base">
              <a:spcBef>
                <a:spcPct val="0"/>
              </a:spcBef>
              <a:spcAft>
                <a:spcPct val="0"/>
              </a:spcAft>
              <a:defRPr>
                <a:solidFill>
                  <a:schemeClr val="tx1"/>
                </a:solidFill>
                <a:latin typeface="Arial" panose="020B0604020202020204" pitchFamily="34" charset="0"/>
              </a:defRPr>
            </a:lvl9pPr>
          </a:lstStyle>
          <a:p>
            <a:r>
              <a:rPr lang="en-US" altLang="en-US" sz="4000" dirty="0">
                <a:solidFill>
                  <a:schemeClr val="bg1"/>
                </a:solidFill>
                <a:latin typeface="Abadi" panose="020B0604020104020204" pitchFamily="34" charset="0"/>
              </a:rPr>
              <a:t>Results</a:t>
            </a:r>
          </a:p>
        </p:txBody>
      </p:sp>
      <p:sp>
        <p:nvSpPr>
          <p:cNvPr id="11" name="Text Box 130">
            <a:extLst>
              <a:ext uri="{FF2B5EF4-FFF2-40B4-BE49-F238E27FC236}">
                <a16:creationId xmlns:a16="http://schemas.microsoft.com/office/drawing/2014/main" id="{16B9E833-6E2D-A14C-BB9A-CEE99F7C4735}"/>
              </a:ext>
            </a:extLst>
          </p:cNvPr>
          <p:cNvSpPr txBox="1">
            <a:spLocks noChangeArrowheads="1"/>
          </p:cNvSpPr>
          <p:nvPr/>
        </p:nvSpPr>
        <p:spPr bwMode="auto">
          <a:xfrm>
            <a:off x="23655872" y="2829941"/>
            <a:ext cx="3539444" cy="943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a:defRPr>
                <a:solidFill>
                  <a:schemeClr val="tx1"/>
                </a:solidFill>
                <a:latin typeface="Arial" panose="020B0604020202020204" pitchFamily="34" charset="0"/>
              </a:defRPr>
            </a:lvl1pPr>
            <a:lvl2pPr defTabSz="4389438">
              <a:defRPr>
                <a:solidFill>
                  <a:schemeClr val="tx1"/>
                </a:solidFill>
                <a:latin typeface="Arial" panose="020B0604020202020204" pitchFamily="34" charset="0"/>
              </a:defRPr>
            </a:lvl2pPr>
            <a:lvl3pPr defTabSz="4389438">
              <a:defRPr>
                <a:solidFill>
                  <a:schemeClr val="tx1"/>
                </a:solidFill>
                <a:latin typeface="Arial" panose="020B0604020202020204" pitchFamily="34" charset="0"/>
              </a:defRPr>
            </a:lvl3pPr>
            <a:lvl4pPr defTabSz="4389438">
              <a:defRPr>
                <a:solidFill>
                  <a:schemeClr val="tx1"/>
                </a:solidFill>
                <a:latin typeface="Arial" panose="020B0604020202020204" pitchFamily="34" charset="0"/>
              </a:defRPr>
            </a:lvl4pPr>
            <a:lvl5pPr defTabSz="4389438">
              <a:defRPr>
                <a:solidFill>
                  <a:schemeClr val="tx1"/>
                </a:solidFill>
                <a:latin typeface="Arial" panose="020B0604020202020204" pitchFamily="34" charset="0"/>
              </a:defRPr>
            </a:lvl5pPr>
            <a:lvl6pPr defTabSz="4389438" fontAlgn="base">
              <a:spcBef>
                <a:spcPct val="0"/>
              </a:spcBef>
              <a:spcAft>
                <a:spcPct val="0"/>
              </a:spcAft>
              <a:defRPr>
                <a:solidFill>
                  <a:schemeClr val="tx1"/>
                </a:solidFill>
                <a:latin typeface="Arial" panose="020B0604020202020204" pitchFamily="34" charset="0"/>
              </a:defRPr>
            </a:lvl6pPr>
            <a:lvl7pPr defTabSz="4389438" fontAlgn="base">
              <a:spcBef>
                <a:spcPct val="0"/>
              </a:spcBef>
              <a:spcAft>
                <a:spcPct val="0"/>
              </a:spcAft>
              <a:defRPr>
                <a:solidFill>
                  <a:schemeClr val="tx1"/>
                </a:solidFill>
                <a:latin typeface="Arial" panose="020B0604020202020204" pitchFamily="34" charset="0"/>
              </a:defRPr>
            </a:lvl7pPr>
            <a:lvl8pPr defTabSz="4389438" fontAlgn="base">
              <a:spcBef>
                <a:spcPct val="0"/>
              </a:spcBef>
              <a:spcAft>
                <a:spcPct val="0"/>
              </a:spcAft>
              <a:defRPr>
                <a:solidFill>
                  <a:schemeClr val="tx1"/>
                </a:solidFill>
                <a:latin typeface="Arial" panose="020B0604020202020204" pitchFamily="34" charset="0"/>
              </a:defRPr>
            </a:lvl8pPr>
            <a:lvl9pPr defTabSz="4389438" fontAlgn="base">
              <a:spcBef>
                <a:spcPct val="0"/>
              </a:spcBef>
              <a:spcAft>
                <a:spcPct val="0"/>
              </a:spcAft>
              <a:defRPr>
                <a:solidFill>
                  <a:schemeClr val="tx1"/>
                </a:solidFill>
                <a:latin typeface="Arial" panose="020B0604020202020204" pitchFamily="34" charset="0"/>
              </a:defRPr>
            </a:lvl9pPr>
          </a:lstStyle>
          <a:p>
            <a:r>
              <a:rPr lang="en-US" altLang="en-US" sz="4000" dirty="0">
                <a:solidFill>
                  <a:schemeClr val="bg1"/>
                </a:solidFill>
                <a:latin typeface="Abadi" panose="020B0604020104020204" pitchFamily="34" charset="0"/>
              </a:rPr>
              <a:t>Discussion</a:t>
            </a:r>
          </a:p>
        </p:txBody>
      </p:sp>
      <p:sp>
        <p:nvSpPr>
          <p:cNvPr id="14" name="Text Box 194">
            <a:extLst>
              <a:ext uri="{FF2B5EF4-FFF2-40B4-BE49-F238E27FC236}">
                <a16:creationId xmlns:a16="http://schemas.microsoft.com/office/drawing/2014/main" id="{7DD9F444-CC00-A943-B1C5-8A38098B6F75}"/>
              </a:ext>
            </a:extLst>
          </p:cNvPr>
          <p:cNvSpPr txBox="1">
            <a:spLocks noChangeArrowheads="1"/>
          </p:cNvSpPr>
          <p:nvPr/>
        </p:nvSpPr>
        <p:spPr bwMode="auto">
          <a:xfrm>
            <a:off x="11169196" y="3690410"/>
            <a:ext cx="12214755" cy="9365425"/>
          </a:xfrm>
          <a:prstGeom prst="rect">
            <a:avLst/>
          </a:prstGeom>
          <a:solidFill>
            <a:srgbClr val="DDDDDD"/>
          </a:solidFill>
          <a:ln>
            <a:noFill/>
          </a:ln>
          <a:effectLst/>
          <a:extLs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28600" tIns="228600" rIns="228600" bIns="228600"/>
          <a:lstStyle/>
          <a:p>
            <a:r>
              <a:rPr lang="en-US" sz="2200" dirty="0"/>
              <a:t>The primary reason for legal assistance was immigration (60%), followed by public benefits (21%). All public benefit cases were for disability benefits. From the total random sample, MLP-CO also resolved 82% of cases by the start of this study. </a:t>
            </a:r>
          </a:p>
          <a:p>
            <a:endParaRPr lang="en-US" sz="2200" dirty="0"/>
          </a:p>
          <a:p>
            <a:r>
              <a:rPr lang="en-US" sz="2200" u="sng" dirty="0"/>
              <a:t>Survey response rate was 59% </a:t>
            </a:r>
          </a:p>
          <a:p>
            <a:r>
              <a:rPr lang="en-US" sz="2200" i="1" dirty="0"/>
              <a:t>Demographics</a:t>
            </a:r>
          </a:p>
          <a:p>
            <a:r>
              <a:rPr lang="en-US" sz="2200" dirty="0"/>
              <a:t>Median age - 54 years old                   54% Female             75% &lt; $30,000 per year</a:t>
            </a:r>
          </a:p>
          <a:p>
            <a:r>
              <a:rPr lang="en-US" sz="2200" dirty="0"/>
              <a:t>12.5% uninsured                                   54% SNAP                 21% SSI/SSD</a:t>
            </a:r>
          </a:p>
          <a:p>
            <a:r>
              <a:rPr lang="en-US" sz="2200" dirty="0"/>
              <a:t>68%.  Spanish in the home                  58% less than high school education</a:t>
            </a:r>
          </a:p>
          <a:p>
            <a:endParaRPr lang="en-US" sz="2200" dirty="0"/>
          </a:p>
          <a:p>
            <a:r>
              <a:rPr lang="en-US" sz="2200" i="1" dirty="0"/>
              <a:t>Legal Services</a:t>
            </a:r>
          </a:p>
          <a:p>
            <a:r>
              <a:rPr lang="en-US" sz="2200" dirty="0"/>
              <a:t>62% met with lawyer 3-6 times.        90% lawyer always or usually listened</a:t>
            </a:r>
          </a:p>
          <a:p>
            <a:r>
              <a:rPr lang="en-US" sz="2200" dirty="0"/>
              <a:t>86% lawyer always or usually explained clearly </a:t>
            </a:r>
          </a:p>
          <a:p>
            <a:r>
              <a:rPr lang="en-US" sz="2200" dirty="0"/>
              <a:t>86% lawyer always or usually spent enough time</a:t>
            </a:r>
          </a:p>
          <a:p>
            <a:r>
              <a:rPr lang="en-US" sz="2200" dirty="0"/>
              <a:t>86% rated lawyer 4 or 5 (0-5 with 5 being the best lawyer possible)</a:t>
            </a:r>
          </a:p>
          <a:p>
            <a:r>
              <a:rPr lang="en-US" sz="2200" dirty="0"/>
              <a:t>75% immigration clients said the lawyer was helpful and situation was improved</a:t>
            </a:r>
          </a:p>
          <a:p>
            <a:endParaRPr lang="en-US" sz="2200" dirty="0"/>
          </a:p>
          <a:p>
            <a:r>
              <a:rPr lang="en-US" sz="2200" i="1" dirty="0"/>
              <a:t>Health outcomes – comparison from baseline to follow-up</a:t>
            </a:r>
            <a:endParaRPr lang="en-US" sz="2200" dirty="0"/>
          </a:p>
          <a:p>
            <a:r>
              <a:rPr lang="en-US" sz="2200" dirty="0"/>
              <a:t>Decreased days of poor physical health (p=0.03) and mental health (0.006), and days with no activity (p-0.39) at follow up</a:t>
            </a:r>
          </a:p>
          <a:p>
            <a:r>
              <a:rPr lang="en-US" sz="2200" dirty="0"/>
              <a:t>Poor overall health reduced at follow up (p=0.16)</a:t>
            </a:r>
          </a:p>
          <a:p>
            <a:r>
              <a:rPr lang="en-US" sz="2200" dirty="0"/>
              <a:t>Less days of stress (p=0.02) or uncontrolled worry (p=0.02)</a:t>
            </a:r>
          </a:p>
          <a:p>
            <a:endParaRPr lang="en-US" sz="2200" i="1" dirty="0"/>
          </a:p>
          <a:p>
            <a:r>
              <a:rPr lang="en-US" sz="2200" i="1" dirty="0"/>
              <a:t>Healthcare Utilization – </a:t>
            </a:r>
          </a:p>
          <a:p>
            <a:r>
              <a:rPr lang="en-US" sz="2200" dirty="0"/>
              <a:t>Decline in all categories. Measured as more than 1 day in the category</a:t>
            </a:r>
          </a:p>
          <a:p>
            <a:r>
              <a:rPr lang="en-US" sz="2200" dirty="0"/>
              <a:t> - Days in the hospital.  - Emergency room visit.    - Missed medical appointments.  - Missed workdays</a:t>
            </a:r>
          </a:p>
        </p:txBody>
      </p:sp>
      <p:sp>
        <p:nvSpPr>
          <p:cNvPr id="15" name="Text Box 194">
            <a:extLst>
              <a:ext uri="{FF2B5EF4-FFF2-40B4-BE49-F238E27FC236}">
                <a16:creationId xmlns:a16="http://schemas.microsoft.com/office/drawing/2014/main" id="{A8ECFDB5-E5DA-D546-BFC1-FC4E84D5903B}"/>
              </a:ext>
            </a:extLst>
          </p:cNvPr>
          <p:cNvSpPr txBox="1">
            <a:spLocks noChangeArrowheads="1"/>
          </p:cNvSpPr>
          <p:nvPr/>
        </p:nvSpPr>
        <p:spPr bwMode="auto">
          <a:xfrm>
            <a:off x="24060039" y="3690410"/>
            <a:ext cx="8063643" cy="10233898"/>
          </a:xfrm>
          <a:prstGeom prst="rect">
            <a:avLst/>
          </a:prstGeom>
          <a:solidFill>
            <a:srgbClr val="DDDDDD"/>
          </a:solidFill>
          <a:ln>
            <a:noFill/>
          </a:ln>
          <a:effectLst/>
          <a:extLs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28600" tIns="228600" rIns="228600" bIns="228600"/>
          <a:lstStyle/>
          <a:p>
            <a:endParaRPr lang="en-US" altLang="en-US" sz="2200" dirty="0"/>
          </a:p>
          <a:p>
            <a:r>
              <a:rPr lang="en-US" altLang="en-US" sz="2200" dirty="0"/>
              <a:t>Demographic data demonstrated that many of the clients served by MLP-CO came from underserved populations at higher risk for unmet legal issues. Those who were served by MLP-CO had a substantial likelihood of receiving the support they need based on the number of closures and the reports of improved situations. Not only was the service meeting the legal needs, but clients had positive experiences with their lawyers.</a:t>
            </a:r>
          </a:p>
          <a:p>
            <a:endParaRPr lang="en-US" altLang="en-US" sz="2200" dirty="0"/>
          </a:p>
          <a:p>
            <a:r>
              <a:rPr lang="en-US" altLang="en-US" sz="2200" dirty="0"/>
              <a:t>Statistically significant evidence showed reduced days of poor mental and physical health after the legal intervention. Addressing unmet legal needs can help to improve an individual's health and can be an upstream solution. Though not statistically significant, many of the other areas measured showed a decline from baseline to follow-up. This same trend occurred with healthcare utilization.  Additional studies can help strengthen these findings.</a:t>
            </a:r>
          </a:p>
          <a:p>
            <a:endParaRPr lang="en-US" altLang="en-US" sz="2200" dirty="0"/>
          </a:p>
          <a:p>
            <a:r>
              <a:rPr lang="en-US" altLang="en-US" sz="2200" u="sng" dirty="0"/>
              <a:t>Limitations</a:t>
            </a:r>
          </a:p>
          <a:p>
            <a:endParaRPr lang="en-US" altLang="en-US" sz="2200" u="sng" dirty="0"/>
          </a:p>
          <a:p>
            <a:pPr marL="285750" indent="-285750">
              <a:buFont typeface="Arial" panose="020B0604020202020204" pitchFamily="34" charset="0"/>
              <a:buChar char="•"/>
            </a:pPr>
            <a:r>
              <a:rPr lang="en-US" altLang="en-US" sz="2200" dirty="0"/>
              <a:t>Small sample size</a:t>
            </a:r>
          </a:p>
          <a:p>
            <a:pPr marL="285750" indent="-285750">
              <a:buFont typeface="Arial" panose="020B0604020202020204" pitchFamily="34" charset="0"/>
              <a:buChar char="•"/>
            </a:pPr>
            <a:r>
              <a:rPr lang="en-US" altLang="en-US" sz="2200" dirty="0"/>
              <a:t>Phone calls</a:t>
            </a:r>
          </a:p>
          <a:p>
            <a:pPr marL="742950" lvl="1" indent="-285750">
              <a:buFont typeface="Arial" panose="020B0604020202020204" pitchFamily="34" charset="0"/>
              <a:buChar char="•"/>
            </a:pPr>
            <a:r>
              <a:rPr lang="en-US" altLang="en-US" sz="2200" dirty="0"/>
              <a:t>Answering 800 number from translator</a:t>
            </a:r>
          </a:p>
          <a:p>
            <a:pPr marL="742950" lvl="1" indent="-285750">
              <a:buFont typeface="Arial" panose="020B0604020202020204" pitchFamily="34" charset="0"/>
              <a:buChar char="•"/>
            </a:pPr>
            <a:r>
              <a:rPr lang="en-US" altLang="en-US" sz="2200" dirty="0"/>
              <a:t>Political calls happening at the same time</a:t>
            </a:r>
          </a:p>
          <a:p>
            <a:pPr marL="285750" indent="-285750">
              <a:buFont typeface="Arial" panose="020B0604020202020204" pitchFamily="34" charset="0"/>
              <a:buChar char="•"/>
            </a:pPr>
            <a:r>
              <a:rPr lang="en-US" altLang="en-US" sz="2200" dirty="0"/>
              <a:t>Using translation service means that questions may vary slightly </a:t>
            </a:r>
          </a:p>
          <a:p>
            <a:pPr marL="742950" lvl="1" indent="-285750">
              <a:buFont typeface="Arial" panose="020B0604020202020204" pitchFamily="34" charset="0"/>
              <a:buChar char="•"/>
            </a:pPr>
            <a:r>
              <a:rPr lang="en-US" altLang="en-US" sz="2200" dirty="0"/>
              <a:t>“Usually” -&gt; </a:t>
            </a:r>
            <a:r>
              <a:rPr lang="en-US" altLang="en-US" sz="2200" dirty="0" err="1"/>
              <a:t>Usualmente</a:t>
            </a:r>
            <a:r>
              <a:rPr lang="en-US" altLang="en-US" sz="2200" dirty="0"/>
              <a:t> or </a:t>
            </a:r>
            <a:r>
              <a:rPr lang="en-US" altLang="en-US" sz="2200" dirty="0" err="1"/>
              <a:t>Generalmente</a:t>
            </a:r>
            <a:r>
              <a:rPr lang="en-US" altLang="en-US" sz="2200" dirty="0"/>
              <a:t> </a:t>
            </a:r>
          </a:p>
          <a:p>
            <a:pPr marL="742950" lvl="1" indent="-285750">
              <a:buFont typeface="Arial" panose="020B0604020202020204" pitchFamily="34" charset="0"/>
              <a:buChar char="•"/>
            </a:pPr>
            <a:r>
              <a:rPr lang="en-US" altLang="en-US" sz="2200" dirty="0"/>
              <a:t>“Fair” -&gt; </a:t>
            </a:r>
            <a:r>
              <a:rPr lang="en-US" altLang="en-US" sz="2200" dirty="0" err="1"/>
              <a:t>Pobre</a:t>
            </a:r>
            <a:r>
              <a:rPr lang="en-US" altLang="en-US" sz="2200" dirty="0"/>
              <a:t> or Regular were common switches</a:t>
            </a:r>
          </a:p>
          <a:p>
            <a:endParaRPr lang="en-US" altLang="en-US" dirty="0"/>
          </a:p>
          <a:p>
            <a:endParaRPr lang="en-US" altLang="en-US" dirty="0"/>
          </a:p>
        </p:txBody>
      </p:sp>
      <p:grpSp>
        <p:nvGrpSpPr>
          <p:cNvPr id="34" name="Group 33">
            <a:extLst>
              <a:ext uri="{FF2B5EF4-FFF2-40B4-BE49-F238E27FC236}">
                <a16:creationId xmlns:a16="http://schemas.microsoft.com/office/drawing/2014/main" id="{E3EDF025-67E9-A440-B8AC-30048B16D43F}"/>
              </a:ext>
            </a:extLst>
          </p:cNvPr>
          <p:cNvGrpSpPr/>
          <p:nvPr/>
        </p:nvGrpSpPr>
        <p:grpSpPr>
          <a:xfrm>
            <a:off x="11392385" y="13233400"/>
            <a:ext cx="11768379" cy="8407400"/>
            <a:chOff x="10564885" y="12717968"/>
            <a:chExt cx="12952339" cy="8922832"/>
          </a:xfrm>
        </p:grpSpPr>
        <p:sp>
          <p:nvSpPr>
            <p:cNvPr id="30" name="Rectangle 29">
              <a:extLst>
                <a:ext uri="{FF2B5EF4-FFF2-40B4-BE49-F238E27FC236}">
                  <a16:creationId xmlns:a16="http://schemas.microsoft.com/office/drawing/2014/main" id="{DF2C6E87-E9B5-C448-849F-C66E4C5E6F28}"/>
                </a:ext>
              </a:extLst>
            </p:cNvPr>
            <p:cNvSpPr/>
            <p:nvPr/>
          </p:nvSpPr>
          <p:spPr>
            <a:xfrm>
              <a:off x="10564885" y="12717968"/>
              <a:ext cx="12952339" cy="8922832"/>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6C680184-F297-6141-B88B-480256249A93}"/>
                </a:ext>
              </a:extLst>
            </p:cNvPr>
            <p:cNvPicPr>
              <a:picLocks noChangeAspect="1"/>
            </p:cNvPicPr>
            <p:nvPr/>
          </p:nvPicPr>
          <p:blipFill>
            <a:blip r:embed="rId2"/>
            <a:srcRect t="2239" b="2239"/>
            <a:stretch/>
          </p:blipFill>
          <p:spPr>
            <a:xfrm>
              <a:off x="10851998" y="16983984"/>
              <a:ext cx="5410019" cy="4468365"/>
            </a:xfrm>
            <a:prstGeom prst="rect">
              <a:avLst/>
            </a:prstGeom>
          </p:spPr>
        </p:pic>
        <p:pic>
          <p:nvPicPr>
            <p:cNvPr id="22" name="Picture 21">
              <a:extLst>
                <a:ext uri="{FF2B5EF4-FFF2-40B4-BE49-F238E27FC236}">
                  <a16:creationId xmlns:a16="http://schemas.microsoft.com/office/drawing/2014/main" id="{79EDDE32-7437-2E44-8BFA-48F969216F64}"/>
                </a:ext>
              </a:extLst>
            </p:cNvPr>
            <p:cNvPicPr>
              <a:picLocks noChangeAspect="1"/>
            </p:cNvPicPr>
            <p:nvPr/>
          </p:nvPicPr>
          <p:blipFill>
            <a:blip r:embed="rId3"/>
            <a:srcRect/>
            <a:stretch/>
          </p:blipFill>
          <p:spPr>
            <a:xfrm>
              <a:off x="16486106" y="16983984"/>
              <a:ext cx="6598447" cy="4468366"/>
            </a:xfrm>
            <a:prstGeom prst="rect">
              <a:avLst/>
            </a:prstGeom>
          </p:spPr>
        </p:pic>
        <p:pic>
          <p:nvPicPr>
            <p:cNvPr id="27" name="Picture 26">
              <a:extLst>
                <a:ext uri="{FF2B5EF4-FFF2-40B4-BE49-F238E27FC236}">
                  <a16:creationId xmlns:a16="http://schemas.microsoft.com/office/drawing/2014/main" id="{293DC4A4-DCD6-7541-9F65-F468D176719D}"/>
                </a:ext>
              </a:extLst>
            </p:cNvPr>
            <p:cNvPicPr>
              <a:picLocks noChangeAspect="1"/>
            </p:cNvPicPr>
            <p:nvPr/>
          </p:nvPicPr>
          <p:blipFill>
            <a:blip r:embed="rId4"/>
            <a:srcRect t="1749" b="1749"/>
            <a:stretch/>
          </p:blipFill>
          <p:spPr>
            <a:xfrm>
              <a:off x="17516400" y="12977804"/>
              <a:ext cx="5595061" cy="3826836"/>
            </a:xfrm>
            <a:prstGeom prst="rect">
              <a:avLst/>
            </a:prstGeom>
          </p:spPr>
        </p:pic>
        <p:pic>
          <p:nvPicPr>
            <p:cNvPr id="29" name="Picture 28">
              <a:extLst>
                <a:ext uri="{FF2B5EF4-FFF2-40B4-BE49-F238E27FC236}">
                  <a16:creationId xmlns:a16="http://schemas.microsoft.com/office/drawing/2014/main" id="{5C84C7BB-01C7-9C49-96F5-8FE50F89B97D}"/>
                </a:ext>
              </a:extLst>
            </p:cNvPr>
            <p:cNvPicPr>
              <a:picLocks noChangeAspect="1"/>
            </p:cNvPicPr>
            <p:nvPr/>
          </p:nvPicPr>
          <p:blipFill>
            <a:blip r:embed="rId5"/>
            <a:srcRect/>
            <a:stretch/>
          </p:blipFill>
          <p:spPr>
            <a:xfrm>
              <a:off x="10892847" y="12977804"/>
              <a:ext cx="6339736" cy="3826836"/>
            </a:xfrm>
            <a:prstGeom prst="rect">
              <a:avLst/>
            </a:prstGeom>
          </p:spPr>
        </p:pic>
      </p:grpSp>
      <p:sp>
        <p:nvSpPr>
          <p:cNvPr id="33" name="Text Box 194">
            <a:extLst>
              <a:ext uri="{FF2B5EF4-FFF2-40B4-BE49-F238E27FC236}">
                <a16:creationId xmlns:a16="http://schemas.microsoft.com/office/drawing/2014/main" id="{C9A9EABB-9E50-8746-92BD-ACE551604332}"/>
              </a:ext>
            </a:extLst>
          </p:cNvPr>
          <p:cNvSpPr txBox="1">
            <a:spLocks noChangeArrowheads="1"/>
          </p:cNvSpPr>
          <p:nvPr/>
        </p:nvSpPr>
        <p:spPr bwMode="auto">
          <a:xfrm>
            <a:off x="920050" y="14832314"/>
            <a:ext cx="9943249" cy="6467306"/>
          </a:xfrm>
          <a:prstGeom prst="rect">
            <a:avLst/>
          </a:prstGeom>
          <a:solidFill>
            <a:srgbClr val="DDDDDD"/>
          </a:solidFill>
          <a:ln>
            <a:noFill/>
          </a:ln>
          <a:effectLst/>
          <a:extLs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28600" tIns="228600" rIns="228600" bIns="228600"/>
          <a:lstStyle/>
          <a:p>
            <a:r>
              <a:rPr lang="en-US" sz="2200" dirty="0"/>
              <a:t>At intake, clinic staff gave the baseline survey upon intake. The questions for physical and mental health originated from the Short Form-36 (SF-36) questionnaire. For the follow-up survey, the same SF-36 questions were used along with questions about legal services and legal satisfaction. Researchers called each client at least three times, leaving voicemails, to complete the follow-up survey. </a:t>
            </a:r>
          </a:p>
          <a:p>
            <a:endParaRPr lang="en-US" sz="2200" dirty="0"/>
          </a:p>
          <a:p>
            <a:r>
              <a:rPr lang="en-US" sz="2200" dirty="0"/>
              <a:t>A tele-interpreter provided support for clients with limited English proficiency. If clients provided more information than the question asked, notes were kept at the top of the survey to add qualitative information. Additional case data were provided by MLP-CO records. </a:t>
            </a:r>
          </a:p>
          <a:p>
            <a:endParaRPr lang="en-US" sz="2200" dirty="0"/>
          </a:p>
          <a:p>
            <a:r>
              <a:rPr lang="en-US" sz="2200" dirty="0"/>
              <a:t>Data analysis included descriptive statistics of the population served, cases solved, and satisfaction with legal care received. Univariate comparisons between baseline and follow-up variables were completed for health outcomes and healthcare utilization. Paired Wilcoxon signed-rank nonparametric tests were used for numerical variables, while researchers performed </a:t>
            </a:r>
            <a:r>
              <a:rPr lang="en-US" sz="2200" dirty="0" err="1"/>
              <a:t>McNemar’s</a:t>
            </a:r>
            <a:r>
              <a:rPr lang="en-US" sz="2200" dirty="0"/>
              <a:t> paired tests for categorical variables. </a:t>
            </a:r>
          </a:p>
          <a:p>
            <a:endParaRPr lang="en-US" altLang="en-US" b="1" dirty="0">
              <a:solidFill>
                <a:srgbClr val="CC0000"/>
              </a:solidFill>
            </a:endParaRPr>
          </a:p>
        </p:txBody>
      </p:sp>
      <p:sp>
        <p:nvSpPr>
          <p:cNvPr id="45" name="TextBox 44">
            <a:extLst>
              <a:ext uri="{FF2B5EF4-FFF2-40B4-BE49-F238E27FC236}">
                <a16:creationId xmlns:a16="http://schemas.microsoft.com/office/drawing/2014/main" id="{0B2708B1-81B2-F545-8D5A-C1DB343A1DCD}"/>
              </a:ext>
            </a:extLst>
          </p:cNvPr>
          <p:cNvSpPr txBox="1"/>
          <p:nvPr/>
        </p:nvSpPr>
        <p:spPr>
          <a:xfrm>
            <a:off x="989014" y="4635898"/>
            <a:ext cx="8996234" cy="7214726"/>
          </a:xfrm>
          <a:prstGeom prst="rect">
            <a:avLst/>
          </a:prstGeom>
          <a:noFill/>
        </p:spPr>
        <p:txBody>
          <a:bodyPr wrap="square" rtlCol="0">
            <a:spAutoFit/>
          </a:bodyPr>
          <a:lstStyle/>
          <a:p>
            <a:endParaRPr lang="en-US" dirty="0"/>
          </a:p>
        </p:txBody>
      </p:sp>
      <p:sp>
        <p:nvSpPr>
          <p:cNvPr id="19" name="Text Box 194">
            <a:extLst>
              <a:ext uri="{FF2B5EF4-FFF2-40B4-BE49-F238E27FC236}">
                <a16:creationId xmlns:a16="http://schemas.microsoft.com/office/drawing/2014/main" id="{6222322B-8AF4-9247-A85C-30A33F27453F}"/>
              </a:ext>
            </a:extLst>
          </p:cNvPr>
          <p:cNvSpPr txBox="1">
            <a:spLocks noChangeArrowheads="1"/>
          </p:cNvSpPr>
          <p:nvPr/>
        </p:nvSpPr>
        <p:spPr bwMode="auto">
          <a:xfrm>
            <a:off x="816645" y="3695542"/>
            <a:ext cx="9676463" cy="10233898"/>
          </a:xfrm>
          <a:prstGeom prst="rect">
            <a:avLst/>
          </a:prstGeom>
          <a:solidFill>
            <a:srgbClr val="DDDDDD"/>
          </a:solidFill>
          <a:ln>
            <a:noFill/>
          </a:ln>
          <a:effectLst/>
          <a:extLs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28600" tIns="228600" rIns="228600" bIns="228600"/>
          <a:lstStyle/>
          <a:p>
            <a:r>
              <a:rPr lang="en-US" altLang="en-US" sz="2300" dirty="0"/>
              <a:t>Medical-legal partnerships (MLPs) were created in 1993 to support collaboration between healthcare providers and legal professionals to address social determinants of health tied to laws, policies, and enforcement. </a:t>
            </a:r>
          </a:p>
          <a:p>
            <a:r>
              <a:rPr lang="en-US" altLang="en-US" sz="2300" dirty="0"/>
              <a:t>Services provided are determined by</a:t>
            </a:r>
            <a:r>
              <a:rPr lang="en-US" altLang="en-US" sz="2300" b="1" dirty="0"/>
              <a:t> I-HELP</a:t>
            </a:r>
            <a:r>
              <a:rPr lang="en-US" altLang="en-US" sz="2300" dirty="0"/>
              <a:t>, which encompasses </a:t>
            </a:r>
            <a:r>
              <a:rPr lang="en-US" altLang="en-US" sz="2300" b="1" dirty="0"/>
              <a:t>I</a:t>
            </a:r>
            <a:r>
              <a:rPr lang="en-US" altLang="en-US" sz="2300" dirty="0"/>
              <a:t>ncome and benefits, </a:t>
            </a:r>
            <a:r>
              <a:rPr lang="en-US" altLang="en-US" sz="2300" b="1" dirty="0"/>
              <a:t>H</a:t>
            </a:r>
            <a:r>
              <a:rPr lang="en-US" altLang="en-US" sz="2300" dirty="0"/>
              <a:t>ousing and utilities, </a:t>
            </a:r>
            <a:r>
              <a:rPr lang="en-US" altLang="en-US" sz="2300" b="1" dirty="0"/>
              <a:t>E</a:t>
            </a:r>
            <a:r>
              <a:rPr lang="en-US" altLang="en-US" sz="2300" dirty="0"/>
              <a:t>ducation and employment, </a:t>
            </a:r>
            <a:r>
              <a:rPr lang="en-US" altLang="en-US" sz="2300" b="1" dirty="0"/>
              <a:t>L</a:t>
            </a:r>
            <a:r>
              <a:rPr lang="en-US" altLang="en-US" sz="2300" dirty="0"/>
              <a:t>egal status, and </a:t>
            </a:r>
            <a:r>
              <a:rPr lang="en-US" altLang="en-US" sz="2300" b="1" dirty="0"/>
              <a:t>P</a:t>
            </a:r>
            <a:r>
              <a:rPr lang="en-US" altLang="en-US" sz="2300" dirty="0"/>
              <a:t>ersonal and family stability. </a:t>
            </a:r>
            <a:r>
              <a:rPr lang="en-US" altLang="en-US" sz="2300" baseline="30000" dirty="0"/>
              <a:t>1,2</a:t>
            </a:r>
            <a:endParaRPr lang="en-US" altLang="en-US" sz="2300" dirty="0"/>
          </a:p>
          <a:p>
            <a:endParaRPr lang="en-US" altLang="en-US" sz="2300" dirty="0"/>
          </a:p>
          <a:p>
            <a:r>
              <a:rPr lang="en-US" altLang="en-US" sz="2300" dirty="0"/>
              <a:t>Prior research has seen positive changes including improved resources and health. Clients have received increased public benefits including housing, insurance, and nutritional. Physical and mental health has also been seen to improve. </a:t>
            </a:r>
            <a:r>
              <a:rPr lang="en-US" altLang="en-US" sz="2300" baseline="30000" dirty="0"/>
              <a:t>1,2</a:t>
            </a:r>
            <a:r>
              <a:rPr lang="en-US" altLang="en-US" sz="2300" dirty="0"/>
              <a:t> An example is lawyers supporting asthmatics with triggers within the home. They can work to have landlords remove the hazards or change housing. </a:t>
            </a:r>
            <a:r>
              <a:rPr lang="en-US" altLang="en-US" sz="2300" baseline="30000" dirty="0"/>
              <a:t>3</a:t>
            </a:r>
            <a:endParaRPr lang="en-US" altLang="en-US" sz="2300" dirty="0"/>
          </a:p>
          <a:p>
            <a:endParaRPr lang="en-US" altLang="en-US" sz="2300" dirty="0"/>
          </a:p>
          <a:p>
            <a:r>
              <a:rPr lang="en-US" altLang="en-US" sz="2300" dirty="0"/>
              <a:t>The Medical-legal Partnership Colorado (MLP-CO) began in 2014 at the </a:t>
            </a:r>
            <a:r>
              <a:rPr lang="en-US" altLang="en-US" sz="2300" dirty="0" err="1"/>
              <a:t>Salud</a:t>
            </a:r>
            <a:r>
              <a:rPr lang="en-US" altLang="en-US" sz="2300" dirty="0"/>
              <a:t> Family Health Center in Commerce City, Colorado. From 2015 to 2020, approximately 200 cases were closed, with 185 open cases in November 2020. During 2020, MLP-CO expanded services to patients in various </a:t>
            </a:r>
            <a:r>
              <a:rPr lang="en-US" altLang="en-US" sz="2300" dirty="0" err="1"/>
              <a:t>Salud</a:t>
            </a:r>
            <a:r>
              <a:rPr lang="en-US" altLang="en-US" sz="2300" dirty="0"/>
              <a:t> clinics in the Denver Metro Area and opened an office within one clinic in Aurora. In prior MLP-CO study, 76% of clients who visited the emergency room less often and missed fewer medical appointments after the legal intervention. Additionally, 71% of clients reported their physical health improved and, 76% reported their mental health improved since their first meeting with the lawyer. </a:t>
            </a:r>
            <a:r>
              <a:rPr lang="en-US" altLang="en-US" sz="2300" baseline="30000" dirty="0"/>
              <a:t>4</a:t>
            </a:r>
            <a:endParaRPr lang="en-US" altLang="en-US" sz="2300" dirty="0"/>
          </a:p>
          <a:p>
            <a:endParaRPr lang="en-US" altLang="en-US" sz="2200" dirty="0"/>
          </a:p>
          <a:p>
            <a:r>
              <a:rPr lang="en-US" altLang="en-US" sz="2200" dirty="0"/>
              <a:t>MLP-CO sought to assess the program's impact at </a:t>
            </a:r>
            <a:r>
              <a:rPr lang="en-US" altLang="en-US" sz="2200" dirty="0" err="1"/>
              <a:t>Salud</a:t>
            </a:r>
            <a:r>
              <a:rPr lang="en-US" altLang="en-US" sz="2200" dirty="0"/>
              <a:t> Family Health Centers on legal case resolution, satisfaction with legal care, health outcomes, and healthcare utilization among clients. </a:t>
            </a:r>
          </a:p>
        </p:txBody>
      </p:sp>
      <p:sp>
        <p:nvSpPr>
          <p:cNvPr id="23" name="Text Box 130">
            <a:extLst>
              <a:ext uri="{FF2B5EF4-FFF2-40B4-BE49-F238E27FC236}">
                <a16:creationId xmlns:a16="http://schemas.microsoft.com/office/drawing/2014/main" id="{F19D2169-DDFD-0D41-AA2E-FFA5D796B511}"/>
              </a:ext>
            </a:extLst>
          </p:cNvPr>
          <p:cNvSpPr txBox="1">
            <a:spLocks noChangeArrowheads="1"/>
          </p:cNvSpPr>
          <p:nvPr/>
        </p:nvSpPr>
        <p:spPr bwMode="auto">
          <a:xfrm>
            <a:off x="23418638" y="14028893"/>
            <a:ext cx="3539444" cy="943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a:defRPr>
                <a:solidFill>
                  <a:schemeClr val="tx1"/>
                </a:solidFill>
                <a:latin typeface="Arial" panose="020B0604020202020204" pitchFamily="34" charset="0"/>
              </a:defRPr>
            </a:lvl1pPr>
            <a:lvl2pPr defTabSz="4389438">
              <a:defRPr>
                <a:solidFill>
                  <a:schemeClr val="tx1"/>
                </a:solidFill>
                <a:latin typeface="Arial" panose="020B0604020202020204" pitchFamily="34" charset="0"/>
              </a:defRPr>
            </a:lvl2pPr>
            <a:lvl3pPr defTabSz="4389438">
              <a:defRPr>
                <a:solidFill>
                  <a:schemeClr val="tx1"/>
                </a:solidFill>
                <a:latin typeface="Arial" panose="020B0604020202020204" pitchFamily="34" charset="0"/>
              </a:defRPr>
            </a:lvl3pPr>
            <a:lvl4pPr defTabSz="4389438">
              <a:defRPr>
                <a:solidFill>
                  <a:schemeClr val="tx1"/>
                </a:solidFill>
                <a:latin typeface="Arial" panose="020B0604020202020204" pitchFamily="34" charset="0"/>
              </a:defRPr>
            </a:lvl4pPr>
            <a:lvl5pPr defTabSz="4389438">
              <a:defRPr>
                <a:solidFill>
                  <a:schemeClr val="tx1"/>
                </a:solidFill>
                <a:latin typeface="Arial" panose="020B0604020202020204" pitchFamily="34" charset="0"/>
              </a:defRPr>
            </a:lvl5pPr>
            <a:lvl6pPr defTabSz="4389438" fontAlgn="base">
              <a:spcBef>
                <a:spcPct val="0"/>
              </a:spcBef>
              <a:spcAft>
                <a:spcPct val="0"/>
              </a:spcAft>
              <a:defRPr>
                <a:solidFill>
                  <a:schemeClr val="tx1"/>
                </a:solidFill>
                <a:latin typeface="Arial" panose="020B0604020202020204" pitchFamily="34" charset="0"/>
              </a:defRPr>
            </a:lvl6pPr>
            <a:lvl7pPr defTabSz="4389438" fontAlgn="base">
              <a:spcBef>
                <a:spcPct val="0"/>
              </a:spcBef>
              <a:spcAft>
                <a:spcPct val="0"/>
              </a:spcAft>
              <a:defRPr>
                <a:solidFill>
                  <a:schemeClr val="tx1"/>
                </a:solidFill>
                <a:latin typeface="Arial" panose="020B0604020202020204" pitchFamily="34" charset="0"/>
              </a:defRPr>
            </a:lvl7pPr>
            <a:lvl8pPr defTabSz="4389438" fontAlgn="base">
              <a:spcBef>
                <a:spcPct val="0"/>
              </a:spcBef>
              <a:spcAft>
                <a:spcPct val="0"/>
              </a:spcAft>
              <a:defRPr>
                <a:solidFill>
                  <a:schemeClr val="tx1"/>
                </a:solidFill>
                <a:latin typeface="Arial" panose="020B0604020202020204" pitchFamily="34" charset="0"/>
              </a:defRPr>
            </a:lvl8pPr>
            <a:lvl9pPr defTabSz="4389438" fontAlgn="base">
              <a:spcBef>
                <a:spcPct val="0"/>
              </a:spcBef>
              <a:spcAft>
                <a:spcPct val="0"/>
              </a:spcAft>
              <a:defRPr>
                <a:solidFill>
                  <a:schemeClr val="tx1"/>
                </a:solidFill>
                <a:latin typeface="Arial" panose="020B0604020202020204" pitchFamily="34" charset="0"/>
              </a:defRPr>
            </a:lvl9pPr>
          </a:lstStyle>
          <a:p>
            <a:r>
              <a:rPr lang="en-US" altLang="en-US" sz="4000" dirty="0">
                <a:solidFill>
                  <a:schemeClr val="bg1"/>
                </a:solidFill>
                <a:latin typeface="Abadi" panose="020B0604020104020204" pitchFamily="34" charset="0"/>
              </a:rPr>
              <a:t>References</a:t>
            </a:r>
          </a:p>
        </p:txBody>
      </p:sp>
      <p:sp>
        <p:nvSpPr>
          <p:cNvPr id="24" name="Text Box 194">
            <a:extLst>
              <a:ext uri="{FF2B5EF4-FFF2-40B4-BE49-F238E27FC236}">
                <a16:creationId xmlns:a16="http://schemas.microsoft.com/office/drawing/2014/main" id="{999EF971-8FA3-234D-9623-7E371EC9C377}"/>
              </a:ext>
            </a:extLst>
          </p:cNvPr>
          <p:cNvSpPr txBox="1">
            <a:spLocks noChangeArrowheads="1"/>
          </p:cNvSpPr>
          <p:nvPr/>
        </p:nvSpPr>
        <p:spPr bwMode="auto">
          <a:xfrm>
            <a:off x="24013650" y="14972327"/>
            <a:ext cx="8110032" cy="4915873"/>
          </a:xfrm>
          <a:prstGeom prst="rect">
            <a:avLst/>
          </a:prstGeom>
          <a:solidFill>
            <a:srgbClr val="DDDDDD"/>
          </a:solidFill>
          <a:ln>
            <a:noFill/>
          </a:ln>
          <a:effectLst/>
          <a:extLs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28600" tIns="228600" rIns="228600" bIns="228600"/>
          <a:lstStyle/>
          <a:p>
            <a:r>
              <a:rPr lang="en-US" sz="2200" dirty="0"/>
              <a:t>1. Tobin-Tyler, E., &amp; Teitelbaum, J. B. (2019). Medical-Legal Partnership: A Powerful Tool for Public Health and Health Justice. Public Health Rep, 134(2), 201-205. doi:10.1177/0033354918824328</a:t>
            </a:r>
          </a:p>
          <a:p>
            <a:r>
              <a:rPr lang="en-US" sz="2200" dirty="0"/>
              <a:t>2. Zuckerman, B., Sandel, M., Lawton, E., &amp; Morton, S. (2008). Medical-legal partnerships: transforming health care. Lancet, 372(9650), 1615-1617. doi:10.1016/s0140-6736(08)61670-0</a:t>
            </a:r>
          </a:p>
          <a:p>
            <a:r>
              <a:rPr lang="en-US" altLang="en-US" sz="2200" dirty="0"/>
              <a:t>3. O’Sullivan, M.M., et al., Environmental Improvements Brought by the Legal Interventions in the Homes of Poorly Controlled Inner-city Adult Asthmatic Patients: A Proof-of-Concept Study. Journal of Asthma, 2012. 49(9): p. 911-917.</a:t>
            </a:r>
          </a:p>
          <a:p>
            <a:r>
              <a:rPr lang="en-US" altLang="en-US" sz="2200" dirty="0"/>
              <a:t>4. The Partnerships. 2020  [cited 2020]; Available from: https://medical-</a:t>
            </a:r>
            <a:r>
              <a:rPr lang="en-US" altLang="en-US" sz="2200" dirty="0" err="1"/>
              <a:t>legalpartnership.org</a:t>
            </a:r>
            <a:r>
              <a:rPr lang="en-US" altLang="en-US" sz="2200" dirty="0"/>
              <a:t>/partnerships/</a:t>
            </a:r>
          </a:p>
          <a:p>
            <a:endParaRPr lang="en-US" altLang="en-US" sz="2200" dirty="0"/>
          </a:p>
        </p:txBody>
      </p:sp>
    </p:spTree>
    <p:extLst>
      <p:ext uri="{BB962C8B-B14F-4D97-AF65-F5344CB8AC3E}">
        <p14:creationId xmlns:p14="http://schemas.microsoft.com/office/powerpoint/2010/main" val="41700085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{3CD74F6B-7EA0-F942-B6D8-175409836A43}tf10001076</Template>
  <TotalTime>618</TotalTime>
  <Words>1059</Words>
  <Application>Microsoft Macintosh PowerPoint</Application>
  <PresentationFormat>Custom</PresentationFormat>
  <Paragraphs>61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Abadi</vt: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Santos, Gabriela</dc:creator>
  <cp:lastModifiedBy>Santos, Gabriela</cp:lastModifiedBy>
  <cp:revision>12</cp:revision>
  <dcterms:created xsi:type="dcterms:W3CDTF">2020-12-30T18:41:32Z</dcterms:created>
  <dcterms:modified xsi:type="dcterms:W3CDTF">2021-01-04T02:18:34Z</dcterms:modified>
</cp:coreProperties>
</file>