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1"/>
  </p:sldMasterIdLst>
  <p:notesMasterIdLst>
    <p:notesMasterId r:id="rId3"/>
  </p:notesMasterIdLst>
  <p:sldIdLst>
    <p:sldId id="262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FB840"/>
    <a:srgbClr val="CFB87C"/>
    <a:srgbClr val="052754"/>
    <a:srgbClr val="D74520"/>
    <a:srgbClr val="5771A1"/>
    <a:srgbClr val="DE6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7407"/>
    <p:restoredTop sz="94674"/>
  </p:normalViewPr>
  <p:slideViewPr>
    <p:cSldViewPr snapToObjects="1">
      <p:cViewPr>
        <p:scale>
          <a:sx n="28" d="100"/>
          <a:sy n="28" d="100"/>
        </p:scale>
        <p:origin x="600" y="-26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02T00:51:47.251"/>
    </inkml:context>
    <inkml:brush xml:id="br0">
      <inkml:brushProperty name="width" value="0.05" units="cm"/>
      <inkml:brushProperty name="height" value="0.05" units="cm"/>
      <inkml:brushProperty name="color" value="#CC912C"/>
      <inkml:brushProperty name="inkEffects" value="gold"/>
      <inkml:brushProperty name="anchorX" value="0"/>
      <inkml:brushProperty name="anchorY" value="0"/>
      <inkml:brushProperty name="scaleFactor" value="0.5"/>
    </inkml:brush>
  </inkml:definitions>
  <inkml:trace contextRef="#ctx0" brushRef="#br0">0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E645C15-BC93-A44A-A06A-B4B04C4ED5F7}" type="datetime1">
              <a:rPr lang="en-US"/>
              <a:pPr>
                <a:defRPr/>
              </a:pPr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E72FF227-20E3-6C4F-8C56-249F9EE6D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231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ＭＳ Ｐゴシック" pitchFamily="-108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B8C06-07CC-FA41-9E5E-67F28E4B2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38FF5-0A9E-594E-AB48-7F2530AF51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196B6-B5B6-5942-882F-0AA15D579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E237-5758-294E-AA2A-F4B1AD87A5C5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7A6C4-F6C5-2F43-A264-12DAABC6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3F234-91AA-8A45-8273-A29994F7C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7A97E-5015-A94E-A584-219760B9C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5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AAEC7-B484-5748-9CFB-DF669914F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461BCC-AE3C-B549-8160-9AB82E078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30E87-A25B-FE4D-852A-3AB991188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E7CA6F-884E-634E-A75A-572F483F8848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389D4-18A3-C643-A8D9-EA118DB8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2476A-AC2E-A043-A35C-66AD5EDAA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23B04B-B7F2-FF4D-8077-EF3B1F9C6B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4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B5155C-D8A5-AC43-A3E6-B39CEE52E9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11F478-7989-7641-A740-933F22D8A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7DBF0-1476-404F-BC63-75767229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9D8FB5-0612-A746-80CF-DDCC9E0BE654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4AE7C-C50E-A04E-B1FC-87E3EBFF5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89044-84F1-434B-9D2A-04285D2B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0733A-467B-FA4F-A4AA-CB0DB15665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42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range Background 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886200"/>
            <a:ext cx="43891200" cy="2903220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4038600"/>
            <a:ext cx="43891200" cy="0"/>
          </a:xfrm>
          <a:prstGeom prst="line">
            <a:avLst/>
          </a:prstGeom>
          <a:ln w="3810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60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18167-5B59-B74C-878F-3FDC23450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4B62D-F105-6141-8EE4-5740C6AB0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72577-E452-874F-B1D1-2774A82A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E237-5758-294E-AA2A-F4B1AD87A5C5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787EE-33DC-574B-B706-AF29F992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1F806-C7D7-944A-A77C-EA6D6610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7A97E-5015-A94E-A584-219760B9C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3539A-D0A6-7540-B44C-9D52E1CF4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9DCFF-5A82-BC4D-816E-954ED2F76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FBCB1-8C6E-B04C-AEC8-874D0AA6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4A1045-DEEA-8946-B37B-F877AEF129FC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255A5-A47C-2641-9018-BC7745812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5C6CA-BA60-4D45-88D4-1F7337FF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A86B2-360D-E24E-B447-F98F32436C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2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F35C-6A9C-6B43-94A5-FDDC4DA7A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0E7C-DB75-6948-A9F4-4876E683D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FED99-2731-5B46-AB6C-9EE1C006C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1249D-CFFE-F947-B74B-25CD6929F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F8FCF0-B109-4E41-830D-87865EE91AB8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5A5C1-DDE7-8A4E-8406-B4185A7E7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638E3-BF29-6F4A-8BBD-70C07379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A0FE9-D76A-B441-9EDF-101CA9A46B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9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E1E05-A96F-634C-8D8D-25025C43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A13CE-9692-0C4A-A76B-902173B08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803B48-92A3-1C44-9B62-C2472B3BF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AC7FB-7CC2-514C-B3F9-0D03A0D1F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746E8-B452-A343-9BC5-6EB1E33E9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CDDBA-1588-4C41-B823-6172F175A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552A1-6EB6-214B-B59F-414060EFC9BA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21AF9D-57FB-3949-9465-C07A4FA00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25342E-9171-3548-8BD4-5DEC41EB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AD041-EDB0-4D41-9E5B-79FB902190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45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010CD-C1EF-F241-9FCC-DB7ABB95F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29C117-F6A6-AE4D-975A-61023984A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22401C-AAEC-224B-B0FC-7E890D4BAFD9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1E953-8FDE-CD49-8408-EF925526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24D16B-B422-A542-AD3E-41925503F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EED259-E526-8742-8A7F-7FDFE05072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8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E03EA-2300-274F-B5EF-665D9EF56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6E7D08-D5EF-6242-865A-CE48CC4D2D04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8182A4-52C8-F845-BBBB-5AF1D9D2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F487A-33F7-4249-BBC4-0A676CFD2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3F65F-BDD2-7143-9DB4-7F6E1DC015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8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D6695-7468-4E42-BBF4-82F37E987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2E325-D3AD-BC4A-B379-366317D2A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4F480-5A1E-644E-B2F7-33DD70851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F8521-B000-0D4B-A793-EF4D77093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1F0F8D-0D4A-614C-B06A-DCF9395ADB14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229F7-ACB8-444F-950D-D1499BD6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BE45B-66C8-0648-B63E-BEA606C2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3A24D-1705-F04C-93FD-1C69EE75A3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4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73FB0-2353-5446-9B83-950A03AF2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70D27C-7DDD-9E45-A160-AFBEAC71E8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5D7EF-27FE-E14B-A774-2919FDB46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785F9-D2F4-E742-BB53-9768823B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30288A-D7A5-0941-93D1-D21B196E9A39}" type="datetime1">
              <a:rPr lang="en-US" smtClean="0"/>
              <a:pPr>
                <a:defRPr/>
              </a:pPr>
              <a:t>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6B92A-BFA5-1C4A-9C1F-EEBAE8080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38FDD-8636-FA4F-A530-A575F92F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08315-0CFA-A846-8E58-42DE526B44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EAC9F-A327-B141-9CC2-BB0C097A4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70F44-CA97-FC44-BBBA-DF6D15243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F14A8-2C12-574A-97F5-D258C6DBA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9E237-5758-294E-AA2A-F4B1AD87A5C5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E79E9-F59B-764E-A745-EBB3A8D9B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11278-962B-0647-9DEB-2E0AFD428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7A97E-5015-A94E-A584-219760B9C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3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5" r:id="rId12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B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7177A62-6EFB-EE49-9C64-A09BF4E8AE04}"/>
              </a:ext>
            </a:extLst>
          </p:cNvPr>
          <p:cNvSpPr/>
          <p:nvPr/>
        </p:nvSpPr>
        <p:spPr>
          <a:xfrm>
            <a:off x="32896239" y="28858973"/>
            <a:ext cx="10309161" cy="33736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TextBox 91"/>
          <p:cNvSpPr txBox="1">
            <a:spLocks noChangeArrowheads="1"/>
          </p:cNvSpPr>
          <p:nvPr/>
        </p:nvSpPr>
        <p:spPr bwMode="auto">
          <a:xfrm>
            <a:off x="184277" y="262427"/>
            <a:ext cx="438912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9600" b="1" dirty="0">
                <a:latin typeface="Garamond" panose="02020404030301010803" pitchFamily="18" charset="0"/>
                <a:ea typeface="Baskerville" panose="02020502070401020303" pitchFamily="18" charset="0"/>
                <a:cs typeface="Calibri" panose="020F0502020204030204" pitchFamily="34" charset="0"/>
              </a:rPr>
              <a:t>Unpacking Characteristics of Spirituality </a:t>
            </a:r>
          </a:p>
          <a:p>
            <a:pPr algn="ctr" eaLnBrk="1" hangingPunct="1"/>
            <a:r>
              <a:rPr lang="en-US" sz="9600" b="1" dirty="0">
                <a:latin typeface="Garamond" panose="02020404030301010803" pitchFamily="18" charset="0"/>
                <a:ea typeface="Baskerville" panose="02020502070401020303" pitchFamily="18" charset="0"/>
                <a:cs typeface="Calibri" panose="020F0502020204030204" pitchFamily="34" charset="0"/>
              </a:rPr>
              <a:t>through the Lens of Persons of Color Living with Serious Illness</a:t>
            </a:r>
          </a:p>
          <a:p>
            <a:pPr algn="ctr" eaLnBrk="1" hangingPunct="1"/>
            <a:r>
              <a:rPr lang="en-US" sz="5600" dirty="0">
                <a:latin typeface="Garamond" panose="02020404030301010803" pitchFamily="18" charset="0"/>
                <a:ea typeface="Baskerville" panose="02020502070401020303" pitchFamily="18" charset="0"/>
                <a:cs typeface="Calibri" panose="020F0502020204030204" pitchFamily="34" charset="0"/>
              </a:rPr>
              <a:t>Kerith Earlix, BM, BSN Candidate • Dr. Heather Coats, PhD, APRN-BC • Nadia Shive, BA, CCRC</a:t>
            </a:r>
          </a:p>
          <a:p>
            <a:pPr algn="ctr" eaLnBrk="1" hangingPunct="1"/>
            <a:r>
              <a:rPr lang="en-US" sz="5600" dirty="0">
                <a:latin typeface="Garamond" panose="02020404030301010803" pitchFamily="18" charset="0"/>
                <a:ea typeface="Baskerville" panose="02020502070401020303" pitchFamily="18" charset="0"/>
                <a:cs typeface="Calibri" panose="020F0502020204030204" pitchFamily="34" charset="0"/>
              </a:rPr>
              <a:t>College of Nursing • Anschutz Medical Campus • University of Colorado</a:t>
            </a:r>
          </a:p>
        </p:txBody>
      </p:sp>
      <p:sp>
        <p:nvSpPr>
          <p:cNvPr id="15364" name="Rectangle 33"/>
          <p:cNvSpPr>
            <a:spLocks noChangeArrowheads="1"/>
          </p:cNvSpPr>
          <p:nvPr/>
        </p:nvSpPr>
        <p:spPr bwMode="auto">
          <a:xfrm>
            <a:off x="663640" y="24384000"/>
            <a:ext cx="10218661" cy="7696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</a:pPr>
            <a:r>
              <a:rPr lang="en-GB" sz="5400" b="1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SIGNIFICANCE</a:t>
            </a:r>
          </a:p>
          <a:p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Clinicians need to be able to:</a:t>
            </a:r>
          </a:p>
          <a:p>
            <a:pPr defTabSz="228600"/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• address patients’ spiritual needs</a:t>
            </a:r>
          </a:p>
          <a:p>
            <a:pPr defTabSz="228600"/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• know the signs of spiritual distress</a:t>
            </a:r>
          </a:p>
          <a:p>
            <a:pPr defTabSz="228600"/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• know when to refer to a spiritual care 	provider</a:t>
            </a:r>
          </a:p>
          <a:p>
            <a:endParaRPr lang="en-US" sz="7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  <a:p>
            <a:pPr algn="ctr"/>
            <a:r>
              <a:rPr lang="en-GB" sz="5400" b="1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AIM</a:t>
            </a:r>
            <a:endParaRPr lang="en-US" sz="54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Increase knowledge of the spiritual needs of persons of color living with serious illness </a:t>
            </a:r>
            <a:endParaRPr lang="en-AU" sz="44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15365" name="Rectangle 49"/>
          <p:cNvSpPr>
            <a:spLocks noChangeArrowheads="1"/>
          </p:cNvSpPr>
          <p:nvPr/>
        </p:nvSpPr>
        <p:spPr bwMode="auto">
          <a:xfrm>
            <a:off x="685799" y="12499796"/>
            <a:ext cx="10196502" cy="1165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</a:pPr>
            <a:r>
              <a:rPr lang="en-GB" sz="5400" b="1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INTRODUCTION</a:t>
            </a:r>
            <a:endParaRPr lang="en-GB" sz="4800" b="1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endParaRPr lang="en-US" sz="1400" b="1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Spiritual care of patients is one of the official domains of palliative care nursing, yet it remains one of the most under-researched and least understood domains. </a:t>
            </a:r>
          </a:p>
          <a:p>
            <a:pPr>
              <a:spcAft>
                <a:spcPts val="600"/>
              </a:spcAft>
            </a:pPr>
            <a:endParaRPr lang="en-US" sz="28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Research has shown that when the spiritual needs of patients are part of the plan of care, there is improved healing and well-being. </a:t>
            </a:r>
          </a:p>
          <a:p>
            <a:pPr>
              <a:spcAft>
                <a:spcPts val="600"/>
              </a:spcAft>
            </a:pPr>
            <a:endParaRPr lang="en-US" sz="28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4400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“Spirituality” refers to a wide range of experiences associated with a feeling of transcendence and existential meaning.</a:t>
            </a:r>
          </a:p>
        </p:txBody>
      </p:sp>
      <p:sp>
        <p:nvSpPr>
          <p:cNvPr id="15368" name="Rectangle 52"/>
          <p:cNvSpPr>
            <a:spLocks noChangeArrowheads="1"/>
          </p:cNvSpPr>
          <p:nvPr/>
        </p:nvSpPr>
        <p:spPr bwMode="auto">
          <a:xfrm>
            <a:off x="32632114" y="5486399"/>
            <a:ext cx="10853667" cy="1447800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 algn="ctr">
              <a:spcBef>
                <a:spcPct val="50000"/>
              </a:spcBef>
            </a:pP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marR="0" lvl="0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improve spiritual care for persons of color living with serious illness we should:</a:t>
            </a:r>
            <a:endParaRPr lang="en-US" sz="4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1" defTabSz="457200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1" defTabSz="457200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Use a broad definition of spirituality.</a:t>
            </a:r>
            <a:endParaRPr lang="en-US" sz="4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1" defTabSz="457200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1" defTabSz="457200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Understand causes of spiritual distress so we can increase patients’ well-being and ability to heal.</a:t>
            </a:r>
          </a:p>
          <a:p>
            <a:pPr marR="0" lvl="1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endParaRPr lang="en-US" sz="4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1275" marR="0" lvl="1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Implication for Practice:</a:t>
            </a:r>
          </a:p>
          <a:p>
            <a:pPr marL="41275" marR="0" lvl="1" fontAlgn="base">
              <a:spcBef>
                <a:spcPts val="0"/>
              </a:spcBef>
              <a:spcAft>
                <a:spcPts val="0"/>
              </a:spcAft>
              <a:buSzPts val="1000"/>
              <a:tabLst>
                <a:tab pos="914400" algn="l"/>
              </a:tabLst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1" defTabSz="457200" fontAlgn="base">
              <a:spcBef>
                <a:spcPts val="0"/>
              </a:spcBef>
              <a:spcAft>
                <a:spcPts val="0"/>
              </a:spcAft>
              <a:buSzPts val="1000"/>
            </a:pP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• Observe and inquire about a 	person's spiritual needs.</a:t>
            </a:r>
          </a:p>
          <a:p>
            <a:pPr marL="0" marR="0" lvl="1" defTabSz="457200" fontAlgn="base">
              <a:spcBef>
                <a:spcPts val="0"/>
              </a:spcBef>
              <a:spcAft>
                <a:spcPts val="0"/>
              </a:spcAft>
              <a:buSzPts val="1000"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1" defTabSz="457200" fontAlgn="base">
              <a:spcBef>
                <a:spcPts val="0"/>
              </a:spcBef>
              <a:spcAft>
                <a:spcPts val="0"/>
              </a:spcAft>
              <a:buSzPts val="1000"/>
            </a:pP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• Evaluate and assess spiritual 	distress.</a:t>
            </a:r>
          </a:p>
          <a:p>
            <a:pPr marL="0" marR="0" lvl="1" defTabSz="457200" fontAlgn="base">
              <a:spcBef>
                <a:spcPts val="0"/>
              </a:spcBef>
              <a:spcAft>
                <a:spcPts val="0"/>
              </a:spcAft>
              <a:buSzPts val="1000"/>
            </a:pPr>
            <a:endParaRPr lang="en-US" sz="4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1" algn="ctr" defTabSz="457200" fontAlgn="base">
              <a:spcBef>
                <a:spcPts val="0"/>
              </a:spcBef>
              <a:spcAft>
                <a:spcPts val="0"/>
              </a:spcAft>
              <a:buSzPts val="1000"/>
            </a:pPr>
            <a:r>
              <a:rPr lang="en-US" sz="40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THANK YOU TO THE PERSONS OF COLOR WHO SHARED THEIR STORIES</a:t>
            </a:r>
          </a:p>
          <a:p>
            <a:pPr algn="ctr">
              <a:spcBef>
                <a:spcPct val="50000"/>
              </a:spcBef>
            </a:pPr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endParaRPr lang="en-GB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52FC66-E7A5-E648-8A74-54EC048D178B}"/>
              </a:ext>
            </a:extLst>
          </p:cNvPr>
          <p:cNvSpPr/>
          <p:nvPr/>
        </p:nvSpPr>
        <p:spPr>
          <a:xfrm>
            <a:off x="0" y="5039817"/>
            <a:ext cx="43891200" cy="2179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E13115E-E82E-5944-98C7-9D45369504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1800" y="29516754"/>
            <a:ext cx="9144000" cy="195384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B3100924-AA80-4947-AEA2-44BDD7D928E1}"/>
                  </a:ext>
                </a:extLst>
              </p14:cNvPr>
              <p14:cNvContentPartPr/>
              <p14:nvPr/>
            </p14:nvContentPartPr>
            <p14:xfrm>
              <a:off x="8857224" y="26361288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B3100924-AA80-4947-AEA2-44BDD7D928E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48224" y="26352648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Rectangle 49">
            <a:extLst>
              <a:ext uri="{FF2B5EF4-FFF2-40B4-BE49-F238E27FC236}">
                <a16:creationId xmlns:a16="http://schemas.microsoft.com/office/drawing/2014/main" id="{2B3905D0-25D7-8B48-B535-5B09DF390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1933" y="5486400"/>
            <a:ext cx="10853667" cy="26746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 marL="381000" indent="-381000" algn="ctr"/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0" indent="-381000" algn="ct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</a:p>
          <a:p>
            <a:pPr marL="34925" lvl="1" defTabSz="457200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Secondary data analysis of 	narrative 	interviews</a:t>
            </a:r>
          </a:p>
          <a:p>
            <a:pPr marL="34925" lvl="1" defTabSz="457200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Primary study: feasibility study of 	person-centered narrative intervention 	with hospitalized persons of color with 	serious illness</a:t>
            </a:r>
          </a:p>
          <a:p>
            <a:pPr marL="34925" lvl="1" defTabSz="228600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20040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SETTING</a:t>
            </a:r>
          </a:p>
          <a:p>
            <a:pPr defTabSz="320040"/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University of Colorado Hospital</a:t>
            </a:r>
          </a:p>
          <a:p>
            <a:pPr defTabSz="320040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20040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</a:p>
          <a:p>
            <a:pPr defTabSz="320040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Admitted to hospital w/serious illness </a:t>
            </a:r>
          </a:p>
          <a:p>
            <a:pPr defTabSz="320040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Age 18+ </a:t>
            </a:r>
          </a:p>
          <a:p>
            <a:pPr defTabSz="320040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 Self-identify as persons of color</a:t>
            </a:r>
          </a:p>
          <a:p>
            <a:pPr defTabSz="320040"/>
            <a:endParaRPr lang="en-US" sz="3600" b="1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latin typeface="Arial" panose="020B0604020202020204" pitchFamily="34" charset="0"/>
                <a:ea typeface="Helvetica Neue" panose="02000503000000020004" pitchFamily="2" charset="0"/>
                <a:cs typeface="Arial" panose="020B0604020202020204" pitchFamily="34" charset="0"/>
              </a:rPr>
              <a:t>DATA COLLECTION</a:t>
            </a:r>
          </a:p>
          <a:p>
            <a:pPr lvl="0" fontAlgn="base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Primary study</a:t>
            </a:r>
          </a:p>
          <a:p>
            <a:pPr lvl="0" fontAlgn="base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Audio-recorded narrative interview</a:t>
            </a:r>
          </a:p>
          <a:p>
            <a:pPr lvl="0" defTabSz="457200" fontAlgn="base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Sample question: 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Tell me how your     	illness has impacted your spirituality? 	Your faith? Your beliefs? Your values? 	Or your thoughts about a higher 	power?</a:t>
            </a:r>
          </a:p>
          <a:p>
            <a:pPr lvl="0" defTabSz="457200" fontAlgn="base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Co-creation of a meta-narrative</a:t>
            </a:r>
          </a:p>
          <a:p>
            <a:pPr lvl="0" fontAlgn="base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Data for secondary data analysis</a:t>
            </a:r>
          </a:p>
          <a:p>
            <a:pPr lvl="0" fontAlgn="base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Verbatim interview transcripts </a:t>
            </a:r>
          </a:p>
          <a:p>
            <a:pPr lvl="0" fontAlgn="base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" lvl="1" fontAlgn="base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Data Analysis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 fontAlgn="base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Deductive coding with a broad 	definition of spirituality</a:t>
            </a:r>
          </a:p>
          <a:p>
            <a:pPr lvl="0" defTabSz="457200" fontAlgn="base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Research team coded transcripts 	independently with categories of Self, 	Family, Community, Nature, Science, 	Art/Music/Lit, and Religion</a:t>
            </a:r>
          </a:p>
          <a:p>
            <a:pPr lvl="0" defTabSz="457200" fontAlgn="base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• 12 team discussions about codes until 	consensus was achieved</a:t>
            </a:r>
          </a:p>
          <a:p>
            <a:pPr lvl="1" defTabSz="457200" fontAlgn="base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defTabSz="457200" fontAlgn="base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ea typeface="Helvetica Neue" panose="02000503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023EAA7-478D-FA4B-AFA3-1AA6FE2175E0}"/>
              </a:ext>
            </a:extLst>
          </p:cNvPr>
          <p:cNvGrpSpPr/>
          <p:nvPr/>
        </p:nvGrpSpPr>
        <p:grpSpPr>
          <a:xfrm>
            <a:off x="22129877" y="5486400"/>
            <a:ext cx="10322071" cy="26746197"/>
            <a:chOff x="22129877" y="5486400"/>
            <a:chExt cx="10322071" cy="26746197"/>
          </a:xfrm>
        </p:grpSpPr>
        <p:sp>
          <p:nvSpPr>
            <p:cNvPr id="15367" name="Rectangle 51"/>
            <p:cNvSpPr>
              <a:spLocks noChangeArrowheads="1"/>
            </p:cNvSpPr>
            <p:nvPr/>
          </p:nvSpPr>
          <p:spPr bwMode="auto">
            <a:xfrm>
              <a:off x="22129877" y="5486400"/>
              <a:ext cx="10309161" cy="267461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0" tIns="360000" rIns="360000" bIns="360000"/>
            <a:lstStyle/>
            <a:p>
              <a:pPr algn="ctr">
                <a:spcBef>
                  <a:spcPct val="50000"/>
                </a:spcBef>
              </a:pPr>
              <a:r>
                <a:rPr lang="en-GB" sz="5400" b="1" dirty="0">
                  <a:latin typeface="Arial" panose="020B0604020202020204" pitchFamily="34" charset="0"/>
                  <a:cs typeface="Arial" panose="020B0604020202020204" pitchFamily="34" charset="0"/>
                </a:rPr>
                <a:t>RESULTS</a:t>
              </a:r>
            </a:p>
            <a:p>
              <a:pPr algn="ctr">
                <a:spcBef>
                  <a:spcPct val="50000"/>
                </a:spcBef>
              </a:pPr>
              <a:endParaRPr lang="en-GB" sz="5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en-GB" sz="5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en-GB" sz="5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en-GB" sz="5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en-US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PRIMARY THEMES </a:t>
              </a:r>
            </a:p>
            <a:p>
              <a:pPr algn="ctr"/>
              <a:r>
                <a:rPr lang="en-US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Family • Religion • Self</a:t>
              </a:r>
            </a:p>
            <a:p>
              <a:pPr algn="ctr"/>
              <a:endParaRPr lang="en-US" sz="4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FAMILY</a:t>
              </a:r>
            </a:p>
            <a:p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added meaning</a:t>
              </a:r>
            </a:p>
            <a:p>
              <a:pPr defTabSz="457200"/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added existential purpose</a:t>
              </a:r>
            </a:p>
            <a:p>
              <a:pPr defTabSz="457200"/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made them want to get well</a:t>
              </a:r>
            </a:p>
            <a:p>
              <a:pPr defTabSz="457200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4000" i="1" dirty="0">
                  <a:latin typeface="Arial" panose="020B0604020202020204" pitchFamily="34" charset="0"/>
                  <a:cs typeface="Arial" panose="020B0604020202020204" pitchFamily="34" charset="0"/>
                </a:rPr>
                <a:t>“God, I’m not ready to go. I want to be here for grandkids. I want to be here when my children graduate, when they get married…”</a:t>
              </a:r>
            </a:p>
            <a:p>
              <a:pPr algn="ctr"/>
              <a:endParaRPr lang="en-US" sz="4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RELIGION</a:t>
              </a:r>
            </a:p>
            <a:p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illness increased faith</a:t>
              </a:r>
            </a:p>
            <a:p>
              <a:pPr defTabSz="457200"/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illness strengthened purpose</a:t>
              </a:r>
            </a:p>
            <a:p>
              <a:pPr defTabSz="457200"/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valued others praying for them</a:t>
              </a:r>
            </a:p>
            <a:p>
              <a:pPr defTabSz="457200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4000" i="1" dirty="0">
                  <a:latin typeface="Arial" panose="020B0604020202020204" pitchFamily="34" charset="0"/>
                  <a:cs typeface="Arial" panose="020B0604020202020204" pitchFamily="34" charset="0"/>
                </a:rPr>
                <a:t>“I think it made my beliefs a lot stronger, a lot closer to my medicine man, and all the people that are involved in it.” </a:t>
              </a:r>
            </a:p>
            <a:p>
              <a:pPr algn="ctr"/>
              <a:endParaRPr lang="en-US" sz="44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4400" b="1" dirty="0">
                  <a:latin typeface="Arial" panose="020B0604020202020204" pitchFamily="34" charset="0"/>
                  <a:cs typeface="Arial" panose="020B0604020202020204" pitchFamily="34" charset="0"/>
                </a:rPr>
                <a:t>SELF</a:t>
              </a:r>
            </a:p>
            <a:p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increased self-worth</a:t>
              </a:r>
            </a:p>
            <a:p>
              <a:pPr defTabSz="457200"/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aware of their life in a larger context</a:t>
              </a:r>
            </a:p>
            <a:p>
              <a:pPr defTabSz="457200"/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• feeling related to the larger world</a:t>
              </a:r>
            </a:p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4000" i="1" dirty="0">
                  <a:latin typeface="Arial" panose="020B0604020202020204" pitchFamily="34" charset="0"/>
                  <a:cs typeface="Arial" panose="020B0604020202020204" pitchFamily="34" charset="0"/>
                </a:rPr>
                <a:t>“It’s about getting up and doing it. </a:t>
              </a:r>
            </a:p>
            <a:p>
              <a:pPr algn="ctr"/>
              <a:r>
                <a:rPr lang="en-US" sz="4000" i="1" dirty="0">
                  <a:latin typeface="Arial" panose="020B0604020202020204" pitchFamily="34" charset="0"/>
                  <a:cs typeface="Arial" panose="020B0604020202020204" pitchFamily="34" charset="0"/>
                </a:rPr>
                <a:t>And I was a doer. Still am a doer.” </a:t>
              </a:r>
            </a:p>
            <a:p>
              <a:pPr algn="ctr"/>
              <a:endParaRPr lang="en-US" sz="2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SECONDARY THEMES</a:t>
              </a:r>
            </a:p>
            <a:p>
              <a:pPr algn="ctr"/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Community • Art • Nature • Music</a:t>
              </a:r>
              <a:r>
                <a:rPr lang="en-US" sz="40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40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44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43AF488-DCF0-A548-94FB-DBC9CE738AB1}"/>
                </a:ext>
              </a:extLst>
            </p:cNvPr>
            <p:cNvCxnSpPr/>
            <p:nvPr/>
          </p:nvCxnSpPr>
          <p:spPr>
            <a:xfrm>
              <a:off x="22339509" y="20574000"/>
              <a:ext cx="1011243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E54A0BE-78FE-2D49-9A03-F4EFADCE039F}"/>
                </a:ext>
              </a:extLst>
            </p:cNvPr>
            <p:cNvCxnSpPr/>
            <p:nvPr/>
          </p:nvCxnSpPr>
          <p:spPr>
            <a:xfrm>
              <a:off x="22326600" y="26060400"/>
              <a:ext cx="1011243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65D84A2-F805-264D-A65F-88BC3C181402}"/>
                </a:ext>
              </a:extLst>
            </p:cNvPr>
            <p:cNvCxnSpPr/>
            <p:nvPr/>
          </p:nvCxnSpPr>
          <p:spPr>
            <a:xfrm>
              <a:off x="22326598" y="14554200"/>
              <a:ext cx="1011243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EB6F01-4453-9143-91A8-7FC66EF3D93B}"/>
              </a:ext>
            </a:extLst>
          </p:cNvPr>
          <p:cNvGrpSpPr/>
          <p:nvPr/>
        </p:nvGrpSpPr>
        <p:grpSpPr>
          <a:xfrm>
            <a:off x="22644306" y="6875887"/>
            <a:ext cx="9477021" cy="5773313"/>
            <a:chOff x="22631400" y="26593799"/>
            <a:chExt cx="9477021" cy="5773313"/>
          </a:xfrm>
          <a:solidFill>
            <a:srgbClr val="CFB87C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BBBDBD7-289F-0E4A-9B41-BC81AEFE01B0}"/>
                </a:ext>
              </a:extLst>
            </p:cNvPr>
            <p:cNvSpPr/>
            <p:nvPr/>
          </p:nvSpPr>
          <p:spPr>
            <a:xfrm>
              <a:off x="22631400" y="26593799"/>
              <a:ext cx="9477021" cy="577330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751D994-DBBF-8949-8341-EDB5292E1886}"/>
                </a:ext>
              </a:extLst>
            </p:cNvPr>
            <p:cNvSpPr txBox="1"/>
            <p:nvPr/>
          </p:nvSpPr>
          <p:spPr>
            <a:xfrm>
              <a:off x="23170408" y="26611690"/>
              <a:ext cx="8909792" cy="57554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/>
                <a:t>DEMOGRAPHICS (N=20)</a:t>
              </a:r>
            </a:p>
            <a:p>
              <a:pPr defTabSz="1371600"/>
              <a:r>
                <a:rPr lang="en-US" sz="4000" dirty="0"/>
                <a:t>Average age		52</a:t>
              </a:r>
            </a:p>
            <a:p>
              <a:pPr defTabSz="1371600"/>
              <a:r>
                <a:rPr lang="en-US" sz="4000" dirty="0"/>
                <a:t>Sex			40% F • 60% M</a:t>
              </a:r>
            </a:p>
            <a:p>
              <a:pPr defTabSz="1371600"/>
              <a:r>
                <a:rPr lang="en-US" sz="4000" dirty="0"/>
                <a:t>Race/Ethnicity	40% black • 5% Asian</a:t>
              </a:r>
            </a:p>
            <a:p>
              <a:pPr defTabSz="1371600"/>
              <a:r>
                <a:rPr lang="en-US" sz="4000" dirty="0"/>
                <a:t>			45% Hispanic/Latino</a:t>
              </a:r>
            </a:p>
            <a:p>
              <a:pPr defTabSz="1371600"/>
              <a:r>
                <a:rPr lang="en-US" sz="4000" dirty="0"/>
                <a:t>			10% Native American</a:t>
              </a:r>
            </a:p>
            <a:p>
              <a:pPr defTabSz="1371600"/>
              <a:r>
                <a:rPr lang="en-US" sz="4000" dirty="0"/>
                <a:t>Type of Illness	15% Cancer</a:t>
              </a:r>
            </a:p>
            <a:p>
              <a:pPr defTabSz="1371600"/>
              <a:r>
                <a:rPr lang="en-US" sz="4000" dirty="0"/>
                <a:t>			75% Heart Failure</a:t>
              </a:r>
            </a:p>
            <a:p>
              <a:pPr defTabSz="1371600"/>
              <a:r>
                <a:rPr lang="en-US" sz="4000" dirty="0"/>
                <a:t>			20% ESRD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13D5E841-CD6D-DF44-8994-3D71882282C5}"/>
                </a:ext>
              </a:extLst>
            </p:cNvPr>
            <p:cNvCxnSpPr/>
            <p:nvPr/>
          </p:nvCxnSpPr>
          <p:spPr>
            <a:xfrm>
              <a:off x="22631400" y="27965400"/>
              <a:ext cx="9477021" cy="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7F130D7-4C07-F243-9233-7F7DC9883ACE}"/>
                </a:ext>
              </a:extLst>
            </p:cNvPr>
            <p:cNvCxnSpPr/>
            <p:nvPr/>
          </p:nvCxnSpPr>
          <p:spPr>
            <a:xfrm>
              <a:off x="22631400" y="28575000"/>
              <a:ext cx="9477021" cy="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64DFC9-1113-6D46-B5F6-19C0B068E778}"/>
                </a:ext>
              </a:extLst>
            </p:cNvPr>
            <p:cNvCxnSpPr>
              <a:cxnSpLocks/>
            </p:cNvCxnSpPr>
            <p:nvPr/>
          </p:nvCxnSpPr>
          <p:spPr>
            <a:xfrm>
              <a:off x="22631400" y="30403800"/>
              <a:ext cx="9477021" cy="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0" name="Picture 6" descr="Black and brown Americans have been disproportionately affected by the  coronavirus pandemic - CNN">
            <a:extLst>
              <a:ext uri="{FF2B5EF4-FFF2-40B4-BE49-F238E27FC236}">
                <a16:creationId xmlns:a16="http://schemas.microsoft.com/office/drawing/2014/main" id="{4044197C-11A2-1145-843C-3715926DA9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2" r="10299"/>
          <a:stretch/>
        </p:blipFill>
        <p:spPr bwMode="auto">
          <a:xfrm>
            <a:off x="32676819" y="20726400"/>
            <a:ext cx="10841513" cy="724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tars Night Sky Images | Free Vectors, Stock Photos &amp; PSD">
            <a:extLst>
              <a:ext uri="{FF2B5EF4-FFF2-40B4-BE49-F238E27FC236}">
                <a16:creationId xmlns:a16="http://schemas.microsoft.com/office/drawing/2014/main" id="{B74BB16D-010A-1040-86BE-9544199F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562600"/>
            <a:ext cx="10196502" cy="671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B640C1-2C31-EC40-B06C-A67007F6935A}"/>
              </a:ext>
            </a:extLst>
          </p:cNvPr>
          <p:cNvSpPr txBox="1"/>
          <p:nvPr/>
        </p:nvSpPr>
        <p:spPr>
          <a:xfrm>
            <a:off x="1066799" y="6568619"/>
            <a:ext cx="956793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SPIRITUALITY: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IT?</a:t>
            </a:r>
          </a:p>
          <a:p>
            <a:endParaRPr lang="en-US" sz="4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meaning • purpose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transcendence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significant • the sacred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5483</TotalTime>
  <Words>645</Words>
  <Application>Microsoft Macintosh PowerPoint</Application>
  <PresentationFormat>Custom</PresentationFormat>
  <Paragraphs>110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Kerith Earlix</dc:creator>
  <cp:keywords/>
  <dc:description/>
  <cp:lastModifiedBy>Kerith Earlix</cp:lastModifiedBy>
  <cp:revision>246</cp:revision>
  <cp:lastPrinted>2009-06-18T18:06:01Z</cp:lastPrinted>
  <dcterms:created xsi:type="dcterms:W3CDTF">2020-12-19T00:58:28Z</dcterms:created>
  <dcterms:modified xsi:type="dcterms:W3CDTF">2021-01-05T05:45:06Z</dcterms:modified>
  <cp:category/>
</cp:coreProperties>
</file>