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3"/>
  </p:notesMasterIdLst>
  <p:sldIdLst>
    <p:sldId id="413" r:id="rId6"/>
    <p:sldId id="4142" r:id="rId7"/>
    <p:sldId id="4158" r:id="rId8"/>
    <p:sldId id="4144" r:id="rId9"/>
    <p:sldId id="4151" r:id="rId10"/>
    <p:sldId id="4148" r:id="rId11"/>
    <p:sldId id="4199" r:id="rId12"/>
    <p:sldId id="4145" r:id="rId13"/>
    <p:sldId id="4141" r:id="rId14"/>
    <p:sldId id="561" r:id="rId15"/>
    <p:sldId id="562" r:id="rId16"/>
    <p:sldId id="4147" r:id="rId17"/>
    <p:sldId id="4190" r:id="rId18"/>
    <p:sldId id="4182" r:id="rId19"/>
    <p:sldId id="4194" r:id="rId20"/>
    <p:sldId id="4193" r:id="rId21"/>
    <p:sldId id="4195" r:id="rId22"/>
    <p:sldId id="563" r:id="rId23"/>
    <p:sldId id="565" r:id="rId24"/>
    <p:sldId id="4196" r:id="rId25"/>
    <p:sldId id="595" r:id="rId26"/>
    <p:sldId id="4200" r:id="rId27"/>
    <p:sldId id="4201" r:id="rId28"/>
    <p:sldId id="4146" r:id="rId29"/>
    <p:sldId id="458" r:id="rId30"/>
    <p:sldId id="567" r:id="rId31"/>
    <p:sldId id="5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EF0"/>
    <a:srgbClr val="FBE2D5"/>
    <a:srgbClr val="CBEEFB"/>
    <a:srgbClr val="00FA00"/>
    <a:srgbClr val="FF2B33"/>
    <a:srgbClr val="D883FF"/>
    <a:srgbClr val="FF7E79"/>
    <a:srgbClr val="D5F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820D8E-F110-1E4F-9EAA-85EE6D061F29}" v="62" dt="2026-04-15T17:43:57.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3"/>
    <p:restoredTop sz="78231"/>
  </p:normalViewPr>
  <p:slideViewPr>
    <p:cSldViewPr snapToGrid="0">
      <p:cViewPr varScale="1">
        <p:scale>
          <a:sx n="85" d="100"/>
          <a:sy n="85" d="100"/>
        </p:scale>
        <p:origin x="2144"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svg"/><Relationship Id="rId1" Type="http://schemas.openxmlformats.org/officeDocument/2006/relationships/image" Target="../media/image18.sv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9AD4BC-2857-49B0-BEB0-54A12EC30E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CE0F6F4-1B85-45B3-AF66-0145EEAE4188}">
      <dgm:prSet/>
      <dgm:spPr/>
      <dgm:t>
        <a:bodyPr/>
        <a:lstStyle/>
        <a:p>
          <a:r>
            <a:rPr lang="en-US"/>
            <a:t>Welcome &amp; Goals</a:t>
          </a:r>
        </a:p>
      </dgm:t>
    </dgm:pt>
    <dgm:pt modelId="{0EDBC269-79CC-4A34-AC31-8DBD87C751E8}" type="parTrans" cxnId="{AFDBF7D8-14C4-45BD-8CDD-D768F0C78712}">
      <dgm:prSet/>
      <dgm:spPr/>
      <dgm:t>
        <a:bodyPr/>
        <a:lstStyle/>
        <a:p>
          <a:endParaRPr lang="en-US"/>
        </a:p>
      </dgm:t>
    </dgm:pt>
    <dgm:pt modelId="{C7696886-4628-4B89-A096-29335BB6CC7D}" type="sibTrans" cxnId="{AFDBF7D8-14C4-45BD-8CDD-D768F0C78712}">
      <dgm:prSet/>
      <dgm:spPr/>
      <dgm:t>
        <a:bodyPr/>
        <a:lstStyle/>
        <a:p>
          <a:endParaRPr lang="en-US"/>
        </a:p>
      </dgm:t>
    </dgm:pt>
    <dgm:pt modelId="{3090B140-6C1E-4D38-970E-A58D2A720ACD}">
      <dgm:prSet/>
      <dgm:spPr/>
      <dgm:t>
        <a:bodyPr/>
        <a:lstStyle/>
        <a:p>
          <a:r>
            <a:rPr lang="en-US"/>
            <a:t>Timeline Overview</a:t>
          </a:r>
        </a:p>
      </dgm:t>
    </dgm:pt>
    <dgm:pt modelId="{66E9AEB2-D400-4D1C-AB52-05839486BC91}" type="parTrans" cxnId="{0CEBCE72-A25C-4CAF-A093-1753771BCF74}">
      <dgm:prSet/>
      <dgm:spPr/>
      <dgm:t>
        <a:bodyPr/>
        <a:lstStyle/>
        <a:p>
          <a:endParaRPr lang="en-US"/>
        </a:p>
      </dgm:t>
    </dgm:pt>
    <dgm:pt modelId="{DF932F9A-53EB-48F5-A14D-D34E8C7A78ED}" type="sibTrans" cxnId="{0CEBCE72-A25C-4CAF-A093-1753771BCF74}">
      <dgm:prSet/>
      <dgm:spPr/>
      <dgm:t>
        <a:bodyPr/>
        <a:lstStyle/>
        <a:p>
          <a:endParaRPr lang="en-US"/>
        </a:p>
      </dgm:t>
    </dgm:pt>
    <dgm:pt modelId="{A455A907-2378-42FF-9F38-735BE1E6DFC2}">
      <dgm:prSet/>
      <dgm:spPr/>
      <dgm:t>
        <a:bodyPr/>
        <a:lstStyle/>
        <a:p>
          <a:r>
            <a:rPr lang="en-US"/>
            <a:t>Advanced Science Courses</a:t>
          </a:r>
        </a:p>
      </dgm:t>
    </dgm:pt>
    <dgm:pt modelId="{F7E1C432-E745-4101-B72F-1BF13854E88C}" type="parTrans" cxnId="{40449C1D-B26D-4D97-AFA2-A4921ABC5979}">
      <dgm:prSet/>
      <dgm:spPr/>
      <dgm:t>
        <a:bodyPr/>
        <a:lstStyle/>
        <a:p>
          <a:endParaRPr lang="en-US"/>
        </a:p>
      </dgm:t>
    </dgm:pt>
    <dgm:pt modelId="{F1913B66-DFA5-4641-9ECE-7D646DB210E6}" type="sibTrans" cxnId="{40449C1D-B26D-4D97-AFA2-A4921ABC5979}">
      <dgm:prSet/>
      <dgm:spPr/>
      <dgm:t>
        <a:bodyPr/>
        <a:lstStyle/>
        <a:p>
          <a:endParaRPr lang="en-US"/>
        </a:p>
      </dgm:t>
    </dgm:pt>
    <dgm:pt modelId="{9C142E6C-F462-4AF9-8B66-60A8E888902C}">
      <dgm:prSet/>
      <dgm:spPr/>
      <dgm:t>
        <a:bodyPr/>
        <a:lstStyle/>
        <a:p>
          <a:r>
            <a:rPr lang="en-US"/>
            <a:t>Acting Internships &amp; Electives</a:t>
          </a:r>
        </a:p>
      </dgm:t>
    </dgm:pt>
    <dgm:pt modelId="{61A2B5FB-E6AC-40E7-A46F-3501F5CCC9E1}" type="parTrans" cxnId="{41110454-7201-4B55-89E1-3ACDF0C2840C}">
      <dgm:prSet/>
      <dgm:spPr/>
      <dgm:t>
        <a:bodyPr/>
        <a:lstStyle/>
        <a:p>
          <a:endParaRPr lang="en-US"/>
        </a:p>
      </dgm:t>
    </dgm:pt>
    <dgm:pt modelId="{60F6E1C3-840D-4055-A587-576CA769A459}" type="sibTrans" cxnId="{41110454-7201-4B55-89E1-3ACDF0C2840C}">
      <dgm:prSet/>
      <dgm:spPr/>
      <dgm:t>
        <a:bodyPr/>
        <a:lstStyle/>
        <a:p>
          <a:endParaRPr lang="en-US"/>
        </a:p>
      </dgm:t>
    </dgm:pt>
    <dgm:pt modelId="{3ABD41F7-F68C-1145-8A06-CC53FEDC3D47}">
      <dgm:prSet/>
      <dgm:spPr/>
      <dgm:t>
        <a:bodyPr/>
        <a:lstStyle/>
        <a:p>
          <a:r>
            <a:rPr lang="en-US"/>
            <a:t>Trails</a:t>
          </a:r>
        </a:p>
      </dgm:t>
    </dgm:pt>
    <dgm:pt modelId="{9D1CE672-CDC0-0849-A7D6-E9D5792A8346}" type="parTrans" cxnId="{46681065-41A6-F54D-9507-B1A6F29EFA54}">
      <dgm:prSet/>
      <dgm:spPr/>
    </dgm:pt>
    <dgm:pt modelId="{99DA6C0A-10A2-7748-9B35-EB5AA581C6DD}" type="sibTrans" cxnId="{46681065-41A6-F54D-9507-B1A6F29EFA54}">
      <dgm:prSet/>
      <dgm:spPr/>
    </dgm:pt>
    <dgm:pt modelId="{25D20F7A-8829-8B4B-9B00-F96AC76F9D9F}">
      <dgm:prSet/>
      <dgm:spPr/>
      <dgm:t>
        <a:bodyPr/>
        <a:lstStyle/>
        <a:p>
          <a:r>
            <a:rPr lang="en-US"/>
            <a:t>Integrated Science Selectives</a:t>
          </a:r>
        </a:p>
      </dgm:t>
    </dgm:pt>
    <dgm:pt modelId="{879788B7-D070-AD40-9A9E-9B7F4ED2EC57}" type="parTrans" cxnId="{E29460A7-FADF-E048-99CF-B09A056229F5}">
      <dgm:prSet/>
      <dgm:spPr/>
    </dgm:pt>
    <dgm:pt modelId="{449FCA3F-0283-4B48-933A-A77BCE766C38}" type="sibTrans" cxnId="{E29460A7-FADF-E048-99CF-B09A056229F5}">
      <dgm:prSet/>
      <dgm:spPr/>
    </dgm:pt>
    <dgm:pt modelId="{BC7ACDD4-2264-B249-B6D8-A54D3EA29015}">
      <dgm:prSet/>
      <dgm:spPr/>
      <dgm:t>
        <a:bodyPr/>
        <a:lstStyle/>
        <a:p>
          <a:r>
            <a:rPr lang="en-US" dirty="0"/>
            <a:t>Critical Care Rotation Requirement</a:t>
          </a:r>
        </a:p>
      </dgm:t>
    </dgm:pt>
    <dgm:pt modelId="{C06412B9-B498-4F42-B376-41BCB3E4786F}" type="parTrans" cxnId="{30B9240A-E7F0-8C41-92CA-F7C76DD3A06A}">
      <dgm:prSet/>
      <dgm:spPr/>
    </dgm:pt>
    <dgm:pt modelId="{36846797-EED5-2B4D-A8FA-46607C65B1EA}" type="sibTrans" cxnId="{30B9240A-E7F0-8C41-92CA-F7C76DD3A06A}">
      <dgm:prSet/>
      <dgm:spPr/>
    </dgm:pt>
    <dgm:pt modelId="{BB6E08A0-C629-F342-8E12-110D811E80DF}">
      <dgm:prSet/>
      <dgm:spPr/>
      <dgm:t>
        <a:bodyPr/>
        <a:lstStyle/>
        <a:p>
          <a:r>
            <a:rPr lang="en-US" dirty="0"/>
            <a:t>Basecamps</a:t>
          </a:r>
        </a:p>
      </dgm:t>
    </dgm:pt>
    <dgm:pt modelId="{648D0F28-9123-7440-AA55-31FDD17FB16F}" type="parTrans" cxnId="{D1F58299-99A3-C84A-B6FC-36342A6143AF}">
      <dgm:prSet/>
      <dgm:spPr/>
    </dgm:pt>
    <dgm:pt modelId="{8D758A71-36C4-F64C-AAC3-6BFF4562F001}" type="sibTrans" cxnId="{D1F58299-99A3-C84A-B6FC-36342A6143AF}">
      <dgm:prSet/>
      <dgm:spPr/>
    </dgm:pt>
    <dgm:pt modelId="{5DC51193-F856-CB4B-B8FA-659E3191ADB2}" type="pres">
      <dgm:prSet presAssocID="{E39AD4BC-2857-49B0-BEB0-54A12EC30E5B}" presName="linear" presStyleCnt="0">
        <dgm:presLayoutVars>
          <dgm:animLvl val="lvl"/>
          <dgm:resizeHandles val="exact"/>
        </dgm:presLayoutVars>
      </dgm:prSet>
      <dgm:spPr/>
    </dgm:pt>
    <dgm:pt modelId="{51D835F9-618F-184C-B2D9-78ADE5E9E5E0}" type="pres">
      <dgm:prSet presAssocID="{BCE0F6F4-1B85-45B3-AF66-0145EEAE4188}" presName="parentText" presStyleLbl="node1" presStyleIdx="0" presStyleCnt="8">
        <dgm:presLayoutVars>
          <dgm:chMax val="0"/>
          <dgm:bulletEnabled val="1"/>
        </dgm:presLayoutVars>
      </dgm:prSet>
      <dgm:spPr/>
    </dgm:pt>
    <dgm:pt modelId="{8D6E479B-B442-D945-8249-9EC015A82D1A}" type="pres">
      <dgm:prSet presAssocID="{C7696886-4628-4B89-A096-29335BB6CC7D}" presName="spacer" presStyleCnt="0"/>
      <dgm:spPr/>
    </dgm:pt>
    <dgm:pt modelId="{FF7B14A2-57D2-4843-AC56-D3F6883146C5}" type="pres">
      <dgm:prSet presAssocID="{3090B140-6C1E-4D38-970E-A58D2A720ACD}" presName="parentText" presStyleLbl="node1" presStyleIdx="1" presStyleCnt="8">
        <dgm:presLayoutVars>
          <dgm:chMax val="0"/>
          <dgm:bulletEnabled val="1"/>
        </dgm:presLayoutVars>
      </dgm:prSet>
      <dgm:spPr/>
    </dgm:pt>
    <dgm:pt modelId="{7C75A47B-2614-B046-85B5-E7C0D165EF08}" type="pres">
      <dgm:prSet presAssocID="{DF932F9A-53EB-48F5-A14D-D34E8C7A78ED}" presName="spacer" presStyleCnt="0"/>
      <dgm:spPr/>
    </dgm:pt>
    <dgm:pt modelId="{FD0D417A-B23A-DA47-88E5-D24A3781C1AB}" type="pres">
      <dgm:prSet presAssocID="{A455A907-2378-42FF-9F38-735BE1E6DFC2}" presName="parentText" presStyleLbl="node1" presStyleIdx="2" presStyleCnt="8">
        <dgm:presLayoutVars>
          <dgm:chMax val="0"/>
          <dgm:bulletEnabled val="1"/>
        </dgm:presLayoutVars>
      </dgm:prSet>
      <dgm:spPr/>
    </dgm:pt>
    <dgm:pt modelId="{4BD7238F-4AF1-4F46-938C-32F0A8C09F5E}" type="pres">
      <dgm:prSet presAssocID="{F1913B66-DFA5-4641-9ECE-7D646DB210E6}" presName="spacer" presStyleCnt="0"/>
      <dgm:spPr/>
    </dgm:pt>
    <dgm:pt modelId="{52E50E10-DAF0-5349-B211-5E4E2D4ACC2C}" type="pres">
      <dgm:prSet presAssocID="{3ABD41F7-F68C-1145-8A06-CC53FEDC3D47}" presName="parentText" presStyleLbl="node1" presStyleIdx="3" presStyleCnt="8">
        <dgm:presLayoutVars>
          <dgm:chMax val="0"/>
          <dgm:bulletEnabled val="1"/>
        </dgm:presLayoutVars>
      </dgm:prSet>
      <dgm:spPr/>
    </dgm:pt>
    <dgm:pt modelId="{9479CFFD-3124-224F-9C03-093371ED068A}" type="pres">
      <dgm:prSet presAssocID="{99DA6C0A-10A2-7748-9B35-EB5AA581C6DD}" presName="spacer" presStyleCnt="0"/>
      <dgm:spPr/>
    </dgm:pt>
    <dgm:pt modelId="{B6AFC790-58F3-8E44-9666-AF447EC95FCF}" type="pres">
      <dgm:prSet presAssocID="{25D20F7A-8829-8B4B-9B00-F96AC76F9D9F}" presName="parentText" presStyleLbl="node1" presStyleIdx="4" presStyleCnt="8">
        <dgm:presLayoutVars>
          <dgm:chMax val="0"/>
          <dgm:bulletEnabled val="1"/>
        </dgm:presLayoutVars>
      </dgm:prSet>
      <dgm:spPr/>
    </dgm:pt>
    <dgm:pt modelId="{BE34E00D-6337-6440-B13F-C1C93A4B269D}" type="pres">
      <dgm:prSet presAssocID="{449FCA3F-0283-4B48-933A-A77BCE766C38}" presName="spacer" presStyleCnt="0"/>
      <dgm:spPr/>
    </dgm:pt>
    <dgm:pt modelId="{AD1E9291-94BF-B940-BCC6-CC5A43CB6631}" type="pres">
      <dgm:prSet presAssocID="{BC7ACDD4-2264-B249-B6D8-A54D3EA29015}" presName="parentText" presStyleLbl="node1" presStyleIdx="5" presStyleCnt="8">
        <dgm:presLayoutVars>
          <dgm:chMax val="0"/>
          <dgm:bulletEnabled val="1"/>
        </dgm:presLayoutVars>
      </dgm:prSet>
      <dgm:spPr/>
    </dgm:pt>
    <dgm:pt modelId="{64725F2A-17E7-814D-869E-9144737A19E0}" type="pres">
      <dgm:prSet presAssocID="{36846797-EED5-2B4D-A8FA-46607C65B1EA}" presName="spacer" presStyleCnt="0"/>
      <dgm:spPr/>
    </dgm:pt>
    <dgm:pt modelId="{9773F115-7B2F-6747-A29C-7EACBD0DE86E}" type="pres">
      <dgm:prSet presAssocID="{9C142E6C-F462-4AF9-8B66-60A8E888902C}" presName="parentText" presStyleLbl="node1" presStyleIdx="6" presStyleCnt="8">
        <dgm:presLayoutVars>
          <dgm:chMax val="0"/>
          <dgm:bulletEnabled val="1"/>
        </dgm:presLayoutVars>
      </dgm:prSet>
      <dgm:spPr/>
    </dgm:pt>
    <dgm:pt modelId="{3C688E9D-5723-8D4C-8917-51100D7BB3CD}" type="pres">
      <dgm:prSet presAssocID="{60F6E1C3-840D-4055-A587-576CA769A459}" presName="spacer" presStyleCnt="0"/>
      <dgm:spPr/>
    </dgm:pt>
    <dgm:pt modelId="{60946CC8-F133-084A-AE01-A1150D1BDB53}" type="pres">
      <dgm:prSet presAssocID="{BB6E08A0-C629-F342-8E12-110D811E80DF}" presName="parentText" presStyleLbl="node1" presStyleIdx="7" presStyleCnt="8">
        <dgm:presLayoutVars>
          <dgm:chMax val="0"/>
          <dgm:bulletEnabled val="1"/>
        </dgm:presLayoutVars>
      </dgm:prSet>
      <dgm:spPr/>
    </dgm:pt>
  </dgm:ptLst>
  <dgm:cxnLst>
    <dgm:cxn modelId="{30B9240A-E7F0-8C41-92CA-F7C76DD3A06A}" srcId="{E39AD4BC-2857-49B0-BEB0-54A12EC30E5B}" destId="{BC7ACDD4-2264-B249-B6D8-A54D3EA29015}" srcOrd="5" destOrd="0" parTransId="{C06412B9-B498-4F42-B376-41BCB3E4786F}" sibTransId="{36846797-EED5-2B4D-A8FA-46607C65B1EA}"/>
    <dgm:cxn modelId="{168E8C0A-EC32-F04B-96BF-FBFE6EE7B61F}" type="presOf" srcId="{3090B140-6C1E-4D38-970E-A58D2A720ACD}" destId="{FF7B14A2-57D2-4843-AC56-D3F6883146C5}" srcOrd="0" destOrd="0" presId="urn:microsoft.com/office/officeart/2005/8/layout/vList2"/>
    <dgm:cxn modelId="{40449C1D-B26D-4D97-AFA2-A4921ABC5979}" srcId="{E39AD4BC-2857-49B0-BEB0-54A12EC30E5B}" destId="{A455A907-2378-42FF-9F38-735BE1E6DFC2}" srcOrd="2" destOrd="0" parTransId="{F7E1C432-E745-4101-B72F-1BF13854E88C}" sibTransId="{F1913B66-DFA5-4641-9ECE-7D646DB210E6}"/>
    <dgm:cxn modelId="{DC125F3C-FA6A-AB42-B0D2-DE4DDC104392}" type="presOf" srcId="{25D20F7A-8829-8B4B-9B00-F96AC76F9D9F}" destId="{B6AFC790-58F3-8E44-9666-AF447EC95FCF}" srcOrd="0" destOrd="0" presId="urn:microsoft.com/office/officeart/2005/8/layout/vList2"/>
    <dgm:cxn modelId="{46681065-41A6-F54D-9507-B1A6F29EFA54}" srcId="{E39AD4BC-2857-49B0-BEB0-54A12EC30E5B}" destId="{3ABD41F7-F68C-1145-8A06-CC53FEDC3D47}" srcOrd="3" destOrd="0" parTransId="{9D1CE672-CDC0-0849-A7D6-E9D5792A8346}" sibTransId="{99DA6C0A-10A2-7748-9B35-EB5AA581C6DD}"/>
    <dgm:cxn modelId="{6F004A49-682D-F342-A411-0C506C9BC055}" type="presOf" srcId="{BCE0F6F4-1B85-45B3-AF66-0145EEAE4188}" destId="{51D835F9-618F-184C-B2D9-78ADE5E9E5E0}" srcOrd="0" destOrd="0" presId="urn:microsoft.com/office/officeart/2005/8/layout/vList2"/>
    <dgm:cxn modelId="{0CEBCE72-A25C-4CAF-A093-1753771BCF74}" srcId="{E39AD4BC-2857-49B0-BEB0-54A12EC30E5B}" destId="{3090B140-6C1E-4D38-970E-A58D2A720ACD}" srcOrd="1" destOrd="0" parTransId="{66E9AEB2-D400-4D1C-AB52-05839486BC91}" sibTransId="{DF932F9A-53EB-48F5-A14D-D34E8C7A78ED}"/>
    <dgm:cxn modelId="{41110454-7201-4B55-89E1-3ACDF0C2840C}" srcId="{E39AD4BC-2857-49B0-BEB0-54A12EC30E5B}" destId="{9C142E6C-F462-4AF9-8B66-60A8E888902C}" srcOrd="6" destOrd="0" parTransId="{61A2B5FB-E6AC-40E7-A46F-3501F5CCC9E1}" sibTransId="{60F6E1C3-840D-4055-A587-576CA769A459}"/>
    <dgm:cxn modelId="{D1F58299-99A3-C84A-B6FC-36342A6143AF}" srcId="{E39AD4BC-2857-49B0-BEB0-54A12EC30E5B}" destId="{BB6E08A0-C629-F342-8E12-110D811E80DF}" srcOrd="7" destOrd="0" parTransId="{648D0F28-9123-7440-AA55-31FDD17FB16F}" sibTransId="{8D758A71-36C4-F64C-AAC3-6BFF4562F001}"/>
    <dgm:cxn modelId="{E29460A7-FADF-E048-99CF-B09A056229F5}" srcId="{E39AD4BC-2857-49B0-BEB0-54A12EC30E5B}" destId="{25D20F7A-8829-8B4B-9B00-F96AC76F9D9F}" srcOrd="4" destOrd="0" parTransId="{879788B7-D070-AD40-9A9E-9B7F4ED2EC57}" sibTransId="{449FCA3F-0283-4B48-933A-A77BCE766C38}"/>
    <dgm:cxn modelId="{0A79C8A9-BD5E-7C4B-9954-72EDE175458E}" type="presOf" srcId="{E39AD4BC-2857-49B0-BEB0-54A12EC30E5B}" destId="{5DC51193-F856-CB4B-B8FA-659E3191ADB2}" srcOrd="0" destOrd="0" presId="urn:microsoft.com/office/officeart/2005/8/layout/vList2"/>
    <dgm:cxn modelId="{D9177BBE-92D2-9D42-B1E3-CAFC64FBAD4F}" type="presOf" srcId="{3ABD41F7-F68C-1145-8A06-CC53FEDC3D47}" destId="{52E50E10-DAF0-5349-B211-5E4E2D4ACC2C}" srcOrd="0" destOrd="0" presId="urn:microsoft.com/office/officeart/2005/8/layout/vList2"/>
    <dgm:cxn modelId="{8D60BFC6-A9A2-424B-A8D5-4398A3201CAE}" type="presOf" srcId="{9C142E6C-F462-4AF9-8B66-60A8E888902C}" destId="{9773F115-7B2F-6747-A29C-7EACBD0DE86E}" srcOrd="0" destOrd="0" presId="urn:microsoft.com/office/officeart/2005/8/layout/vList2"/>
    <dgm:cxn modelId="{F8F6E7C8-0806-7C46-8C0A-8536C91266AF}" type="presOf" srcId="{BB6E08A0-C629-F342-8E12-110D811E80DF}" destId="{60946CC8-F133-084A-AE01-A1150D1BDB53}" srcOrd="0" destOrd="0" presId="urn:microsoft.com/office/officeart/2005/8/layout/vList2"/>
    <dgm:cxn modelId="{88AFC6D6-670D-3A4E-B10C-E20B2BEBE99A}" type="presOf" srcId="{BC7ACDD4-2264-B249-B6D8-A54D3EA29015}" destId="{AD1E9291-94BF-B940-BCC6-CC5A43CB6631}" srcOrd="0" destOrd="0" presId="urn:microsoft.com/office/officeart/2005/8/layout/vList2"/>
    <dgm:cxn modelId="{AFDBF7D8-14C4-45BD-8CDD-D768F0C78712}" srcId="{E39AD4BC-2857-49B0-BEB0-54A12EC30E5B}" destId="{BCE0F6F4-1B85-45B3-AF66-0145EEAE4188}" srcOrd="0" destOrd="0" parTransId="{0EDBC269-79CC-4A34-AC31-8DBD87C751E8}" sibTransId="{C7696886-4628-4B89-A096-29335BB6CC7D}"/>
    <dgm:cxn modelId="{9E1D54DE-D447-7E40-8755-FE7CD56F7DE8}" type="presOf" srcId="{A455A907-2378-42FF-9F38-735BE1E6DFC2}" destId="{FD0D417A-B23A-DA47-88E5-D24A3781C1AB}" srcOrd="0" destOrd="0" presId="urn:microsoft.com/office/officeart/2005/8/layout/vList2"/>
    <dgm:cxn modelId="{A9B90DA9-ED9D-A944-B318-A2C5EB8CCD38}" type="presParOf" srcId="{5DC51193-F856-CB4B-B8FA-659E3191ADB2}" destId="{51D835F9-618F-184C-B2D9-78ADE5E9E5E0}" srcOrd="0" destOrd="0" presId="urn:microsoft.com/office/officeart/2005/8/layout/vList2"/>
    <dgm:cxn modelId="{57AC6374-D5D1-FF41-B640-38BAD81B2E4D}" type="presParOf" srcId="{5DC51193-F856-CB4B-B8FA-659E3191ADB2}" destId="{8D6E479B-B442-D945-8249-9EC015A82D1A}" srcOrd="1" destOrd="0" presId="urn:microsoft.com/office/officeart/2005/8/layout/vList2"/>
    <dgm:cxn modelId="{09B10A6C-96E3-854B-BAC1-8B1B87FCBA97}" type="presParOf" srcId="{5DC51193-F856-CB4B-B8FA-659E3191ADB2}" destId="{FF7B14A2-57D2-4843-AC56-D3F6883146C5}" srcOrd="2" destOrd="0" presId="urn:microsoft.com/office/officeart/2005/8/layout/vList2"/>
    <dgm:cxn modelId="{D6A19294-5C76-104B-8997-5091F85029B4}" type="presParOf" srcId="{5DC51193-F856-CB4B-B8FA-659E3191ADB2}" destId="{7C75A47B-2614-B046-85B5-E7C0D165EF08}" srcOrd="3" destOrd="0" presId="urn:microsoft.com/office/officeart/2005/8/layout/vList2"/>
    <dgm:cxn modelId="{E3F353EB-224E-4745-8038-A759D7B072C8}" type="presParOf" srcId="{5DC51193-F856-CB4B-B8FA-659E3191ADB2}" destId="{FD0D417A-B23A-DA47-88E5-D24A3781C1AB}" srcOrd="4" destOrd="0" presId="urn:microsoft.com/office/officeart/2005/8/layout/vList2"/>
    <dgm:cxn modelId="{FC84EB3A-C546-6B47-AB8F-320EAEF6C8BF}" type="presParOf" srcId="{5DC51193-F856-CB4B-B8FA-659E3191ADB2}" destId="{4BD7238F-4AF1-4F46-938C-32F0A8C09F5E}" srcOrd="5" destOrd="0" presId="urn:microsoft.com/office/officeart/2005/8/layout/vList2"/>
    <dgm:cxn modelId="{D20B88DC-1720-C54B-A374-81A12952EC10}" type="presParOf" srcId="{5DC51193-F856-CB4B-B8FA-659E3191ADB2}" destId="{52E50E10-DAF0-5349-B211-5E4E2D4ACC2C}" srcOrd="6" destOrd="0" presId="urn:microsoft.com/office/officeart/2005/8/layout/vList2"/>
    <dgm:cxn modelId="{53C8962B-4A4D-984F-A72D-1A17D4737293}" type="presParOf" srcId="{5DC51193-F856-CB4B-B8FA-659E3191ADB2}" destId="{9479CFFD-3124-224F-9C03-093371ED068A}" srcOrd="7" destOrd="0" presId="urn:microsoft.com/office/officeart/2005/8/layout/vList2"/>
    <dgm:cxn modelId="{7885FB62-544B-634D-B446-AE73CC650B2F}" type="presParOf" srcId="{5DC51193-F856-CB4B-B8FA-659E3191ADB2}" destId="{B6AFC790-58F3-8E44-9666-AF447EC95FCF}" srcOrd="8" destOrd="0" presId="urn:microsoft.com/office/officeart/2005/8/layout/vList2"/>
    <dgm:cxn modelId="{A08F21B5-05C6-3D45-B104-B4419592BB89}" type="presParOf" srcId="{5DC51193-F856-CB4B-B8FA-659E3191ADB2}" destId="{BE34E00D-6337-6440-B13F-C1C93A4B269D}" srcOrd="9" destOrd="0" presId="urn:microsoft.com/office/officeart/2005/8/layout/vList2"/>
    <dgm:cxn modelId="{5457628E-47EF-3449-97AD-742767B160CB}" type="presParOf" srcId="{5DC51193-F856-CB4B-B8FA-659E3191ADB2}" destId="{AD1E9291-94BF-B940-BCC6-CC5A43CB6631}" srcOrd="10" destOrd="0" presId="urn:microsoft.com/office/officeart/2005/8/layout/vList2"/>
    <dgm:cxn modelId="{6DA53010-5BCA-F640-BE12-CE4781C4385A}" type="presParOf" srcId="{5DC51193-F856-CB4B-B8FA-659E3191ADB2}" destId="{64725F2A-17E7-814D-869E-9144737A19E0}" srcOrd="11" destOrd="0" presId="urn:microsoft.com/office/officeart/2005/8/layout/vList2"/>
    <dgm:cxn modelId="{3867A244-5DA0-6A43-9981-B88165815BC7}" type="presParOf" srcId="{5DC51193-F856-CB4B-B8FA-659E3191ADB2}" destId="{9773F115-7B2F-6747-A29C-7EACBD0DE86E}" srcOrd="12" destOrd="0" presId="urn:microsoft.com/office/officeart/2005/8/layout/vList2"/>
    <dgm:cxn modelId="{C8844AEF-D65E-7848-9070-646659A15FFE}" type="presParOf" srcId="{5DC51193-F856-CB4B-B8FA-659E3191ADB2}" destId="{3C688E9D-5723-8D4C-8917-51100D7BB3CD}" srcOrd="13" destOrd="0" presId="urn:microsoft.com/office/officeart/2005/8/layout/vList2"/>
    <dgm:cxn modelId="{61F9FBE6-6A62-F744-8742-8867D869B4C5}" type="presParOf" srcId="{5DC51193-F856-CB4B-B8FA-659E3191ADB2}" destId="{60946CC8-F133-084A-AE01-A1150D1BDB53}"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20A594-527D-4A7D-9E4D-71CD932C2BB3}"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091061DF-228B-4906-BB9E-DA238758E473}">
      <dgm:prSet/>
      <dgm:spPr/>
      <dgm:t>
        <a:bodyPr/>
        <a:lstStyle/>
        <a:p>
          <a:r>
            <a:rPr lang="en-US"/>
            <a:t>Add</a:t>
          </a:r>
        </a:p>
      </dgm:t>
    </dgm:pt>
    <dgm:pt modelId="{0CD0C5FB-5A01-47D4-B754-17043B725812}" type="parTrans" cxnId="{9B5F87C9-B95B-4500-B465-F7A565BE83A0}">
      <dgm:prSet/>
      <dgm:spPr/>
      <dgm:t>
        <a:bodyPr/>
        <a:lstStyle/>
        <a:p>
          <a:endParaRPr lang="en-US"/>
        </a:p>
      </dgm:t>
    </dgm:pt>
    <dgm:pt modelId="{BB066D71-2D5E-46EE-B233-23FCEDE5E6E0}" type="sibTrans" cxnId="{9B5F87C9-B95B-4500-B465-F7A565BE83A0}">
      <dgm:prSet/>
      <dgm:spPr/>
      <dgm:t>
        <a:bodyPr/>
        <a:lstStyle/>
        <a:p>
          <a:endParaRPr lang="en-US"/>
        </a:p>
      </dgm:t>
    </dgm:pt>
    <dgm:pt modelId="{EA770D3D-9EB2-44DE-8C3B-9B0EF7041D48}">
      <dgm:prSet/>
      <dgm:spPr/>
      <dgm:t>
        <a:bodyPr/>
        <a:lstStyle/>
        <a:p>
          <a:r>
            <a:rPr lang="en-US"/>
            <a:t>Depth &amp; Breadth to your Education</a:t>
          </a:r>
        </a:p>
      </dgm:t>
    </dgm:pt>
    <dgm:pt modelId="{C2D1E20B-FFF9-4518-8B32-0E3FE0FD133D}" type="parTrans" cxnId="{8F69B5CD-A09F-45A6-B692-9DFBE4F7F593}">
      <dgm:prSet/>
      <dgm:spPr/>
      <dgm:t>
        <a:bodyPr/>
        <a:lstStyle/>
        <a:p>
          <a:endParaRPr lang="en-US"/>
        </a:p>
      </dgm:t>
    </dgm:pt>
    <dgm:pt modelId="{3CA64DE8-A383-4396-8C8F-70E9EEE2454C}" type="sibTrans" cxnId="{8F69B5CD-A09F-45A6-B692-9DFBE4F7F593}">
      <dgm:prSet/>
      <dgm:spPr/>
      <dgm:t>
        <a:bodyPr/>
        <a:lstStyle/>
        <a:p>
          <a:endParaRPr lang="en-US"/>
        </a:p>
      </dgm:t>
    </dgm:pt>
    <dgm:pt modelId="{CA3089A1-24E2-4C5A-9DA6-0BA6D310F963}">
      <dgm:prSet/>
      <dgm:spPr/>
      <dgm:t>
        <a:bodyPr/>
        <a:lstStyle/>
        <a:p>
          <a:r>
            <a:rPr lang="en-US"/>
            <a:t>Select</a:t>
          </a:r>
        </a:p>
      </dgm:t>
    </dgm:pt>
    <dgm:pt modelId="{78A1EC67-2BD5-4A50-950B-FE839DEC8E0D}" type="parTrans" cxnId="{48D6C90F-79E9-4EE9-BB55-8EE91818E1FE}">
      <dgm:prSet/>
      <dgm:spPr/>
      <dgm:t>
        <a:bodyPr/>
        <a:lstStyle/>
        <a:p>
          <a:endParaRPr lang="en-US"/>
        </a:p>
      </dgm:t>
    </dgm:pt>
    <dgm:pt modelId="{DCB01807-90D4-44E5-8B5C-B1D0EF3FD2AF}" type="sibTrans" cxnId="{48D6C90F-79E9-4EE9-BB55-8EE91818E1FE}">
      <dgm:prSet/>
      <dgm:spPr/>
      <dgm:t>
        <a:bodyPr/>
        <a:lstStyle/>
        <a:p>
          <a:endParaRPr lang="en-US"/>
        </a:p>
      </dgm:t>
    </dgm:pt>
    <dgm:pt modelId="{CC47C60C-066C-4736-AF26-613658638690}">
      <dgm:prSet/>
      <dgm:spPr/>
      <dgm:t>
        <a:bodyPr/>
        <a:lstStyle/>
        <a:p>
          <a:r>
            <a:rPr lang="en-US"/>
            <a:t>A specialty, apply for residency, interview, and match!</a:t>
          </a:r>
        </a:p>
      </dgm:t>
    </dgm:pt>
    <dgm:pt modelId="{0697FA5A-6F32-436D-B60E-FB6EEE7103BD}" type="parTrans" cxnId="{6681D130-5810-4187-8849-F486125E8C5D}">
      <dgm:prSet/>
      <dgm:spPr/>
      <dgm:t>
        <a:bodyPr/>
        <a:lstStyle/>
        <a:p>
          <a:endParaRPr lang="en-US"/>
        </a:p>
      </dgm:t>
    </dgm:pt>
    <dgm:pt modelId="{87DDEDF7-E5F2-47FF-96E4-87C0F8B46065}" type="sibTrans" cxnId="{6681D130-5810-4187-8849-F486125E8C5D}">
      <dgm:prSet/>
      <dgm:spPr/>
      <dgm:t>
        <a:bodyPr/>
        <a:lstStyle/>
        <a:p>
          <a:endParaRPr lang="en-US"/>
        </a:p>
      </dgm:t>
    </dgm:pt>
    <dgm:pt modelId="{AD93D566-8BE0-4C2D-BC78-118BA1B5F606}">
      <dgm:prSet/>
      <dgm:spPr/>
      <dgm:t>
        <a:bodyPr/>
        <a:lstStyle/>
        <a:p>
          <a:r>
            <a:rPr lang="en-US"/>
            <a:t>Strengthen</a:t>
          </a:r>
        </a:p>
      </dgm:t>
    </dgm:pt>
    <dgm:pt modelId="{F3EC527E-962D-4772-980F-C27F7A90BC57}" type="parTrans" cxnId="{7204DE56-69C8-4230-A2AC-D1F66C4FE273}">
      <dgm:prSet/>
      <dgm:spPr/>
      <dgm:t>
        <a:bodyPr/>
        <a:lstStyle/>
        <a:p>
          <a:endParaRPr lang="en-US"/>
        </a:p>
      </dgm:t>
    </dgm:pt>
    <dgm:pt modelId="{CECED174-04C4-4BE3-8D86-4B920CF4AADA}" type="sibTrans" cxnId="{7204DE56-69C8-4230-A2AC-D1F66C4FE273}">
      <dgm:prSet/>
      <dgm:spPr/>
      <dgm:t>
        <a:bodyPr/>
        <a:lstStyle/>
        <a:p>
          <a:endParaRPr lang="en-US"/>
        </a:p>
      </dgm:t>
    </dgm:pt>
    <dgm:pt modelId="{524CEDBE-A8DD-427C-AB3C-598E6FE42F51}">
      <dgm:prSet/>
      <dgm:spPr/>
      <dgm:t>
        <a:bodyPr/>
        <a:lstStyle/>
        <a:p>
          <a:r>
            <a:rPr lang="en-US"/>
            <a:t>Skills needed for your chosen career</a:t>
          </a:r>
        </a:p>
      </dgm:t>
    </dgm:pt>
    <dgm:pt modelId="{C35C599A-B24A-4EF2-B1F6-B73D26D62799}" type="parTrans" cxnId="{DEA8974E-90B4-46E9-A4E3-BC41F684F5F5}">
      <dgm:prSet/>
      <dgm:spPr/>
      <dgm:t>
        <a:bodyPr/>
        <a:lstStyle/>
        <a:p>
          <a:endParaRPr lang="en-US"/>
        </a:p>
      </dgm:t>
    </dgm:pt>
    <dgm:pt modelId="{53216F93-E7E0-47CC-9629-151A6AC58F14}" type="sibTrans" cxnId="{DEA8974E-90B4-46E9-A4E3-BC41F684F5F5}">
      <dgm:prSet/>
      <dgm:spPr/>
      <dgm:t>
        <a:bodyPr/>
        <a:lstStyle/>
        <a:p>
          <a:endParaRPr lang="en-US"/>
        </a:p>
      </dgm:t>
    </dgm:pt>
    <dgm:pt modelId="{97BAAC8D-7DE8-42A6-BDA4-ECCE24F53387}">
      <dgm:prSet/>
      <dgm:spPr/>
      <dgm:t>
        <a:bodyPr/>
        <a:lstStyle/>
        <a:p>
          <a:r>
            <a:rPr lang="en-US"/>
            <a:t>Fill</a:t>
          </a:r>
        </a:p>
      </dgm:t>
    </dgm:pt>
    <dgm:pt modelId="{EEBC6C1D-8B74-4064-A58B-BF855BD902A7}" type="parTrans" cxnId="{49D6A1A3-CC75-461C-994D-22AE2735F2FF}">
      <dgm:prSet/>
      <dgm:spPr/>
      <dgm:t>
        <a:bodyPr/>
        <a:lstStyle/>
        <a:p>
          <a:endParaRPr lang="en-US"/>
        </a:p>
      </dgm:t>
    </dgm:pt>
    <dgm:pt modelId="{200346B8-F82F-4734-9FF3-759875712F62}" type="sibTrans" cxnId="{49D6A1A3-CC75-461C-994D-22AE2735F2FF}">
      <dgm:prSet/>
      <dgm:spPr/>
      <dgm:t>
        <a:bodyPr/>
        <a:lstStyle/>
        <a:p>
          <a:endParaRPr lang="en-US"/>
        </a:p>
      </dgm:t>
    </dgm:pt>
    <dgm:pt modelId="{7026A4B7-9DA6-417C-A8E5-D852C108E7B1}">
      <dgm:prSet/>
      <dgm:spPr/>
      <dgm:t>
        <a:bodyPr/>
        <a:lstStyle/>
        <a:p>
          <a:r>
            <a:rPr lang="en-US"/>
            <a:t>Gaps in your education and ensure that you are competent in all core areas before graduation</a:t>
          </a:r>
        </a:p>
      </dgm:t>
    </dgm:pt>
    <dgm:pt modelId="{E0659E03-0B8A-44B3-BF05-3A6E582E4062}" type="parTrans" cxnId="{3D2240C2-C926-4114-9666-C96225640587}">
      <dgm:prSet/>
      <dgm:spPr/>
      <dgm:t>
        <a:bodyPr/>
        <a:lstStyle/>
        <a:p>
          <a:endParaRPr lang="en-US"/>
        </a:p>
      </dgm:t>
    </dgm:pt>
    <dgm:pt modelId="{A886574F-64FB-4E25-8DE4-5764159A4379}" type="sibTrans" cxnId="{3D2240C2-C926-4114-9666-C96225640587}">
      <dgm:prSet/>
      <dgm:spPr/>
      <dgm:t>
        <a:bodyPr/>
        <a:lstStyle/>
        <a:p>
          <a:endParaRPr lang="en-US"/>
        </a:p>
      </dgm:t>
    </dgm:pt>
    <dgm:pt modelId="{D0E837E2-1911-48B6-9741-C40F8417C599}">
      <dgm:prSet/>
      <dgm:spPr/>
      <dgm:t>
        <a:bodyPr/>
        <a:lstStyle/>
        <a:p>
          <a:r>
            <a:rPr lang="en-US"/>
            <a:t>Explore</a:t>
          </a:r>
        </a:p>
      </dgm:t>
    </dgm:pt>
    <dgm:pt modelId="{8B00BE1E-C0FF-4E03-A6C5-33C64A08302E}" type="parTrans" cxnId="{84B097B6-1693-42F7-A040-5548E60167E4}">
      <dgm:prSet/>
      <dgm:spPr/>
      <dgm:t>
        <a:bodyPr/>
        <a:lstStyle/>
        <a:p>
          <a:endParaRPr lang="en-US"/>
        </a:p>
      </dgm:t>
    </dgm:pt>
    <dgm:pt modelId="{C2777E2B-80B2-4DCF-BAA5-32982FCF6C8D}" type="sibTrans" cxnId="{84B097B6-1693-42F7-A040-5548E60167E4}">
      <dgm:prSet/>
      <dgm:spPr/>
      <dgm:t>
        <a:bodyPr/>
        <a:lstStyle/>
        <a:p>
          <a:endParaRPr lang="en-US"/>
        </a:p>
      </dgm:t>
    </dgm:pt>
    <dgm:pt modelId="{BA4CD273-99C5-4253-82C0-94A3EEE7F947}">
      <dgm:prSet/>
      <dgm:spPr/>
      <dgm:t>
        <a:bodyPr/>
        <a:lstStyle/>
        <a:p>
          <a:r>
            <a:rPr lang="en-US"/>
            <a:t>Areas of medicine that interest you</a:t>
          </a:r>
        </a:p>
      </dgm:t>
    </dgm:pt>
    <dgm:pt modelId="{5250899F-3EDD-4C1F-9431-265CDF412294}" type="parTrans" cxnId="{E04186EF-35CD-4EF8-B55C-D70BA98D8934}">
      <dgm:prSet/>
      <dgm:spPr/>
      <dgm:t>
        <a:bodyPr/>
        <a:lstStyle/>
        <a:p>
          <a:endParaRPr lang="en-US"/>
        </a:p>
      </dgm:t>
    </dgm:pt>
    <dgm:pt modelId="{2893D43C-EFB4-4D7B-9254-928D33B0EDA9}" type="sibTrans" cxnId="{E04186EF-35CD-4EF8-B55C-D70BA98D8934}">
      <dgm:prSet/>
      <dgm:spPr/>
      <dgm:t>
        <a:bodyPr/>
        <a:lstStyle/>
        <a:p>
          <a:endParaRPr lang="en-US"/>
        </a:p>
      </dgm:t>
    </dgm:pt>
    <dgm:pt modelId="{C8D6EB38-0615-5640-9512-B50A359534E2}">
      <dgm:prSet/>
      <dgm:spPr/>
      <dgm:t>
        <a:bodyPr/>
        <a:lstStyle/>
        <a:p>
          <a:r>
            <a:rPr lang="en-US"/>
            <a:t>Skills needed to lead transformation</a:t>
          </a:r>
        </a:p>
      </dgm:t>
    </dgm:pt>
    <dgm:pt modelId="{70A8ECAD-13D8-A241-8C72-B43300EF1A0B}" type="parTrans" cxnId="{46D0AD22-8232-6846-84B8-0DC72B842BB4}">
      <dgm:prSet/>
      <dgm:spPr/>
      <dgm:t>
        <a:bodyPr/>
        <a:lstStyle/>
        <a:p>
          <a:endParaRPr lang="en-US"/>
        </a:p>
      </dgm:t>
    </dgm:pt>
    <dgm:pt modelId="{184AFF0F-DB98-7F48-B44A-19341FC62F94}" type="sibTrans" cxnId="{46D0AD22-8232-6846-84B8-0DC72B842BB4}">
      <dgm:prSet/>
      <dgm:spPr/>
      <dgm:t>
        <a:bodyPr/>
        <a:lstStyle/>
        <a:p>
          <a:endParaRPr lang="en-US"/>
        </a:p>
      </dgm:t>
    </dgm:pt>
    <dgm:pt modelId="{76873E90-28FA-234D-A0F4-1DBD6E1593FE}" type="pres">
      <dgm:prSet presAssocID="{1320A594-527D-4A7D-9E4D-71CD932C2BB3}" presName="Name0" presStyleCnt="0">
        <dgm:presLayoutVars>
          <dgm:dir/>
          <dgm:animLvl val="lvl"/>
          <dgm:resizeHandles val="exact"/>
        </dgm:presLayoutVars>
      </dgm:prSet>
      <dgm:spPr/>
    </dgm:pt>
    <dgm:pt modelId="{2952C2B0-A5EF-D845-965F-1E4CAAF4FAA3}" type="pres">
      <dgm:prSet presAssocID="{D0E837E2-1911-48B6-9741-C40F8417C599}" presName="boxAndChildren" presStyleCnt="0"/>
      <dgm:spPr/>
    </dgm:pt>
    <dgm:pt modelId="{04C9377C-8A8D-F845-93A1-2F00A1936545}" type="pres">
      <dgm:prSet presAssocID="{D0E837E2-1911-48B6-9741-C40F8417C599}" presName="parentTextBox" presStyleLbl="alignNode1" presStyleIdx="0" presStyleCnt="5"/>
      <dgm:spPr/>
    </dgm:pt>
    <dgm:pt modelId="{7D9D16A4-7021-5649-B32E-DDE447B52784}" type="pres">
      <dgm:prSet presAssocID="{D0E837E2-1911-48B6-9741-C40F8417C599}" presName="descendantBox" presStyleLbl="bgAccFollowNode1" presStyleIdx="0" presStyleCnt="5"/>
      <dgm:spPr/>
    </dgm:pt>
    <dgm:pt modelId="{2F160AA6-529F-1E47-902B-3F62DDBD21F8}" type="pres">
      <dgm:prSet presAssocID="{200346B8-F82F-4734-9FF3-759875712F62}" presName="sp" presStyleCnt="0"/>
      <dgm:spPr/>
    </dgm:pt>
    <dgm:pt modelId="{11CA282B-7933-804E-AC3C-16386F5DB95E}" type="pres">
      <dgm:prSet presAssocID="{97BAAC8D-7DE8-42A6-BDA4-ECCE24F53387}" presName="arrowAndChildren" presStyleCnt="0"/>
      <dgm:spPr/>
    </dgm:pt>
    <dgm:pt modelId="{4333C577-22CA-B648-A2AC-683BBD0797C1}" type="pres">
      <dgm:prSet presAssocID="{97BAAC8D-7DE8-42A6-BDA4-ECCE24F53387}" presName="parentTextArrow" presStyleLbl="node1" presStyleIdx="0" presStyleCnt="0"/>
      <dgm:spPr/>
    </dgm:pt>
    <dgm:pt modelId="{28250F2A-EB5D-F84B-A239-6E802212C564}" type="pres">
      <dgm:prSet presAssocID="{97BAAC8D-7DE8-42A6-BDA4-ECCE24F53387}" presName="arrow" presStyleLbl="alignNode1" presStyleIdx="1" presStyleCnt="5"/>
      <dgm:spPr/>
    </dgm:pt>
    <dgm:pt modelId="{F103EA41-D652-9147-9DC3-602520388604}" type="pres">
      <dgm:prSet presAssocID="{97BAAC8D-7DE8-42A6-BDA4-ECCE24F53387}" presName="descendantArrow" presStyleLbl="bgAccFollowNode1" presStyleIdx="1" presStyleCnt="5"/>
      <dgm:spPr/>
    </dgm:pt>
    <dgm:pt modelId="{AD84BB19-CCFD-F14D-A9EF-EF5D3D350BAA}" type="pres">
      <dgm:prSet presAssocID="{CECED174-04C4-4BE3-8D86-4B920CF4AADA}" presName="sp" presStyleCnt="0"/>
      <dgm:spPr/>
    </dgm:pt>
    <dgm:pt modelId="{12B6C15A-493D-9C42-83F2-C8D4C2025112}" type="pres">
      <dgm:prSet presAssocID="{AD93D566-8BE0-4C2D-BC78-118BA1B5F606}" presName="arrowAndChildren" presStyleCnt="0"/>
      <dgm:spPr/>
    </dgm:pt>
    <dgm:pt modelId="{80E59629-0CB8-9E4A-8805-716A92685D6E}" type="pres">
      <dgm:prSet presAssocID="{AD93D566-8BE0-4C2D-BC78-118BA1B5F606}" presName="parentTextArrow" presStyleLbl="node1" presStyleIdx="0" presStyleCnt="0"/>
      <dgm:spPr/>
    </dgm:pt>
    <dgm:pt modelId="{032BCEB5-6EAA-EF4F-949C-3963CEA50088}" type="pres">
      <dgm:prSet presAssocID="{AD93D566-8BE0-4C2D-BC78-118BA1B5F606}" presName="arrow" presStyleLbl="alignNode1" presStyleIdx="2" presStyleCnt="5"/>
      <dgm:spPr/>
    </dgm:pt>
    <dgm:pt modelId="{01C585BD-3085-5246-8D46-78406D28267E}" type="pres">
      <dgm:prSet presAssocID="{AD93D566-8BE0-4C2D-BC78-118BA1B5F606}" presName="descendantArrow" presStyleLbl="bgAccFollowNode1" presStyleIdx="2" presStyleCnt="5"/>
      <dgm:spPr/>
    </dgm:pt>
    <dgm:pt modelId="{1F806513-F23C-B541-8E5F-699C71804224}" type="pres">
      <dgm:prSet presAssocID="{DCB01807-90D4-44E5-8B5C-B1D0EF3FD2AF}" presName="sp" presStyleCnt="0"/>
      <dgm:spPr/>
    </dgm:pt>
    <dgm:pt modelId="{98FA93B8-90AB-D843-97D1-3DB5ED37E596}" type="pres">
      <dgm:prSet presAssocID="{CA3089A1-24E2-4C5A-9DA6-0BA6D310F963}" presName="arrowAndChildren" presStyleCnt="0"/>
      <dgm:spPr/>
    </dgm:pt>
    <dgm:pt modelId="{D7AAF3C6-5911-BF40-93F8-B308F6ABFCF1}" type="pres">
      <dgm:prSet presAssocID="{CA3089A1-24E2-4C5A-9DA6-0BA6D310F963}" presName="parentTextArrow" presStyleLbl="node1" presStyleIdx="0" presStyleCnt="0"/>
      <dgm:spPr/>
    </dgm:pt>
    <dgm:pt modelId="{1CE50457-BC6D-3448-A893-D1A28A3B8CF2}" type="pres">
      <dgm:prSet presAssocID="{CA3089A1-24E2-4C5A-9DA6-0BA6D310F963}" presName="arrow" presStyleLbl="alignNode1" presStyleIdx="3" presStyleCnt="5"/>
      <dgm:spPr/>
    </dgm:pt>
    <dgm:pt modelId="{72EFDA6D-A40F-9549-8D05-07AC0930247C}" type="pres">
      <dgm:prSet presAssocID="{CA3089A1-24E2-4C5A-9DA6-0BA6D310F963}" presName="descendantArrow" presStyleLbl="bgAccFollowNode1" presStyleIdx="3" presStyleCnt="5"/>
      <dgm:spPr/>
    </dgm:pt>
    <dgm:pt modelId="{9EDCF4B9-3F49-0446-864E-F11E07B0B990}" type="pres">
      <dgm:prSet presAssocID="{BB066D71-2D5E-46EE-B233-23FCEDE5E6E0}" presName="sp" presStyleCnt="0"/>
      <dgm:spPr/>
    </dgm:pt>
    <dgm:pt modelId="{602AFB3C-1481-E743-A691-D142330DE9D3}" type="pres">
      <dgm:prSet presAssocID="{091061DF-228B-4906-BB9E-DA238758E473}" presName="arrowAndChildren" presStyleCnt="0"/>
      <dgm:spPr/>
    </dgm:pt>
    <dgm:pt modelId="{FB2A4844-143E-D844-BC4E-EE8C6E25A57A}" type="pres">
      <dgm:prSet presAssocID="{091061DF-228B-4906-BB9E-DA238758E473}" presName="parentTextArrow" presStyleLbl="node1" presStyleIdx="0" presStyleCnt="0"/>
      <dgm:spPr/>
    </dgm:pt>
    <dgm:pt modelId="{7CA63FF0-BCE3-084E-81F0-8C77DD125246}" type="pres">
      <dgm:prSet presAssocID="{091061DF-228B-4906-BB9E-DA238758E473}" presName="arrow" presStyleLbl="alignNode1" presStyleIdx="4" presStyleCnt="5"/>
      <dgm:spPr/>
    </dgm:pt>
    <dgm:pt modelId="{4D717972-1368-DE4F-977F-90BD129ED39C}" type="pres">
      <dgm:prSet presAssocID="{091061DF-228B-4906-BB9E-DA238758E473}" presName="descendantArrow" presStyleLbl="bgAccFollowNode1" presStyleIdx="4" presStyleCnt="5"/>
      <dgm:spPr/>
    </dgm:pt>
  </dgm:ptLst>
  <dgm:cxnLst>
    <dgm:cxn modelId="{57760D04-AD67-904D-BFF5-0D85F20B9775}" type="presOf" srcId="{091061DF-228B-4906-BB9E-DA238758E473}" destId="{7CA63FF0-BCE3-084E-81F0-8C77DD125246}" srcOrd="1" destOrd="0" presId="urn:microsoft.com/office/officeart/2016/7/layout/VerticalDownArrowProcess"/>
    <dgm:cxn modelId="{DB459D0D-0FC3-F04C-A1F9-474547AA223D}" type="presOf" srcId="{C8D6EB38-0615-5640-9512-B50A359534E2}" destId="{01C585BD-3085-5246-8D46-78406D28267E}" srcOrd="0" destOrd="1" presId="urn:microsoft.com/office/officeart/2016/7/layout/VerticalDownArrowProcess"/>
    <dgm:cxn modelId="{48D6C90F-79E9-4EE9-BB55-8EE91818E1FE}" srcId="{1320A594-527D-4A7D-9E4D-71CD932C2BB3}" destId="{CA3089A1-24E2-4C5A-9DA6-0BA6D310F963}" srcOrd="1" destOrd="0" parTransId="{78A1EC67-2BD5-4A50-950B-FE839DEC8E0D}" sibTransId="{DCB01807-90D4-44E5-8B5C-B1D0EF3FD2AF}"/>
    <dgm:cxn modelId="{0B2E1E13-5722-9B4B-863F-D27110DEFDE8}" type="presOf" srcId="{CA3089A1-24E2-4C5A-9DA6-0BA6D310F963}" destId="{D7AAF3C6-5911-BF40-93F8-B308F6ABFCF1}" srcOrd="0" destOrd="0" presId="urn:microsoft.com/office/officeart/2016/7/layout/VerticalDownArrowProcess"/>
    <dgm:cxn modelId="{9838B818-547C-FB4C-9A89-1736DA9F4BF7}" type="presOf" srcId="{97BAAC8D-7DE8-42A6-BDA4-ECCE24F53387}" destId="{28250F2A-EB5D-F84B-A239-6E802212C564}" srcOrd="1" destOrd="0" presId="urn:microsoft.com/office/officeart/2016/7/layout/VerticalDownArrowProcess"/>
    <dgm:cxn modelId="{46D0AD22-8232-6846-84B8-0DC72B842BB4}" srcId="{AD93D566-8BE0-4C2D-BC78-118BA1B5F606}" destId="{C8D6EB38-0615-5640-9512-B50A359534E2}" srcOrd="1" destOrd="0" parTransId="{70A8ECAD-13D8-A241-8C72-B43300EF1A0B}" sibTransId="{184AFF0F-DB98-7F48-B44A-19341FC62F94}"/>
    <dgm:cxn modelId="{36D4D62B-3497-D641-B206-1DFEE63BC878}" type="presOf" srcId="{AD93D566-8BE0-4C2D-BC78-118BA1B5F606}" destId="{80E59629-0CB8-9E4A-8805-716A92685D6E}" srcOrd="0" destOrd="0" presId="urn:microsoft.com/office/officeart/2016/7/layout/VerticalDownArrowProcess"/>
    <dgm:cxn modelId="{6681D130-5810-4187-8849-F486125E8C5D}" srcId="{CA3089A1-24E2-4C5A-9DA6-0BA6D310F963}" destId="{CC47C60C-066C-4736-AF26-613658638690}" srcOrd="0" destOrd="0" parTransId="{0697FA5A-6F32-436D-B60E-FB6EEE7103BD}" sibTransId="{87DDEDF7-E5F2-47FF-96E4-87C0F8B46065}"/>
    <dgm:cxn modelId="{3790FD36-9488-964D-82EE-D6CF028EB4E0}" type="presOf" srcId="{1320A594-527D-4A7D-9E4D-71CD932C2BB3}" destId="{76873E90-28FA-234D-A0F4-1DBD6E1593FE}" srcOrd="0" destOrd="0" presId="urn:microsoft.com/office/officeart/2016/7/layout/VerticalDownArrowProcess"/>
    <dgm:cxn modelId="{2DF1A55B-E770-6A4D-A372-9F9AE6BEA0DE}" type="presOf" srcId="{AD93D566-8BE0-4C2D-BC78-118BA1B5F606}" destId="{032BCEB5-6EAA-EF4F-949C-3963CEA50088}" srcOrd="1" destOrd="0" presId="urn:microsoft.com/office/officeart/2016/7/layout/VerticalDownArrowProcess"/>
    <dgm:cxn modelId="{D02C6F5F-706C-B943-88E4-5261E1769D64}" type="presOf" srcId="{091061DF-228B-4906-BB9E-DA238758E473}" destId="{FB2A4844-143E-D844-BC4E-EE8C6E25A57A}" srcOrd="0" destOrd="0" presId="urn:microsoft.com/office/officeart/2016/7/layout/VerticalDownArrowProcess"/>
    <dgm:cxn modelId="{A01D6B60-901B-854D-8C4F-83A8AEDBCD26}" type="presOf" srcId="{524CEDBE-A8DD-427C-AB3C-598E6FE42F51}" destId="{01C585BD-3085-5246-8D46-78406D28267E}" srcOrd="0" destOrd="0" presId="urn:microsoft.com/office/officeart/2016/7/layout/VerticalDownArrowProcess"/>
    <dgm:cxn modelId="{84A39D43-D0FF-1642-A0F2-F0716DBF7D62}" type="presOf" srcId="{D0E837E2-1911-48B6-9741-C40F8417C599}" destId="{04C9377C-8A8D-F845-93A1-2F00A1936545}" srcOrd="0" destOrd="0" presId="urn:microsoft.com/office/officeart/2016/7/layout/VerticalDownArrowProcess"/>
    <dgm:cxn modelId="{D7B5156A-0523-BE40-930C-65FA156B9AB5}" type="presOf" srcId="{CA3089A1-24E2-4C5A-9DA6-0BA6D310F963}" destId="{1CE50457-BC6D-3448-A893-D1A28A3B8CF2}" srcOrd="1" destOrd="0" presId="urn:microsoft.com/office/officeart/2016/7/layout/VerticalDownArrowProcess"/>
    <dgm:cxn modelId="{DEA8974E-90B4-46E9-A4E3-BC41F684F5F5}" srcId="{AD93D566-8BE0-4C2D-BC78-118BA1B5F606}" destId="{524CEDBE-A8DD-427C-AB3C-598E6FE42F51}" srcOrd="0" destOrd="0" parTransId="{C35C599A-B24A-4EF2-B1F6-B73D26D62799}" sibTransId="{53216F93-E7E0-47CC-9629-151A6AC58F14}"/>
    <dgm:cxn modelId="{7204DE56-69C8-4230-A2AC-D1F66C4FE273}" srcId="{1320A594-527D-4A7D-9E4D-71CD932C2BB3}" destId="{AD93D566-8BE0-4C2D-BC78-118BA1B5F606}" srcOrd="2" destOrd="0" parTransId="{F3EC527E-962D-4772-980F-C27F7A90BC57}" sibTransId="{CECED174-04C4-4BE3-8D86-4B920CF4AADA}"/>
    <dgm:cxn modelId="{C8D63157-1BD4-7048-ADBA-A0A5537EED36}" type="presOf" srcId="{EA770D3D-9EB2-44DE-8C3B-9B0EF7041D48}" destId="{4D717972-1368-DE4F-977F-90BD129ED39C}" srcOrd="0" destOrd="0" presId="urn:microsoft.com/office/officeart/2016/7/layout/VerticalDownArrowProcess"/>
    <dgm:cxn modelId="{AC3E948B-288D-8946-AB9A-91389B7C769F}" type="presOf" srcId="{BA4CD273-99C5-4253-82C0-94A3EEE7F947}" destId="{7D9D16A4-7021-5649-B32E-DDE447B52784}" srcOrd="0" destOrd="0" presId="urn:microsoft.com/office/officeart/2016/7/layout/VerticalDownArrowProcess"/>
    <dgm:cxn modelId="{49D6A1A3-CC75-461C-994D-22AE2735F2FF}" srcId="{1320A594-527D-4A7D-9E4D-71CD932C2BB3}" destId="{97BAAC8D-7DE8-42A6-BDA4-ECCE24F53387}" srcOrd="3" destOrd="0" parTransId="{EEBC6C1D-8B74-4064-A58B-BF855BD902A7}" sibTransId="{200346B8-F82F-4734-9FF3-759875712F62}"/>
    <dgm:cxn modelId="{7702ABA5-92BC-CD4B-A113-890C561F6E0D}" type="presOf" srcId="{CC47C60C-066C-4736-AF26-613658638690}" destId="{72EFDA6D-A40F-9549-8D05-07AC0930247C}" srcOrd="0" destOrd="0" presId="urn:microsoft.com/office/officeart/2016/7/layout/VerticalDownArrowProcess"/>
    <dgm:cxn modelId="{84B097B6-1693-42F7-A040-5548E60167E4}" srcId="{1320A594-527D-4A7D-9E4D-71CD932C2BB3}" destId="{D0E837E2-1911-48B6-9741-C40F8417C599}" srcOrd="4" destOrd="0" parTransId="{8B00BE1E-C0FF-4E03-A6C5-33C64A08302E}" sibTransId="{C2777E2B-80B2-4DCF-BAA5-32982FCF6C8D}"/>
    <dgm:cxn modelId="{241B96B7-9AB9-6546-8BE7-136BD2FCA59C}" type="presOf" srcId="{97BAAC8D-7DE8-42A6-BDA4-ECCE24F53387}" destId="{4333C577-22CA-B648-A2AC-683BBD0797C1}" srcOrd="0" destOrd="0" presId="urn:microsoft.com/office/officeart/2016/7/layout/VerticalDownArrowProcess"/>
    <dgm:cxn modelId="{3D2240C2-C926-4114-9666-C96225640587}" srcId="{97BAAC8D-7DE8-42A6-BDA4-ECCE24F53387}" destId="{7026A4B7-9DA6-417C-A8E5-D852C108E7B1}" srcOrd="0" destOrd="0" parTransId="{E0659E03-0B8A-44B3-BF05-3A6E582E4062}" sibTransId="{A886574F-64FB-4E25-8DE4-5764159A4379}"/>
    <dgm:cxn modelId="{9B5F87C9-B95B-4500-B465-F7A565BE83A0}" srcId="{1320A594-527D-4A7D-9E4D-71CD932C2BB3}" destId="{091061DF-228B-4906-BB9E-DA238758E473}" srcOrd="0" destOrd="0" parTransId="{0CD0C5FB-5A01-47D4-B754-17043B725812}" sibTransId="{BB066D71-2D5E-46EE-B233-23FCEDE5E6E0}"/>
    <dgm:cxn modelId="{8F69B5CD-A09F-45A6-B692-9DFBE4F7F593}" srcId="{091061DF-228B-4906-BB9E-DA238758E473}" destId="{EA770D3D-9EB2-44DE-8C3B-9B0EF7041D48}" srcOrd="0" destOrd="0" parTransId="{C2D1E20B-FFF9-4518-8B32-0E3FE0FD133D}" sibTransId="{3CA64DE8-A383-4396-8C8F-70E9EEE2454C}"/>
    <dgm:cxn modelId="{E04186EF-35CD-4EF8-B55C-D70BA98D8934}" srcId="{D0E837E2-1911-48B6-9741-C40F8417C599}" destId="{BA4CD273-99C5-4253-82C0-94A3EEE7F947}" srcOrd="0" destOrd="0" parTransId="{5250899F-3EDD-4C1F-9431-265CDF412294}" sibTransId="{2893D43C-EFB4-4D7B-9254-928D33B0EDA9}"/>
    <dgm:cxn modelId="{A4AC3EF2-AD6A-3B4C-A77C-889838AA88DB}" type="presOf" srcId="{7026A4B7-9DA6-417C-A8E5-D852C108E7B1}" destId="{F103EA41-D652-9147-9DC3-602520388604}" srcOrd="0" destOrd="0" presId="urn:microsoft.com/office/officeart/2016/7/layout/VerticalDownArrowProcess"/>
    <dgm:cxn modelId="{C4B97EA0-3D67-094F-A96D-3D7FA866121A}" type="presParOf" srcId="{76873E90-28FA-234D-A0F4-1DBD6E1593FE}" destId="{2952C2B0-A5EF-D845-965F-1E4CAAF4FAA3}" srcOrd="0" destOrd="0" presId="urn:microsoft.com/office/officeart/2016/7/layout/VerticalDownArrowProcess"/>
    <dgm:cxn modelId="{5D7F76D2-5877-8040-BB43-73E5EC3AFBFF}" type="presParOf" srcId="{2952C2B0-A5EF-D845-965F-1E4CAAF4FAA3}" destId="{04C9377C-8A8D-F845-93A1-2F00A1936545}" srcOrd="0" destOrd="0" presId="urn:microsoft.com/office/officeart/2016/7/layout/VerticalDownArrowProcess"/>
    <dgm:cxn modelId="{C7EF313C-A0A5-D24C-A5F1-20819A121E47}" type="presParOf" srcId="{2952C2B0-A5EF-D845-965F-1E4CAAF4FAA3}" destId="{7D9D16A4-7021-5649-B32E-DDE447B52784}" srcOrd="1" destOrd="0" presId="urn:microsoft.com/office/officeart/2016/7/layout/VerticalDownArrowProcess"/>
    <dgm:cxn modelId="{A1635637-E519-CE40-A1C6-FA06ABDE40D5}" type="presParOf" srcId="{76873E90-28FA-234D-A0F4-1DBD6E1593FE}" destId="{2F160AA6-529F-1E47-902B-3F62DDBD21F8}" srcOrd="1" destOrd="0" presId="urn:microsoft.com/office/officeart/2016/7/layout/VerticalDownArrowProcess"/>
    <dgm:cxn modelId="{F5CADCD6-DD79-6E4A-B9CE-2994FD5BFCA7}" type="presParOf" srcId="{76873E90-28FA-234D-A0F4-1DBD6E1593FE}" destId="{11CA282B-7933-804E-AC3C-16386F5DB95E}" srcOrd="2" destOrd="0" presId="urn:microsoft.com/office/officeart/2016/7/layout/VerticalDownArrowProcess"/>
    <dgm:cxn modelId="{A772792D-6914-734A-B34A-7DB46013D8F1}" type="presParOf" srcId="{11CA282B-7933-804E-AC3C-16386F5DB95E}" destId="{4333C577-22CA-B648-A2AC-683BBD0797C1}" srcOrd="0" destOrd="0" presId="urn:microsoft.com/office/officeart/2016/7/layout/VerticalDownArrowProcess"/>
    <dgm:cxn modelId="{23BFA2B8-5B97-2F45-B6EB-04A49E145B0C}" type="presParOf" srcId="{11CA282B-7933-804E-AC3C-16386F5DB95E}" destId="{28250F2A-EB5D-F84B-A239-6E802212C564}" srcOrd="1" destOrd="0" presId="urn:microsoft.com/office/officeart/2016/7/layout/VerticalDownArrowProcess"/>
    <dgm:cxn modelId="{6038ADB4-5E85-E84A-9A30-CC9070D51CF3}" type="presParOf" srcId="{11CA282B-7933-804E-AC3C-16386F5DB95E}" destId="{F103EA41-D652-9147-9DC3-602520388604}" srcOrd="2" destOrd="0" presId="urn:microsoft.com/office/officeart/2016/7/layout/VerticalDownArrowProcess"/>
    <dgm:cxn modelId="{4A788F8E-CAE1-BE4A-BC09-DC6BECCFD9B7}" type="presParOf" srcId="{76873E90-28FA-234D-A0F4-1DBD6E1593FE}" destId="{AD84BB19-CCFD-F14D-A9EF-EF5D3D350BAA}" srcOrd="3" destOrd="0" presId="urn:microsoft.com/office/officeart/2016/7/layout/VerticalDownArrowProcess"/>
    <dgm:cxn modelId="{0889F4AC-74B1-5040-BAAC-FDFD93C630AC}" type="presParOf" srcId="{76873E90-28FA-234D-A0F4-1DBD6E1593FE}" destId="{12B6C15A-493D-9C42-83F2-C8D4C2025112}" srcOrd="4" destOrd="0" presId="urn:microsoft.com/office/officeart/2016/7/layout/VerticalDownArrowProcess"/>
    <dgm:cxn modelId="{24129288-B1F4-DD42-959D-87C8C34FE086}" type="presParOf" srcId="{12B6C15A-493D-9C42-83F2-C8D4C2025112}" destId="{80E59629-0CB8-9E4A-8805-716A92685D6E}" srcOrd="0" destOrd="0" presId="urn:microsoft.com/office/officeart/2016/7/layout/VerticalDownArrowProcess"/>
    <dgm:cxn modelId="{EFB539DF-DFBB-2947-9580-0AEC8E163333}" type="presParOf" srcId="{12B6C15A-493D-9C42-83F2-C8D4C2025112}" destId="{032BCEB5-6EAA-EF4F-949C-3963CEA50088}" srcOrd="1" destOrd="0" presId="urn:microsoft.com/office/officeart/2016/7/layout/VerticalDownArrowProcess"/>
    <dgm:cxn modelId="{DD02CB09-5377-644D-AEE8-010B01535965}" type="presParOf" srcId="{12B6C15A-493D-9C42-83F2-C8D4C2025112}" destId="{01C585BD-3085-5246-8D46-78406D28267E}" srcOrd="2" destOrd="0" presId="urn:microsoft.com/office/officeart/2016/7/layout/VerticalDownArrowProcess"/>
    <dgm:cxn modelId="{3AB8EB1B-1F6F-324B-AAC9-EFEE5161A94F}" type="presParOf" srcId="{76873E90-28FA-234D-A0F4-1DBD6E1593FE}" destId="{1F806513-F23C-B541-8E5F-699C71804224}" srcOrd="5" destOrd="0" presId="urn:microsoft.com/office/officeart/2016/7/layout/VerticalDownArrowProcess"/>
    <dgm:cxn modelId="{2971CD0D-2267-BB46-B396-8E11B6EE47EF}" type="presParOf" srcId="{76873E90-28FA-234D-A0F4-1DBD6E1593FE}" destId="{98FA93B8-90AB-D843-97D1-3DB5ED37E596}" srcOrd="6" destOrd="0" presId="urn:microsoft.com/office/officeart/2016/7/layout/VerticalDownArrowProcess"/>
    <dgm:cxn modelId="{FB71D7E8-D4B8-FB4D-9EF5-C99E12BA4FC0}" type="presParOf" srcId="{98FA93B8-90AB-D843-97D1-3DB5ED37E596}" destId="{D7AAF3C6-5911-BF40-93F8-B308F6ABFCF1}" srcOrd="0" destOrd="0" presId="urn:microsoft.com/office/officeart/2016/7/layout/VerticalDownArrowProcess"/>
    <dgm:cxn modelId="{10E585AE-5A82-8045-A527-2168FC1397E2}" type="presParOf" srcId="{98FA93B8-90AB-D843-97D1-3DB5ED37E596}" destId="{1CE50457-BC6D-3448-A893-D1A28A3B8CF2}" srcOrd="1" destOrd="0" presId="urn:microsoft.com/office/officeart/2016/7/layout/VerticalDownArrowProcess"/>
    <dgm:cxn modelId="{EB43607B-9092-D44E-81D1-CC9B9D2BEFBB}" type="presParOf" srcId="{98FA93B8-90AB-D843-97D1-3DB5ED37E596}" destId="{72EFDA6D-A40F-9549-8D05-07AC0930247C}" srcOrd="2" destOrd="0" presId="urn:microsoft.com/office/officeart/2016/7/layout/VerticalDownArrowProcess"/>
    <dgm:cxn modelId="{B9F01B02-2CD1-2A4C-856F-680DD04D535E}" type="presParOf" srcId="{76873E90-28FA-234D-A0F4-1DBD6E1593FE}" destId="{9EDCF4B9-3F49-0446-864E-F11E07B0B990}" srcOrd="7" destOrd="0" presId="urn:microsoft.com/office/officeart/2016/7/layout/VerticalDownArrowProcess"/>
    <dgm:cxn modelId="{70AC1B36-503F-0149-ADB8-DD94B8707E42}" type="presParOf" srcId="{76873E90-28FA-234D-A0F4-1DBD6E1593FE}" destId="{602AFB3C-1481-E743-A691-D142330DE9D3}" srcOrd="8" destOrd="0" presId="urn:microsoft.com/office/officeart/2016/7/layout/VerticalDownArrowProcess"/>
    <dgm:cxn modelId="{6F26248D-FBE4-6046-9C0C-6C2F47CBBE37}" type="presParOf" srcId="{602AFB3C-1481-E743-A691-D142330DE9D3}" destId="{FB2A4844-143E-D844-BC4E-EE8C6E25A57A}" srcOrd="0" destOrd="0" presId="urn:microsoft.com/office/officeart/2016/7/layout/VerticalDownArrowProcess"/>
    <dgm:cxn modelId="{805064CF-B856-2C4A-BB25-131080A74620}" type="presParOf" srcId="{602AFB3C-1481-E743-A691-D142330DE9D3}" destId="{7CA63FF0-BCE3-084E-81F0-8C77DD125246}" srcOrd="1" destOrd="0" presId="urn:microsoft.com/office/officeart/2016/7/layout/VerticalDownArrowProcess"/>
    <dgm:cxn modelId="{F39F9246-7BFC-F343-8E27-F12C2B95AD59}" type="presParOf" srcId="{602AFB3C-1481-E743-A691-D142330DE9D3}" destId="{4D717972-1368-DE4F-977F-90BD129ED39C}"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1875A0-D2B5-40F1-8582-155ACB502F6A}"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2C3ABF4E-B36D-493F-ACFF-35E5DC417640}">
      <dgm:prSet/>
      <dgm:spPr/>
      <dgm:t>
        <a:bodyPr/>
        <a:lstStyle/>
        <a:p>
          <a:pPr>
            <a:lnSpc>
              <a:spcPct val="100000"/>
            </a:lnSpc>
            <a:defRPr b="1"/>
          </a:pPr>
          <a:r>
            <a:rPr lang="en-US"/>
            <a:t>Medical Knowledge</a:t>
          </a:r>
        </a:p>
      </dgm:t>
    </dgm:pt>
    <dgm:pt modelId="{2297FD77-B39D-42B0-929E-389A533ECAF2}" type="parTrans" cxnId="{1A503FEA-2A75-4276-9267-1050C9997756}">
      <dgm:prSet/>
      <dgm:spPr/>
      <dgm:t>
        <a:bodyPr/>
        <a:lstStyle/>
        <a:p>
          <a:endParaRPr lang="en-US"/>
        </a:p>
      </dgm:t>
    </dgm:pt>
    <dgm:pt modelId="{E3F3B0E1-A145-4590-B1C3-E1D1D2515416}" type="sibTrans" cxnId="{1A503FEA-2A75-4276-9267-1050C9997756}">
      <dgm:prSet/>
      <dgm:spPr/>
      <dgm:t>
        <a:bodyPr/>
        <a:lstStyle/>
        <a:p>
          <a:endParaRPr lang="en-US"/>
        </a:p>
      </dgm:t>
    </dgm:pt>
    <dgm:pt modelId="{20E20ACE-0989-477B-8DC0-AACFC804A019}">
      <dgm:prSet/>
      <dgm:spPr/>
      <dgm:t>
        <a:bodyPr/>
        <a:lstStyle/>
        <a:p>
          <a:pPr>
            <a:lnSpc>
              <a:spcPct val="100000"/>
            </a:lnSpc>
          </a:pPr>
          <a:r>
            <a:rPr lang="en-US"/>
            <a:t>Mid-Term &amp; Final</a:t>
          </a:r>
        </a:p>
      </dgm:t>
    </dgm:pt>
    <dgm:pt modelId="{B6BAB604-FC77-48E3-9F41-CD4880EA87B4}" type="parTrans" cxnId="{39F0B487-0931-4FA5-8D29-09DE60BAC825}">
      <dgm:prSet/>
      <dgm:spPr/>
      <dgm:t>
        <a:bodyPr/>
        <a:lstStyle/>
        <a:p>
          <a:endParaRPr lang="en-US"/>
        </a:p>
      </dgm:t>
    </dgm:pt>
    <dgm:pt modelId="{09035193-44AE-43CE-9B5B-C0CA1D79AA09}" type="sibTrans" cxnId="{39F0B487-0931-4FA5-8D29-09DE60BAC825}">
      <dgm:prSet/>
      <dgm:spPr/>
      <dgm:t>
        <a:bodyPr/>
        <a:lstStyle/>
        <a:p>
          <a:endParaRPr lang="en-US"/>
        </a:p>
      </dgm:t>
    </dgm:pt>
    <dgm:pt modelId="{F3EE2E42-AA40-4E5C-995C-D0B46FF3A744}">
      <dgm:prSet/>
      <dgm:spPr/>
      <dgm:t>
        <a:bodyPr/>
        <a:lstStyle/>
        <a:p>
          <a:r>
            <a:rPr lang="en-US"/>
            <a:t>Follow Plains Standard Setting &amp; Retake Approach</a:t>
          </a:r>
        </a:p>
      </dgm:t>
    </dgm:pt>
    <dgm:pt modelId="{A9930D1D-35FD-43F7-A522-68509F0D5F9D}" type="parTrans" cxnId="{F32F994D-AA6E-448C-9146-E402CAC7841E}">
      <dgm:prSet/>
      <dgm:spPr/>
      <dgm:t>
        <a:bodyPr/>
        <a:lstStyle/>
        <a:p>
          <a:endParaRPr lang="en-US"/>
        </a:p>
      </dgm:t>
    </dgm:pt>
    <dgm:pt modelId="{766DAFB1-2B50-4851-B4A2-C5402E79F365}" type="sibTrans" cxnId="{F32F994D-AA6E-448C-9146-E402CAC7841E}">
      <dgm:prSet/>
      <dgm:spPr/>
      <dgm:t>
        <a:bodyPr/>
        <a:lstStyle/>
        <a:p>
          <a:endParaRPr lang="en-US"/>
        </a:p>
      </dgm:t>
    </dgm:pt>
    <dgm:pt modelId="{574A1646-EC11-4F2D-8C36-1BE4E26AA4C1}">
      <dgm:prSet/>
      <dgm:spPr/>
      <dgm:t>
        <a:bodyPr/>
        <a:lstStyle/>
        <a:p>
          <a:pPr>
            <a:lnSpc>
              <a:spcPct val="100000"/>
            </a:lnSpc>
            <a:defRPr b="1"/>
          </a:pPr>
          <a:r>
            <a:rPr lang="en-US"/>
            <a:t>Clinical Skills</a:t>
          </a:r>
        </a:p>
      </dgm:t>
    </dgm:pt>
    <dgm:pt modelId="{E62D50DF-7742-4D10-8D9C-D833F281AFE7}" type="parTrans" cxnId="{D543F397-1322-4FD0-B2A8-8179490C5A7C}">
      <dgm:prSet/>
      <dgm:spPr/>
      <dgm:t>
        <a:bodyPr/>
        <a:lstStyle/>
        <a:p>
          <a:endParaRPr lang="en-US"/>
        </a:p>
      </dgm:t>
    </dgm:pt>
    <dgm:pt modelId="{A95D0348-50CF-42F6-BF10-C3F0E0054961}" type="sibTrans" cxnId="{D543F397-1322-4FD0-B2A8-8179490C5A7C}">
      <dgm:prSet/>
      <dgm:spPr/>
      <dgm:t>
        <a:bodyPr/>
        <a:lstStyle/>
        <a:p>
          <a:endParaRPr lang="en-US"/>
        </a:p>
      </dgm:t>
    </dgm:pt>
    <dgm:pt modelId="{86F90276-2504-4770-ACA6-EA7D32E01428}">
      <dgm:prSet/>
      <dgm:spPr/>
      <dgm:t>
        <a:bodyPr/>
        <a:lstStyle/>
        <a:p>
          <a:pPr>
            <a:lnSpc>
              <a:spcPct val="100000"/>
            </a:lnSpc>
          </a:pPr>
          <a:r>
            <a:rPr lang="en-US"/>
            <a:t>Must pass CPE</a:t>
          </a:r>
        </a:p>
      </dgm:t>
    </dgm:pt>
    <dgm:pt modelId="{D2DFC914-56E7-434A-B5E7-124BA40C430F}" type="parTrans" cxnId="{08741E43-BE0B-4E49-82F6-A386E489CD26}">
      <dgm:prSet/>
      <dgm:spPr/>
      <dgm:t>
        <a:bodyPr/>
        <a:lstStyle/>
        <a:p>
          <a:endParaRPr lang="en-US"/>
        </a:p>
      </dgm:t>
    </dgm:pt>
    <dgm:pt modelId="{8D354B68-A1F8-46F7-8948-7CC4A5BEBA48}" type="sibTrans" cxnId="{08741E43-BE0B-4E49-82F6-A386E489CD26}">
      <dgm:prSet/>
      <dgm:spPr/>
      <dgm:t>
        <a:bodyPr/>
        <a:lstStyle/>
        <a:p>
          <a:endParaRPr lang="en-US"/>
        </a:p>
      </dgm:t>
    </dgm:pt>
    <dgm:pt modelId="{2F36F4BD-15C4-4A7D-9D0A-EC5598C14441}">
      <dgm:prSet/>
      <dgm:spPr/>
      <dgm:t>
        <a:bodyPr/>
        <a:lstStyle/>
        <a:p>
          <a:pPr>
            <a:lnSpc>
              <a:spcPct val="100000"/>
            </a:lnSpc>
          </a:pPr>
          <a:r>
            <a:rPr lang="en-US"/>
            <a:t>Brief Clinical Eval for Continuity/Immersion experiences</a:t>
          </a:r>
        </a:p>
      </dgm:t>
    </dgm:pt>
    <dgm:pt modelId="{660EF469-E6F4-4CB4-8D04-CC219D3AD6A4}" type="parTrans" cxnId="{44F55834-B5BC-48B6-B97F-9320F5A68A36}">
      <dgm:prSet/>
      <dgm:spPr/>
      <dgm:t>
        <a:bodyPr/>
        <a:lstStyle/>
        <a:p>
          <a:endParaRPr lang="en-US"/>
        </a:p>
      </dgm:t>
    </dgm:pt>
    <dgm:pt modelId="{D118038A-CDF4-49E9-8EE6-954F31C01039}" type="sibTrans" cxnId="{44F55834-B5BC-48B6-B97F-9320F5A68A36}">
      <dgm:prSet/>
      <dgm:spPr/>
      <dgm:t>
        <a:bodyPr/>
        <a:lstStyle/>
        <a:p>
          <a:endParaRPr lang="en-US"/>
        </a:p>
      </dgm:t>
    </dgm:pt>
    <dgm:pt modelId="{13271F2B-90E0-4594-9DBD-E4CC5214475E}">
      <dgm:prSet/>
      <dgm:spPr/>
      <dgm:t>
        <a:bodyPr/>
        <a:lstStyle/>
        <a:p>
          <a:pPr>
            <a:lnSpc>
              <a:spcPct val="100000"/>
            </a:lnSpc>
          </a:pPr>
          <a:r>
            <a:rPr lang="en-US"/>
            <a:t>Attendance at ASC clinical experiences</a:t>
          </a:r>
        </a:p>
      </dgm:t>
    </dgm:pt>
    <dgm:pt modelId="{4307187E-9FB6-4BC5-BE03-9550F0F81CB6}" type="parTrans" cxnId="{9BCD7CEC-FC9C-4B45-8757-A6713ECD7857}">
      <dgm:prSet/>
      <dgm:spPr/>
      <dgm:t>
        <a:bodyPr/>
        <a:lstStyle/>
        <a:p>
          <a:endParaRPr lang="en-US"/>
        </a:p>
      </dgm:t>
    </dgm:pt>
    <dgm:pt modelId="{8B8301A9-A349-4176-89C5-545EABF1A38F}" type="sibTrans" cxnId="{9BCD7CEC-FC9C-4B45-8757-A6713ECD7857}">
      <dgm:prSet/>
      <dgm:spPr/>
      <dgm:t>
        <a:bodyPr/>
        <a:lstStyle/>
        <a:p>
          <a:endParaRPr lang="en-US"/>
        </a:p>
      </dgm:t>
    </dgm:pt>
    <dgm:pt modelId="{35C4E8B0-1597-42E4-ABB4-9B22FAF829C7}">
      <dgm:prSet/>
      <dgm:spPr/>
      <dgm:t>
        <a:bodyPr/>
        <a:lstStyle/>
        <a:p>
          <a:pPr>
            <a:lnSpc>
              <a:spcPct val="100000"/>
            </a:lnSpc>
            <a:defRPr b="1"/>
          </a:pPr>
          <a:r>
            <a:rPr lang="en-US"/>
            <a:t>Curiosity</a:t>
          </a:r>
        </a:p>
      </dgm:t>
    </dgm:pt>
    <dgm:pt modelId="{91C24F1A-0577-4C31-B9C2-B93519BD7519}" type="parTrans" cxnId="{4683CDE6-1479-4BDA-8CBE-2C827BE7BAE4}">
      <dgm:prSet/>
      <dgm:spPr/>
      <dgm:t>
        <a:bodyPr/>
        <a:lstStyle/>
        <a:p>
          <a:endParaRPr lang="en-US"/>
        </a:p>
      </dgm:t>
    </dgm:pt>
    <dgm:pt modelId="{DBEBDF6E-E92A-44F3-BFDE-9FBDF8202C86}" type="sibTrans" cxnId="{4683CDE6-1479-4BDA-8CBE-2C827BE7BAE4}">
      <dgm:prSet/>
      <dgm:spPr/>
      <dgm:t>
        <a:bodyPr/>
        <a:lstStyle/>
        <a:p>
          <a:endParaRPr lang="en-US"/>
        </a:p>
      </dgm:t>
    </dgm:pt>
    <dgm:pt modelId="{BB42EA5A-AB8B-4138-B98C-5BCCCD49F608}">
      <dgm:prSet/>
      <dgm:spPr/>
      <dgm:t>
        <a:bodyPr/>
        <a:lstStyle/>
        <a:p>
          <a:pPr>
            <a:lnSpc>
              <a:spcPct val="100000"/>
            </a:lnSpc>
          </a:pPr>
          <a:endParaRPr lang="en-US"/>
        </a:p>
      </dgm:t>
    </dgm:pt>
    <dgm:pt modelId="{4FCCE0D9-1B66-40C0-ADEE-451855A83AD6}" type="parTrans" cxnId="{E9508BFF-9D12-4FC4-86BE-7120F6AAD630}">
      <dgm:prSet/>
      <dgm:spPr/>
      <dgm:t>
        <a:bodyPr/>
        <a:lstStyle/>
        <a:p>
          <a:endParaRPr lang="en-US"/>
        </a:p>
      </dgm:t>
    </dgm:pt>
    <dgm:pt modelId="{00259E8E-0459-4DEA-AFC4-D3E2850D0A63}" type="sibTrans" cxnId="{E9508BFF-9D12-4FC4-86BE-7120F6AAD630}">
      <dgm:prSet/>
      <dgm:spPr/>
      <dgm:t>
        <a:bodyPr/>
        <a:lstStyle/>
        <a:p>
          <a:endParaRPr lang="en-US"/>
        </a:p>
      </dgm:t>
    </dgm:pt>
    <dgm:pt modelId="{728EEB01-A0AD-47CA-A7B5-E89AEB5299B5}">
      <dgm:prSet/>
      <dgm:spPr/>
      <dgm:t>
        <a:bodyPr/>
        <a:lstStyle/>
        <a:p>
          <a:pPr>
            <a:lnSpc>
              <a:spcPct val="100000"/>
            </a:lnSpc>
          </a:pPr>
          <a:r>
            <a:rPr lang="en-US"/>
            <a:t>Oral Case Based Presentation</a:t>
          </a:r>
        </a:p>
      </dgm:t>
    </dgm:pt>
    <dgm:pt modelId="{3EC822A1-FC08-4A48-839B-28854EDD6D19}" type="parTrans" cxnId="{EE9A4ABC-A01F-4B19-9A76-681D094FF4B3}">
      <dgm:prSet/>
      <dgm:spPr/>
      <dgm:t>
        <a:bodyPr/>
        <a:lstStyle/>
        <a:p>
          <a:endParaRPr lang="en-US"/>
        </a:p>
      </dgm:t>
    </dgm:pt>
    <dgm:pt modelId="{0F9F1A94-90AE-454B-8364-0847CCF3BB39}" type="sibTrans" cxnId="{EE9A4ABC-A01F-4B19-9A76-681D094FF4B3}">
      <dgm:prSet/>
      <dgm:spPr/>
      <dgm:t>
        <a:bodyPr/>
        <a:lstStyle/>
        <a:p>
          <a:endParaRPr lang="en-US"/>
        </a:p>
      </dgm:t>
    </dgm:pt>
    <dgm:pt modelId="{23262C91-BA0D-45FD-BB98-CE5DE683138A}">
      <dgm:prSet/>
      <dgm:spPr/>
      <dgm:t>
        <a:bodyPr/>
        <a:lstStyle/>
        <a:p>
          <a:pPr>
            <a:lnSpc>
              <a:spcPct val="100000"/>
            </a:lnSpc>
            <a:defRPr b="1"/>
          </a:pPr>
          <a:r>
            <a:rPr lang="en-US"/>
            <a:t>Professionalism</a:t>
          </a:r>
        </a:p>
      </dgm:t>
    </dgm:pt>
    <dgm:pt modelId="{6CB8ED9D-E578-4036-9CFC-29A0C9496BB9}" type="parTrans" cxnId="{C35E2E7A-F950-4394-9226-C19E2A2700A7}">
      <dgm:prSet/>
      <dgm:spPr/>
      <dgm:t>
        <a:bodyPr/>
        <a:lstStyle/>
        <a:p>
          <a:endParaRPr lang="en-US"/>
        </a:p>
      </dgm:t>
    </dgm:pt>
    <dgm:pt modelId="{D5C430C7-6181-4F47-97D2-DEF2577508B6}" type="sibTrans" cxnId="{C35E2E7A-F950-4394-9226-C19E2A2700A7}">
      <dgm:prSet/>
      <dgm:spPr/>
      <dgm:t>
        <a:bodyPr/>
        <a:lstStyle/>
        <a:p>
          <a:endParaRPr lang="en-US"/>
        </a:p>
      </dgm:t>
    </dgm:pt>
    <dgm:pt modelId="{C9444EDD-7D57-4CC8-B483-E552E7AAD7FF}">
      <dgm:prSet/>
      <dgm:spPr/>
      <dgm:t>
        <a:bodyPr/>
        <a:lstStyle/>
        <a:p>
          <a:pPr>
            <a:lnSpc>
              <a:spcPct val="100000"/>
            </a:lnSpc>
          </a:pPr>
          <a:r>
            <a:rPr lang="en-US"/>
            <a:t>Small group professionalism form for selected didactics</a:t>
          </a:r>
        </a:p>
      </dgm:t>
    </dgm:pt>
    <dgm:pt modelId="{2E9A5439-8E3C-477B-8EC0-FD23ECF83C86}" type="parTrans" cxnId="{405AF7A8-CBD2-450F-A02D-E862C21DD086}">
      <dgm:prSet/>
      <dgm:spPr/>
      <dgm:t>
        <a:bodyPr/>
        <a:lstStyle/>
        <a:p>
          <a:endParaRPr lang="en-US"/>
        </a:p>
      </dgm:t>
    </dgm:pt>
    <dgm:pt modelId="{FC4751E9-0E37-45A6-953C-AAF8112CD2DF}" type="sibTrans" cxnId="{405AF7A8-CBD2-450F-A02D-E862C21DD086}">
      <dgm:prSet/>
      <dgm:spPr/>
      <dgm:t>
        <a:bodyPr/>
        <a:lstStyle/>
        <a:p>
          <a:endParaRPr lang="en-US"/>
        </a:p>
      </dgm:t>
    </dgm:pt>
    <dgm:pt modelId="{176932EA-7C89-604B-9B7D-A2799005BC98}">
      <dgm:prSet/>
      <dgm:spPr/>
      <dgm:t>
        <a:bodyPr/>
        <a:lstStyle/>
        <a:p>
          <a:r>
            <a:rPr lang="en-US"/>
            <a:t>Contain items from each course, non-cumulative</a:t>
          </a:r>
        </a:p>
      </dgm:t>
    </dgm:pt>
    <dgm:pt modelId="{D4DD4212-68CF-4D40-B181-25FDBA77EEFF}" type="parTrans" cxnId="{D52623E7-0F04-D64E-B660-5D4A58376F58}">
      <dgm:prSet/>
      <dgm:spPr/>
      <dgm:t>
        <a:bodyPr/>
        <a:lstStyle/>
        <a:p>
          <a:endParaRPr lang="en-US"/>
        </a:p>
      </dgm:t>
    </dgm:pt>
    <dgm:pt modelId="{3D2E7E61-DC41-5E49-B56A-DE1AA1BA5E71}" type="sibTrans" cxnId="{D52623E7-0F04-D64E-B660-5D4A58376F58}">
      <dgm:prSet/>
      <dgm:spPr/>
      <dgm:t>
        <a:bodyPr/>
        <a:lstStyle/>
        <a:p>
          <a:endParaRPr lang="en-US"/>
        </a:p>
      </dgm:t>
    </dgm:pt>
    <dgm:pt modelId="{E073B625-314A-4331-9F9F-56EFA97A57C1}" type="pres">
      <dgm:prSet presAssocID="{9A1875A0-D2B5-40F1-8582-155ACB502F6A}" presName="root" presStyleCnt="0">
        <dgm:presLayoutVars>
          <dgm:dir/>
          <dgm:resizeHandles val="exact"/>
        </dgm:presLayoutVars>
      </dgm:prSet>
      <dgm:spPr/>
    </dgm:pt>
    <dgm:pt modelId="{695CBC70-96AC-4003-915C-4AF1C7AE4351}" type="pres">
      <dgm:prSet presAssocID="{2C3ABF4E-B36D-493F-ACFF-35E5DC417640}" presName="compNode" presStyleCnt="0"/>
      <dgm:spPr/>
    </dgm:pt>
    <dgm:pt modelId="{999E76AD-9D7B-49A2-9088-E2E93D3096D9}" type="pres">
      <dgm:prSet presAssocID="{2C3ABF4E-B36D-493F-ACFF-35E5DC417640}" presName="iconRect" presStyleLbl="node1" presStyleIdx="0" presStyleCnt="4" custLinFactX="127551" custLinFactNeighborX="200000" custLinFactNeighborY="-614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Stethoscope"/>
        </a:ext>
      </dgm:extLst>
    </dgm:pt>
    <dgm:pt modelId="{8F4D67B0-F736-45FA-9A97-DFABA03339BA}" type="pres">
      <dgm:prSet presAssocID="{2C3ABF4E-B36D-493F-ACFF-35E5DC417640}" presName="iconSpace" presStyleCnt="0"/>
      <dgm:spPr/>
    </dgm:pt>
    <dgm:pt modelId="{776D2E86-89A7-435B-91A6-37DF503A2794}" type="pres">
      <dgm:prSet presAssocID="{2C3ABF4E-B36D-493F-ACFF-35E5DC417640}" presName="parTx" presStyleLbl="revTx" presStyleIdx="0" presStyleCnt="8">
        <dgm:presLayoutVars>
          <dgm:chMax val="0"/>
          <dgm:chPref val="0"/>
        </dgm:presLayoutVars>
      </dgm:prSet>
      <dgm:spPr/>
    </dgm:pt>
    <dgm:pt modelId="{0F3BFDBE-B268-4CFB-8B7F-A9D337539971}" type="pres">
      <dgm:prSet presAssocID="{2C3ABF4E-B36D-493F-ACFF-35E5DC417640}" presName="txSpace" presStyleCnt="0"/>
      <dgm:spPr/>
    </dgm:pt>
    <dgm:pt modelId="{BBD7FE3D-E5AE-4A03-ACC8-070EBF43A70B}" type="pres">
      <dgm:prSet presAssocID="{2C3ABF4E-B36D-493F-ACFF-35E5DC417640}" presName="desTx" presStyleLbl="revTx" presStyleIdx="1" presStyleCnt="8">
        <dgm:presLayoutVars/>
      </dgm:prSet>
      <dgm:spPr/>
    </dgm:pt>
    <dgm:pt modelId="{28AC7183-86BA-4366-8DDB-7E11C1091225}" type="pres">
      <dgm:prSet presAssocID="{E3F3B0E1-A145-4590-B1C3-E1D1D2515416}" presName="sibTrans" presStyleCnt="0"/>
      <dgm:spPr/>
    </dgm:pt>
    <dgm:pt modelId="{5DCDF8DE-CD9C-4DF8-9BED-F312EFCF3F84}" type="pres">
      <dgm:prSet presAssocID="{574A1646-EC11-4F2D-8C36-1BE4E26AA4C1}" presName="compNode" presStyleCnt="0"/>
      <dgm:spPr/>
    </dgm:pt>
    <dgm:pt modelId="{DF70ABBF-061B-4BB8-921D-B9544DA1F537}" type="pres">
      <dgm:prSet presAssocID="{574A1646-EC11-4F2D-8C36-1BE4E26AA4C1}" presName="iconRect" presStyleLbl="node1" presStyleIdx="1" presStyleCnt="4" custLinFactX="-136711" custLinFactNeighborX="-200000" custLinFactNeighborY="2559"/>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D5E667B0-C23C-46B8-B74A-42C8869053CE}" type="pres">
      <dgm:prSet presAssocID="{574A1646-EC11-4F2D-8C36-1BE4E26AA4C1}" presName="iconSpace" presStyleCnt="0"/>
      <dgm:spPr/>
    </dgm:pt>
    <dgm:pt modelId="{2195440D-A654-4BDE-8112-EF680577A75E}" type="pres">
      <dgm:prSet presAssocID="{574A1646-EC11-4F2D-8C36-1BE4E26AA4C1}" presName="parTx" presStyleLbl="revTx" presStyleIdx="2" presStyleCnt="8">
        <dgm:presLayoutVars>
          <dgm:chMax val="0"/>
          <dgm:chPref val="0"/>
        </dgm:presLayoutVars>
      </dgm:prSet>
      <dgm:spPr/>
    </dgm:pt>
    <dgm:pt modelId="{40D20C92-B88C-4649-92A0-6F5314D315C8}" type="pres">
      <dgm:prSet presAssocID="{574A1646-EC11-4F2D-8C36-1BE4E26AA4C1}" presName="txSpace" presStyleCnt="0"/>
      <dgm:spPr/>
    </dgm:pt>
    <dgm:pt modelId="{84C722A7-4E70-432C-AF72-5D237368FB63}" type="pres">
      <dgm:prSet presAssocID="{574A1646-EC11-4F2D-8C36-1BE4E26AA4C1}" presName="desTx" presStyleLbl="revTx" presStyleIdx="3" presStyleCnt="8">
        <dgm:presLayoutVars/>
      </dgm:prSet>
      <dgm:spPr/>
    </dgm:pt>
    <dgm:pt modelId="{CD4757A7-4763-4781-88F2-307079A17F13}" type="pres">
      <dgm:prSet presAssocID="{A95D0348-50CF-42F6-BF10-C3F0E0054961}" presName="sibTrans" presStyleCnt="0"/>
      <dgm:spPr/>
    </dgm:pt>
    <dgm:pt modelId="{906D92D1-8DC0-4188-B87A-903E39D1FD60}" type="pres">
      <dgm:prSet presAssocID="{35C4E8B0-1597-42E4-ABB4-9B22FAF829C7}" presName="compNode" presStyleCnt="0"/>
      <dgm:spPr/>
    </dgm:pt>
    <dgm:pt modelId="{A93A8C4F-1D05-4B39-B3D8-A0E1DB9B1EC0}" type="pres">
      <dgm:prSet presAssocID="{35C4E8B0-1597-42E4-ABB4-9B22FAF829C7}"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Head with Gears"/>
        </a:ext>
      </dgm:extLst>
    </dgm:pt>
    <dgm:pt modelId="{D8A532D3-2D94-4D0E-B5AE-08C6E4F21B34}" type="pres">
      <dgm:prSet presAssocID="{35C4E8B0-1597-42E4-ABB4-9B22FAF829C7}" presName="iconSpace" presStyleCnt="0"/>
      <dgm:spPr/>
    </dgm:pt>
    <dgm:pt modelId="{6FD21FAF-4A2C-4453-A0D3-0DF6570ECB41}" type="pres">
      <dgm:prSet presAssocID="{35C4E8B0-1597-42E4-ABB4-9B22FAF829C7}" presName="parTx" presStyleLbl="revTx" presStyleIdx="4" presStyleCnt="8">
        <dgm:presLayoutVars>
          <dgm:chMax val="0"/>
          <dgm:chPref val="0"/>
        </dgm:presLayoutVars>
      </dgm:prSet>
      <dgm:spPr/>
    </dgm:pt>
    <dgm:pt modelId="{02E45BE8-3997-41D9-A592-7DA538FAB20C}" type="pres">
      <dgm:prSet presAssocID="{35C4E8B0-1597-42E4-ABB4-9B22FAF829C7}" presName="txSpace" presStyleCnt="0"/>
      <dgm:spPr/>
    </dgm:pt>
    <dgm:pt modelId="{D93C12EF-ED3E-4DC0-A5AB-A4025CC2D260}" type="pres">
      <dgm:prSet presAssocID="{35C4E8B0-1597-42E4-ABB4-9B22FAF829C7}" presName="desTx" presStyleLbl="revTx" presStyleIdx="5" presStyleCnt="8">
        <dgm:presLayoutVars/>
      </dgm:prSet>
      <dgm:spPr/>
    </dgm:pt>
    <dgm:pt modelId="{684555CE-7C5F-49CC-91A5-E3115009E603}" type="pres">
      <dgm:prSet presAssocID="{DBEBDF6E-E92A-44F3-BFDE-9FBDF8202C86}" presName="sibTrans" presStyleCnt="0"/>
      <dgm:spPr/>
    </dgm:pt>
    <dgm:pt modelId="{8918AFB5-798D-4830-8303-F272AFC72820}" type="pres">
      <dgm:prSet presAssocID="{23262C91-BA0D-45FD-BB98-CE5DE683138A}" presName="compNode" presStyleCnt="0"/>
      <dgm:spPr/>
    </dgm:pt>
    <dgm:pt modelId="{95A5931B-D7A9-41F8-BEFE-34D966510F39}" type="pres">
      <dgm:prSet presAssocID="{23262C91-BA0D-45FD-BB98-CE5DE683138A}"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69681C9A-8713-40E4-BC6F-B2EBF84B792F}" type="pres">
      <dgm:prSet presAssocID="{23262C91-BA0D-45FD-BB98-CE5DE683138A}" presName="iconSpace" presStyleCnt="0"/>
      <dgm:spPr/>
    </dgm:pt>
    <dgm:pt modelId="{7B45D404-97D5-4F46-AA3F-3DC0EB9CE5ED}" type="pres">
      <dgm:prSet presAssocID="{23262C91-BA0D-45FD-BB98-CE5DE683138A}" presName="parTx" presStyleLbl="revTx" presStyleIdx="6" presStyleCnt="8">
        <dgm:presLayoutVars>
          <dgm:chMax val="0"/>
          <dgm:chPref val="0"/>
        </dgm:presLayoutVars>
      </dgm:prSet>
      <dgm:spPr/>
    </dgm:pt>
    <dgm:pt modelId="{FD7DAB4D-0067-431C-B997-B9651F6B9E16}" type="pres">
      <dgm:prSet presAssocID="{23262C91-BA0D-45FD-BB98-CE5DE683138A}" presName="txSpace" presStyleCnt="0"/>
      <dgm:spPr/>
    </dgm:pt>
    <dgm:pt modelId="{FDC578F3-AA36-4C55-BBD5-1C017646F032}" type="pres">
      <dgm:prSet presAssocID="{23262C91-BA0D-45FD-BB98-CE5DE683138A}" presName="desTx" presStyleLbl="revTx" presStyleIdx="7" presStyleCnt="8">
        <dgm:presLayoutVars/>
      </dgm:prSet>
      <dgm:spPr/>
    </dgm:pt>
  </dgm:ptLst>
  <dgm:cxnLst>
    <dgm:cxn modelId="{4A807E07-A20D-46D6-B8BC-498DDB897792}" type="presOf" srcId="{728EEB01-A0AD-47CA-A7B5-E89AEB5299B5}" destId="{D93C12EF-ED3E-4DC0-A5AB-A4025CC2D260}" srcOrd="0" destOrd="1" presId="urn:microsoft.com/office/officeart/2018/2/layout/IconLabelDescriptionList"/>
    <dgm:cxn modelId="{B12AA711-665B-46CD-96CF-4CA54EC5F2E3}" type="presOf" srcId="{2C3ABF4E-B36D-493F-ACFF-35E5DC417640}" destId="{776D2E86-89A7-435B-91A6-37DF503A2794}" srcOrd="0" destOrd="0" presId="urn:microsoft.com/office/officeart/2018/2/layout/IconLabelDescriptionList"/>
    <dgm:cxn modelId="{FAF33915-5D5A-45FF-87B0-008EC6772051}" type="presOf" srcId="{9A1875A0-D2B5-40F1-8582-155ACB502F6A}" destId="{E073B625-314A-4331-9F9F-56EFA97A57C1}" srcOrd="0" destOrd="0" presId="urn:microsoft.com/office/officeart/2018/2/layout/IconLabelDescriptionList"/>
    <dgm:cxn modelId="{44F55834-B5BC-48B6-B97F-9320F5A68A36}" srcId="{574A1646-EC11-4F2D-8C36-1BE4E26AA4C1}" destId="{2F36F4BD-15C4-4A7D-9D0A-EC5598C14441}" srcOrd="1" destOrd="0" parTransId="{660EF469-E6F4-4CB4-8D04-CC219D3AD6A4}" sibTransId="{D118038A-CDF4-49E9-8EE6-954F31C01039}"/>
    <dgm:cxn modelId="{1325B660-5508-4DE1-91E0-69585226F7FC}" type="presOf" srcId="{2F36F4BD-15C4-4A7D-9D0A-EC5598C14441}" destId="{84C722A7-4E70-432C-AF72-5D237368FB63}" srcOrd="0" destOrd="1" presId="urn:microsoft.com/office/officeart/2018/2/layout/IconLabelDescriptionList"/>
    <dgm:cxn modelId="{08741E43-BE0B-4E49-82F6-A386E489CD26}" srcId="{574A1646-EC11-4F2D-8C36-1BE4E26AA4C1}" destId="{86F90276-2504-4770-ACA6-EA7D32E01428}" srcOrd="0" destOrd="0" parTransId="{D2DFC914-56E7-434A-B5E7-124BA40C430F}" sibTransId="{8D354B68-A1F8-46F7-8948-7CC4A5BEBA48}"/>
    <dgm:cxn modelId="{D245A746-0B65-4F90-AF64-DE17F297C6A6}" type="presOf" srcId="{23262C91-BA0D-45FD-BB98-CE5DE683138A}" destId="{7B45D404-97D5-4F46-AA3F-3DC0EB9CE5ED}" srcOrd="0" destOrd="0" presId="urn:microsoft.com/office/officeart/2018/2/layout/IconLabelDescriptionList"/>
    <dgm:cxn modelId="{6A14BE49-515F-4FD8-B92D-39FC209D1A82}" type="presOf" srcId="{BB42EA5A-AB8B-4138-B98C-5BCCCD49F608}" destId="{D93C12EF-ED3E-4DC0-A5AB-A4025CC2D260}" srcOrd="0" destOrd="0" presId="urn:microsoft.com/office/officeart/2018/2/layout/IconLabelDescriptionList"/>
    <dgm:cxn modelId="{F32F994D-AA6E-448C-9146-E402CAC7841E}" srcId="{20E20ACE-0989-477B-8DC0-AACFC804A019}" destId="{F3EE2E42-AA40-4E5C-995C-D0B46FF3A744}" srcOrd="1" destOrd="0" parTransId="{A9930D1D-35FD-43F7-A522-68509F0D5F9D}" sibTransId="{766DAFB1-2B50-4851-B4A2-C5402E79F365}"/>
    <dgm:cxn modelId="{BC9AE770-2CB1-4B09-BB36-C7C5518E2AAD}" type="presOf" srcId="{13271F2B-90E0-4594-9DBD-E4CC5214475E}" destId="{84C722A7-4E70-432C-AF72-5D237368FB63}" srcOrd="0" destOrd="2" presId="urn:microsoft.com/office/officeart/2018/2/layout/IconLabelDescriptionList"/>
    <dgm:cxn modelId="{59805D51-B073-457E-8756-A499D357FCEE}" type="presOf" srcId="{20E20ACE-0989-477B-8DC0-AACFC804A019}" destId="{BBD7FE3D-E5AE-4A03-ACC8-070EBF43A70B}" srcOrd="0" destOrd="0" presId="urn:microsoft.com/office/officeart/2018/2/layout/IconLabelDescriptionList"/>
    <dgm:cxn modelId="{C35E2E7A-F950-4394-9226-C19E2A2700A7}" srcId="{9A1875A0-D2B5-40F1-8582-155ACB502F6A}" destId="{23262C91-BA0D-45FD-BB98-CE5DE683138A}" srcOrd="3" destOrd="0" parTransId="{6CB8ED9D-E578-4036-9CFC-29A0C9496BB9}" sibTransId="{D5C430C7-6181-4F47-97D2-DEF2577508B6}"/>
    <dgm:cxn modelId="{B6139381-0C63-1940-9BDB-F7E8366733ED}" type="presOf" srcId="{176932EA-7C89-604B-9B7D-A2799005BC98}" destId="{BBD7FE3D-E5AE-4A03-ACC8-070EBF43A70B}" srcOrd="0" destOrd="1" presId="urn:microsoft.com/office/officeart/2018/2/layout/IconLabelDescriptionList"/>
    <dgm:cxn modelId="{5AD2B786-8A42-4E6F-ABE4-8C5EB7464773}" type="presOf" srcId="{35C4E8B0-1597-42E4-ABB4-9B22FAF829C7}" destId="{6FD21FAF-4A2C-4453-A0D3-0DF6570ECB41}" srcOrd="0" destOrd="0" presId="urn:microsoft.com/office/officeart/2018/2/layout/IconLabelDescriptionList"/>
    <dgm:cxn modelId="{39F0B487-0931-4FA5-8D29-09DE60BAC825}" srcId="{2C3ABF4E-B36D-493F-ACFF-35E5DC417640}" destId="{20E20ACE-0989-477B-8DC0-AACFC804A019}" srcOrd="0" destOrd="0" parTransId="{B6BAB604-FC77-48E3-9F41-CD4880EA87B4}" sibTransId="{09035193-44AE-43CE-9B5B-C0CA1D79AA09}"/>
    <dgm:cxn modelId="{200D0E94-F062-4970-83B2-78F8238FCEC0}" type="presOf" srcId="{86F90276-2504-4770-ACA6-EA7D32E01428}" destId="{84C722A7-4E70-432C-AF72-5D237368FB63}" srcOrd="0" destOrd="0" presId="urn:microsoft.com/office/officeart/2018/2/layout/IconLabelDescriptionList"/>
    <dgm:cxn modelId="{D543F397-1322-4FD0-B2A8-8179490C5A7C}" srcId="{9A1875A0-D2B5-40F1-8582-155ACB502F6A}" destId="{574A1646-EC11-4F2D-8C36-1BE4E26AA4C1}" srcOrd="1" destOrd="0" parTransId="{E62D50DF-7742-4D10-8D9C-D833F281AFE7}" sibTransId="{A95D0348-50CF-42F6-BF10-C3F0E0054961}"/>
    <dgm:cxn modelId="{405AF7A8-CBD2-450F-A02D-E862C21DD086}" srcId="{23262C91-BA0D-45FD-BB98-CE5DE683138A}" destId="{C9444EDD-7D57-4CC8-B483-E552E7AAD7FF}" srcOrd="0" destOrd="0" parTransId="{2E9A5439-8E3C-477B-8EC0-FD23ECF83C86}" sibTransId="{FC4751E9-0E37-45A6-953C-AAF8112CD2DF}"/>
    <dgm:cxn modelId="{CAD429B2-3EF7-4E06-9969-1602B21067FF}" type="presOf" srcId="{574A1646-EC11-4F2D-8C36-1BE4E26AA4C1}" destId="{2195440D-A654-4BDE-8112-EF680577A75E}" srcOrd="0" destOrd="0" presId="urn:microsoft.com/office/officeart/2018/2/layout/IconLabelDescriptionList"/>
    <dgm:cxn modelId="{EE9A4ABC-A01F-4B19-9A76-681D094FF4B3}" srcId="{35C4E8B0-1597-42E4-ABB4-9B22FAF829C7}" destId="{728EEB01-A0AD-47CA-A7B5-E89AEB5299B5}" srcOrd="1" destOrd="0" parTransId="{3EC822A1-FC08-4A48-839B-28854EDD6D19}" sibTransId="{0F9F1A94-90AE-454B-8364-0847CCF3BB39}"/>
    <dgm:cxn modelId="{9AD128BF-BAC6-4DEC-B40D-E4996DED62AD}" type="presOf" srcId="{F3EE2E42-AA40-4E5C-995C-D0B46FF3A744}" destId="{BBD7FE3D-E5AE-4A03-ACC8-070EBF43A70B}" srcOrd="0" destOrd="2" presId="urn:microsoft.com/office/officeart/2018/2/layout/IconLabelDescriptionList"/>
    <dgm:cxn modelId="{D6048FD3-D8F1-49CD-8AE1-BB4EAFF7EC12}" type="presOf" srcId="{C9444EDD-7D57-4CC8-B483-E552E7AAD7FF}" destId="{FDC578F3-AA36-4C55-BBD5-1C017646F032}" srcOrd="0" destOrd="0" presId="urn:microsoft.com/office/officeart/2018/2/layout/IconLabelDescriptionList"/>
    <dgm:cxn modelId="{4683CDE6-1479-4BDA-8CBE-2C827BE7BAE4}" srcId="{9A1875A0-D2B5-40F1-8582-155ACB502F6A}" destId="{35C4E8B0-1597-42E4-ABB4-9B22FAF829C7}" srcOrd="2" destOrd="0" parTransId="{91C24F1A-0577-4C31-B9C2-B93519BD7519}" sibTransId="{DBEBDF6E-E92A-44F3-BFDE-9FBDF8202C86}"/>
    <dgm:cxn modelId="{D52623E7-0F04-D64E-B660-5D4A58376F58}" srcId="{20E20ACE-0989-477B-8DC0-AACFC804A019}" destId="{176932EA-7C89-604B-9B7D-A2799005BC98}" srcOrd="0" destOrd="0" parTransId="{D4DD4212-68CF-4D40-B181-25FDBA77EEFF}" sibTransId="{3D2E7E61-DC41-5E49-B56A-DE1AA1BA5E71}"/>
    <dgm:cxn modelId="{1A503FEA-2A75-4276-9267-1050C9997756}" srcId="{9A1875A0-D2B5-40F1-8582-155ACB502F6A}" destId="{2C3ABF4E-B36D-493F-ACFF-35E5DC417640}" srcOrd="0" destOrd="0" parTransId="{2297FD77-B39D-42B0-929E-389A533ECAF2}" sibTransId="{E3F3B0E1-A145-4590-B1C3-E1D1D2515416}"/>
    <dgm:cxn modelId="{9BCD7CEC-FC9C-4B45-8757-A6713ECD7857}" srcId="{574A1646-EC11-4F2D-8C36-1BE4E26AA4C1}" destId="{13271F2B-90E0-4594-9DBD-E4CC5214475E}" srcOrd="2" destOrd="0" parTransId="{4307187E-9FB6-4BC5-BE03-9550F0F81CB6}" sibTransId="{8B8301A9-A349-4176-89C5-545EABF1A38F}"/>
    <dgm:cxn modelId="{E9508BFF-9D12-4FC4-86BE-7120F6AAD630}" srcId="{35C4E8B0-1597-42E4-ABB4-9B22FAF829C7}" destId="{BB42EA5A-AB8B-4138-B98C-5BCCCD49F608}" srcOrd="0" destOrd="0" parTransId="{4FCCE0D9-1B66-40C0-ADEE-451855A83AD6}" sibTransId="{00259E8E-0459-4DEA-AFC4-D3E2850D0A63}"/>
    <dgm:cxn modelId="{9785F2DA-39C5-43C1-A6AD-24E6ED61C468}" type="presParOf" srcId="{E073B625-314A-4331-9F9F-56EFA97A57C1}" destId="{695CBC70-96AC-4003-915C-4AF1C7AE4351}" srcOrd="0" destOrd="0" presId="urn:microsoft.com/office/officeart/2018/2/layout/IconLabelDescriptionList"/>
    <dgm:cxn modelId="{0CC39101-55E5-4A9B-A380-B9A3D1B6F214}" type="presParOf" srcId="{695CBC70-96AC-4003-915C-4AF1C7AE4351}" destId="{999E76AD-9D7B-49A2-9088-E2E93D3096D9}" srcOrd="0" destOrd="0" presId="urn:microsoft.com/office/officeart/2018/2/layout/IconLabelDescriptionList"/>
    <dgm:cxn modelId="{022EA8F3-BEA0-4DAD-8809-904B8E850A84}" type="presParOf" srcId="{695CBC70-96AC-4003-915C-4AF1C7AE4351}" destId="{8F4D67B0-F736-45FA-9A97-DFABA03339BA}" srcOrd="1" destOrd="0" presId="urn:microsoft.com/office/officeart/2018/2/layout/IconLabelDescriptionList"/>
    <dgm:cxn modelId="{A656732C-F99B-48CC-83E8-76A619E405E5}" type="presParOf" srcId="{695CBC70-96AC-4003-915C-4AF1C7AE4351}" destId="{776D2E86-89A7-435B-91A6-37DF503A2794}" srcOrd="2" destOrd="0" presId="urn:microsoft.com/office/officeart/2018/2/layout/IconLabelDescriptionList"/>
    <dgm:cxn modelId="{A002D197-3549-4939-8D93-3201547BA67C}" type="presParOf" srcId="{695CBC70-96AC-4003-915C-4AF1C7AE4351}" destId="{0F3BFDBE-B268-4CFB-8B7F-A9D337539971}" srcOrd="3" destOrd="0" presId="urn:microsoft.com/office/officeart/2018/2/layout/IconLabelDescriptionList"/>
    <dgm:cxn modelId="{77EEB0FC-58D2-4802-B946-76510AF2707D}" type="presParOf" srcId="{695CBC70-96AC-4003-915C-4AF1C7AE4351}" destId="{BBD7FE3D-E5AE-4A03-ACC8-070EBF43A70B}" srcOrd="4" destOrd="0" presId="urn:microsoft.com/office/officeart/2018/2/layout/IconLabelDescriptionList"/>
    <dgm:cxn modelId="{5A264474-3575-44F3-99C6-8E383F2FA2EF}" type="presParOf" srcId="{E073B625-314A-4331-9F9F-56EFA97A57C1}" destId="{28AC7183-86BA-4366-8DDB-7E11C1091225}" srcOrd="1" destOrd="0" presId="urn:microsoft.com/office/officeart/2018/2/layout/IconLabelDescriptionList"/>
    <dgm:cxn modelId="{9453D155-91F0-49EE-A3E1-24BB6F2DB50E}" type="presParOf" srcId="{E073B625-314A-4331-9F9F-56EFA97A57C1}" destId="{5DCDF8DE-CD9C-4DF8-9BED-F312EFCF3F84}" srcOrd="2" destOrd="0" presId="urn:microsoft.com/office/officeart/2018/2/layout/IconLabelDescriptionList"/>
    <dgm:cxn modelId="{3282F45A-1AA2-4204-AA7D-645CC07696BC}" type="presParOf" srcId="{5DCDF8DE-CD9C-4DF8-9BED-F312EFCF3F84}" destId="{DF70ABBF-061B-4BB8-921D-B9544DA1F537}" srcOrd="0" destOrd="0" presId="urn:microsoft.com/office/officeart/2018/2/layout/IconLabelDescriptionList"/>
    <dgm:cxn modelId="{E68559D2-461A-41E3-920B-5C1EB8D352F6}" type="presParOf" srcId="{5DCDF8DE-CD9C-4DF8-9BED-F312EFCF3F84}" destId="{D5E667B0-C23C-46B8-B74A-42C8869053CE}" srcOrd="1" destOrd="0" presId="urn:microsoft.com/office/officeart/2018/2/layout/IconLabelDescriptionList"/>
    <dgm:cxn modelId="{80F9ECAD-7DE7-4175-8C13-E12D39D62833}" type="presParOf" srcId="{5DCDF8DE-CD9C-4DF8-9BED-F312EFCF3F84}" destId="{2195440D-A654-4BDE-8112-EF680577A75E}" srcOrd="2" destOrd="0" presId="urn:microsoft.com/office/officeart/2018/2/layout/IconLabelDescriptionList"/>
    <dgm:cxn modelId="{09FD5696-495A-4831-BA54-F7DA024D6E82}" type="presParOf" srcId="{5DCDF8DE-CD9C-4DF8-9BED-F312EFCF3F84}" destId="{40D20C92-B88C-4649-92A0-6F5314D315C8}" srcOrd="3" destOrd="0" presId="urn:microsoft.com/office/officeart/2018/2/layout/IconLabelDescriptionList"/>
    <dgm:cxn modelId="{F9A42C0C-A5DC-41B2-B9E6-318CC603B90B}" type="presParOf" srcId="{5DCDF8DE-CD9C-4DF8-9BED-F312EFCF3F84}" destId="{84C722A7-4E70-432C-AF72-5D237368FB63}" srcOrd="4" destOrd="0" presId="urn:microsoft.com/office/officeart/2018/2/layout/IconLabelDescriptionList"/>
    <dgm:cxn modelId="{30ABD567-03BD-4025-86F2-D04480325124}" type="presParOf" srcId="{E073B625-314A-4331-9F9F-56EFA97A57C1}" destId="{CD4757A7-4763-4781-88F2-307079A17F13}" srcOrd="3" destOrd="0" presId="urn:microsoft.com/office/officeart/2018/2/layout/IconLabelDescriptionList"/>
    <dgm:cxn modelId="{48D45710-B991-4DCF-842A-E327A3B1B018}" type="presParOf" srcId="{E073B625-314A-4331-9F9F-56EFA97A57C1}" destId="{906D92D1-8DC0-4188-B87A-903E39D1FD60}" srcOrd="4" destOrd="0" presId="urn:microsoft.com/office/officeart/2018/2/layout/IconLabelDescriptionList"/>
    <dgm:cxn modelId="{063C7638-FA91-450F-A74B-E996A0F1AF88}" type="presParOf" srcId="{906D92D1-8DC0-4188-B87A-903E39D1FD60}" destId="{A93A8C4F-1D05-4B39-B3D8-A0E1DB9B1EC0}" srcOrd="0" destOrd="0" presId="urn:microsoft.com/office/officeart/2018/2/layout/IconLabelDescriptionList"/>
    <dgm:cxn modelId="{E1538C91-1458-43B4-9A52-8BD9F4DCC643}" type="presParOf" srcId="{906D92D1-8DC0-4188-B87A-903E39D1FD60}" destId="{D8A532D3-2D94-4D0E-B5AE-08C6E4F21B34}" srcOrd="1" destOrd="0" presId="urn:microsoft.com/office/officeart/2018/2/layout/IconLabelDescriptionList"/>
    <dgm:cxn modelId="{7AC53D67-1653-40A0-80BA-BE08DF055C4A}" type="presParOf" srcId="{906D92D1-8DC0-4188-B87A-903E39D1FD60}" destId="{6FD21FAF-4A2C-4453-A0D3-0DF6570ECB41}" srcOrd="2" destOrd="0" presId="urn:microsoft.com/office/officeart/2018/2/layout/IconLabelDescriptionList"/>
    <dgm:cxn modelId="{F684841E-7CD6-4B55-B67D-A4B3679E0D83}" type="presParOf" srcId="{906D92D1-8DC0-4188-B87A-903E39D1FD60}" destId="{02E45BE8-3997-41D9-A592-7DA538FAB20C}" srcOrd="3" destOrd="0" presId="urn:microsoft.com/office/officeart/2018/2/layout/IconLabelDescriptionList"/>
    <dgm:cxn modelId="{BAD18708-B006-4F76-94B1-F99650ECE8ED}" type="presParOf" srcId="{906D92D1-8DC0-4188-B87A-903E39D1FD60}" destId="{D93C12EF-ED3E-4DC0-A5AB-A4025CC2D260}" srcOrd="4" destOrd="0" presId="urn:microsoft.com/office/officeart/2018/2/layout/IconLabelDescriptionList"/>
    <dgm:cxn modelId="{B2CBC83C-36D8-4169-AAF8-67D1315AA2C4}" type="presParOf" srcId="{E073B625-314A-4331-9F9F-56EFA97A57C1}" destId="{684555CE-7C5F-49CC-91A5-E3115009E603}" srcOrd="5" destOrd="0" presId="urn:microsoft.com/office/officeart/2018/2/layout/IconLabelDescriptionList"/>
    <dgm:cxn modelId="{C566833C-572C-4F1F-BAE1-E435B8AA0308}" type="presParOf" srcId="{E073B625-314A-4331-9F9F-56EFA97A57C1}" destId="{8918AFB5-798D-4830-8303-F272AFC72820}" srcOrd="6" destOrd="0" presId="urn:microsoft.com/office/officeart/2018/2/layout/IconLabelDescriptionList"/>
    <dgm:cxn modelId="{D4907A86-756B-4EAE-8523-2AF119C2AF98}" type="presParOf" srcId="{8918AFB5-798D-4830-8303-F272AFC72820}" destId="{95A5931B-D7A9-41F8-BEFE-34D966510F39}" srcOrd="0" destOrd="0" presId="urn:microsoft.com/office/officeart/2018/2/layout/IconLabelDescriptionList"/>
    <dgm:cxn modelId="{EC35FCA9-672F-4A6B-B7DE-38CCEB541CE1}" type="presParOf" srcId="{8918AFB5-798D-4830-8303-F272AFC72820}" destId="{69681C9A-8713-40E4-BC6F-B2EBF84B792F}" srcOrd="1" destOrd="0" presId="urn:microsoft.com/office/officeart/2018/2/layout/IconLabelDescriptionList"/>
    <dgm:cxn modelId="{63A1503E-CDB0-48E7-AD1C-9886365590F6}" type="presParOf" srcId="{8918AFB5-798D-4830-8303-F272AFC72820}" destId="{7B45D404-97D5-4F46-AA3F-3DC0EB9CE5ED}" srcOrd="2" destOrd="0" presId="urn:microsoft.com/office/officeart/2018/2/layout/IconLabelDescriptionList"/>
    <dgm:cxn modelId="{9BAE5B89-A33F-413B-9D13-C837906A1FD1}" type="presParOf" srcId="{8918AFB5-798D-4830-8303-F272AFC72820}" destId="{FD7DAB4D-0067-431C-B997-B9651F6B9E16}" srcOrd="3" destOrd="0" presId="urn:microsoft.com/office/officeart/2018/2/layout/IconLabelDescriptionList"/>
    <dgm:cxn modelId="{E465D03C-6CD6-4211-A3D9-7FEEDCA4EB30}" type="presParOf" srcId="{8918AFB5-798D-4830-8303-F272AFC72820}" destId="{FDC578F3-AA36-4C55-BBD5-1C017646F032}"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8C314C-A158-B34F-A908-54AD278153B7}" type="doc">
      <dgm:prSet loTypeId="urn:microsoft.com/office/officeart/2005/8/layout/venn1" loCatId="relationship" qsTypeId="urn:microsoft.com/office/officeart/2005/8/quickstyle/simple2" qsCatId="simple" csTypeId="urn:microsoft.com/office/officeart/2005/8/colors/accent0_1" csCatId="mainScheme" phldr="1"/>
      <dgm:spPr/>
    </dgm:pt>
    <dgm:pt modelId="{E2ACE391-D6E7-9D43-B090-056970535BFF}">
      <dgm:prSet phldrT="[Text]"/>
      <dgm:spPr/>
      <dgm:t>
        <a:bodyPr/>
        <a:lstStyle/>
        <a:p>
          <a:r>
            <a:rPr lang="en-US" dirty="0"/>
            <a:t>Content- relevant to Internship</a:t>
          </a:r>
        </a:p>
      </dgm:t>
    </dgm:pt>
    <dgm:pt modelId="{E8D2874C-1D91-1D47-9157-99F384E4917C}" type="parTrans" cxnId="{8E44D382-8801-6E45-AB61-F1091AD57C31}">
      <dgm:prSet/>
      <dgm:spPr/>
      <dgm:t>
        <a:bodyPr/>
        <a:lstStyle/>
        <a:p>
          <a:endParaRPr lang="en-US"/>
        </a:p>
      </dgm:t>
    </dgm:pt>
    <dgm:pt modelId="{265F4A32-E774-1B4E-A588-C29DDC27EC96}" type="sibTrans" cxnId="{8E44D382-8801-6E45-AB61-F1091AD57C31}">
      <dgm:prSet/>
      <dgm:spPr/>
      <dgm:t>
        <a:bodyPr/>
        <a:lstStyle/>
        <a:p>
          <a:endParaRPr lang="en-US"/>
        </a:p>
      </dgm:t>
    </dgm:pt>
    <dgm:pt modelId="{814DB42D-1117-3F45-8BF9-6D9D255A6791}">
      <dgm:prSet phldrT="[Text]"/>
      <dgm:spPr/>
      <dgm:t>
        <a:bodyPr/>
        <a:lstStyle/>
        <a:p>
          <a:r>
            <a:rPr lang="en-US"/>
            <a:t>Content Expert</a:t>
          </a:r>
        </a:p>
      </dgm:t>
    </dgm:pt>
    <dgm:pt modelId="{6CF35119-CD6E-8442-95FE-17478C63C11A}" type="parTrans" cxnId="{B1852A2C-087E-2C4B-B414-B978549EC3B3}">
      <dgm:prSet/>
      <dgm:spPr/>
      <dgm:t>
        <a:bodyPr/>
        <a:lstStyle/>
        <a:p>
          <a:endParaRPr lang="en-US"/>
        </a:p>
      </dgm:t>
    </dgm:pt>
    <dgm:pt modelId="{2BA2D321-32AF-F041-890E-EAE0ABC54051}" type="sibTrans" cxnId="{B1852A2C-087E-2C4B-B414-B978549EC3B3}">
      <dgm:prSet/>
      <dgm:spPr/>
      <dgm:t>
        <a:bodyPr/>
        <a:lstStyle/>
        <a:p>
          <a:endParaRPr lang="en-US"/>
        </a:p>
      </dgm:t>
    </dgm:pt>
    <dgm:pt modelId="{C75AA7D2-6DB2-6645-810E-737CC3B17172}">
      <dgm:prSet phldrT="[Text]"/>
      <dgm:spPr/>
      <dgm:t>
        <a:bodyPr/>
        <a:lstStyle/>
        <a:p>
          <a:r>
            <a:rPr lang="en-US"/>
            <a:t>Clinical Specialty</a:t>
          </a:r>
        </a:p>
      </dgm:t>
    </dgm:pt>
    <dgm:pt modelId="{06D57E40-5CA3-D444-B4AC-FD508BF074B0}" type="parTrans" cxnId="{EB52EE7A-044F-F64E-A191-47715309679E}">
      <dgm:prSet/>
      <dgm:spPr/>
      <dgm:t>
        <a:bodyPr/>
        <a:lstStyle/>
        <a:p>
          <a:endParaRPr lang="en-US"/>
        </a:p>
      </dgm:t>
    </dgm:pt>
    <dgm:pt modelId="{DD3E73EA-BF72-0744-8FDB-029943A59ED0}" type="sibTrans" cxnId="{EB52EE7A-044F-F64E-A191-47715309679E}">
      <dgm:prSet/>
      <dgm:spPr/>
      <dgm:t>
        <a:bodyPr/>
        <a:lstStyle/>
        <a:p>
          <a:endParaRPr lang="en-US"/>
        </a:p>
      </dgm:t>
    </dgm:pt>
    <dgm:pt modelId="{4F62B97B-42B8-5243-AD45-F381A30E68B2}" type="pres">
      <dgm:prSet presAssocID="{BF8C314C-A158-B34F-A908-54AD278153B7}" presName="compositeShape" presStyleCnt="0">
        <dgm:presLayoutVars>
          <dgm:chMax val="7"/>
          <dgm:dir/>
          <dgm:resizeHandles val="exact"/>
        </dgm:presLayoutVars>
      </dgm:prSet>
      <dgm:spPr/>
    </dgm:pt>
    <dgm:pt modelId="{24DCA488-4AC1-A640-A75A-74F5BC2B62A5}" type="pres">
      <dgm:prSet presAssocID="{E2ACE391-D6E7-9D43-B090-056970535BFF}" presName="circ1" presStyleLbl="vennNode1" presStyleIdx="0" presStyleCnt="3"/>
      <dgm:spPr/>
    </dgm:pt>
    <dgm:pt modelId="{4821A6A8-C534-D24D-87B1-D12DBA2696F3}" type="pres">
      <dgm:prSet presAssocID="{E2ACE391-D6E7-9D43-B090-056970535BFF}" presName="circ1Tx" presStyleLbl="revTx" presStyleIdx="0" presStyleCnt="0">
        <dgm:presLayoutVars>
          <dgm:chMax val="0"/>
          <dgm:chPref val="0"/>
          <dgm:bulletEnabled val="1"/>
        </dgm:presLayoutVars>
      </dgm:prSet>
      <dgm:spPr/>
    </dgm:pt>
    <dgm:pt modelId="{94D24888-96A3-A54C-8DE4-4B7EC748A327}" type="pres">
      <dgm:prSet presAssocID="{814DB42D-1117-3F45-8BF9-6D9D255A6791}" presName="circ2" presStyleLbl="vennNode1" presStyleIdx="1" presStyleCnt="3"/>
      <dgm:spPr/>
    </dgm:pt>
    <dgm:pt modelId="{D14E54C8-F7A1-C64D-A6BD-8679B8BA20F1}" type="pres">
      <dgm:prSet presAssocID="{814DB42D-1117-3F45-8BF9-6D9D255A6791}" presName="circ2Tx" presStyleLbl="revTx" presStyleIdx="0" presStyleCnt="0">
        <dgm:presLayoutVars>
          <dgm:chMax val="0"/>
          <dgm:chPref val="0"/>
          <dgm:bulletEnabled val="1"/>
        </dgm:presLayoutVars>
      </dgm:prSet>
      <dgm:spPr/>
    </dgm:pt>
    <dgm:pt modelId="{6323CC5C-5354-CF44-932B-EFD3F41FE351}" type="pres">
      <dgm:prSet presAssocID="{C75AA7D2-6DB2-6645-810E-737CC3B17172}" presName="circ3" presStyleLbl="vennNode1" presStyleIdx="2" presStyleCnt="3"/>
      <dgm:spPr/>
    </dgm:pt>
    <dgm:pt modelId="{04ECD12B-668E-404D-9368-7669DEE09386}" type="pres">
      <dgm:prSet presAssocID="{C75AA7D2-6DB2-6645-810E-737CC3B17172}" presName="circ3Tx" presStyleLbl="revTx" presStyleIdx="0" presStyleCnt="0">
        <dgm:presLayoutVars>
          <dgm:chMax val="0"/>
          <dgm:chPref val="0"/>
          <dgm:bulletEnabled val="1"/>
        </dgm:presLayoutVars>
      </dgm:prSet>
      <dgm:spPr/>
    </dgm:pt>
  </dgm:ptLst>
  <dgm:cxnLst>
    <dgm:cxn modelId="{53662914-3861-1547-A135-071B9FFBA15A}" type="presOf" srcId="{BF8C314C-A158-B34F-A908-54AD278153B7}" destId="{4F62B97B-42B8-5243-AD45-F381A30E68B2}" srcOrd="0" destOrd="0" presId="urn:microsoft.com/office/officeart/2005/8/layout/venn1"/>
    <dgm:cxn modelId="{A29D3B1C-488F-6847-AA6D-F0DA7A80E162}" type="presOf" srcId="{814DB42D-1117-3F45-8BF9-6D9D255A6791}" destId="{94D24888-96A3-A54C-8DE4-4B7EC748A327}" srcOrd="0" destOrd="0" presId="urn:microsoft.com/office/officeart/2005/8/layout/venn1"/>
    <dgm:cxn modelId="{B1C03026-E4E2-7044-82F3-FE9DBFA9CE77}" type="presOf" srcId="{C75AA7D2-6DB2-6645-810E-737CC3B17172}" destId="{04ECD12B-668E-404D-9368-7669DEE09386}" srcOrd="1" destOrd="0" presId="urn:microsoft.com/office/officeart/2005/8/layout/venn1"/>
    <dgm:cxn modelId="{B1852A2C-087E-2C4B-B414-B978549EC3B3}" srcId="{BF8C314C-A158-B34F-A908-54AD278153B7}" destId="{814DB42D-1117-3F45-8BF9-6D9D255A6791}" srcOrd="1" destOrd="0" parTransId="{6CF35119-CD6E-8442-95FE-17478C63C11A}" sibTransId="{2BA2D321-32AF-F041-890E-EAE0ABC54051}"/>
    <dgm:cxn modelId="{EB52EE7A-044F-F64E-A191-47715309679E}" srcId="{BF8C314C-A158-B34F-A908-54AD278153B7}" destId="{C75AA7D2-6DB2-6645-810E-737CC3B17172}" srcOrd="2" destOrd="0" parTransId="{06D57E40-5CA3-D444-B4AC-FD508BF074B0}" sibTransId="{DD3E73EA-BF72-0744-8FDB-029943A59ED0}"/>
    <dgm:cxn modelId="{F9F05B82-18DD-B745-AEE9-AADC9BE7FC8A}" type="presOf" srcId="{E2ACE391-D6E7-9D43-B090-056970535BFF}" destId="{24DCA488-4AC1-A640-A75A-74F5BC2B62A5}" srcOrd="0" destOrd="0" presId="urn:microsoft.com/office/officeart/2005/8/layout/venn1"/>
    <dgm:cxn modelId="{8E44D382-8801-6E45-AB61-F1091AD57C31}" srcId="{BF8C314C-A158-B34F-A908-54AD278153B7}" destId="{E2ACE391-D6E7-9D43-B090-056970535BFF}" srcOrd="0" destOrd="0" parTransId="{E8D2874C-1D91-1D47-9157-99F384E4917C}" sibTransId="{265F4A32-E774-1B4E-A588-C29DDC27EC96}"/>
    <dgm:cxn modelId="{421AA9D2-6F99-D943-9EAD-FB1B12AF24C8}" type="presOf" srcId="{C75AA7D2-6DB2-6645-810E-737CC3B17172}" destId="{6323CC5C-5354-CF44-932B-EFD3F41FE351}" srcOrd="0" destOrd="0" presId="urn:microsoft.com/office/officeart/2005/8/layout/venn1"/>
    <dgm:cxn modelId="{D391E9EA-C842-1247-9C76-BCEFFB6AE1A4}" type="presOf" srcId="{814DB42D-1117-3F45-8BF9-6D9D255A6791}" destId="{D14E54C8-F7A1-C64D-A6BD-8679B8BA20F1}" srcOrd="1" destOrd="0" presId="urn:microsoft.com/office/officeart/2005/8/layout/venn1"/>
    <dgm:cxn modelId="{81E61EF7-9915-3347-AFDA-7EE79B93EF3C}" type="presOf" srcId="{E2ACE391-D6E7-9D43-B090-056970535BFF}" destId="{4821A6A8-C534-D24D-87B1-D12DBA2696F3}" srcOrd="1" destOrd="0" presId="urn:microsoft.com/office/officeart/2005/8/layout/venn1"/>
    <dgm:cxn modelId="{130CDDBB-E707-604F-B9B7-CB9E512368E1}" type="presParOf" srcId="{4F62B97B-42B8-5243-AD45-F381A30E68B2}" destId="{24DCA488-4AC1-A640-A75A-74F5BC2B62A5}" srcOrd="0" destOrd="0" presId="urn:microsoft.com/office/officeart/2005/8/layout/venn1"/>
    <dgm:cxn modelId="{6541914A-087E-1149-A2AE-A6D71431EF51}" type="presParOf" srcId="{4F62B97B-42B8-5243-AD45-F381A30E68B2}" destId="{4821A6A8-C534-D24D-87B1-D12DBA2696F3}" srcOrd="1" destOrd="0" presId="urn:microsoft.com/office/officeart/2005/8/layout/venn1"/>
    <dgm:cxn modelId="{DFBA0924-7157-E144-AD18-422A63936C7C}" type="presParOf" srcId="{4F62B97B-42B8-5243-AD45-F381A30E68B2}" destId="{94D24888-96A3-A54C-8DE4-4B7EC748A327}" srcOrd="2" destOrd="0" presId="urn:microsoft.com/office/officeart/2005/8/layout/venn1"/>
    <dgm:cxn modelId="{9546A5D9-77FA-5245-98FF-79E10F075A6E}" type="presParOf" srcId="{4F62B97B-42B8-5243-AD45-F381A30E68B2}" destId="{D14E54C8-F7A1-C64D-A6BD-8679B8BA20F1}" srcOrd="3" destOrd="0" presId="urn:microsoft.com/office/officeart/2005/8/layout/venn1"/>
    <dgm:cxn modelId="{9C288CBF-0D4A-6F47-B4CD-AA99244F32B7}" type="presParOf" srcId="{4F62B97B-42B8-5243-AD45-F381A30E68B2}" destId="{6323CC5C-5354-CF44-932B-EFD3F41FE351}" srcOrd="4" destOrd="0" presId="urn:microsoft.com/office/officeart/2005/8/layout/venn1"/>
    <dgm:cxn modelId="{46780320-BFB4-1B44-891C-45A56688A934}" type="presParOf" srcId="{4F62B97B-42B8-5243-AD45-F381A30E68B2}" destId="{04ECD12B-668E-404D-9368-7669DEE09386}"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835F9-618F-184C-B2D9-78ADE5E9E5E0}">
      <dsp:nvSpPr>
        <dsp:cNvPr id="0" name=""/>
        <dsp:cNvSpPr/>
      </dsp:nvSpPr>
      <dsp:spPr>
        <a:xfrm>
          <a:off x="0" y="55268"/>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Welcome &amp; Goals</a:t>
          </a:r>
        </a:p>
      </dsp:txBody>
      <dsp:txXfrm>
        <a:off x="23417" y="78685"/>
        <a:ext cx="10468766" cy="432866"/>
      </dsp:txXfrm>
    </dsp:sp>
    <dsp:sp modelId="{FF7B14A2-57D2-4843-AC56-D3F6883146C5}">
      <dsp:nvSpPr>
        <dsp:cNvPr id="0" name=""/>
        <dsp:cNvSpPr/>
      </dsp:nvSpPr>
      <dsp:spPr>
        <a:xfrm>
          <a:off x="0" y="5925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Timeline Overview</a:t>
          </a:r>
        </a:p>
      </dsp:txBody>
      <dsp:txXfrm>
        <a:off x="23417" y="615986"/>
        <a:ext cx="10468766" cy="432866"/>
      </dsp:txXfrm>
    </dsp:sp>
    <dsp:sp modelId="{FD0D417A-B23A-DA47-88E5-D24A3781C1AB}">
      <dsp:nvSpPr>
        <dsp:cNvPr id="0" name=""/>
        <dsp:cNvSpPr/>
      </dsp:nvSpPr>
      <dsp:spPr>
        <a:xfrm>
          <a:off x="0" y="11298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Advanced Science Courses</a:t>
          </a:r>
        </a:p>
      </dsp:txBody>
      <dsp:txXfrm>
        <a:off x="23417" y="1153286"/>
        <a:ext cx="10468766" cy="432866"/>
      </dsp:txXfrm>
    </dsp:sp>
    <dsp:sp modelId="{52E50E10-DAF0-5349-B211-5E4E2D4ACC2C}">
      <dsp:nvSpPr>
        <dsp:cNvPr id="0" name=""/>
        <dsp:cNvSpPr/>
      </dsp:nvSpPr>
      <dsp:spPr>
        <a:xfrm>
          <a:off x="0" y="16671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Trails</a:t>
          </a:r>
        </a:p>
      </dsp:txBody>
      <dsp:txXfrm>
        <a:off x="23417" y="1690586"/>
        <a:ext cx="10468766" cy="432866"/>
      </dsp:txXfrm>
    </dsp:sp>
    <dsp:sp modelId="{B6AFC790-58F3-8E44-9666-AF447EC95FCF}">
      <dsp:nvSpPr>
        <dsp:cNvPr id="0" name=""/>
        <dsp:cNvSpPr/>
      </dsp:nvSpPr>
      <dsp:spPr>
        <a:xfrm>
          <a:off x="0" y="22044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Integrated Science Selectives</a:t>
          </a:r>
        </a:p>
      </dsp:txBody>
      <dsp:txXfrm>
        <a:off x="23417" y="2227886"/>
        <a:ext cx="10468766" cy="432866"/>
      </dsp:txXfrm>
    </dsp:sp>
    <dsp:sp modelId="{AD1E9291-94BF-B940-BCC6-CC5A43CB6631}">
      <dsp:nvSpPr>
        <dsp:cNvPr id="0" name=""/>
        <dsp:cNvSpPr/>
      </dsp:nvSpPr>
      <dsp:spPr>
        <a:xfrm>
          <a:off x="0" y="27417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Critical Care Rotation Requirement</a:t>
          </a:r>
        </a:p>
      </dsp:txBody>
      <dsp:txXfrm>
        <a:off x="23417" y="2765186"/>
        <a:ext cx="10468766" cy="432866"/>
      </dsp:txXfrm>
    </dsp:sp>
    <dsp:sp modelId="{9773F115-7B2F-6747-A29C-7EACBD0DE86E}">
      <dsp:nvSpPr>
        <dsp:cNvPr id="0" name=""/>
        <dsp:cNvSpPr/>
      </dsp:nvSpPr>
      <dsp:spPr>
        <a:xfrm>
          <a:off x="0" y="32790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Acting Internships &amp; Electives</a:t>
          </a:r>
        </a:p>
      </dsp:txBody>
      <dsp:txXfrm>
        <a:off x="23417" y="3302486"/>
        <a:ext cx="10468766" cy="432866"/>
      </dsp:txXfrm>
    </dsp:sp>
    <dsp:sp modelId="{60946CC8-F133-084A-AE01-A1150D1BDB53}">
      <dsp:nvSpPr>
        <dsp:cNvPr id="0" name=""/>
        <dsp:cNvSpPr/>
      </dsp:nvSpPr>
      <dsp:spPr>
        <a:xfrm>
          <a:off x="0" y="3816369"/>
          <a:ext cx="10515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Basecamps</a:t>
          </a:r>
        </a:p>
      </dsp:txBody>
      <dsp:txXfrm>
        <a:off x="23417" y="3839786"/>
        <a:ext cx="10468766" cy="432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9377C-8A8D-F845-93A1-2F00A1936545}">
      <dsp:nvSpPr>
        <dsp:cNvPr id="0" name=""/>
        <dsp:cNvSpPr/>
      </dsp:nvSpPr>
      <dsp:spPr>
        <a:xfrm>
          <a:off x="0" y="3736288"/>
          <a:ext cx="1295400" cy="61296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129" tIns="135128" rIns="92129" bIns="135128" numCol="1" spcCol="1270" anchor="ctr" anchorCtr="0">
          <a:noAutofit/>
        </a:bodyPr>
        <a:lstStyle/>
        <a:p>
          <a:pPr marL="0" lvl="0" indent="0" algn="ctr" defTabSz="844550">
            <a:lnSpc>
              <a:spcPct val="90000"/>
            </a:lnSpc>
            <a:spcBef>
              <a:spcPct val="0"/>
            </a:spcBef>
            <a:spcAft>
              <a:spcPct val="35000"/>
            </a:spcAft>
            <a:buNone/>
          </a:pPr>
          <a:r>
            <a:rPr lang="en-US" sz="1900" kern="1200"/>
            <a:t>Explore</a:t>
          </a:r>
        </a:p>
      </dsp:txBody>
      <dsp:txXfrm>
        <a:off x="0" y="3736288"/>
        <a:ext cx="1295400" cy="612969"/>
      </dsp:txXfrm>
    </dsp:sp>
    <dsp:sp modelId="{7D9D16A4-7021-5649-B32E-DDE447B52784}">
      <dsp:nvSpPr>
        <dsp:cNvPr id="0" name=""/>
        <dsp:cNvSpPr/>
      </dsp:nvSpPr>
      <dsp:spPr>
        <a:xfrm>
          <a:off x="1295400" y="3736288"/>
          <a:ext cx="3886200" cy="61296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830" tIns="139700" rIns="78830" bIns="139700" numCol="1" spcCol="1270" anchor="ctr" anchorCtr="0">
          <a:noAutofit/>
        </a:bodyPr>
        <a:lstStyle/>
        <a:p>
          <a:pPr marL="0" lvl="0" indent="0" algn="l" defTabSz="488950">
            <a:lnSpc>
              <a:spcPct val="90000"/>
            </a:lnSpc>
            <a:spcBef>
              <a:spcPct val="0"/>
            </a:spcBef>
            <a:spcAft>
              <a:spcPct val="35000"/>
            </a:spcAft>
            <a:buNone/>
          </a:pPr>
          <a:r>
            <a:rPr lang="en-US" sz="1100" kern="1200"/>
            <a:t>Areas of medicine that interest you</a:t>
          </a:r>
        </a:p>
      </dsp:txBody>
      <dsp:txXfrm>
        <a:off x="1295400" y="3736288"/>
        <a:ext cx="3886200" cy="612969"/>
      </dsp:txXfrm>
    </dsp:sp>
    <dsp:sp modelId="{28250F2A-EB5D-F84B-A239-6E802212C564}">
      <dsp:nvSpPr>
        <dsp:cNvPr id="0" name=""/>
        <dsp:cNvSpPr/>
      </dsp:nvSpPr>
      <dsp:spPr>
        <a:xfrm rot="10800000">
          <a:off x="0" y="2802736"/>
          <a:ext cx="1295400" cy="942746"/>
        </a:xfrm>
        <a:prstGeom prst="upArrowCallout">
          <a:avLst>
            <a:gd name="adj1" fmla="val 5000"/>
            <a:gd name="adj2" fmla="val 10000"/>
            <a:gd name="adj3" fmla="val 15000"/>
            <a:gd name="adj4" fmla="val 64977"/>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129" tIns="135128" rIns="92129" bIns="135128" numCol="1" spcCol="1270" anchor="ctr" anchorCtr="0">
          <a:noAutofit/>
        </a:bodyPr>
        <a:lstStyle/>
        <a:p>
          <a:pPr marL="0" lvl="0" indent="0" algn="ctr" defTabSz="844550">
            <a:lnSpc>
              <a:spcPct val="90000"/>
            </a:lnSpc>
            <a:spcBef>
              <a:spcPct val="0"/>
            </a:spcBef>
            <a:spcAft>
              <a:spcPct val="35000"/>
            </a:spcAft>
            <a:buNone/>
          </a:pPr>
          <a:r>
            <a:rPr lang="en-US" sz="1900" kern="1200"/>
            <a:t>Fill</a:t>
          </a:r>
        </a:p>
      </dsp:txBody>
      <dsp:txXfrm rot="-10800000">
        <a:off x="0" y="2802736"/>
        <a:ext cx="1295400" cy="612785"/>
      </dsp:txXfrm>
    </dsp:sp>
    <dsp:sp modelId="{F103EA41-D652-9147-9DC3-602520388604}">
      <dsp:nvSpPr>
        <dsp:cNvPr id="0" name=""/>
        <dsp:cNvSpPr/>
      </dsp:nvSpPr>
      <dsp:spPr>
        <a:xfrm>
          <a:off x="1295400" y="2802736"/>
          <a:ext cx="3886200" cy="612785"/>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830" tIns="139700" rIns="78830" bIns="139700" numCol="1" spcCol="1270" anchor="ctr" anchorCtr="0">
          <a:noAutofit/>
        </a:bodyPr>
        <a:lstStyle/>
        <a:p>
          <a:pPr marL="0" lvl="0" indent="0" algn="l" defTabSz="488950">
            <a:lnSpc>
              <a:spcPct val="90000"/>
            </a:lnSpc>
            <a:spcBef>
              <a:spcPct val="0"/>
            </a:spcBef>
            <a:spcAft>
              <a:spcPct val="35000"/>
            </a:spcAft>
            <a:buNone/>
          </a:pPr>
          <a:r>
            <a:rPr lang="en-US" sz="1100" kern="1200"/>
            <a:t>Gaps in your education and ensure that you are competent in all core areas before graduation</a:t>
          </a:r>
        </a:p>
      </dsp:txBody>
      <dsp:txXfrm>
        <a:off x="1295400" y="2802736"/>
        <a:ext cx="3886200" cy="612785"/>
      </dsp:txXfrm>
    </dsp:sp>
    <dsp:sp modelId="{032BCEB5-6EAA-EF4F-949C-3963CEA50088}">
      <dsp:nvSpPr>
        <dsp:cNvPr id="0" name=""/>
        <dsp:cNvSpPr/>
      </dsp:nvSpPr>
      <dsp:spPr>
        <a:xfrm rot="10800000">
          <a:off x="0" y="1869184"/>
          <a:ext cx="1295400" cy="942746"/>
        </a:xfrm>
        <a:prstGeom prst="upArrowCallout">
          <a:avLst>
            <a:gd name="adj1" fmla="val 5000"/>
            <a:gd name="adj2" fmla="val 10000"/>
            <a:gd name="adj3" fmla="val 15000"/>
            <a:gd name="adj4" fmla="val 64977"/>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129" tIns="135128" rIns="92129" bIns="135128" numCol="1" spcCol="1270" anchor="ctr" anchorCtr="0">
          <a:noAutofit/>
        </a:bodyPr>
        <a:lstStyle/>
        <a:p>
          <a:pPr marL="0" lvl="0" indent="0" algn="ctr" defTabSz="844550">
            <a:lnSpc>
              <a:spcPct val="90000"/>
            </a:lnSpc>
            <a:spcBef>
              <a:spcPct val="0"/>
            </a:spcBef>
            <a:spcAft>
              <a:spcPct val="35000"/>
            </a:spcAft>
            <a:buNone/>
          </a:pPr>
          <a:r>
            <a:rPr lang="en-US" sz="1900" kern="1200"/>
            <a:t>Strengthen</a:t>
          </a:r>
        </a:p>
      </dsp:txBody>
      <dsp:txXfrm rot="-10800000">
        <a:off x="0" y="1869184"/>
        <a:ext cx="1295400" cy="612785"/>
      </dsp:txXfrm>
    </dsp:sp>
    <dsp:sp modelId="{01C585BD-3085-5246-8D46-78406D28267E}">
      <dsp:nvSpPr>
        <dsp:cNvPr id="0" name=""/>
        <dsp:cNvSpPr/>
      </dsp:nvSpPr>
      <dsp:spPr>
        <a:xfrm>
          <a:off x="1295400" y="1869184"/>
          <a:ext cx="3886200" cy="612785"/>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830" tIns="139700" rIns="78830" bIns="139700" numCol="1" spcCol="1270" anchor="ctr" anchorCtr="0">
          <a:noAutofit/>
        </a:bodyPr>
        <a:lstStyle/>
        <a:p>
          <a:pPr marL="0" lvl="0" indent="0" algn="l" defTabSz="488950">
            <a:lnSpc>
              <a:spcPct val="90000"/>
            </a:lnSpc>
            <a:spcBef>
              <a:spcPct val="0"/>
            </a:spcBef>
            <a:spcAft>
              <a:spcPct val="35000"/>
            </a:spcAft>
            <a:buNone/>
          </a:pPr>
          <a:r>
            <a:rPr lang="en-US" sz="1100" kern="1200"/>
            <a:t>Skills needed for your chosen career</a:t>
          </a:r>
        </a:p>
        <a:p>
          <a:pPr marL="0" lvl="0" indent="0" algn="l" defTabSz="488950">
            <a:lnSpc>
              <a:spcPct val="90000"/>
            </a:lnSpc>
            <a:spcBef>
              <a:spcPct val="0"/>
            </a:spcBef>
            <a:spcAft>
              <a:spcPct val="35000"/>
            </a:spcAft>
            <a:buNone/>
          </a:pPr>
          <a:r>
            <a:rPr lang="en-US" sz="1100" kern="1200"/>
            <a:t>Skills needed to lead transformation</a:t>
          </a:r>
        </a:p>
      </dsp:txBody>
      <dsp:txXfrm>
        <a:off x="1295400" y="1869184"/>
        <a:ext cx="3886200" cy="612785"/>
      </dsp:txXfrm>
    </dsp:sp>
    <dsp:sp modelId="{1CE50457-BC6D-3448-A893-D1A28A3B8CF2}">
      <dsp:nvSpPr>
        <dsp:cNvPr id="0" name=""/>
        <dsp:cNvSpPr/>
      </dsp:nvSpPr>
      <dsp:spPr>
        <a:xfrm rot="10800000">
          <a:off x="0" y="935632"/>
          <a:ext cx="1295400" cy="942746"/>
        </a:xfrm>
        <a:prstGeom prst="upArrowCallout">
          <a:avLst>
            <a:gd name="adj1" fmla="val 5000"/>
            <a:gd name="adj2" fmla="val 10000"/>
            <a:gd name="adj3" fmla="val 15000"/>
            <a:gd name="adj4" fmla="val 64977"/>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129" tIns="135128" rIns="92129" bIns="135128" numCol="1" spcCol="1270" anchor="ctr" anchorCtr="0">
          <a:noAutofit/>
        </a:bodyPr>
        <a:lstStyle/>
        <a:p>
          <a:pPr marL="0" lvl="0" indent="0" algn="ctr" defTabSz="844550">
            <a:lnSpc>
              <a:spcPct val="90000"/>
            </a:lnSpc>
            <a:spcBef>
              <a:spcPct val="0"/>
            </a:spcBef>
            <a:spcAft>
              <a:spcPct val="35000"/>
            </a:spcAft>
            <a:buNone/>
          </a:pPr>
          <a:r>
            <a:rPr lang="en-US" sz="1900" kern="1200"/>
            <a:t>Select</a:t>
          </a:r>
        </a:p>
      </dsp:txBody>
      <dsp:txXfrm rot="-10800000">
        <a:off x="0" y="935632"/>
        <a:ext cx="1295400" cy="612785"/>
      </dsp:txXfrm>
    </dsp:sp>
    <dsp:sp modelId="{72EFDA6D-A40F-9549-8D05-07AC0930247C}">
      <dsp:nvSpPr>
        <dsp:cNvPr id="0" name=""/>
        <dsp:cNvSpPr/>
      </dsp:nvSpPr>
      <dsp:spPr>
        <a:xfrm>
          <a:off x="1295400" y="935632"/>
          <a:ext cx="3886200" cy="612785"/>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830" tIns="139700" rIns="78830" bIns="139700" numCol="1" spcCol="1270" anchor="ctr" anchorCtr="0">
          <a:noAutofit/>
        </a:bodyPr>
        <a:lstStyle/>
        <a:p>
          <a:pPr marL="0" lvl="0" indent="0" algn="l" defTabSz="488950">
            <a:lnSpc>
              <a:spcPct val="90000"/>
            </a:lnSpc>
            <a:spcBef>
              <a:spcPct val="0"/>
            </a:spcBef>
            <a:spcAft>
              <a:spcPct val="35000"/>
            </a:spcAft>
            <a:buNone/>
          </a:pPr>
          <a:r>
            <a:rPr lang="en-US" sz="1100" kern="1200"/>
            <a:t>A specialty, apply for residency, interview, and match!</a:t>
          </a:r>
        </a:p>
      </dsp:txBody>
      <dsp:txXfrm>
        <a:off x="1295400" y="935632"/>
        <a:ext cx="3886200" cy="612785"/>
      </dsp:txXfrm>
    </dsp:sp>
    <dsp:sp modelId="{7CA63FF0-BCE3-084E-81F0-8C77DD125246}">
      <dsp:nvSpPr>
        <dsp:cNvPr id="0" name=""/>
        <dsp:cNvSpPr/>
      </dsp:nvSpPr>
      <dsp:spPr>
        <a:xfrm rot="10800000">
          <a:off x="0" y="2080"/>
          <a:ext cx="1295400" cy="942746"/>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129" tIns="135128" rIns="92129" bIns="135128" numCol="1" spcCol="1270" anchor="ctr" anchorCtr="0">
          <a:noAutofit/>
        </a:bodyPr>
        <a:lstStyle/>
        <a:p>
          <a:pPr marL="0" lvl="0" indent="0" algn="ctr" defTabSz="844550">
            <a:lnSpc>
              <a:spcPct val="90000"/>
            </a:lnSpc>
            <a:spcBef>
              <a:spcPct val="0"/>
            </a:spcBef>
            <a:spcAft>
              <a:spcPct val="35000"/>
            </a:spcAft>
            <a:buNone/>
          </a:pPr>
          <a:r>
            <a:rPr lang="en-US" sz="1900" kern="1200"/>
            <a:t>Add</a:t>
          </a:r>
        </a:p>
      </dsp:txBody>
      <dsp:txXfrm rot="-10800000">
        <a:off x="0" y="2080"/>
        <a:ext cx="1295400" cy="612785"/>
      </dsp:txXfrm>
    </dsp:sp>
    <dsp:sp modelId="{4D717972-1368-DE4F-977F-90BD129ED39C}">
      <dsp:nvSpPr>
        <dsp:cNvPr id="0" name=""/>
        <dsp:cNvSpPr/>
      </dsp:nvSpPr>
      <dsp:spPr>
        <a:xfrm>
          <a:off x="1295400" y="2080"/>
          <a:ext cx="3886200" cy="61278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830" tIns="139700" rIns="78830" bIns="139700" numCol="1" spcCol="1270" anchor="ctr" anchorCtr="0">
          <a:noAutofit/>
        </a:bodyPr>
        <a:lstStyle/>
        <a:p>
          <a:pPr marL="0" lvl="0" indent="0" algn="l" defTabSz="488950">
            <a:lnSpc>
              <a:spcPct val="90000"/>
            </a:lnSpc>
            <a:spcBef>
              <a:spcPct val="0"/>
            </a:spcBef>
            <a:spcAft>
              <a:spcPct val="35000"/>
            </a:spcAft>
            <a:buNone/>
          </a:pPr>
          <a:r>
            <a:rPr lang="en-US" sz="1100" kern="1200"/>
            <a:t>Depth &amp; Breadth to your Education</a:t>
          </a:r>
        </a:p>
      </dsp:txBody>
      <dsp:txXfrm>
        <a:off x="1295400" y="2080"/>
        <a:ext cx="3886200" cy="6127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E76AD-9D7B-49A2-9088-E2E93D3096D9}">
      <dsp:nvSpPr>
        <dsp:cNvPr id="0" name=""/>
        <dsp:cNvSpPr/>
      </dsp:nvSpPr>
      <dsp:spPr>
        <a:xfrm>
          <a:off x="2668165" y="560287"/>
          <a:ext cx="812109" cy="8121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D2E86-89A7-435B-91A6-37DF503A2794}">
      <dsp:nvSpPr>
        <dsp:cNvPr id="0" name=""/>
        <dsp:cNvSpPr/>
      </dsp:nvSpPr>
      <dsp:spPr>
        <a:xfrm>
          <a:off x="8092" y="155690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Medical Knowledge</a:t>
          </a:r>
        </a:p>
      </dsp:txBody>
      <dsp:txXfrm>
        <a:off x="8092" y="1556909"/>
        <a:ext cx="2320312" cy="348046"/>
      </dsp:txXfrm>
    </dsp:sp>
    <dsp:sp modelId="{BBD7FE3D-E5AE-4A03-ACC8-070EBF43A70B}">
      <dsp:nvSpPr>
        <dsp:cNvPr id="0" name=""/>
        <dsp:cNvSpPr/>
      </dsp:nvSpPr>
      <dsp:spPr>
        <a:xfrm>
          <a:off x="8092" y="1967576"/>
          <a:ext cx="2320312" cy="17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Mid-Term &amp; Final</a:t>
          </a:r>
        </a:p>
        <a:p>
          <a:pPr marL="171450" lvl="1" indent="-171450" algn="l" defTabSz="755650">
            <a:lnSpc>
              <a:spcPct val="90000"/>
            </a:lnSpc>
            <a:spcBef>
              <a:spcPct val="0"/>
            </a:spcBef>
            <a:spcAft>
              <a:spcPct val="15000"/>
            </a:spcAft>
            <a:buChar char="•"/>
          </a:pPr>
          <a:r>
            <a:rPr lang="en-US" sz="1700" kern="1200"/>
            <a:t>Contain items from each course, non-cumulative</a:t>
          </a:r>
        </a:p>
        <a:p>
          <a:pPr marL="171450" lvl="1" indent="-171450" algn="l" defTabSz="755650">
            <a:lnSpc>
              <a:spcPct val="90000"/>
            </a:lnSpc>
            <a:spcBef>
              <a:spcPct val="0"/>
            </a:spcBef>
            <a:spcAft>
              <a:spcPct val="15000"/>
            </a:spcAft>
            <a:buChar char="•"/>
          </a:pPr>
          <a:r>
            <a:rPr lang="en-US" sz="1700" kern="1200"/>
            <a:t>Follow Plains Standard Setting &amp; Retake Approach</a:t>
          </a:r>
        </a:p>
      </dsp:txBody>
      <dsp:txXfrm>
        <a:off x="8092" y="1967576"/>
        <a:ext cx="2320312" cy="1773593"/>
      </dsp:txXfrm>
    </dsp:sp>
    <dsp:sp modelId="{DF70ABBF-061B-4BB8-921D-B9544DA1F537}">
      <dsp:nvSpPr>
        <dsp:cNvPr id="0" name=""/>
        <dsp:cNvSpPr/>
      </dsp:nvSpPr>
      <dsp:spPr>
        <a:xfrm>
          <a:off x="0" y="630949"/>
          <a:ext cx="812109" cy="8121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5440D-A654-4BDE-8112-EF680577A75E}">
      <dsp:nvSpPr>
        <dsp:cNvPr id="0" name=""/>
        <dsp:cNvSpPr/>
      </dsp:nvSpPr>
      <dsp:spPr>
        <a:xfrm>
          <a:off x="2734460" y="155690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Clinical Skills</a:t>
          </a:r>
        </a:p>
      </dsp:txBody>
      <dsp:txXfrm>
        <a:off x="2734460" y="1556909"/>
        <a:ext cx="2320312" cy="348046"/>
      </dsp:txXfrm>
    </dsp:sp>
    <dsp:sp modelId="{84C722A7-4E70-432C-AF72-5D237368FB63}">
      <dsp:nvSpPr>
        <dsp:cNvPr id="0" name=""/>
        <dsp:cNvSpPr/>
      </dsp:nvSpPr>
      <dsp:spPr>
        <a:xfrm>
          <a:off x="2734460" y="1967576"/>
          <a:ext cx="2320312" cy="17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Must pass CPE</a:t>
          </a:r>
        </a:p>
        <a:p>
          <a:pPr marL="0" lvl="0" indent="0" algn="l" defTabSz="755650">
            <a:lnSpc>
              <a:spcPct val="100000"/>
            </a:lnSpc>
            <a:spcBef>
              <a:spcPct val="0"/>
            </a:spcBef>
            <a:spcAft>
              <a:spcPct val="35000"/>
            </a:spcAft>
            <a:buNone/>
          </a:pPr>
          <a:r>
            <a:rPr lang="en-US" sz="1700" kern="1200"/>
            <a:t>Brief Clinical Eval for Continuity/Immersion experiences</a:t>
          </a:r>
        </a:p>
        <a:p>
          <a:pPr marL="0" lvl="0" indent="0" algn="l" defTabSz="755650">
            <a:lnSpc>
              <a:spcPct val="100000"/>
            </a:lnSpc>
            <a:spcBef>
              <a:spcPct val="0"/>
            </a:spcBef>
            <a:spcAft>
              <a:spcPct val="35000"/>
            </a:spcAft>
            <a:buNone/>
          </a:pPr>
          <a:r>
            <a:rPr lang="en-US" sz="1700" kern="1200"/>
            <a:t>Attendance at ASC clinical experiences</a:t>
          </a:r>
        </a:p>
      </dsp:txBody>
      <dsp:txXfrm>
        <a:off x="2734460" y="1967576"/>
        <a:ext cx="2320312" cy="1773593"/>
      </dsp:txXfrm>
    </dsp:sp>
    <dsp:sp modelId="{A93A8C4F-1D05-4B39-B3D8-A0E1DB9B1EC0}">
      <dsp:nvSpPr>
        <dsp:cNvPr id="0" name=""/>
        <dsp:cNvSpPr/>
      </dsp:nvSpPr>
      <dsp:spPr>
        <a:xfrm>
          <a:off x="5460827" y="610167"/>
          <a:ext cx="812109" cy="8121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D21FAF-4A2C-4453-A0D3-0DF6570ECB41}">
      <dsp:nvSpPr>
        <dsp:cNvPr id="0" name=""/>
        <dsp:cNvSpPr/>
      </dsp:nvSpPr>
      <dsp:spPr>
        <a:xfrm>
          <a:off x="5460827" y="155690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Curiosity</a:t>
          </a:r>
        </a:p>
      </dsp:txBody>
      <dsp:txXfrm>
        <a:off x="5460827" y="1556909"/>
        <a:ext cx="2320312" cy="348046"/>
      </dsp:txXfrm>
    </dsp:sp>
    <dsp:sp modelId="{D93C12EF-ED3E-4DC0-A5AB-A4025CC2D260}">
      <dsp:nvSpPr>
        <dsp:cNvPr id="0" name=""/>
        <dsp:cNvSpPr/>
      </dsp:nvSpPr>
      <dsp:spPr>
        <a:xfrm>
          <a:off x="5460827" y="1967576"/>
          <a:ext cx="2320312" cy="17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endParaRPr lang="en-US" sz="1700" kern="1200"/>
        </a:p>
        <a:p>
          <a:pPr marL="0" lvl="0" indent="0" algn="l" defTabSz="755650">
            <a:lnSpc>
              <a:spcPct val="100000"/>
            </a:lnSpc>
            <a:spcBef>
              <a:spcPct val="0"/>
            </a:spcBef>
            <a:spcAft>
              <a:spcPct val="35000"/>
            </a:spcAft>
            <a:buNone/>
          </a:pPr>
          <a:r>
            <a:rPr lang="en-US" sz="1700" kern="1200"/>
            <a:t>Oral Case Based Presentation</a:t>
          </a:r>
        </a:p>
      </dsp:txBody>
      <dsp:txXfrm>
        <a:off x="5460827" y="1967576"/>
        <a:ext cx="2320312" cy="1773593"/>
      </dsp:txXfrm>
    </dsp:sp>
    <dsp:sp modelId="{95A5931B-D7A9-41F8-BEFE-34D966510F39}">
      <dsp:nvSpPr>
        <dsp:cNvPr id="0" name=""/>
        <dsp:cNvSpPr/>
      </dsp:nvSpPr>
      <dsp:spPr>
        <a:xfrm>
          <a:off x="8187194" y="610167"/>
          <a:ext cx="812109" cy="81210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45D404-97D5-4F46-AA3F-3DC0EB9CE5ED}">
      <dsp:nvSpPr>
        <dsp:cNvPr id="0" name=""/>
        <dsp:cNvSpPr/>
      </dsp:nvSpPr>
      <dsp:spPr>
        <a:xfrm>
          <a:off x="8187194" y="1556909"/>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Professionalism</a:t>
          </a:r>
        </a:p>
      </dsp:txBody>
      <dsp:txXfrm>
        <a:off x="8187194" y="1556909"/>
        <a:ext cx="2320312" cy="348046"/>
      </dsp:txXfrm>
    </dsp:sp>
    <dsp:sp modelId="{FDC578F3-AA36-4C55-BBD5-1C017646F032}">
      <dsp:nvSpPr>
        <dsp:cNvPr id="0" name=""/>
        <dsp:cNvSpPr/>
      </dsp:nvSpPr>
      <dsp:spPr>
        <a:xfrm>
          <a:off x="8187194" y="1967576"/>
          <a:ext cx="2320312" cy="17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Small group professionalism form for selected didactics</a:t>
          </a:r>
        </a:p>
      </dsp:txBody>
      <dsp:txXfrm>
        <a:off x="8187194" y="1967576"/>
        <a:ext cx="2320312" cy="17735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CA488-4AC1-A640-A75A-74F5BC2B62A5}">
      <dsp:nvSpPr>
        <dsp:cNvPr id="0" name=""/>
        <dsp:cNvSpPr/>
      </dsp:nvSpPr>
      <dsp:spPr>
        <a:xfrm>
          <a:off x="4127182" y="56574"/>
          <a:ext cx="2715577" cy="2715577"/>
        </a:xfrm>
        <a:prstGeom prst="ellipse">
          <a:avLst/>
        </a:prstGeom>
        <a:solidFill>
          <a:schemeClr val="lt1">
            <a:alpha val="50000"/>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Content- relevant to Internship</a:t>
          </a:r>
        </a:p>
      </dsp:txBody>
      <dsp:txXfrm>
        <a:off x="4489259" y="531800"/>
        <a:ext cx="1991423" cy="1222010"/>
      </dsp:txXfrm>
    </dsp:sp>
    <dsp:sp modelId="{94D24888-96A3-A54C-8DE4-4B7EC748A327}">
      <dsp:nvSpPr>
        <dsp:cNvPr id="0" name=""/>
        <dsp:cNvSpPr/>
      </dsp:nvSpPr>
      <dsp:spPr>
        <a:xfrm>
          <a:off x="5107053" y="1753810"/>
          <a:ext cx="2715577" cy="2715577"/>
        </a:xfrm>
        <a:prstGeom prst="ellipse">
          <a:avLst/>
        </a:prstGeom>
        <a:solidFill>
          <a:schemeClr val="lt1">
            <a:alpha val="50000"/>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Content Expert</a:t>
          </a:r>
        </a:p>
      </dsp:txBody>
      <dsp:txXfrm>
        <a:off x="5937567" y="2455334"/>
        <a:ext cx="1629346" cy="1493567"/>
      </dsp:txXfrm>
    </dsp:sp>
    <dsp:sp modelId="{6323CC5C-5354-CF44-932B-EFD3F41FE351}">
      <dsp:nvSpPr>
        <dsp:cNvPr id="0" name=""/>
        <dsp:cNvSpPr/>
      </dsp:nvSpPr>
      <dsp:spPr>
        <a:xfrm>
          <a:off x="3147311" y="1753810"/>
          <a:ext cx="2715577" cy="2715577"/>
        </a:xfrm>
        <a:prstGeom prst="ellipse">
          <a:avLst/>
        </a:prstGeom>
        <a:solidFill>
          <a:schemeClr val="lt1">
            <a:alpha val="50000"/>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Clinical Specialty</a:t>
          </a:r>
        </a:p>
      </dsp:txBody>
      <dsp:txXfrm>
        <a:off x="3403028" y="2455334"/>
        <a:ext cx="1629346" cy="14935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0B5B-6A09-984D-A1FA-F521989B8D9B}" type="datetimeFigureOut">
              <a:rPr lang="en-US" smtClean="0"/>
              <a:t>4/17/2026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4D7C41-1BB8-D14A-A630-874BCDC76401}" type="slidenum">
              <a:rPr lang="en-US" smtClean="0"/>
              <a:t>‹#›</a:t>
            </a:fld>
            <a:endParaRPr lang="en-US"/>
          </a:p>
        </p:txBody>
      </p:sp>
    </p:spTree>
    <p:extLst>
      <p:ext uri="{BB962C8B-B14F-4D97-AF65-F5344CB8AC3E}">
        <p14:creationId xmlns:p14="http://schemas.microsoft.com/office/powerpoint/2010/main" val="48427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47181E-D082-3442-86A7-773D559C79EC}" type="slidenum">
              <a:rPr lang="en-US" smtClean="0"/>
              <a:t>1</a:t>
            </a:fld>
            <a:endParaRPr lang="en-US"/>
          </a:p>
        </p:txBody>
      </p:sp>
    </p:spTree>
    <p:extLst>
      <p:ext uri="{BB962C8B-B14F-4D97-AF65-F5344CB8AC3E}">
        <p14:creationId xmlns:p14="http://schemas.microsoft.com/office/powerpoint/2010/main" val="844634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D7C41-1BB8-D14A-A630-874BCDC76401}" type="slidenum">
              <a:rPr lang="en-US" smtClean="0"/>
              <a:t>27</a:t>
            </a:fld>
            <a:endParaRPr lang="en-US"/>
          </a:p>
        </p:txBody>
      </p:sp>
    </p:spTree>
    <p:extLst>
      <p:ext uri="{BB962C8B-B14F-4D97-AF65-F5344CB8AC3E}">
        <p14:creationId xmlns:p14="http://schemas.microsoft.com/office/powerpoint/2010/main" val="243972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D7C41-1BB8-D14A-A630-874BCDC76401}" type="slidenum">
              <a:rPr lang="en-US" smtClean="0"/>
              <a:t>4</a:t>
            </a:fld>
            <a:endParaRPr lang="en-US"/>
          </a:p>
        </p:txBody>
      </p:sp>
    </p:spTree>
    <p:extLst>
      <p:ext uri="{BB962C8B-B14F-4D97-AF65-F5344CB8AC3E}">
        <p14:creationId xmlns:p14="http://schemas.microsoft.com/office/powerpoint/2010/main" val="1774506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93 weeks: 66 required here + 4 weeks Step 1 = 23 weeks left over (5 holiday/break weeks + 18 unstructured)</a:t>
            </a:r>
          </a:p>
        </p:txBody>
      </p:sp>
      <p:sp>
        <p:nvSpPr>
          <p:cNvPr id="4" name="Slide Number Placeholder 3"/>
          <p:cNvSpPr>
            <a:spLocks noGrp="1"/>
          </p:cNvSpPr>
          <p:nvPr>
            <p:ph type="sldNum" sz="quarter" idx="5"/>
          </p:nvPr>
        </p:nvSpPr>
        <p:spPr/>
        <p:txBody>
          <a:bodyPr/>
          <a:lstStyle/>
          <a:p>
            <a:fld id="{BF4D7C41-1BB8-D14A-A630-874BCDC76401}" type="slidenum">
              <a:rPr lang="en-US" smtClean="0"/>
              <a:t>5</a:t>
            </a:fld>
            <a:endParaRPr lang="en-US"/>
          </a:p>
        </p:txBody>
      </p:sp>
    </p:spTree>
    <p:extLst>
      <p:ext uri="{BB962C8B-B14F-4D97-AF65-F5344CB8AC3E}">
        <p14:creationId xmlns:p14="http://schemas.microsoft.com/office/powerpoint/2010/main" val="1642179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introduce our phase, we will introduce the attendance policy.</a:t>
            </a:r>
          </a:p>
          <a:p>
            <a:endParaRPr lang="en-US" dirty="0"/>
          </a:p>
          <a:p>
            <a:r>
              <a:rPr lang="en-US" dirty="0"/>
              <a:t>To begin with the rationale, Medicine is a profession of accountability- patients, teams, and systems rely on our presence. These policies are not meant to be punitive but rather operationalize professionalism early in training. </a:t>
            </a:r>
          </a:p>
          <a:p>
            <a:endParaRPr lang="en-US" dirty="0"/>
          </a:p>
          <a:p>
            <a:r>
              <a:rPr lang="en-US" dirty="0"/>
              <a:t>Being present demonstrates respect for our patients, our peers, our faculty and our staff. We also anticipate that at times, you may need to miss.</a:t>
            </a:r>
          </a:p>
          <a:p>
            <a:endParaRPr lang="en-US" dirty="0"/>
          </a:p>
          <a:p>
            <a:r>
              <a:rPr lang="en-US" dirty="0"/>
              <a:t>Therefore, all absences require notification. If you have an advanced absence, that is voluntary, you must request via our form 60 days ahead of time to ensure it is approved and you will be permitted up to 2 days…..</a:t>
            </a:r>
          </a:p>
          <a:p>
            <a:endParaRPr lang="en-US" dirty="0"/>
          </a:p>
          <a:p>
            <a:r>
              <a:rPr lang="en-US" dirty="0"/>
              <a:t>If you have an unanticipated/ involuntary absence (illness, emergency), then notify us as soon as possible. </a:t>
            </a:r>
          </a:p>
          <a:p>
            <a:endParaRPr lang="en-US" dirty="0"/>
          </a:p>
          <a:p>
            <a:r>
              <a:rPr lang="en-US" dirty="0"/>
              <a:t>Depending on the course and what you miss, you may be required to make-up work. If you miss more than </a:t>
            </a:r>
            <a:r>
              <a:rPr lang="en-US" dirty="0" err="1"/>
              <a:t>alotted</a:t>
            </a:r>
            <a:r>
              <a:rPr lang="en-US" dirty="0"/>
              <a:t> absences, you will be required to make-up time. </a:t>
            </a:r>
          </a:p>
          <a:p>
            <a:endParaRPr lang="en-US" dirty="0"/>
          </a:p>
          <a:p>
            <a:r>
              <a:rPr lang="en-US" dirty="0"/>
              <a:t>If you do not follow notification processes, we will have a meeting to review professionalism standards. </a:t>
            </a:r>
          </a:p>
        </p:txBody>
      </p:sp>
      <p:sp>
        <p:nvSpPr>
          <p:cNvPr id="4" name="Slide Number Placeholder 3"/>
          <p:cNvSpPr>
            <a:spLocks noGrp="1"/>
          </p:cNvSpPr>
          <p:nvPr>
            <p:ph type="sldNum" sz="quarter" idx="5"/>
          </p:nvPr>
        </p:nvSpPr>
        <p:spPr/>
        <p:txBody>
          <a:bodyPr/>
          <a:lstStyle/>
          <a:p>
            <a:fld id="{BF4D7C41-1BB8-D14A-A630-874BCDC76401}" type="slidenum">
              <a:rPr lang="en-US" smtClean="0"/>
              <a:t>7</a:t>
            </a:fld>
            <a:endParaRPr lang="en-US"/>
          </a:p>
        </p:txBody>
      </p:sp>
    </p:spTree>
    <p:extLst>
      <p:ext uri="{BB962C8B-B14F-4D97-AF65-F5344CB8AC3E}">
        <p14:creationId xmlns:p14="http://schemas.microsoft.com/office/powerpoint/2010/main" val="5642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D7C41-1BB8-D14A-A630-874BCDC76401}" type="slidenum">
              <a:rPr lang="en-US" smtClean="0"/>
              <a:t>10</a:t>
            </a:fld>
            <a:endParaRPr lang="en-US"/>
          </a:p>
        </p:txBody>
      </p:sp>
    </p:spTree>
    <p:extLst>
      <p:ext uri="{BB962C8B-B14F-4D97-AF65-F5344CB8AC3E}">
        <p14:creationId xmlns:p14="http://schemas.microsoft.com/office/powerpoint/2010/main" val="3423622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Integrated within a course and across courses</a:t>
            </a:r>
          </a:p>
        </p:txBody>
      </p:sp>
      <p:sp>
        <p:nvSpPr>
          <p:cNvPr id="4" name="Slide Number Placeholder 3"/>
          <p:cNvSpPr>
            <a:spLocks noGrp="1"/>
          </p:cNvSpPr>
          <p:nvPr>
            <p:ph type="sldNum" sz="quarter" idx="5"/>
          </p:nvPr>
        </p:nvSpPr>
        <p:spPr/>
        <p:txBody>
          <a:bodyPr/>
          <a:lstStyle/>
          <a:p>
            <a:fld id="{BF4D7C41-1BB8-D14A-A630-874BCDC76401}" type="slidenum">
              <a:rPr lang="en-US" smtClean="0"/>
              <a:t>11</a:t>
            </a:fld>
            <a:endParaRPr lang="en-US"/>
          </a:p>
        </p:txBody>
      </p:sp>
    </p:spTree>
    <p:extLst>
      <p:ext uri="{BB962C8B-B14F-4D97-AF65-F5344CB8AC3E}">
        <p14:creationId xmlns:p14="http://schemas.microsoft.com/office/powerpoint/2010/main" val="383087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D7C41-1BB8-D14A-A630-874BCDC76401}" type="slidenum">
              <a:rPr lang="en-US" smtClean="0"/>
              <a:t>12</a:t>
            </a:fld>
            <a:endParaRPr lang="en-US"/>
          </a:p>
        </p:txBody>
      </p:sp>
    </p:spTree>
    <p:extLst>
      <p:ext uri="{BB962C8B-B14F-4D97-AF65-F5344CB8AC3E}">
        <p14:creationId xmlns:p14="http://schemas.microsoft.com/office/powerpoint/2010/main" val="628627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D7C41-1BB8-D14A-A630-874BCDC76401}" type="slidenum">
              <a:rPr lang="en-US" smtClean="0"/>
              <a:t>24</a:t>
            </a:fld>
            <a:endParaRPr lang="en-US"/>
          </a:p>
        </p:txBody>
      </p:sp>
    </p:spTree>
    <p:extLst>
      <p:ext uri="{BB962C8B-B14F-4D97-AF65-F5344CB8AC3E}">
        <p14:creationId xmlns:p14="http://schemas.microsoft.com/office/powerpoint/2010/main" val="407643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days during March 2020</a:t>
            </a:r>
          </a:p>
        </p:txBody>
      </p:sp>
      <p:sp>
        <p:nvSpPr>
          <p:cNvPr id="4" name="Slide Number Placeholder 3"/>
          <p:cNvSpPr>
            <a:spLocks noGrp="1"/>
          </p:cNvSpPr>
          <p:nvPr>
            <p:ph type="sldNum" sz="quarter" idx="5"/>
          </p:nvPr>
        </p:nvSpPr>
        <p:spPr/>
        <p:txBody>
          <a:bodyPr/>
          <a:lstStyle/>
          <a:p>
            <a:fld id="{48CE807E-7281-1645-9833-51369304503E}" type="slidenum">
              <a:rPr lang="en-US" smtClean="0"/>
              <a:t>25</a:t>
            </a:fld>
            <a:endParaRPr lang="en-US"/>
          </a:p>
        </p:txBody>
      </p:sp>
    </p:spTree>
    <p:extLst>
      <p:ext uri="{BB962C8B-B14F-4D97-AF65-F5344CB8AC3E}">
        <p14:creationId xmlns:p14="http://schemas.microsoft.com/office/powerpoint/2010/main" val="3547995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49F2-2B84-3842-877C-A7AF1E966D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BEBDD-1AED-9249-B62A-D01708557B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BE9F87-0C3B-F040-AC9C-D950E0E8280B}"/>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5" name="Footer Placeholder 4">
            <a:extLst>
              <a:ext uri="{FF2B5EF4-FFF2-40B4-BE49-F238E27FC236}">
                <a16:creationId xmlns:a16="http://schemas.microsoft.com/office/drawing/2014/main" id="{8DA34DB9-557D-B643-8FD2-5805962C0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D0FDE-0745-344B-A5E3-18CA832DEA4F}"/>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521614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52B8-99F5-B940-8C32-407FEC02C0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A630F3-E6B7-8549-BD05-F1FB501AD2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6384A-B6D3-E847-8FE0-1E8C2DF4BCF8}"/>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5" name="Footer Placeholder 4">
            <a:extLst>
              <a:ext uri="{FF2B5EF4-FFF2-40B4-BE49-F238E27FC236}">
                <a16:creationId xmlns:a16="http://schemas.microsoft.com/office/drawing/2014/main" id="{AC86974F-9284-2F4C-99F5-8820D1DFD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91F25-6987-2D44-9600-C2EED4853117}"/>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630515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ABA4A5-8B6C-C548-8C4B-41736F4D5F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0981C5-6E5E-144A-8945-67FCA8E99F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34D35-2ABA-8648-A391-B104D5CC555B}"/>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5" name="Footer Placeholder 4">
            <a:extLst>
              <a:ext uri="{FF2B5EF4-FFF2-40B4-BE49-F238E27FC236}">
                <a16:creationId xmlns:a16="http://schemas.microsoft.com/office/drawing/2014/main" id="{99668537-3A45-F04A-863F-993790D78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93435-E830-5145-8E98-14C62462EA5B}"/>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1694122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803"/>
            <a:ext cx="10363200" cy="1470025"/>
          </a:xfrm>
          <a:prstGeom prst="rect">
            <a:avLst/>
          </a:prstGeom>
        </p:spPr>
        <p:txBody>
          <a:bodyPr/>
          <a:lstStyle>
            <a:lvl1pPr algn="ctr">
              <a:defRPr>
                <a:solidFill>
                  <a:schemeClr val="tx1"/>
                </a:solidFill>
              </a:defRPr>
            </a:lvl1pPr>
          </a:lstStyle>
          <a:p>
            <a:r>
              <a:rPr lang="en-US"/>
              <a:t>Click to edit Master title style</a:t>
            </a:r>
          </a:p>
        </p:txBody>
      </p:sp>
      <p:sp>
        <p:nvSpPr>
          <p:cNvPr id="7" name="Date Placeholder 3"/>
          <p:cNvSpPr>
            <a:spLocks noGrp="1"/>
          </p:cNvSpPr>
          <p:nvPr>
            <p:ph type="dt" sz="half" idx="10"/>
          </p:nvPr>
        </p:nvSpPr>
        <p:spPr>
          <a:xfrm>
            <a:off x="609600" y="5562603"/>
            <a:ext cx="2844800" cy="365125"/>
          </a:xfrm>
        </p:spPr>
        <p:txBody>
          <a:bodyPr/>
          <a:lstStyle>
            <a:lvl1pPr>
              <a:defRPr>
                <a:solidFill>
                  <a:srgbClr val="A2A4A3"/>
                </a:solidFill>
              </a:defRPr>
            </a:lvl1pPr>
          </a:lstStyle>
          <a:p>
            <a:fld id="{EF0735B2-FECE-354F-885E-43C5ADA102D7}" type="datetime1">
              <a:rPr lang="en-US" smtClean="0"/>
              <a:t>4/17/2026</a:t>
            </a:fld>
            <a:endParaRPr lang="en-US"/>
          </a:p>
        </p:txBody>
      </p:sp>
      <p:sp>
        <p:nvSpPr>
          <p:cNvPr id="8" name="Footer Placeholder 4"/>
          <p:cNvSpPr>
            <a:spLocks noGrp="1"/>
          </p:cNvSpPr>
          <p:nvPr>
            <p:ph type="ftr" sz="quarter" idx="11"/>
          </p:nvPr>
        </p:nvSpPr>
        <p:spPr>
          <a:xfrm>
            <a:off x="4165600" y="5562603"/>
            <a:ext cx="3860800" cy="365125"/>
          </a:xfrm>
        </p:spPr>
        <p:txBody>
          <a:bodyPr/>
          <a:lstStyle>
            <a:lvl1pPr>
              <a:defRPr>
                <a:solidFill>
                  <a:srgbClr val="A2A4A3"/>
                </a:solidFill>
              </a:defRPr>
            </a:lvl1pPr>
          </a:lstStyle>
          <a:p>
            <a:r>
              <a:rPr lang="en-US"/>
              <a:t>Leadership. Curiosity. Commitment.</a:t>
            </a:r>
          </a:p>
        </p:txBody>
      </p:sp>
      <p:sp>
        <p:nvSpPr>
          <p:cNvPr id="9" name="Slide Number Placeholder 5"/>
          <p:cNvSpPr>
            <a:spLocks noGrp="1"/>
          </p:cNvSpPr>
          <p:nvPr>
            <p:ph type="sldNum" sz="quarter" idx="12"/>
          </p:nvPr>
        </p:nvSpPr>
        <p:spPr>
          <a:xfrm>
            <a:off x="8737601" y="5562603"/>
            <a:ext cx="2844800" cy="365125"/>
          </a:xfrm>
        </p:spPr>
        <p:txBody>
          <a:bodyPr/>
          <a:lstStyle>
            <a:lvl1pPr>
              <a:defRPr>
                <a:solidFill>
                  <a:srgbClr val="A2A4A3"/>
                </a:solidFill>
              </a:defRPr>
            </a:lvl1pPr>
          </a:lstStyle>
          <a:p>
            <a:fld id="{75A95DC0-E8A7-E846-91D7-871359B190C7}" type="slidenum">
              <a:rPr lang="en-US" smtClean="0"/>
              <a:t>‹#›</a:t>
            </a:fld>
            <a:endParaRPr lang="en-US"/>
          </a:p>
        </p:txBody>
      </p:sp>
      <p:sp>
        <p:nvSpPr>
          <p:cNvPr id="10" name="Picture Placeholder 9"/>
          <p:cNvSpPr>
            <a:spLocks noGrp="1"/>
          </p:cNvSpPr>
          <p:nvPr>
            <p:ph type="pic" sz="quarter" idx="13"/>
          </p:nvPr>
        </p:nvSpPr>
        <p:spPr>
          <a:xfrm>
            <a:off x="1219200" y="2209800"/>
            <a:ext cx="9753600" cy="2438400"/>
          </a:xfrm>
        </p:spPr>
        <p:txBody>
          <a:bodyPr/>
          <a:lstStyle/>
          <a:p>
            <a:r>
              <a:rPr lang="en-US"/>
              <a:t>Drag picture to placeholder or click icon to add</a:t>
            </a:r>
          </a:p>
        </p:txBody>
      </p:sp>
      <p:sp>
        <p:nvSpPr>
          <p:cNvPr id="13" name="Text Placeholder 12"/>
          <p:cNvSpPr>
            <a:spLocks noGrp="1"/>
          </p:cNvSpPr>
          <p:nvPr>
            <p:ph type="body" sz="quarter" idx="14"/>
          </p:nvPr>
        </p:nvSpPr>
        <p:spPr>
          <a:xfrm>
            <a:off x="0" y="4876800"/>
            <a:ext cx="12192000" cy="533400"/>
          </a:xfrm>
        </p:spPr>
        <p:txBody>
          <a:bodyPr/>
          <a:lstStyle>
            <a:lvl1pPr marL="0" indent="0" algn="ctr">
              <a:buNone/>
              <a:defRPr>
                <a:solidFill>
                  <a:srgbClr val="CFB879"/>
                </a:solidFill>
                <a:effectLst>
                  <a:outerShdw blurRad="38100" dist="38100" dir="2700000" algn="tl">
                    <a:srgbClr val="000000">
                      <a:alpha val="43137"/>
                    </a:srgbClr>
                  </a:outerShdw>
                </a:effectLst>
              </a:defRPr>
            </a:lvl1pPr>
          </a:lstStyle>
          <a:p>
            <a:pPr lvl="0"/>
            <a:r>
              <a:rPr lang="en-US"/>
              <a:t>Click to edit Master text styles</a:t>
            </a:r>
          </a:p>
        </p:txBody>
      </p:sp>
      <p:sp>
        <p:nvSpPr>
          <p:cNvPr id="3" name="TextBox 2"/>
          <p:cNvSpPr txBox="1"/>
          <p:nvPr/>
        </p:nvSpPr>
        <p:spPr>
          <a:xfrm>
            <a:off x="9488558" y="6027120"/>
            <a:ext cx="2703444" cy="830997"/>
          </a:xfrm>
          <a:prstGeom prst="rect">
            <a:avLst/>
          </a:prstGeom>
          <a:noFill/>
        </p:spPr>
        <p:txBody>
          <a:bodyPr wrap="square" rtlCol="0">
            <a:spAutoFit/>
          </a:bodyPr>
          <a:lstStyle/>
          <a:p>
            <a:r>
              <a:rPr lang="en-US" sz="1600" b="1"/>
              <a:t>Leadership.</a:t>
            </a:r>
          </a:p>
          <a:p>
            <a:r>
              <a:rPr lang="en-US" sz="1600" b="1"/>
              <a:t>Curiosity.</a:t>
            </a:r>
          </a:p>
          <a:p>
            <a:r>
              <a:rPr lang="en-US" sz="1600" b="1"/>
              <a:t>Commitment.</a:t>
            </a:r>
          </a:p>
        </p:txBody>
      </p:sp>
    </p:spTree>
    <p:extLst>
      <p:ext uri="{BB962C8B-B14F-4D97-AF65-F5344CB8AC3E}">
        <p14:creationId xmlns:p14="http://schemas.microsoft.com/office/powerpoint/2010/main" val="1076413896"/>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609600" y="1600201"/>
            <a:ext cx="109728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5562603"/>
            <a:ext cx="2844800" cy="365125"/>
          </a:xfrm>
        </p:spPr>
        <p:txBody>
          <a:bodyPr/>
          <a:lstStyle>
            <a:lvl1pPr>
              <a:defRPr>
                <a:solidFill>
                  <a:srgbClr val="A2A4A3"/>
                </a:solidFill>
              </a:defRPr>
            </a:lvl1pPr>
          </a:lstStyle>
          <a:p>
            <a:fld id="{CE7851C0-44E9-E14A-BCDB-E6450619725C}" type="datetime1">
              <a:rPr lang="en-US" smtClean="0"/>
              <a:t>4/17/2026</a:t>
            </a:fld>
            <a:endParaRPr lang="en-US"/>
          </a:p>
        </p:txBody>
      </p:sp>
      <p:sp>
        <p:nvSpPr>
          <p:cNvPr id="5" name="Footer Placeholder 4"/>
          <p:cNvSpPr>
            <a:spLocks noGrp="1"/>
          </p:cNvSpPr>
          <p:nvPr>
            <p:ph type="ftr" sz="quarter" idx="11"/>
          </p:nvPr>
        </p:nvSpPr>
        <p:spPr>
          <a:xfrm>
            <a:off x="4165600" y="5562603"/>
            <a:ext cx="3860800" cy="365125"/>
          </a:xfrm>
        </p:spPr>
        <p:txBody>
          <a:bodyPr/>
          <a:lstStyle>
            <a:lvl1pPr>
              <a:defRPr>
                <a:solidFill>
                  <a:srgbClr val="A2A4A3"/>
                </a:solidFill>
              </a:defRPr>
            </a:lvl1pPr>
          </a:lstStyle>
          <a:p>
            <a:r>
              <a:rPr lang="en-US"/>
              <a:t>Leadership. Curiosity. Commitment.</a:t>
            </a:r>
          </a:p>
        </p:txBody>
      </p:sp>
      <p:sp>
        <p:nvSpPr>
          <p:cNvPr id="6" name="Slide Number Placeholder 5"/>
          <p:cNvSpPr>
            <a:spLocks noGrp="1"/>
          </p:cNvSpPr>
          <p:nvPr>
            <p:ph type="sldNum" sz="quarter" idx="12"/>
          </p:nvPr>
        </p:nvSpPr>
        <p:spPr>
          <a:xfrm>
            <a:off x="8737601" y="5562603"/>
            <a:ext cx="2844800" cy="365125"/>
          </a:xfrm>
        </p:spPr>
        <p:txBody>
          <a:bodyPr/>
          <a:lstStyle>
            <a:lvl1pPr>
              <a:defRPr>
                <a:solidFill>
                  <a:srgbClr val="A2A4A3"/>
                </a:solidFill>
              </a:defRPr>
            </a:lvl1pPr>
          </a:lstStyle>
          <a:p>
            <a:fld id="{75A95DC0-E8A7-E846-91D7-871359B190C7}" type="slidenum">
              <a:rPr lang="en-US" smtClean="0"/>
              <a:t>‹#›</a:t>
            </a:fld>
            <a:endParaRPr lang="en-US"/>
          </a:p>
        </p:txBody>
      </p:sp>
      <p:cxnSp>
        <p:nvCxnSpPr>
          <p:cNvPr id="8" name="Straight Connector 7"/>
          <p:cNvCxnSpPr/>
          <p:nvPr/>
        </p:nvCxnSpPr>
        <p:spPr>
          <a:xfrm>
            <a:off x="609600" y="1270636"/>
            <a:ext cx="109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1295400"/>
            <a:ext cx="10972800" cy="0"/>
          </a:xfrm>
          <a:prstGeom prst="line">
            <a:avLst/>
          </a:prstGeom>
          <a:ln>
            <a:solidFill>
              <a:srgbClr val="CFB879"/>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488558" y="6027120"/>
            <a:ext cx="2703444" cy="830997"/>
          </a:xfrm>
          <a:prstGeom prst="rect">
            <a:avLst/>
          </a:prstGeom>
          <a:noFill/>
        </p:spPr>
        <p:txBody>
          <a:bodyPr wrap="square" rtlCol="0">
            <a:spAutoFit/>
          </a:bodyPr>
          <a:lstStyle/>
          <a:p>
            <a:r>
              <a:rPr lang="en-US" sz="1600" b="1"/>
              <a:t>Leadership.</a:t>
            </a:r>
          </a:p>
          <a:p>
            <a:r>
              <a:rPr lang="en-US" sz="1600" b="1"/>
              <a:t>Curiosity.</a:t>
            </a:r>
          </a:p>
          <a:p>
            <a:r>
              <a:rPr lang="en-US" sz="1600" b="1"/>
              <a:t>Commitment.</a:t>
            </a:r>
          </a:p>
        </p:txBody>
      </p:sp>
    </p:spTree>
    <p:extLst>
      <p:ext uri="{BB962C8B-B14F-4D97-AF65-F5344CB8AC3E}">
        <p14:creationId xmlns:p14="http://schemas.microsoft.com/office/powerpoint/2010/main" val="3036542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5562603"/>
            <a:ext cx="2844800" cy="365125"/>
          </a:xfrm>
        </p:spPr>
        <p:txBody>
          <a:bodyPr/>
          <a:lstStyle>
            <a:lvl1pPr>
              <a:defRPr>
                <a:solidFill>
                  <a:srgbClr val="A2A4A3"/>
                </a:solidFill>
              </a:defRPr>
            </a:lvl1pPr>
          </a:lstStyle>
          <a:p>
            <a:fld id="{EF0735B2-FECE-354F-885E-43C5ADA102D7}" type="datetime1">
              <a:rPr lang="en-US" smtClean="0"/>
              <a:t>4/17/2026</a:t>
            </a:fld>
            <a:endParaRPr lang="en-US"/>
          </a:p>
        </p:txBody>
      </p:sp>
      <p:sp>
        <p:nvSpPr>
          <p:cNvPr id="5" name="Footer Placeholder 4"/>
          <p:cNvSpPr>
            <a:spLocks noGrp="1"/>
          </p:cNvSpPr>
          <p:nvPr>
            <p:ph type="ftr" sz="quarter" idx="11"/>
          </p:nvPr>
        </p:nvSpPr>
        <p:spPr>
          <a:xfrm>
            <a:off x="4165600" y="5562603"/>
            <a:ext cx="3860800" cy="365125"/>
          </a:xfrm>
        </p:spPr>
        <p:txBody>
          <a:bodyPr/>
          <a:lstStyle>
            <a:lvl1pPr>
              <a:defRPr>
                <a:solidFill>
                  <a:srgbClr val="A2A4A3"/>
                </a:solidFill>
              </a:defRPr>
            </a:lvl1pPr>
          </a:lstStyle>
          <a:p>
            <a:r>
              <a:rPr lang="en-US"/>
              <a:t>Leadership. Curiosity. Commitment.</a:t>
            </a:r>
          </a:p>
        </p:txBody>
      </p:sp>
      <p:sp>
        <p:nvSpPr>
          <p:cNvPr id="6" name="Slide Number Placeholder 5"/>
          <p:cNvSpPr>
            <a:spLocks noGrp="1"/>
          </p:cNvSpPr>
          <p:nvPr>
            <p:ph type="sldNum" sz="quarter" idx="12"/>
          </p:nvPr>
        </p:nvSpPr>
        <p:spPr>
          <a:xfrm>
            <a:off x="8737601" y="5562603"/>
            <a:ext cx="2844800" cy="365125"/>
          </a:xfrm>
        </p:spPr>
        <p:txBody>
          <a:bodyPr/>
          <a:lstStyle>
            <a:lvl1pPr>
              <a:defRPr>
                <a:solidFill>
                  <a:srgbClr val="A2A4A3"/>
                </a:solidFill>
              </a:defRPr>
            </a:lvl1pPr>
          </a:lstStyle>
          <a:p>
            <a:fld id="{75A95DC0-E8A7-E846-91D7-871359B190C7}" type="slidenum">
              <a:rPr lang="en-US" smtClean="0"/>
              <a:t>‹#›</a:t>
            </a:fld>
            <a:endParaRPr lang="en-US"/>
          </a:p>
        </p:txBody>
      </p:sp>
    </p:spTree>
    <p:extLst>
      <p:ext uri="{BB962C8B-B14F-4D97-AF65-F5344CB8AC3E}">
        <p14:creationId xmlns:p14="http://schemas.microsoft.com/office/powerpoint/2010/main" val="505986573"/>
      </p:ext>
    </p:extLst>
  </p:cSld>
  <p:clrMapOvr>
    <a:overrideClrMapping bg1="lt1" tx1="dk1" bg2="lt2" tx2="dk2" accent1="accent1" accent2="accent2" accent3="accent3" accent4="accent4" accent5="accent5" accent6="accent6" hlink="hlink" folHlink="folHlink"/>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609600" y="5562603"/>
            <a:ext cx="2844800" cy="365125"/>
          </a:xfrm>
        </p:spPr>
        <p:txBody>
          <a:bodyPr/>
          <a:lstStyle>
            <a:lvl1pPr>
              <a:defRPr>
                <a:solidFill>
                  <a:srgbClr val="A2A4A3"/>
                </a:solidFill>
              </a:defRPr>
            </a:lvl1pPr>
          </a:lstStyle>
          <a:p>
            <a:fld id="{AC829FD8-D2AA-AB4D-BFAC-6CC0E7F9068D}" type="datetime1">
              <a:rPr lang="en-US" smtClean="0"/>
              <a:t>4/17/2026</a:t>
            </a:fld>
            <a:endParaRPr lang="en-US"/>
          </a:p>
        </p:txBody>
      </p:sp>
      <p:sp>
        <p:nvSpPr>
          <p:cNvPr id="9" name="Footer Placeholder 4"/>
          <p:cNvSpPr>
            <a:spLocks noGrp="1"/>
          </p:cNvSpPr>
          <p:nvPr>
            <p:ph type="ftr" sz="quarter" idx="11"/>
          </p:nvPr>
        </p:nvSpPr>
        <p:spPr>
          <a:xfrm>
            <a:off x="4165600" y="5562603"/>
            <a:ext cx="3860800" cy="365125"/>
          </a:xfrm>
        </p:spPr>
        <p:txBody>
          <a:bodyPr/>
          <a:lstStyle>
            <a:lvl1pPr>
              <a:defRPr>
                <a:solidFill>
                  <a:srgbClr val="A2A4A3"/>
                </a:solidFill>
              </a:defRPr>
            </a:lvl1pPr>
          </a:lstStyle>
          <a:p>
            <a:r>
              <a:rPr lang="en-US"/>
              <a:t>Leadership. Curiosity. Commitment.</a:t>
            </a:r>
          </a:p>
        </p:txBody>
      </p:sp>
      <p:sp>
        <p:nvSpPr>
          <p:cNvPr id="10" name="Slide Number Placeholder 5"/>
          <p:cNvSpPr>
            <a:spLocks noGrp="1"/>
          </p:cNvSpPr>
          <p:nvPr>
            <p:ph type="sldNum" sz="quarter" idx="12"/>
          </p:nvPr>
        </p:nvSpPr>
        <p:spPr>
          <a:xfrm>
            <a:off x="8737601" y="5562603"/>
            <a:ext cx="2844800" cy="365125"/>
          </a:xfrm>
        </p:spPr>
        <p:txBody>
          <a:bodyPr/>
          <a:lstStyle>
            <a:lvl1pPr>
              <a:defRPr>
                <a:solidFill>
                  <a:srgbClr val="A2A4A3"/>
                </a:solidFill>
              </a:defRPr>
            </a:lvl1pPr>
          </a:lstStyle>
          <a:p>
            <a:fld id="{75A95DC0-E8A7-E846-91D7-871359B190C7}" type="slidenum">
              <a:rPr lang="en-US" smtClean="0"/>
              <a:t>‹#›</a:t>
            </a:fld>
            <a:endParaRPr lang="en-US"/>
          </a:p>
        </p:txBody>
      </p:sp>
      <p:cxnSp>
        <p:nvCxnSpPr>
          <p:cNvPr id="11" name="Straight Connector 10"/>
          <p:cNvCxnSpPr/>
          <p:nvPr/>
        </p:nvCxnSpPr>
        <p:spPr>
          <a:xfrm>
            <a:off x="609600" y="1270636"/>
            <a:ext cx="109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9600" y="1295400"/>
            <a:ext cx="10972800" cy="0"/>
          </a:xfrm>
          <a:prstGeom prst="line">
            <a:avLst/>
          </a:prstGeom>
          <a:ln>
            <a:solidFill>
              <a:srgbClr val="CFB879"/>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488558" y="6027120"/>
            <a:ext cx="2703444" cy="830997"/>
          </a:xfrm>
          <a:prstGeom prst="rect">
            <a:avLst/>
          </a:prstGeom>
          <a:noFill/>
        </p:spPr>
        <p:txBody>
          <a:bodyPr wrap="square" rtlCol="0">
            <a:spAutoFit/>
          </a:bodyPr>
          <a:lstStyle/>
          <a:p>
            <a:r>
              <a:rPr lang="en-US" sz="1600" b="1"/>
              <a:t>Leadership.</a:t>
            </a:r>
          </a:p>
          <a:p>
            <a:r>
              <a:rPr lang="en-US" sz="1600" b="1"/>
              <a:t>Curiosity.</a:t>
            </a:r>
          </a:p>
          <a:p>
            <a:r>
              <a:rPr lang="en-US" sz="1600" b="1"/>
              <a:t>Commitment.</a:t>
            </a:r>
          </a:p>
        </p:txBody>
      </p:sp>
    </p:spTree>
    <p:extLst>
      <p:ext uri="{BB962C8B-B14F-4D97-AF65-F5344CB8AC3E}">
        <p14:creationId xmlns:p14="http://schemas.microsoft.com/office/powerpoint/2010/main" val="2140310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lang="en-US" dirty="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8"/>
            <a:ext cx="5386917" cy="3159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8"/>
            <a:ext cx="5389033" cy="3159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p:cNvSpPr>
            <a:spLocks noGrp="1"/>
          </p:cNvSpPr>
          <p:nvPr>
            <p:ph type="dt" sz="half" idx="10"/>
          </p:nvPr>
        </p:nvSpPr>
        <p:spPr>
          <a:xfrm>
            <a:off x="609600" y="5562603"/>
            <a:ext cx="2844800" cy="365125"/>
          </a:xfrm>
        </p:spPr>
        <p:txBody>
          <a:bodyPr/>
          <a:lstStyle>
            <a:lvl1pPr>
              <a:defRPr>
                <a:solidFill>
                  <a:srgbClr val="A2A4A3"/>
                </a:solidFill>
              </a:defRPr>
            </a:lvl1pPr>
          </a:lstStyle>
          <a:p>
            <a:fld id="{2DF81194-7C00-F440-9F20-74AD009965E7}" type="datetime1">
              <a:rPr lang="en-US" smtClean="0"/>
              <a:t>4/17/2026</a:t>
            </a:fld>
            <a:endParaRPr lang="en-US"/>
          </a:p>
        </p:txBody>
      </p:sp>
      <p:sp>
        <p:nvSpPr>
          <p:cNvPr id="16" name="Footer Placeholder 4"/>
          <p:cNvSpPr>
            <a:spLocks noGrp="1"/>
          </p:cNvSpPr>
          <p:nvPr>
            <p:ph type="ftr" sz="quarter" idx="11"/>
          </p:nvPr>
        </p:nvSpPr>
        <p:spPr>
          <a:xfrm>
            <a:off x="4165600" y="5562603"/>
            <a:ext cx="3860800" cy="365125"/>
          </a:xfrm>
        </p:spPr>
        <p:txBody>
          <a:bodyPr/>
          <a:lstStyle>
            <a:lvl1pPr>
              <a:defRPr>
                <a:solidFill>
                  <a:srgbClr val="A2A4A3"/>
                </a:solidFill>
              </a:defRPr>
            </a:lvl1pPr>
          </a:lstStyle>
          <a:p>
            <a:r>
              <a:rPr lang="en-US"/>
              <a:t>Leadership. Curiosity. Commitment.</a:t>
            </a:r>
          </a:p>
        </p:txBody>
      </p:sp>
      <p:sp>
        <p:nvSpPr>
          <p:cNvPr id="17" name="Slide Number Placeholder 5"/>
          <p:cNvSpPr>
            <a:spLocks noGrp="1"/>
          </p:cNvSpPr>
          <p:nvPr>
            <p:ph type="sldNum" sz="quarter" idx="12"/>
          </p:nvPr>
        </p:nvSpPr>
        <p:spPr>
          <a:xfrm>
            <a:off x="8737601" y="5562603"/>
            <a:ext cx="2844800" cy="365125"/>
          </a:xfrm>
        </p:spPr>
        <p:txBody>
          <a:bodyPr/>
          <a:lstStyle>
            <a:lvl1pPr>
              <a:defRPr>
                <a:solidFill>
                  <a:srgbClr val="A2A4A3"/>
                </a:solidFill>
              </a:defRPr>
            </a:lvl1pPr>
          </a:lstStyle>
          <a:p>
            <a:fld id="{75A95DC0-E8A7-E846-91D7-871359B190C7}" type="slidenum">
              <a:rPr lang="en-US" smtClean="0"/>
              <a:t>‹#›</a:t>
            </a:fld>
            <a:endParaRPr lang="en-US"/>
          </a:p>
        </p:txBody>
      </p:sp>
      <p:cxnSp>
        <p:nvCxnSpPr>
          <p:cNvPr id="10" name="Straight Connector 9"/>
          <p:cNvCxnSpPr/>
          <p:nvPr/>
        </p:nvCxnSpPr>
        <p:spPr>
          <a:xfrm>
            <a:off x="609600" y="1270636"/>
            <a:ext cx="109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1295400"/>
            <a:ext cx="10972800" cy="0"/>
          </a:xfrm>
          <a:prstGeom prst="line">
            <a:avLst/>
          </a:prstGeom>
          <a:ln>
            <a:solidFill>
              <a:srgbClr val="CFB8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456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6" name="Date Placeholder 3"/>
          <p:cNvSpPr>
            <a:spLocks noGrp="1"/>
          </p:cNvSpPr>
          <p:nvPr>
            <p:ph type="dt" sz="half" idx="10"/>
          </p:nvPr>
        </p:nvSpPr>
        <p:spPr>
          <a:xfrm>
            <a:off x="609600" y="5562603"/>
            <a:ext cx="2844800" cy="365125"/>
          </a:xfrm>
        </p:spPr>
        <p:txBody>
          <a:bodyPr/>
          <a:lstStyle>
            <a:lvl1pPr>
              <a:defRPr>
                <a:solidFill>
                  <a:srgbClr val="A2A4A3"/>
                </a:solidFill>
              </a:defRPr>
            </a:lvl1pPr>
          </a:lstStyle>
          <a:p>
            <a:fld id="{E40048F8-EAE4-F447-AE40-3AC2FB723E28}" type="datetime1">
              <a:rPr lang="en-US" smtClean="0"/>
              <a:t>4/17/2026</a:t>
            </a:fld>
            <a:endParaRPr lang="en-US"/>
          </a:p>
        </p:txBody>
      </p:sp>
      <p:sp>
        <p:nvSpPr>
          <p:cNvPr id="7" name="Footer Placeholder 4"/>
          <p:cNvSpPr>
            <a:spLocks noGrp="1"/>
          </p:cNvSpPr>
          <p:nvPr>
            <p:ph type="ftr" sz="quarter" idx="11"/>
          </p:nvPr>
        </p:nvSpPr>
        <p:spPr>
          <a:xfrm>
            <a:off x="4165600" y="5562603"/>
            <a:ext cx="3860800" cy="365125"/>
          </a:xfrm>
        </p:spPr>
        <p:txBody>
          <a:bodyPr/>
          <a:lstStyle/>
          <a:p>
            <a:r>
              <a:rPr lang="en-US"/>
              <a:t>Leadership. Curiosity. Commitment.</a:t>
            </a:r>
          </a:p>
        </p:txBody>
      </p:sp>
      <p:sp>
        <p:nvSpPr>
          <p:cNvPr id="8" name="Slide Number Placeholder 5"/>
          <p:cNvSpPr>
            <a:spLocks noGrp="1"/>
          </p:cNvSpPr>
          <p:nvPr>
            <p:ph type="sldNum" sz="quarter" idx="12"/>
          </p:nvPr>
        </p:nvSpPr>
        <p:spPr>
          <a:xfrm>
            <a:off x="8737601" y="5562603"/>
            <a:ext cx="2844800" cy="365125"/>
          </a:xfrm>
        </p:spPr>
        <p:txBody>
          <a:bodyPr/>
          <a:lstStyle/>
          <a:p>
            <a:fld id="{75A95DC0-E8A7-E846-91D7-871359B190C7}" type="slidenum">
              <a:rPr lang="en-US" smtClean="0"/>
              <a:t>‹#›</a:t>
            </a:fld>
            <a:endParaRPr lang="en-US"/>
          </a:p>
        </p:txBody>
      </p:sp>
    </p:spTree>
    <p:extLst>
      <p:ext uri="{BB962C8B-B14F-4D97-AF65-F5344CB8AC3E}">
        <p14:creationId xmlns:p14="http://schemas.microsoft.com/office/powerpoint/2010/main" val="3588418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09600" y="5562603"/>
            <a:ext cx="2844800" cy="365125"/>
          </a:xfrm>
        </p:spPr>
        <p:txBody>
          <a:bodyPr/>
          <a:lstStyle/>
          <a:p>
            <a:fld id="{4EC66974-B3C7-7C42-9C27-EAAE0F52CCEF}" type="datetime1">
              <a:rPr lang="en-US" smtClean="0"/>
              <a:t>4/17/2026</a:t>
            </a:fld>
            <a:endParaRPr lang="en-US"/>
          </a:p>
        </p:txBody>
      </p:sp>
      <p:sp>
        <p:nvSpPr>
          <p:cNvPr id="7" name="Footer Placeholder 4"/>
          <p:cNvSpPr>
            <a:spLocks noGrp="1"/>
          </p:cNvSpPr>
          <p:nvPr>
            <p:ph type="ftr" sz="quarter" idx="11"/>
          </p:nvPr>
        </p:nvSpPr>
        <p:spPr>
          <a:xfrm>
            <a:off x="4165600" y="5562603"/>
            <a:ext cx="3860800" cy="365125"/>
          </a:xfrm>
        </p:spPr>
        <p:txBody>
          <a:bodyPr/>
          <a:lstStyle/>
          <a:p>
            <a:r>
              <a:rPr lang="en-US"/>
              <a:t>Leadership. Curiosity. Commitment.</a:t>
            </a:r>
          </a:p>
        </p:txBody>
      </p:sp>
      <p:sp>
        <p:nvSpPr>
          <p:cNvPr id="8" name="Slide Number Placeholder 5"/>
          <p:cNvSpPr>
            <a:spLocks noGrp="1"/>
          </p:cNvSpPr>
          <p:nvPr>
            <p:ph type="sldNum" sz="quarter" idx="12"/>
          </p:nvPr>
        </p:nvSpPr>
        <p:spPr>
          <a:xfrm>
            <a:off x="8737601" y="5562603"/>
            <a:ext cx="2844800" cy="365125"/>
          </a:xfrm>
        </p:spPr>
        <p:txBody>
          <a:bodyPr/>
          <a:lstStyle/>
          <a:p>
            <a:fld id="{75A95DC0-E8A7-E846-91D7-871359B190C7}" type="slidenum">
              <a:rPr lang="en-US" smtClean="0"/>
              <a:t>‹#›</a:t>
            </a:fld>
            <a:endParaRPr lang="en-US"/>
          </a:p>
        </p:txBody>
      </p:sp>
    </p:spTree>
    <p:extLst>
      <p:ext uri="{BB962C8B-B14F-4D97-AF65-F5344CB8AC3E}">
        <p14:creationId xmlns:p14="http://schemas.microsoft.com/office/powerpoint/2010/main" val="1177075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t"/>
          <a:lstStyle>
            <a:lvl1pPr algn="r">
              <a:defRPr sz="2000" b="0">
                <a:solidFill>
                  <a:schemeClr val="tx1"/>
                </a:solidFill>
              </a:defRPr>
            </a:lvl1pPr>
          </a:lstStyle>
          <a:p>
            <a:r>
              <a:rPr lang="en-US"/>
              <a:t>Click to edit Master title style</a:t>
            </a:r>
          </a:p>
        </p:txBody>
      </p:sp>
      <p:sp>
        <p:nvSpPr>
          <p:cNvPr id="3" name="Content Placeholder 2"/>
          <p:cNvSpPr>
            <a:spLocks noGrp="1"/>
          </p:cNvSpPr>
          <p:nvPr>
            <p:ph idx="1"/>
          </p:nvPr>
        </p:nvSpPr>
        <p:spPr>
          <a:xfrm>
            <a:off x="4766733" y="273051"/>
            <a:ext cx="6815667" cy="49847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38227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609600" y="5562603"/>
            <a:ext cx="2844800" cy="365125"/>
          </a:xfrm>
        </p:spPr>
        <p:txBody>
          <a:bodyPr/>
          <a:lstStyle/>
          <a:p>
            <a:fld id="{3E0D9F2E-3379-4C40-8258-F09A8E11A93D}" type="datetime1">
              <a:rPr lang="en-US" smtClean="0"/>
              <a:t>4/17/2026</a:t>
            </a:fld>
            <a:endParaRPr lang="en-US"/>
          </a:p>
        </p:txBody>
      </p:sp>
      <p:sp>
        <p:nvSpPr>
          <p:cNvPr id="9" name="Footer Placeholder 4"/>
          <p:cNvSpPr>
            <a:spLocks noGrp="1"/>
          </p:cNvSpPr>
          <p:nvPr>
            <p:ph type="ftr" sz="quarter" idx="11"/>
          </p:nvPr>
        </p:nvSpPr>
        <p:spPr>
          <a:xfrm>
            <a:off x="4165600" y="5562603"/>
            <a:ext cx="3860800" cy="365125"/>
          </a:xfrm>
        </p:spPr>
        <p:txBody>
          <a:bodyPr/>
          <a:lstStyle/>
          <a:p>
            <a:r>
              <a:rPr lang="en-US"/>
              <a:t>Leadership. Curiosity. Commitment.</a:t>
            </a:r>
          </a:p>
        </p:txBody>
      </p:sp>
      <p:sp>
        <p:nvSpPr>
          <p:cNvPr id="10" name="Slide Number Placeholder 5"/>
          <p:cNvSpPr>
            <a:spLocks noGrp="1"/>
          </p:cNvSpPr>
          <p:nvPr>
            <p:ph type="sldNum" sz="quarter" idx="12"/>
          </p:nvPr>
        </p:nvSpPr>
        <p:spPr>
          <a:xfrm>
            <a:off x="8737601" y="5562603"/>
            <a:ext cx="2844800" cy="365125"/>
          </a:xfrm>
        </p:spPr>
        <p:txBody>
          <a:bodyPr/>
          <a:lstStyle/>
          <a:p>
            <a:fld id="{75A95DC0-E8A7-E846-91D7-871359B190C7}" type="slidenum">
              <a:rPr lang="en-US" smtClean="0"/>
              <a:t>‹#›</a:t>
            </a:fld>
            <a:endParaRPr lang="en-US"/>
          </a:p>
        </p:txBody>
      </p:sp>
    </p:spTree>
    <p:extLst>
      <p:ext uri="{BB962C8B-B14F-4D97-AF65-F5344CB8AC3E}">
        <p14:creationId xmlns:p14="http://schemas.microsoft.com/office/powerpoint/2010/main" val="283940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9A15-8889-224A-87FE-A16317B709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E0C56-0FF8-4F4A-94C2-8F5B2A8389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DCBA5-B780-B144-91F2-97C745CD17E1}"/>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5" name="Footer Placeholder 4">
            <a:extLst>
              <a:ext uri="{FF2B5EF4-FFF2-40B4-BE49-F238E27FC236}">
                <a16:creationId xmlns:a16="http://schemas.microsoft.com/office/drawing/2014/main" id="{B268A731-F1C0-A840-9A33-36D5E985D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00B2F-47E8-8448-80A3-6039F56AE672}"/>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893125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005262"/>
            <a:ext cx="7315200" cy="566738"/>
          </a:xfrm>
          <a:prstGeom prst="rect">
            <a:avLst/>
          </a:prstGeom>
        </p:spPr>
        <p:txBody>
          <a:bodyPr anchor="b"/>
          <a:lstStyle>
            <a:lvl1pPr algn="l">
              <a:defRPr sz="2000" b="0"/>
            </a:lvl1pPr>
          </a:lstStyle>
          <a:p>
            <a:r>
              <a:rPr lang="en-US"/>
              <a:t>Click to edit Master title style</a:t>
            </a:r>
          </a:p>
        </p:txBody>
      </p:sp>
      <p:sp>
        <p:nvSpPr>
          <p:cNvPr id="3" name="Picture Placeholder 2"/>
          <p:cNvSpPr>
            <a:spLocks noGrp="1"/>
          </p:cNvSpPr>
          <p:nvPr>
            <p:ph type="pic" idx="1"/>
          </p:nvPr>
        </p:nvSpPr>
        <p:spPr>
          <a:xfrm>
            <a:off x="2389717" y="612778"/>
            <a:ext cx="7315200" cy="3273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4572000"/>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609600" y="5562603"/>
            <a:ext cx="2844800" cy="365125"/>
          </a:xfrm>
        </p:spPr>
        <p:txBody>
          <a:bodyPr/>
          <a:lstStyle/>
          <a:p>
            <a:fld id="{0B88CBBA-0ADF-5A4D-BA3F-E6F6148C9A92}" type="datetime1">
              <a:rPr lang="en-US" smtClean="0"/>
              <a:t>4/17/2026</a:t>
            </a:fld>
            <a:endParaRPr lang="en-US"/>
          </a:p>
        </p:txBody>
      </p:sp>
      <p:sp>
        <p:nvSpPr>
          <p:cNvPr id="9" name="Footer Placeholder 4"/>
          <p:cNvSpPr>
            <a:spLocks noGrp="1"/>
          </p:cNvSpPr>
          <p:nvPr>
            <p:ph type="ftr" sz="quarter" idx="11"/>
          </p:nvPr>
        </p:nvSpPr>
        <p:spPr>
          <a:xfrm>
            <a:off x="4165600" y="5562603"/>
            <a:ext cx="3860800" cy="365125"/>
          </a:xfrm>
        </p:spPr>
        <p:txBody>
          <a:bodyPr/>
          <a:lstStyle/>
          <a:p>
            <a:r>
              <a:rPr lang="en-US"/>
              <a:t>Leadership. Curiosity. Commitment.</a:t>
            </a:r>
          </a:p>
        </p:txBody>
      </p:sp>
      <p:sp>
        <p:nvSpPr>
          <p:cNvPr id="10" name="Slide Number Placeholder 5"/>
          <p:cNvSpPr>
            <a:spLocks noGrp="1"/>
          </p:cNvSpPr>
          <p:nvPr>
            <p:ph type="sldNum" sz="quarter" idx="12"/>
          </p:nvPr>
        </p:nvSpPr>
        <p:spPr>
          <a:xfrm>
            <a:off x="8737601" y="5562603"/>
            <a:ext cx="2844800" cy="365125"/>
          </a:xfrm>
        </p:spPr>
        <p:txBody>
          <a:bodyPr/>
          <a:lstStyle/>
          <a:p>
            <a:fld id="{75A95DC0-E8A7-E846-91D7-871359B190C7}" type="slidenum">
              <a:rPr lang="en-US" smtClean="0"/>
              <a:t>‹#›</a:t>
            </a:fld>
            <a:endParaRPr lang="en-US"/>
          </a:p>
        </p:txBody>
      </p:sp>
    </p:spTree>
    <p:extLst>
      <p:ext uri="{BB962C8B-B14F-4D97-AF65-F5344CB8AC3E}">
        <p14:creationId xmlns:p14="http://schemas.microsoft.com/office/powerpoint/2010/main" val="166792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0"/>
            <a:ext cx="10972800" cy="3809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5562603"/>
            <a:ext cx="2844800" cy="365125"/>
          </a:xfrm>
        </p:spPr>
        <p:txBody>
          <a:bodyPr/>
          <a:lstStyle/>
          <a:p>
            <a:fld id="{65AD79D9-4B9A-2D44-8CF0-21FDEDEAE0EF}" type="datetime1">
              <a:rPr lang="en-US" smtClean="0"/>
              <a:t>4/17/2026</a:t>
            </a:fld>
            <a:endParaRPr lang="en-US"/>
          </a:p>
        </p:txBody>
      </p:sp>
      <p:sp>
        <p:nvSpPr>
          <p:cNvPr id="8" name="Footer Placeholder 4"/>
          <p:cNvSpPr>
            <a:spLocks noGrp="1"/>
          </p:cNvSpPr>
          <p:nvPr>
            <p:ph type="ftr" sz="quarter" idx="11"/>
          </p:nvPr>
        </p:nvSpPr>
        <p:spPr>
          <a:xfrm>
            <a:off x="4165600" y="5562603"/>
            <a:ext cx="3860800" cy="365125"/>
          </a:xfrm>
        </p:spPr>
        <p:txBody>
          <a:bodyPr/>
          <a:lstStyle/>
          <a:p>
            <a:r>
              <a:rPr lang="en-US"/>
              <a:t>Leadership. Curiosity. Commitment.</a:t>
            </a:r>
          </a:p>
        </p:txBody>
      </p:sp>
      <p:sp>
        <p:nvSpPr>
          <p:cNvPr id="9" name="Slide Number Placeholder 5"/>
          <p:cNvSpPr>
            <a:spLocks noGrp="1"/>
          </p:cNvSpPr>
          <p:nvPr>
            <p:ph type="sldNum" sz="quarter" idx="12"/>
          </p:nvPr>
        </p:nvSpPr>
        <p:spPr>
          <a:xfrm>
            <a:off x="8737601" y="5562603"/>
            <a:ext cx="2844800" cy="365125"/>
          </a:xfrm>
        </p:spPr>
        <p:txBody>
          <a:bodyPr/>
          <a:lstStyle/>
          <a:p>
            <a:fld id="{75A95DC0-E8A7-E846-91D7-871359B190C7}" type="slidenum">
              <a:rPr lang="en-US" smtClean="0"/>
              <a:t>‹#›</a:t>
            </a:fld>
            <a:endParaRPr lang="en-US"/>
          </a:p>
        </p:txBody>
      </p:sp>
    </p:spTree>
    <p:extLst>
      <p:ext uri="{BB962C8B-B14F-4D97-AF65-F5344CB8AC3E}">
        <p14:creationId xmlns:p14="http://schemas.microsoft.com/office/powerpoint/2010/main" val="377254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059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059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5562603"/>
            <a:ext cx="2844800" cy="365125"/>
          </a:xfrm>
        </p:spPr>
        <p:txBody>
          <a:bodyPr/>
          <a:lstStyle/>
          <a:p>
            <a:fld id="{0591FFFF-B7CC-F948-97CC-941B4BAA4841}" type="datetime1">
              <a:rPr lang="en-US" smtClean="0"/>
              <a:t>4/17/2026</a:t>
            </a:fld>
            <a:endParaRPr lang="en-US"/>
          </a:p>
        </p:txBody>
      </p:sp>
      <p:sp>
        <p:nvSpPr>
          <p:cNvPr id="8" name="Footer Placeholder 4"/>
          <p:cNvSpPr>
            <a:spLocks noGrp="1"/>
          </p:cNvSpPr>
          <p:nvPr>
            <p:ph type="ftr" sz="quarter" idx="11"/>
          </p:nvPr>
        </p:nvSpPr>
        <p:spPr>
          <a:xfrm>
            <a:off x="4165600" y="5562603"/>
            <a:ext cx="3860800" cy="365125"/>
          </a:xfrm>
        </p:spPr>
        <p:txBody>
          <a:bodyPr/>
          <a:lstStyle/>
          <a:p>
            <a:r>
              <a:rPr lang="en-US"/>
              <a:t>Leadership. Curiosity. Commitment.</a:t>
            </a:r>
          </a:p>
        </p:txBody>
      </p:sp>
      <p:sp>
        <p:nvSpPr>
          <p:cNvPr id="9" name="Slide Number Placeholder 5"/>
          <p:cNvSpPr>
            <a:spLocks noGrp="1"/>
          </p:cNvSpPr>
          <p:nvPr>
            <p:ph type="sldNum" sz="quarter" idx="12"/>
          </p:nvPr>
        </p:nvSpPr>
        <p:spPr>
          <a:xfrm>
            <a:off x="8737601" y="5562603"/>
            <a:ext cx="2844800" cy="365125"/>
          </a:xfrm>
        </p:spPr>
        <p:txBody>
          <a:bodyPr/>
          <a:lstStyle/>
          <a:p>
            <a:fld id="{75A95DC0-E8A7-E846-91D7-871359B190C7}" type="slidenum">
              <a:rPr lang="en-US" smtClean="0"/>
              <a:t>‹#›</a:t>
            </a:fld>
            <a:endParaRPr lang="en-US"/>
          </a:p>
        </p:txBody>
      </p:sp>
      <p:sp>
        <p:nvSpPr>
          <p:cNvPr id="10" name="TextBox 9"/>
          <p:cNvSpPr txBox="1"/>
          <p:nvPr/>
        </p:nvSpPr>
        <p:spPr>
          <a:xfrm>
            <a:off x="8128000" y="6441496"/>
            <a:ext cx="4470400" cy="338554"/>
          </a:xfrm>
          <a:prstGeom prst="rect">
            <a:avLst/>
          </a:prstGeom>
          <a:noFill/>
        </p:spPr>
        <p:txBody>
          <a:bodyPr wrap="square" rtlCol="0">
            <a:spAutoFit/>
          </a:bodyPr>
          <a:lstStyle/>
          <a:p>
            <a:r>
              <a:rPr lang="en-US" sz="1600">
                <a:solidFill>
                  <a:schemeClr val="tx1">
                    <a:lumMod val="75000"/>
                    <a:lumOff val="25000"/>
                  </a:schemeClr>
                </a:solidFill>
                <a:latin typeface="Calibri" pitchFamily="34" charset="0"/>
                <a:cs typeface="Calibri" pitchFamily="34" charset="0"/>
              </a:rPr>
              <a:t>www.medschool.ucdenver.edu</a:t>
            </a:r>
          </a:p>
        </p:txBody>
      </p:sp>
    </p:spTree>
    <p:extLst>
      <p:ext uri="{BB962C8B-B14F-4D97-AF65-F5344CB8AC3E}">
        <p14:creationId xmlns:p14="http://schemas.microsoft.com/office/powerpoint/2010/main" val="2279181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0735B2-FECE-354F-885E-43C5ADA102D7}" type="datetime1">
              <a:rPr lang="en-US" smtClean="0"/>
              <a:t>4/17/2026</a:t>
            </a:fld>
            <a:endParaRPr lang="en-US"/>
          </a:p>
        </p:txBody>
      </p:sp>
      <p:sp>
        <p:nvSpPr>
          <p:cNvPr id="5" name="Footer Placeholder 4"/>
          <p:cNvSpPr>
            <a:spLocks noGrp="1"/>
          </p:cNvSpPr>
          <p:nvPr>
            <p:ph type="ftr" sz="quarter" idx="11"/>
          </p:nvPr>
        </p:nvSpPr>
        <p:spPr/>
        <p:txBody>
          <a:bodyPr/>
          <a:lstStyle/>
          <a:p>
            <a:r>
              <a:rPr lang="en-US"/>
              <a:t>Leadership. Curiosity. Commitment.</a:t>
            </a:r>
          </a:p>
        </p:txBody>
      </p:sp>
      <p:sp>
        <p:nvSpPr>
          <p:cNvPr id="6" name="Slide Number Placeholder 5"/>
          <p:cNvSpPr>
            <a:spLocks noGrp="1"/>
          </p:cNvSpPr>
          <p:nvPr>
            <p:ph type="sldNum" sz="quarter" idx="12"/>
          </p:nvPr>
        </p:nvSpPr>
        <p:spPr/>
        <p:txBody>
          <a:bodyPr/>
          <a:lstStyle/>
          <a:p>
            <a:fld id="{75A95DC0-E8A7-E846-91D7-871359B190C7}" type="slidenum">
              <a:rPr lang="en-US" smtClean="0"/>
              <a:t>‹#›</a:t>
            </a:fld>
            <a:endParaRPr lang="en-US"/>
          </a:p>
        </p:txBody>
      </p:sp>
    </p:spTree>
    <p:extLst>
      <p:ext uri="{BB962C8B-B14F-4D97-AF65-F5344CB8AC3E}">
        <p14:creationId xmlns:p14="http://schemas.microsoft.com/office/powerpoint/2010/main" val="2129612603"/>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570821-F1FC-7F4C-972B-1099F4DA6E42}" type="datetime1">
              <a:rPr lang="en-US" smtClean="0"/>
              <a:t>4/17/2026</a:t>
            </a:fld>
            <a:endParaRPr lang="en-US"/>
          </a:p>
        </p:txBody>
      </p:sp>
      <p:sp>
        <p:nvSpPr>
          <p:cNvPr id="5" name="Footer Placeholder 4"/>
          <p:cNvSpPr>
            <a:spLocks noGrp="1"/>
          </p:cNvSpPr>
          <p:nvPr>
            <p:ph type="ftr" sz="quarter" idx="11"/>
          </p:nvPr>
        </p:nvSpPr>
        <p:spPr/>
        <p:txBody>
          <a:bodyPr/>
          <a:lstStyle/>
          <a:p>
            <a:r>
              <a:rPr lang="en-US"/>
              <a:t>Leadership. Curiosity. Commitment.</a:t>
            </a:r>
          </a:p>
        </p:txBody>
      </p:sp>
      <p:sp>
        <p:nvSpPr>
          <p:cNvPr id="6" name="Slide Number Placeholder 5"/>
          <p:cNvSpPr>
            <a:spLocks noGrp="1"/>
          </p:cNvSpPr>
          <p:nvPr>
            <p:ph type="sldNum" sz="quarter" idx="12"/>
          </p:nvPr>
        </p:nvSpPr>
        <p:spPr/>
        <p:txBody>
          <a:bodyPr/>
          <a:lstStyle/>
          <a:p>
            <a:fld id="{75A95DC0-E8A7-E846-91D7-871359B190C7}" type="slidenum">
              <a:rPr lang="en-US" smtClean="0"/>
              <a:t>‹#›</a:t>
            </a:fld>
            <a:endParaRPr lang="en-US"/>
          </a:p>
        </p:txBody>
      </p:sp>
    </p:spTree>
    <p:extLst>
      <p:ext uri="{BB962C8B-B14F-4D97-AF65-F5344CB8AC3E}">
        <p14:creationId xmlns:p14="http://schemas.microsoft.com/office/powerpoint/2010/main" val="330746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2708-06F0-524A-8088-E08C8072A8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767CDA-0B0F-0D4B-88C7-520A5DCAE0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4091F8-568D-0E41-A53E-B6EF4D6D1B7A}"/>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5" name="Footer Placeholder 4">
            <a:extLst>
              <a:ext uri="{FF2B5EF4-FFF2-40B4-BE49-F238E27FC236}">
                <a16:creationId xmlns:a16="http://schemas.microsoft.com/office/drawing/2014/main" id="{B487CC20-5553-3D40-A507-73B01A6EC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E3516-659A-2148-956E-7390F006AA09}"/>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3498758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F4BD-D4B0-314C-8786-0556715237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B3772-5C05-5B49-97BE-CAAA3FDC11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20C6C9-416B-7D49-BC2C-AFACCDE7A5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451B6-25DA-7244-ACC9-B79D2BA2382B}"/>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6" name="Footer Placeholder 5">
            <a:extLst>
              <a:ext uri="{FF2B5EF4-FFF2-40B4-BE49-F238E27FC236}">
                <a16:creationId xmlns:a16="http://schemas.microsoft.com/office/drawing/2014/main" id="{1CACFF45-F8F4-AB4A-9836-12811F20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10B1E-CB08-9340-85E4-F821D0A626FC}"/>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459834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4AB56-74B2-F54E-90A0-FAAF6F87C0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9DAF9D-684D-1C44-89E3-86C912B562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BF45C-E0F4-7C4A-9A4E-E20750D98B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00A547-F2D9-3D4B-9A25-18C39A72E3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3F7489-9C1B-4243-AC87-BAAA028DBB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50864F-F348-0A49-9629-4CD147B6FC7D}"/>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8" name="Footer Placeholder 7">
            <a:extLst>
              <a:ext uri="{FF2B5EF4-FFF2-40B4-BE49-F238E27FC236}">
                <a16:creationId xmlns:a16="http://schemas.microsoft.com/office/drawing/2014/main" id="{71F596B2-F0B9-B941-9E95-69028A46E6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2A1ABA-8C96-AA4F-BCA6-13BEC7154BFB}"/>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152892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5D66-14FE-4546-97E4-4EF625C43B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B35F0B-7CC5-1243-B588-EAA0344865C2}"/>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4" name="Footer Placeholder 3">
            <a:extLst>
              <a:ext uri="{FF2B5EF4-FFF2-40B4-BE49-F238E27FC236}">
                <a16:creationId xmlns:a16="http://schemas.microsoft.com/office/drawing/2014/main" id="{9E8988F1-1406-A143-B025-DADFF7CD6D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9ADB2-739E-714A-AD94-47179E87468C}"/>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194848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6D775B-A03D-FF48-AE85-3DB47AA780D5}"/>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3" name="Footer Placeholder 2">
            <a:extLst>
              <a:ext uri="{FF2B5EF4-FFF2-40B4-BE49-F238E27FC236}">
                <a16:creationId xmlns:a16="http://schemas.microsoft.com/office/drawing/2014/main" id="{FACA86DA-14F9-FE49-89C4-59241B6B2B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EECEEB-7609-EB47-AF3A-84DE1C3019A3}"/>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2150299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57E1-4B9E-9447-8EF6-90748B90E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182328-42F3-FB45-84F0-AA216651E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E6DDED-8A0A-094A-9BD9-FDC0B0856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397FD-8A26-7745-A9F9-458DF937375B}"/>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6" name="Footer Placeholder 5">
            <a:extLst>
              <a:ext uri="{FF2B5EF4-FFF2-40B4-BE49-F238E27FC236}">
                <a16:creationId xmlns:a16="http://schemas.microsoft.com/office/drawing/2014/main" id="{922F2526-6805-1647-BDBD-69A229643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F53246-B36F-7B41-8765-8797F73CF9A4}"/>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1270500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0F5-0F95-F147-A58E-5C84A1D7F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D70783-C3DE-D540-B33F-68E9E158E8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B5E3B2-E654-FD48-9351-7EB5B43FA7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87E442-9AD9-6142-B36D-F771166FA84C}"/>
              </a:ext>
            </a:extLst>
          </p:cNvPr>
          <p:cNvSpPr>
            <a:spLocks noGrp="1"/>
          </p:cNvSpPr>
          <p:nvPr>
            <p:ph type="dt" sz="half" idx="10"/>
          </p:nvPr>
        </p:nvSpPr>
        <p:spPr/>
        <p:txBody>
          <a:bodyPr/>
          <a:lstStyle/>
          <a:p>
            <a:fld id="{14AA48B6-506E-1F48-87F7-6948937AE186}" type="datetimeFigureOut">
              <a:rPr lang="en-US" smtClean="0"/>
              <a:t>4/17/2026</a:t>
            </a:fld>
            <a:endParaRPr lang="en-US"/>
          </a:p>
        </p:txBody>
      </p:sp>
      <p:sp>
        <p:nvSpPr>
          <p:cNvPr id="6" name="Footer Placeholder 5">
            <a:extLst>
              <a:ext uri="{FF2B5EF4-FFF2-40B4-BE49-F238E27FC236}">
                <a16:creationId xmlns:a16="http://schemas.microsoft.com/office/drawing/2014/main" id="{B963E553-5FA0-0849-9BC0-25255E29D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D01574-9271-B240-A4A4-0B0B7AC883BC}"/>
              </a:ext>
            </a:extLst>
          </p:cNvPr>
          <p:cNvSpPr>
            <a:spLocks noGrp="1"/>
          </p:cNvSpPr>
          <p:nvPr>
            <p:ph type="sldNum" sz="quarter" idx="12"/>
          </p:nvPr>
        </p:nvSpPr>
        <p:spPr/>
        <p:txBody>
          <a:bodyPr/>
          <a:lstStyle/>
          <a:p>
            <a:fld id="{38F621FB-FCD7-DE4D-B574-754F0A52C903}" type="slidenum">
              <a:rPr lang="en-US" smtClean="0"/>
              <a:t>‹#›</a:t>
            </a:fld>
            <a:endParaRPr lang="en-US"/>
          </a:p>
        </p:txBody>
      </p:sp>
    </p:spTree>
    <p:extLst>
      <p:ext uri="{BB962C8B-B14F-4D97-AF65-F5344CB8AC3E}">
        <p14:creationId xmlns:p14="http://schemas.microsoft.com/office/powerpoint/2010/main" val="3461890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gi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4F9DC1-9BEE-3B45-88B4-F962F6EE5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28CD0B-6458-204F-BD4B-625D9BB42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C0C3F-3BEE-1D4B-9FF8-FEB32450EB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48B6-506E-1F48-87F7-6948937AE186}" type="datetimeFigureOut">
              <a:rPr lang="en-US" smtClean="0"/>
              <a:t>4/17/2026</a:t>
            </a:fld>
            <a:endParaRPr lang="en-US"/>
          </a:p>
        </p:txBody>
      </p:sp>
      <p:sp>
        <p:nvSpPr>
          <p:cNvPr id="5" name="Footer Placeholder 4">
            <a:extLst>
              <a:ext uri="{FF2B5EF4-FFF2-40B4-BE49-F238E27FC236}">
                <a16:creationId xmlns:a16="http://schemas.microsoft.com/office/drawing/2014/main" id="{E332544E-21C9-E941-9628-D0584BB61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9213D0-1414-4D45-838A-E2557FEC1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621FB-FCD7-DE4D-B574-754F0A52C903}" type="slidenum">
              <a:rPr lang="en-US" smtClean="0"/>
              <a:t>‹#›</a:t>
            </a:fld>
            <a:endParaRPr lang="en-US"/>
          </a:p>
        </p:txBody>
      </p:sp>
    </p:spTree>
    <p:extLst>
      <p:ext uri="{BB962C8B-B14F-4D97-AF65-F5344CB8AC3E}">
        <p14:creationId xmlns:p14="http://schemas.microsoft.com/office/powerpoint/2010/main" val="1534402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019800"/>
            <a:ext cx="12192000" cy="838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600201"/>
            <a:ext cx="109728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5578478"/>
            <a:ext cx="2844800" cy="365125"/>
          </a:xfrm>
          <a:prstGeom prst="rect">
            <a:avLst/>
          </a:prstGeom>
        </p:spPr>
        <p:txBody>
          <a:bodyPr vert="horz" lIns="91440" tIns="45720" rIns="91440" bIns="45720" rtlCol="0" anchor="ctr"/>
          <a:lstStyle>
            <a:lvl1pPr algn="l">
              <a:defRPr sz="1200">
                <a:solidFill>
                  <a:srgbClr val="A2A4A3"/>
                </a:solidFill>
              </a:defRPr>
            </a:lvl1pPr>
          </a:lstStyle>
          <a:p>
            <a:fld id="{EF0735B2-FECE-354F-885E-43C5ADA102D7}" type="datetime1">
              <a:rPr lang="en-US" smtClean="0"/>
              <a:t>4/17/2026</a:t>
            </a:fld>
            <a:endParaRPr lang="en-US"/>
          </a:p>
        </p:txBody>
      </p:sp>
      <p:sp>
        <p:nvSpPr>
          <p:cNvPr id="5" name="Footer Placeholder 4"/>
          <p:cNvSpPr>
            <a:spLocks noGrp="1"/>
          </p:cNvSpPr>
          <p:nvPr>
            <p:ph type="ftr" sz="quarter" idx="3"/>
          </p:nvPr>
        </p:nvSpPr>
        <p:spPr>
          <a:xfrm>
            <a:off x="4165600" y="5578478"/>
            <a:ext cx="3860800" cy="365125"/>
          </a:xfrm>
          <a:prstGeom prst="rect">
            <a:avLst/>
          </a:prstGeom>
        </p:spPr>
        <p:txBody>
          <a:bodyPr vert="horz" lIns="91440" tIns="45720" rIns="91440" bIns="45720" rtlCol="0" anchor="ctr"/>
          <a:lstStyle>
            <a:lvl1pPr algn="ctr">
              <a:defRPr sz="1200">
                <a:solidFill>
                  <a:srgbClr val="A2A4A3"/>
                </a:solidFill>
              </a:defRPr>
            </a:lvl1pPr>
          </a:lstStyle>
          <a:p>
            <a:r>
              <a:rPr lang="en-US"/>
              <a:t>Leadership. Curiosity. Commitment.</a:t>
            </a:r>
          </a:p>
        </p:txBody>
      </p:sp>
      <p:sp>
        <p:nvSpPr>
          <p:cNvPr id="6" name="Slide Number Placeholder 5"/>
          <p:cNvSpPr>
            <a:spLocks noGrp="1"/>
          </p:cNvSpPr>
          <p:nvPr>
            <p:ph type="sldNum" sz="quarter" idx="4"/>
          </p:nvPr>
        </p:nvSpPr>
        <p:spPr>
          <a:xfrm>
            <a:off x="8737601" y="5578478"/>
            <a:ext cx="2844800" cy="365125"/>
          </a:xfrm>
          <a:prstGeom prst="rect">
            <a:avLst/>
          </a:prstGeom>
        </p:spPr>
        <p:txBody>
          <a:bodyPr vert="horz" lIns="91440" tIns="45720" rIns="91440" bIns="45720" rtlCol="0" anchor="ctr"/>
          <a:lstStyle>
            <a:lvl1pPr algn="r">
              <a:defRPr sz="1200">
                <a:solidFill>
                  <a:srgbClr val="A2A4A3"/>
                </a:solidFill>
              </a:defRPr>
            </a:lvl1pPr>
          </a:lstStyle>
          <a:p>
            <a:fld id="{75A95DC0-E8A7-E846-91D7-871359B190C7}" type="slidenum">
              <a:rPr lang="en-US" smtClean="0"/>
              <a:t>‹#›</a:t>
            </a:fld>
            <a:endParaRPr lang="en-US"/>
          </a:p>
        </p:txBody>
      </p:sp>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4880" y="6091081"/>
            <a:ext cx="4337608" cy="678872"/>
          </a:xfrm>
          <a:prstGeom prst="rect">
            <a:avLst/>
          </a:prstGeom>
        </p:spPr>
      </p:pic>
      <p:pic>
        <p:nvPicPr>
          <p:cNvPr id="9" name="Picture 8" descr="momentum_bar.eps"/>
          <p:cNvPicPr>
            <a:picLocks noChangeAspect="1"/>
          </p:cNvPicPr>
          <p:nvPr/>
        </p:nvPicPr>
        <p:blipFill>
          <a:blip r:embed="rId16" cstate="print"/>
          <a:stretch>
            <a:fillRect/>
          </a:stretch>
        </p:blipFill>
        <p:spPr>
          <a:xfrm>
            <a:off x="0" y="5953542"/>
            <a:ext cx="12192000" cy="66261"/>
          </a:xfrm>
          <a:prstGeom prst="rect">
            <a:avLst/>
          </a:prstGeom>
        </p:spPr>
      </p:pic>
      <p:sp>
        <p:nvSpPr>
          <p:cNvPr id="12" name="TextBox 11"/>
          <p:cNvSpPr txBox="1"/>
          <p:nvPr/>
        </p:nvSpPr>
        <p:spPr>
          <a:xfrm>
            <a:off x="9488558" y="6027120"/>
            <a:ext cx="2703444" cy="830997"/>
          </a:xfrm>
          <a:prstGeom prst="rect">
            <a:avLst/>
          </a:prstGeom>
          <a:noFill/>
        </p:spPr>
        <p:txBody>
          <a:bodyPr wrap="square" rtlCol="0">
            <a:spAutoFit/>
          </a:bodyPr>
          <a:lstStyle/>
          <a:p>
            <a:r>
              <a:rPr lang="en-US" sz="1600" b="1"/>
              <a:t>Leadership.</a:t>
            </a:r>
          </a:p>
          <a:p>
            <a:r>
              <a:rPr lang="en-US" sz="1600" b="1"/>
              <a:t>Curiosity.</a:t>
            </a:r>
          </a:p>
          <a:p>
            <a:r>
              <a:rPr lang="en-US" sz="1600" b="1"/>
              <a:t>Commitment.</a:t>
            </a:r>
          </a:p>
        </p:txBody>
      </p:sp>
      <p:sp>
        <p:nvSpPr>
          <p:cNvPr id="2" name="Rectangle 1"/>
          <p:cNvSpPr/>
          <p:nvPr/>
        </p:nvSpPr>
        <p:spPr>
          <a:xfrm>
            <a:off x="609600" y="6086060"/>
            <a:ext cx="4615543" cy="771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4375" y="6066707"/>
            <a:ext cx="3626756" cy="791292"/>
          </a:xfrm>
          <a:prstGeom prst="rect">
            <a:avLst/>
          </a:prstGeom>
        </p:spPr>
      </p:pic>
    </p:spTree>
    <p:extLst>
      <p:ext uri="{BB962C8B-B14F-4D97-AF65-F5344CB8AC3E}">
        <p14:creationId xmlns:p14="http://schemas.microsoft.com/office/powerpoint/2010/main" val="566243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defTabSz="914400" rtl="0" eaLnBrk="1" latinLnBrk="0" hangingPunct="1">
        <a:spcBef>
          <a:spcPct val="0"/>
        </a:spcBef>
        <a:buNone/>
        <a:defRPr sz="4000" kern="1200">
          <a:solidFill>
            <a:srgbClr val="CFB879"/>
          </a:solidFill>
          <a:effectLst>
            <a:outerShdw blurRad="38100" dist="38100" dir="2700000" algn="tl">
              <a:srgbClr val="000000">
                <a:alpha val="43137"/>
              </a:srgbClr>
            </a:outerShdw>
          </a:effectLst>
          <a:latin typeface="HelveticaNeueLT Std"/>
          <a:ea typeface="+mj-ea"/>
          <a:cs typeface="HelveticaNeueLT Std"/>
        </a:defRPr>
      </a:lvl1pPr>
    </p:titleStyle>
    <p:bodyStyle>
      <a:lvl1pPr marL="342900" indent="-342900" algn="l" defTabSz="914400" rtl="0" eaLnBrk="1" latinLnBrk="0" hangingPunct="1">
        <a:spcBef>
          <a:spcPct val="20000"/>
        </a:spcBef>
        <a:buFont typeface="Arial" pitchFamily="34" charset="0"/>
        <a:buChar char="•"/>
        <a:defRPr sz="2800" b="0" i="0" kern="1200">
          <a:solidFill>
            <a:srgbClr val="565A5C"/>
          </a:solidFill>
          <a:latin typeface="HelveticaNeueLT Std"/>
          <a:ea typeface="+mn-ea"/>
          <a:cs typeface="HelveticaNeueLT Std"/>
        </a:defRPr>
      </a:lvl1pPr>
      <a:lvl2pPr marL="742950" indent="-285750" algn="l" defTabSz="914400" rtl="0" eaLnBrk="1" latinLnBrk="0" hangingPunct="1">
        <a:spcBef>
          <a:spcPct val="20000"/>
        </a:spcBef>
        <a:buFont typeface="Arial" pitchFamily="34" charset="0"/>
        <a:buChar char="–"/>
        <a:defRPr sz="2600" b="0" kern="1200">
          <a:solidFill>
            <a:srgbClr val="565A5C"/>
          </a:solidFill>
          <a:latin typeface="HelveticaNeueLT Std"/>
          <a:ea typeface="+mn-ea"/>
          <a:cs typeface="HelveticaNeueLT Std"/>
        </a:defRPr>
      </a:lvl2pPr>
      <a:lvl3pPr marL="1143000" indent="-228600" algn="l" defTabSz="914400" rtl="0" eaLnBrk="1" latinLnBrk="0" hangingPunct="1">
        <a:spcBef>
          <a:spcPct val="20000"/>
        </a:spcBef>
        <a:buFont typeface="Arial" pitchFamily="34" charset="0"/>
        <a:buChar char="•"/>
        <a:defRPr sz="2400" b="0" i="1" kern="1200">
          <a:solidFill>
            <a:srgbClr val="565A5C"/>
          </a:solidFill>
          <a:latin typeface="HelveticaNeueLT Std"/>
          <a:ea typeface="+mn-ea"/>
          <a:cs typeface="HelveticaNeueLT Std"/>
        </a:defRPr>
      </a:lvl3pPr>
      <a:lvl4pPr marL="1600200" indent="-228600" algn="l" defTabSz="914400" rtl="0" eaLnBrk="1" latinLnBrk="0" hangingPunct="1">
        <a:spcBef>
          <a:spcPct val="20000"/>
        </a:spcBef>
        <a:buFont typeface="Arial" pitchFamily="34" charset="0"/>
        <a:buChar char="–"/>
        <a:defRPr sz="2000" b="0" kern="1200">
          <a:solidFill>
            <a:srgbClr val="565A5C"/>
          </a:solidFill>
          <a:latin typeface="HelveticaNeueLT Std"/>
          <a:ea typeface="+mn-ea"/>
          <a:cs typeface="HelveticaNeueLT Std"/>
        </a:defRPr>
      </a:lvl4pPr>
      <a:lvl5pPr marL="2057400" indent="-228600" algn="l" defTabSz="914400" rtl="0" eaLnBrk="1" latinLnBrk="0" hangingPunct="1">
        <a:spcBef>
          <a:spcPct val="20000"/>
        </a:spcBef>
        <a:buFont typeface="Arial" pitchFamily="34" charset="0"/>
        <a:buChar char="»"/>
        <a:defRPr sz="2000" b="0" kern="1200">
          <a:solidFill>
            <a:srgbClr val="565A5C"/>
          </a:solidFill>
          <a:latin typeface="HelveticaNeueLT Std"/>
          <a:ea typeface="+mn-ea"/>
          <a:cs typeface="HelveticaNeueLT Std"/>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9.tiff"/><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SOM.Alpine-Summit@cuanschutz.edu"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orms.office.com/Pages/ResponsePage.aspx?id=yjczVhelGkKq4BqltBT9fzMHYqHIop5LvJiJPlMG7ANUQUhWTEZOMUFXV0RKT1ZDVDM4RTFGREYzOC4u"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medschool.cuanschutz.edu/education/current-students/curriculum/trek-curriculum/alpine-summit-post-clerkship-phase" TargetMode="Externa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ucdenver.oasisscheduling.com/public/courses/select_student_level.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icture containing sky, mountain, outdoor, grass&#10;&#10;Description automatically generated">
            <a:extLst>
              <a:ext uri="{FF2B5EF4-FFF2-40B4-BE49-F238E27FC236}">
                <a16:creationId xmlns:a16="http://schemas.microsoft.com/office/drawing/2014/main" id="{7ED6F432-36D6-9344-8988-8A67E2CE5360}"/>
              </a:ext>
            </a:extLst>
          </p:cNvPr>
          <p:cNvPicPr>
            <a:picLocks noChangeAspect="1"/>
          </p:cNvPicPr>
          <p:nvPr/>
        </p:nvPicPr>
        <p:blipFill rotWithShape="1">
          <a:blip r:embed="rId3"/>
          <a:srcRect l="2217" t="4507" r="29886" b="-1"/>
          <a:stretch/>
        </p:blipFill>
        <p:spPr>
          <a:xfrm>
            <a:off x="3523488" y="10"/>
            <a:ext cx="8668512" cy="6857990"/>
          </a:xfrm>
          <a:prstGeom prst="rect">
            <a:avLst/>
          </a:prstGeom>
        </p:spPr>
      </p:pic>
      <p:sp>
        <p:nvSpPr>
          <p:cNvPr id="26"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ctrTitle"/>
          </p:nvPr>
        </p:nvSpPr>
        <p:spPr>
          <a:xfrm>
            <a:off x="477981" y="1122363"/>
            <a:ext cx="4023360" cy="3204134"/>
          </a:xfrm>
        </p:spPr>
        <p:txBody>
          <a:bodyPr anchor="b">
            <a:normAutofit/>
          </a:bodyPr>
          <a:lstStyle/>
          <a:p>
            <a:pPr algn="l"/>
            <a:r>
              <a:rPr lang="en-US" sz="4800" b="1"/>
              <a:t>Alpine – Summit Introduction</a:t>
            </a:r>
            <a:endParaRPr lang="en-US" sz="4800" b="1">
              <a:cs typeface="Calibri Light"/>
            </a:endParaRPr>
          </a:p>
        </p:txBody>
      </p:sp>
      <p:sp>
        <p:nvSpPr>
          <p:cNvPr id="3" name="Subtitle 2"/>
          <p:cNvSpPr>
            <a:spLocks noGrp="1"/>
          </p:cNvSpPr>
          <p:nvPr>
            <p:ph type="subTitle" idx="1"/>
          </p:nvPr>
        </p:nvSpPr>
        <p:spPr>
          <a:xfrm>
            <a:off x="477980" y="4872922"/>
            <a:ext cx="4023359" cy="1567607"/>
          </a:xfrm>
        </p:spPr>
        <p:txBody>
          <a:bodyPr vert="horz" lIns="91440" tIns="45720" rIns="91440" bIns="45720" rtlCol="0" anchor="t">
            <a:normAutofit fontScale="85000" lnSpcReduction="10000"/>
          </a:bodyPr>
          <a:lstStyle/>
          <a:p>
            <a:pPr algn="l"/>
            <a:r>
              <a:rPr lang="en-US" sz="2000" dirty="0"/>
              <a:t>April 2026</a:t>
            </a:r>
          </a:p>
          <a:p>
            <a:pPr algn="l"/>
            <a:r>
              <a:rPr lang="en-US" sz="2000" dirty="0"/>
              <a:t>Anna Neumeier, MD- Assistant Dean Post-Clerkship (Alpine-Summit) Curriculum</a:t>
            </a:r>
          </a:p>
          <a:p>
            <a:pPr algn="l"/>
            <a:r>
              <a:rPr lang="en-US" sz="2000" dirty="0"/>
              <a:t>Chad Stickrath, MD- Associate Dean for Post-Clerkship (Alpine-Summit) Curriculum</a:t>
            </a:r>
          </a:p>
        </p:txBody>
      </p:sp>
      <p:sp>
        <p:nvSpPr>
          <p:cNvPr id="27"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69900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erson using microscope">
            <a:extLst>
              <a:ext uri="{FF2B5EF4-FFF2-40B4-BE49-F238E27FC236}">
                <a16:creationId xmlns:a16="http://schemas.microsoft.com/office/drawing/2014/main" id="{5F1B8270-9E1D-A509-6561-F6A22E9373B5}"/>
              </a:ext>
            </a:extLst>
          </p:cNvPr>
          <p:cNvPicPr>
            <a:picLocks noChangeAspect="1"/>
          </p:cNvPicPr>
          <p:nvPr/>
        </p:nvPicPr>
        <p:blipFill rotWithShape="1">
          <a:blip r:embed="rId3"/>
          <a:srcRect l="6677" r="24234" b="1"/>
          <a:stretch>
            <a:fillRect/>
          </a:stretch>
        </p:blipFill>
        <p:spPr>
          <a:xfrm>
            <a:off x="1"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1114D4-6C77-2549-991D-E64939ACCBD7}"/>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Advanced Integrated Science Courses</a:t>
            </a:r>
          </a:p>
        </p:txBody>
      </p:sp>
      <p:sp>
        <p:nvSpPr>
          <p:cNvPr id="4" name="Text Placeholder 3">
            <a:extLst>
              <a:ext uri="{FF2B5EF4-FFF2-40B4-BE49-F238E27FC236}">
                <a16:creationId xmlns:a16="http://schemas.microsoft.com/office/drawing/2014/main" id="{D62B9766-F6EC-084C-A4EE-03FC2F9D77A2}"/>
              </a:ext>
            </a:extLst>
          </p:cNvPr>
          <p:cNvSpPr>
            <a:spLocks noGrp="1"/>
          </p:cNvSpPr>
          <p:nvPr>
            <p:ph type="body" sz="half" idx="2"/>
          </p:nvPr>
        </p:nvSpPr>
        <p:spPr>
          <a:xfrm>
            <a:off x="7531610" y="2434201"/>
            <a:ext cx="4490501" cy="4058674"/>
          </a:xfrm>
        </p:spPr>
        <p:txBody>
          <a:bodyPr vert="horz" lIns="91440" tIns="45720" rIns="91440" bIns="45720" rtlCol="0">
            <a:normAutofit fontScale="85000" lnSpcReduction="10000"/>
          </a:bodyPr>
          <a:lstStyle/>
          <a:p>
            <a:r>
              <a:rPr lang="en-US" sz="1800" b="1" dirty="0"/>
              <a:t>The Advanced Sciences courses will weave together advanced clinical topics and basic science, to promote critical thinking, develop clinical reasoning skills and foster the habits of mind of a curiosity-driven physician</a:t>
            </a:r>
          </a:p>
          <a:p>
            <a:pPr indent="-228600">
              <a:buFont typeface="Arial" panose="020B0604020202020204" pitchFamily="34" charset="0"/>
              <a:buChar char="•"/>
            </a:pPr>
            <a:endParaRPr lang="en-US" sz="1800" b="1" dirty="0"/>
          </a:p>
          <a:p>
            <a:r>
              <a:rPr lang="en-US" sz="1800" b="1" dirty="0"/>
              <a:t>Goals &amp; Values</a:t>
            </a:r>
          </a:p>
          <a:p>
            <a:pPr marL="342900" indent="-228600">
              <a:buFont typeface="Arial" panose="020B0604020202020204" pitchFamily="34" charset="0"/>
              <a:buChar char="•"/>
            </a:pPr>
            <a:r>
              <a:rPr lang="en-US" sz="1800" dirty="0"/>
              <a:t>Utilize advanced science concepts in advancing the care for patients</a:t>
            </a:r>
          </a:p>
          <a:p>
            <a:pPr marL="342900" indent="-228600">
              <a:buFont typeface="Arial" panose="020B0604020202020204" pitchFamily="34" charset="0"/>
              <a:buChar char="•"/>
            </a:pPr>
            <a:r>
              <a:rPr lang="en-US" sz="1800" dirty="0"/>
              <a:t>Engage in authentic advanced clinical experiences</a:t>
            </a:r>
          </a:p>
          <a:p>
            <a:pPr marL="342900" indent="-228600">
              <a:buFont typeface="Arial" panose="020B0604020202020204" pitchFamily="34" charset="0"/>
              <a:buChar char="•"/>
            </a:pPr>
            <a:r>
              <a:rPr lang="en-US" sz="1800" dirty="0"/>
              <a:t>Explain advanced Health System Science concepts in the context of advanced clinical patients</a:t>
            </a:r>
          </a:p>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1800" dirty="0"/>
              <a:t>Other values of the Advanced Science Courses:</a:t>
            </a:r>
          </a:p>
          <a:p>
            <a:pPr marL="742950" lvl="1" indent="-228600">
              <a:buFont typeface="Arial" panose="020B0604020202020204" pitchFamily="34" charset="0"/>
              <a:buChar char="•"/>
            </a:pPr>
            <a:r>
              <a:rPr lang="en-US" sz="1800" dirty="0"/>
              <a:t>Overlap with Step 1 learning and preparation</a:t>
            </a:r>
          </a:p>
          <a:p>
            <a:pPr indent="-228600">
              <a:buFont typeface="Arial" panose="020B0604020202020204" pitchFamily="34" charset="0"/>
              <a:buChar char="•"/>
            </a:pPr>
            <a:endParaRPr lang="en-US" sz="1100" dirty="0"/>
          </a:p>
        </p:txBody>
      </p:sp>
    </p:spTree>
    <p:extLst>
      <p:ext uri="{BB962C8B-B14F-4D97-AF65-F5344CB8AC3E}">
        <p14:creationId xmlns:p14="http://schemas.microsoft.com/office/powerpoint/2010/main" val="3600618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913B067F-3154-4968-A886-DF93A787E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83" name="Oval 82">
              <a:extLst>
                <a:ext uri="{FF2B5EF4-FFF2-40B4-BE49-F238E27FC236}">
                  <a16:creationId xmlns:a16="http://schemas.microsoft.com/office/drawing/2014/main" id="{97583D6C-C05B-47AB-8540-B2700B82A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501AD91-D973-4968-95E4-4C26CFDF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5C165989-F5FE-4BB6-9817-E7828CB1D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6B0649CC-B912-4E82-BEA0-DA75ECB19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6BA08C17-C9A5-4FA8-ABC4-44FB3B86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70DEAC6C-553C-437E-BC17-D4495233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89">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93" name="Straight Connector 92">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98" name="Rectangle 97">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01" name="Straight Connector 100">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A5EE2CFC-5E49-1B4B-9448-2EFB454B1DDC}"/>
              </a:ext>
            </a:extLst>
          </p:cNvPr>
          <p:cNvSpPr>
            <a:spLocks noGrp="1"/>
          </p:cNvSpPr>
          <p:nvPr>
            <p:ph type="title"/>
          </p:nvPr>
        </p:nvSpPr>
        <p:spPr>
          <a:xfrm>
            <a:off x="630935" y="4018137"/>
            <a:ext cx="5071221" cy="2129586"/>
          </a:xfrm>
          <a:noFill/>
        </p:spPr>
        <p:txBody>
          <a:bodyPr anchor="t">
            <a:normAutofit/>
          </a:bodyPr>
          <a:lstStyle/>
          <a:p>
            <a:r>
              <a:rPr lang="en-US" sz="4800" dirty="0">
                <a:solidFill>
                  <a:schemeClr val="bg1"/>
                </a:solidFill>
              </a:rPr>
              <a:t>ASCs Integrated</a:t>
            </a:r>
            <a:r>
              <a:rPr lang="en-US" sz="4800" b="1" baseline="30000" dirty="0">
                <a:solidFill>
                  <a:schemeClr val="bg1"/>
                </a:solidFill>
              </a:rPr>
              <a:t>2</a:t>
            </a:r>
          </a:p>
        </p:txBody>
      </p:sp>
      <p:pic>
        <p:nvPicPr>
          <p:cNvPr id="2" name="Picture 1" descr="A close-up of a list&#10;&#10;Description automatically generated">
            <a:extLst>
              <a:ext uri="{FF2B5EF4-FFF2-40B4-BE49-F238E27FC236}">
                <a16:creationId xmlns:a16="http://schemas.microsoft.com/office/drawing/2014/main" id="{B2F813EC-41CE-68E6-88C0-FE98FD785F44}"/>
              </a:ext>
            </a:extLst>
          </p:cNvPr>
          <p:cNvPicPr>
            <a:picLocks noChangeAspect="1"/>
          </p:cNvPicPr>
          <p:nvPr/>
        </p:nvPicPr>
        <p:blipFill>
          <a:blip r:embed="rId3"/>
          <a:stretch>
            <a:fillRect/>
          </a:stretch>
        </p:blipFill>
        <p:spPr>
          <a:xfrm>
            <a:off x="841476" y="1044037"/>
            <a:ext cx="10843065" cy="2683656"/>
          </a:xfrm>
          <a:prstGeom prst="rect">
            <a:avLst/>
          </a:prstGeom>
        </p:spPr>
      </p:pic>
      <p:grpSp>
        <p:nvGrpSpPr>
          <p:cNvPr id="106" name="Group 105">
            <a:extLst>
              <a:ext uri="{FF2B5EF4-FFF2-40B4-BE49-F238E27FC236}">
                <a16:creationId xmlns:a16="http://schemas.microsoft.com/office/drawing/2014/main" id="{1F4E1649-4D1F-4A91-AF97-A254BFDD52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107" name="Straight Connector 106">
              <a:extLst>
                <a:ext uri="{FF2B5EF4-FFF2-40B4-BE49-F238E27FC236}">
                  <a16:creationId xmlns:a16="http://schemas.microsoft.com/office/drawing/2014/main" id="{FE483602-62F9-474D-9C9B-5EE4CD767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D7D1AC0-A6C7-40E3-9841-F34AC831A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951C4DD-7427-497D-9DE3-9D731D3F4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EE18298-0BF5-4D7A-921A-2F4186E8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12" name="Oval 111">
            <a:extLst>
              <a:ext uri="{FF2B5EF4-FFF2-40B4-BE49-F238E27FC236}">
                <a16:creationId xmlns:a16="http://schemas.microsoft.com/office/drawing/2014/main" id="{773AEA78-C03B-40B7-9D11-DC022119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9171649E-408E-7B49-8566-5259A7174649}"/>
              </a:ext>
            </a:extLst>
          </p:cNvPr>
          <p:cNvSpPr>
            <a:spLocks noGrp="1"/>
          </p:cNvSpPr>
          <p:nvPr>
            <p:ph idx="1"/>
          </p:nvPr>
        </p:nvSpPr>
        <p:spPr>
          <a:xfrm>
            <a:off x="5565128" y="4018143"/>
            <a:ext cx="5909288" cy="2129599"/>
          </a:xfrm>
          <a:noFill/>
        </p:spPr>
        <p:txBody>
          <a:bodyPr anchor="t">
            <a:noAutofit/>
          </a:bodyPr>
          <a:lstStyle/>
          <a:p>
            <a:r>
              <a:rPr lang="en-US" sz="1800" dirty="0">
                <a:solidFill>
                  <a:schemeClr val="bg1"/>
                </a:solidFill>
              </a:rPr>
              <a:t>13 weeks*, 3 Courses</a:t>
            </a:r>
          </a:p>
          <a:p>
            <a:pPr lvl="1"/>
            <a:r>
              <a:rPr lang="en-US" sz="1800" dirty="0">
                <a:solidFill>
                  <a:schemeClr val="bg1"/>
                </a:solidFill>
              </a:rPr>
              <a:t>Cardiovascular Connections</a:t>
            </a:r>
            <a:endParaRPr lang="en-US" sz="1800" dirty="0">
              <a:solidFill>
                <a:schemeClr val="bg1"/>
              </a:solidFill>
              <a:ea typeface="Calibri"/>
              <a:cs typeface="Calibri"/>
            </a:endParaRPr>
          </a:p>
          <a:p>
            <a:pPr lvl="1"/>
            <a:r>
              <a:rPr lang="en-US" sz="1800" dirty="0">
                <a:solidFill>
                  <a:schemeClr val="bg1"/>
                </a:solidFill>
              </a:rPr>
              <a:t>Advanced Immunology &amp; Immunotherapy</a:t>
            </a:r>
            <a:endParaRPr lang="en-US" sz="1800" dirty="0">
              <a:solidFill>
                <a:schemeClr val="bg1"/>
              </a:solidFill>
              <a:ea typeface="Calibri"/>
              <a:cs typeface="Calibri"/>
            </a:endParaRPr>
          </a:p>
          <a:p>
            <a:pPr lvl="1"/>
            <a:r>
              <a:rPr lang="en-US" sz="1800" dirty="0">
                <a:solidFill>
                  <a:schemeClr val="bg1"/>
                </a:solidFill>
              </a:rPr>
              <a:t>Advanced Neurosciences</a:t>
            </a:r>
            <a:endParaRPr lang="en-US" sz="1800" dirty="0">
              <a:solidFill>
                <a:schemeClr val="bg1"/>
              </a:solidFill>
              <a:ea typeface="Calibri"/>
              <a:cs typeface="Calibri"/>
            </a:endParaRPr>
          </a:p>
          <a:p>
            <a:r>
              <a:rPr lang="en-US" sz="1800" dirty="0">
                <a:solidFill>
                  <a:schemeClr val="bg1"/>
                </a:solidFill>
              </a:rPr>
              <a:t>Week 1 = Classroom Bootcamp Week</a:t>
            </a:r>
            <a:endParaRPr lang="en-US" sz="1800" dirty="0">
              <a:solidFill>
                <a:schemeClr val="bg1"/>
              </a:solidFill>
              <a:ea typeface="Calibri"/>
              <a:cs typeface="Calibri"/>
            </a:endParaRPr>
          </a:p>
          <a:p>
            <a:r>
              <a:rPr lang="en-US" sz="1800" dirty="0">
                <a:solidFill>
                  <a:schemeClr val="bg1"/>
                </a:solidFill>
              </a:rPr>
              <a:t>Week 14 = CBSE on Monday, Start dedicated Step study</a:t>
            </a:r>
            <a:endParaRPr lang="en-US" sz="1800" dirty="0">
              <a:solidFill>
                <a:schemeClr val="bg1"/>
              </a:solidFill>
              <a:ea typeface="Calibri"/>
              <a:cs typeface="Calibri"/>
            </a:endParaRPr>
          </a:p>
          <a:p>
            <a:r>
              <a:rPr lang="en-US" sz="1800" dirty="0">
                <a:solidFill>
                  <a:schemeClr val="bg1"/>
                </a:solidFill>
              </a:rPr>
              <a:t>Monday = Didactic Sessions, All Students, All Courses Rotate</a:t>
            </a:r>
            <a:endParaRPr lang="en-US" sz="1800" dirty="0">
              <a:solidFill>
                <a:schemeClr val="bg1"/>
              </a:solidFill>
              <a:ea typeface="Calibri"/>
              <a:cs typeface="Calibri"/>
            </a:endParaRPr>
          </a:p>
        </p:txBody>
      </p:sp>
      <p:sp>
        <p:nvSpPr>
          <p:cNvPr id="3" name="Rectangle 2">
            <a:extLst>
              <a:ext uri="{FF2B5EF4-FFF2-40B4-BE49-F238E27FC236}">
                <a16:creationId xmlns:a16="http://schemas.microsoft.com/office/drawing/2014/main" id="{84421060-5EA4-AAEA-A037-352AF5223C9C}"/>
              </a:ext>
            </a:extLst>
          </p:cNvPr>
          <p:cNvSpPr/>
          <p:nvPr/>
        </p:nvSpPr>
        <p:spPr>
          <a:xfrm>
            <a:off x="3018017" y="1614690"/>
            <a:ext cx="1439056" cy="149266"/>
          </a:xfrm>
          <a:prstGeom prst="rect">
            <a:avLst/>
          </a:prstGeom>
          <a:solidFill>
            <a:srgbClr val="CBEEFB"/>
          </a:solidFill>
          <a:ln>
            <a:solidFill>
              <a:srgbClr val="CBEE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3E1507-E69E-A28A-32D3-5A7487A42DA9}"/>
              </a:ext>
            </a:extLst>
          </p:cNvPr>
          <p:cNvSpPr/>
          <p:nvPr/>
        </p:nvSpPr>
        <p:spPr>
          <a:xfrm>
            <a:off x="6064496" y="1604583"/>
            <a:ext cx="1447234" cy="159373"/>
          </a:xfrm>
          <a:prstGeom prst="rect">
            <a:avLst/>
          </a:prstGeom>
          <a:solidFill>
            <a:srgbClr val="FBE2D5"/>
          </a:solidFill>
          <a:ln>
            <a:solidFill>
              <a:srgbClr val="FBE2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F4D753-1733-00B2-0C96-DCAB245244D8}"/>
              </a:ext>
            </a:extLst>
          </p:cNvPr>
          <p:cNvSpPr/>
          <p:nvPr/>
        </p:nvSpPr>
        <p:spPr>
          <a:xfrm>
            <a:off x="9134143" y="1573916"/>
            <a:ext cx="1439056" cy="208993"/>
          </a:xfrm>
          <a:prstGeom prst="rect">
            <a:avLst/>
          </a:prstGeom>
          <a:solidFill>
            <a:srgbClr val="F2CEF0"/>
          </a:solidFill>
          <a:ln>
            <a:solidFill>
              <a:srgbClr val="F2CE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52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63929B-3E01-EE40-BF6A-372B8B6E1051}"/>
              </a:ext>
            </a:extLst>
          </p:cNvPr>
          <p:cNvSpPr>
            <a:spLocks noGrp="1"/>
          </p:cNvSpPr>
          <p:nvPr>
            <p:ph type="title"/>
          </p:nvPr>
        </p:nvSpPr>
        <p:spPr>
          <a:xfrm>
            <a:off x="572493" y="238539"/>
            <a:ext cx="11018520" cy="1434415"/>
          </a:xfrm>
        </p:spPr>
        <p:txBody>
          <a:bodyPr anchor="b">
            <a:normAutofit/>
          </a:bodyPr>
          <a:lstStyle/>
          <a:p>
            <a:r>
              <a:rPr lang="en-US" sz="5400"/>
              <a:t>Advanced Science Course Directors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C802AA-60DC-E846-AA23-CFA6B731989A}"/>
              </a:ext>
            </a:extLst>
          </p:cNvPr>
          <p:cNvSpPr>
            <a:spLocks noGrp="1"/>
          </p:cNvSpPr>
          <p:nvPr>
            <p:ph idx="1"/>
          </p:nvPr>
        </p:nvSpPr>
        <p:spPr>
          <a:xfrm>
            <a:off x="572493" y="2071316"/>
            <a:ext cx="6713552" cy="4119172"/>
          </a:xfrm>
        </p:spPr>
        <p:txBody>
          <a:bodyPr vert="horz" lIns="91440" tIns="45720" rIns="91440" bIns="45720" rtlCol="0" anchor="t">
            <a:normAutofit lnSpcReduction="10000"/>
          </a:bodyPr>
          <a:lstStyle/>
          <a:p>
            <a:r>
              <a:rPr lang="en-US" sz="2200" dirty="0"/>
              <a:t>Cardiovascular Connections: </a:t>
            </a:r>
          </a:p>
          <a:p>
            <a:pPr lvl="1"/>
            <a:r>
              <a:rPr lang="en-US" sz="2200" dirty="0"/>
              <a:t>AMC: Alexis Tumolo, MD; Joe Burke, MD; Rory Bricker, MD</a:t>
            </a:r>
            <a:endParaRPr lang="en-US" sz="2200" dirty="0">
              <a:cs typeface="Calibri"/>
            </a:endParaRPr>
          </a:p>
          <a:p>
            <a:pPr lvl="1"/>
            <a:r>
              <a:rPr lang="en-US" sz="2200" dirty="0"/>
              <a:t>FCB: Adam Chicco, PhD; Shivanshu Madan, MD; Robert Rayson, MD</a:t>
            </a:r>
            <a:endParaRPr lang="en-US" sz="2200" dirty="0">
              <a:cs typeface="Calibri"/>
            </a:endParaRPr>
          </a:p>
          <a:p>
            <a:r>
              <a:rPr lang="en-US" sz="2200" dirty="0"/>
              <a:t>Advanced Immunology: </a:t>
            </a:r>
            <a:endParaRPr lang="en-US" sz="2200" dirty="0">
              <a:ea typeface="Calibri"/>
              <a:cs typeface="Calibri"/>
            </a:endParaRPr>
          </a:p>
          <a:p>
            <a:pPr lvl="1"/>
            <a:r>
              <a:rPr lang="en-US" sz="2200" dirty="0"/>
              <a:t>AMC: Lindsey Davis, MD; Suzanne Ngo, MD; KD Nowicki, MD; Steven Mudroch MD</a:t>
            </a:r>
            <a:endParaRPr lang="en-US" sz="2200" dirty="0">
              <a:ea typeface="Calibri"/>
              <a:cs typeface="Calibri"/>
            </a:endParaRPr>
          </a:p>
          <a:p>
            <a:pPr lvl="1"/>
            <a:r>
              <a:rPr lang="en-US" sz="2200" dirty="0"/>
              <a:t>FCB: Marta Rowh, MD, PhD; Erin Willits, MD</a:t>
            </a:r>
            <a:endParaRPr lang="en-US" sz="2200" dirty="0">
              <a:cs typeface="Calibri"/>
            </a:endParaRPr>
          </a:p>
          <a:p>
            <a:r>
              <a:rPr lang="en-US" sz="2200" dirty="0"/>
              <a:t>Advanced Neurosciences: </a:t>
            </a:r>
            <a:endParaRPr lang="en-US" sz="2200" dirty="0">
              <a:ea typeface="Calibri"/>
              <a:cs typeface="Calibri"/>
            </a:endParaRPr>
          </a:p>
          <a:p>
            <a:pPr lvl="1"/>
            <a:r>
              <a:rPr lang="en-US" sz="2200" dirty="0"/>
              <a:t>AMC: Aaron Carlson, MD; Hannah Gilbert, MD</a:t>
            </a:r>
            <a:endParaRPr lang="en-US" sz="2200" dirty="0">
              <a:cs typeface="Calibri"/>
            </a:endParaRPr>
          </a:p>
          <a:p>
            <a:pPr lvl="1"/>
            <a:r>
              <a:rPr lang="en-US" sz="2200" dirty="0"/>
              <a:t>FCB: Tod Clapp, PhD, Barbara Hager, MD</a:t>
            </a:r>
            <a:endParaRPr lang="en-US" sz="2200" dirty="0">
              <a:ea typeface="Calibri"/>
              <a:cs typeface="Calibri"/>
            </a:endParaRPr>
          </a:p>
        </p:txBody>
      </p:sp>
      <p:pic>
        <p:nvPicPr>
          <p:cNvPr id="5" name="Picture 4" descr="Solution dispensed using electronic pipette">
            <a:extLst>
              <a:ext uri="{FF2B5EF4-FFF2-40B4-BE49-F238E27FC236}">
                <a16:creationId xmlns:a16="http://schemas.microsoft.com/office/drawing/2014/main" id="{EECB2DB3-2629-4135-9B75-7A205D426F15}"/>
              </a:ext>
            </a:extLst>
          </p:cNvPr>
          <p:cNvPicPr>
            <a:picLocks noChangeAspect="1"/>
          </p:cNvPicPr>
          <p:nvPr/>
        </p:nvPicPr>
        <p:blipFill rotWithShape="1">
          <a:blip r:embed="rId3"/>
          <a:srcRect l="5973" r="29811" b="2"/>
          <a:stretch/>
        </p:blipFill>
        <p:spPr>
          <a:xfrm>
            <a:off x="7675658" y="2093976"/>
            <a:ext cx="3941064" cy="4096512"/>
          </a:xfrm>
          <a:prstGeom prst="rect">
            <a:avLst/>
          </a:prstGeom>
        </p:spPr>
      </p:pic>
    </p:spTree>
    <p:extLst>
      <p:ext uri="{BB962C8B-B14F-4D97-AF65-F5344CB8AC3E}">
        <p14:creationId xmlns:p14="http://schemas.microsoft.com/office/powerpoint/2010/main" val="2740315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EA67-CA66-C24F-9D6E-B49CFE02CF16}"/>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t>Didactics Big Picture</a:t>
            </a:r>
          </a:p>
        </p:txBody>
      </p:sp>
      <p:pic>
        <p:nvPicPr>
          <p:cNvPr id="7" name="Picture 6">
            <a:extLst>
              <a:ext uri="{FF2B5EF4-FFF2-40B4-BE49-F238E27FC236}">
                <a16:creationId xmlns:a16="http://schemas.microsoft.com/office/drawing/2014/main" id="{5B7C8E05-E233-EE6C-BA12-2CF7392FCE43}"/>
              </a:ext>
            </a:extLst>
          </p:cNvPr>
          <p:cNvPicPr>
            <a:picLocks noChangeAspect="1"/>
          </p:cNvPicPr>
          <p:nvPr/>
        </p:nvPicPr>
        <p:blipFill rotWithShape="1">
          <a:blip r:embed="rId2"/>
          <a:srcRect t="30271" b="1921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3860A33D-D902-5E49-8F7A-B27F9FD6DDB7}"/>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1800"/>
              <a:t>One Didactic Day per Week (Monday)</a:t>
            </a:r>
          </a:p>
          <a:p>
            <a:r>
              <a:rPr lang="en-US" sz="1800"/>
              <a:t>Up to 4 hours of prework</a:t>
            </a:r>
            <a:endParaRPr lang="en-US" sz="1800">
              <a:ea typeface="Calibri"/>
              <a:cs typeface="Calibri"/>
            </a:endParaRPr>
          </a:p>
          <a:p>
            <a:r>
              <a:rPr lang="en-US" sz="1800"/>
              <a:t>TBL, other approaches</a:t>
            </a:r>
            <a:endParaRPr lang="en-US" sz="1800">
              <a:ea typeface="Calibri"/>
              <a:cs typeface="Calibri"/>
            </a:endParaRPr>
          </a:p>
          <a:p>
            <a:r>
              <a:rPr lang="en-US" sz="1800"/>
              <a:t>Required attendance</a:t>
            </a:r>
            <a:endParaRPr lang="en-US" sz="1800">
              <a:ea typeface="Calibri"/>
              <a:cs typeface="Calibri"/>
            </a:endParaRPr>
          </a:p>
        </p:txBody>
      </p:sp>
    </p:spTree>
    <p:extLst>
      <p:ext uri="{BB962C8B-B14F-4D97-AF65-F5344CB8AC3E}">
        <p14:creationId xmlns:p14="http://schemas.microsoft.com/office/powerpoint/2010/main" val="2519917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5B099E-9D5F-CDF3-CD5D-4AA7F236247E}"/>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rPr>
              <a:t>Advanced Clinical Learning Big Picture</a:t>
            </a:r>
          </a:p>
        </p:txBody>
      </p:sp>
      <p:sp>
        <p:nvSpPr>
          <p:cNvPr id="3" name="Content Placeholder 2">
            <a:extLst>
              <a:ext uri="{FF2B5EF4-FFF2-40B4-BE49-F238E27FC236}">
                <a16:creationId xmlns:a16="http://schemas.microsoft.com/office/drawing/2014/main" id="{8AD77CAC-84F7-36CF-BEE1-77B159306B4A}"/>
              </a:ext>
            </a:extLst>
          </p:cNvPr>
          <p:cNvSpPr>
            <a:spLocks noGrp="1"/>
          </p:cNvSpPr>
          <p:nvPr>
            <p:ph idx="1"/>
          </p:nvPr>
        </p:nvSpPr>
        <p:spPr>
          <a:xfrm>
            <a:off x="4810259" y="649480"/>
            <a:ext cx="6555347" cy="5546047"/>
          </a:xfrm>
        </p:spPr>
        <p:txBody>
          <a:bodyPr anchor="ctr">
            <a:normAutofit/>
          </a:bodyPr>
          <a:lstStyle/>
          <a:p>
            <a:r>
              <a:rPr lang="en-US" sz="2000"/>
              <a:t>Clinically, students spend whole month in one course</a:t>
            </a:r>
          </a:p>
          <a:p>
            <a:r>
              <a:rPr lang="en-US" sz="2000"/>
              <a:t>2 weeks continuity/immersion</a:t>
            </a:r>
            <a:endParaRPr lang="en-US" sz="2000">
              <a:ea typeface="Calibri"/>
              <a:cs typeface="Calibri"/>
            </a:endParaRPr>
          </a:p>
          <a:p>
            <a:pPr lvl="1"/>
            <a:r>
              <a:rPr lang="en-US" sz="2000"/>
              <a:t>1-2 days off per week</a:t>
            </a:r>
            <a:endParaRPr lang="en-US" sz="2000">
              <a:ea typeface="Calibri"/>
              <a:cs typeface="Calibri"/>
            </a:endParaRPr>
          </a:p>
          <a:p>
            <a:pPr lvl="1"/>
            <a:r>
              <a:rPr lang="en-US" sz="2000"/>
              <a:t>1-2 weeks same experience</a:t>
            </a:r>
            <a:endParaRPr lang="en-US" sz="2000">
              <a:ea typeface="Calibri"/>
              <a:cs typeface="Calibri"/>
            </a:endParaRPr>
          </a:p>
          <a:p>
            <a:pPr lvl="1"/>
            <a:r>
              <a:rPr lang="en-US" sz="2000"/>
              <a:t>EG: Inpatient Oncology Consults</a:t>
            </a:r>
            <a:endParaRPr lang="en-US" sz="2000">
              <a:ea typeface="Calibri"/>
              <a:cs typeface="Calibri"/>
            </a:endParaRPr>
          </a:p>
          <a:p>
            <a:r>
              <a:rPr lang="en-US" sz="2000"/>
              <a:t>2 weeks enrichment </a:t>
            </a:r>
            <a:endParaRPr lang="en-US" sz="2000">
              <a:ea typeface="Calibri"/>
              <a:cs typeface="Calibri"/>
            </a:endParaRPr>
          </a:p>
          <a:p>
            <a:pPr lvl="1"/>
            <a:r>
              <a:rPr lang="en-US" sz="2000"/>
              <a:t>6-8 half-days over 2 weeks of ASC enrichment</a:t>
            </a:r>
            <a:endParaRPr lang="en-US" sz="2000">
              <a:ea typeface="Calibri"/>
              <a:cs typeface="Calibri"/>
            </a:endParaRPr>
          </a:p>
          <a:p>
            <a:pPr lvl="1"/>
            <a:r>
              <a:rPr lang="en-US" sz="2000"/>
              <a:t>Enrichment examples: Transplant conference, Allergy Testing, BAR Lab</a:t>
            </a:r>
            <a:endParaRPr lang="en-US" sz="2000">
              <a:ea typeface="Calibri" panose="020F0502020204030204"/>
              <a:cs typeface="Calibri" panose="020F0502020204030204"/>
            </a:endParaRPr>
          </a:p>
          <a:p>
            <a:pPr lvl="1"/>
            <a:r>
              <a:rPr lang="en-US" sz="2000"/>
              <a:t>CPE</a:t>
            </a:r>
            <a:endParaRPr lang="en-US" sz="2000">
              <a:ea typeface="Calibri"/>
              <a:cs typeface="Calibri"/>
            </a:endParaRPr>
          </a:p>
          <a:p>
            <a:pPr lvl="1"/>
            <a:r>
              <a:rPr lang="en-US" sz="2000"/>
              <a:t>Extended Learning Time: Step correlations, Research, Compass Guide/Specialty Advising, ASC pre-work/oral presentation prep</a:t>
            </a:r>
            <a:endParaRPr lang="en-US" sz="2000">
              <a:ea typeface="Calibri"/>
              <a:cs typeface="Calibri"/>
            </a:endParaRPr>
          </a:p>
          <a:p>
            <a:r>
              <a:rPr lang="en-US" sz="2000"/>
              <a:t>Preferences for continuity/immersion</a:t>
            </a:r>
            <a:endParaRPr lang="en-US" sz="2000">
              <a:ea typeface="Calibri"/>
              <a:cs typeface="Calibri"/>
            </a:endParaRPr>
          </a:p>
          <a:p>
            <a:r>
              <a:rPr lang="en-US" sz="2000"/>
              <a:t>Schedule released 1 month ahead</a:t>
            </a:r>
            <a:endParaRPr lang="en-US" sz="2000">
              <a:ea typeface="Calibri"/>
              <a:cs typeface="Calibri"/>
            </a:endParaRPr>
          </a:p>
        </p:txBody>
      </p:sp>
    </p:spTree>
    <p:extLst>
      <p:ext uri="{BB962C8B-B14F-4D97-AF65-F5344CB8AC3E}">
        <p14:creationId xmlns:p14="http://schemas.microsoft.com/office/powerpoint/2010/main" val="1039499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6F93CA9-F736-E177-CD28-50ACB8D352EF}"/>
              </a:ext>
            </a:extLst>
          </p:cNvPr>
          <p:cNvPicPr>
            <a:picLocks noChangeAspect="1"/>
          </p:cNvPicPr>
          <p:nvPr/>
        </p:nvPicPr>
        <p:blipFill>
          <a:blip r:embed="rId2"/>
          <a:stretch>
            <a:fillRect/>
          </a:stretch>
        </p:blipFill>
        <p:spPr>
          <a:xfrm>
            <a:off x="6372544" y="581798"/>
            <a:ext cx="4981255" cy="4656183"/>
          </a:xfrm>
          <a:prstGeom prst="rect">
            <a:avLst/>
          </a:prstGeom>
          <a:ln>
            <a:solidFill>
              <a:schemeClr val="tx1"/>
            </a:solidFill>
          </a:ln>
        </p:spPr>
      </p:pic>
      <p:sp useBgFill="1">
        <p:nvSpPr>
          <p:cNvPr id="15" name="Rectangle 14">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calendar with several days of work&#10;&#10;Description automatically generated with medium confidence">
            <a:extLst>
              <a:ext uri="{FF2B5EF4-FFF2-40B4-BE49-F238E27FC236}">
                <a16:creationId xmlns:a16="http://schemas.microsoft.com/office/drawing/2014/main" id="{176BCBE8-C1DB-3D81-885B-75DFDEDF782B}"/>
              </a:ext>
            </a:extLst>
          </p:cNvPr>
          <p:cNvPicPr>
            <a:picLocks noGrp="1" noChangeAspect="1"/>
          </p:cNvPicPr>
          <p:nvPr>
            <p:ph sz="half" idx="1"/>
          </p:nvPr>
        </p:nvPicPr>
        <p:blipFill>
          <a:blip r:embed="rId3"/>
          <a:stretch>
            <a:fillRect/>
          </a:stretch>
        </p:blipFill>
        <p:spPr>
          <a:xfrm>
            <a:off x="693103" y="555625"/>
            <a:ext cx="4986338" cy="4629150"/>
          </a:xfrm>
          <a:prstGeom prst="rect">
            <a:avLst/>
          </a:prstGeom>
          <a:ln>
            <a:solidFill>
              <a:schemeClr val="tx1"/>
            </a:solidFill>
          </a:ln>
        </p:spPr>
      </p:pic>
      <p:sp>
        <p:nvSpPr>
          <p:cNvPr id="2" name="Title 1">
            <a:extLst>
              <a:ext uri="{FF2B5EF4-FFF2-40B4-BE49-F238E27FC236}">
                <a16:creationId xmlns:a16="http://schemas.microsoft.com/office/drawing/2014/main" id="{946D0028-1376-EDFA-77E1-CE112891B950}"/>
              </a:ext>
            </a:extLst>
          </p:cNvPr>
          <p:cNvSpPr>
            <a:spLocks noGrp="1"/>
          </p:cNvSpPr>
          <p:nvPr>
            <p:ph type="title"/>
          </p:nvPr>
        </p:nvSpPr>
        <p:spPr>
          <a:xfrm>
            <a:off x="838200" y="5358141"/>
            <a:ext cx="10515600" cy="942664"/>
          </a:xfrm>
        </p:spPr>
        <p:txBody>
          <a:bodyPr vert="horz" lIns="91440" tIns="45720" rIns="91440" bIns="45720" rtlCol="0" anchor="ctr">
            <a:normAutofit fontScale="90000"/>
          </a:bodyPr>
          <a:lstStyle/>
          <a:p>
            <a:pPr algn="ctr"/>
            <a:r>
              <a:rPr lang="en-US" sz="5200" kern="1200">
                <a:solidFill>
                  <a:schemeClr val="tx1"/>
                </a:solidFill>
                <a:latin typeface="+mj-lt"/>
                <a:ea typeface="+mj-ea"/>
                <a:cs typeface="+mj-cs"/>
              </a:rPr>
              <a:t>(Main Campus) Sample Student Schedules</a:t>
            </a:r>
          </a:p>
        </p:txBody>
      </p:sp>
      <p:sp>
        <p:nvSpPr>
          <p:cNvPr id="11" name="Rectangle 10">
            <a:extLst>
              <a:ext uri="{FF2B5EF4-FFF2-40B4-BE49-F238E27FC236}">
                <a16:creationId xmlns:a16="http://schemas.microsoft.com/office/drawing/2014/main" id="{5DE676D5-8CDA-72C1-5591-87553A0558C4}"/>
              </a:ext>
            </a:extLst>
          </p:cNvPr>
          <p:cNvSpPr/>
          <p:nvPr/>
        </p:nvSpPr>
        <p:spPr>
          <a:xfrm>
            <a:off x="693103" y="2865120"/>
            <a:ext cx="4986338" cy="23196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a:extLst>
              <a:ext uri="{FF2B5EF4-FFF2-40B4-BE49-F238E27FC236}">
                <a16:creationId xmlns:a16="http://schemas.microsoft.com/office/drawing/2014/main" id="{96CA5517-11A1-0E5B-A265-03A6BC80AAC5}"/>
              </a:ext>
            </a:extLst>
          </p:cNvPr>
          <p:cNvPicPr>
            <a:picLocks noGrp="1" noChangeAspect="1"/>
          </p:cNvPicPr>
          <p:nvPr>
            <p:ph sz="half" idx="2"/>
          </p:nvPr>
        </p:nvPicPr>
        <p:blipFill>
          <a:blip r:embed="rId4"/>
          <a:stretch>
            <a:fillRect/>
          </a:stretch>
        </p:blipFill>
        <p:spPr>
          <a:xfrm>
            <a:off x="6367461" y="555625"/>
            <a:ext cx="4980851" cy="4629150"/>
          </a:xfrm>
          <a:prstGeom prst="rect">
            <a:avLst/>
          </a:prstGeom>
        </p:spPr>
      </p:pic>
      <p:sp>
        <p:nvSpPr>
          <p:cNvPr id="12" name="Rectangle 11">
            <a:extLst>
              <a:ext uri="{FF2B5EF4-FFF2-40B4-BE49-F238E27FC236}">
                <a16:creationId xmlns:a16="http://schemas.microsoft.com/office/drawing/2014/main" id="{BC217AF2-5379-5313-826B-70514B706F29}"/>
              </a:ext>
            </a:extLst>
          </p:cNvPr>
          <p:cNvSpPr/>
          <p:nvPr/>
        </p:nvSpPr>
        <p:spPr>
          <a:xfrm>
            <a:off x="6367462" y="545465"/>
            <a:ext cx="4986338" cy="23196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A8B617-5AE5-6A4F-9586-2249F446E6BE}"/>
              </a:ext>
            </a:extLst>
          </p:cNvPr>
          <p:cNvSpPr/>
          <p:nvPr/>
        </p:nvSpPr>
        <p:spPr>
          <a:xfrm>
            <a:off x="6357303" y="2951803"/>
            <a:ext cx="4986338" cy="23196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8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BBB9D9-C722-6643-A68E-74A7229E152C}"/>
              </a:ext>
            </a:extLst>
          </p:cNvPr>
          <p:cNvSpPr>
            <a:spLocks noGrp="1"/>
          </p:cNvSpPr>
          <p:nvPr>
            <p:ph type="title"/>
          </p:nvPr>
        </p:nvSpPr>
        <p:spPr/>
        <p:txBody>
          <a:bodyPr/>
          <a:lstStyle/>
          <a:p>
            <a:r>
              <a:rPr lang="en-US"/>
              <a:t>ASC Assessments</a:t>
            </a:r>
          </a:p>
        </p:txBody>
      </p:sp>
      <p:graphicFrame>
        <p:nvGraphicFramePr>
          <p:cNvPr id="8" name="Content Placeholder 5">
            <a:extLst>
              <a:ext uri="{FF2B5EF4-FFF2-40B4-BE49-F238E27FC236}">
                <a16:creationId xmlns:a16="http://schemas.microsoft.com/office/drawing/2014/main" id="{360267AC-CE5D-9941-2317-5C0EE5C40280}"/>
              </a:ext>
            </a:extLst>
          </p:cNvPr>
          <p:cNvGraphicFramePr>
            <a:graphicFrameLocks noGrp="1"/>
          </p:cNvGraphicFramePr>
          <p:nvPr>
            <p:ph idx="1"/>
            <p:extLst>
              <p:ext uri="{D42A27DB-BD31-4B8C-83A1-F6EECF244321}">
                <p14:modId xmlns:p14="http://schemas.microsoft.com/office/powerpoint/2010/main" val="28992493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Oval Callout 1">
            <a:extLst>
              <a:ext uri="{FF2B5EF4-FFF2-40B4-BE49-F238E27FC236}">
                <a16:creationId xmlns:a16="http://schemas.microsoft.com/office/drawing/2014/main" id="{58152D7F-E55A-B05F-CFB7-D8C71CFF3979}"/>
              </a:ext>
            </a:extLst>
          </p:cNvPr>
          <p:cNvSpPr/>
          <p:nvPr/>
        </p:nvSpPr>
        <p:spPr>
          <a:xfrm>
            <a:off x="9790642" y="34678"/>
            <a:ext cx="2222938" cy="1986455"/>
          </a:xfrm>
          <a:prstGeom prst="wedgeEllipseCallout">
            <a:avLst>
              <a:gd name="adj1" fmla="val 40575"/>
              <a:gd name="adj2" fmla="val 8592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Pass / Fail</a:t>
            </a:r>
          </a:p>
        </p:txBody>
      </p:sp>
    </p:spTree>
    <p:extLst>
      <p:ext uri="{BB962C8B-B14F-4D97-AF65-F5344CB8AC3E}">
        <p14:creationId xmlns:p14="http://schemas.microsoft.com/office/powerpoint/2010/main" val="358301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D4528-A066-9DF0-CD85-F526D497A84E}"/>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Step Considerations</a:t>
            </a:r>
          </a:p>
        </p:txBody>
      </p:sp>
      <p:grpSp>
        <p:nvGrpSpPr>
          <p:cNvPr id="1033" name="Group 103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34" name="Rectangle 103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7" name="Rectangle 103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84C1F52-0DF0-3190-1F6D-E9215ED528AB}"/>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r>
              <a:rPr lang="en-US" sz="1700"/>
              <a:t>ASC is not a step prep course, but material does overlap with Step 1 &amp; 2. </a:t>
            </a:r>
          </a:p>
          <a:p>
            <a:r>
              <a:rPr lang="en-US" sz="1700"/>
              <a:t>More deliberate Step Overlap Indication</a:t>
            </a:r>
            <a:endParaRPr lang="en-US" sz="1700">
              <a:ea typeface="Calibri"/>
              <a:cs typeface="Calibri"/>
            </a:endParaRPr>
          </a:p>
          <a:p>
            <a:r>
              <a:rPr lang="en-US" sz="1700"/>
              <a:t>Week 14 -&gt; Transition to Step</a:t>
            </a:r>
            <a:endParaRPr lang="en-US" sz="1700">
              <a:ea typeface="Calibri"/>
              <a:cs typeface="Calibri"/>
            </a:endParaRPr>
          </a:p>
          <a:p>
            <a:r>
              <a:rPr lang="en-US" sz="1700"/>
              <a:t>Bootcamp Week -&gt; Dr. Seymour intro to Step prep considerations</a:t>
            </a:r>
            <a:endParaRPr lang="en-US" sz="1700">
              <a:ea typeface="Calibri"/>
              <a:cs typeface="Calibri"/>
            </a:endParaRPr>
          </a:p>
          <a:p>
            <a:r>
              <a:rPr lang="en-US" sz="1700"/>
              <a:t>Extended Learning can be used for Step</a:t>
            </a:r>
            <a:endParaRPr lang="en-US" sz="1700">
              <a:ea typeface="Calibri"/>
              <a:cs typeface="Calibri"/>
            </a:endParaRPr>
          </a:p>
          <a:p>
            <a:r>
              <a:rPr lang="en-US" sz="1700"/>
              <a:t>Week 14 -&gt; </a:t>
            </a:r>
            <a:endParaRPr lang="en-US" sz="1700">
              <a:ea typeface="Calibri"/>
              <a:cs typeface="Calibri"/>
            </a:endParaRPr>
          </a:p>
          <a:p>
            <a:pPr lvl="1"/>
            <a:r>
              <a:rPr lang="en-US" sz="1700"/>
              <a:t>Monday is CBSE</a:t>
            </a:r>
          </a:p>
          <a:p>
            <a:pPr lvl="1"/>
            <a:r>
              <a:rPr lang="en-US" sz="1700"/>
              <a:t>Rest of week: meet with Compass Guide individually, start Step Prep</a:t>
            </a:r>
            <a:endParaRPr lang="en-US" sz="1700">
              <a:ea typeface="Calibri"/>
              <a:cs typeface="Calibri"/>
            </a:endParaRPr>
          </a:p>
        </p:txBody>
      </p:sp>
      <p:sp>
        <p:nvSpPr>
          <p:cNvPr id="1039" name="Rectangle 10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Quick Step Workout for Beginners ...">
            <a:extLst>
              <a:ext uri="{FF2B5EF4-FFF2-40B4-BE49-F238E27FC236}">
                <a16:creationId xmlns:a16="http://schemas.microsoft.com/office/drawing/2014/main" id="{FECC72E5-96CE-43EE-967E-4A5393E853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25" r="20709"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D8164270-E040-2599-9023-480C109F517F}"/>
              </a:ext>
            </a:extLst>
          </p:cNvPr>
          <p:cNvSpPr/>
          <p:nvPr/>
        </p:nvSpPr>
        <p:spPr>
          <a:xfrm>
            <a:off x="6555965" y="2477729"/>
            <a:ext cx="4579067" cy="168131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Step 1:</a:t>
            </a:r>
          </a:p>
          <a:p>
            <a:pPr algn="ctr"/>
            <a:r>
              <a:rPr lang="en-US"/>
              <a:t>5 weeks between ASCs and Winter Break</a:t>
            </a:r>
          </a:p>
          <a:p>
            <a:pPr algn="ctr"/>
            <a:r>
              <a:rPr lang="en-US"/>
              <a:t>(2 weeks Winter Break)</a:t>
            </a:r>
          </a:p>
          <a:p>
            <a:pPr algn="ctr"/>
            <a:r>
              <a:rPr lang="en-US"/>
              <a:t>ADDED: 1 week between Winter Break and Trails</a:t>
            </a:r>
          </a:p>
        </p:txBody>
      </p:sp>
    </p:spTree>
    <p:extLst>
      <p:ext uri="{BB962C8B-B14F-4D97-AF65-F5344CB8AC3E}">
        <p14:creationId xmlns:p14="http://schemas.microsoft.com/office/powerpoint/2010/main" val="66342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outdoor, mountain, sky, rock&#10;&#10;Description automatically generated">
            <a:extLst>
              <a:ext uri="{FF2B5EF4-FFF2-40B4-BE49-F238E27FC236}">
                <a16:creationId xmlns:a16="http://schemas.microsoft.com/office/drawing/2014/main" id="{64C00701-F0EC-C645-9666-48BAD4BC17F0}"/>
              </a:ext>
            </a:extLst>
          </p:cNvPr>
          <p:cNvPicPr>
            <a:picLocks noChangeAspect="1"/>
          </p:cNvPicPr>
          <p:nvPr/>
        </p:nvPicPr>
        <p:blipFill rotWithShape="1">
          <a:blip r:embed="rId2"/>
          <a:srcRect l="9091" t="31818"/>
          <a:stretch/>
        </p:blipFill>
        <p:spPr>
          <a:xfrm>
            <a:off x="20" y="10"/>
            <a:ext cx="12191981" cy="6857990"/>
          </a:xfrm>
          <a:prstGeom prst="rect">
            <a:avLst/>
          </a:prstGeom>
        </p:spPr>
      </p:pic>
      <p:sp>
        <p:nvSpPr>
          <p:cNvPr id="2" name="Title 1">
            <a:extLst>
              <a:ext uri="{FF2B5EF4-FFF2-40B4-BE49-F238E27FC236}">
                <a16:creationId xmlns:a16="http://schemas.microsoft.com/office/drawing/2014/main" id="{72A85F87-65D8-8E40-BFFF-93033EB6E79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The Trails (non-clinical) Leadership Development</a:t>
            </a:r>
          </a:p>
        </p:txBody>
      </p:sp>
    </p:spTree>
    <p:extLst>
      <p:ext uri="{BB962C8B-B14F-4D97-AF65-F5344CB8AC3E}">
        <p14:creationId xmlns:p14="http://schemas.microsoft.com/office/powerpoint/2010/main" val="4207148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0D8D-EB40-AB40-A115-F21566CEBFCB}"/>
              </a:ext>
            </a:extLst>
          </p:cNvPr>
          <p:cNvSpPr>
            <a:spLocks noGrp="1"/>
          </p:cNvSpPr>
          <p:nvPr>
            <p:ph type="title"/>
          </p:nvPr>
        </p:nvSpPr>
        <p:spPr>
          <a:xfrm>
            <a:off x="640080" y="325369"/>
            <a:ext cx="4368602" cy="1956841"/>
          </a:xfrm>
        </p:spPr>
        <p:txBody>
          <a:bodyPr anchor="b">
            <a:normAutofit/>
          </a:bodyPr>
          <a:lstStyle/>
          <a:p>
            <a:r>
              <a:rPr lang="en-US" sz="5400"/>
              <a:t>What Does a Trail Look Like?</a:t>
            </a:r>
          </a:p>
        </p:txBody>
      </p:sp>
      <p:sp>
        <p:nvSpPr>
          <p:cNvPr id="3" name="Content Placeholder 2">
            <a:extLst>
              <a:ext uri="{FF2B5EF4-FFF2-40B4-BE49-F238E27FC236}">
                <a16:creationId xmlns:a16="http://schemas.microsoft.com/office/drawing/2014/main" id="{F328BA54-486A-6340-A698-4056C85B51A6}"/>
              </a:ext>
            </a:extLst>
          </p:cNvPr>
          <p:cNvSpPr>
            <a:spLocks noGrp="1"/>
          </p:cNvSpPr>
          <p:nvPr>
            <p:ph idx="1"/>
          </p:nvPr>
        </p:nvSpPr>
        <p:spPr>
          <a:xfrm>
            <a:off x="640080" y="2872899"/>
            <a:ext cx="4243589" cy="3320668"/>
          </a:xfrm>
        </p:spPr>
        <p:txBody>
          <a:bodyPr>
            <a:normAutofit/>
          </a:bodyPr>
          <a:lstStyle/>
          <a:p>
            <a:r>
              <a:rPr lang="en-US" sz="2200"/>
              <a:t>Structure</a:t>
            </a:r>
          </a:p>
          <a:p>
            <a:pPr lvl="1"/>
            <a:r>
              <a:rPr lang="en-US" sz="2200"/>
              <a:t>2 weeks during Jan MS3</a:t>
            </a:r>
          </a:p>
          <a:p>
            <a:pPr lvl="1"/>
            <a:r>
              <a:rPr lang="en-US" sz="2200"/>
              <a:t>2 weeks during Sep-Oct MS4</a:t>
            </a:r>
          </a:p>
          <a:p>
            <a:pPr lvl="2"/>
            <a:r>
              <a:rPr lang="en-US" sz="1800"/>
              <a:t>Distributed Learning &amp; Cohort Activities across Alpine-Summit</a:t>
            </a:r>
          </a:p>
          <a:p>
            <a:pPr lvl="1"/>
            <a:r>
              <a:rPr lang="en-US" sz="2200"/>
              <a:t>Common Trail Requirements</a:t>
            </a:r>
          </a:p>
          <a:p>
            <a:pPr lvl="1"/>
            <a:r>
              <a:rPr lang="en-US" sz="2200"/>
              <a:t>Combo asynchronous and scheduled activities</a:t>
            </a:r>
          </a:p>
        </p:txBody>
      </p:sp>
      <p:pic>
        <p:nvPicPr>
          <p:cNvPr id="5" name="Content Placeholder 3">
            <a:extLst>
              <a:ext uri="{FF2B5EF4-FFF2-40B4-BE49-F238E27FC236}">
                <a16:creationId xmlns:a16="http://schemas.microsoft.com/office/drawing/2014/main" id="{DA787837-8070-5C4F-8306-693E1A745813}"/>
              </a:ext>
            </a:extLst>
          </p:cNvPr>
          <p:cNvPicPr>
            <a:picLocks noChangeAspect="1"/>
          </p:cNvPicPr>
          <p:nvPr/>
        </p:nvPicPr>
        <p:blipFill rotWithShape="1">
          <a:blip r:embed="rId2"/>
          <a:srcRect l="6645" r="85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8" name="Content Placeholder 4">
            <a:extLst>
              <a:ext uri="{FF2B5EF4-FFF2-40B4-BE49-F238E27FC236}">
                <a16:creationId xmlns:a16="http://schemas.microsoft.com/office/drawing/2014/main" id="{0828D510-5C50-D04F-BA03-CC8D948734AF}"/>
              </a:ext>
            </a:extLst>
          </p:cNvPr>
          <p:cNvGraphicFramePr>
            <a:graphicFrameLocks/>
          </p:cNvGraphicFramePr>
          <p:nvPr>
            <p:extLst>
              <p:ext uri="{D42A27DB-BD31-4B8C-83A1-F6EECF244321}">
                <p14:modId xmlns:p14="http://schemas.microsoft.com/office/powerpoint/2010/main" val="177206568"/>
              </p:ext>
            </p:extLst>
          </p:nvPr>
        </p:nvGraphicFramePr>
        <p:xfrm>
          <a:off x="7365751" y="2433255"/>
          <a:ext cx="3858600" cy="2516214"/>
        </p:xfrm>
        <a:graphic>
          <a:graphicData uri="http://schemas.openxmlformats.org/drawingml/2006/table">
            <a:tbl>
              <a:tblPr firstRow="1" bandRow="1">
                <a:tableStyleId>{793D81CF-94F2-401A-BA57-92F5A7B2D0C5}</a:tableStyleId>
              </a:tblPr>
              <a:tblGrid>
                <a:gridCol w="3858600">
                  <a:extLst>
                    <a:ext uri="{9D8B030D-6E8A-4147-A177-3AD203B41FA5}">
                      <a16:colId xmlns:a16="http://schemas.microsoft.com/office/drawing/2014/main" val="1449061749"/>
                    </a:ext>
                  </a:extLst>
                </a:gridCol>
              </a:tblGrid>
              <a:tr h="384538">
                <a:tc>
                  <a:txBody>
                    <a:bodyPr/>
                    <a:lstStyle/>
                    <a:p>
                      <a:pPr algn="ctr"/>
                      <a:r>
                        <a:rPr lang="en-US" sz="1700"/>
                        <a:t>Trails List</a:t>
                      </a:r>
                    </a:p>
                  </a:txBody>
                  <a:tcPr marL="53389" marR="53389" marT="54380" marB="543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7429407"/>
                  </a:ext>
                </a:extLst>
              </a:tr>
              <a:tr h="384538">
                <a:tc>
                  <a:txBody>
                    <a:bodyPr/>
                    <a:lstStyle/>
                    <a:p>
                      <a:pPr algn="ctr"/>
                      <a:r>
                        <a:rPr lang="en-US" sz="1700"/>
                        <a:t>Bioethics &amp; Humanities</a:t>
                      </a:r>
                    </a:p>
                  </a:txBody>
                  <a:tcPr marL="53389" marR="53389" marT="54380" marB="543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203377"/>
                  </a:ext>
                </a:extLst>
              </a:tr>
              <a:tr h="384538">
                <a:tc>
                  <a:txBody>
                    <a:bodyPr/>
                    <a:lstStyle/>
                    <a:p>
                      <a:pPr algn="ctr"/>
                      <a:r>
                        <a:rPr lang="en-US" sz="1700"/>
                        <a:t>Medical Education</a:t>
                      </a:r>
                    </a:p>
                  </a:txBody>
                  <a:tcPr marL="53389" marR="53389" marT="54380" marB="543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7335780"/>
                  </a:ext>
                </a:extLst>
              </a:tr>
              <a:tr h="624874">
                <a:tc>
                  <a:txBody>
                    <a:bodyPr/>
                    <a:lstStyle/>
                    <a:p>
                      <a:pPr algn="ctr"/>
                      <a:r>
                        <a:rPr lang="en-US" sz="1700"/>
                        <a:t>Health Systems &amp; Community Leadership (AMC &amp; FCB)</a:t>
                      </a:r>
                    </a:p>
                  </a:txBody>
                  <a:tcPr marL="53389" marR="53389" marT="54380" marB="543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9099778"/>
                  </a:ext>
                </a:extLst>
              </a:tr>
              <a:tr h="318028">
                <a:tc>
                  <a:txBody>
                    <a:bodyPr/>
                    <a:lstStyle/>
                    <a:p>
                      <a:pPr algn="ctr"/>
                      <a:r>
                        <a:rPr lang="en-US" sz="1700"/>
                        <a:t>Research</a:t>
                      </a:r>
                    </a:p>
                  </a:txBody>
                  <a:tcPr marL="53389" marR="53389" marT="54380" marB="543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5791235"/>
                  </a:ext>
                </a:extLst>
              </a:tr>
              <a:tr h="318028">
                <a:tc>
                  <a:txBody>
                    <a:bodyPr/>
                    <a:lstStyle/>
                    <a:p>
                      <a:pPr algn="ctr"/>
                      <a:r>
                        <a:rPr lang="en-US" sz="1700"/>
                        <a:t>One Health (FCB)</a:t>
                      </a:r>
                    </a:p>
                  </a:txBody>
                  <a:tcPr marL="53389" marR="53389" marT="54380" marB="543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7211413"/>
                  </a:ext>
                </a:extLst>
              </a:tr>
            </a:tbl>
          </a:graphicData>
        </a:graphic>
      </p:graphicFrame>
    </p:spTree>
    <p:extLst>
      <p:ext uri="{BB962C8B-B14F-4D97-AF65-F5344CB8AC3E}">
        <p14:creationId xmlns:p14="http://schemas.microsoft.com/office/powerpoint/2010/main" val="66949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BF32-DFD9-0044-B4A6-8D67C0C0E504}"/>
              </a:ext>
            </a:extLst>
          </p:cNvPr>
          <p:cNvSpPr>
            <a:spLocks noGrp="1"/>
          </p:cNvSpPr>
          <p:nvPr>
            <p:ph type="title"/>
          </p:nvPr>
        </p:nvSpPr>
        <p:spPr/>
        <p:txBody>
          <a:bodyPr/>
          <a:lstStyle/>
          <a:p>
            <a:r>
              <a:rPr lang="en-US"/>
              <a:t>Agenda</a:t>
            </a:r>
          </a:p>
        </p:txBody>
      </p:sp>
      <p:graphicFrame>
        <p:nvGraphicFramePr>
          <p:cNvPr id="8" name="Content Placeholder 2">
            <a:extLst>
              <a:ext uri="{FF2B5EF4-FFF2-40B4-BE49-F238E27FC236}">
                <a16:creationId xmlns:a16="http://schemas.microsoft.com/office/drawing/2014/main" id="{2E272B30-9194-3890-D7F1-246083E7F97B}"/>
              </a:ext>
            </a:extLst>
          </p:cNvPr>
          <p:cNvGraphicFramePr>
            <a:graphicFrameLocks noGrp="1"/>
          </p:cNvGraphicFramePr>
          <p:nvPr>
            <p:ph idx="1"/>
            <p:extLst>
              <p:ext uri="{D42A27DB-BD31-4B8C-83A1-F6EECF244321}">
                <p14:modId xmlns:p14="http://schemas.microsoft.com/office/powerpoint/2010/main" val="17276661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1469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nature, mountain&#10;&#10;Description automatically generated">
            <a:extLst>
              <a:ext uri="{FF2B5EF4-FFF2-40B4-BE49-F238E27FC236}">
                <a16:creationId xmlns:a16="http://schemas.microsoft.com/office/drawing/2014/main" id="{2E4266C8-94C1-1936-2DD7-82EEAC52E4F0}"/>
              </a:ext>
            </a:extLst>
          </p:cNvPr>
          <p:cNvPicPr>
            <a:picLocks noChangeAspect="1"/>
          </p:cNvPicPr>
          <p:nvPr/>
        </p:nvPicPr>
        <p:blipFill rotWithShape="1">
          <a:blip r:embed="rId2"/>
          <a:srcRect l="11429" t="9091"/>
          <a:stretch/>
        </p:blipFill>
        <p:spPr>
          <a:xfrm>
            <a:off x="20" y="1"/>
            <a:ext cx="12191980" cy="6857999"/>
          </a:xfrm>
          <a:prstGeom prst="rect">
            <a:avLst/>
          </a:prstGeom>
        </p:spPr>
      </p:pic>
      <p:sp>
        <p:nvSpPr>
          <p:cNvPr id="2" name="Title 1">
            <a:extLst>
              <a:ext uri="{FF2B5EF4-FFF2-40B4-BE49-F238E27FC236}">
                <a16:creationId xmlns:a16="http://schemas.microsoft.com/office/drawing/2014/main" id="{6D349691-704C-3908-67A9-A4B9A4FCCCDD}"/>
              </a:ext>
            </a:extLst>
          </p:cNvPr>
          <p:cNvSpPr>
            <a:spLocks noGrp="1"/>
          </p:cNvSpPr>
          <p:nvPr>
            <p:ph type="title"/>
          </p:nvPr>
        </p:nvSpPr>
        <p:spPr>
          <a:xfrm>
            <a:off x="4081462" y="806299"/>
            <a:ext cx="4029075" cy="850347"/>
          </a:xfrm>
        </p:spPr>
        <p:txBody>
          <a:bodyPr vert="horz" lIns="91440" tIns="45720" rIns="91440" bIns="45720" rtlCol="0" anchor="t">
            <a:normAutofit/>
          </a:bodyPr>
          <a:lstStyle/>
          <a:p>
            <a:r>
              <a:rPr lang="en-US" sz="5400" b="1"/>
              <a:t>Trail Directors</a:t>
            </a:r>
          </a:p>
        </p:txBody>
      </p:sp>
      <p:graphicFrame>
        <p:nvGraphicFramePr>
          <p:cNvPr id="26" name="Table 5">
            <a:extLst>
              <a:ext uri="{FF2B5EF4-FFF2-40B4-BE49-F238E27FC236}">
                <a16:creationId xmlns:a16="http://schemas.microsoft.com/office/drawing/2014/main" id="{EB1B3B45-69DA-0F1E-3585-7846ECC3B0E6}"/>
              </a:ext>
            </a:extLst>
          </p:cNvPr>
          <p:cNvGraphicFramePr>
            <a:graphicFrameLocks noGrp="1"/>
          </p:cNvGraphicFramePr>
          <p:nvPr>
            <p:ph idx="1"/>
            <p:extLst>
              <p:ext uri="{D42A27DB-BD31-4B8C-83A1-F6EECF244321}">
                <p14:modId xmlns:p14="http://schemas.microsoft.com/office/powerpoint/2010/main" val="1737566481"/>
              </p:ext>
            </p:extLst>
          </p:nvPr>
        </p:nvGraphicFramePr>
        <p:xfrm>
          <a:off x="2724150" y="1957388"/>
          <a:ext cx="6743700" cy="4334181"/>
        </p:xfrm>
        <a:graphic>
          <a:graphicData uri="http://schemas.openxmlformats.org/drawingml/2006/table">
            <a:tbl>
              <a:tblPr firstRow="1" bandRow="1">
                <a:tableStyleId>{073A0DAA-6AF3-43AB-8588-CEC1D06C72B9}</a:tableStyleId>
              </a:tblPr>
              <a:tblGrid>
                <a:gridCol w="3197294">
                  <a:extLst>
                    <a:ext uri="{9D8B030D-6E8A-4147-A177-3AD203B41FA5}">
                      <a16:colId xmlns:a16="http://schemas.microsoft.com/office/drawing/2014/main" val="2722796078"/>
                    </a:ext>
                  </a:extLst>
                </a:gridCol>
                <a:gridCol w="3546406">
                  <a:extLst>
                    <a:ext uri="{9D8B030D-6E8A-4147-A177-3AD203B41FA5}">
                      <a16:colId xmlns:a16="http://schemas.microsoft.com/office/drawing/2014/main" val="359542403"/>
                    </a:ext>
                  </a:extLst>
                </a:gridCol>
              </a:tblGrid>
              <a:tr h="460333">
                <a:tc>
                  <a:txBody>
                    <a:bodyPr/>
                    <a:lstStyle/>
                    <a:p>
                      <a:r>
                        <a:rPr lang="en-US" sz="2400"/>
                        <a:t>Trail</a:t>
                      </a:r>
                    </a:p>
                  </a:txBody>
                  <a:tcPr marL="97444" marR="97444" marT="48722" marB="48722"/>
                </a:tc>
                <a:tc>
                  <a:txBody>
                    <a:bodyPr/>
                    <a:lstStyle/>
                    <a:p>
                      <a:r>
                        <a:rPr lang="en-US" sz="2400"/>
                        <a:t>Directors</a:t>
                      </a:r>
                    </a:p>
                  </a:txBody>
                  <a:tcPr marL="97444" marR="97444" marT="48722" marB="48722"/>
                </a:tc>
                <a:extLst>
                  <a:ext uri="{0D108BD9-81ED-4DB2-BD59-A6C34878D82A}">
                    <a16:rowId xmlns:a16="http://schemas.microsoft.com/office/drawing/2014/main" val="1756858913"/>
                  </a:ext>
                </a:extLst>
              </a:tr>
              <a:tr h="774195">
                <a:tc>
                  <a:txBody>
                    <a:bodyPr/>
                    <a:lstStyle/>
                    <a:p>
                      <a:r>
                        <a:rPr lang="en-US" sz="1900"/>
                        <a:t>Bioethics &amp; Humanities</a:t>
                      </a:r>
                    </a:p>
                  </a:txBody>
                  <a:tcPr marL="97444" marR="97444" marT="48722" marB="48722"/>
                </a:tc>
                <a:tc>
                  <a:txBody>
                    <a:bodyPr/>
                    <a:lstStyle/>
                    <a:p>
                      <a:r>
                        <a:rPr lang="en-US" sz="1900"/>
                        <a:t>Daniel Goldberg &amp; Brian Jackson</a:t>
                      </a:r>
                    </a:p>
                  </a:txBody>
                  <a:tcPr marL="97444" marR="97444" marT="48722" marB="48722"/>
                </a:tc>
                <a:extLst>
                  <a:ext uri="{0D108BD9-81ED-4DB2-BD59-A6C34878D82A}">
                    <a16:rowId xmlns:a16="http://schemas.microsoft.com/office/drawing/2014/main" val="1134050733"/>
                  </a:ext>
                </a:extLst>
              </a:tr>
              <a:tr h="1088059">
                <a:tc>
                  <a:txBody>
                    <a:bodyPr/>
                    <a:lstStyle/>
                    <a:p>
                      <a:r>
                        <a:rPr lang="en-US" sz="1900"/>
                        <a:t>Health Systems &amp; Community Leadership *FCB version</a:t>
                      </a:r>
                    </a:p>
                  </a:txBody>
                  <a:tcPr marL="97444" marR="97444" marT="48722" marB="48722"/>
                </a:tc>
                <a:tc>
                  <a:txBody>
                    <a:bodyPr/>
                    <a:lstStyle/>
                    <a:p>
                      <a:r>
                        <a:rPr lang="en-US" sz="1900"/>
                        <a:t>Ed Havranek &amp; Jay MacGregor &amp; *Rebecca Bade at FCB</a:t>
                      </a:r>
                    </a:p>
                  </a:txBody>
                  <a:tcPr marL="97444" marR="97444" marT="48722" marB="48722"/>
                </a:tc>
                <a:extLst>
                  <a:ext uri="{0D108BD9-81ED-4DB2-BD59-A6C34878D82A}">
                    <a16:rowId xmlns:a16="http://schemas.microsoft.com/office/drawing/2014/main" val="2104771294"/>
                  </a:ext>
                </a:extLst>
              </a:tr>
              <a:tr h="774195">
                <a:tc>
                  <a:txBody>
                    <a:bodyPr/>
                    <a:lstStyle/>
                    <a:p>
                      <a:r>
                        <a:rPr lang="en-US" sz="1900"/>
                        <a:t>Medical Education</a:t>
                      </a:r>
                    </a:p>
                  </a:txBody>
                  <a:tcPr marL="97444" marR="97444" marT="48722" marB="48722"/>
                </a:tc>
                <a:tc>
                  <a:txBody>
                    <a:bodyPr/>
                    <a:lstStyle/>
                    <a:p>
                      <a:r>
                        <a:rPr lang="en-US" sz="1900"/>
                        <a:t>Danielle Miller &amp; Nicolle Dyess</a:t>
                      </a:r>
                    </a:p>
                  </a:txBody>
                  <a:tcPr marL="97444" marR="97444" marT="48722" marB="48722"/>
                </a:tc>
                <a:extLst>
                  <a:ext uri="{0D108BD9-81ED-4DB2-BD59-A6C34878D82A}">
                    <a16:rowId xmlns:a16="http://schemas.microsoft.com/office/drawing/2014/main" val="4054056029"/>
                  </a:ext>
                </a:extLst>
              </a:tr>
              <a:tr h="774195">
                <a:tc>
                  <a:txBody>
                    <a:bodyPr/>
                    <a:lstStyle/>
                    <a:p>
                      <a:r>
                        <a:rPr lang="en-US" sz="1900"/>
                        <a:t>Research</a:t>
                      </a:r>
                    </a:p>
                  </a:txBody>
                  <a:tcPr marL="97444" marR="97444" marT="48722" marB="48722"/>
                </a:tc>
                <a:tc>
                  <a:txBody>
                    <a:bodyPr/>
                    <a:lstStyle/>
                    <a:p>
                      <a:r>
                        <a:rPr lang="en-US" sz="1900"/>
                        <a:t>Tim Bernard &amp; Meredith Tennis</a:t>
                      </a:r>
                    </a:p>
                  </a:txBody>
                  <a:tcPr marL="97444" marR="97444" marT="48722" marB="48722"/>
                </a:tc>
                <a:extLst>
                  <a:ext uri="{0D108BD9-81ED-4DB2-BD59-A6C34878D82A}">
                    <a16:rowId xmlns:a16="http://schemas.microsoft.com/office/drawing/2014/main" val="2097441093"/>
                  </a:ext>
                </a:extLst>
              </a:tr>
              <a:tr h="460333">
                <a:tc>
                  <a:txBody>
                    <a:bodyPr/>
                    <a:lstStyle/>
                    <a:p>
                      <a:r>
                        <a:rPr lang="en-US" sz="1900"/>
                        <a:t>One Health* FCB Based</a:t>
                      </a:r>
                    </a:p>
                  </a:txBody>
                  <a:tcPr marL="97444" marR="97444" marT="48722" marB="48722"/>
                </a:tc>
                <a:tc>
                  <a:txBody>
                    <a:bodyPr/>
                    <a:lstStyle/>
                    <a:p>
                      <a:r>
                        <a:rPr lang="en-US" sz="1900"/>
                        <a:t>Anuja Riles &amp; Nikita </a:t>
                      </a:r>
                      <a:r>
                        <a:rPr lang="en-US" sz="1800" b="0" i="0" u="none" strike="noStrike" kern="1200">
                          <a:solidFill>
                            <a:schemeClr val="dk1"/>
                          </a:solidFill>
                          <a:effectLst/>
                          <a:latin typeface="+mn-lt"/>
                          <a:ea typeface="+mn-ea"/>
                          <a:cs typeface="+mn-cs"/>
                        </a:rPr>
                        <a:t>Habermehl</a:t>
                      </a:r>
                      <a:endParaRPr lang="en-US" sz="1900"/>
                    </a:p>
                  </a:txBody>
                  <a:tcPr marL="97444" marR="97444" marT="48722" marB="48722"/>
                </a:tc>
                <a:extLst>
                  <a:ext uri="{0D108BD9-81ED-4DB2-BD59-A6C34878D82A}">
                    <a16:rowId xmlns:a16="http://schemas.microsoft.com/office/drawing/2014/main" val="432337234"/>
                  </a:ext>
                </a:extLst>
              </a:tr>
            </a:tbl>
          </a:graphicData>
        </a:graphic>
      </p:graphicFrame>
    </p:spTree>
    <p:extLst>
      <p:ext uri="{BB962C8B-B14F-4D97-AF65-F5344CB8AC3E}">
        <p14:creationId xmlns:p14="http://schemas.microsoft.com/office/powerpoint/2010/main" val="116531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3803-9A8E-3B1E-1DFF-724B5771FCC2}"/>
              </a:ext>
            </a:extLst>
          </p:cNvPr>
          <p:cNvSpPr>
            <a:spLocks noGrp="1"/>
          </p:cNvSpPr>
          <p:nvPr>
            <p:ph type="title"/>
          </p:nvPr>
        </p:nvSpPr>
        <p:spPr>
          <a:xfrm>
            <a:off x="572493" y="238539"/>
            <a:ext cx="11018520" cy="1434415"/>
          </a:xfrm>
        </p:spPr>
        <p:txBody>
          <a:bodyPr anchor="b">
            <a:normAutofit/>
          </a:bodyPr>
          <a:lstStyle/>
          <a:p>
            <a:r>
              <a:rPr lang="en-US" sz="5400"/>
              <a:t>Integrated Science </a:t>
            </a:r>
            <a:r>
              <a:rPr lang="en-US" sz="5400" err="1"/>
              <a:t>Selectives</a:t>
            </a:r>
            <a:endParaRPr lang="en-US" sz="5400"/>
          </a:p>
        </p:txBody>
      </p:sp>
      <p:sp>
        <p:nvSpPr>
          <p:cNvPr id="3" name="Content Placeholder 2">
            <a:extLst>
              <a:ext uri="{FF2B5EF4-FFF2-40B4-BE49-F238E27FC236}">
                <a16:creationId xmlns:a16="http://schemas.microsoft.com/office/drawing/2014/main" id="{28DEC845-218D-4BF5-2F7B-556019C349B5}"/>
              </a:ext>
            </a:extLst>
          </p:cNvPr>
          <p:cNvSpPr>
            <a:spLocks noGrp="1"/>
          </p:cNvSpPr>
          <p:nvPr>
            <p:ph idx="1"/>
          </p:nvPr>
        </p:nvSpPr>
        <p:spPr>
          <a:xfrm>
            <a:off x="572493" y="2071316"/>
            <a:ext cx="6713552" cy="4119172"/>
          </a:xfrm>
        </p:spPr>
        <p:txBody>
          <a:bodyPr anchor="t">
            <a:normAutofit fontScale="92500"/>
          </a:bodyPr>
          <a:lstStyle/>
          <a:p>
            <a:r>
              <a:rPr lang="en-US" sz="2200"/>
              <a:t>Integrated Science </a:t>
            </a:r>
            <a:r>
              <a:rPr lang="en-US" sz="2200" err="1"/>
              <a:t>Selectives</a:t>
            </a:r>
            <a:r>
              <a:rPr lang="en-US" sz="2200"/>
              <a:t> are 4-week courses for Post-clerkship/Advanced Medical Students that integrate biomedical and clinical science learning in various didactic and clinical settings to help students learn about cutting-edge science in a given field, provide a way of thinking about how to advance the edge of the evidence and advanced clinical care, and engage students in self-directed learning.</a:t>
            </a:r>
          </a:p>
          <a:p>
            <a:endParaRPr lang="en-US" sz="2200"/>
          </a:p>
          <a:p>
            <a:r>
              <a:rPr lang="en-US" sz="2200"/>
              <a:t>Examples include Nutrition &amp; Culinary Medicine, Advanced Concepts in Public Health, Climate Change and Environmental Health, Integrated MSK Care, The Frontier of AI &amp; Medicine, Translational Medicine, Global Health, Cancer Biology, coming soon... Advanced Precision Dissection</a:t>
            </a:r>
          </a:p>
          <a:p>
            <a:endParaRPr lang="en-US" sz="2200"/>
          </a:p>
        </p:txBody>
      </p:sp>
      <p:pic>
        <p:nvPicPr>
          <p:cNvPr id="1026" name="Picture 2" descr="An Integrated Science | An Introduction to Weather | Weather on Earth |  Meteorology">
            <a:extLst>
              <a:ext uri="{FF2B5EF4-FFF2-40B4-BE49-F238E27FC236}">
                <a16:creationId xmlns:a16="http://schemas.microsoft.com/office/drawing/2014/main" id="{3240AD1A-C067-50C1-C4CC-854D27D798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9" r="183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219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64DA-5E2B-3C64-A8ED-A35FD92DDD2A}"/>
              </a:ext>
            </a:extLst>
          </p:cNvPr>
          <p:cNvSpPr>
            <a:spLocks noGrp="1"/>
          </p:cNvSpPr>
          <p:nvPr>
            <p:ph type="title"/>
          </p:nvPr>
        </p:nvSpPr>
        <p:spPr>
          <a:xfrm>
            <a:off x="876693" y="741391"/>
            <a:ext cx="4355265" cy="1616203"/>
          </a:xfrm>
        </p:spPr>
        <p:txBody>
          <a:bodyPr vert="horz" lIns="91440" tIns="45720" rIns="91440" bIns="45720" rtlCol="0" anchor="b">
            <a:normAutofit/>
          </a:bodyPr>
          <a:lstStyle/>
          <a:p>
            <a:r>
              <a:rPr lang="en-US" dirty="0"/>
              <a:t>Critical Care Graduation Requirement</a:t>
            </a:r>
          </a:p>
        </p:txBody>
      </p:sp>
      <p:sp>
        <p:nvSpPr>
          <p:cNvPr id="4" name="Text Placeholder 3">
            <a:extLst>
              <a:ext uri="{FF2B5EF4-FFF2-40B4-BE49-F238E27FC236}">
                <a16:creationId xmlns:a16="http://schemas.microsoft.com/office/drawing/2014/main" id="{8289F79F-A45F-AA2C-EA3C-DFA16257728B}"/>
              </a:ext>
            </a:extLst>
          </p:cNvPr>
          <p:cNvSpPr>
            <a:spLocks noGrp="1"/>
          </p:cNvSpPr>
          <p:nvPr>
            <p:ph type="body" sz="half" idx="2"/>
          </p:nvPr>
        </p:nvSpPr>
        <p:spPr>
          <a:xfrm>
            <a:off x="876692" y="2533476"/>
            <a:ext cx="4355265" cy="3447832"/>
          </a:xfrm>
        </p:spPr>
        <p:txBody>
          <a:bodyPr vert="horz" lIns="91440" tIns="45720" rIns="91440" bIns="45720" rtlCol="0" anchor="t">
            <a:normAutofit/>
          </a:bodyPr>
          <a:lstStyle/>
          <a:p>
            <a:pPr indent="-228600">
              <a:buFont typeface="Arial" panose="020B0604020202020204" pitchFamily="34" charset="0"/>
              <a:buChar char="•"/>
            </a:pPr>
            <a:r>
              <a:rPr lang="en-US" sz="2000" dirty="0"/>
              <a:t>Preparation for Residency Training and to better understand patient experiences</a:t>
            </a:r>
          </a:p>
          <a:p>
            <a:pPr indent="-228600">
              <a:buFont typeface="Arial" panose="020B0604020202020204" pitchFamily="34" charset="0"/>
              <a:buChar char="•"/>
            </a:pPr>
            <a:r>
              <a:rPr lang="en-US" sz="2000" dirty="0"/>
              <a:t>Two ways to meet requirement</a:t>
            </a:r>
          </a:p>
          <a:p>
            <a:pPr lvl="1" indent="-228600">
              <a:buFont typeface="Arial" panose="020B0604020202020204" pitchFamily="34" charset="0"/>
              <a:buChar char="•"/>
            </a:pPr>
            <a:r>
              <a:rPr lang="en-US" sz="2000" dirty="0"/>
              <a:t>Alpine Critical Care Rotation (IDPT 8096)</a:t>
            </a:r>
          </a:p>
          <a:p>
            <a:pPr lvl="1" indent="-228600">
              <a:buFont typeface="Arial" panose="020B0604020202020204" pitchFamily="34" charset="0"/>
              <a:buChar char="•"/>
            </a:pPr>
            <a:r>
              <a:rPr lang="en-US" sz="2000" dirty="0"/>
              <a:t>4-week ICU rotation</a:t>
            </a:r>
          </a:p>
          <a:p>
            <a:pPr lvl="2" indent="-228600">
              <a:buFont typeface="Arial" panose="020B0604020202020204" pitchFamily="34" charset="0"/>
              <a:buChar char="•"/>
            </a:pPr>
            <a:r>
              <a:rPr lang="en-US" sz="2000" dirty="0"/>
              <a:t>Many 4-week ICU rotations are acting internships, but not all</a:t>
            </a:r>
          </a:p>
        </p:txBody>
      </p:sp>
      <p:pic>
        <p:nvPicPr>
          <p:cNvPr id="1030" name="Picture 6" descr="Free Intensive care monitoring Image - Doctor, Patient, Hospital | Download  at StockCake">
            <a:extLst>
              <a:ext uri="{FF2B5EF4-FFF2-40B4-BE49-F238E27FC236}">
                <a16:creationId xmlns:a16="http://schemas.microsoft.com/office/drawing/2014/main" id="{0B8B235C-B9C7-9572-6C68-E2314121688F}"/>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3557" r="7554"/>
          <a:stretch>
            <a:fillRect/>
          </a:stretch>
        </p:blipFill>
        <p:spPr bwMode="auto">
          <a:xfrm>
            <a:off x="6096000" y="10"/>
            <a:ext cx="6095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5" name="Rectangle 1054">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056">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56" name="Rectangle 105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Tree>
    <p:extLst>
      <p:ext uri="{BB962C8B-B14F-4D97-AF65-F5344CB8AC3E}">
        <p14:creationId xmlns:p14="http://schemas.microsoft.com/office/powerpoint/2010/main" val="219832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A5FF7BA1-6B0A-950C-7F5B-0F979BA65D11}"/>
              </a:ext>
            </a:extLst>
          </p:cNvPr>
          <p:cNvGraphicFramePr>
            <a:graphicFrameLocks noGrp="1"/>
          </p:cNvGraphicFramePr>
          <p:nvPr>
            <p:extLst>
              <p:ext uri="{D42A27DB-BD31-4B8C-83A1-F6EECF244321}">
                <p14:modId xmlns:p14="http://schemas.microsoft.com/office/powerpoint/2010/main" val="643987586"/>
              </p:ext>
            </p:extLst>
          </p:nvPr>
        </p:nvGraphicFramePr>
        <p:xfrm>
          <a:off x="1162160" y="2230411"/>
          <a:ext cx="10527247" cy="3302000"/>
        </p:xfrm>
        <a:graphic>
          <a:graphicData uri="http://schemas.openxmlformats.org/drawingml/2006/table">
            <a:tbl>
              <a:tblPr firstRow="1" bandRow="1">
                <a:tableStyleId>{5940675A-B579-460E-94D1-54222C63F5DA}</a:tableStyleId>
              </a:tblPr>
              <a:tblGrid>
                <a:gridCol w="1488176">
                  <a:extLst>
                    <a:ext uri="{9D8B030D-6E8A-4147-A177-3AD203B41FA5}">
                      <a16:colId xmlns:a16="http://schemas.microsoft.com/office/drawing/2014/main" val="2971401445"/>
                    </a:ext>
                  </a:extLst>
                </a:gridCol>
                <a:gridCol w="1663909">
                  <a:extLst>
                    <a:ext uri="{9D8B030D-6E8A-4147-A177-3AD203B41FA5}">
                      <a16:colId xmlns:a16="http://schemas.microsoft.com/office/drawing/2014/main" val="2506925638"/>
                    </a:ext>
                  </a:extLst>
                </a:gridCol>
                <a:gridCol w="1768839">
                  <a:extLst>
                    <a:ext uri="{9D8B030D-6E8A-4147-A177-3AD203B41FA5}">
                      <a16:colId xmlns:a16="http://schemas.microsoft.com/office/drawing/2014/main" val="507527352"/>
                    </a:ext>
                  </a:extLst>
                </a:gridCol>
                <a:gridCol w="1379095">
                  <a:extLst>
                    <a:ext uri="{9D8B030D-6E8A-4147-A177-3AD203B41FA5}">
                      <a16:colId xmlns:a16="http://schemas.microsoft.com/office/drawing/2014/main" val="3808388459"/>
                    </a:ext>
                  </a:extLst>
                </a:gridCol>
                <a:gridCol w="1394085">
                  <a:extLst>
                    <a:ext uri="{9D8B030D-6E8A-4147-A177-3AD203B41FA5}">
                      <a16:colId xmlns:a16="http://schemas.microsoft.com/office/drawing/2014/main" val="272176360"/>
                    </a:ext>
                  </a:extLst>
                </a:gridCol>
                <a:gridCol w="1464149">
                  <a:extLst>
                    <a:ext uri="{9D8B030D-6E8A-4147-A177-3AD203B41FA5}">
                      <a16:colId xmlns:a16="http://schemas.microsoft.com/office/drawing/2014/main" val="3009847642"/>
                    </a:ext>
                  </a:extLst>
                </a:gridCol>
                <a:gridCol w="1368994">
                  <a:extLst>
                    <a:ext uri="{9D8B030D-6E8A-4147-A177-3AD203B41FA5}">
                      <a16:colId xmlns:a16="http://schemas.microsoft.com/office/drawing/2014/main" val="4008255235"/>
                    </a:ext>
                  </a:extLst>
                </a:gridCol>
              </a:tblGrid>
              <a:tr h="0">
                <a:tc gridSpan="7">
                  <a:txBody>
                    <a:bodyPr/>
                    <a:lstStyle/>
                    <a:p>
                      <a:r>
                        <a:rPr lang="en-US" b="1" dirty="0"/>
                        <a:t>4-week ICU Acting Internship</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b="1" dirty="0"/>
                    </a:p>
                  </a:txBody>
                  <a:tcPr/>
                </a:tc>
                <a:extLst>
                  <a:ext uri="{0D108BD9-81ED-4DB2-BD59-A6C34878D82A}">
                    <a16:rowId xmlns:a16="http://schemas.microsoft.com/office/drawing/2014/main" val="3831418869"/>
                  </a:ext>
                </a:extLst>
              </a:tr>
              <a:tr h="370840">
                <a:tc>
                  <a:txBody>
                    <a:bodyPr/>
                    <a:lstStyle/>
                    <a:p>
                      <a:r>
                        <a:rPr lang="en-US" dirty="0"/>
                        <a:t>ANES 8001 (STICU)</a:t>
                      </a:r>
                    </a:p>
                  </a:txBody>
                  <a:tcPr/>
                </a:tc>
                <a:tc>
                  <a:txBody>
                    <a:bodyPr/>
                    <a:lstStyle/>
                    <a:p>
                      <a:r>
                        <a:rPr lang="en-US"/>
                        <a:t>MEDS 8034 (MICU-St. Joe’s)</a:t>
                      </a:r>
                      <a:endParaRPr lang="en-US" dirty="0"/>
                    </a:p>
                  </a:txBody>
                  <a:tcPr/>
                </a:tc>
                <a:tc>
                  <a:txBody>
                    <a:bodyPr/>
                    <a:lstStyle/>
                    <a:p>
                      <a:r>
                        <a:rPr lang="en-US"/>
                        <a:t>MEDS 8037 </a:t>
                      </a:r>
                    </a:p>
                    <a:p>
                      <a:r>
                        <a:rPr lang="en-US"/>
                        <a:t>(MICU- UCH, DH)</a:t>
                      </a:r>
                      <a:endParaRPr lang="en-US" dirty="0"/>
                    </a:p>
                  </a:txBody>
                  <a:tcPr/>
                </a:tc>
                <a:tc>
                  <a:txBody>
                    <a:bodyPr/>
                    <a:lstStyle/>
                    <a:p>
                      <a:r>
                        <a:rPr lang="en-US"/>
                        <a:t>PEDS 8015 (NICU)</a:t>
                      </a:r>
                      <a:endParaRPr lang="en-US" dirty="0"/>
                    </a:p>
                  </a:txBody>
                  <a:tcPr/>
                </a:tc>
                <a:tc>
                  <a:txBody>
                    <a:bodyPr/>
                    <a:lstStyle/>
                    <a:p>
                      <a:r>
                        <a:rPr lang="en-US" dirty="0"/>
                        <a:t>PEDS 8027 (PICU)</a:t>
                      </a:r>
                    </a:p>
                  </a:txBody>
                  <a:tcPr/>
                </a:tc>
                <a:tc>
                  <a:txBody>
                    <a:bodyPr/>
                    <a:lstStyle/>
                    <a:p>
                      <a:r>
                        <a:rPr lang="en-US" dirty="0"/>
                        <a:t>SURG 8008 </a:t>
                      </a:r>
                    </a:p>
                    <a:p>
                      <a:r>
                        <a:rPr lang="en-US" dirty="0"/>
                        <a:t>(CT Surgery/ ICU)</a:t>
                      </a:r>
                    </a:p>
                  </a:txBody>
                  <a:tcPr/>
                </a:tc>
                <a:tc>
                  <a:txBody>
                    <a:bodyPr/>
                    <a:lstStyle/>
                    <a:p>
                      <a:r>
                        <a:rPr lang="en-US" dirty="0"/>
                        <a:t>SURG 8021 </a:t>
                      </a:r>
                    </a:p>
                    <a:p>
                      <a:r>
                        <a:rPr lang="en-US" dirty="0"/>
                        <a:t>(DH SICU)</a:t>
                      </a:r>
                    </a:p>
                  </a:txBody>
                  <a:tcPr/>
                </a:tc>
                <a:extLst>
                  <a:ext uri="{0D108BD9-81ED-4DB2-BD59-A6C34878D82A}">
                    <a16:rowId xmlns:a16="http://schemas.microsoft.com/office/drawing/2014/main" val="1758684025"/>
                  </a:ext>
                </a:extLst>
              </a:tr>
              <a:tr h="370840">
                <a:tc gridSpan="7">
                  <a:txBody>
                    <a:bodyPr/>
                    <a:lstStyle/>
                    <a:p>
                      <a:r>
                        <a:rPr lang="en-US" b="1" dirty="0"/>
                        <a:t>4- week ICU rotation (not an Acting Internships)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b="1" dirty="0"/>
                    </a:p>
                  </a:txBody>
                  <a:tcPr/>
                </a:tc>
                <a:extLst>
                  <a:ext uri="{0D108BD9-81ED-4DB2-BD59-A6C34878D82A}">
                    <a16:rowId xmlns:a16="http://schemas.microsoft.com/office/drawing/2014/main" val="3714029324"/>
                  </a:ext>
                </a:extLst>
              </a:tr>
              <a:tr h="370840">
                <a:tc>
                  <a:txBody>
                    <a:bodyPr/>
                    <a:lstStyle/>
                    <a:p>
                      <a:r>
                        <a:rPr lang="en-US" dirty="0"/>
                        <a:t>SURG 8010 (Burn CC)</a:t>
                      </a:r>
                    </a:p>
                  </a:txBody>
                  <a:tcPr/>
                </a:tc>
                <a:tc gridSpan="2">
                  <a:txBody>
                    <a:bodyPr/>
                    <a:lstStyle/>
                    <a:p>
                      <a:r>
                        <a:rPr lang="en-US"/>
                        <a:t>SURG 8052 </a:t>
                      </a:r>
                    </a:p>
                    <a:p>
                      <a:r>
                        <a:rPr lang="en-US"/>
                        <a:t>(SICU in Colorado Springs)</a:t>
                      </a:r>
                    </a:p>
                  </a:txBody>
                  <a:tcPr/>
                </a:tc>
                <a:tc hMerge="1">
                  <a:txBody>
                    <a:bodyPr/>
                    <a:lstStyle/>
                    <a:p>
                      <a:endParaRPr lang="en-US" dirty="0"/>
                    </a:p>
                  </a:txBody>
                  <a:tcPr/>
                </a:tc>
                <a:tc gridSpan="4">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983303632"/>
                  </a:ext>
                </a:extLst>
              </a:tr>
              <a:tr h="370840">
                <a:tc gridSpan="7">
                  <a:txBody>
                    <a:bodyPr/>
                    <a:lstStyle/>
                    <a:p>
                      <a:r>
                        <a:rPr lang="en-US" b="1" dirty="0"/>
                        <a:t>2-week Alpine Critical Care (IDPT 8096) Rotation Site Options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b="1" dirty="0"/>
                    </a:p>
                  </a:txBody>
                  <a:tcPr/>
                </a:tc>
                <a:extLst>
                  <a:ext uri="{0D108BD9-81ED-4DB2-BD59-A6C34878D82A}">
                    <a16:rowId xmlns:a16="http://schemas.microsoft.com/office/drawing/2014/main" val="1510270445"/>
                  </a:ext>
                </a:extLst>
              </a:tr>
              <a:tr h="370840">
                <a:tc>
                  <a:txBody>
                    <a:bodyPr/>
                    <a:lstStyle/>
                    <a:p>
                      <a:r>
                        <a:rPr lang="en-US" dirty="0"/>
                        <a:t>MICU- UCH</a:t>
                      </a:r>
                    </a:p>
                  </a:txBody>
                  <a:tcPr/>
                </a:tc>
                <a:tc>
                  <a:txBody>
                    <a:bodyPr/>
                    <a:lstStyle/>
                    <a:p>
                      <a:r>
                        <a:rPr lang="en-US"/>
                        <a:t>MICU-DH</a:t>
                      </a:r>
                      <a:endParaRPr lang="en-US" dirty="0"/>
                    </a:p>
                  </a:txBody>
                  <a:tcPr/>
                </a:tc>
                <a:tc>
                  <a:txBody>
                    <a:bodyPr/>
                    <a:lstStyle/>
                    <a:p>
                      <a:r>
                        <a:rPr lang="en-US"/>
                        <a:t>PICU- Children’s</a:t>
                      </a:r>
                      <a:endParaRPr lang="en-US" dirty="0"/>
                    </a:p>
                  </a:txBody>
                  <a:tcPr/>
                </a:tc>
                <a:tc>
                  <a:txBody>
                    <a:bodyPr/>
                    <a:lstStyle/>
                    <a:p>
                      <a:r>
                        <a:rPr lang="en-US"/>
                        <a:t>NICU- UCH</a:t>
                      </a:r>
                      <a:endParaRPr lang="en-US" dirty="0"/>
                    </a:p>
                  </a:txBody>
                  <a:tcPr/>
                </a:tc>
                <a:tc>
                  <a:txBody>
                    <a:bodyPr/>
                    <a:lstStyle/>
                    <a:p>
                      <a:r>
                        <a:rPr lang="en-US" dirty="0"/>
                        <a:t>NICU- FC</a:t>
                      </a:r>
                    </a:p>
                  </a:txBody>
                  <a:tcPr/>
                </a:tc>
                <a:tc>
                  <a:txBody>
                    <a:bodyPr/>
                    <a:lstStyle/>
                    <a:p>
                      <a:r>
                        <a:rPr lang="en-US"/>
                        <a:t>CT-ICU- UCH</a:t>
                      </a:r>
                      <a:endParaRPr lang="en-US" dirty="0"/>
                    </a:p>
                  </a:txBody>
                  <a:tcPr/>
                </a:tc>
                <a:tc>
                  <a:txBody>
                    <a:bodyPr/>
                    <a:lstStyle/>
                    <a:p>
                      <a:r>
                        <a:rPr lang="en-US" dirty="0"/>
                        <a:t>Neuro ICU- UCH</a:t>
                      </a:r>
                    </a:p>
                  </a:txBody>
                  <a:tcPr/>
                </a:tc>
                <a:extLst>
                  <a:ext uri="{0D108BD9-81ED-4DB2-BD59-A6C34878D82A}">
                    <a16:rowId xmlns:a16="http://schemas.microsoft.com/office/drawing/2014/main" val="2997133314"/>
                  </a:ext>
                </a:extLst>
              </a:tr>
            </a:tbl>
          </a:graphicData>
        </a:graphic>
      </p:graphicFrame>
      <p:sp>
        <p:nvSpPr>
          <p:cNvPr id="11" name="Title 10">
            <a:extLst>
              <a:ext uri="{FF2B5EF4-FFF2-40B4-BE49-F238E27FC236}">
                <a16:creationId xmlns:a16="http://schemas.microsoft.com/office/drawing/2014/main" id="{C6D96669-A684-0A2E-37EB-976D26B370EE}"/>
              </a:ext>
            </a:extLst>
          </p:cNvPr>
          <p:cNvSpPr>
            <a:spLocks noGrp="1"/>
          </p:cNvSpPr>
          <p:nvPr>
            <p:ph type="title"/>
          </p:nvPr>
        </p:nvSpPr>
        <p:spPr/>
        <p:txBody>
          <a:bodyPr/>
          <a:lstStyle/>
          <a:p>
            <a:r>
              <a:rPr lang="en-US" dirty="0"/>
              <a:t>Critical Care Rotation Options</a:t>
            </a:r>
          </a:p>
        </p:txBody>
      </p:sp>
    </p:spTree>
    <p:extLst>
      <p:ext uri="{BB962C8B-B14F-4D97-AF65-F5344CB8AC3E}">
        <p14:creationId xmlns:p14="http://schemas.microsoft.com/office/powerpoint/2010/main" val="4176880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42CF0-A2BA-CD01-4B54-BE6A126362A4}"/>
              </a:ext>
            </a:extLst>
          </p:cNvPr>
          <p:cNvSpPr>
            <a:spLocks noGrp="1"/>
          </p:cNvSpPr>
          <p:nvPr>
            <p:ph type="title" idx="4294967295"/>
          </p:nvPr>
        </p:nvSpPr>
        <p:spPr>
          <a:xfrm>
            <a:off x="5351488" y="1089285"/>
            <a:ext cx="3862388" cy="1905000"/>
          </a:xfrm>
        </p:spPr>
        <p:txBody>
          <a:bodyPr vert="horz" lIns="91440" tIns="45720" rIns="91440" bIns="45720" rtlCol="0" anchor="ctr">
            <a:normAutofit/>
          </a:bodyPr>
          <a:lstStyle/>
          <a:p>
            <a:r>
              <a:rPr lang="en-US" sz="3200" dirty="0"/>
              <a:t>AI &amp; Electives</a:t>
            </a:r>
          </a:p>
        </p:txBody>
      </p:sp>
      <p:sp>
        <p:nvSpPr>
          <p:cNvPr id="4" name="Content Placeholder 3">
            <a:extLst>
              <a:ext uri="{FF2B5EF4-FFF2-40B4-BE49-F238E27FC236}">
                <a16:creationId xmlns:a16="http://schemas.microsoft.com/office/drawing/2014/main" id="{D5857957-9D6E-0ACF-37AD-39F2902BAEE8}"/>
              </a:ext>
            </a:extLst>
          </p:cNvPr>
          <p:cNvSpPr>
            <a:spLocks noGrp="1"/>
          </p:cNvSpPr>
          <p:nvPr>
            <p:ph sz="half" idx="4294967295"/>
          </p:nvPr>
        </p:nvSpPr>
        <p:spPr>
          <a:xfrm>
            <a:off x="5490406" y="2592050"/>
            <a:ext cx="6586537" cy="1905000"/>
          </a:xfrm>
        </p:spPr>
        <p:txBody>
          <a:bodyPr vert="horz" lIns="91440" tIns="45720" rIns="91440" bIns="45720" rtlCol="0" anchor="ctr">
            <a:normAutofit/>
          </a:bodyPr>
          <a:lstStyle/>
          <a:p>
            <a:r>
              <a:rPr lang="en-US" sz="1800" dirty="0"/>
              <a:t>Required core AI (4 weeks)</a:t>
            </a:r>
          </a:p>
          <a:p>
            <a:r>
              <a:rPr lang="en-US" sz="1800" dirty="0"/>
              <a:t>Integrated Science Selective (4 </a:t>
            </a:r>
            <a:r>
              <a:rPr lang="en-US" sz="1800" dirty="0" err="1"/>
              <a:t>wks</a:t>
            </a:r>
            <a:r>
              <a:rPr lang="en-US" sz="1800" dirty="0"/>
              <a:t>)</a:t>
            </a:r>
          </a:p>
          <a:p>
            <a:r>
              <a:rPr lang="en-US" sz="1800" dirty="0"/>
              <a:t>Critical Care* (2 </a:t>
            </a:r>
            <a:r>
              <a:rPr lang="en-US" sz="1800" dirty="0" err="1"/>
              <a:t>wks</a:t>
            </a:r>
            <a:r>
              <a:rPr lang="en-US" sz="1800" dirty="0"/>
              <a:t>)</a:t>
            </a:r>
          </a:p>
          <a:p>
            <a:r>
              <a:rPr lang="en-US" sz="1800" dirty="0"/>
              <a:t>Electives, Aways, Research Courses, Non-clinical Courses (28 </a:t>
            </a:r>
            <a:r>
              <a:rPr lang="en-US" sz="1800" dirty="0" err="1"/>
              <a:t>wks</a:t>
            </a:r>
            <a:r>
              <a:rPr lang="en-US" sz="1800" dirty="0"/>
              <a:t>)</a:t>
            </a:r>
          </a:p>
        </p:txBody>
      </p:sp>
      <p:pic>
        <p:nvPicPr>
          <p:cNvPr id="5" name="Picture 4" descr="A close-up of a schedule&#10;&#10;AI-generated content may be incorrect.">
            <a:extLst>
              <a:ext uri="{FF2B5EF4-FFF2-40B4-BE49-F238E27FC236}">
                <a16:creationId xmlns:a16="http://schemas.microsoft.com/office/drawing/2014/main" id="{1D3818F1-0878-CE1E-F66C-F5AABF09F34C}"/>
              </a:ext>
            </a:extLst>
          </p:cNvPr>
          <p:cNvPicPr>
            <a:picLocks noChangeAspect="1"/>
          </p:cNvPicPr>
          <p:nvPr/>
        </p:nvPicPr>
        <p:blipFill>
          <a:blip r:embed="rId3"/>
          <a:stretch>
            <a:fillRect/>
          </a:stretch>
        </p:blipFill>
        <p:spPr>
          <a:xfrm>
            <a:off x="115057" y="0"/>
            <a:ext cx="5096233" cy="6858000"/>
          </a:xfrm>
          <a:prstGeom prst="rect">
            <a:avLst/>
          </a:prstGeom>
        </p:spPr>
      </p:pic>
    </p:spTree>
    <p:extLst>
      <p:ext uri="{BB962C8B-B14F-4D97-AF65-F5344CB8AC3E}">
        <p14:creationId xmlns:p14="http://schemas.microsoft.com/office/powerpoint/2010/main" val="845110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in a tent&#10;&#10;Description automatically generated">
            <a:extLst>
              <a:ext uri="{FF2B5EF4-FFF2-40B4-BE49-F238E27FC236}">
                <a16:creationId xmlns:a16="http://schemas.microsoft.com/office/drawing/2014/main" id="{0F7749AA-191F-34CB-84A9-5D8A66E7FDFF}"/>
              </a:ext>
            </a:extLst>
          </p:cNvPr>
          <p:cNvPicPr>
            <a:picLocks noChangeAspect="1"/>
          </p:cNvPicPr>
          <p:nvPr/>
        </p:nvPicPr>
        <p:blipFill rotWithShape="1">
          <a:blip r:embed="rId3">
            <a:alphaModFix amt="50000"/>
          </a:blip>
          <a:srcRect t="30"/>
          <a:stretch/>
        </p:blipFill>
        <p:spPr>
          <a:xfrm>
            <a:off x="20" y="10"/>
            <a:ext cx="12191980" cy="6857990"/>
          </a:xfrm>
          <a:prstGeom prst="rect">
            <a:avLst/>
          </a:prstGeom>
        </p:spPr>
      </p:pic>
      <p:sp>
        <p:nvSpPr>
          <p:cNvPr id="2" name="Title 1">
            <a:extLst>
              <a:ext uri="{FF2B5EF4-FFF2-40B4-BE49-F238E27FC236}">
                <a16:creationId xmlns:a16="http://schemas.microsoft.com/office/drawing/2014/main" id="{7BD30981-0958-474A-993E-20BB386B6C5C}"/>
              </a:ext>
            </a:extLst>
          </p:cNvPr>
          <p:cNvSpPr>
            <a:spLocks noGrp="1"/>
          </p:cNvSpPr>
          <p:nvPr>
            <p:ph type="title"/>
          </p:nvPr>
        </p:nvSpPr>
        <p:spPr>
          <a:xfrm>
            <a:off x="480402" y="276530"/>
            <a:ext cx="10515600" cy="678976"/>
          </a:xfrm>
        </p:spPr>
        <p:txBody>
          <a:bodyPr>
            <a:normAutofit fontScale="90000"/>
          </a:bodyPr>
          <a:lstStyle/>
          <a:p>
            <a:r>
              <a:rPr lang="en-US"/>
              <a:t>Transition to Residency Basecamp</a:t>
            </a:r>
          </a:p>
        </p:txBody>
      </p:sp>
      <p:graphicFrame>
        <p:nvGraphicFramePr>
          <p:cNvPr id="5" name="Content Placeholder 4">
            <a:extLst>
              <a:ext uri="{FF2B5EF4-FFF2-40B4-BE49-F238E27FC236}">
                <a16:creationId xmlns:a16="http://schemas.microsoft.com/office/drawing/2014/main" id="{4F53316B-B188-944B-BDFC-252C00C5C0CE}"/>
              </a:ext>
            </a:extLst>
          </p:cNvPr>
          <p:cNvGraphicFramePr>
            <a:graphicFrameLocks noGrp="1"/>
          </p:cNvGraphicFramePr>
          <p:nvPr>
            <p:ph idx="1"/>
            <p:extLst>
              <p:ext uri="{D42A27DB-BD31-4B8C-83A1-F6EECF244321}">
                <p14:modId xmlns:p14="http://schemas.microsoft.com/office/powerpoint/2010/main" val="1887199420"/>
              </p:ext>
            </p:extLst>
          </p:nvPr>
        </p:nvGraphicFramePr>
        <p:xfrm>
          <a:off x="188197" y="1391901"/>
          <a:ext cx="10969943"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70CBA0A0-43E8-064E-B001-ECF498901ABC}"/>
              </a:ext>
            </a:extLst>
          </p:cNvPr>
          <p:cNvSpPr>
            <a:spLocks noGrp="1"/>
          </p:cNvSpPr>
          <p:nvPr>
            <p:ph type="sldNum" sz="quarter" idx="12"/>
          </p:nvPr>
        </p:nvSpPr>
        <p:spPr/>
        <p:txBody>
          <a:bodyPr/>
          <a:lstStyle/>
          <a:p>
            <a:fld id="{441E930C-94BE-2941-8CD4-A4607F321062}" type="slidenum">
              <a:rPr lang="en-US" smtClean="0"/>
              <a:pPr/>
              <a:t>25</a:t>
            </a:fld>
            <a:endParaRPr lang="en-US" dirty="0"/>
          </a:p>
        </p:txBody>
      </p:sp>
      <p:sp>
        <p:nvSpPr>
          <p:cNvPr id="6" name="TextBox 5">
            <a:extLst>
              <a:ext uri="{FF2B5EF4-FFF2-40B4-BE49-F238E27FC236}">
                <a16:creationId xmlns:a16="http://schemas.microsoft.com/office/drawing/2014/main" id="{FF7377EC-7972-7B49-894E-20AEC2C70AB0}"/>
              </a:ext>
            </a:extLst>
          </p:cNvPr>
          <p:cNvSpPr txBox="1"/>
          <p:nvPr/>
        </p:nvSpPr>
        <p:spPr>
          <a:xfrm>
            <a:off x="8179905" y="276530"/>
            <a:ext cx="3823898" cy="3046988"/>
          </a:xfrm>
          <a:prstGeom prst="rect">
            <a:avLst/>
          </a:prstGeom>
          <a:solidFill>
            <a:schemeClr val="bg1">
              <a:lumMod val="95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sz="1600" dirty="0"/>
              <a:t>On-call challenges (vitals, labs, nurse calls, transfusions, potpourri)</a:t>
            </a:r>
          </a:p>
          <a:p>
            <a:pPr marL="285750" indent="-285750">
              <a:buFont typeface="Arial" panose="020B0604020202020204" pitchFamily="34" charset="0"/>
              <a:buChar char="•"/>
            </a:pPr>
            <a:r>
              <a:rPr lang="en-US" sz="1600" dirty="0"/>
              <a:t>Evidence-based medicine </a:t>
            </a:r>
          </a:p>
          <a:p>
            <a:pPr marL="285750" indent="-285750">
              <a:buFont typeface="Arial" panose="020B0604020202020204" pitchFamily="34" charset="0"/>
              <a:buChar char="•"/>
            </a:pPr>
            <a:r>
              <a:rPr lang="en-US" sz="1600" dirty="0"/>
              <a:t>Radiology</a:t>
            </a:r>
          </a:p>
          <a:p>
            <a:pPr marL="285750" indent="-285750">
              <a:buFont typeface="Arial" panose="020B0604020202020204" pitchFamily="34" charset="0"/>
              <a:buChar char="•"/>
            </a:pPr>
            <a:r>
              <a:rPr lang="en-US" sz="1600" dirty="0"/>
              <a:t>Delivering Serious News</a:t>
            </a:r>
          </a:p>
          <a:p>
            <a:pPr marL="285750" indent="-285750">
              <a:buFont typeface="Arial" panose="020B0604020202020204" pitchFamily="34" charset="0"/>
              <a:buChar char="•"/>
            </a:pPr>
            <a:r>
              <a:rPr lang="en-US" sz="1600" dirty="0"/>
              <a:t>Opioid and Pain management</a:t>
            </a:r>
          </a:p>
          <a:p>
            <a:pPr marL="285750" indent="-285750">
              <a:buFont typeface="Arial" panose="020B0604020202020204" pitchFamily="34" charset="0"/>
              <a:buChar char="•"/>
            </a:pPr>
            <a:r>
              <a:rPr lang="en-US" sz="1600" dirty="0"/>
              <a:t>Foundational Code skills </a:t>
            </a:r>
          </a:p>
          <a:p>
            <a:pPr marL="285750" indent="-285750">
              <a:buFont typeface="Arial" panose="020B0604020202020204" pitchFamily="34" charset="0"/>
              <a:buChar char="•"/>
            </a:pPr>
            <a:r>
              <a:rPr lang="en-US" sz="1600" dirty="0"/>
              <a:t>ACLS rhythm interpretation</a:t>
            </a:r>
          </a:p>
          <a:p>
            <a:pPr marL="285750" indent="-285750">
              <a:buFont typeface="Arial" panose="020B0604020202020204" pitchFamily="34" charset="0"/>
              <a:buChar char="•"/>
            </a:pPr>
            <a:r>
              <a:rPr lang="en-US" sz="1600" dirty="0"/>
              <a:t>Resuscitation Simulations</a:t>
            </a:r>
          </a:p>
          <a:p>
            <a:pPr marL="285750" indent="-285750">
              <a:buFont typeface="Arial" panose="020B0604020202020204" pitchFamily="34" charset="0"/>
              <a:buChar char="•"/>
            </a:pPr>
            <a:r>
              <a:rPr lang="en-US" sz="1600" dirty="0"/>
              <a:t>Anatomy</a:t>
            </a:r>
          </a:p>
          <a:p>
            <a:pPr marL="285750" indent="-285750">
              <a:buFont typeface="Arial" panose="020B0604020202020204" pitchFamily="34" charset="0"/>
              <a:buChar char="•"/>
            </a:pPr>
            <a:r>
              <a:rPr lang="en-US" sz="1600" dirty="0"/>
              <a:t>Ultrasound</a:t>
            </a:r>
          </a:p>
          <a:p>
            <a:pPr marL="285750" indent="-285750">
              <a:buFont typeface="Arial" panose="020B0604020202020204" pitchFamily="34" charset="0"/>
              <a:buChar char="•"/>
            </a:pPr>
            <a:r>
              <a:rPr lang="en-US" sz="1600" dirty="0"/>
              <a:t>Patient Safety/ Root Cause Analysis</a:t>
            </a:r>
          </a:p>
        </p:txBody>
      </p:sp>
      <p:sp>
        <p:nvSpPr>
          <p:cNvPr id="7" name="TextBox 6">
            <a:extLst>
              <a:ext uri="{FF2B5EF4-FFF2-40B4-BE49-F238E27FC236}">
                <a16:creationId xmlns:a16="http://schemas.microsoft.com/office/drawing/2014/main" id="{06C7E47E-2587-1649-898B-9F9E058728E5}"/>
              </a:ext>
            </a:extLst>
          </p:cNvPr>
          <p:cNvSpPr txBox="1"/>
          <p:nvPr/>
        </p:nvSpPr>
        <p:spPr>
          <a:xfrm>
            <a:off x="957187" y="1948592"/>
            <a:ext cx="2114014" cy="3970318"/>
          </a:xfrm>
          <a:prstGeom prst="rect">
            <a:avLst/>
          </a:prstGeom>
          <a:solidFill>
            <a:schemeClr val="bg1">
              <a:lumMod val="95000"/>
            </a:schemeClr>
          </a:solidFill>
          <a:ln>
            <a:solidFill>
              <a:schemeClr val="tx1"/>
            </a:solidFill>
          </a:ln>
        </p:spPr>
        <p:txBody>
          <a:bodyPr wrap="square" lIns="91440" tIns="45720" rIns="91440" bIns="45720" rtlCol="0" anchor="t">
            <a:spAutoFit/>
          </a:bodyPr>
          <a:lstStyle/>
          <a:p>
            <a:r>
              <a:rPr lang="en-US" dirty="0"/>
              <a:t>IM</a:t>
            </a:r>
          </a:p>
          <a:p>
            <a:endParaRPr lang="en-US" dirty="0"/>
          </a:p>
          <a:p>
            <a:r>
              <a:rPr lang="en-US" dirty="0"/>
              <a:t>Surgery</a:t>
            </a:r>
          </a:p>
          <a:p>
            <a:endParaRPr lang="en-US" dirty="0"/>
          </a:p>
          <a:p>
            <a:r>
              <a:rPr lang="en-US" dirty="0"/>
              <a:t>Anesthesiology</a:t>
            </a:r>
          </a:p>
          <a:p>
            <a:endParaRPr lang="en-US" dirty="0"/>
          </a:p>
          <a:p>
            <a:r>
              <a:rPr lang="en-US" dirty="0"/>
              <a:t>EM</a:t>
            </a:r>
          </a:p>
          <a:p>
            <a:endParaRPr lang="en-US" dirty="0"/>
          </a:p>
          <a:p>
            <a:r>
              <a:rPr lang="en-US" dirty="0"/>
              <a:t>Pediatrics</a:t>
            </a:r>
          </a:p>
          <a:p>
            <a:endParaRPr lang="en-US" dirty="0"/>
          </a:p>
          <a:p>
            <a:r>
              <a:rPr lang="en-US" dirty="0"/>
              <a:t>Family Medicine</a:t>
            </a:r>
          </a:p>
          <a:p>
            <a:endParaRPr lang="en-US" dirty="0"/>
          </a:p>
          <a:p>
            <a:r>
              <a:rPr lang="en-US" dirty="0"/>
              <a:t>OBGYN</a:t>
            </a:r>
          </a:p>
          <a:p>
            <a:endParaRPr lang="en-US" dirty="0"/>
          </a:p>
        </p:txBody>
      </p:sp>
      <p:sp>
        <p:nvSpPr>
          <p:cNvPr id="8" name="TextBox 7">
            <a:extLst>
              <a:ext uri="{FF2B5EF4-FFF2-40B4-BE49-F238E27FC236}">
                <a16:creationId xmlns:a16="http://schemas.microsoft.com/office/drawing/2014/main" id="{39A4F764-8F7A-204B-BA07-0E187D4E07FE}"/>
              </a:ext>
            </a:extLst>
          </p:cNvPr>
          <p:cNvSpPr txBox="1"/>
          <p:nvPr/>
        </p:nvSpPr>
        <p:spPr>
          <a:xfrm>
            <a:off x="8339470" y="3654883"/>
            <a:ext cx="3504767" cy="2585323"/>
          </a:xfrm>
          <a:prstGeom prst="rect">
            <a:avLst/>
          </a:prstGeom>
          <a:solidFill>
            <a:schemeClr val="bg1">
              <a:lumMod val="95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a:t>Radiology</a:t>
            </a:r>
          </a:p>
          <a:p>
            <a:pPr marL="285750" indent="-285750">
              <a:buFont typeface="Arial" panose="020B0604020202020204" pitchFamily="34" charset="0"/>
              <a:buChar char="•"/>
            </a:pPr>
            <a:r>
              <a:rPr lang="en-US"/>
              <a:t>Ultrasound</a:t>
            </a:r>
          </a:p>
          <a:p>
            <a:pPr marL="285750" indent="-285750">
              <a:buFont typeface="Arial" panose="020B0604020202020204" pitchFamily="34" charset="0"/>
              <a:buChar char="•"/>
            </a:pPr>
            <a:r>
              <a:rPr lang="en-US"/>
              <a:t>Anatomy</a:t>
            </a:r>
          </a:p>
          <a:p>
            <a:pPr marL="285750" indent="-285750">
              <a:buFont typeface="Arial" panose="020B0604020202020204" pitchFamily="34" charset="0"/>
              <a:buChar char="•"/>
            </a:pPr>
            <a:r>
              <a:rPr lang="en-US"/>
              <a:t>Palliative Care</a:t>
            </a:r>
          </a:p>
          <a:p>
            <a:pPr marL="285750" indent="-285750">
              <a:buFont typeface="Arial" panose="020B0604020202020204" pitchFamily="34" charset="0"/>
              <a:buChar char="•"/>
            </a:pPr>
            <a:r>
              <a:rPr lang="en-US"/>
              <a:t>Psychiatry/Addiction Medicine</a:t>
            </a:r>
          </a:p>
          <a:p>
            <a:pPr marL="285750" indent="-285750">
              <a:buFont typeface="Arial" panose="020B0604020202020204" pitchFamily="34" charset="0"/>
              <a:buChar char="•"/>
            </a:pPr>
            <a:r>
              <a:rPr lang="en-US"/>
              <a:t>Transfusion Medicine</a:t>
            </a:r>
          </a:p>
          <a:p>
            <a:pPr marL="285750" indent="-285750">
              <a:buFont typeface="Arial" panose="020B0604020202020204" pitchFamily="34" charset="0"/>
              <a:buChar char="•"/>
            </a:pPr>
            <a:r>
              <a:rPr lang="en-US"/>
              <a:t>COPIC</a:t>
            </a:r>
          </a:p>
          <a:p>
            <a:pPr marL="285750" indent="-285750">
              <a:buFont typeface="Arial" panose="020B0604020202020204" pitchFamily="34" charset="0"/>
              <a:buChar char="•"/>
            </a:pPr>
            <a:r>
              <a:rPr lang="en-US"/>
              <a:t>Critical Care Nursing</a:t>
            </a:r>
          </a:p>
          <a:p>
            <a:pPr marL="285750" indent="-285750">
              <a:buFont typeface="Arial" panose="020B0604020202020204" pitchFamily="34" charset="0"/>
              <a:buChar char="•"/>
            </a:pPr>
            <a:r>
              <a:rPr lang="en-US"/>
              <a:t>Respiratory Therapy</a:t>
            </a:r>
          </a:p>
        </p:txBody>
      </p:sp>
      <p:sp>
        <p:nvSpPr>
          <p:cNvPr id="9" name="TextBox 8">
            <a:extLst>
              <a:ext uri="{FF2B5EF4-FFF2-40B4-BE49-F238E27FC236}">
                <a16:creationId xmlns:a16="http://schemas.microsoft.com/office/drawing/2014/main" id="{EFA014EA-31DC-254E-B002-2EB2D3B426F2}"/>
              </a:ext>
            </a:extLst>
          </p:cNvPr>
          <p:cNvSpPr txBox="1"/>
          <p:nvPr/>
        </p:nvSpPr>
        <p:spPr>
          <a:xfrm>
            <a:off x="3852531" y="6038946"/>
            <a:ext cx="4153365" cy="369332"/>
          </a:xfrm>
          <a:prstGeom prst="rect">
            <a:avLst/>
          </a:prstGeom>
          <a:noFill/>
        </p:spPr>
        <p:txBody>
          <a:bodyPr wrap="square" rtlCol="0">
            <a:spAutoFit/>
          </a:bodyPr>
          <a:lstStyle/>
          <a:p>
            <a:r>
              <a:rPr lang="en-US" b="1" dirty="0"/>
              <a:t>Small groups hands-on skill sessions</a:t>
            </a:r>
          </a:p>
        </p:txBody>
      </p:sp>
      <p:sp>
        <p:nvSpPr>
          <p:cNvPr id="3" name="Rectangle 2">
            <a:extLst>
              <a:ext uri="{FF2B5EF4-FFF2-40B4-BE49-F238E27FC236}">
                <a16:creationId xmlns:a16="http://schemas.microsoft.com/office/drawing/2014/main" id="{0B335A89-B324-654E-A88C-85DCC2FA1B1A}"/>
              </a:ext>
            </a:extLst>
          </p:cNvPr>
          <p:cNvSpPr/>
          <p:nvPr/>
        </p:nvSpPr>
        <p:spPr>
          <a:xfrm>
            <a:off x="2532618" y="6460205"/>
            <a:ext cx="8210012" cy="369332"/>
          </a:xfrm>
          <a:prstGeom prst="rect">
            <a:avLst/>
          </a:prstGeom>
        </p:spPr>
        <p:txBody>
          <a:bodyPr wrap="square">
            <a:spAutoFit/>
          </a:bodyPr>
          <a:lstStyle/>
          <a:p>
            <a:r>
              <a:rPr lang="en-US" b="1" dirty="0"/>
              <a:t>https://</a:t>
            </a:r>
            <a:r>
              <a:rPr lang="en-US" b="1" dirty="0" err="1"/>
              <a:t>www.ttreducators.com</a:t>
            </a:r>
            <a:r>
              <a:rPr lang="en-US" b="1" dirty="0"/>
              <a:t>/program-descriptions/univ-of-</a:t>
            </a:r>
            <a:r>
              <a:rPr lang="en-US" b="1" dirty="0" err="1"/>
              <a:t>colorado</a:t>
            </a:r>
            <a:endParaRPr lang="en-US" b="1" dirty="0"/>
          </a:p>
        </p:txBody>
      </p:sp>
    </p:spTree>
    <p:extLst>
      <p:ext uri="{BB962C8B-B14F-4D97-AF65-F5344CB8AC3E}">
        <p14:creationId xmlns:p14="http://schemas.microsoft.com/office/powerpoint/2010/main" val="3850070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CE1AC-9E75-EE47-8446-CEAD0B4643C3}"/>
              </a:ext>
            </a:extLst>
          </p:cNvPr>
          <p:cNvSpPr>
            <a:spLocks noGrp="1"/>
          </p:cNvSpPr>
          <p:nvPr>
            <p:ph type="title"/>
          </p:nvPr>
        </p:nvSpPr>
        <p:spPr>
          <a:xfrm>
            <a:off x="1245072" y="1289765"/>
            <a:ext cx="3651101" cy="4270963"/>
          </a:xfrm>
        </p:spPr>
        <p:txBody>
          <a:bodyPr anchor="ctr">
            <a:normAutofit/>
          </a:bodyPr>
          <a:lstStyle/>
          <a:p>
            <a:pPr algn="ctr"/>
            <a:r>
              <a:rPr lang="en-US" sz="5200">
                <a:solidFill>
                  <a:srgbClr val="FFFFFF"/>
                </a:solidFill>
              </a:rPr>
              <a:t>Next Steps</a:t>
            </a:r>
          </a:p>
        </p:txBody>
      </p:sp>
      <p:sp>
        <p:nvSpPr>
          <p:cNvPr id="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660FF05B-F7E3-EF46-A4C5-A81E9F7A28B3}"/>
              </a:ext>
            </a:extLst>
          </p:cNvPr>
          <p:cNvSpPr>
            <a:spLocks noGrp="1"/>
          </p:cNvSpPr>
          <p:nvPr>
            <p:ph idx="1"/>
          </p:nvPr>
        </p:nvSpPr>
        <p:spPr>
          <a:xfrm>
            <a:off x="6297233" y="518400"/>
            <a:ext cx="4771607" cy="5837949"/>
          </a:xfrm>
        </p:spPr>
        <p:txBody>
          <a:bodyPr anchor="ctr">
            <a:normAutofit/>
          </a:bodyPr>
          <a:lstStyle/>
          <a:p>
            <a:r>
              <a:rPr lang="en-US" sz="2000" dirty="0">
                <a:solidFill>
                  <a:schemeClr val="tx1">
                    <a:alpha val="80000"/>
                  </a:schemeClr>
                </a:solidFill>
              </a:rPr>
              <a:t>We will email you an ASC rotation  preference form on 4/17 </a:t>
            </a:r>
            <a:r>
              <a:rPr lang="en-US" sz="2000" dirty="0">
                <a:solidFill>
                  <a:schemeClr val="tx1">
                    <a:alpha val="80000"/>
                  </a:schemeClr>
                </a:solidFill>
                <a:sym typeface="Wingdings" panose="05000000000000000000" pitchFamily="2" charset="2"/>
              </a:rPr>
              <a:t>  due EOD 4/26</a:t>
            </a:r>
          </a:p>
          <a:p>
            <a:endParaRPr lang="en-US" sz="2000" dirty="0">
              <a:solidFill>
                <a:schemeClr val="tx1">
                  <a:alpha val="80000"/>
                </a:schemeClr>
              </a:solidFill>
            </a:endParaRPr>
          </a:p>
          <a:p>
            <a:r>
              <a:rPr lang="en-US" sz="2000" dirty="0">
                <a:solidFill>
                  <a:schemeClr val="tx1">
                    <a:alpha val="80000"/>
                  </a:schemeClr>
                </a:solidFill>
              </a:rPr>
              <a:t>We will email you the link to excused absence/personal days request form</a:t>
            </a:r>
          </a:p>
          <a:p>
            <a:endParaRPr lang="en-US" sz="2000" dirty="0">
              <a:solidFill>
                <a:schemeClr val="tx1">
                  <a:alpha val="80000"/>
                </a:schemeClr>
              </a:solidFill>
            </a:endParaRPr>
          </a:p>
          <a:p>
            <a:r>
              <a:rPr lang="en-US" sz="2000" dirty="0">
                <a:solidFill>
                  <a:schemeClr val="tx1">
                    <a:alpha val="80000"/>
                  </a:schemeClr>
                </a:solidFill>
              </a:rPr>
              <a:t>Focus on your core clerkship experience!</a:t>
            </a:r>
            <a:endParaRPr lang="en-US" sz="2000" dirty="0">
              <a:solidFill>
                <a:schemeClr val="tx1">
                  <a:alpha val="80000"/>
                </a:schemeClr>
              </a:solidFill>
              <a:ea typeface="Calibri"/>
              <a:cs typeface="Calibri"/>
            </a:endParaRPr>
          </a:p>
          <a:p>
            <a:endParaRPr lang="en-US" sz="2000" dirty="0">
              <a:solidFill>
                <a:schemeClr val="tx1">
                  <a:alpha val="80000"/>
                </a:schemeClr>
              </a:solidFill>
            </a:endParaRPr>
          </a:p>
          <a:p>
            <a:r>
              <a:rPr lang="en-US" sz="2000" dirty="0">
                <a:solidFill>
                  <a:schemeClr val="tx1">
                    <a:alpha val="80000"/>
                  </a:schemeClr>
                </a:solidFill>
              </a:rPr>
              <a:t>Detailed orientation on first day: </a:t>
            </a:r>
            <a:r>
              <a:rPr lang="en-US" sz="2000" b="1" dirty="0">
                <a:solidFill>
                  <a:schemeClr val="tx1">
                    <a:alpha val="80000"/>
                  </a:schemeClr>
                </a:solidFill>
              </a:rPr>
              <a:t>August 17, 2026</a:t>
            </a:r>
            <a:endParaRPr lang="en-US" sz="2000" b="1" dirty="0">
              <a:solidFill>
                <a:schemeClr val="tx1">
                  <a:alpha val="80000"/>
                </a:schemeClr>
              </a:solidFill>
              <a:ea typeface="Calibri"/>
              <a:cs typeface="Calibri"/>
            </a:endParaRPr>
          </a:p>
          <a:p>
            <a:endParaRPr lang="en-US" sz="2000" dirty="0">
              <a:solidFill>
                <a:schemeClr val="tx1">
                  <a:alpha val="80000"/>
                </a:schemeClr>
              </a:solidFill>
            </a:endParaRPr>
          </a:p>
          <a:p>
            <a:r>
              <a:rPr lang="en-US" sz="2000" dirty="0">
                <a:solidFill>
                  <a:schemeClr val="tx1">
                    <a:alpha val="80000"/>
                  </a:schemeClr>
                </a:solidFill>
              </a:rPr>
              <a:t>Email our team with questions:</a:t>
            </a:r>
            <a:endParaRPr lang="en-US" sz="2000" dirty="0">
              <a:solidFill>
                <a:schemeClr val="tx1">
                  <a:alpha val="80000"/>
                </a:schemeClr>
              </a:solidFill>
              <a:ea typeface="Calibri"/>
              <a:cs typeface="Calibri"/>
            </a:endParaRPr>
          </a:p>
          <a:p>
            <a:pPr marL="0" indent="0">
              <a:buNone/>
            </a:pPr>
            <a:r>
              <a:rPr lang="en-US" sz="2200" b="1" dirty="0" err="1">
                <a:solidFill>
                  <a:schemeClr val="tx1">
                    <a:alpha val="80000"/>
                  </a:schemeClr>
                </a:solidFill>
              </a:rPr>
              <a:t>SOM.Alpine-Summit@cuanschutz.edu</a:t>
            </a:r>
            <a:endParaRPr lang="en-US" sz="2200" b="1" dirty="0">
              <a:solidFill>
                <a:schemeClr val="tx1">
                  <a:alpha val="80000"/>
                </a:schemeClr>
              </a:solidFill>
              <a:ea typeface="Calibri"/>
              <a:cs typeface="Calibri"/>
            </a:endParaRPr>
          </a:p>
          <a:p>
            <a:pPr marL="0" indent="0">
              <a:buNone/>
            </a:pPr>
            <a:endParaRPr lang="en-US" sz="2000" dirty="0">
              <a:solidFill>
                <a:schemeClr val="tx1">
                  <a:alpha val="80000"/>
                </a:schemeClr>
              </a:solidFill>
            </a:endParaRPr>
          </a:p>
        </p:txBody>
      </p:sp>
      <p:sp>
        <p:nvSpPr>
          <p:cNvPr id="1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3"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1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5" name="Rectangle 13">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161C08B-9DA0-2846-9AB6-1A1585AC3B11}"/>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kern="1200">
                <a:latin typeface="+mj-lt"/>
                <a:ea typeface="+mj-ea"/>
                <a:cs typeface="+mj-cs"/>
              </a:rPr>
              <a:t>Thanks!</a:t>
            </a:r>
          </a:p>
        </p:txBody>
      </p:sp>
      <p:sp>
        <p:nvSpPr>
          <p:cNvPr id="3" name="Text Placeholder 2">
            <a:extLst>
              <a:ext uri="{FF2B5EF4-FFF2-40B4-BE49-F238E27FC236}">
                <a16:creationId xmlns:a16="http://schemas.microsoft.com/office/drawing/2014/main" id="{3C3A43A2-C2D8-724F-9DE1-78B27A46F882}"/>
              </a:ext>
            </a:extLst>
          </p:cNvPr>
          <p:cNvSpPr>
            <a:spLocks noGrp="1"/>
          </p:cNvSpPr>
          <p:nvPr>
            <p:ph sz="half" idx="1"/>
          </p:nvPr>
        </p:nvSpPr>
        <p:spPr>
          <a:xfrm>
            <a:off x="838200" y="1693333"/>
            <a:ext cx="5051578" cy="4801128"/>
          </a:xfrm>
          <a:ln>
            <a:solidFill>
              <a:schemeClr val="tx1"/>
            </a:solidFill>
          </a:ln>
        </p:spPr>
        <p:txBody>
          <a:bodyPr vert="horz" lIns="91440" tIns="45720" rIns="91440" bIns="45720" rtlCol="0" anchor="t">
            <a:normAutofit fontScale="85000" lnSpcReduction="20000"/>
          </a:bodyPr>
          <a:lstStyle/>
          <a:p>
            <a:pPr marL="342900" indent="-228600">
              <a:buFont typeface="Arial" panose="020B0604020202020204" pitchFamily="34" charset="0"/>
              <a:buChar char="•"/>
            </a:pPr>
            <a:r>
              <a:rPr lang="en-US" sz="1900" dirty="0"/>
              <a:t>Anna Neumeier, MD- Assistant Dean for Medical Education, Post-Clerkship</a:t>
            </a:r>
          </a:p>
          <a:p>
            <a:pPr marL="342900" indent="-228600">
              <a:buFont typeface="Arial" panose="020B0604020202020204" pitchFamily="34" charset="0"/>
              <a:buChar char="•"/>
            </a:pPr>
            <a:r>
              <a:rPr lang="en-US" sz="1900" dirty="0"/>
              <a:t>Chad Stickrath, MD- Associate Dean for Medical Education, Post-Clerkship</a:t>
            </a:r>
            <a:endParaRPr lang="en-US" sz="1900" dirty="0">
              <a:ea typeface="Calibri"/>
              <a:cs typeface="Calibri"/>
            </a:endParaRPr>
          </a:p>
          <a:p>
            <a:pPr marL="342900"/>
            <a:r>
              <a:rPr lang="en-US" sz="1900" dirty="0"/>
              <a:t>Jessica Ackels </a:t>
            </a:r>
            <a:r>
              <a:rPr lang="en-US" sz="1900"/>
              <a:t>– AMC Curriculum Program Manager</a:t>
            </a:r>
            <a:endParaRPr lang="en-US" sz="1900">
              <a:ea typeface="Calibri"/>
              <a:cs typeface="Calibri"/>
            </a:endParaRPr>
          </a:p>
          <a:p>
            <a:pPr marL="342900"/>
            <a:r>
              <a:rPr lang="en-US" sz="1900" dirty="0"/>
              <a:t>Maggie Howard</a:t>
            </a:r>
            <a:r>
              <a:rPr lang="en-US" sz="1900"/>
              <a:t> – </a:t>
            </a:r>
            <a:r>
              <a:rPr lang="en-US" sz="1900" dirty="0"/>
              <a:t>Pre &amp; Post-clerkship Curriculum Manager</a:t>
            </a:r>
            <a:endParaRPr lang="en-US" sz="1900" dirty="0">
              <a:ea typeface="Calibri"/>
              <a:cs typeface="Calibri"/>
            </a:endParaRPr>
          </a:p>
          <a:p>
            <a:pPr marL="342900"/>
            <a:r>
              <a:rPr lang="en-US" sz="1900" dirty="0"/>
              <a:t>Alpine Summit Team</a:t>
            </a:r>
            <a:endParaRPr lang="en-US" sz="1900" dirty="0">
              <a:ea typeface="Calibri"/>
              <a:cs typeface="Calibri"/>
            </a:endParaRPr>
          </a:p>
          <a:p>
            <a:pPr marL="800100" lvl="1"/>
            <a:r>
              <a:rPr lang="en-US" sz="1500" dirty="0" err="1"/>
              <a:t>Sabrynne</a:t>
            </a:r>
            <a:r>
              <a:rPr lang="en-US" sz="1500" dirty="0"/>
              <a:t> Buchholz (ASCs, Selectives)</a:t>
            </a:r>
            <a:endParaRPr lang="en-US" sz="1500" dirty="0">
              <a:ea typeface="Calibri"/>
              <a:cs typeface="Calibri"/>
            </a:endParaRPr>
          </a:p>
          <a:p>
            <a:pPr marL="800100" lvl="1"/>
            <a:r>
              <a:rPr lang="en-US" sz="1500" dirty="0"/>
              <a:t>Nomi </a:t>
            </a:r>
            <a:r>
              <a:rPr lang="en-US" sz="1500" dirty="0" err="1"/>
              <a:t>Poprish</a:t>
            </a:r>
            <a:r>
              <a:rPr lang="en-US" sz="1500" dirty="0"/>
              <a:t> (ASCs, Critical Care)</a:t>
            </a:r>
            <a:endParaRPr lang="en-US" sz="1500" dirty="0">
              <a:ea typeface="Calibri"/>
              <a:cs typeface="Calibri"/>
            </a:endParaRPr>
          </a:p>
          <a:p>
            <a:pPr marL="800100" lvl="1"/>
            <a:r>
              <a:rPr lang="en-US" sz="1500">
                <a:ea typeface="Calibri"/>
                <a:cs typeface="Calibri"/>
              </a:rPr>
              <a:t>Sasha Robeson (ASCs)</a:t>
            </a:r>
            <a:endParaRPr lang="en-US" sz="1500" dirty="0"/>
          </a:p>
          <a:p>
            <a:pPr marL="800100" lvl="1"/>
            <a:r>
              <a:rPr lang="en-US" sz="1500">
                <a:ea typeface="Calibri"/>
                <a:cs typeface="Calibri"/>
              </a:rPr>
              <a:t>Tracy Johnson (Critical Care)</a:t>
            </a:r>
            <a:endParaRPr lang="en-US" sz="1500" dirty="0"/>
          </a:p>
          <a:p>
            <a:pPr marL="800100" lvl="1"/>
            <a:r>
              <a:rPr lang="en-US" sz="1500" dirty="0"/>
              <a:t>Megan Rhyne (Trails, Basecamps)</a:t>
            </a:r>
            <a:endParaRPr lang="en-US" sz="1500" dirty="0">
              <a:ea typeface="Calibri"/>
              <a:cs typeface="Calibri"/>
            </a:endParaRPr>
          </a:p>
          <a:p>
            <a:pPr marL="800100" lvl="1"/>
            <a:r>
              <a:rPr lang="en-US" sz="1500" dirty="0"/>
              <a:t>Maritza Casillas (AIs, Electives, Selectives)</a:t>
            </a:r>
            <a:endParaRPr lang="en-US" sz="1500" dirty="0">
              <a:ea typeface="Calibri"/>
              <a:cs typeface="Calibri"/>
            </a:endParaRPr>
          </a:p>
          <a:p>
            <a:pPr marL="800100" lvl="1"/>
            <a:r>
              <a:rPr lang="en-US" sz="1500" dirty="0"/>
              <a:t>Jodie Wang (Electives, Selectives)</a:t>
            </a:r>
            <a:endParaRPr lang="en-US" sz="1500" dirty="0">
              <a:ea typeface="Calibri"/>
              <a:cs typeface="Calibri"/>
            </a:endParaRPr>
          </a:p>
          <a:p>
            <a:pPr marL="800100" lvl="1"/>
            <a:r>
              <a:rPr lang="en-US" sz="1500" dirty="0"/>
              <a:t>Mary McGinnis (MSA)</a:t>
            </a:r>
            <a:endParaRPr lang="en-US" sz="1500" dirty="0">
              <a:ea typeface="Calibri"/>
              <a:cs typeface="Calibri"/>
            </a:endParaRPr>
          </a:p>
          <a:p>
            <a:pPr marL="342900"/>
            <a:r>
              <a:rPr lang="en-US" sz="1900" dirty="0"/>
              <a:t>Fort Collins Alpine Summit Team</a:t>
            </a:r>
            <a:endParaRPr lang="en-US" sz="1900" dirty="0">
              <a:ea typeface="Calibri"/>
              <a:cs typeface="Calibri"/>
            </a:endParaRPr>
          </a:p>
          <a:p>
            <a:pPr marL="800100" lvl="1"/>
            <a:r>
              <a:rPr lang="en-US" sz="1500" dirty="0"/>
              <a:t>Kelley </a:t>
            </a:r>
            <a:r>
              <a:rPr lang="en-US" sz="1500" dirty="0" err="1"/>
              <a:t>Yseth</a:t>
            </a:r>
            <a:r>
              <a:rPr lang="en-US" sz="1500" dirty="0"/>
              <a:t>, Fort Collins Regional Campus Manager</a:t>
            </a:r>
            <a:endParaRPr lang="en-US" sz="1500" dirty="0">
              <a:ea typeface="Calibri"/>
              <a:cs typeface="Calibri"/>
            </a:endParaRPr>
          </a:p>
          <a:p>
            <a:pPr marL="800100" lvl="1"/>
            <a:r>
              <a:rPr lang="en-US" sz="1500" dirty="0">
                <a:ea typeface="Calibri"/>
                <a:cs typeface="Calibri"/>
              </a:rPr>
              <a:t>Jessica Duncan (ASC)</a:t>
            </a:r>
          </a:p>
          <a:p>
            <a:pPr marL="800100" lvl="1"/>
            <a:r>
              <a:rPr lang="en-US" sz="1500" dirty="0">
                <a:ea typeface="Calibri"/>
                <a:cs typeface="Calibri"/>
              </a:rPr>
              <a:t>Kelli Harris (Electives)</a:t>
            </a:r>
          </a:p>
          <a:p>
            <a:pPr marL="800100" lvl="1"/>
            <a:r>
              <a:rPr lang="en-US" sz="1500" dirty="0">
                <a:ea typeface="Calibri"/>
                <a:cs typeface="Calibri"/>
              </a:rPr>
              <a:t>Michelle Prado –Ferrin (Trails, Basecamps, Selectives)</a:t>
            </a:r>
          </a:p>
          <a:p>
            <a:pPr marL="800100" lvl="1"/>
            <a:endParaRPr lang="en-US" sz="1500" dirty="0">
              <a:ea typeface="Calibri"/>
              <a:cs typeface="Calibri"/>
            </a:endParaRPr>
          </a:p>
        </p:txBody>
      </p:sp>
      <p:sp>
        <p:nvSpPr>
          <p:cNvPr id="4" name="Content Placeholder 3">
            <a:extLst>
              <a:ext uri="{FF2B5EF4-FFF2-40B4-BE49-F238E27FC236}">
                <a16:creationId xmlns:a16="http://schemas.microsoft.com/office/drawing/2014/main" id="{21556D54-02A3-E840-86CB-FEFA6D46C12C}"/>
              </a:ext>
            </a:extLst>
          </p:cNvPr>
          <p:cNvSpPr>
            <a:spLocks noGrp="1"/>
          </p:cNvSpPr>
          <p:nvPr>
            <p:ph sz="half" idx="2"/>
          </p:nvPr>
        </p:nvSpPr>
        <p:spPr>
          <a:xfrm>
            <a:off x="6265937" y="1693333"/>
            <a:ext cx="5096933" cy="4801129"/>
          </a:xfrm>
          <a:ln>
            <a:solidFill>
              <a:schemeClr val="tx1"/>
            </a:solidFill>
          </a:ln>
        </p:spPr>
        <p:txBody>
          <a:bodyPr>
            <a:normAutofit fontScale="85000" lnSpcReduction="20000"/>
          </a:bodyPr>
          <a:lstStyle/>
          <a:p>
            <a:r>
              <a:rPr lang="en-US" sz="2400" dirty="0"/>
              <a:t>Basecamp Team, ASC Team, Trails Team, Critical Care Team</a:t>
            </a:r>
          </a:p>
          <a:p>
            <a:r>
              <a:rPr lang="en-US" sz="2400" dirty="0"/>
              <a:t>CSB, FCB Teams</a:t>
            </a:r>
          </a:p>
          <a:p>
            <a:r>
              <a:rPr lang="en-US" sz="2400" dirty="0"/>
              <a:t>Post-Clerkship Course Directors, Coordinators, Faculty</a:t>
            </a:r>
          </a:p>
          <a:p>
            <a:r>
              <a:rPr lang="en-US" sz="2400" dirty="0"/>
              <a:t>Office of Student Life, Office Assessment &amp; Evaluation</a:t>
            </a:r>
            <a:endParaRPr lang="en-US" sz="2000" dirty="0"/>
          </a:p>
          <a:p>
            <a:r>
              <a:rPr lang="en-US" sz="2000" dirty="0"/>
              <a:t>More info</a:t>
            </a:r>
          </a:p>
          <a:p>
            <a:pPr lvl="1"/>
            <a:r>
              <a:rPr lang="en-US" sz="2000" dirty="0"/>
              <a:t>Alpine-Summit Guidebook</a:t>
            </a:r>
          </a:p>
          <a:p>
            <a:pPr lvl="1"/>
            <a:r>
              <a:rPr lang="en-US" sz="2000" dirty="0"/>
              <a:t>Slides to be posted</a:t>
            </a:r>
          </a:p>
          <a:p>
            <a:pPr lvl="1"/>
            <a:r>
              <a:rPr lang="en-US" sz="2000" dirty="0"/>
              <a:t>During orientation on day 1 ASCs</a:t>
            </a:r>
          </a:p>
          <a:p>
            <a:pPr lvl="1"/>
            <a:r>
              <a:rPr lang="en-US" sz="2000" dirty="0"/>
              <a:t>Email with Questions: </a:t>
            </a:r>
            <a:r>
              <a:rPr lang="en-US" sz="2000" dirty="0">
                <a:hlinkClick r:id="rId3"/>
              </a:rPr>
              <a:t>SOM.Alpine-Summit@cuanschutz.edu</a:t>
            </a:r>
            <a:r>
              <a:rPr lang="en-US" sz="2000" dirty="0"/>
              <a:t> </a:t>
            </a:r>
          </a:p>
        </p:txBody>
      </p:sp>
    </p:spTree>
    <p:extLst>
      <p:ext uri="{BB962C8B-B14F-4D97-AF65-F5344CB8AC3E}">
        <p14:creationId xmlns:p14="http://schemas.microsoft.com/office/powerpoint/2010/main" val="41462081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177E07-83CC-0309-EB73-710C93F0326F}"/>
              </a:ext>
            </a:extLst>
          </p:cNvPr>
          <p:cNvSpPr>
            <a:spLocks noGrp="1"/>
          </p:cNvSpPr>
          <p:nvPr>
            <p:ph type="title"/>
          </p:nvPr>
        </p:nvSpPr>
        <p:spPr/>
        <p:txBody>
          <a:bodyPr/>
          <a:lstStyle/>
          <a:p>
            <a:pPr algn="ctr"/>
            <a:r>
              <a:rPr lang="en-US"/>
              <a:t>Alpine Mission &amp; Goals</a:t>
            </a:r>
          </a:p>
        </p:txBody>
      </p:sp>
      <p:sp>
        <p:nvSpPr>
          <p:cNvPr id="5" name="Content Placeholder 4">
            <a:extLst>
              <a:ext uri="{FF2B5EF4-FFF2-40B4-BE49-F238E27FC236}">
                <a16:creationId xmlns:a16="http://schemas.microsoft.com/office/drawing/2014/main" id="{FF81E31C-B8E1-8E5C-1FB2-FEF6C6E53EC2}"/>
              </a:ext>
            </a:extLst>
          </p:cNvPr>
          <p:cNvSpPr>
            <a:spLocks noGrp="1"/>
          </p:cNvSpPr>
          <p:nvPr>
            <p:ph sz="half" idx="1"/>
          </p:nvPr>
        </p:nvSpPr>
        <p:spPr>
          <a:xfrm>
            <a:off x="791308" y="1825625"/>
            <a:ext cx="5181600" cy="4351338"/>
          </a:xfrm>
        </p:spPr>
        <p:txBody>
          <a:bodyPr>
            <a:normAutofit fontScale="92500"/>
          </a:bodyPr>
          <a:lstStyle/>
          <a:p>
            <a:pPr marL="0" indent="0">
              <a:buNone/>
            </a:pPr>
            <a:r>
              <a:rPr lang="en-US" sz="2800"/>
              <a:t>Through a highly tailored curriculum guided by an individual learning plan developed in conjunction with their coach, students will: deepen their knowledge and skills as well-rounded physicians-in-training, choose and prepare for their</a:t>
            </a:r>
            <a:r>
              <a:rPr lang="en-US" sz="2800">
                <a:latin typeface="Calibri Light" panose="020F0302020204030204"/>
              </a:rPr>
              <a:t> </a:t>
            </a:r>
            <a:r>
              <a:rPr lang="en-US" sz="2800"/>
              <a:t>residency and enhance their ability to positively transform the health of their future community beyond their direct clinical practice.</a:t>
            </a:r>
            <a:r>
              <a:rPr lang="en-US" sz="2800">
                <a:latin typeface="Calibri Light" panose="020F0302020204030204"/>
              </a:rPr>
              <a:t> </a:t>
            </a:r>
            <a:endParaRPr lang="en-US"/>
          </a:p>
        </p:txBody>
      </p:sp>
      <p:graphicFrame>
        <p:nvGraphicFramePr>
          <p:cNvPr id="7" name="Content Placeholder 2">
            <a:extLst>
              <a:ext uri="{FF2B5EF4-FFF2-40B4-BE49-F238E27FC236}">
                <a16:creationId xmlns:a16="http://schemas.microsoft.com/office/drawing/2014/main" id="{E85647BE-CE95-1ABE-5659-71BA03C646D3}"/>
              </a:ext>
            </a:extLst>
          </p:cNvPr>
          <p:cNvGraphicFramePr>
            <a:graphicFrameLocks noGrp="1"/>
          </p:cNvGraphicFramePr>
          <p:nvPr>
            <p:ph sz="half" idx="2"/>
            <p:extLst>
              <p:ext uri="{D42A27DB-BD31-4B8C-83A1-F6EECF244321}">
                <p14:modId xmlns:p14="http://schemas.microsoft.com/office/powerpoint/2010/main" val="1145646684"/>
              </p:ext>
            </p:extLst>
          </p:nvPr>
        </p:nvGraphicFramePr>
        <p:xfrm>
          <a:off x="6265984"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9160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omputer&#10;&#10;AI-generated content may be incorrect.">
            <a:extLst>
              <a:ext uri="{FF2B5EF4-FFF2-40B4-BE49-F238E27FC236}">
                <a16:creationId xmlns:a16="http://schemas.microsoft.com/office/drawing/2014/main" id="{B23A39C4-C3C1-9EF6-05BA-F748B98455B2}"/>
              </a:ext>
            </a:extLst>
          </p:cNvPr>
          <p:cNvPicPr>
            <a:picLocks noChangeAspect="1"/>
          </p:cNvPicPr>
          <p:nvPr/>
        </p:nvPicPr>
        <p:blipFill>
          <a:blip r:embed="rId3"/>
          <a:stretch>
            <a:fillRect/>
          </a:stretch>
        </p:blipFill>
        <p:spPr>
          <a:xfrm>
            <a:off x="0" y="1447380"/>
            <a:ext cx="12090177" cy="4445528"/>
          </a:xfrm>
          <a:prstGeom prst="rect">
            <a:avLst/>
          </a:prstGeom>
        </p:spPr>
      </p:pic>
      <p:sp>
        <p:nvSpPr>
          <p:cNvPr id="2" name="Title 1">
            <a:extLst>
              <a:ext uri="{FF2B5EF4-FFF2-40B4-BE49-F238E27FC236}">
                <a16:creationId xmlns:a16="http://schemas.microsoft.com/office/drawing/2014/main" id="{A4E68446-F321-A042-9970-4D641783BF89}"/>
              </a:ext>
            </a:extLst>
          </p:cNvPr>
          <p:cNvSpPr>
            <a:spLocks noGrp="1"/>
          </p:cNvSpPr>
          <p:nvPr>
            <p:ph type="title"/>
          </p:nvPr>
        </p:nvSpPr>
        <p:spPr>
          <a:xfrm>
            <a:off x="838200" y="365125"/>
            <a:ext cx="10515600" cy="663575"/>
          </a:xfrm>
        </p:spPr>
        <p:txBody>
          <a:bodyPr>
            <a:normAutofit fontScale="90000"/>
          </a:bodyPr>
          <a:lstStyle/>
          <a:p>
            <a:pPr algn="ctr"/>
            <a:r>
              <a:rPr lang="en-US"/>
              <a:t>Alpine – Summit Timeline</a:t>
            </a:r>
          </a:p>
        </p:txBody>
      </p:sp>
      <p:sp>
        <p:nvSpPr>
          <p:cNvPr id="3" name="Rectangular Callout 2">
            <a:extLst>
              <a:ext uri="{FF2B5EF4-FFF2-40B4-BE49-F238E27FC236}">
                <a16:creationId xmlns:a16="http://schemas.microsoft.com/office/drawing/2014/main" id="{69608EDD-CB95-4F66-B129-05144CCBB077}"/>
              </a:ext>
            </a:extLst>
          </p:cNvPr>
          <p:cNvSpPr/>
          <p:nvPr/>
        </p:nvSpPr>
        <p:spPr>
          <a:xfrm>
            <a:off x="838200" y="5891816"/>
            <a:ext cx="2426208" cy="882015"/>
          </a:xfrm>
          <a:prstGeom prst="wedgeRectCallout">
            <a:avLst>
              <a:gd name="adj1" fmla="val 14898"/>
              <a:gd name="adj2" fmla="val -377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Detailed Post-Clerkship &amp; ASC Orientation</a:t>
            </a:r>
          </a:p>
        </p:txBody>
      </p:sp>
      <p:sp>
        <p:nvSpPr>
          <p:cNvPr id="5" name="Up Arrow Callout 4">
            <a:extLst>
              <a:ext uri="{FF2B5EF4-FFF2-40B4-BE49-F238E27FC236}">
                <a16:creationId xmlns:a16="http://schemas.microsoft.com/office/drawing/2014/main" id="{9770B7D3-AC73-AF4C-988A-9D76C479D966}"/>
              </a:ext>
            </a:extLst>
          </p:cNvPr>
          <p:cNvSpPr/>
          <p:nvPr/>
        </p:nvSpPr>
        <p:spPr>
          <a:xfrm>
            <a:off x="3399368" y="3050361"/>
            <a:ext cx="2209203" cy="3698110"/>
          </a:xfrm>
          <a:prstGeom prst="upArrowCallout">
            <a:avLst>
              <a:gd name="adj1" fmla="val 6082"/>
              <a:gd name="adj2" fmla="val 15330"/>
              <a:gd name="adj3" fmla="val 25486"/>
              <a:gd name="adj4" fmla="val 222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AI/Elective Orient Lottery &amp; Specialty Advising</a:t>
            </a:r>
          </a:p>
        </p:txBody>
      </p:sp>
      <p:sp>
        <p:nvSpPr>
          <p:cNvPr id="6" name="Rectangle 5">
            <a:extLst>
              <a:ext uri="{FF2B5EF4-FFF2-40B4-BE49-F238E27FC236}">
                <a16:creationId xmlns:a16="http://schemas.microsoft.com/office/drawing/2014/main" id="{1B05003E-DB9D-67E1-2CFE-AC3621F35F76}"/>
              </a:ext>
            </a:extLst>
          </p:cNvPr>
          <p:cNvSpPr/>
          <p:nvPr/>
        </p:nvSpPr>
        <p:spPr>
          <a:xfrm>
            <a:off x="4952106" y="1447380"/>
            <a:ext cx="2202537" cy="22102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2B33"/>
                </a:solidFill>
              </a:ln>
            </a:endParaRPr>
          </a:p>
        </p:txBody>
      </p:sp>
      <p:sp>
        <p:nvSpPr>
          <p:cNvPr id="10" name="Rectangle 9">
            <a:extLst>
              <a:ext uri="{FF2B5EF4-FFF2-40B4-BE49-F238E27FC236}">
                <a16:creationId xmlns:a16="http://schemas.microsoft.com/office/drawing/2014/main" id="{6A7454CB-2417-8E5F-9291-147D44D7F783}"/>
              </a:ext>
            </a:extLst>
          </p:cNvPr>
          <p:cNvSpPr/>
          <p:nvPr/>
        </p:nvSpPr>
        <p:spPr>
          <a:xfrm>
            <a:off x="838200" y="4836767"/>
            <a:ext cx="1148862" cy="6385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2B33"/>
                </a:solidFill>
              </a:ln>
            </a:endParaRPr>
          </a:p>
        </p:txBody>
      </p:sp>
      <p:sp>
        <p:nvSpPr>
          <p:cNvPr id="11" name="Up Arrow Callout 10">
            <a:extLst>
              <a:ext uri="{FF2B5EF4-FFF2-40B4-BE49-F238E27FC236}">
                <a16:creationId xmlns:a16="http://schemas.microsoft.com/office/drawing/2014/main" id="{8EB7AB75-CA97-6FD9-1D4D-248B8BB8AC95}"/>
              </a:ext>
            </a:extLst>
          </p:cNvPr>
          <p:cNvSpPr/>
          <p:nvPr/>
        </p:nvSpPr>
        <p:spPr>
          <a:xfrm>
            <a:off x="6630470" y="3075721"/>
            <a:ext cx="2209203" cy="3698110"/>
          </a:xfrm>
          <a:prstGeom prst="upArrowCallout">
            <a:avLst>
              <a:gd name="adj1" fmla="val 6082"/>
              <a:gd name="adj2" fmla="val 15330"/>
              <a:gd name="adj3" fmla="val 25486"/>
              <a:gd name="adj4" fmla="val 222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More AI/Elective Success Details</a:t>
            </a:r>
          </a:p>
        </p:txBody>
      </p:sp>
    </p:spTree>
    <p:extLst>
      <p:ext uri="{BB962C8B-B14F-4D97-AF65-F5344CB8AC3E}">
        <p14:creationId xmlns:p14="http://schemas.microsoft.com/office/powerpoint/2010/main" val="190812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BA808E-7DC7-4191-E7C0-1347EB9232D0}"/>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Alpine – Summit Requirements</a:t>
            </a:r>
          </a:p>
        </p:txBody>
      </p:sp>
      <p:sp>
        <p:nvSpPr>
          <p:cNvPr id="26"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5AA423F-6F25-D492-2058-F7F8240E7F18}"/>
              </a:ext>
            </a:extLst>
          </p:cNvPr>
          <p:cNvSpPr>
            <a:spLocks noGrp="1"/>
          </p:cNvSpPr>
          <p:nvPr>
            <p:ph sz="half" idx="1"/>
          </p:nvPr>
        </p:nvSpPr>
        <p:spPr>
          <a:xfrm>
            <a:off x="793660" y="2203078"/>
            <a:ext cx="5029765" cy="4267991"/>
          </a:xfrm>
        </p:spPr>
        <p:txBody>
          <a:bodyPr vert="horz" lIns="91440" tIns="45720" rIns="91440" bIns="45720" rtlCol="0" anchor="ctr">
            <a:noAutofit/>
          </a:bodyPr>
          <a:lstStyle/>
          <a:p>
            <a:r>
              <a:rPr lang="en-US" sz="2000" dirty="0"/>
              <a:t>Already on Calendar</a:t>
            </a:r>
            <a:r>
              <a:rPr lang="en-US" sz="1600" dirty="0"/>
              <a:t>:</a:t>
            </a:r>
          </a:p>
          <a:p>
            <a:pPr lvl="1"/>
            <a:r>
              <a:rPr lang="en-US" sz="1600" dirty="0"/>
              <a:t>ASCs – 13+ weeks </a:t>
            </a:r>
          </a:p>
          <a:p>
            <a:pPr lvl="1"/>
            <a:r>
              <a:rPr lang="en-US" sz="1600" dirty="0"/>
              <a:t>Trail – 4 weeks </a:t>
            </a:r>
          </a:p>
          <a:p>
            <a:pPr lvl="1"/>
            <a:r>
              <a:rPr lang="en-US" sz="1600" dirty="0"/>
              <a:t>Alpine Basecamp – 2 weeks </a:t>
            </a:r>
          </a:p>
          <a:p>
            <a:pPr lvl="1"/>
            <a:r>
              <a:rPr lang="en-US" sz="1600" dirty="0"/>
              <a:t>Transition to Residency Basecamp – 4 weeks</a:t>
            </a:r>
          </a:p>
          <a:p>
            <a:r>
              <a:rPr lang="en-US" sz="2000" dirty="0"/>
              <a:t>Student schedules in Fall Lottery</a:t>
            </a:r>
          </a:p>
          <a:p>
            <a:pPr lvl="1"/>
            <a:r>
              <a:rPr lang="en-US" sz="1600" dirty="0"/>
              <a:t>ICU Requirement – 2-week Alpine Critical Care (IDPT 8096) or a 4-week ICU course</a:t>
            </a:r>
          </a:p>
          <a:p>
            <a:pPr lvl="1"/>
            <a:r>
              <a:rPr lang="en-US" sz="1600" dirty="0"/>
              <a:t>Integrated Science Selective – 4 weeks </a:t>
            </a:r>
          </a:p>
          <a:p>
            <a:pPr lvl="1"/>
            <a:r>
              <a:rPr lang="en-US" sz="1600" dirty="0"/>
              <a:t>Required Acting Internship – 4 weeks </a:t>
            </a:r>
          </a:p>
          <a:p>
            <a:pPr lvl="1"/>
            <a:r>
              <a:rPr lang="en-US" sz="1600" dirty="0"/>
              <a:t>Additional Courses – 28 weeks </a:t>
            </a:r>
          </a:p>
          <a:p>
            <a:r>
              <a:rPr lang="en-US" sz="2000" dirty="0"/>
              <a:t>Finish MSA, Complete Other Trail Requirements, Take Step 1 &amp; Step 2 by Deadlines</a:t>
            </a:r>
          </a:p>
        </p:txBody>
      </p:sp>
      <p:pic>
        <p:nvPicPr>
          <p:cNvPr id="6" name="Content Placeholder 5">
            <a:extLst>
              <a:ext uri="{FF2B5EF4-FFF2-40B4-BE49-F238E27FC236}">
                <a16:creationId xmlns:a16="http://schemas.microsoft.com/office/drawing/2014/main" id="{4CD5515F-6894-DF79-DD67-43A81B4F39B1}"/>
              </a:ext>
            </a:extLst>
          </p:cNvPr>
          <p:cNvPicPr>
            <a:picLocks noGrp="1" noChangeAspect="1"/>
          </p:cNvPicPr>
          <p:nvPr>
            <p:ph sz="half" idx="2"/>
          </p:nvPr>
        </p:nvPicPr>
        <p:blipFill>
          <a:blip r:embed="rId3"/>
          <a:stretch>
            <a:fillRect/>
          </a:stretch>
        </p:blipFill>
        <p:spPr>
          <a:xfrm>
            <a:off x="5862545" y="2984778"/>
            <a:ext cx="5508327" cy="2547599"/>
          </a:xfrm>
          <a:prstGeom prst="rect">
            <a:avLst/>
          </a:prstGeom>
        </p:spPr>
      </p:pic>
      <p:sp>
        <p:nvSpPr>
          <p:cNvPr id="28"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D70CA4-EF5A-FD8A-E07C-09636A87D93C}"/>
              </a:ext>
            </a:extLst>
          </p:cNvPr>
          <p:cNvSpPr txBox="1"/>
          <p:nvPr/>
        </p:nvSpPr>
        <p:spPr>
          <a:xfrm>
            <a:off x="6368577" y="5740888"/>
            <a:ext cx="478884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solidFill>
                  <a:srgbClr val="FF0000"/>
                </a:solidFill>
              </a:rPr>
              <a:t>Leaves 18+ unstructured weeks for: Step 2, Interviews, Vacation, Weddings, Additional Courses</a:t>
            </a:r>
          </a:p>
        </p:txBody>
      </p:sp>
    </p:spTree>
    <p:extLst>
      <p:ext uri="{BB962C8B-B14F-4D97-AF65-F5344CB8AC3E}">
        <p14:creationId xmlns:p14="http://schemas.microsoft.com/office/powerpoint/2010/main" val="7871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B64064F5-879E-1A7F-74BA-6F9DE512817C}"/>
              </a:ext>
            </a:extLst>
          </p:cNvPr>
          <p:cNvPicPr>
            <a:picLocks noChangeAspect="1"/>
          </p:cNvPicPr>
          <p:nvPr/>
        </p:nvPicPr>
        <p:blipFill>
          <a:blip r:embed="rId2"/>
          <a:stretch>
            <a:fillRect/>
          </a:stretch>
        </p:blipFill>
        <p:spPr>
          <a:xfrm>
            <a:off x="4927866" y="1940925"/>
            <a:ext cx="7183055" cy="2641191"/>
          </a:xfrm>
          <a:prstGeom prst="rect">
            <a:avLst/>
          </a:prstGeom>
        </p:spPr>
      </p:pic>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7E08DD-ED65-0761-AA76-5C5B510D0A8D}"/>
              </a:ext>
            </a:extLst>
          </p:cNvPr>
          <p:cNvSpPr>
            <a:spLocks noGrp="1"/>
          </p:cNvSpPr>
          <p:nvPr>
            <p:ph type="title"/>
          </p:nvPr>
        </p:nvSpPr>
        <p:spPr>
          <a:xfrm>
            <a:off x="594360" y="640263"/>
            <a:ext cx="3822192" cy="1344975"/>
          </a:xfrm>
        </p:spPr>
        <p:txBody>
          <a:bodyPr>
            <a:normAutofit/>
          </a:bodyPr>
          <a:lstStyle/>
          <a:p>
            <a:r>
              <a:rPr lang="en-US" sz="3300" dirty="0">
                <a:solidFill>
                  <a:schemeClr val="bg1"/>
                </a:solidFill>
              </a:rPr>
              <a:t>Scheduling Concepts</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492481-4DDE-9B3F-5E52-778ABBE86BBE}"/>
              </a:ext>
            </a:extLst>
          </p:cNvPr>
          <p:cNvSpPr>
            <a:spLocks noGrp="1"/>
          </p:cNvSpPr>
          <p:nvPr>
            <p:ph idx="1"/>
          </p:nvPr>
        </p:nvSpPr>
        <p:spPr>
          <a:xfrm>
            <a:off x="593610" y="2121762"/>
            <a:ext cx="3822192" cy="4078553"/>
          </a:xfrm>
        </p:spPr>
        <p:txBody>
          <a:bodyPr>
            <a:normAutofit/>
          </a:bodyPr>
          <a:lstStyle/>
          <a:p>
            <a:r>
              <a:rPr lang="en-US" sz="1400" dirty="0">
                <a:solidFill>
                  <a:schemeClr val="bg1"/>
                </a:solidFill>
              </a:rPr>
              <a:t>Step 1 Deadline: Jan 10, 2027</a:t>
            </a:r>
          </a:p>
          <a:p>
            <a:r>
              <a:rPr lang="en-US" sz="1400" dirty="0">
                <a:solidFill>
                  <a:schemeClr val="bg1"/>
                </a:solidFill>
              </a:rPr>
              <a:t>Step 2 Deadline July 23rd, 2027</a:t>
            </a:r>
          </a:p>
          <a:p>
            <a:pPr lvl="1"/>
            <a:r>
              <a:rPr lang="en-US" sz="1400" dirty="0">
                <a:solidFill>
                  <a:schemeClr val="bg1"/>
                </a:solidFill>
              </a:rPr>
              <a:t>If need score to determine competitiveness for residency -&gt; consider earlier time</a:t>
            </a:r>
          </a:p>
          <a:p>
            <a:pPr lvl="1"/>
            <a:r>
              <a:rPr lang="en-US" sz="1400" dirty="0">
                <a:solidFill>
                  <a:schemeClr val="bg1"/>
                </a:solidFill>
              </a:rPr>
              <a:t>If need early AI/Elective timeframe for additional career exploration, can take later/closer to deadline</a:t>
            </a:r>
          </a:p>
          <a:p>
            <a:pPr lvl="1"/>
            <a:r>
              <a:rPr lang="en-US" sz="1400" dirty="0">
                <a:solidFill>
                  <a:schemeClr val="bg1"/>
                </a:solidFill>
              </a:rPr>
              <a:t>Talk to your specialty advisor</a:t>
            </a:r>
          </a:p>
          <a:p>
            <a:r>
              <a:rPr lang="en-US" sz="1400" dirty="0">
                <a:solidFill>
                  <a:schemeClr val="bg1"/>
                </a:solidFill>
              </a:rPr>
              <a:t>Schedule Individualized Curriculum each fall for following calendar year with Lottery</a:t>
            </a:r>
          </a:p>
          <a:p>
            <a:r>
              <a:rPr lang="en-US" sz="1400" dirty="0">
                <a:solidFill>
                  <a:schemeClr val="bg1"/>
                </a:solidFill>
              </a:rPr>
              <a:t>You have lots of flexibility and unscheduled time in Alpine-Summit!</a:t>
            </a:r>
          </a:p>
          <a:p>
            <a:pPr lvl="1"/>
            <a:r>
              <a:rPr lang="en-US" sz="1400" b="1" u="sng" dirty="0">
                <a:solidFill>
                  <a:schemeClr val="bg1"/>
                </a:solidFill>
              </a:rPr>
              <a:t>Schedule absences for voluntary situations outside of required curricular elements </a:t>
            </a:r>
            <a:r>
              <a:rPr lang="en-US" sz="1400" b="1" u="sng" dirty="0">
                <a:solidFill>
                  <a:srgbClr val="FF0000"/>
                </a:solidFill>
              </a:rPr>
              <a:t>(in Red)</a:t>
            </a:r>
          </a:p>
        </p:txBody>
      </p:sp>
      <p:sp>
        <p:nvSpPr>
          <p:cNvPr id="5" name="Rectangle 4">
            <a:extLst>
              <a:ext uri="{FF2B5EF4-FFF2-40B4-BE49-F238E27FC236}">
                <a16:creationId xmlns:a16="http://schemas.microsoft.com/office/drawing/2014/main" id="{55B01636-F50D-ABAE-9345-31D46D3D4DC4}"/>
              </a:ext>
            </a:extLst>
          </p:cNvPr>
          <p:cNvSpPr/>
          <p:nvPr/>
        </p:nvSpPr>
        <p:spPr>
          <a:xfrm>
            <a:off x="9088582" y="2121762"/>
            <a:ext cx="526473" cy="111096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85987F-128B-B131-F4A1-2E80FFCE1283}"/>
              </a:ext>
            </a:extLst>
          </p:cNvPr>
          <p:cNvSpPr/>
          <p:nvPr/>
        </p:nvSpPr>
        <p:spPr>
          <a:xfrm>
            <a:off x="10509288" y="3395411"/>
            <a:ext cx="555171" cy="11506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84F26A-5C0A-6819-F573-452FBC6AB67B}"/>
              </a:ext>
            </a:extLst>
          </p:cNvPr>
          <p:cNvSpPr/>
          <p:nvPr/>
        </p:nvSpPr>
        <p:spPr>
          <a:xfrm>
            <a:off x="6684682" y="3429000"/>
            <a:ext cx="288773" cy="11506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a:extLst>
              <a:ext uri="{FF2B5EF4-FFF2-40B4-BE49-F238E27FC236}">
                <a16:creationId xmlns:a16="http://schemas.microsoft.com/office/drawing/2014/main" id="{2808EF21-5927-4924-6F14-170F7C6D9832}"/>
              </a:ext>
            </a:extLst>
          </p:cNvPr>
          <p:cNvSpPr/>
          <p:nvPr/>
        </p:nvSpPr>
        <p:spPr>
          <a:xfrm>
            <a:off x="7239853" y="939370"/>
            <a:ext cx="1596980" cy="74676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Lottery for 2027</a:t>
            </a:r>
          </a:p>
        </p:txBody>
      </p:sp>
      <p:sp>
        <p:nvSpPr>
          <p:cNvPr id="13" name="Oval Callout 12">
            <a:extLst>
              <a:ext uri="{FF2B5EF4-FFF2-40B4-BE49-F238E27FC236}">
                <a16:creationId xmlns:a16="http://schemas.microsoft.com/office/drawing/2014/main" id="{30EFF65B-0232-349A-4F75-6CED9B725B25}"/>
              </a:ext>
            </a:extLst>
          </p:cNvPr>
          <p:cNvSpPr/>
          <p:nvPr/>
        </p:nvSpPr>
        <p:spPr>
          <a:xfrm>
            <a:off x="6883115" y="4582116"/>
            <a:ext cx="1596980" cy="746760"/>
          </a:xfrm>
          <a:prstGeom prst="wedgeEllipseCallout">
            <a:avLst>
              <a:gd name="adj1" fmla="val -17016"/>
              <a:gd name="adj2" fmla="val -76276"/>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Lottery for 2028</a:t>
            </a:r>
          </a:p>
        </p:txBody>
      </p:sp>
    </p:spTree>
    <p:extLst>
      <p:ext uri="{BB962C8B-B14F-4D97-AF65-F5344CB8AC3E}">
        <p14:creationId xmlns:p14="http://schemas.microsoft.com/office/powerpoint/2010/main" val="419430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F37B-0CDF-DA65-FE3C-F1CBB04F868E}"/>
              </a:ext>
            </a:extLst>
          </p:cNvPr>
          <p:cNvSpPr>
            <a:spLocks noGrp="1"/>
          </p:cNvSpPr>
          <p:nvPr>
            <p:ph type="title"/>
          </p:nvPr>
        </p:nvSpPr>
        <p:spPr/>
        <p:txBody>
          <a:bodyPr/>
          <a:lstStyle/>
          <a:p>
            <a:r>
              <a:rPr lang="en-US" dirty="0"/>
              <a:t>Attendance / Absences</a:t>
            </a:r>
            <a:br>
              <a:rPr lang="en-US" dirty="0"/>
            </a:br>
            <a:endParaRPr lang="en-US" sz="2400" dirty="0"/>
          </a:p>
        </p:txBody>
      </p:sp>
      <p:sp>
        <p:nvSpPr>
          <p:cNvPr id="4" name="Text Placeholder 3">
            <a:extLst>
              <a:ext uri="{FF2B5EF4-FFF2-40B4-BE49-F238E27FC236}">
                <a16:creationId xmlns:a16="http://schemas.microsoft.com/office/drawing/2014/main" id="{8521757A-F465-48C7-9868-E75DEB1BCC67}"/>
              </a:ext>
            </a:extLst>
          </p:cNvPr>
          <p:cNvSpPr>
            <a:spLocks noGrp="1"/>
          </p:cNvSpPr>
          <p:nvPr>
            <p:ph type="body" idx="1"/>
          </p:nvPr>
        </p:nvSpPr>
        <p:spPr>
          <a:xfrm>
            <a:off x="839788" y="1458737"/>
            <a:ext cx="5157787" cy="823912"/>
          </a:xfrm>
        </p:spPr>
        <p:txBody>
          <a:bodyPr/>
          <a:lstStyle/>
          <a:p>
            <a:r>
              <a:rPr lang="en-US"/>
              <a:t>Advanced Science Courses</a:t>
            </a:r>
          </a:p>
        </p:txBody>
      </p:sp>
      <p:sp>
        <p:nvSpPr>
          <p:cNvPr id="5" name="Content Placeholder 4">
            <a:extLst>
              <a:ext uri="{FF2B5EF4-FFF2-40B4-BE49-F238E27FC236}">
                <a16:creationId xmlns:a16="http://schemas.microsoft.com/office/drawing/2014/main" id="{2FB85D89-9D26-B5CD-3D2D-CC40CE1A98B4}"/>
              </a:ext>
            </a:extLst>
          </p:cNvPr>
          <p:cNvSpPr>
            <a:spLocks noGrp="1"/>
          </p:cNvSpPr>
          <p:nvPr>
            <p:ph sz="half" idx="2"/>
          </p:nvPr>
        </p:nvSpPr>
        <p:spPr>
          <a:xfrm>
            <a:off x="839788" y="2282649"/>
            <a:ext cx="5157787" cy="3684588"/>
          </a:xfrm>
        </p:spPr>
        <p:txBody>
          <a:bodyPr>
            <a:normAutofit fontScale="85000" lnSpcReduction="20000"/>
          </a:bodyPr>
          <a:lstStyle/>
          <a:p>
            <a:r>
              <a:rPr lang="en-US" dirty="0"/>
              <a:t>Excused absences – 2 Days</a:t>
            </a:r>
          </a:p>
          <a:p>
            <a:pPr lvl="1"/>
            <a:r>
              <a:rPr lang="en-US" dirty="0"/>
              <a:t>Voluntary Requests must be submitted via form 60 days in advance</a:t>
            </a:r>
          </a:p>
          <a:p>
            <a:pPr lvl="1"/>
            <a:r>
              <a:rPr lang="en-US" dirty="0"/>
              <a:t>Involuntary Requests- illnesses, emergencies- notify as soon as able via form</a:t>
            </a:r>
          </a:p>
        </p:txBody>
      </p:sp>
      <p:sp>
        <p:nvSpPr>
          <p:cNvPr id="6" name="Text Placeholder 5">
            <a:extLst>
              <a:ext uri="{FF2B5EF4-FFF2-40B4-BE49-F238E27FC236}">
                <a16:creationId xmlns:a16="http://schemas.microsoft.com/office/drawing/2014/main" id="{1C8376E8-A8B1-2F1B-43BD-6937301C2942}"/>
              </a:ext>
            </a:extLst>
          </p:cNvPr>
          <p:cNvSpPr>
            <a:spLocks noGrp="1"/>
          </p:cNvSpPr>
          <p:nvPr>
            <p:ph type="body" sz="quarter" idx="3"/>
          </p:nvPr>
        </p:nvSpPr>
        <p:spPr>
          <a:xfrm>
            <a:off x="6172200" y="1458737"/>
            <a:ext cx="5183188" cy="823912"/>
          </a:xfrm>
        </p:spPr>
        <p:txBody>
          <a:bodyPr/>
          <a:lstStyle/>
          <a:p>
            <a:r>
              <a:rPr lang="en-US"/>
              <a:t>Rest of Alpine-Summit</a:t>
            </a:r>
          </a:p>
        </p:txBody>
      </p:sp>
      <p:sp>
        <p:nvSpPr>
          <p:cNvPr id="7" name="Content Placeholder 6">
            <a:extLst>
              <a:ext uri="{FF2B5EF4-FFF2-40B4-BE49-F238E27FC236}">
                <a16:creationId xmlns:a16="http://schemas.microsoft.com/office/drawing/2014/main" id="{206AEF6A-EC64-5F91-01F0-845C1C089E20}"/>
              </a:ext>
            </a:extLst>
          </p:cNvPr>
          <p:cNvSpPr>
            <a:spLocks noGrp="1"/>
          </p:cNvSpPr>
          <p:nvPr>
            <p:ph sz="quarter" idx="4"/>
          </p:nvPr>
        </p:nvSpPr>
        <p:spPr>
          <a:xfrm>
            <a:off x="6172200" y="2282650"/>
            <a:ext cx="5157787" cy="2671762"/>
          </a:xfrm>
        </p:spPr>
        <p:txBody>
          <a:bodyPr>
            <a:normAutofit fontScale="85000" lnSpcReduction="20000"/>
          </a:bodyPr>
          <a:lstStyle/>
          <a:p>
            <a:r>
              <a:rPr lang="en-US" dirty="0"/>
              <a:t>Conference – 48 hours per AY (in courses &gt; 2 weeks)</a:t>
            </a:r>
          </a:p>
          <a:p>
            <a:r>
              <a:rPr lang="en-US" dirty="0"/>
              <a:t>4-wk Course – Up to 2 Excused</a:t>
            </a:r>
          </a:p>
          <a:p>
            <a:r>
              <a:rPr lang="en-US" dirty="0"/>
              <a:t>2-wk Course – Up to 1 Excused</a:t>
            </a:r>
          </a:p>
          <a:p>
            <a:r>
              <a:rPr lang="en-US" dirty="0"/>
              <a:t>Total per AY – 5 Excused (after ASCs in Year 3)</a:t>
            </a:r>
          </a:p>
          <a:p>
            <a:pPr lvl="1"/>
            <a:r>
              <a:rPr lang="en-US" dirty="0"/>
              <a:t>Request via </a:t>
            </a:r>
            <a:r>
              <a:rPr lang="en-US" dirty="0">
                <a:hlinkClick r:id="rId3"/>
              </a:rPr>
              <a:t>Alpine Summit Absence form</a:t>
            </a:r>
            <a:endParaRPr lang="en-US" dirty="0"/>
          </a:p>
          <a:p>
            <a:pPr lvl="1"/>
            <a:r>
              <a:rPr lang="en-US" dirty="0"/>
              <a:t>Professionalism form for non-adherence </a:t>
            </a:r>
          </a:p>
        </p:txBody>
      </p:sp>
      <p:sp>
        <p:nvSpPr>
          <p:cNvPr id="8" name="TextBox 7">
            <a:extLst>
              <a:ext uri="{FF2B5EF4-FFF2-40B4-BE49-F238E27FC236}">
                <a16:creationId xmlns:a16="http://schemas.microsoft.com/office/drawing/2014/main" id="{FACBFEE2-C5EC-7BE0-2394-A171CBFDE3D7}"/>
              </a:ext>
            </a:extLst>
          </p:cNvPr>
          <p:cNvSpPr txBox="1"/>
          <p:nvPr/>
        </p:nvSpPr>
        <p:spPr>
          <a:xfrm>
            <a:off x="2026509" y="5189839"/>
            <a:ext cx="8711513" cy="1200329"/>
          </a:xfrm>
          <a:prstGeom prst="rect">
            <a:avLst/>
          </a:prstGeom>
          <a:solidFill>
            <a:schemeClr val="tx1"/>
          </a:solidFill>
        </p:spPr>
        <p:txBody>
          <a:bodyPr wrap="square" lIns="91440" tIns="45720" rIns="91440" bIns="45720" rtlCol="0" anchor="t">
            <a:spAutoFit/>
          </a:bodyPr>
          <a:lstStyle/>
          <a:p>
            <a:r>
              <a:rPr lang="en-US" b="1" dirty="0">
                <a:solidFill>
                  <a:schemeClr val="bg1"/>
                </a:solidFill>
              </a:rPr>
              <a:t>Exceptions:</a:t>
            </a:r>
          </a:p>
          <a:p>
            <a:pPr marL="285750" indent="-285750">
              <a:buFont typeface="Arial" panose="020B0604020202020204" pitchFamily="34" charset="0"/>
              <a:buChar char="•"/>
            </a:pPr>
            <a:r>
              <a:rPr lang="en-US" b="1" dirty="0">
                <a:solidFill>
                  <a:schemeClr val="bg1"/>
                </a:solidFill>
              </a:rPr>
              <a:t>Extenuating Circumstances (e.g.- </a:t>
            </a:r>
            <a:r>
              <a:rPr lang="en-US" b="1" i="1" dirty="0">
                <a:solidFill>
                  <a:schemeClr val="bg1"/>
                </a:solidFill>
              </a:rPr>
              <a:t>can only get an away rotation during a Trail </a:t>
            </a:r>
            <a:r>
              <a:rPr lang="en-US" b="1" i="1">
                <a:solidFill>
                  <a:schemeClr val="bg1"/>
                </a:solidFill>
              </a:rPr>
              <a:t>immersion </a:t>
            </a:r>
            <a:r>
              <a:rPr lang="en-US" b="1" i="1" dirty="0">
                <a:solidFill>
                  <a:schemeClr val="bg1"/>
                </a:solidFill>
              </a:rPr>
              <a:t>week- </a:t>
            </a:r>
            <a:r>
              <a:rPr lang="en-US" b="1" dirty="0">
                <a:solidFill>
                  <a:schemeClr val="bg1"/>
                </a:solidFill>
              </a:rPr>
              <a:t>will excuse up to 5 days with make-up work submission</a:t>
            </a:r>
            <a:r>
              <a:rPr lang="en-US" b="1">
                <a:solidFill>
                  <a:schemeClr val="bg1"/>
                </a:solidFill>
              </a:rPr>
              <a:t>)</a:t>
            </a:r>
            <a:endParaRPr lang="en-US" b="1" dirty="0">
              <a:solidFill>
                <a:schemeClr val="bg1"/>
              </a:solidFill>
              <a:ea typeface="Calibri"/>
              <a:cs typeface="Calibri"/>
            </a:endParaRPr>
          </a:p>
          <a:p>
            <a:pPr marL="285750" indent="-285750">
              <a:buFont typeface="Arial" panose="020B0604020202020204" pitchFamily="34" charset="0"/>
              <a:buChar char="•"/>
            </a:pPr>
            <a:r>
              <a:rPr lang="en-US" b="1" dirty="0">
                <a:solidFill>
                  <a:schemeClr val="bg1"/>
                </a:solidFill>
              </a:rPr>
              <a:t>Flexibility around interviews</a:t>
            </a:r>
          </a:p>
        </p:txBody>
      </p:sp>
    </p:spTree>
    <p:extLst>
      <p:ext uri="{BB962C8B-B14F-4D97-AF65-F5344CB8AC3E}">
        <p14:creationId xmlns:p14="http://schemas.microsoft.com/office/powerpoint/2010/main" val="26072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B33F324E-ADDF-B717-EA9A-6B715109800D}"/>
              </a:ext>
            </a:extLst>
          </p:cNvPr>
          <p:cNvPicPr>
            <a:picLocks noChangeAspect="1"/>
          </p:cNvPicPr>
          <p:nvPr/>
        </p:nvPicPr>
        <p:blipFill>
          <a:blip r:embed="rId2"/>
          <a:stretch>
            <a:fillRect/>
          </a:stretch>
        </p:blipFill>
        <p:spPr>
          <a:xfrm>
            <a:off x="5225760" y="221800"/>
            <a:ext cx="5752670" cy="3713604"/>
          </a:xfrm>
          <a:prstGeom prst="rect">
            <a:avLst/>
          </a:prstGeom>
        </p:spPr>
      </p:pic>
      <p:sp>
        <p:nvSpPr>
          <p:cNvPr id="11"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842CF0-A2BA-CD01-4B54-BE6A126362A4}"/>
              </a:ext>
            </a:extLst>
          </p:cNvPr>
          <p:cNvSpPr>
            <a:spLocks noGrp="1"/>
          </p:cNvSpPr>
          <p:nvPr>
            <p:ph type="title"/>
          </p:nvPr>
        </p:nvSpPr>
        <p:spPr>
          <a:xfrm>
            <a:off x="594360" y="640263"/>
            <a:ext cx="3822192" cy="1344975"/>
          </a:xfrm>
        </p:spPr>
        <p:txBody>
          <a:bodyPr vert="horz" lIns="91440" tIns="45720" rIns="91440" bIns="45720" rtlCol="0" anchor="ctr">
            <a:normAutofit fontScale="90000"/>
          </a:bodyPr>
          <a:lstStyle/>
          <a:p>
            <a:r>
              <a:rPr lang="en-US" sz="3600" kern="1200">
                <a:solidFill>
                  <a:schemeClr val="bg1"/>
                </a:solidFill>
                <a:latin typeface="+mj-lt"/>
                <a:ea typeface="+mj-ea"/>
                <a:cs typeface="+mj-cs"/>
              </a:rPr>
              <a:t>Policies &amp; Procedures &amp; Phase IV Guidebook &amp; Oasis</a:t>
            </a:r>
          </a:p>
        </p:txBody>
      </p:sp>
      <p:cxnSp>
        <p:nvCxnSpPr>
          <p:cNvPr id="13"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5857957-9D6E-0ACF-37AD-39F2902BAEE8}"/>
              </a:ext>
            </a:extLst>
          </p:cNvPr>
          <p:cNvSpPr>
            <a:spLocks noGrp="1"/>
          </p:cNvSpPr>
          <p:nvPr>
            <p:ph sz="half" idx="1"/>
          </p:nvPr>
        </p:nvSpPr>
        <p:spPr>
          <a:xfrm>
            <a:off x="593610" y="2121763"/>
            <a:ext cx="3822192" cy="3773010"/>
          </a:xfrm>
        </p:spPr>
        <p:txBody>
          <a:bodyPr vert="horz" lIns="91440" tIns="45720" rIns="91440" bIns="45720" rtlCol="0">
            <a:normAutofit/>
          </a:bodyPr>
          <a:lstStyle/>
          <a:p>
            <a:r>
              <a:rPr lang="en-US" sz="2000" dirty="0">
                <a:solidFill>
                  <a:schemeClr val="bg1"/>
                </a:solidFill>
              </a:rPr>
              <a:t>Alpine Summit Website and Guidebook: </a:t>
            </a:r>
            <a:r>
              <a:rPr lang="en-US" sz="2000" dirty="0">
                <a:solidFill>
                  <a:srgbClr val="FFFF00"/>
                </a:solidFill>
                <a:hlinkClick r:id="rId3">
                  <a:extLst>
                    <a:ext uri="{A12FA001-AC4F-418D-AE19-62706E023703}">
                      <ahyp:hlinkClr xmlns:ahyp="http://schemas.microsoft.com/office/drawing/2018/hyperlinkcolor" val="tx"/>
                    </a:ext>
                  </a:extLst>
                </a:hlinkClick>
              </a:rPr>
              <a:t>https://medschool.cuanschutz.edu/education/current-students/curriculum/trek-curriculum/alpine-summit-post-clerkship-phase</a:t>
            </a:r>
            <a:r>
              <a:rPr lang="en-US" sz="2000" dirty="0">
                <a:solidFill>
                  <a:schemeClr val="bg1"/>
                </a:solidFill>
              </a:rPr>
              <a:t>	</a:t>
            </a:r>
          </a:p>
          <a:p>
            <a:r>
              <a:rPr lang="en-US" sz="2000" dirty="0">
                <a:solidFill>
                  <a:schemeClr val="bg1"/>
                </a:solidFill>
              </a:rPr>
              <a:t>Oasis: </a:t>
            </a:r>
            <a:r>
              <a:rPr lang="en-US" sz="2000" dirty="0">
                <a:solidFill>
                  <a:srgbClr val="FFFF00"/>
                </a:solidFill>
                <a:hlinkClick r:id="rId4">
                  <a:extLst>
                    <a:ext uri="{A12FA001-AC4F-418D-AE19-62706E023703}">
                      <ahyp:hlinkClr xmlns:ahyp="http://schemas.microsoft.com/office/drawing/2018/hyperlinkcolor" val="tx"/>
                    </a:ext>
                  </a:extLst>
                </a:hlinkClick>
              </a:rPr>
              <a:t>https://ucdenver.oasisscheduling.com/public/courses/select_student_level.html</a:t>
            </a:r>
            <a:endParaRPr lang="en-US" sz="2000" dirty="0">
              <a:solidFill>
                <a:srgbClr val="FFFF00"/>
              </a:solidFill>
            </a:endParaRPr>
          </a:p>
        </p:txBody>
      </p:sp>
      <p:pic>
        <p:nvPicPr>
          <p:cNvPr id="7" name="Picture 6">
            <a:extLst>
              <a:ext uri="{FF2B5EF4-FFF2-40B4-BE49-F238E27FC236}">
                <a16:creationId xmlns:a16="http://schemas.microsoft.com/office/drawing/2014/main" id="{D730AEE3-80DA-8EC0-AD12-7F945D50B2AF}"/>
              </a:ext>
            </a:extLst>
          </p:cNvPr>
          <p:cNvPicPr>
            <a:picLocks noChangeAspect="1"/>
          </p:cNvPicPr>
          <p:nvPr/>
        </p:nvPicPr>
        <p:blipFill>
          <a:blip r:embed="rId5"/>
          <a:stretch>
            <a:fillRect/>
          </a:stretch>
        </p:blipFill>
        <p:spPr>
          <a:xfrm>
            <a:off x="7936384" y="3863426"/>
            <a:ext cx="4084025" cy="2964594"/>
          </a:xfrm>
          <a:prstGeom prst="rect">
            <a:avLst/>
          </a:prstGeom>
          <a:ln>
            <a:solidFill>
              <a:schemeClr val="tx1"/>
            </a:solidFill>
          </a:ln>
        </p:spPr>
      </p:pic>
      <p:pic>
        <p:nvPicPr>
          <p:cNvPr id="10" name="Picture 9">
            <a:extLst>
              <a:ext uri="{FF2B5EF4-FFF2-40B4-BE49-F238E27FC236}">
                <a16:creationId xmlns:a16="http://schemas.microsoft.com/office/drawing/2014/main" id="{A25BD01A-FE97-0615-AA69-5658E7763813}"/>
              </a:ext>
            </a:extLst>
          </p:cNvPr>
          <p:cNvPicPr>
            <a:picLocks noChangeAspect="1"/>
          </p:cNvPicPr>
          <p:nvPr/>
        </p:nvPicPr>
        <p:blipFill>
          <a:blip r:embed="rId6"/>
          <a:stretch>
            <a:fillRect/>
          </a:stretch>
        </p:blipFill>
        <p:spPr>
          <a:xfrm>
            <a:off x="4827323" y="4953255"/>
            <a:ext cx="2694039" cy="1247079"/>
          </a:xfrm>
          <a:prstGeom prst="rect">
            <a:avLst/>
          </a:prstGeom>
          <a:ln>
            <a:solidFill>
              <a:schemeClr val="accent1">
                <a:lumMod val="75000"/>
              </a:schemeClr>
            </a:solidFill>
          </a:ln>
        </p:spPr>
      </p:pic>
    </p:spTree>
    <p:extLst>
      <p:ext uri="{BB962C8B-B14F-4D97-AF65-F5344CB8AC3E}">
        <p14:creationId xmlns:p14="http://schemas.microsoft.com/office/powerpoint/2010/main" val="1291513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rful ink in water">
            <a:extLst>
              <a:ext uri="{FF2B5EF4-FFF2-40B4-BE49-F238E27FC236}">
                <a16:creationId xmlns:a16="http://schemas.microsoft.com/office/drawing/2014/main" id="{1769F00E-4E65-2540-96A9-CB07506A1918}"/>
              </a:ext>
            </a:extLst>
          </p:cNvPr>
          <p:cNvPicPr>
            <a:picLocks noChangeAspect="1"/>
          </p:cNvPicPr>
          <p:nvPr/>
        </p:nvPicPr>
        <p:blipFill rotWithShape="1">
          <a:blip r:embed="rId2">
            <a:alphaModFix amt="45000"/>
          </a:blip>
          <a:srcRect t="11023" b="4708"/>
          <a:stretch/>
        </p:blipFill>
        <p:spPr>
          <a:xfrm>
            <a:off x="20" y="10"/>
            <a:ext cx="12191980" cy="6857990"/>
          </a:xfrm>
          <a:prstGeom prst="rect">
            <a:avLst/>
          </a:prstGeom>
        </p:spPr>
      </p:pic>
      <p:sp>
        <p:nvSpPr>
          <p:cNvPr id="2" name="Title 1">
            <a:extLst>
              <a:ext uri="{FF2B5EF4-FFF2-40B4-BE49-F238E27FC236}">
                <a16:creationId xmlns:a16="http://schemas.microsoft.com/office/drawing/2014/main" id="{3B9F9BAC-4894-3444-A227-7ED0F770B0C8}"/>
              </a:ext>
            </a:extLst>
          </p:cNvPr>
          <p:cNvSpPr>
            <a:spLocks noGrp="1"/>
          </p:cNvSpPr>
          <p:nvPr>
            <p:ph type="title"/>
          </p:nvPr>
        </p:nvSpPr>
        <p:spPr>
          <a:xfrm>
            <a:off x="1769532" y="1695576"/>
            <a:ext cx="8652938" cy="2857191"/>
          </a:xfrm>
        </p:spPr>
        <p:txBody>
          <a:bodyPr vert="horz" lIns="91440" tIns="45720" rIns="91440" bIns="45720" rtlCol="0" anchor="ctr">
            <a:normAutofit/>
          </a:bodyPr>
          <a:lstStyle/>
          <a:p>
            <a:pPr algn="ctr"/>
            <a:r>
              <a:rPr lang="en-US" sz="8000"/>
              <a:t>Advanced Science Courses</a:t>
            </a:r>
          </a:p>
        </p:txBody>
      </p:sp>
    </p:spTree>
    <p:extLst>
      <p:ext uri="{BB962C8B-B14F-4D97-AF65-F5344CB8AC3E}">
        <p14:creationId xmlns:p14="http://schemas.microsoft.com/office/powerpoint/2010/main" val="3260508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 S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CSOM -LCC template" id="{41924B1E-FAAC-444A-841B-5FA5D26A9F43}" vid="{0A3A2260-8741-DE4B-A7AD-247B17488E9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b3e5132-81f6-4aae-a57f-ceaf63b4a9e4">
      <Terms xmlns="http://schemas.microsoft.com/office/infopath/2007/PartnerControls"/>
    </lcf76f155ced4ddcb4097134ff3c332f>
    <TaxCatchAll xmlns="739390ec-7759-4eae-9fff-7a84e222c8f5" xsi:nil="true"/>
    <FileDescription xmlns="db3e5132-81f6-4aae-a57f-ceaf63b4a9e4" xsi:nil="true"/>
    <AY xmlns="db3e5132-81f6-4aae-a57f-ceaf63b4a9e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5163EB9E963546B25A4D1573E3909D" ma:contentTypeVersion="20" ma:contentTypeDescription="Create a new document." ma:contentTypeScope="" ma:versionID="92bb258c205f9fdddd6fd4c14d199d37">
  <xsd:schema xmlns:xsd="http://www.w3.org/2001/XMLSchema" xmlns:xs="http://www.w3.org/2001/XMLSchema" xmlns:p="http://schemas.microsoft.com/office/2006/metadata/properties" xmlns:ns2="db3e5132-81f6-4aae-a57f-ceaf63b4a9e4" xmlns:ns3="739390ec-7759-4eae-9fff-7a84e222c8f5" targetNamespace="http://schemas.microsoft.com/office/2006/metadata/properties" ma:root="true" ma:fieldsID="fb63aec878d917d2452db3021074f575" ns2:_="" ns3:_="">
    <xsd:import namespace="db3e5132-81f6-4aae-a57f-ceaf63b4a9e4"/>
    <xsd:import namespace="739390ec-7759-4eae-9fff-7a84e222c8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FileDescription" minOccurs="0"/>
                <xsd:element ref="ns2:MediaServiceSearchProperties" minOccurs="0"/>
                <xsd:element ref="ns2:MediaLengthInSeconds" minOccurs="0"/>
                <xsd:element ref="ns2: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3e5132-81f6-4aae-a57f-ceaf63b4a9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7310ada-04f1-49d1-83c9-5a60708465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FileDescription" ma:index="24" nillable="true" ma:displayName="File Description" ma:description="Share with Course Directors for any NEW courses." ma:format="Dropdown" ma:internalName="FileDescription">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LengthInSeconds" ma:index="26" nillable="true" ma:displayName="MediaLengthInSeconds" ma:hidden="true" ma:internalName="MediaLengthInSeconds" ma:readOnly="true">
      <xsd:simpleType>
        <xsd:restriction base="dms:Unknown"/>
      </xsd:simpleType>
    </xsd:element>
    <xsd:element name="AY" ma:index="27" nillable="true" ma:displayName="AY" ma:format="Dropdown" ma:internalName="AY">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9390ec-7759-4eae-9fff-7a84e222c8f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e81d406-b1ef-4a19-af41-da598254048f}" ma:internalName="TaxCatchAll" ma:showField="CatchAllData" ma:web="739390ec-7759-4eae-9fff-7a84e222c8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A2852B-2087-4644-B46F-1005D591667F}">
  <ds:schemaRefs>
    <ds:schemaRef ds:uri="http://www.w3.org/XML/1998/namespace"/>
    <ds:schemaRef ds:uri="db3e5132-81f6-4aae-a57f-ceaf63b4a9e4"/>
    <ds:schemaRef ds:uri="http://purl.org/dc/dcmitype/"/>
    <ds:schemaRef ds:uri="http://purl.org/dc/term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739390ec-7759-4eae-9fff-7a84e222c8f5"/>
    <ds:schemaRef ds:uri="http://schemas.microsoft.com/office/2006/metadata/properties"/>
  </ds:schemaRefs>
</ds:datastoreItem>
</file>

<file path=customXml/itemProps2.xml><?xml version="1.0" encoding="utf-8"?>
<ds:datastoreItem xmlns:ds="http://schemas.openxmlformats.org/officeDocument/2006/customXml" ds:itemID="{964EB4FD-4B98-486D-B7FC-F1094E928E7E}">
  <ds:schemaRefs>
    <ds:schemaRef ds:uri="http://schemas.microsoft.com/sharepoint/v3/contenttype/forms"/>
  </ds:schemaRefs>
</ds:datastoreItem>
</file>

<file path=customXml/itemProps3.xml><?xml version="1.0" encoding="utf-8"?>
<ds:datastoreItem xmlns:ds="http://schemas.openxmlformats.org/officeDocument/2006/customXml" ds:itemID="{ED7A7F91-8BD7-42A0-A4F7-D664D60DC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3e5132-81f6-4aae-a57f-ceaf63b4a9e4"/>
    <ds:schemaRef ds:uri="739390ec-7759-4eae-9fff-7a84e222c8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367</TotalTime>
  <Words>2051</Words>
  <Application>Microsoft Office PowerPoint</Application>
  <PresentationFormat>Widescreen</PresentationFormat>
  <Paragraphs>318</Paragraphs>
  <Slides>27</Slides>
  <Notes>10</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CU SOM</vt:lpstr>
      <vt:lpstr>Alpine – Summit Introduction</vt:lpstr>
      <vt:lpstr>Agenda</vt:lpstr>
      <vt:lpstr>Alpine Mission &amp; Goals</vt:lpstr>
      <vt:lpstr>Alpine – Summit Timeline</vt:lpstr>
      <vt:lpstr>Alpine – Summit Requirements</vt:lpstr>
      <vt:lpstr>Scheduling Concepts</vt:lpstr>
      <vt:lpstr>Attendance / Absences </vt:lpstr>
      <vt:lpstr>Policies &amp; Procedures &amp; Phase IV Guidebook &amp; Oasis</vt:lpstr>
      <vt:lpstr>Advanced Science Courses</vt:lpstr>
      <vt:lpstr>Advanced Integrated Science Courses</vt:lpstr>
      <vt:lpstr>ASCs Integrated2</vt:lpstr>
      <vt:lpstr>Advanced Science Course Directors</vt:lpstr>
      <vt:lpstr>Didactics Big Picture</vt:lpstr>
      <vt:lpstr>Advanced Clinical Learning Big Picture</vt:lpstr>
      <vt:lpstr>(Main Campus) Sample Student Schedules</vt:lpstr>
      <vt:lpstr>ASC Assessments</vt:lpstr>
      <vt:lpstr>Step Considerations</vt:lpstr>
      <vt:lpstr>The Trails (non-clinical) Leadership Development</vt:lpstr>
      <vt:lpstr>What Does a Trail Look Like?</vt:lpstr>
      <vt:lpstr>Trail Directors</vt:lpstr>
      <vt:lpstr>Integrated Science Selectives</vt:lpstr>
      <vt:lpstr>Critical Care Graduation Requirement</vt:lpstr>
      <vt:lpstr>Critical Care Rotation Options</vt:lpstr>
      <vt:lpstr>AI &amp; Electives</vt:lpstr>
      <vt:lpstr>Transition to Residency Basecamp</vt:lpstr>
      <vt:lpstr>Next Steps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Trek Curriculum Alpine Update</dc:title>
  <dc:creator>Stickrath, Chad</dc:creator>
  <cp:lastModifiedBy>Neumeier, Anna</cp:lastModifiedBy>
  <cp:revision>8</cp:revision>
  <dcterms:created xsi:type="dcterms:W3CDTF">2021-02-16T00:22:57Z</dcterms:created>
  <dcterms:modified xsi:type="dcterms:W3CDTF">2026-04-17T21:33:33Z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0x010100CE5163EB9E963546B25A4D1573E3909D</vt:lpwstr>
  </property>
  <property fmtid="{D5CDD505-2E9C-101B-9397-08002B2CF9AE}" pid="3" name="MediaServiceImageTags">
    <vt:lpwstr/>
  </property>
</Properties>
</file>