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12"/>
  </p:notesMasterIdLst>
  <p:sldIdLst>
    <p:sldId id="256" r:id="rId2"/>
    <p:sldId id="257" r:id="rId3"/>
    <p:sldId id="258" r:id="rId4"/>
    <p:sldId id="259" r:id="rId5"/>
    <p:sldId id="260" r:id="rId6"/>
    <p:sldId id="261" r:id="rId7"/>
    <p:sldId id="266"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4"/>
    <p:restoredTop sz="84353"/>
  </p:normalViewPr>
  <p:slideViewPr>
    <p:cSldViewPr snapToGrid="0" snapToObjects="1">
      <p:cViewPr varScale="1">
        <p:scale>
          <a:sx n="104" d="100"/>
          <a:sy n="104" d="100"/>
        </p:scale>
        <p:origin x="165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delineHuey%201/Documents/Medical%20School/Third%20Year/PEAK/PEAK%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delineHuey%201/Documents/Medical%20School/Third%20Year/PEAK/PEAK%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delineHuey%201/Documents/Medical%20School/Third%20Year/PEAK/PEAK%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delineHuey%201\Documents\Medical%20School\Third%20Year\PEAK\PEAK%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dirty="0"/>
              <a:t>Session</a:t>
            </a:r>
            <a:r>
              <a:rPr lang="en-US" sz="1800" baseline="0" dirty="0"/>
              <a:t> 2: Behavior</a:t>
            </a:r>
            <a:endParaRPr lang="en-US" sz="1800"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'Session 2 Survey Results'!$B$23</c:f>
              <c:strCache>
                <c:ptCount val="1"/>
                <c:pt idx="0">
                  <c:v>Total</c:v>
                </c:pt>
              </c:strCache>
            </c:strRef>
          </c:tx>
          <c:dPt>
            <c:idx val="0"/>
            <c:bubble3D val="0"/>
            <c:spPr>
              <a:solidFill>
                <a:schemeClr val="accent1">
                  <a:tint val="58000"/>
                </a:schemeClr>
              </a:solidFill>
              <a:ln w="19050">
                <a:solidFill>
                  <a:schemeClr val="lt1"/>
                </a:solidFill>
              </a:ln>
              <a:effectLst/>
            </c:spPr>
            <c:extLst>
              <c:ext xmlns:c16="http://schemas.microsoft.com/office/drawing/2014/chart" uri="{C3380CC4-5D6E-409C-BE32-E72D297353CC}">
                <c16:uniqueId val="{00000001-3AAD-DC4A-84EB-190A6D666DCA}"/>
              </c:ext>
            </c:extLst>
          </c:dPt>
          <c:dPt>
            <c:idx val="1"/>
            <c:bubble3D val="0"/>
            <c:spPr>
              <a:solidFill>
                <a:schemeClr val="accent1">
                  <a:tint val="86000"/>
                </a:schemeClr>
              </a:solidFill>
              <a:ln w="19050">
                <a:solidFill>
                  <a:schemeClr val="lt1"/>
                </a:solidFill>
              </a:ln>
              <a:effectLst/>
            </c:spPr>
            <c:extLst>
              <c:ext xmlns:c16="http://schemas.microsoft.com/office/drawing/2014/chart" uri="{C3380CC4-5D6E-409C-BE32-E72D297353CC}">
                <c16:uniqueId val="{00000003-3AAD-DC4A-84EB-190A6D666DCA}"/>
              </c:ext>
            </c:extLst>
          </c:dPt>
          <c:dPt>
            <c:idx val="2"/>
            <c:bubble3D val="0"/>
            <c:spPr>
              <a:solidFill>
                <a:schemeClr val="accent1">
                  <a:shade val="86000"/>
                </a:schemeClr>
              </a:solidFill>
              <a:ln w="19050">
                <a:solidFill>
                  <a:schemeClr val="lt1"/>
                </a:solidFill>
              </a:ln>
              <a:effectLst/>
            </c:spPr>
            <c:extLst>
              <c:ext xmlns:c16="http://schemas.microsoft.com/office/drawing/2014/chart" uri="{C3380CC4-5D6E-409C-BE32-E72D297353CC}">
                <c16:uniqueId val="{00000005-3AAD-DC4A-84EB-190A6D666DCA}"/>
              </c:ext>
            </c:extLst>
          </c:dPt>
          <c:dPt>
            <c:idx val="3"/>
            <c:bubble3D val="0"/>
            <c:spPr>
              <a:solidFill>
                <a:schemeClr val="accent1">
                  <a:shade val="58000"/>
                </a:schemeClr>
              </a:solidFill>
              <a:ln w="19050">
                <a:solidFill>
                  <a:schemeClr val="lt1"/>
                </a:solidFill>
              </a:ln>
              <a:effectLst/>
            </c:spPr>
            <c:extLst>
              <c:ext xmlns:c16="http://schemas.microsoft.com/office/drawing/2014/chart" uri="{C3380CC4-5D6E-409C-BE32-E72D297353CC}">
                <c16:uniqueId val="{00000007-3AAD-DC4A-84EB-190A6D666DCA}"/>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'Session 2 Survey Results'!$C$22:$F$22</c:f>
              <c:strCache>
                <c:ptCount val="4"/>
                <c:pt idx="0">
                  <c:v>BHP</c:v>
                </c:pt>
                <c:pt idx="1">
                  <c:v>MA</c:v>
                </c:pt>
                <c:pt idx="2">
                  <c:v>NP</c:v>
                </c:pt>
                <c:pt idx="3">
                  <c:v>Other</c:v>
                </c:pt>
              </c:strCache>
            </c:strRef>
          </c:cat>
          <c:val>
            <c:numRef>
              <c:f>'Session 2 Survey Results'!$C$23:$F$23</c:f>
              <c:numCache>
                <c:formatCode>General</c:formatCode>
                <c:ptCount val="4"/>
                <c:pt idx="0">
                  <c:v>6</c:v>
                </c:pt>
                <c:pt idx="1">
                  <c:v>3</c:v>
                </c:pt>
                <c:pt idx="2">
                  <c:v>1</c:v>
                </c:pt>
                <c:pt idx="3">
                  <c:v>2</c:v>
                </c:pt>
              </c:numCache>
            </c:numRef>
          </c:val>
          <c:extLst>
            <c:ext xmlns:c16="http://schemas.microsoft.com/office/drawing/2014/chart" uri="{C3380CC4-5D6E-409C-BE32-E72D297353CC}">
              <c16:uniqueId val="{00000008-3AAD-DC4A-84EB-190A6D666DCA}"/>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dirty="0"/>
              <a:t>Session 3: Resources</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'Session 3 Survey Results'!$C$22</c:f>
              <c:strCache>
                <c:ptCount val="1"/>
                <c:pt idx="0">
                  <c:v>Total</c:v>
                </c:pt>
              </c:strCache>
            </c:strRef>
          </c:tx>
          <c:dPt>
            <c:idx val="0"/>
            <c:bubble3D val="0"/>
            <c:spPr>
              <a:solidFill>
                <a:schemeClr val="accent6">
                  <a:tint val="54000"/>
                </a:schemeClr>
              </a:solidFill>
              <a:ln w="19050">
                <a:solidFill>
                  <a:schemeClr val="lt1"/>
                </a:solidFill>
              </a:ln>
              <a:effectLst/>
            </c:spPr>
            <c:extLst>
              <c:ext xmlns:c16="http://schemas.microsoft.com/office/drawing/2014/chart" uri="{C3380CC4-5D6E-409C-BE32-E72D297353CC}">
                <c16:uniqueId val="{00000001-C2DE-AC46-9138-60384AA13FB1}"/>
              </c:ext>
            </c:extLst>
          </c:dPt>
          <c:dPt>
            <c:idx val="1"/>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3-C2DE-AC46-9138-60384AA13FB1}"/>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C2DE-AC46-9138-60384AA13FB1}"/>
              </c:ext>
            </c:extLst>
          </c:dPt>
          <c:dPt>
            <c:idx val="3"/>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7-C2DE-AC46-9138-60384AA13FB1}"/>
              </c:ext>
            </c:extLst>
          </c:dPt>
          <c:dPt>
            <c:idx val="4"/>
            <c:bubble3D val="0"/>
            <c:spPr>
              <a:solidFill>
                <a:schemeClr val="accent6">
                  <a:shade val="53000"/>
                </a:schemeClr>
              </a:solidFill>
              <a:ln w="19050">
                <a:solidFill>
                  <a:schemeClr val="lt1"/>
                </a:solidFill>
              </a:ln>
              <a:effectLst/>
            </c:spPr>
            <c:extLst>
              <c:ext xmlns:c16="http://schemas.microsoft.com/office/drawing/2014/chart" uri="{C3380CC4-5D6E-409C-BE32-E72D297353CC}">
                <c16:uniqueId val="{00000009-C2DE-AC46-9138-60384AA13FB1}"/>
              </c:ext>
            </c:extLst>
          </c:dPt>
          <c:dLbls>
            <c:dLbl>
              <c:idx val="0"/>
              <c:layout>
                <c:manualLayout>
                  <c:x val="0.18386739793628271"/>
                  <c:y val="5.76836339174875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2DE-AC46-9138-60384AA13FB1}"/>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'Session 3 Survey Results'!$D$21:$H$21</c:f>
              <c:strCache>
                <c:ptCount val="5"/>
                <c:pt idx="0">
                  <c:v>Family Physician</c:v>
                </c:pt>
                <c:pt idx="1">
                  <c:v>MA</c:v>
                </c:pt>
                <c:pt idx="2">
                  <c:v>Nurse</c:v>
                </c:pt>
                <c:pt idx="3">
                  <c:v>BHP</c:v>
                </c:pt>
                <c:pt idx="4">
                  <c:v>Other</c:v>
                </c:pt>
              </c:strCache>
            </c:strRef>
          </c:cat>
          <c:val>
            <c:numRef>
              <c:f>'Session 3 Survey Results'!$D$22:$H$22</c:f>
              <c:numCache>
                <c:formatCode>0.0</c:formatCode>
                <c:ptCount val="5"/>
                <c:pt idx="0">
                  <c:v>1</c:v>
                </c:pt>
                <c:pt idx="1">
                  <c:v>5</c:v>
                </c:pt>
                <c:pt idx="2">
                  <c:v>2</c:v>
                </c:pt>
                <c:pt idx="3">
                  <c:v>1</c:v>
                </c:pt>
                <c:pt idx="4">
                  <c:v>3</c:v>
                </c:pt>
              </c:numCache>
            </c:numRef>
          </c:val>
          <c:extLst>
            <c:ext xmlns:c16="http://schemas.microsoft.com/office/drawing/2014/chart" uri="{C3380CC4-5D6E-409C-BE32-E72D297353CC}">
              <c16:uniqueId val="{0000000A-C2DE-AC46-9138-60384AA13FB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a:t>Session 2: Behavioral Management</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6100684782823202E-2"/>
          <c:y val="0.14102661596958174"/>
          <c:w val="0.77142659799104052"/>
          <c:h val="0.64546241130505078"/>
        </c:manualLayout>
      </c:layout>
      <c:barChart>
        <c:barDir val="col"/>
        <c:grouping val="clustered"/>
        <c:varyColors val="0"/>
        <c:ser>
          <c:idx val="0"/>
          <c:order val="0"/>
          <c:tx>
            <c:v>Pre-Session</c:v>
          </c:tx>
          <c:spPr>
            <a:solidFill>
              <a:schemeClr val="accent1">
                <a:tint val="77000"/>
              </a:schemeClr>
            </a:solidFill>
            <a:ln>
              <a:noFill/>
            </a:ln>
            <a:effectLst/>
          </c:spPr>
          <c:invertIfNegative val="0"/>
          <c:cat>
            <c:strRef>
              <c:f>'Session 2 Survey Results'!$C$17:$E$17</c:f>
              <c:strCache>
                <c:ptCount val="3"/>
                <c:pt idx="0">
                  <c:v>How comfortable do you feel evaluating behavioral changes in your patients with IDD?</c:v>
                </c:pt>
                <c:pt idx="1">
                  <c:v>What level of experience do you have with IDD and the co-occurrence of mental health disorders?</c:v>
                </c:pt>
                <c:pt idx="2">
                  <c:v>What level of experience do you have in managing behavioral crisis situations?</c:v>
                </c:pt>
              </c:strCache>
            </c:strRef>
          </c:cat>
          <c:val>
            <c:numRef>
              <c:f>'Session 2 Survey Results'!$C$18:$E$18</c:f>
              <c:numCache>
                <c:formatCode>0.0</c:formatCode>
                <c:ptCount val="3"/>
                <c:pt idx="0">
                  <c:v>2.9166666666666665</c:v>
                </c:pt>
                <c:pt idx="1">
                  <c:v>2.5833333333333335</c:v>
                </c:pt>
                <c:pt idx="2">
                  <c:v>3.8333333333333335</c:v>
                </c:pt>
              </c:numCache>
            </c:numRef>
          </c:val>
          <c:extLst>
            <c:ext xmlns:c16="http://schemas.microsoft.com/office/drawing/2014/chart" uri="{C3380CC4-5D6E-409C-BE32-E72D297353CC}">
              <c16:uniqueId val="{00000000-3CD6-E645-A96F-80DACE015174}"/>
            </c:ext>
          </c:extLst>
        </c:ser>
        <c:ser>
          <c:idx val="1"/>
          <c:order val="1"/>
          <c:tx>
            <c:v>Post-Session</c:v>
          </c:tx>
          <c:spPr>
            <a:solidFill>
              <a:schemeClr val="accent1">
                <a:shade val="76000"/>
              </a:schemeClr>
            </a:solidFill>
            <a:ln>
              <a:noFill/>
            </a:ln>
            <a:effectLst/>
          </c:spPr>
          <c:invertIfNegative val="0"/>
          <c:cat>
            <c:strRef>
              <c:f>'Session 2 Survey Results'!$C$17:$E$17</c:f>
              <c:strCache>
                <c:ptCount val="3"/>
                <c:pt idx="0">
                  <c:v>How comfortable do you feel evaluating behavioral changes in your patients with IDD?</c:v>
                </c:pt>
                <c:pt idx="1">
                  <c:v>What level of experience do you have with IDD and the co-occurrence of mental health disorders?</c:v>
                </c:pt>
                <c:pt idx="2">
                  <c:v>What level of experience do you have in managing behavioral crisis situations?</c:v>
                </c:pt>
              </c:strCache>
            </c:strRef>
          </c:cat>
          <c:val>
            <c:numRef>
              <c:f>'Session 2 Survey Results'!$F$18:$H$18</c:f>
              <c:numCache>
                <c:formatCode>0.0</c:formatCode>
                <c:ptCount val="3"/>
                <c:pt idx="0">
                  <c:v>3.5833333333333335</c:v>
                </c:pt>
                <c:pt idx="1">
                  <c:v>3.5833333333333335</c:v>
                </c:pt>
                <c:pt idx="2">
                  <c:v>3.9166666666666665</c:v>
                </c:pt>
              </c:numCache>
            </c:numRef>
          </c:val>
          <c:extLst>
            <c:ext xmlns:c16="http://schemas.microsoft.com/office/drawing/2014/chart" uri="{C3380CC4-5D6E-409C-BE32-E72D297353CC}">
              <c16:uniqueId val="{00000001-3CD6-E645-A96F-80DACE015174}"/>
            </c:ext>
          </c:extLst>
        </c:ser>
        <c:dLbls>
          <c:showLegendKey val="0"/>
          <c:showVal val="0"/>
          <c:showCatName val="0"/>
          <c:showSerName val="0"/>
          <c:showPercent val="0"/>
          <c:showBubbleSize val="0"/>
        </c:dLbls>
        <c:gapWidth val="150"/>
        <c:axId val="554885520"/>
        <c:axId val="541932432"/>
      </c:barChart>
      <c:catAx>
        <c:axId val="55488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41932432"/>
        <c:crosses val="autoZero"/>
        <c:auto val="1"/>
        <c:lblAlgn val="ctr"/>
        <c:lblOffset val="100"/>
        <c:noMultiLvlLbl val="0"/>
      </c:catAx>
      <c:valAx>
        <c:axId val="5419324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548855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a:t>Session 3: Resource Navigation</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Pre-Session</c:v>
          </c:tx>
          <c:spPr>
            <a:solidFill>
              <a:schemeClr val="accent6">
                <a:tint val="77000"/>
              </a:schemeClr>
            </a:solidFill>
            <a:ln>
              <a:noFill/>
            </a:ln>
            <a:effectLst/>
          </c:spPr>
          <c:invertIfNegative val="0"/>
          <c:cat>
            <c:strRef>
              <c:f>('Session 3 Survey Results'!$D$16:$F$16,'Session 3 Survey Results'!$J$16)</c:f>
              <c:strCache>
                <c:ptCount val="4"/>
                <c:pt idx="0">
                  <c:v>How comfortable do you feel with the IDD systems of support and services?</c:v>
                </c:pt>
                <c:pt idx="1">
                  <c:v>How comfortable do you feel identifying your patients current resources?</c:v>
                </c:pt>
                <c:pt idx="2">
                  <c:v>How comfortable do you feel navigating resources for a patient with IDD?</c:v>
                </c:pt>
                <c:pt idx="3">
                  <c:v>How useful was this lunch session in helping equip you to better care for your patients with IDD?</c:v>
                </c:pt>
              </c:strCache>
            </c:strRef>
          </c:cat>
          <c:val>
            <c:numRef>
              <c:f>'Session 3 Survey Results'!$D$17:$F$17</c:f>
              <c:numCache>
                <c:formatCode>0.00</c:formatCode>
                <c:ptCount val="3"/>
                <c:pt idx="0">
                  <c:v>3.1538461538461537</c:v>
                </c:pt>
                <c:pt idx="1">
                  <c:v>3.3076923076923075</c:v>
                </c:pt>
                <c:pt idx="2">
                  <c:v>3.0769230769230771</c:v>
                </c:pt>
              </c:numCache>
            </c:numRef>
          </c:val>
          <c:extLst>
            <c:ext xmlns:c16="http://schemas.microsoft.com/office/drawing/2014/chart" uri="{C3380CC4-5D6E-409C-BE32-E72D297353CC}">
              <c16:uniqueId val="{00000000-2D62-2144-80D6-53E24486A1A7}"/>
            </c:ext>
          </c:extLst>
        </c:ser>
        <c:ser>
          <c:idx val="1"/>
          <c:order val="1"/>
          <c:tx>
            <c:v>Post-Session</c:v>
          </c:tx>
          <c:spPr>
            <a:solidFill>
              <a:schemeClr val="accent6">
                <a:shade val="76000"/>
              </a:schemeClr>
            </a:solidFill>
            <a:ln>
              <a:noFill/>
            </a:ln>
            <a:effectLst/>
          </c:spPr>
          <c:invertIfNegative val="0"/>
          <c:cat>
            <c:strRef>
              <c:f>('Session 3 Survey Results'!$D$16:$F$16,'Session 3 Survey Results'!$J$16)</c:f>
              <c:strCache>
                <c:ptCount val="4"/>
                <c:pt idx="0">
                  <c:v>How comfortable do you feel with the IDD systems of support and services?</c:v>
                </c:pt>
                <c:pt idx="1">
                  <c:v>How comfortable do you feel identifying your patients current resources?</c:v>
                </c:pt>
                <c:pt idx="2">
                  <c:v>How comfortable do you feel navigating resources for a patient with IDD?</c:v>
                </c:pt>
                <c:pt idx="3">
                  <c:v>How useful was this lunch session in helping equip you to better care for your patients with IDD?</c:v>
                </c:pt>
              </c:strCache>
            </c:strRef>
          </c:cat>
          <c:val>
            <c:numRef>
              <c:f>'Session 3 Survey Results'!$G$17:$J$17</c:f>
              <c:numCache>
                <c:formatCode>0.00</c:formatCode>
                <c:ptCount val="4"/>
                <c:pt idx="0">
                  <c:v>4</c:v>
                </c:pt>
                <c:pt idx="1">
                  <c:v>3.75</c:v>
                </c:pt>
                <c:pt idx="2">
                  <c:v>3.75</c:v>
                </c:pt>
                <c:pt idx="3">
                  <c:v>4.333333333333333</c:v>
                </c:pt>
              </c:numCache>
            </c:numRef>
          </c:val>
          <c:extLst>
            <c:ext xmlns:c16="http://schemas.microsoft.com/office/drawing/2014/chart" uri="{C3380CC4-5D6E-409C-BE32-E72D297353CC}">
              <c16:uniqueId val="{00000001-2D62-2144-80D6-53E24486A1A7}"/>
            </c:ext>
          </c:extLst>
        </c:ser>
        <c:dLbls>
          <c:showLegendKey val="0"/>
          <c:showVal val="0"/>
          <c:showCatName val="0"/>
          <c:showSerName val="0"/>
          <c:showPercent val="0"/>
          <c:showBubbleSize val="0"/>
        </c:dLbls>
        <c:gapWidth val="150"/>
        <c:axId val="526756880"/>
        <c:axId val="526758560"/>
      </c:barChart>
      <c:catAx>
        <c:axId val="52675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900" b="1" i="0" u="none" strike="noStrike" kern="1200" baseline="0">
                <a:solidFill>
                  <a:schemeClr val="tx1"/>
                </a:solidFill>
                <a:latin typeface="+mn-lt"/>
                <a:ea typeface="+mn-ea"/>
                <a:cs typeface="+mn-cs"/>
              </a:defRPr>
            </a:pPr>
            <a:endParaRPr lang="en-US"/>
          </a:p>
        </c:txPr>
        <c:crossAx val="526758560"/>
        <c:crosses val="autoZero"/>
        <c:auto val="1"/>
        <c:lblAlgn val="ctr"/>
        <c:lblOffset val="100"/>
        <c:noMultiLvlLbl val="0"/>
      </c:catAx>
      <c:valAx>
        <c:axId val="5267585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267568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328A0-2681-D940-95C7-E85096FCC5D1}" type="doc">
      <dgm:prSet loTypeId="urn:microsoft.com/office/officeart/2005/8/layout/chevron1" loCatId="" qsTypeId="urn:microsoft.com/office/officeart/2005/8/quickstyle/simple1" qsCatId="simple" csTypeId="urn:microsoft.com/office/officeart/2005/8/colors/accent1_2" csCatId="accent1" phldr="1"/>
      <dgm:spPr/>
      <dgm:t>
        <a:bodyPr/>
        <a:lstStyle/>
        <a:p>
          <a:endParaRPr lang="en-US"/>
        </a:p>
      </dgm:t>
    </dgm:pt>
    <dgm:pt modelId="{1EDE5DC0-BF12-7145-85B6-9402C3CB26AB}">
      <dgm:prSet phldrT="[Text]"/>
      <dgm:spPr/>
      <dgm:t>
        <a:bodyPr/>
        <a:lstStyle/>
        <a:p>
          <a:r>
            <a:rPr lang="en-US" dirty="0"/>
            <a:t>Communication Strategies</a:t>
          </a:r>
        </a:p>
      </dgm:t>
    </dgm:pt>
    <dgm:pt modelId="{68ED6733-D290-E348-93B3-7361FA59E0F8}" type="parTrans" cxnId="{D5B75C07-7715-0B45-842F-177C543F6717}">
      <dgm:prSet/>
      <dgm:spPr/>
      <dgm:t>
        <a:bodyPr/>
        <a:lstStyle/>
        <a:p>
          <a:endParaRPr lang="en-US"/>
        </a:p>
      </dgm:t>
    </dgm:pt>
    <dgm:pt modelId="{A22DCAB6-E501-DB43-8F83-5D19C12339B8}" type="sibTrans" cxnId="{D5B75C07-7715-0B45-842F-177C543F6717}">
      <dgm:prSet/>
      <dgm:spPr/>
      <dgm:t>
        <a:bodyPr/>
        <a:lstStyle/>
        <a:p>
          <a:endParaRPr lang="en-US"/>
        </a:p>
      </dgm:t>
    </dgm:pt>
    <dgm:pt modelId="{7408A5AD-411D-0D44-A109-1ACE56AECD87}">
      <dgm:prSet phldrT="[Text]"/>
      <dgm:spPr/>
      <dgm:t>
        <a:bodyPr/>
        <a:lstStyle/>
        <a:p>
          <a:r>
            <a:rPr lang="en-US" dirty="0"/>
            <a:t>Behaviors, Mental Health and Medical Conditions</a:t>
          </a:r>
        </a:p>
      </dgm:t>
    </dgm:pt>
    <dgm:pt modelId="{D2CE494E-C47F-C84B-986C-9E7036B6E3BC}" type="parTrans" cxnId="{A05A9A75-B427-4A44-9671-4074F55F8FAA}">
      <dgm:prSet/>
      <dgm:spPr/>
      <dgm:t>
        <a:bodyPr/>
        <a:lstStyle/>
        <a:p>
          <a:endParaRPr lang="en-US"/>
        </a:p>
      </dgm:t>
    </dgm:pt>
    <dgm:pt modelId="{AD922B00-9431-DD4C-878D-7911B87CB80F}" type="sibTrans" cxnId="{A05A9A75-B427-4A44-9671-4074F55F8FAA}">
      <dgm:prSet/>
      <dgm:spPr/>
      <dgm:t>
        <a:bodyPr/>
        <a:lstStyle/>
        <a:p>
          <a:endParaRPr lang="en-US"/>
        </a:p>
      </dgm:t>
    </dgm:pt>
    <dgm:pt modelId="{15563737-1BBD-9042-82A1-497DA2D5E0CC}">
      <dgm:prSet phldrT="[Text]"/>
      <dgm:spPr/>
      <dgm:t>
        <a:bodyPr/>
        <a:lstStyle/>
        <a:p>
          <a:r>
            <a:rPr lang="en-US" dirty="0"/>
            <a:t>TRE and Resource Navigation</a:t>
          </a:r>
        </a:p>
      </dgm:t>
    </dgm:pt>
    <dgm:pt modelId="{78E842C7-0557-2140-8370-93DF300EB1DB}" type="parTrans" cxnId="{359F28F2-16ED-DA42-94DF-CDB9EE11DA70}">
      <dgm:prSet/>
      <dgm:spPr/>
      <dgm:t>
        <a:bodyPr/>
        <a:lstStyle/>
        <a:p>
          <a:endParaRPr lang="en-US"/>
        </a:p>
      </dgm:t>
    </dgm:pt>
    <dgm:pt modelId="{B3E48E64-8017-F647-9C2A-B50322504335}" type="sibTrans" cxnId="{359F28F2-16ED-DA42-94DF-CDB9EE11DA70}">
      <dgm:prSet/>
      <dgm:spPr/>
      <dgm:t>
        <a:bodyPr/>
        <a:lstStyle/>
        <a:p>
          <a:endParaRPr lang="en-US"/>
        </a:p>
      </dgm:t>
    </dgm:pt>
    <dgm:pt modelId="{4E86CFB4-ACFC-2840-8F70-E13C263ADB36}" type="pres">
      <dgm:prSet presAssocID="{1EC328A0-2681-D940-95C7-E85096FCC5D1}" presName="Name0" presStyleCnt="0">
        <dgm:presLayoutVars>
          <dgm:dir/>
          <dgm:animLvl val="lvl"/>
          <dgm:resizeHandles val="exact"/>
        </dgm:presLayoutVars>
      </dgm:prSet>
      <dgm:spPr/>
    </dgm:pt>
    <dgm:pt modelId="{55484E61-3680-B147-927C-A1BEF05D4A41}" type="pres">
      <dgm:prSet presAssocID="{1EDE5DC0-BF12-7145-85B6-9402C3CB26AB}" presName="parTxOnly" presStyleLbl="node1" presStyleIdx="0" presStyleCnt="3">
        <dgm:presLayoutVars>
          <dgm:chMax val="0"/>
          <dgm:chPref val="0"/>
          <dgm:bulletEnabled val="1"/>
        </dgm:presLayoutVars>
      </dgm:prSet>
      <dgm:spPr/>
    </dgm:pt>
    <dgm:pt modelId="{8C93D0C1-2972-6545-907E-D0FA2000D086}" type="pres">
      <dgm:prSet presAssocID="{A22DCAB6-E501-DB43-8F83-5D19C12339B8}" presName="parTxOnlySpace" presStyleCnt="0"/>
      <dgm:spPr/>
    </dgm:pt>
    <dgm:pt modelId="{96FB0AEF-4B38-7241-827B-85D77567A18D}" type="pres">
      <dgm:prSet presAssocID="{7408A5AD-411D-0D44-A109-1ACE56AECD87}" presName="parTxOnly" presStyleLbl="node1" presStyleIdx="1" presStyleCnt="3">
        <dgm:presLayoutVars>
          <dgm:chMax val="0"/>
          <dgm:chPref val="0"/>
          <dgm:bulletEnabled val="1"/>
        </dgm:presLayoutVars>
      </dgm:prSet>
      <dgm:spPr/>
    </dgm:pt>
    <dgm:pt modelId="{30A6DF04-35B7-4847-90CB-DE650DC125ED}" type="pres">
      <dgm:prSet presAssocID="{AD922B00-9431-DD4C-878D-7911B87CB80F}" presName="parTxOnlySpace" presStyleCnt="0"/>
      <dgm:spPr/>
    </dgm:pt>
    <dgm:pt modelId="{03D41036-DA6C-384C-BA10-2C2C9F5F398C}" type="pres">
      <dgm:prSet presAssocID="{15563737-1BBD-9042-82A1-497DA2D5E0CC}" presName="parTxOnly" presStyleLbl="node1" presStyleIdx="2" presStyleCnt="3">
        <dgm:presLayoutVars>
          <dgm:chMax val="0"/>
          <dgm:chPref val="0"/>
          <dgm:bulletEnabled val="1"/>
        </dgm:presLayoutVars>
      </dgm:prSet>
      <dgm:spPr/>
    </dgm:pt>
  </dgm:ptLst>
  <dgm:cxnLst>
    <dgm:cxn modelId="{D5B75C07-7715-0B45-842F-177C543F6717}" srcId="{1EC328A0-2681-D940-95C7-E85096FCC5D1}" destId="{1EDE5DC0-BF12-7145-85B6-9402C3CB26AB}" srcOrd="0" destOrd="0" parTransId="{68ED6733-D290-E348-93B3-7361FA59E0F8}" sibTransId="{A22DCAB6-E501-DB43-8F83-5D19C12339B8}"/>
    <dgm:cxn modelId="{78B1845F-C76E-724D-ADE4-4BE32E66262B}" type="presOf" srcId="{15563737-1BBD-9042-82A1-497DA2D5E0CC}" destId="{03D41036-DA6C-384C-BA10-2C2C9F5F398C}" srcOrd="0" destOrd="0" presId="urn:microsoft.com/office/officeart/2005/8/layout/chevron1"/>
    <dgm:cxn modelId="{A05A9A75-B427-4A44-9671-4074F55F8FAA}" srcId="{1EC328A0-2681-D940-95C7-E85096FCC5D1}" destId="{7408A5AD-411D-0D44-A109-1ACE56AECD87}" srcOrd="1" destOrd="0" parTransId="{D2CE494E-C47F-C84B-986C-9E7036B6E3BC}" sibTransId="{AD922B00-9431-DD4C-878D-7911B87CB80F}"/>
    <dgm:cxn modelId="{1BE16482-87B5-2F4A-9DF5-5EFB45E1B9EF}" type="presOf" srcId="{7408A5AD-411D-0D44-A109-1ACE56AECD87}" destId="{96FB0AEF-4B38-7241-827B-85D77567A18D}" srcOrd="0" destOrd="0" presId="urn:microsoft.com/office/officeart/2005/8/layout/chevron1"/>
    <dgm:cxn modelId="{1E0C8AA9-5425-5D4F-968A-306355FED61E}" type="presOf" srcId="{1EDE5DC0-BF12-7145-85B6-9402C3CB26AB}" destId="{55484E61-3680-B147-927C-A1BEF05D4A41}" srcOrd="0" destOrd="0" presId="urn:microsoft.com/office/officeart/2005/8/layout/chevron1"/>
    <dgm:cxn modelId="{47501AE2-9563-FA4E-B34B-F19DAFCE3FCD}" type="presOf" srcId="{1EC328A0-2681-D940-95C7-E85096FCC5D1}" destId="{4E86CFB4-ACFC-2840-8F70-E13C263ADB36}" srcOrd="0" destOrd="0" presId="urn:microsoft.com/office/officeart/2005/8/layout/chevron1"/>
    <dgm:cxn modelId="{359F28F2-16ED-DA42-94DF-CDB9EE11DA70}" srcId="{1EC328A0-2681-D940-95C7-E85096FCC5D1}" destId="{15563737-1BBD-9042-82A1-497DA2D5E0CC}" srcOrd="2" destOrd="0" parTransId="{78E842C7-0557-2140-8370-93DF300EB1DB}" sibTransId="{B3E48E64-8017-F647-9C2A-B50322504335}"/>
    <dgm:cxn modelId="{219B2B82-F5D2-C04C-AB0B-D73D89D8548E}" type="presParOf" srcId="{4E86CFB4-ACFC-2840-8F70-E13C263ADB36}" destId="{55484E61-3680-B147-927C-A1BEF05D4A41}" srcOrd="0" destOrd="0" presId="urn:microsoft.com/office/officeart/2005/8/layout/chevron1"/>
    <dgm:cxn modelId="{F4C3B1BA-2541-EE4C-B2FF-D1CE83DF6DBA}" type="presParOf" srcId="{4E86CFB4-ACFC-2840-8F70-E13C263ADB36}" destId="{8C93D0C1-2972-6545-907E-D0FA2000D086}" srcOrd="1" destOrd="0" presId="urn:microsoft.com/office/officeart/2005/8/layout/chevron1"/>
    <dgm:cxn modelId="{9163AF0A-71AF-9545-94F2-79CDFD6061B8}" type="presParOf" srcId="{4E86CFB4-ACFC-2840-8F70-E13C263ADB36}" destId="{96FB0AEF-4B38-7241-827B-85D77567A18D}" srcOrd="2" destOrd="0" presId="urn:microsoft.com/office/officeart/2005/8/layout/chevron1"/>
    <dgm:cxn modelId="{40163347-A82D-424C-9993-AA12FFCBA945}" type="presParOf" srcId="{4E86CFB4-ACFC-2840-8F70-E13C263ADB36}" destId="{30A6DF04-35B7-4847-90CB-DE650DC125ED}" srcOrd="3" destOrd="0" presId="urn:microsoft.com/office/officeart/2005/8/layout/chevron1"/>
    <dgm:cxn modelId="{8C86FF9B-3BF2-554D-891E-AF8A4BB37520}" type="presParOf" srcId="{4E86CFB4-ACFC-2840-8F70-E13C263ADB36}" destId="{03D41036-DA6C-384C-BA10-2C2C9F5F398C}" srcOrd="4"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84E61-3680-B147-927C-A1BEF05D4A41}">
      <dsp:nvSpPr>
        <dsp:cNvPr id="0" name=""/>
        <dsp:cNvSpPr/>
      </dsp:nvSpPr>
      <dsp:spPr>
        <a:xfrm>
          <a:off x="2946" y="473949"/>
          <a:ext cx="3590180" cy="14360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Communication Strategies</a:t>
          </a:r>
        </a:p>
      </dsp:txBody>
      <dsp:txXfrm>
        <a:off x="720982" y="473949"/>
        <a:ext cx="2154108" cy="1436072"/>
      </dsp:txXfrm>
    </dsp:sp>
    <dsp:sp modelId="{96FB0AEF-4B38-7241-827B-85D77567A18D}">
      <dsp:nvSpPr>
        <dsp:cNvPr id="0" name=""/>
        <dsp:cNvSpPr/>
      </dsp:nvSpPr>
      <dsp:spPr>
        <a:xfrm>
          <a:off x="3234109" y="473949"/>
          <a:ext cx="3590180" cy="14360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Behaviors, Mental Health and Medical Conditions</a:t>
          </a:r>
        </a:p>
      </dsp:txBody>
      <dsp:txXfrm>
        <a:off x="3952145" y="473949"/>
        <a:ext cx="2154108" cy="1436072"/>
      </dsp:txXfrm>
    </dsp:sp>
    <dsp:sp modelId="{03D41036-DA6C-384C-BA10-2C2C9F5F398C}">
      <dsp:nvSpPr>
        <dsp:cNvPr id="0" name=""/>
        <dsp:cNvSpPr/>
      </dsp:nvSpPr>
      <dsp:spPr>
        <a:xfrm>
          <a:off x="6465272" y="473949"/>
          <a:ext cx="3590180" cy="143607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TRE and Resource Navigation</a:t>
          </a:r>
        </a:p>
      </dsp:txBody>
      <dsp:txXfrm>
        <a:off x="7183308" y="473949"/>
        <a:ext cx="2154108" cy="14360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94AA1-40EB-784B-830F-2A03F2429979}" type="datetimeFigureOut">
              <a:rPr lang="en-US" smtClean="0"/>
              <a:t>5/4/20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79BB3-E8B4-DC48-B445-13EBF1869D92}" type="slidenum">
              <a:rPr lang="en-US" smtClean="0"/>
              <a:t>‹#›</a:t>
            </a:fld>
            <a:endParaRPr lang="en-US"/>
          </a:p>
        </p:txBody>
      </p:sp>
    </p:spTree>
    <p:extLst>
      <p:ext uri="{BB962C8B-B14F-4D97-AF65-F5344CB8AC3E}">
        <p14:creationId xmlns:p14="http://schemas.microsoft.com/office/powerpoint/2010/main" val="3682942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HCBS – developed as a way to correct “institutionalized bias” of Medicaid funding and allowed people with IDD to live at home or in the community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The “bias” is that individuals could get support services if institutionalized, but if they wanted to return to the community they could not get Medicaid-funded home and community-based services</a:t>
            </a:r>
          </a:p>
          <a:p>
            <a:r>
              <a:rPr lang="en-US" b="1" dirty="0"/>
              <a:t>Community Centered Board</a:t>
            </a:r>
          </a:p>
          <a:p>
            <a:pPr marL="171450" indent="-171450">
              <a:buFontTx/>
              <a:buChar char="-"/>
            </a:pPr>
            <a:r>
              <a:rPr lang="en-US" b="0" dirty="0"/>
              <a:t>intake, eligibility determination, service plan development, arrangement for services, delivery of services, service and support coordination, monitoring, any safeguards necessary to prevent conflict of interest between case management and direct service provision, and termination and discharge from services</a:t>
            </a:r>
          </a:p>
          <a:p>
            <a:pPr marL="171450" indent="-171450">
              <a:buFontTx/>
              <a:buChar char="-"/>
            </a:pPr>
            <a:endParaRPr lang="en-US" b="0" dirty="0"/>
          </a:p>
          <a:p>
            <a:pPr marL="171450" indent="-171450">
              <a:buFontTx/>
              <a:buChar char="-"/>
            </a:pPr>
            <a:r>
              <a:rPr lang="en-US" b="0" dirty="0"/>
              <a:t>Strategic partnerships refers to the partnership between TRE and Peak Vista’s DDHC (Developmental Disabilities Health Center)</a:t>
            </a:r>
          </a:p>
        </p:txBody>
      </p:sp>
      <p:sp>
        <p:nvSpPr>
          <p:cNvPr id="4" name="Slide Number Placeholder 3"/>
          <p:cNvSpPr>
            <a:spLocks noGrp="1"/>
          </p:cNvSpPr>
          <p:nvPr>
            <p:ph type="sldNum" sz="quarter" idx="5"/>
          </p:nvPr>
        </p:nvSpPr>
        <p:spPr/>
        <p:txBody>
          <a:bodyPr/>
          <a:lstStyle/>
          <a:p>
            <a:fld id="{C9579BB3-E8B4-DC48-B445-13EBF1869D92}" type="slidenum">
              <a:rPr lang="en-US" smtClean="0"/>
              <a:t>2</a:t>
            </a:fld>
            <a:endParaRPr lang="en-US"/>
          </a:p>
        </p:txBody>
      </p:sp>
    </p:spTree>
    <p:extLst>
      <p:ext uri="{BB962C8B-B14F-4D97-AF65-F5344CB8AC3E}">
        <p14:creationId xmlns:p14="http://schemas.microsoft.com/office/powerpoint/2010/main" val="428873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79BB3-E8B4-DC48-B445-13EBF1869D92}" type="slidenum">
              <a:rPr lang="en-US" smtClean="0"/>
              <a:t>5</a:t>
            </a:fld>
            <a:endParaRPr lang="en-US"/>
          </a:p>
        </p:txBody>
      </p:sp>
    </p:spTree>
    <p:extLst>
      <p:ext uri="{BB962C8B-B14F-4D97-AF65-F5344CB8AC3E}">
        <p14:creationId xmlns:p14="http://schemas.microsoft.com/office/powerpoint/2010/main" val="123352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most providers found these sessions to be useful, and the Resource Navigation was cited as the “most useful”</a:t>
            </a:r>
          </a:p>
        </p:txBody>
      </p:sp>
      <p:sp>
        <p:nvSpPr>
          <p:cNvPr id="4" name="Slide Number Placeholder 3"/>
          <p:cNvSpPr>
            <a:spLocks noGrp="1"/>
          </p:cNvSpPr>
          <p:nvPr>
            <p:ph type="sldNum" sz="quarter" idx="5"/>
          </p:nvPr>
        </p:nvSpPr>
        <p:spPr/>
        <p:txBody>
          <a:bodyPr/>
          <a:lstStyle/>
          <a:p>
            <a:fld id="{C9579BB3-E8B4-DC48-B445-13EBF1869D92}" type="slidenum">
              <a:rPr lang="en-US" smtClean="0"/>
              <a:t>7</a:t>
            </a:fld>
            <a:endParaRPr lang="en-US"/>
          </a:p>
        </p:txBody>
      </p:sp>
    </p:spTree>
    <p:extLst>
      <p:ext uri="{BB962C8B-B14F-4D97-AF65-F5344CB8AC3E}">
        <p14:creationId xmlns:p14="http://schemas.microsoft.com/office/powerpoint/2010/main" val="361876616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471F7F-79C8-914F-B743-F0DC6AD95E19}"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310D39E8-A28B-F443-8EF5-1075E420A250}" type="slidenum">
              <a:rPr lang="en-US" smtClean="0"/>
              <a:t>‹#›</a:t>
            </a:fld>
            <a:endParaRPr lang="en-US"/>
          </a:p>
        </p:txBody>
      </p:sp>
    </p:spTree>
    <p:extLst>
      <p:ext uri="{BB962C8B-B14F-4D97-AF65-F5344CB8AC3E}">
        <p14:creationId xmlns:p14="http://schemas.microsoft.com/office/powerpoint/2010/main" val="257349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71F7F-79C8-914F-B743-F0DC6AD95E19}"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109329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71F7F-79C8-914F-B743-F0DC6AD95E19}"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115608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71F7F-79C8-914F-B743-F0DC6AD95E19}"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375456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4E471F7F-79C8-914F-B743-F0DC6AD95E19}" type="datetimeFigureOut">
              <a:rPr lang="en-US" smtClean="0"/>
              <a:t>5/4/20</a:t>
            </a:fld>
            <a:endParaRPr 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10D39E8-A28B-F443-8EF5-1075E420A250}" type="slidenum">
              <a:rPr lang="en-US" smtClean="0"/>
              <a:t>‹#›</a:t>
            </a:fld>
            <a:endParaRPr lang="en-US"/>
          </a:p>
        </p:txBody>
      </p:sp>
    </p:spTree>
    <p:extLst>
      <p:ext uri="{BB962C8B-B14F-4D97-AF65-F5344CB8AC3E}">
        <p14:creationId xmlns:p14="http://schemas.microsoft.com/office/powerpoint/2010/main" val="10805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471F7F-79C8-914F-B743-F0DC6AD95E19}"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946936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471F7F-79C8-914F-B743-F0DC6AD95E19}" type="datetimeFigureOut">
              <a:rPr lang="en-US" smtClean="0"/>
              <a:t>5/4/20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D39E8-A28B-F443-8EF5-1075E420A25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5803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471F7F-79C8-914F-B743-F0DC6AD95E19}" type="datetimeFigureOut">
              <a:rPr lang="en-US" smtClean="0"/>
              <a:t>5/4/20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D39E8-A28B-F443-8EF5-1075E420A250}"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6864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71F7F-79C8-914F-B743-F0DC6AD95E19}" type="datetimeFigureOut">
              <a:rPr lang="en-US" smtClean="0"/>
              <a:t>5/4/20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339378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471F7F-79C8-914F-B743-F0DC6AD95E19}"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401471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4E471F7F-79C8-914F-B743-F0DC6AD95E19}" type="datetimeFigureOut">
              <a:rPr lang="en-US" smtClean="0"/>
              <a:t>5/4/20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10D39E8-A28B-F443-8EF5-1075E420A250}" type="slidenum">
              <a:rPr lang="en-US" smtClean="0"/>
              <a:t>‹#›</a:t>
            </a:fld>
            <a:endParaRPr lang="en-US"/>
          </a:p>
        </p:txBody>
      </p:sp>
    </p:spTree>
    <p:extLst>
      <p:ext uri="{BB962C8B-B14F-4D97-AF65-F5344CB8AC3E}">
        <p14:creationId xmlns:p14="http://schemas.microsoft.com/office/powerpoint/2010/main" val="142249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4E471F7F-79C8-914F-B743-F0DC6AD95E19}" type="datetimeFigureOut">
              <a:rPr lang="en-US" smtClean="0"/>
              <a:t>5/4/20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10D39E8-A28B-F443-8EF5-1075E420A250}" type="slidenum">
              <a:rPr lang="en-US" smtClean="0"/>
              <a:t>‹#›</a:t>
            </a:fld>
            <a:endParaRPr lang="en-US"/>
          </a:p>
        </p:txBody>
      </p:sp>
    </p:spTree>
    <p:extLst>
      <p:ext uri="{BB962C8B-B14F-4D97-AF65-F5344CB8AC3E}">
        <p14:creationId xmlns:p14="http://schemas.microsoft.com/office/powerpoint/2010/main" val="407632054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3.wdp"/></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png"/><Relationship Id="rId4" Type="http://schemas.microsoft.com/office/2007/relationships/hdphoto" Target="../media/hdphoto2.wdp"/><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9768-723E-8347-A412-F92A50917B21}"/>
              </a:ext>
            </a:extLst>
          </p:cNvPr>
          <p:cNvSpPr>
            <a:spLocks noGrp="1"/>
          </p:cNvSpPr>
          <p:nvPr>
            <p:ph type="ctrTitle"/>
          </p:nvPr>
        </p:nvSpPr>
        <p:spPr/>
        <p:txBody>
          <a:bodyPr/>
          <a:lstStyle/>
          <a:p>
            <a:r>
              <a:rPr lang="en-US" dirty="0"/>
              <a:t>The Resource Exchange</a:t>
            </a:r>
          </a:p>
        </p:txBody>
      </p:sp>
      <p:sp>
        <p:nvSpPr>
          <p:cNvPr id="3" name="Subtitle 2">
            <a:extLst>
              <a:ext uri="{FF2B5EF4-FFF2-40B4-BE49-F238E27FC236}">
                <a16:creationId xmlns:a16="http://schemas.microsoft.com/office/drawing/2014/main" id="{CE6C5A1F-9663-5548-BA59-83DF4DB2BEBD}"/>
              </a:ext>
            </a:extLst>
          </p:cNvPr>
          <p:cNvSpPr>
            <a:spLocks noGrp="1"/>
          </p:cNvSpPr>
          <p:nvPr>
            <p:ph type="subTitle" idx="1"/>
          </p:nvPr>
        </p:nvSpPr>
        <p:spPr/>
        <p:txBody>
          <a:bodyPr>
            <a:normAutofit fontScale="92500" lnSpcReduction="20000"/>
          </a:bodyPr>
          <a:lstStyle/>
          <a:p>
            <a:r>
              <a:rPr lang="en-US" dirty="0"/>
              <a:t>Madeline Huey</a:t>
            </a:r>
          </a:p>
          <a:p>
            <a:r>
              <a:rPr lang="en-US" dirty="0"/>
              <a:t>PEAK Project 2019-2020</a:t>
            </a:r>
          </a:p>
          <a:p>
            <a:r>
              <a:rPr lang="en-US" dirty="0"/>
              <a:t>3/6/2020</a:t>
            </a:r>
          </a:p>
        </p:txBody>
      </p:sp>
    </p:spTree>
    <p:extLst>
      <p:ext uri="{BB962C8B-B14F-4D97-AF65-F5344CB8AC3E}">
        <p14:creationId xmlns:p14="http://schemas.microsoft.com/office/powerpoint/2010/main" val="539978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D46B-A98A-E147-BB71-AFCDED7C1621}"/>
              </a:ext>
            </a:extLst>
          </p:cNvPr>
          <p:cNvSpPr>
            <a:spLocks noGrp="1"/>
          </p:cNvSpPr>
          <p:nvPr>
            <p:ph type="title"/>
          </p:nvPr>
        </p:nvSpPr>
        <p:spPr>
          <a:xfrm>
            <a:off x="1069848" y="484632"/>
            <a:ext cx="10058400" cy="1609344"/>
          </a:xfrm>
        </p:spPr>
        <p:txBody>
          <a:bodyPr>
            <a:normAutofit/>
          </a:bodyPr>
          <a:lstStyle/>
          <a:p>
            <a:r>
              <a:rPr lang="en-US"/>
              <a:t>Acknowledgements</a:t>
            </a:r>
          </a:p>
        </p:txBody>
      </p:sp>
      <p:sp>
        <p:nvSpPr>
          <p:cNvPr id="3" name="Content Placeholder 2">
            <a:extLst>
              <a:ext uri="{FF2B5EF4-FFF2-40B4-BE49-F238E27FC236}">
                <a16:creationId xmlns:a16="http://schemas.microsoft.com/office/drawing/2014/main" id="{582B74E4-E8DA-F942-926A-88E9DC2F1D08}"/>
              </a:ext>
            </a:extLst>
          </p:cNvPr>
          <p:cNvSpPr>
            <a:spLocks noGrp="1"/>
          </p:cNvSpPr>
          <p:nvPr>
            <p:ph idx="1"/>
          </p:nvPr>
        </p:nvSpPr>
        <p:spPr>
          <a:xfrm>
            <a:off x="1069847" y="2121408"/>
            <a:ext cx="6482419" cy="4050792"/>
          </a:xfrm>
        </p:spPr>
        <p:txBody>
          <a:bodyPr>
            <a:normAutofit/>
          </a:bodyPr>
          <a:lstStyle/>
          <a:p>
            <a:pPr marL="0" indent="0">
              <a:buNone/>
            </a:pPr>
            <a:r>
              <a:rPr lang="en-US"/>
              <a:t>Special thanks to Dr. Emily Johnson and Brystal Karber – without whom I would not have been able to accomplish anything.</a:t>
            </a:r>
          </a:p>
        </p:txBody>
      </p:sp>
      <p:pic>
        <p:nvPicPr>
          <p:cNvPr id="5" name="Graphic 4" descr="Clapping hands">
            <a:extLst>
              <a:ext uri="{FF2B5EF4-FFF2-40B4-BE49-F238E27FC236}">
                <a16:creationId xmlns:a16="http://schemas.microsoft.com/office/drawing/2014/main" id="{5DDF1682-5ED0-3E4E-ABF0-54D30C196C6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72307" y="2381985"/>
            <a:ext cx="3261974" cy="3261974"/>
          </a:xfrm>
          <a:prstGeom prst="rect">
            <a:avLst/>
          </a:prstGeom>
        </p:spPr>
      </p:pic>
    </p:spTree>
    <p:extLst>
      <p:ext uri="{BB962C8B-B14F-4D97-AF65-F5344CB8AC3E}">
        <p14:creationId xmlns:p14="http://schemas.microsoft.com/office/powerpoint/2010/main" val="5853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B431C7CA-7996-5946-BBAF-EF5809E2BF67}"/>
              </a:ext>
            </a:extLst>
          </p:cNvPr>
          <p:cNvSpPr>
            <a:spLocks noGrp="1"/>
          </p:cNvSpPr>
          <p:nvPr>
            <p:ph type="title"/>
          </p:nvPr>
        </p:nvSpPr>
        <p:spPr>
          <a:xfrm>
            <a:off x="643468" y="643466"/>
            <a:ext cx="3686312" cy="5528734"/>
          </a:xfrm>
        </p:spPr>
        <p:txBody>
          <a:bodyPr>
            <a:normAutofit/>
          </a:bodyPr>
          <a:lstStyle/>
          <a:p>
            <a:pPr algn="r"/>
            <a:r>
              <a:rPr lang="en-US" dirty="0">
                <a:solidFill>
                  <a:srgbClr val="FFFFFF"/>
                </a:solidFill>
              </a:rPr>
              <a:t>Who is TRE?</a:t>
            </a:r>
          </a:p>
        </p:txBody>
      </p:sp>
      <p:sp>
        <p:nvSpPr>
          <p:cNvPr id="3" name="Content Placeholder 2">
            <a:extLst>
              <a:ext uri="{FF2B5EF4-FFF2-40B4-BE49-F238E27FC236}">
                <a16:creationId xmlns:a16="http://schemas.microsoft.com/office/drawing/2014/main" id="{1476FD8D-5941-6142-B26C-E8AACCB9C45F}"/>
              </a:ext>
            </a:extLst>
          </p:cNvPr>
          <p:cNvSpPr>
            <a:spLocks noGrp="1"/>
          </p:cNvSpPr>
          <p:nvPr>
            <p:ph idx="1"/>
          </p:nvPr>
        </p:nvSpPr>
        <p:spPr>
          <a:xfrm>
            <a:off x="5053780" y="599768"/>
            <a:ext cx="6074467" cy="2829232"/>
          </a:xfrm>
        </p:spPr>
        <p:txBody>
          <a:bodyPr anchor="ctr">
            <a:normAutofit/>
          </a:bodyPr>
          <a:lstStyle/>
          <a:p>
            <a:r>
              <a:rPr lang="en-US" dirty="0"/>
              <a:t>Established in 1964 to provide </a:t>
            </a:r>
            <a:r>
              <a:rPr lang="en-US" i="1" dirty="0"/>
              <a:t>Home and Community Based Services Waivers</a:t>
            </a:r>
            <a:endParaRPr lang="en-US" dirty="0"/>
          </a:p>
          <a:p>
            <a:r>
              <a:rPr lang="en-US" dirty="0"/>
              <a:t>A community centered board for El Paso, Park and Teller counties</a:t>
            </a:r>
          </a:p>
          <a:p>
            <a:pPr lvl="1"/>
            <a:r>
              <a:rPr lang="en-US" dirty="0"/>
              <a:t>Assist a person in accessing necessary services and supports to meet their needs </a:t>
            </a:r>
          </a:p>
          <a:p>
            <a:r>
              <a:rPr lang="en-US" dirty="0"/>
              <a:t>Services at TRE include:</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1409E749-DD20-1444-A4DC-8B1452B57F8C}"/>
              </a:ext>
            </a:extLst>
          </p:cNvPr>
          <p:cNvGrpSpPr/>
          <p:nvPr/>
        </p:nvGrpSpPr>
        <p:grpSpPr>
          <a:xfrm>
            <a:off x="4865914" y="3429002"/>
            <a:ext cx="6212855" cy="3171150"/>
            <a:chOff x="4865914" y="3429002"/>
            <a:chExt cx="6212855" cy="3171150"/>
          </a:xfrm>
        </p:grpSpPr>
        <p:sp>
          <p:nvSpPr>
            <p:cNvPr id="4" name="Rounded Rectangle 3">
              <a:extLst>
                <a:ext uri="{FF2B5EF4-FFF2-40B4-BE49-F238E27FC236}">
                  <a16:creationId xmlns:a16="http://schemas.microsoft.com/office/drawing/2014/main" id="{8225ED97-77F3-3C43-BE71-CA375B99A48D}"/>
                </a:ext>
              </a:extLst>
            </p:cNvPr>
            <p:cNvSpPr/>
            <p:nvPr/>
          </p:nvSpPr>
          <p:spPr>
            <a:xfrm>
              <a:off x="4865914" y="3429002"/>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4EDD735-4369-9241-92D5-8DC8BA256553}"/>
                </a:ext>
              </a:extLst>
            </p:cNvPr>
            <p:cNvSpPr/>
            <p:nvPr/>
          </p:nvSpPr>
          <p:spPr>
            <a:xfrm>
              <a:off x="6992872" y="3429002"/>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7CB034B6-7EC5-BD49-A509-B17076F78460}"/>
                </a:ext>
              </a:extLst>
            </p:cNvPr>
            <p:cNvSpPr/>
            <p:nvPr/>
          </p:nvSpPr>
          <p:spPr>
            <a:xfrm>
              <a:off x="9070354" y="3429002"/>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B2B37C9-DF7B-3D47-9116-72B3527DDA54}"/>
                </a:ext>
              </a:extLst>
            </p:cNvPr>
            <p:cNvSpPr txBox="1"/>
            <p:nvPr/>
          </p:nvSpPr>
          <p:spPr>
            <a:xfrm>
              <a:off x="5024586" y="3592287"/>
              <a:ext cx="1705632" cy="646331"/>
            </a:xfrm>
            <a:prstGeom prst="rect">
              <a:avLst/>
            </a:prstGeom>
            <a:noFill/>
          </p:spPr>
          <p:txBody>
            <a:bodyPr wrap="square" rtlCol="0" anchor="ctr">
              <a:spAutoFit/>
            </a:bodyPr>
            <a:lstStyle/>
            <a:p>
              <a:pPr algn="ctr"/>
              <a:r>
                <a:rPr lang="en-US" dirty="0"/>
                <a:t>Early Intervention</a:t>
              </a:r>
            </a:p>
          </p:txBody>
        </p:sp>
        <p:sp>
          <p:nvSpPr>
            <p:cNvPr id="13" name="TextBox 12">
              <a:extLst>
                <a:ext uri="{FF2B5EF4-FFF2-40B4-BE49-F238E27FC236}">
                  <a16:creationId xmlns:a16="http://schemas.microsoft.com/office/drawing/2014/main" id="{11A694A4-89A8-BA40-B826-3DAE9B5E934E}"/>
                </a:ext>
              </a:extLst>
            </p:cNvPr>
            <p:cNvSpPr txBox="1"/>
            <p:nvPr/>
          </p:nvSpPr>
          <p:spPr>
            <a:xfrm>
              <a:off x="7144263" y="3559632"/>
              <a:ext cx="1705632" cy="646331"/>
            </a:xfrm>
            <a:prstGeom prst="rect">
              <a:avLst/>
            </a:prstGeom>
            <a:noFill/>
          </p:spPr>
          <p:txBody>
            <a:bodyPr wrap="square" rtlCol="0" anchor="ctr">
              <a:spAutoFit/>
            </a:bodyPr>
            <a:lstStyle/>
            <a:p>
              <a:pPr algn="ctr"/>
              <a:r>
                <a:rPr lang="en-US" dirty="0"/>
                <a:t>Navigation and Quality</a:t>
              </a:r>
            </a:p>
          </p:txBody>
        </p:sp>
        <p:sp>
          <p:nvSpPr>
            <p:cNvPr id="15" name="TextBox 14">
              <a:extLst>
                <a:ext uri="{FF2B5EF4-FFF2-40B4-BE49-F238E27FC236}">
                  <a16:creationId xmlns:a16="http://schemas.microsoft.com/office/drawing/2014/main" id="{D6BFF199-2E2A-334A-96A4-34B7AC304EA6}"/>
                </a:ext>
              </a:extLst>
            </p:cNvPr>
            <p:cNvSpPr txBox="1"/>
            <p:nvPr/>
          </p:nvSpPr>
          <p:spPr>
            <a:xfrm>
              <a:off x="9221745" y="3559631"/>
              <a:ext cx="1705632" cy="646331"/>
            </a:xfrm>
            <a:prstGeom prst="rect">
              <a:avLst/>
            </a:prstGeom>
            <a:noFill/>
          </p:spPr>
          <p:txBody>
            <a:bodyPr wrap="square" rtlCol="0" anchor="ctr">
              <a:spAutoFit/>
            </a:bodyPr>
            <a:lstStyle/>
            <a:p>
              <a:pPr algn="ctr"/>
              <a:r>
                <a:rPr lang="en-US" dirty="0"/>
                <a:t>Service Coordination</a:t>
              </a:r>
            </a:p>
          </p:txBody>
        </p:sp>
        <p:sp>
          <p:nvSpPr>
            <p:cNvPr id="16" name="Rounded Rectangle 15">
              <a:extLst>
                <a:ext uri="{FF2B5EF4-FFF2-40B4-BE49-F238E27FC236}">
                  <a16:creationId xmlns:a16="http://schemas.microsoft.com/office/drawing/2014/main" id="{767BD26B-693A-0749-9E71-D0470713333B}"/>
                </a:ext>
              </a:extLst>
            </p:cNvPr>
            <p:cNvSpPr/>
            <p:nvPr/>
          </p:nvSpPr>
          <p:spPr>
            <a:xfrm>
              <a:off x="4865914" y="4515739"/>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8B3CC13-F89D-4C4C-AECB-876CFC65AB45}"/>
                </a:ext>
              </a:extLst>
            </p:cNvPr>
            <p:cNvSpPr txBox="1"/>
            <p:nvPr/>
          </p:nvSpPr>
          <p:spPr>
            <a:xfrm>
              <a:off x="5017305" y="4679024"/>
              <a:ext cx="1705632" cy="369332"/>
            </a:xfrm>
            <a:prstGeom prst="rect">
              <a:avLst/>
            </a:prstGeom>
            <a:noFill/>
          </p:spPr>
          <p:txBody>
            <a:bodyPr wrap="square" rtlCol="0" anchor="ctr">
              <a:spAutoFit/>
            </a:bodyPr>
            <a:lstStyle/>
            <a:p>
              <a:pPr algn="ctr"/>
              <a:r>
                <a:rPr lang="en-US" dirty="0"/>
                <a:t>Break Time</a:t>
              </a:r>
            </a:p>
          </p:txBody>
        </p:sp>
        <p:sp>
          <p:nvSpPr>
            <p:cNvPr id="18" name="Rounded Rectangle 17">
              <a:extLst>
                <a:ext uri="{FF2B5EF4-FFF2-40B4-BE49-F238E27FC236}">
                  <a16:creationId xmlns:a16="http://schemas.microsoft.com/office/drawing/2014/main" id="{249E52F4-ABE5-7E47-AA6A-F90246ED2EE0}"/>
                </a:ext>
              </a:extLst>
            </p:cNvPr>
            <p:cNvSpPr/>
            <p:nvPr/>
          </p:nvSpPr>
          <p:spPr>
            <a:xfrm>
              <a:off x="6992872" y="4515739"/>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65A5FE6-9B9F-9943-B131-28B144115BD3}"/>
                </a:ext>
              </a:extLst>
            </p:cNvPr>
            <p:cNvSpPr txBox="1"/>
            <p:nvPr/>
          </p:nvSpPr>
          <p:spPr>
            <a:xfrm>
              <a:off x="7144263" y="4586691"/>
              <a:ext cx="1705632" cy="923330"/>
            </a:xfrm>
            <a:prstGeom prst="rect">
              <a:avLst/>
            </a:prstGeom>
            <a:noFill/>
          </p:spPr>
          <p:txBody>
            <a:bodyPr wrap="square" rtlCol="0" anchor="ctr">
              <a:spAutoFit/>
            </a:bodyPr>
            <a:lstStyle/>
            <a:p>
              <a:pPr algn="ctr"/>
              <a:r>
                <a:rPr lang="en-US" dirty="0"/>
                <a:t>Baby and Toddler Playgroups</a:t>
              </a:r>
            </a:p>
          </p:txBody>
        </p:sp>
        <p:sp>
          <p:nvSpPr>
            <p:cNvPr id="20" name="Rounded Rectangle 19">
              <a:extLst>
                <a:ext uri="{FF2B5EF4-FFF2-40B4-BE49-F238E27FC236}">
                  <a16:creationId xmlns:a16="http://schemas.microsoft.com/office/drawing/2014/main" id="{FE15759E-F054-4F43-8223-8A5D6CB809FF}"/>
                </a:ext>
              </a:extLst>
            </p:cNvPr>
            <p:cNvSpPr/>
            <p:nvPr/>
          </p:nvSpPr>
          <p:spPr>
            <a:xfrm>
              <a:off x="9070354" y="4515739"/>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BDB838D2-41FD-734F-82B7-6DEA4EA02A1C}"/>
                </a:ext>
              </a:extLst>
            </p:cNvPr>
            <p:cNvSpPr txBox="1"/>
            <p:nvPr/>
          </p:nvSpPr>
          <p:spPr>
            <a:xfrm>
              <a:off x="9230249" y="4586691"/>
              <a:ext cx="1705632" cy="923330"/>
            </a:xfrm>
            <a:prstGeom prst="rect">
              <a:avLst/>
            </a:prstGeom>
            <a:noFill/>
          </p:spPr>
          <p:txBody>
            <a:bodyPr wrap="square" rtlCol="0" anchor="ctr">
              <a:spAutoFit/>
            </a:bodyPr>
            <a:lstStyle/>
            <a:p>
              <a:pPr algn="ctr"/>
              <a:r>
                <a:rPr lang="en-US" dirty="0"/>
                <a:t>Family Support Services</a:t>
              </a:r>
            </a:p>
          </p:txBody>
        </p:sp>
        <p:sp>
          <p:nvSpPr>
            <p:cNvPr id="22" name="Rounded Rectangle 21">
              <a:extLst>
                <a:ext uri="{FF2B5EF4-FFF2-40B4-BE49-F238E27FC236}">
                  <a16:creationId xmlns:a16="http://schemas.microsoft.com/office/drawing/2014/main" id="{298B071A-AF92-E840-8494-046FCBBB36E1}"/>
                </a:ext>
              </a:extLst>
            </p:cNvPr>
            <p:cNvSpPr/>
            <p:nvPr/>
          </p:nvSpPr>
          <p:spPr>
            <a:xfrm>
              <a:off x="6992872" y="5604569"/>
              <a:ext cx="2008415" cy="995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65D888C-050B-2D4D-A6CE-F05216BE3707}"/>
                </a:ext>
              </a:extLst>
            </p:cNvPr>
            <p:cNvSpPr txBox="1"/>
            <p:nvPr/>
          </p:nvSpPr>
          <p:spPr>
            <a:xfrm>
              <a:off x="7151544" y="5767854"/>
              <a:ext cx="1705632" cy="646331"/>
            </a:xfrm>
            <a:prstGeom prst="rect">
              <a:avLst/>
            </a:prstGeom>
            <a:noFill/>
          </p:spPr>
          <p:txBody>
            <a:bodyPr wrap="square" rtlCol="0" anchor="ctr">
              <a:spAutoFit/>
            </a:bodyPr>
            <a:lstStyle/>
            <a:p>
              <a:pPr algn="ctr"/>
              <a:r>
                <a:rPr lang="en-US" dirty="0"/>
                <a:t>Strategic Partnerships</a:t>
              </a:r>
            </a:p>
          </p:txBody>
        </p:sp>
      </p:grpSp>
    </p:spTree>
    <p:extLst>
      <p:ext uri="{BB962C8B-B14F-4D97-AF65-F5344CB8AC3E}">
        <p14:creationId xmlns:p14="http://schemas.microsoft.com/office/powerpoint/2010/main" val="284371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130A4-4F9C-9D40-80CD-61B955F1FA5B}"/>
              </a:ext>
            </a:extLst>
          </p:cNvPr>
          <p:cNvSpPr>
            <a:spLocks noGrp="1"/>
          </p:cNvSpPr>
          <p:nvPr>
            <p:ph type="title"/>
          </p:nvPr>
        </p:nvSpPr>
        <p:spPr>
          <a:xfrm>
            <a:off x="1069848" y="484632"/>
            <a:ext cx="4754880" cy="1609344"/>
          </a:xfrm>
        </p:spPr>
        <p:txBody>
          <a:bodyPr/>
          <a:lstStyle/>
          <a:p>
            <a:pPr algn="ctr"/>
            <a:r>
              <a:rPr lang="en-US" dirty="0"/>
              <a:t>Assets</a:t>
            </a:r>
          </a:p>
        </p:txBody>
      </p:sp>
      <p:sp>
        <p:nvSpPr>
          <p:cNvPr id="3" name="Content Placeholder 2">
            <a:extLst>
              <a:ext uri="{FF2B5EF4-FFF2-40B4-BE49-F238E27FC236}">
                <a16:creationId xmlns:a16="http://schemas.microsoft.com/office/drawing/2014/main" id="{89D4A4C3-8B45-DB4D-B014-463FED9D2B93}"/>
              </a:ext>
            </a:extLst>
          </p:cNvPr>
          <p:cNvSpPr>
            <a:spLocks noGrp="1"/>
          </p:cNvSpPr>
          <p:nvPr>
            <p:ph sz="half" idx="1"/>
          </p:nvPr>
        </p:nvSpPr>
        <p:spPr/>
        <p:txBody>
          <a:bodyPr/>
          <a:lstStyle/>
          <a:p>
            <a:r>
              <a:rPr lang="en-US" dirty="0"/>
              <a:t>Community organization that is considered an authority on providing services for patients and families with IDD</a:t>
            </a:r>
          </a:p>
          <a:p>
            <a:r>
              <a:rPr lang="en-US" dirty="0"/>
              <a:t>Strong research department that has conducted community needs-based assessments and evaluations</a:t>
            </a:r>
          </a:p>
          <a:p>
            <a:r>
              <a:rPr lang="en-US" dirty="0"/>
              <a:t>Connections and partnerships with many people in the IDD community</a:t>
            </a:r>
          </a:p>
          <a:p>
            <a:endParaRPr lang="en-US" dirty="0"/>
          </a:p>
          <a:p>
            <a:endParaRPr lang="en-US" dirty="0"/>
          </a:p>
        </p:txBody>
      </p:sp>
      <p:sp>
        <p:nvSpPr>
          <p:cNvPr id="4" name="Content Placeholder 3">
            <a:extLst>
              <a:ext uri="{FF2B5EF4-FFF2-40B4-BE49-F238E27FC236}">
                <a16:creationId xmlns:a16="http://schemas.microsoft.com/office/drawing/2014/main" id="{F8733CC3-2595-5A48-BB86-18F5D91E4E0B}"/>
              </a:ext>
            </a:extLst>
          </p:cNvPr>
          <p:cNvSpPr>
            <a:spLocks noGrp="1"/>
          </p:cNvSpPr>
          <p:nvPr>
            <p:ph sz="half" idx="2"/>
          </p:nvPr>
        </p:nvSpPr>
        <p:spPr/>
        <p:txBody>
          <a:bodyPr/>
          <a:lstStyle/>
          <a:p>
            <a:r>
              <a:rPr lang="en-US" dirty="0"/>
              <a:t>Not well known outside the IDD community</a:t>
            </a:r>
          </a:p>
          <a:p>
            <a:r>
              <a:rPr lang="en-US" dirty="0"/>
              <a:t>Desire to improve health care delivery for the IDD community</a:t>
            </a:r>
          </a:p>
          <a:p>
            <a:endParaRPr lang="en-US" dirty="0"/>
          </a:p>
        </p:txBody>
      </p:sp>
      <p:sp>
        <p:nvSpPr>
          <p:cNvPr id="5" name="Title 1">
            <a:extLst>
              <a:ext uri="{FF2B5EF4-FFF2-40B4-BE49-F238E27FC236}">
                <a16:creationId xmlns:a16="http://schemas.microsoft.com/office/drawing/2014/main" id="{C6CED126-6764-4C41-A6C1-7EC1F03BA678}"/>
              </a:ext>
            </a:extLst>
          </p:cNvPr>
          <p:cNvSpPr txBox="1">
            <a:spLocks/>
          </p:cNvSpPr>
          <p:nvPr/>
        </p:nvSpPr>
        <p:spPr>
          <a:xfrm>
            <a:off x="6364224" y="484632"/>
            <a:ext cx="475488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dirty="0"/>
              <a:t>Needs</a:t>
            </a:r>
          </a:p>
        </p:txBody>
      </p:sp>
      <p:cxnSp>
        <p:nvCxnSpPr>
          <p:cNvPr id="7" name="Straight Connector 6">
            <a:extLst>
              <a:ext uri="{FF2B5EF4-FFF2-40B4-BE49-F238E27FC236}">
                <a16:creationId xmlns:a16="http://schemas.microsoft.com/office/drawing/2014/main" id="{15A5A14F-E428-5F4C-9E19-9CB76748CAAB}"/>
              </a:ext>
            </a:extLst>
          </p:cNvPr>
          <p:cNvCxnSpPr/>
          <p:nvPr/>
        </p:nvCxnSpPr>
        <p:spPr>
          <a:xfrm>
            <a:off x="6085668" y="228600"/>
            <a:ext cx="0" cy="6400800"/>
          </a:xfrm>
          <a:prstGeom prst="line">
            <a:avLst/>
          </a:prstGeom>
          <a:ln w="635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1782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2">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4" name="Group 14">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6" name="Oval 15">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5" name="Oval 16">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Title 6">
            <a:extLst>
              <a:ext uri="{FF2B5EF4-FFF2-40B4-BE49-F238E27FC236}">
                <a16:creationId xmlns:a16="http://schemas.microsoft.com/office/drawing/2014/main" id="{39FE4C94-FCD6-304F-BCF0-B00F20E05B6B}"/>
              </a:ext>
            </a:extLst>
          </p:cNvPr>
          <p:cNvSpPr>
            <a:spLocks noGrp="1"/>
          </p:cNvSpPr>
          <p:nvPr>
            <p:ph type="title"/>
          </p:nvPr>
        </p:nvSpPr>
        <p:spPr>
          <a:xfrm>
            <a:off x="1490145" y="2376862"/>
            <a:ext cx="2640646" cy="2104273"/>
          </a:xfrm>
          <a:noFill/>
        </p:spPr>
        <p:txBody>
          <a:bodyPr>
            <a:normAutofit/>
          </a:bodyPr>
          <a:lstStyle/>
          <a:p>
            <a:pPr algn="ctr"/>
            <a:r>
              <a:rPr lang="en-US" sz="3000" dirty="0">
                <a:solidFill>
                  <a:srgbClr val="FFFFFF"/>
                </a:solidFill>
              </a:rPr>
              <a:t>GOALS</a:t>
            </a:r>
          </a:p>
        </p:txBody>
      </p:sp>
      <p:sp>
        <p:nvSpPr>
          <p:cNvPr id="26" name="Rectangle 18">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6768435F-322A-6442-8754-D77DDBCB3CF3}"/>
              </a:ext>
            </a:extLst>
          </p:cNvPr>
          <p:cNvSpPr>
            <a:spLocks noGrp="1"/>
          </p:cNvSpPr>
          <p:nvPr>
            <p:ph idx="1"/>
          </p:nvPr>
        </p:nvSpPr>
        <p:spPr>
          <a:xfrm>
            <a:off x="6081089" y="725394"/>
            <a:ext cx="5142658" cy="5407212"/>
          </a:xfrm>
        </p:spPr>
        <p:txBody>
          <a:bodyPr anchor="ctr">
            <a:normAutofit/>
          </a:bodyPr>
          <a:lstStyle/>
          <a:p>
            <a:r>
              <a:rPr lang="en-US" dirty="0"/>
              <a:t>To improve the health of patients with IDD by supporting and educating providers through - </a:t>
            </a:r>
          </a:p>
          <a:p>
            <a:pPr lvl="1"/>
            <a:r>
              <a:rPr lang="en-US" dirty="0"/>
              <a:t>A smaller gap between mental and behavioral health care</a:t>
            </a:r>
          </a:p>
          <a:p>
            <a:pPr lvl="1"/>
            <a:r>
              <a:rPr lang="en-US" dirty="0"/>
              <a:t>Enhanced provider knowledge of available resources</a:t>
            </a:r>
          </a:p>
          <a:p>
            <a:pPr lvl="1"/>
            <a:r>
              <a:rPr lang="en-US" dirty="0"/>
              <a:t>Improvements along the transition between pediatric and adult care</a:t>
            </a:r>
          </a:p>
        </p:txBody>
      </p:sp>
    </p:spTree>
    <p:extLst>
      <p:ext uri="{BB962C8B-B14F-4D97-AF65-F5344CB8AC3E}">
        <p14:creationId xmlns:p14="http://schemas.microsoft.com/office/powerpoint/2010/main" val="27591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0BF41DD-9004-114F-959C-0E05F7C47B02}"/>
              </a:ext>
            </a:extLst>
          </p:cNvPr>
          <p:cNvSpPr>
            <a:spLocks noGrp="1"/>
          </p:cNvSpPr>
          <p:nvPr>
            <p:ph type="title"/>
          </p:nvPr>
        </p:nvSpPr>
        <p:spPr>
          <a:xfrm>
            <a:off x="1069848" y="484632"/>
            <a:ext cx="10058400" cy="1609344"/>
          </a:xfrm>
        </p:spPr>
        <p:txBody>
          <a:bodyPr>
            <a:normAutofit/>
          </a:bodyPr>
          <a:lstStyle/>
          <a:p>
            <a:r>
              <a:rPr lang="en-US" dirty="0"/>
              <a:t>So, what did we do?</a:t>
            </a:r>
          </a:p>
        </p:txBody>
      </p:sp>
      <p:graphicFrame>
        <p:nvGraphicFramePr>
          <p:cNvPr id="4" name="Content Placeholder 3">
            <a:extLst>
              <a:ext uri="{FF2B5EF4-FFF2-40B4-BE49-F238E27FC236}">
                <a16:creationId xmlns:a16="http://schemas.microsoft.com/office/drawing/2014/main" id="{2928013D-FB0C-A04A-BC34-16E340D17BC4}"/>
              </a:ext>
            </a:extLst>
          </p:cNvPr>
          <p:cNvGraphicFramePr>
            <a:graphicFrameLocks noGrp="1"/>
          </p:cNvGraphicFramePr>
          <p:nvPr>
            <p:ph idx="1"/>
            <p:extLst>
              <p:ext uri="{D42A27DB-BD31-4B8C-83A1-F6EECF244321}">
                <p14:modId xmlns:p14="http://schemas.microsoft.com/office/powerpoint/2010/main" val="2711527221"/>
              </p:ext>
            </p:extLst>
          </p:nvPr>
        </p:nvGraphicFramePr>
        <p:xfrm>
          <a:off x="1069848" y="2144805"/>
          <a:ext cx="10058400" cy="23839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10">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 name="TextBox 2">
            <a:extLst>
              <a:ext uri="{FF2B5EF4-FFF2-40B4-BE49-F238E27FC236}">
                <a16:creationId xmlns:a16="http://schemas.microsoft.com/office/drawing/2014/main" id="{5E4DC009-52EA-534B-BACE-722EE9E4317F}"/>
              </a:ext>
            </a:extLst>
          </p:cNvPr>
          <p:cNvSpPr txBox="1"/>
          <p:nvPr/>
        </p:nvSpPr>
        <p:spPr>
          <a:xfrm>
            <a:off x="984504" y="4528776"/>
            <a:ext cx="10222992" cy="1477328"/>
          </a:xfrm>
          <a:prstGeom prst="rect">
            <a:avLst/>
          </a:prstGeom>
          <a:noFill/>
        </p:spPr>
        <p:txBody>
          <a:bodyPr wrap="square" rtlCol="0">
            <a:spAutoFit/>
          </a:bodyPr>
          <a:lstStyle/>
          <a:p>
            <a:pPr marL="285750" indent="-285750">
              <a:buFontTx/>
              <a:buChar char="-"/>
            </a:pPr>
            <a:r>
              <a:rPr lang="en-US" dirty="0"/>
              <a:t>Community Needs-Based Assessment survey</a:t>
            </a:r>
          </a:p>
          <a:p>
            <a:pPr marL="742950" lvl="1" indent="-285750">
              <a:buFontTx/>
              <a:buChar char="-"/>
            </a:pPr>
            <a:r>
              <a:rPr lang="en-US" dirty="0"/>
              <a:t>Special attention to provider requests for support</a:t>
            </a:r>
          </a:p>
          <a:p>
            <a:pPr marL="285750" indent="-285750">
              <a:buFontTx/>
              <a:buChar char="-"/>
            </a:pPr>
            <a:r>
              <a:rPr lang="en-US" dirty="0"/>
              <a:t>3 Lunch-and-Learn Informational Sessions at Peak Vista</a:t>
            </a:r>
          </a:p>
          <a:p>
            <a:pPr marL="742950" lvl="1" indent="-285750">
              <a:buFontTx/>
              <a:buChar char="-"/>
            </a:pPr>
            <a:r>
              <a:rPr lang="en-US" dirty="0"/>
              <a:t>MD, Behavioral Health, PA, NP and support staff were invited to attend</a:t>
            </a:r>
          </a:p>
          <a:p>
            <a:pPr marL="742950" lvl="1" indent="-285750">
              <a:buFontTx/>
              <a:buChar char="-"/>
            </a:pPr>
            <a:r>
              <a:rPr lang="en-US" dirty="0"/>
              <a:t>30 minutes</a:t>
            </a:r>
          </a:p>
        </p:txBody>
      </p:sp>
    </p:spTree>
    <p:extLst>
      <p:ext uri="{BB962C8B-B14F-4D97-AF65-F5344CB8AC3E}">
        <p14:creationId xmlns:p14="http://schemas.microsoft.com/office/powerpoint/2010/main" val="134209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72F4-DC80-EF45-9E84-C1EC854E0C77}"/>
              </a:ext>
            </a:extLst>
          </p:cNvPr>
          <p:cNvSpPr>
            <a:spLocks noGrp="1"/>
          </p:cNvSpPr>
          <p:nvPr>
            <p:ph type="title"/>
          </p:nvPr>
        </p:nvSpPr>
        <p:spPr/>
        <p:txBody>
          <a:bodyPr/>
          <a:lstStyle/>
          <a:p>
            <a:r>
              <a:rPr lang="en-US" dirty="0"/>
              <a:t>Outcomes – Who attended?</a:t>
            </a:r>
          </a:p>
        </p:txBody>
      </p:sp>
      <p:graphicFrame>
        <p:nvGraphicFramePr>
          <p:cNvPr id="5" name="Chart 4">
            <a:extLst>
              <a:ext uri="{FF2B5EF4-FFF2-40B4-BE49-F238E27FC236}">
                <a16:creationId xmlns:a16="http://schemas.microsoft.com/office/drawing/2014/main" id="{430C86EC-0F46-584A-A985-A7F33B2AEDA1}"/>
              </a:ext>
            </a:extLst>
          </p:cNvPr>
          <p:cNvGraphicFramePr>
            <a:graphicFrameLocks/>
          </p:cNvGraphicFramePr>
          <p:nvPr>
            <p:extLst>
              <p:ext uri="{D42A27DB-BD31-4B8C-83A1-F6EECF244321}">
                <p14:modId xmlns:p14="http://schemas.microsoft.com/office/powerpoint/2010/main" val="4220631163"/>
              </p:ext>
            </p:extLst>
          </p:nvPr>
        </p:nvGraphicFramePr>
        <p:xfrm>
          <a:off x="1063752" y="1958103"/>
          <a:ext cx="4896177" cy="4529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5B4B7FE1-34C0-9749-91A7-0F18D85930A8}"/>
              </a:ext>
            </a:extLst>
          </p:cNvPr>
          <p:cNvGraphicFramePr>
            <a:graphicFrameLocks/>
          </p:cNvGraphicFramePr>
          <p:nvPr>
            <p:extLst>
              <p:ext uri="{D42A27DB-BD31-4B8C-83A1-F6EECF244321}">
                <p14:modId xmlns:p14="http://schemas.microsoft.com/office/powerpoint/2010/main" val="461993512"/>
              </p:ext>
            </p:extLst>
          </p:nvPr>
        </p:nvGraphicFramePr>
        <p:xfrm>
          <a:off x="6491460" y="1958102"/>
          <a:ext cx="4642884" cy="45295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092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72F4-DC80-EF45-9E84-C1EC854E0C77}"/>
              </a:ext>
            </a:extLst>
          </p:cNvPr>
          <p:cNvSpPr>
            <a:spLocks noGrp="1"/>
          </p:cNvSpPr>
          <p:nvPr>
            <p:ph type="title"/>
          </p:nvPr>
        </p:nvSpPr>
        <p:spPr>
          <a:xfrm>
            <a:off x="416705" y="598932"/>
            <a:ext cx="3404181" cy="1609344"/>
          </a:xfrm>
        </p:spPr>
        <p:txBody>
          <a:bodyPr>
            <a:normAutofit fontScale="90000"/>
          </a:bodyPr>
          <a:lstStyle/>
          <a:p>
            <a:r>
              <a:rPr lang="en-US" dirty="0"/>
              <a:t>Outcomes – What did they learn? </a:t>
            </a:r>
          </a:p>
        </p:txBody>
      </p:sp>
      <p:graphicFrame>
        <p:nvGraphicFramePr>
          <p:cNvPr id="6" name="Chart 5">
            <a:extLst>
              <a:ext uri="{FF2B5EF4-FFF2-40B4-BE49-F238E27FC236}">
                <a16:creationId xmlns:a16="http://schemas.microsoft.com/office/drawing/2014/main" id="{EAD225C0-D6B3-B54F-8950-3D06095B1980}"/>
              </a:ext>
            </a:extLst>
          </p:cNvPr>
          <p:cNvGraphicFramePr>
            <a:graphicFrameLocks/>
          </p:cNvGraphicFramePr>
          <p:nvPr>
            <p:extLst>
              <p:ext uri="{D42A27DB-BD31-4B8C-83A1-F6EECF244321}">
                <p14:modId xmlns:p14="http://schemas.microsoft.com/office/powerpoint/2010/main" val="1011862285"/>
              </p:ext>
            </p:extLst>
          </p:nvPr>
        </p:nvGraphicFramePr>
        <p:xfrm>
          <a:off x="4065813" y="90107"/>
          <a:ext cx="7854043" cy="3488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17061B56-6BF8-B54D-B347-9394847ABD32}"/>
              </a:ext>
            </a:extLst>
          </p:cNvPr>
          <p:cNvGraphicFramePr>
            <a:graphicFrameLocks/>
          </p:cNvGraphicFramePr>
          <p:nvPr>
            <p:extLst>
              <p:ext uri="{D42A27DB-BD31-4B8C-83A1-F6EECF244321}">
                <p14:modId xmlns:p14="http://schemas.microsoft.com/office/powerpoint/2010/main" val="1448013549"/>
              </p:ext>
            </p:extLst>
          </p:nvPr>
        </p:nvGraphicFramePr>
        <p:xfrm>
          <a:off x="604157" y="3579077"/>
          <a:ext cx="10524091" cy="32188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370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hade val="97000"/>
            <a:satMod val="1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A17954-54E0-419C-92D3-4C4775A81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3C5163-DFEA-4D68-AF8F-A6BD6B674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07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B35CC5-AF03-5C4B-B013-33E3667D9DB0}"/>
              </a:ext>
            </a:extLst>
          </p:cNvPr>
          <p:cNvSpPr>
            <a:spLocks noGrp="1"/>
          </p:cNvSpPr>
          <p:nvPr>
            <p:ph idx="1"/>
          </p:nvPr>
        </p:nvSpPr>
        <p:spPr>
          <a:xfrm>
            <a:off x="643467" y="643467"/>
            <a:ext cx="6322709" cy="5528733"/>
          </a:xfrm>
        </p:spPr>
        <p:txBody>
          <a:bodyPr anchor="ctr">
            <a:normAutofit/>
          </a:bodyPr>
          <a:lstStyle/>
          <a:p>
            <a:r>
              <a:rPr lang="en-US" dirty="0">
                <a:solidFill>
                  <a:srgbClr val="FFFFFF"/>
                </a:solidFill>
              </a:rPr>
              <a:t>Overall, participants rated these sessions as useful (4.3/5)</a:t>
            </a:r>
          </a:p>
          <a:p>
            <a:r>
              <a:rPr lang="en-US" dirty="0">
                <a:solidFill>
                  <a:srgbClr val="FFFFFF"/>
                </a:solidFill>
              </a:rPr>
              <a:t>“Resource Navigation” was the most useful session</a:t>
            </a:r>
          </a:p>
          <a:p>
            <a:r>
              <a:rPr lang="en-US" dirty="0">
                <a:solidFill>
                  <a:srgbClr val="FFFFFF"/>
                </a:solidFill>
              </a:rPr>
              <a:t>Provider demographics varied based on the topic presented</a:t>
            </a:r>
          </a:p>
          <a:p>
            <a:r>
              <a:rPr lang="en-US" dirty="0">
                <a:solidFill>
                  <a:srgbClr val="FFFFFF"/>
                </a:solidFill>
              </a:rPr>
              <a:t>Technology can be a great tool, but sometimes paper and pen is better</a:t>
            </a:r>
          </a:p>
        </p:txBody>
      </p:sp>
      <p:sp>
        <p:nvSpPr>
          <p:cNvPr id="12" name="Rectangle 11">
            <a:extLst>
              <a:ext uri="{FF2B5EF4-FFF2-40B4-BE49-F238E27FC236}">
                <a16:creationId xmlns:a16="http://schemas.microsoft.com/office/drawing/2014/main" id="{51DD55B3-5910-4D84-8A2E-B22ED522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584003"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D44076-FDF9-E141-AC23-1CDDC12B664D}"/>
              </a:ext>
            </a:extLst>
          </p:cNvPr>
          <p:cNvSpPr>
            <a:spLocks noGrp="1"/>
          </p:cNvSpPr>
          <p:nvPr>
            <p:ph type="title"/>
          </p:nvPr>
        </p:nvSpPr>
        <p:spPr>
          <a:xfrm>
            <a:off x="7928085" y="643466"/>
            <a:ext cx="3786120" cy="5528734"/>
          </a:xfrm>
        </p:spPr>
        <p:txBody>
          <a:bodyPr>
            <a:normAutofit/>
          </a:bodyPr>
          <a:lstStyle/>
          <a:p>
            <a:r>
              <a:rPr lang="en-US" dirty="0"/>
              <a:t>Lessons Learned</a:t>
            </a:r>
          </a:p>
        </p:txBody>
      </p:sp>
      <p:grpSp>
        <p:nvGrpSpPr>
          <p:cNvPr id="14" name="Group 13">
            <a:extLst>
              <a:ext uri="{FF2B5EF4-FFF2-40B4-BE49-F238E27FC236}">
                <a16:creationId xmlns:a16="http://schemas.microsoft.com/office/drawing/2014/main" id="{1392CA3D-5152-407E-8F49-7BEFB33851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ADB604F7-477D-4337-9D86-3CAD381620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B4736A5E-48AC-496F-AB60-5F0FBB31B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4135122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0">
            <a:extLst>
              <a:ext uri="{FF2B5EF4-FFF2-40B4-BE49-F238E27FC236}">
                <a16:creationId xmlns:a16="http://schemas.microsoft.com/office/drawing/2014/main" id="{BC19136A-D88A-43F6-8F13-0788481BC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672" y="0"/>
            <a:ext cx="7540328"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F13D06-3225-B742-9C65-8B8F09732AA0}"/>
              </a:ext>
            </a:extLst>
          </p:cNvPr>
          <p:cNvSpPr>
            <a:spLocks noGrp="1"/>
          </p:cNvSpPr>
          <p:nvPr>
            <p:ph type="title"/>
          </p:nvPr>
        </p:nvSpPr>
        <p:spPr>
          <a:xfrm>
            <a:off x="4970109" y="484632"/>
            <a:ext cx="6730277" cy="1609344"/>
          </a:xfrm>
          <a:ln>
            <a:noFill/>
          </a:ln>
        </p:spPr>
        <p:txBody>
          <a:bodyPr>
            <a:normAutofit/>
          </a:bodyPr>
          <a:lstStyle/>
          <a:p>
            <a:r>
              <a:rPr lang="en-US" sz="4400"/>
              <a:t>Future Directions</a:t>
            </a:r>
          </a:p>
        </p:txBody>
      </p:sp>
      <p:pic>
        <p:nvPicPr>
          <p:cNvPr id="6" name="Graphic 5" descr="Group brainstorm">
            <a:extLst>
              <a:ext uri="{FF2B5EF4-FFF2-40B4-BE49-F238E27FC236}">
                <a16:creationId xmlns:a16="http://schemas.microsoft.com/office/drawing/2014/main" id="{54C18030-5053-3B4C-AE8E-2EB057E194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3999" y="1573080"/>
            <a:ext cx="3722101" cy="3722101"/>
          </a:xfrm>
          <a:prstGeom prst="rect">
            <a:avLst/>
          </a:prstGeom>
        </p:spPr>
      </p:pic>
      <p:sp>
        <p:nvSpPr>
          <p:cNvPr id="5" name="Content Placeholder 2">
            <a:extLst>
              <a:ext uri="{FF2B5EF4-FFF2-40B4-BE49-F238E27FC236}">
                <a16:creationId xmlns:a16="http://schemas.microsoft.com/office/drawing/2014/main" id="{AC1228F9-E3DB-594C-A41F-936EB1A34FB6}"/>
              </a:ext>
            </a:extLst>
          </p:cNvPr>
          <p:cNvSpPr>
            <a:spLocks noGrp="1"/>
          </p:cNvSpPr>
          <p:nvPr>
            <p:ph idx="1"/>
          </p:nvPr>
        </p:nvSpPr>
        <p:spPr>
          <a:xfrm>
            <a:off x="4970109" y="2121408"/>
            <a:ext cx="6730276" cy="4050792"/>
          </a:xfrm>
        </p:spPr>
        <p:txBody>
          <a:bodyPr>
            <a:normAutofit/>
          </a:bodyPr>
          <a:lstStyle/>
          <a:p>
            <a:r>
              <a:rPr lang="en-US" sz="1700"/>
              <a:t>For future L&amp;L Sessions</a:t>
            </a:r>
          </a:p>
          <a:p>
            <a:pPr lvl="1"/>
            <a:r>
              <a:rPr lang="en-US" sz="1700"/>
              <a:t>Focus more on navigation of resources</a:t>
            </a:r>
          </a:p>
          <a:p>
            <a:pPr lvl="2"/>
            <a:r>
              <a:rPr lang="en-US" sz="1700"/>
              <a:t>Address issues with paperwork and waiver services</a:t>
            </a:r>
          </a:p>
          <a:p>
            <a:pPr lvl="2"/>
            <a:r>
              <a:rPr lang="en-US" sz="1700"/>
              <a:t>Possibly add a session focused on appropriate DSM diagnostic codes (ie not using MR as a diagnosis)</a:t>
            </a:r>
          </a:p>
          <a:p>
            <a:pPr lvl="1"/>
            <a:r>
              <a:rPr lang="en-US" sz="1700"/>
              <a:t>Target specific audiences</a:t>
            </a:r>
          </a:p>
          <a:p>
            <a:r>
              <a:rPr lang="en-US" sz="1700"/>
              <a:t>For TRE’s Health Initiative</a:t>
            </a:r>
          </a:p>
          <a:p>
            <a:pPr lvl="1"/>
            <a:r>
              <a:rPr lang="en-US" sz="1700"/>
              <a:t>Start with one L&amp;L at a clinic that focuses on resource navigation</a:t>
            </a:r>
          </a:p>
          <a:p>
            <a:pPr lvl="1"/>
            <a:r>
              <a:rPr lang="en-US" sz="1700"/>
              <a:t>Follow-up with additional educational resources from TRE</a:t>
            </a:r>
          </a:p>
          <a:p>
            <a:pPr lvl="1"/>
            <a:r>
              <a:rPr lang="en-US" sz="1700"/>
              <a:t>Establish stronger partnerships with primary care clinics if they want to take the collaboration to the next level</a:t>
            </a:r>
          </a:p>
        </p:txBody>
      </p:sp>
      <p:grpSp>
        <p:nvGrpSpPr>
          <p:cNvPr id="28" name="Group 22">
            <a:extLst>
              <a:ext uri="{FF2B5EF4-FFF2-40B4-BE49-F238E27FC236}">
                <a16:creationId xmlns:a16="http://schemas.microsoft.com/office/drawing/2014/main" id="{BE36AC96-F40E-47D6-9026-9E1399C76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4" name="Oval 23">
              <a:extLst>
                <a:ext uri="{FF2B5EF4-FFF2-40B4-BE49-F238E27FC236}">
                  <a16:creationId xmlns:a16="http://schemas.microsoft.com/office/drawing/2014/main" id="{AE46513B-357D-43ED-9C08-38E7BE22A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2">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5" name="Oval 24">
              <a:extLst>
                <a:ext uri="{FF2B5EF4-FFF2-40B4-BE49-F238E27FC236}">
                  <a16:creationId xmlns:a16="http://schemas.microsoft.com/office/drawing/2014/main" id="{F7E6C0C8-4BA7-4425-BE47-C7DE9E230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428141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560</Words>
  <Application>Microsoft Macintosh PowerPoint</Application>
  <PresentationFormat>Widescreen</PresentationFormat>
  <Paragraphs>70</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Bookman Old Style</vt:lpstr>
      <vt:lpstr>Calibri</vt:lpstr>
      <vt:lpstr>Century Gothic</vt:lpstr>
      <vt:lpstr>Rockwell Extra Bold</vt:lpstr>
      <vt:lpstr>Wingdings</vt:lpstr>
      <vt:lpstr>Wood Type</vt:lpstr>
      <vt:lpstr>The Resource Exchange</vt:lpstr>
      <vt:lpstr>Who is TRE?</vt:lpstr>
      <vt:lpstr>Assets</vt:lpstr>
      <vt:lpstr>GOALS</vt:lpstr>
      <vt:lpstr>So, what did we do?</vt:lpstr>
      <vt:lpstr>Outcomes – Who attended?</vt:lpstr>
      <vt:lpstr>Outcomes – What did they learn? </vt:lpstr>
      <vt:lpstr>Lessons Learned</vt:lpstr>
      <vt:lpstr>Future Directions</vt:lpstr>
      <vt:lpstr>Acknowledgements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Resource Exchange</dc:title>
  <dc:creator>Huey, Madeline</dc:creator>
  <cp:lastModifiedBy>Microsoft Office User</cp:lastModifiedBy>
  <cp:revision>4</cp:revision>
  <dcterms:created xsi:type="dcterms:W3CDTF">2020-03-06T16:01:10Z</dcterms:created>
  <dcterms:modified xsi:type="dcterms:W3CDTF">2020-05-04T21:38:47Z</dcterms:modified>
</cp:coreProperties>
</file>