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Open Sans" panose="020B0606030504020204" pitchFamily="34" charset="0"/>
      <p:regular r:id="rId17"/>
      <p:bold r:id="rId18"/>
      <p:italic r:id="rId19"/>
      <p:boldItalic r:id="rId20"/>
    </p:embeddedFont>
    <p:embeddedFont>
      <p:font typeface="PT Sans Narrow" panose="020B0506020203020204" pitchFamily="34" charset="77"/>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E6A339-DA7E-4E7D-B421-BB64A6BB3665}">
  <a:tblStyle styleId="{51E6A339-DA7E-4E7D-B421-BB64A6BB36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764"/>
  </p:normalViewPr>
  <p:slideViewPr>
    <p:cSldViewPr snapToGrid="0">
      <p:cViewPr varScale="1">
        <p:scale>
          <a:sx n="131" d="100"/>
          <a:sy n="131" d="100"/>
        </p:scale>
        <p:origin x="16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rbanpeak.org/colorado-springs/about-us/about-urban-peak/about-urban-peak-colorado-spring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e9b4c4b46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e9b4c4b4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Sabio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e9b4c4b4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e9b4c4b4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10b4c0e7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10b4c0e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e9b4c4b46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e9b4c4b4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e9b4c4b46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e9b4c4b4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medical providers, wanting to be the one who directly cares for people and solves problems is part of our identity. Sometimes that is not what’s needed. In general, it’s very generous tendency but recognizing where you are most valuable to the people you serve and respecting that (even if it’s not the role you expected) is an even better approach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e9b4c4b4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e9b4c4b4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e9b4c4b46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e9b4c4b4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Sabio  “read the mission!!!”</a:t>
            </a:r>
            <a:endParaRPr/>
          </a:p>
          <a:p>
            <a:pPr marL="0" lvl="0" indent="0" algn="l" rtl="0">
              <a:spcBef>
                <a:spcPts val="0"/>
              </a:spcBef>
              <a:spcAft>
                <a:spcPts val="0"/>
              </a:spcAft>
              <a:buNone/>
            </a:pPr>
            <a:r>
              <a:rPr lang="en"/>
              <a:t>Mission of The Place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ffca889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ffca889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Sabio</a:t>
            </a:r>
            <a:endParaRPr dirty="0"/>
          </a:p>
          <a:p>
            <a:pPr marL="0" lvl="0" indent="0" algn="l" rtl="0">
              <a:spcBef>
                <a:spcPts val="0"/>
              </a:spcBef>
              <a:spcAft>
                <a:spcPts val="0"/>
              </a:spcAft>
              <a:buNone/>
            </a:pPr>
            <a:r>
              <a:rPr lang="en" dirty="0"/>
              <a:t>How do they accomplish their mission?</a:t>
            </a:r>
            <a:endParaRPr dirty="0"/>
          </a:p>
          <a:p>
            <a:pPr marL="0" lvl="0" indent="0" algn="l" rtl="0">
              <a:spcBef>
                <a:spcPts val="0"/>
              </a:spcBef>
              <a:spcAft>
                <a:spcPts val="0"/>
              </a:spcAft>
              <a:buNone/>
            </a:pPr>
            <a:r>
              <a:rPr lang="en" dirty="0"/>
              <a:t>Urban Peak is the only youth shelter in Colorado Springs, and they provide wrap-around services with the goal of helping youth to exit homelessness. They are an incredibly </a:t>
            </a:r>
            <a:r>
              <a:rPr lang="en" b="1" dirty="0"/>
              <a:t>robust organization</a:t>
            </a:r>
            <a:r>
              <a:rPr lang="en" dirty="0"/>
              <a:t>, and services include shelter, housing, case management, life skills, education, employment. </a:t>
            </a:r>
            <a:r>
              <a:rPr lang="en" u="sng" dirty="0">
                <a:solidFill>
                  <a:schemeClr val="hlink"/>
                </a:solidFill>
                <a:hlinkClick r:id="rId3"/>
              </a:rPr>
              <a:t>https://www.urbanpeak.org/colorado-springs/about-us/about-urban-peak/about-urban-peak-colorado-springs/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10d5a6c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10d5a6c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We started off last June by meeting with last year’s CU students to talk about their project. </a:t>
            </a:r>
          </a:p>
          <a:p>
            <a:pPr marL="0" lvl="0" indent="0" algn="l" rtl="0">
              <a:spcBef>
                <a:spcPts val="0"/>
              </a:spcBef>
              <a:spcAft>
                <a:spcPts val="0"/>
              </a:spcAft>
              <a:buNone/>
            </a:pPr>
            <a:endParaRPr lang="en" sz="3000" dirty="0"/>
          </a:p>
          <a:p>
            <a:pPr marL="0" lvl="0" indent="0" algn="l" rtl="0">
              <a:spcBef>
                <a:spcPts val="0"/>
              </a:spcBef>
              <a:spcAft>
                <a:spcPts val="0"/>
              </a:spcAft>
              <a:buNone/>
            </a:pPr>
            <a:r>
              <a:rPr lang="en" sz="3000" dirty="0"/>
              <a:t>They had cooked breakfast for youth at the shelter to build relationships with the youth and then they did some Q&amp;A dinner sessions with the youth about STD’s, drug use, and more. </a:t>
            </a:r>
          </a:p>
          <a:p>
            <a:pPr marL="0" lvl="0" indent="0" algn="l" rtl="0">
              <a:spcBef>
                <a:spcPts val="0"/>
              </a:spcBef>
              <a:spcAft>
                <a:spcPts val="0"/>
              </a:spcAft>
              <a:buNone/>
            </a:pPr>
            <a:endParaRPr sz="3000" dirty="0"/>
          </a:p>
          <a:p>
            <a:pPr marL="0" lvl="0" indent="0" algn="l" rtl="0">
              <a:spcBef>
                <a:spcPts val="0"/>
              </a:spcBef>
              <a:spcAft>
                <a:spcPts val="0"/>
              </a:spcAft>
              <a:buNone/>
            </a:pPr>
            <a:r>
              <a:rPr lang="en" sz="2000" dirty="0"/>
              <a:t>We then met with Juniper, the volunteer coordinator to learn about the range of services offered by the Place and we were particularly struck by the unique work of the outreach team. </a:t>
            </a:r>
            <a:endParaRPr sz="2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ffca8896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ffca8896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Often times, Outreach Team is meeting youth in “pre-contemplative” stage of change - people who are not ready to come into the shelter and access more in-depth services.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However, Outreach Team also checks-in on youth - often making sure they get reminded about doctors or legal appointments, letting them know that someone at the shelter is trying to contact them</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ffca8896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ffca8896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 had been built by last year’s students</a:t>
            </a:r>
            <a:endParaRPr/>
          </a:p>
          <a:p>
            <a:pPr marL="0" lvl="0" indent="0" algn="l" rtl="0">
              <a:spcBef>
                <a:spcPts val="0"/>
              </a:spcBef>
              <a:spcAft>
                <a:spcPts val="0"/>
              </a:spcAft>
              <a:buNone/>
            </a:pPr>
            <a:endParaRPr/>
          </a:p>
          <a:p>
            <a:pPr marL="0" lvl="0" indent="0" algn="l" rtl="0">
              <a:spcBef>
                <a:spcPts val="0"/>
              </a:spcBef>
              <a:spcAft>
                <a:spcPts val="0"/>
              </a:spcAft>
              <a:buNone/>
            </a:pPr>
            <a:r>
              <a:rPr lang="en"/>
              <a:t>We didn’t know exactly what that would look like, and we wanted to give ourselves room to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11cb940af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11cb940a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e9b4c4b4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e9b4c4b4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Staff obviously talk to youth about housing issues, but they also talk through legal issues, they talk to youth about mental health, relationships with parents and significant others. They also see a number of medical issues on a daily basis. Youth will ask for medical supplies to help treat wounds, for instance.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was the best way we could fit in - to help build staff’s working understanding and knowledge of the medical issues they see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Met with outreach team in Nov and talked through all of our different ideas for how we could do this - revamping first aid kits, accompanying youth to medical appointments so they would have someone else to advocate for them. What we settled on was lunch lectures to build the working knowledge of staff members so they are better able to serve their own clients.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e9b4c4b4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e9b4c4b4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slide from lunch lecture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Abby Leibowitz &amp; David Sabio</a:t>
            </a:r>
            <a:endParaRPr/>
          </a:p>
        </p:txBody>
      </p:sp>
      <p:pic>
        <p:nvPicPr>
          <p:cNvPr id="67" name="Google Shape;67;p13"/>
          <p:cNvPicPr preferRelativeResize="0"/>
          <p:nvPr/>
        </p:nvPicPr>
        <p:blipFill>
          <a:blip r:embed="rId3">
            <a:alphaModFix/>
          </a:blip>
          <a:stretch>
            <a:fillRect/>
          </a:stretch>
        </p:blipFill>
        <p:spPr>
          <a:xfrm>
            <a:off x="2558450" y="1365875"/>
            <a:ext cx="4027092" cy="14469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Outcomes</a:t>
            </a:r>
            <a:endParaRPr/>
          </a:p>
        </p:txBody>
      </p:sp>
      <p:sp>
        <p:nvSpPr>
          <p:cNvPr id="129" name="Google Shape;129;p22"/>
          <p:cNvSpPr txBox="1">
            <a:spLocks noGrp="1"/>
          </p:cNvSpPr>
          <p:nvPr>
            <p:ph type="body" idx="1"/>
          </p:nvPr>
        </p:nvSpPr>
        <p:spPr>
          <a:xfrm>
            <a:off x="311700" y="1266325"/>
            <a:ext cx="8520600" cy="82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Nine staff attended first Lunch &amp; Learn on infectious diseases</a:t>
            </a:r>
            <a:endParaRPr/>
          </a:p>
          <a:p>
            <a:pPr marL="457200" lvl="0" indent="0" algn="l" rtl="0">
              <a:spcBef>
                <a:spcPts val="1600"/>
              </a:spcBef>
              <a:spcAft>
                <a:spcPts val="1600"/>
              </a:spcAft>
              <a:buNone/>
            </a:pPr>
            <a:endParaRPr/>
          </a:p>
        </p:txBody>
      </p:sp>
      <p:sp>
        <p:nvSpPr>
          <p:cNvPr id="130" name="Google Shape;130;p22"/>
          <p:cNvSpPr/>
          <p:nvPr/>
        </p:nvSpPr>
        <p:spPr>
          <a:xfrm>
            <a:off x="494800" y="3285900"/>
            <a:ext cx="3670500" cy="954900"/>
          </a:xfrm>
          <a:prstGeom prst="wedgeRoundRectCallout">
            <a:avLst>
              <a:gd name="adj1" fmla="val -20493"/>
              <a:gd name="adj2" fmla="val 90986"/>
              <a:gd name="adj3"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31" name="Google Shape;131;p22"/>
          <p:cNvGraphicFramePr/>
          <p:nvPr/>
        </p:nvGraphicFramePr>
        <p:xfrm>
          <a:off x="620200" y="3069888"/>
          <a:ext cx="3423325" cy="1076325"/>
        </p:xfrm>
        <a:graphic>
          <a:graphicData uri="http://schemas.openxmlformats.org/drawingml/2006/table">
            <a:tbl>
              <a:tblPr>
                <a:noFill/>
                <a:tableStyleId>{51E6A339-DA7E-4E7D-B421-BB64A6BB3665}</a:tableStyleId>
              </a:tblPr>
              <a:tblGrid>
                <a:gridCol w="3423325">
                  <a:extLst>
                    <a:ext uri="{9D8B030D-6E8A-4147-A177-3AD203B41FA5}">
                      <a16:colId xmlns:a16="http://schemas.microsoft.com/office/drawing/2014/main" val="20000"/>
                    </a:ext>
                  </a:extLst>
                </a:gridCol>
              </a:tblGrid>
              <a:tr h="1076325">
                <a:tc>
                  <a:txBody>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Really helpful, down to earth, in normal language info! Thanks!</a:t>
                      </a:r>
                      <a:endParaRPr sz="1800">
                        <a:solidFill>
                          <a:schemeClr val="dk2"/>
                        </a:solidFill>
                        <a:latin typeface="Open Sans"/>
                        <a:ea typeface="Open Sans"/>
                        <a:cs typeface="Open Sans"/>
                        <a:sym typeface="Open Sans"/>
                      </a:endParaRPr>
                    </a:p>
                  </a:txBody>
                  <a:tcPr marL="9525" marR="9525" marT="9525" marB="91425" anchor="b">
                    <a:lnL w="6250" cap="flat" cmpd="sng">
                      <a:solidFill>
                        <a:srgbClr val="000000">
                          <a:alpha val="0"/>
                        </a:srgbClr>
                      </a:solidFill>
                      <a:prstDash val="solid"/>
                      <a:round/>
                      <a:headEnd type="none" w="sm" len="sm"/>
                      <a:tailEnd type="none" w="sm" len="sm"/>
                    </a:lnL>
                    <a:lnR w="6250" cap="flat" cmpd="sng">
                      <a:solidFill>
                        <a:srgbClr val="000000">
                          <a:alpha val="0"/>
                        </a:srgbClr>
                      </a:solidFill>
                      <a:prstDash val="solid"/>
                      <a:round/>
                      <a:headEnd type="none" w="sm" len="sm"/>
                      <a:tailEnd type="none" w="sm" len="sm"/>
                    </a:lnR>
                    <a:lnT w="6250" cap="flat" cmpd="sng">
                      <a:solidFill>
                        <a:srgbClr val="000000">
                          <a:alpha val="0"/>
                        </a:srgbClr>
                      </a:solidFill>
                      <a:prstDash val="solid"/>
                      <a:round/>
                      <a:headEnd type="none" w="sm" len="sm"/>
                      <a:tailEnd type="none" w="sm" len="sm"/>
                    </a:lnT>
                    <a:lnB w="625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2" name="Google Shape;132;p22"/>
          <p:cNvSpPr/>
          <p:nvPr/>
        </p:nvSpPr>
        <p:spPr>
          <a:xfrm>
            <a:off x="4870150" y="2276125"/>
            <a:ext cx="3670500" cy="1412400"/>
          </a:xfrm>
          <a:prstGeom prst="wedgeRoundRectCallout">
            <a:avLst>
              <a:gd name="adj1" fmla="val -20493"/>
              <a:gd name="adj2" fmla="val 90986"/>
              <a:gd name="adj3"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Helpful to know how things are passed and what to do with clients when they come with issues</a:t>
            </a:r>
            <a:endParaRPr sz="1800">
              <a:solidFill>
                <a:schemeClr val="dk2"/>
              </a:solidFill>
              <a:latin typeface="Open Sans"/>
              <a:ea typeface="Open Sans"/>
              <a:cs typeface="Open Sans"/>
              <a:sym typeface="Open Sans"/>
            </a:endParaRPr>
          </a:p>
        </p:txBody>
      </p:sp>
      <p:sp>
        <p:nvSpPr>
          <p:cNvPr id="133" name="Google Shape;133;p22"/>
          <p:cNvSpPr txBox="1"/>
          <p:nvPr/>
        </p:nvSpPr>
        <p:spPr>
          <a:xfrm>
            <a:off x="1618325" y="2007900"/>
            <a:ext cx="2425200" cy="11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latin typeface="Open Sans"/>
                <a:ea typeface="Open Sans"/>
                <a:cs typeface="Open Sans"/>
                <a:sym typeface="Open Sans"/>
              </a:rPr>
              <a:t>Learning about Hep A is good for my work.</a:t>
            </a:r>
            <a:endParaRPr sz="1600">
              <a:solidFill>
                <a:schemeClr val="dk2"/>
              </a:solidFill>
              <a:latin typeface="Open Sans"/>
              <a:ea typeface="Open Sans"/>
              <a:cs typeface="Open Sans"/>
              <a:sym typeface="Open Sans"/>
            </a:endParaRPr>
          </a:p>
        </p:txBody>
      </p:sp>
      <p:sp>
        <p:nvSpPr>
          <p:cNvPr id="134" name="Google Shape;134;p22"/>
          <p:cNvSpPr/>
          <p:nvPr/>
        </p:nvSpPr>
        <p:spPr>
          <a:xfrm rot="5400000">
            <a:off x="2314000" y="996600"/>
            <a:ext cx="840000" cy="2862600"/>
          </a:xfrm>
          <a:prstGeom prst="wedgeRoundRectCallout">
            <a:avLst>
              <a:gd name="adj1" fmla="val -18494"/>
              <a:gd name="adj2" fmla="val 65360"/>
              <a:gd name="adj3"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Outcomes</a:t>
            </a:r>
            <a:endParaRPr/>
          </a:p>
        </p:txBody>
      </p:sp>
      <p:sp>
        <p:nvSpPr>
          <p:cNvPr id="140" name="Google Shape;140;p23"/>
          <p:cNvSpPr txBox="1"/>
          <p:nvPr/>
        </p:nvSpPr>
        <p:spPr>
          <a:xfrm>
            <a:off x="311700" y="1221450"/>
            <a:ext cx="8520600" cy="1231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Next Lunch &amp; Learn on cold injuries and wound care scheduled for 3/17</a:t>
            </a:r>
            <a:endParaRPr sz="1800">
              <a:solidFill>
                <a:schemeClr val="dk2"/>
              </a:solidFill>
              <a:latin typeface="Open Sans"/>
              <a:ea typeface="Open Sans"/>
              <a:cs typeface="Open Sans"/>
              <a:sym typeface="Open Sans"/>
            </a:endParaRPr>
          </a:p>
        </p:txBody>
      </p:sp>
      <p:sp>
        <p:nvSpPr>
          <p:cNvPr id="141" name="Google Shape;141;p23"/>
          <p:cNvSpPr/>
          <p:nvPr/>
        </p:nvSpPr>
        <p:spPr>
          <a:xfrm>
            <a:off x="5143475" y="3336950"/>
            <a:ext cx="3164400" cy="800400"/>
          </a:xfrm>
          <a:prstGeom prst="wedgeRoundRectCallout">
            <a:avLst>
              <a:gd name="adj1" fmla="val -20547"/>
              <a:gd name="adj2" fmla="val 84508"/>
              <a:gd name="adj3"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txBox="1"/>
          <p:nvPr/>
        </p:nvSpPr>
        <p:spPr>
          <a:xfrm>
            <a:off x="5108975" y="3492950"/>
            <a:ext cx="3233400" cy="64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Open Sans"/>
                <a:ea typeface="Open Sans"/>
                <a:cs typeface="Open Sans"/>
                <a:sym typeface="Open Sans"/>
              </a:rPr>
              <a:t>How to care for small wounds</a:t>
            </a:r>
            <a:endParaRPr sz="1600">
              <a:solidFill>
                <a:schemeClr val="dk2"/>
              </a:solidFill>
              <a:latin typeface="Open Sans"/>
              <a:ea typeface="Open Sans"/>
              <a:cs typeface="Open Sans"/>
              <a:sym typeface="Open Sans"/>
            </a:endParaRPr>
          </a:p>
        </p:txBody>
      </p:sp>
      <p:sp>
        <p:nvSpPr>
          <p:cNvPr id="143" name="Google Shape;143;p23"/>
          <p:cNvSpPr txBox="1"/>
          <p:nvPr/>
        </p:nvSpPr>
        <p:spPr>
          <a:xfrm>
            <a:off x="4624200" y="1890988"/>
            <a:ext cx="34404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latin typeface="Open Sans"/>
                <a:ea typeface="Open Sans"/>
                <a:cs typeface="Open Sans"/>
                <a:sym typeface="Open Sans"/>
              </a:rPr>
              <a:t>When to go to doctor and when you know antibiotic is needed</a:t>
            </a:r>
            <a:endParaRPr sz="1600">
              <a:solidFill>
                <a:schemeClr val="dk2"/>
              </a:solidFill>
              <a:latin typeface="Open Sans"/>
              <a:ea typeface="Open Sans"/>
              <a:cs typeface="Open Sans"/>
              <a:sym typeface="Open Sans"/>
            </a:endParaRPr>
          </a:p>
        </p:txBody>
      </p:sp>
      <p:sp>
        <p:nvSpPr>
          <p:cNvPr id="144" name="Google Shape;144;p23"/>
          <p:cNvSpPr txBox="1"/>
          <p:nvPr/>
        </p:nvSpPr>
        <p:spPr>
          <a:xfrm>
            <a:off x="1080375" y="2452650"/>
            <a:ext cx="2896800" cy="28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latin typeface="Open Sans"/>
                <a:ea typeface="Open Sans"/>
                <a:cs typeface="Open Sans"/>
                <a:sym typeface="Open Sans"/>
              </a:rPr>
              <a:t>Self wound care and when to refer youth to go to urgent care or emergency room, because they are frequently hesitant to go</a:t>
            </a:r>
            <a:endParaRPr sz="1600">
              <a:solidFill>
                <a:schemeClr val="dk2"/>
              </a:solidFill>
              <a:latin typeface="Open Sans"/>
              <a:ea typeface="Open Sans"/>
              <a:cs typeface="Open Sans"/>
              <a:sym typeface="Open Sans"/>
            </a:endParaRPr>
          </a:p>
        </p:txBody>
      </p:sp>
      <p:sp>
        <p:nvSpPr>
          <p:cNvPr id="145" name="Google Shape;145;p23"/>
          <p:cNvSpPr/>
          <p:nvPr/>
        </p:nvSpPr>
        <p:spPr>
          <a:xfrm rot="5400000">
            <a:off x="1710375" y="1432675"/>
            <a:ext cx="1636800" cy="3492600"/>
          </a:xfrm>
          <a:prstGeom prst="wedgeRoundRectCallout">
            <a:avLst>
              <a:gd name="adj1" fmla="val -21314"/>
              <a:gd name="adj2" fmla="val 63335"/>
              <a:gd name="adj3"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rot="-5400000">
            <a:off x="5931000" y="498388"/>
            <a:ext cx="774600" cy="3492600"/>
          </a:xfrm>
          <a:prstGeom prst="wedgeRoundRectCallout">
            <a:avLst>
              <a:gd name="adj1" fmla="val -21314"/>
              <a:gd name="adj2" fmla="val 63335"/>
              <a:gd name="adj3"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Sustainability Plan</a:t>
            </a:r>
            <a:endParaRPr/>
          </a:p>
        </p:txBody>
      </p:sp>
      <p:sp>
        <p:nvSpPr>
          <p:cNvPr id="152" name="Google Shape;152;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AutoNum type="arabicPeriod"/>
            </a:pPr>
            <a:r>
              <a:rPr lang="en"/>
              <a:t>Meet with next cohort of students in summer 2020</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AutoNum type="arabicPeriod"/>
            </a:pPr>
            <a:r>
              <a:rPr lang="en"/>
              <a:t>Encourage early engagement with the outreach team</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AutoNum type="arabicPeriod"/>
            </a:pPr>
            <a:r>
              <a:rPr lang="en"/>
              <a:t>Provide list of possible future projects for this collaboration</a:t>
            </a:r>
            <a:endParaRPr/>
          </a:p>
          <a:p>
            <a:pPr marL="0" lvl="0" indent="0" algn="l" rtl="0">
              <a:lnSpc>
                <a:spcPct val="100000"/>
              </a:lnSpc>
              <a:spcBef>
                <a:spcPts val="0"/>
              </a:spcBef>
              <a:spcAft>
                <a:spcPts val="0"/>
              </a:spcAft>
              <a:buNone/>
            </a:pPr>
            <a:endParaRPr/>
          </a:p>
        </p:txBody>
      </p:sp>
      <p:sp>
        <p:nvSpPr>
          <p:cNvPr id="153" name="Google Shape;153;p24"/>
          <p:cNvSpPr txBox="1"/>
          <p:nvPr/>
        </p:nvSpPr>
        <p:spPr>
          <a:xfrm>
            <a:off x="2138400" y="3222700"/>
            <a:ext cx="4867200" cy="707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2"/>
                </a:solidFill>
                <a:latin typeface="Open Sans"/>
                <a:ea typeface="Open Sans"/>
                <a:cs typeface="Open Sans"/>
                <a:sym typeface="Open Sans"/>
              </a:rPr>
              <a:t>Investment in staff</a:t>
            </a:r>
            <a:endParaRPr sz="3000" b="1">
              <a:solidFill>
                <a:schemeClr val="dk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6019025" y="1779775"/>
            <a:ext cx="25074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Leadership Lessons</a:t>
            </a:r>
            <a:endParaRPr/>
          </a:p>
        </p:txBody>
      </p:sp>
      <p:pic>
        <p:nvPicPr>
          <p:cNvPr id="159" name="Google Shape;159;p25"/>
          <p:cNvPicPr preferRelativeResize="0"/>
          <p:nvPr/>
        </p:nvPicPr>
        <p:blipFill>
          <a:blip r:embed="rId3">
            <a:alphaModFix/>
          </a:blip>
          <a:stretch>
            <a:fillRect/>
          </a:stretch>
        </p:blipFill>
        <p:spPr>
          <a:xfrm>
            <a:off x="624175" y="318013"/>
            <a:ext cx="4645901" cy="4507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20099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 Shannon, Adrienne, Allison, and Vic!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3" name="Google Shape;73;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4" name="Google Shape;74;p14"/>
          <p:cNvPicPr preferRelativeResize="0"/>
          <p:nvPr/>
        </p:nvPicPr>
        <p:blipFill rotWithShape="1">
          <a:blip r:embed="rId3">
            <a:alphaModFix/>
          </a:blip>
          <a:srcRect l="50092"/>
          <a:stretch/>
        </p:blipFill>
        <p:spPr>
          <a:xfrm>
            <a:off x="4442725" y="117600"/>
            <a:ext cx="4563623" cy="4908299"/>
          </a:xfrm>
          <a:prstGeom prst="rect">
            <a:avLst/>
          </a:prstGeom>
          <a:noFill/>
          <a:ln>
            <a:noFill/>
          </a:ln>
        </p:spPr>
      </p:pic>
      <p:pic>
        <p:nvPicPr>
          <p:cNvPr id="75" name="Google Shape;75;p14"/>
          <p:cNvPicPr preferRelativeResize="0"/>
          <p:nvPr/>
        </p:nvPicPr>
        <p:blipFill>
          <a:blip r:embed="rId4">
            <a:alphaModFix/>
          </a:blip>
          <a:stretch>
            <a:fillRect/>
          </a:stretch>
        </p:blipFill>
        <p:spPr>
          <a:xfrm>
            <a:off x="107000" y="814099"/>
            <a:ext cx="4563626" cy="35153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3">
            <a:alphaModFix/>
          </a:blip>
          <a:srcRect l="6711" r="4980"/>
          <a:stretch/>
        </p:blipFill>
        <p:spPr>
          <a:xfrm>
            <a:off x="783300" y="152400"/>
            <a:ext cx="7577399"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Steps</a:t>
            </a:r>
            <a:endParaRPr/>
          </a:p>
        </p:txBody>
      </p:sp>
      <p:sp>
        <p:nvSpPr>
          <p:cNvPr id="86" name="Google Shape;86;p16"/>
          <p:cNvSpPr txBox="1">
            <a:spLocks noGrp="1"/>
          </p:cNvSpPr>
          <p:nvPr>
            <p:ph type="body" idx="1"/>
          </p:nvPr>
        </p:nvSpPr>
        <p:spPr>
          <a:xfrm>
            <a:off x="311700" y="1266325"/>
            <a:ext cx="4072500" cy="33027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AutoNum type="arabicPeriod"/>
            </a:pPr>
            <a:r>
              <a:rPr lang="en" u="sng"/>
              <a:t>June:</a:t>
            </a:r>
            <a:r>
              <a:rPr lang="en"/>
              <a:t> Transition meeting with last year’s CUSOM students </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AutoNum type="arabicPeriod"/>
            </a:pPr>
            <a:r>
              <a:rPr lang="en" u="sng"/>
              <a:t>July:</a:t>
            </a:r>
            <a:r>
              <a:rPr lang="en"/>
              <a:t> Meet volunteer coordinator to </a:t>
            </a:r>
            <a:r>
              <a:rPr lang="en" i="1"/>
              <a:t>learn about The Place’s mission &amp; programs</a:t>
            </a:r>
            <a:endParaRPr i="1"/>
          </a:p>
          <a:p>
            <a:pPr marL="457200" lvl="0" indent="0" algn="l" rtl="0">
              <a:lnSpc>
                <a:spcPct val="100000"/>
              </a:lnSpc>
              <a:spcBef>
                <a:spcPts val="0"/>
              </a:spcBef>
              <a:spcAft>
                <a:spcPts val="0"/>
              </a:spcAft>
              <a:buNone/>
            </a:pPr>
            <a:endParaRPr i="1"/>
          </a:p>
          <a:p>
            <a:pPr marL="457200" lvl="0" indent="-342900" algn="l" rtl="0">
              <a:lnSpc>
                <a:spcPct val="100000"/>
              </a:lnSpc>
              <a:spcBef>
                <a:spcPts val="0"/>
              </a:spcBef>
              <a:spcAft>
                <a:spcPts val="0"/>
              </a:spcAft>
              <a:buSzPts val="1800"/>
              <a:buAutoNum type="arabicPeriod"/>
            </a:pPr>
            <a:r>
              <a:rPr lang="en" u="sng"/>
              <a:t>August</a:t>
            </a:r>
            <a:r>
              <a:rPr lang="en"/>
              <a:t>: Meet with outreach staff to </a:t>
            </a:r>
            <a:r>
              <a:rPr lang="en" i="1"/>
              <a:t>learn about outreach work</a:t>
            </a:r>
            <a:endParaRPr i="1"/>
          </a:p>
          <a:p>
            <a:pPr marL="457200" lvl="0" indent="0" algn="l" rtl="0">
              <a:lnSpc>
                <a:spcPct val="100000"/>
              </a:lnSpc>
              <a:spcBef>
                <a:spcPts val="0"/>
              </a:spcBef>
              <a:spcAft>
                <a:spcPts val="0"/>
              </a:spcAft>
              <a:buNone/>
            </a:pPr>
            <a:endParaRPr i="1"/>
          </a:p>
          <a:p>
            <a:pPr marL="0" lvl="0" indent="0" algn="l" rtl="0">
              <a:spcBef>
                <a:spcPts val="0"/>
              </a:spcBef>
              <a:spcAft>
                <a:spcPts val="1600"/>
              </a:spcAft>
              <a:buNone/>
            </a:pPr>
            <a:endParaRPr/>
          </a:p>
        </p:txBody>
      </p:sp>
      <p:pic>
        <p:nvPicPr>
          <p:cNvPr id="87" name="Google Shape;87;p16"/>
          <p:cNvPicPr preferRelativeResize="0"/>
          <p:nvPr/>
        </p:nvPicPr>
        <p:blipFill>
          <a:blip r:embed="rId3">
            <a:alphaModFix/>
          </a:blip>
          <a:stretch>
            <a:fillRect/>
          </a:stretch>
        </p:blipFill>
        <p:spPr>
          <a:xfrm>
            <a:off x="4794163" y="99225"/>
            <a:ext cx="3629025"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Outreach Team</a:t>
            </a:r>
            <a:endParaRPr/>
          </a:p>
        </p:txBody>
      </p:sp>
      <p:sp>
        <p:nvSpPr>
          <p:cNvPr id="93" name="Google Shape;93;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Three staff members who walk around the local community and connect with homeless youth</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Staff provide immediate assistance with items such as socks and water, and </a:t>
            </a:r>
            <a:r>
              <a:rPr lang="en" b="1"/>
              <a:t>foster trusting relationships to facilitate future engagement with The Place</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Shared Goals</a:t>
            </a:r>
            <a:endParaRPr/>
          </a:p>
        </p:txBody>
      </p:sp>
      <p:sp>
        <p:nvSpPr>
          <p:cNvPr id="99" name="Google Shape;99;p18"/>
          <p:cNvSpPr txBox="1">
            <a:spLocks noGrp="1"/>
          </p:cNvSpPr>
          <p:nvPr>
            <p:ph type="body" idx="1"/>
          </p:nvPr>
        </p:nvSpPr>
        <p:spPr>
          <a:xfrm>
            <a:off x="311700" y="1266325"/>
            <a:ext cx="8664900" cy="33027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AutoNum type="arabicPeriod"/>
            </a:pPr>
            <a:r>
              <a:rPr lang="en"/>
              <a:t>Improve health of youth experiencing homelessness in Colorado Springs</a:t>
            </a:r>
            <a:endParaRPr/>
          </a:p>
          <a:p>
            <a:pPr marL="457200" lvl="0" indent="-342900" algn="l" rtl="0">
              <a:lnSpc>
                <a:spcPct val="200000"/>
              </a:lnSpc>
              <a:spcBef>
                <a:spcPts val="0"/>
              </a:spcBef>
              <a:spcAft>
                <a:spcPts val="0"/>
              </a:spcAft>
              <a:buSzPts val="1800"/>
              <a:buAutoNum type="arabicPeriod"/>
            </a:pPr>
            <a:r>
              <a:rPr lang="en"/>
              <a:t>Strengthen the existing relationship between The Place and CUSOM</a:t>
            </a:r>
            <a:endParaRPr/>
          </a:p>
          <a:p>
            <a:pPr marL="457200" lvl="0" indent="0" algn="ctr" rtl="0">
              <a:lnSpc>
                <a:spcPct val="200000"/>
              </a:lnSpc>
              <a:spcBef>
                <a:spcPts val="1600"/>
              </a:spcBef>
              <a:spcAft>
                <a:spcPts val="1600"/>
              </a:spcAft>
              <a:buNone/>
            </a:pPr>
            <a:endParaRPr b="1"/>
          </a:p>
        </p:txBody>
      </p:sp>
      <p:sp>
        <p:nvSpPr>
          <p:cNvPr id="100" name="Google Shape;100;p18"/>
          <p:cNvSpPr txBox="1"/>
          <p:nvPr/>
        </p:nvSpPr>
        <p:spPr>
          <a:xfrm>
            <a:off x="1614350" y="3376800"/>
            <a:ext cx="5794200" cy="17145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1800" b="1">
                <a:solidFill>
                  <a:schemeClr val="dk2"/>
                </a:solidFill>
                <a:latin typeface="Open Sans"/>
                <a:ea typeface="Open Sans"/>
                <a:cs typeface="Open Sans"/>
                <a:sym typeface="Open Sans"/>
              </a:rPr>
              <a:t>Increase outreach team’s capacity to address medical needs of their clients</a:t>
            </a:r>
            <a:endParaRPr sz="1800" b="1">
              <a:solidFill>
                <a:schemeClr val="dk2"/>
              </a:solidFill>
              <a:latin typeface="Open Sans"/>
              <a:ea typeface="Open Sans"/>
              <a:cs typeface="Open Sans"/>
              <a:sym typeface="Open Sans"/>
            </a:endParaRPr>
          </a:p>
          <a:p>
            <a:pPr marL="0" lvl="0" indent="0" algn="ctr" rtl="0">
              <a:lnSpc>
                <a:spcPct val="115000"/>
              </a:lnSpc>
              <a:spcBef>
                <a:spcPts val="1600"/>
              </a:spcBef>
              <a:spcAft>
                <a:spcPts val="0"/>
              </a:spcAft>
              <a:buNone/>
            </a:pPr>
            <a:endParaRPr>
              <a:latin typeface="Open Sans"/>
              <a:ea typeface="Open Sans"/>
              <a:cs typeface="Open Sans"/>
              <a:sym typeface="Open Sans"/>
            </a:endParaRPr>
          </a:p>
        </p:txBody>
      </p:sp>
      <p:sp>
        <p:nvSpPr>
          <p:cNvPr id="101" name="Google Shape;101;p18"/>
          <p:cNvSpPr/>
          <p:nvPr/>
        </p:nvSpPr>
        <p:spPr>
          <a:xfrm>
            <a:off x="4440600" y="2563975"/>
            <a:ext cx="262800" cy="7074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2259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we get there:</a:t>
            </a:r>
            <a:endParaRPr/>
          </a:p>
        </p:txBody>
      </p:sp>
      <p:sp>
        <p:nvSpPr>
          <p:cNvPr id="107" name="Google Shape;107;p19"/>
          <p:cNvSpPr txBox="1">
            <a:spLocks noGrp="1"/>
          </p:cNvSpPr>
          <p:nvPr>
            <p:ph type="body" idx="1"/>
          </p:nvPr>
        </p:nvSpPr>
        <p:spPr>
          <a:xfrm>
            <a:off x="37650" y="1232500"/>
            <a:ext cx="9068700" cy="4090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AutoNum type="arabicPeriod"/>
            </a:pPr>
            <a:r>
              <a:rPr lang="en" u="sng"/>
              <a:t>Sept - Nov</a:t>
            </a:r>
            <a:r>
              <a:rPr lang="en"/>
              <a:t>: Shadow outreach team, </a:t>
            </a:r>
            <a:r>
              <a:rPr lang="en" i="1"/>
              <a:t>meeting youth in streets &amp; community</a:t>
            </a:r>
            <a:r>
              <a:rPr lang="en"/>
              <a:t> (4x)</a:t>
            </a:r>
            <a:endParaRPr/>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AutoNum type="arabicPeriod"/>
            </a:pPr>
            <a:r>
              <a:rPr lang="en" u="sng"/>
              <a:t>Ongoing</a:t>
            </a:r>
            <a:r>
              <a:rPr lang="en"/>
              <a:t>: Elicit the </a:t>
            </a:r>
            <a:r>
              <a:rPr lang="en" i="1"/>
              <a:t>perspectives from staff </a:t>
            </a:r>
            <a:r>
              <a:rPr lang="en"/>
              <a:t>regarding opportunities for growth</a:t>
            </a:r>
            <a:endParaRPr/>
          </a:p>
          <a:p>
            <a:pPr marL="457200" lvl="0" indent="0" algn="l" rtl="0">
              <a:lnSpc>
                <a:spcPct val="100000"/>
              </a:lnSpc>
              <a:spcBef>
                <a:spcPts val="0"/>
              </a:spcBef>
              <a:spcAft>
                <a:spcPts val="0"/>
              </a:spcAft>
              <a:buNone/>
            </a:pPr>
            <a:r>
              <a:rPr lang="en"/>
              <a:t> </a:t>
            </a:r>
            <a:endParaRPr/>
          </a:p>
          <a:p>
            <a:pPr marL="457200" lvl="0" indent="-342900" algn="l" rtl="0">
              <a:lnSpc>
                <a:spcPct val="100000"/>
              </a:lnSpc>
              <a:spcBef>
                <a:spcPts val="0"/>
              </a:spcBef>
              <a:spcAft>
                <a:spcPts val="0"/>
              </a:spcAft>
              <a:buSzPts val="1800"/>
              <a:buAutoNum type="arabicPeriod"/>
            </a:pPr>
            <a:r>
              <a:rPr lang="en" u="sng"/>
              <a:t>Nov</a:t>
            </a:r>
            <a:r>
              <a:rPr lang="en"/>
              <a:t>: Meet with outreach staff to </a:t>
            </a:r>
            <a:r>
              <a:rPr lang="en" i="1"/>
              <a:t>collaboratively determine priorities</a:t>
            </a:r>
            <a:r>
              <a:rPr lang="en"/>
              <a:t> </a:t>
            </a:r>
            <a:endParaRPr/>
          </a:p>
          <a:p>
            <a:pPr marL="45720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AutoNum type="arabicPeriod"/>
            </a:pPr>
            <a:r>
              <a:rPr lang="en" u="sng"/>
              <a:t>Jan - March</a:t>
            </a:r>
            <a:r>
              <a:rPr lang="en"/>
              <a:t>: </a:t>
            </a:r>
            <a:r>
              <a:rPr lang="en" i="1"/>
              <a:t>Pilot Project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2164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Assets</a:t>
            </a:r>
            <a:endParaRPr/>
          </a:p>
        </p:txBody>
      </p:sp>
      <p:sp>
        <p:nvSpPr>
          <p:cNvPr id="113" name="Google Shape;113;p20"/>
          <p:cNvSpPr txBox="1">
            <a:spLocks noGrp="1"/>
          </p:cNvSpPr>
          <p:nvPr>
            <p:ph type="body" idx="1"/>
          </p:nvPr>
        </p:nvSpPr>
        <p:spPr>
          <a:xfrm>
            <a:off x="311700" y="923825"/>
            <a:ext cx="8520600" cy="158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Outreach team is the face of the organization to youth they serve</a:t>
            </a:r>
            <a:endParaRPr/>
          </a:p>
          <a:p>
            <a:pPr marL="0" lvl="0" indent="0" algn="l" rtl="0">
              <a:spcBef>
                <a:spcPts val="1600"/>
              </a:spcBef>
              <a:spcAft>
                <a:spcPts val="0"/>
              </a:spcAft>
              <a:buNone/>
            </a:pPr>
            <a:r>
              <a:rPr lang="en"/>
              <a:t>Dedicated staff and impressive retention</a:t>
            </a:r>
            <a:endParaRPr/>
          </a:p>
          <a:p>
            <a:pPr marL="0" lvl="0" indent="0" algn="l" rtl="0">
              <a:spcBef>
                <a:spcPts val="1600"/>
              </a:spcBef>
              <a:spcAft>
                <a:spcPts val="0"/>
              </a:spcAft>
              <a:buNone/>
            </a:pPr>
            <a:r>
              <a:rPr lang="en"/>
              <a:t>Empowering outreach team incredible way to impact youth</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14" name="Google Shape;114;p20"/>
          <p:cNvSpPr txBox="1">
            <a:spLocks noGrp="1"/>
          </p:cNvSpPr>
          <p:nvPr>
            <p:ph type="title"/>
          </p:nvPr>
        </p:nvSpPr>
        <p:spPr>
          <a:xfrm>
            <a:off x="311700" y="27224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Opportunities</a:t>
            </a:r>
            <a:endParaRPr/>
          </a:p>
        </p:txBody>
      </p:sp>
      <p:sp>
        <p:nvSpPr>
          <p:cNvPr id="115" name="Google Shape;115;p20"/>
          <p:cNvSpPr txBox="1"/>
          <p:nvPr/>
        </p:nvSpPr>
        <p:spPr>
          <a:xfrm>
            <a:off x="311700" y="3429800"/>
            <a:ext cx="7179300" cy="95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latin typeface="Open Sans"/>
                <a:ea typeface="Open Sans"/>
                <a:cs typeface="Open Sans"/>
                <a:sym typeface="Open Sans"/>
              </a:rPr>
              <a:t>Staff must feel comfortable talking to youth about an enormous range of issues</a:t>
            </a:r>
            <a:endParaRPr>
              <a:latin typeface="Open Sans"/>
              <a:ea typeface="Open Sans"/>
              <a:cs typeface="Open Sans"/>
              <a:sym typeface="Open Sans"/>
            </a:endParaRPr>
          </a:p>
        </p:txBody>
      </p:sp>
      <p:sp>
        <p:nvSpPr>
          <p:cNvPr id="116" name="Google Shape;116;p20"/>
          <p:cNvSpPr/>
          <p:nvPr/>
        </p:nvSpPr>
        <p:spPr>
          <a:xfrm>
            <a:off x="311700" y="898175"/>
            <a:ext cx="7179300" cy="163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311700" y="3429800"/>
            <a:ext cx="7179300" cy="807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2839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Lunch &amp; Learn</a:t>
            </a:r>
            <a:endParaRPr/>
          </a:p>
        </p:txBody>
      </p:sp>
      <p:pic>
        <p:nvPicPr>
          <p:cNvPr id="123" name="Google Shape;123;p21"/>
          <p:cNvPicPr preferRelativeResize="0"/>
          <p:nvPr/>
        </p:nvPicPr>
        <p:blipFill>
          <a:blip r:embed="rId3">
            <a:alphaModFix/>
          </a:blip>
          <a:stretch>
            <a:fillRect/>
          </a:stretch>
        </p:blipFill>
        <p:spPr>
          <a:xfrm>
            <a:off x="1284688" y="1152425"/>
            <a:ext cx="6574627" cy="368627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844</Words>
  <Application>Microsoft Macintosh PowerPoint</Application>
  <PresentationFormat>On-screen Show (16:9)</PresentationFormat>
  <Paragraphs>73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Open Sans</vt:lpstr>
      <vt:lpstr>PT Sans Narrow</vt:lpstr>
      <vt:lpstr>Arial</vt:lpstr>
      <vt:lpstr>Tropic</vt:lpstr>
      <vt:lpstr>PowerPoint Presentation</vt:lpstr>
      <vt:lpstr>PowerPoint Presentation</vt:lpstr>
      <vt:lpstr>PowerPoint Presentation</vt:lpstr>
      <vt:lpstr>First Steps</vt:lpstr>
      <vt:lpstr>Outreach Team</vt:lpstr>
      <vt:lpstr>Shared Goals</vt:lpstr>
      <vt:lpstr>How we get there:</vt:lpstr>
      <vt:lpstr>Assets</vt:lpstr>
      <vt:lpstr>Lunch &amp; Learn</vt:lpstr>
      <vt:lpstr>Outcomes</vt:lpstr>
      <vt:lpstr>Outcomes</vt:lpstr>
      <vt:lpstr>Sustainability Plan</vt:lpstr>
      <vt:lpstr>Leadership Lessons</vt:lpstr>
      <vt:lpstr>Thank you Shannon, Adrienne, Allison, and Vic!</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2020-05-04T21:40:52Z</dcterms:modified>
</cp:coreProperties>
</file>