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5"/>
  </p:notesMasterIdLst>
  <p:sldIdLst>
    <p:sldId id="256" r:id="rId2"/>
    <p:sldId id="257" r:id="rId3"/>
    <p:sldId id="268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70" r:id="rId15"/>
    <p:sldId id="267" r:id="rId16"/>
    <p:sldId id="269" r:id="rId17"/>
    <p:sldId id="265" r:id="rId18"/>
    <p:sldId id="280" r:id="rId19"/>
    <p:sldId id="263" r:id="rId20"/>
    <p:sldId id="264" r:id="rId21"/>
    <p:sldId id="277" r:id="rId22"/>
    <p:sldId id="266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14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93" d="100"/>
          <a:sy n="93" d="100"/>
        </p:scale>
        <p:origin x="73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636F4-F3AF-4D8D-8943-3F1EB30C5F0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C4E618-19E0-45C8-8666-8BDBD12E29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Mitchell High School:</a:t>
          </a:r>
        </a:p>
      </dgm:t>
    </dgm:pt>
    <dgm:pt modelId="{9A0062E3-B042-4DE3-80E2-1AA5151839E0}" type="parTrans" cxnId="{21A76E1D-80C1-40A8-9F8D-98326A1F8E0F}">
      <dgm:prSet/>
      <dgm:spPr/>
      <dgm:t>
        <a:bodyPr/>
        <a:lstStyle/>
        <a:p>
          <a:endParaRPr lang="en-US"/>
        </a:p>
      </dgm:t>
    </dgm:pt>
    <dgm:pt modelId="{519839C4-6153-4063-A856-639994A27C72}" type="sibTrans" cxnId="{21A76E1D-80C1-40A8-9F8D-98326A1F8E0F}">
      <dgm:prSet/>
      <dgm:spPr/>
      <dgm:t>
        <a:bodyPr/>
        <a:lstStyle/>
        <a:p>
          <a:endParaRPr lang="en-US"/>
        </a:p>
      </dgm:t>
    </dgm:pt>
    <dgm:pt modelId="{57B32786-AFAD-49D3-AC84-F6F5A4BC8B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  <a:latin typeface="Times" pitchFamily="2" charset="0"/>
            </a:rPr>
            <a:t>Underserved/under-represented </a:t>
          </a:r>
          <a:r>
            <a:rPr lang="en-US" sz="1400" b="0" dirty="0">
              <a:latin typeface="Times" pitchFamily="2" charset="0"/>
            </a:rPr>
            <a:t>students</a:t>
          </a:r>
        </a:p>
      </dgm:t>
    </dgm:pt>
    <dgm:pt modelId="{C31ED56A-2246-4A30-8776-19CBBDD3F207}" type="parTrans" cxnId="{E660A5B9-C5CC-4142-9862-A3B4C7FF504F}">
      <dgm:prSet/>
      <dgm:spPr/>
      <dgm:t>
        <a:bodyPr/>
        <a:lstStyle/>
        <a:p>
          <a:endParaRPr lang="en-US"/>
        </a:p>
      </dgm:t>
    </dgm:pt>
    <dgm:pt modelId="{FC44325A-6059-46EE-BAE5-C87C1B62EE5C}" type="sibTrans" cxnId="{E660A5B9-C5CC-4142-9862-A3B4C7FF504F}">
      <dgm:prSet/>
      <dgm:spPr/>
      <dgm:t>
        <a:bodyPr/>
        <a:lstStyle/>
        <a:p>
          <a:endParaRPr lang="en-US"/>
        </a:p>
      </dgm:t>
    </dgm:pt>
    <dgm:pt modelId="{87F9E84A-AB6C-4759-AF91-06862B022D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Times" pitchFamily="2" charset="0"/>
            </a:rPr>
            <a:t>Title 1 school</a:t>
          </a:r>
        </a:p>
      </dgm:t>
    </dgm:pt>
    <dgm:pt modelId="{D8081412-5F49-40A7-BC47-FD675F755B36}" type="parTrans" cxnId="{E4ACC89C-C2DE-49BB-853F-34000A9947C3}">
      <dgm:prSet/>
      <dgm:spPr/>
      <dgm:t>
        <a:bodyPr/>
        <a:lstStyle/>
        <a:p>
          <a:endParaRPr lang="en-US"/>
        </a:p>
      </dgm:t>
    </dgm:pt>
    <dgm:pt modelId="{70738DDF-3563-4F5C-9A97-91F57612D1F5}" type="sibTrans" cxnId="{E4ACC89C-C2DE-49BB-853F-34000A9947C3}">
      <dgm:prSet/>
      <dgm:spPr/>
      <dgm:t>
        <a:bodyPr/>
        <a:lstStyle/>
        <a:p>
          <a:endParaRPr lang="en-US"/>
        </a:p>
      </dgm:t>
    </dgm:pt>
    <dgm:pt modelId="{DD8BCD5F-590D-44A8-9294-AD12C40DB5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Times" pitchFamily="2" charset="0"/>
            </a:rPr>
            <a:t>Biomedical Science education program</a:t>
          </a:r>
        </a:p>
      </dgm:t>
    </dgm:pt>
    <dgm:pt modelId="{503A7022-F5DD-4F7F-9151-55550AD52E95}" type="parTrans" cxnId="{BDC80C4E-9D70-4D48-95F2-3D8A6E622BA0}">
      <dgm:prSet/>
      <dgm:spPr/>
      <dgm:t>
        <a:bodyPr/>
        <a:lstStyle/>
        <a:p>
          <a:endParaRPr lang="en-US"/>
        </a:p>
      </dgm:t>
    </dgm:pt>
    <dgm:pt modelId="{4E171CD3-B014-4DEF-8D30-2017AC3AB4AA}" type="sibTrans" cxnId="{BDC80C4E-9D70-4D48-95F2-3D8A6E622BA0}">
      <dgm:prSet/>
      <dgm:spPr/>
      <dgm:t>
        <a:bodyPr/>
        <a:lstStyle/>
        <a:p>
          <a:endParaRPr lang="en-US"/>
        </a:p>
      </dgm:t>
    </dgm:pt>
    <dgm:pt modelId="{492A1C2B-FC17-4A97-BC9C-520C3172068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Mitchell High School HOSA program</a:t>
          </a:r>
        </a:p>
      </dgm:t>
    </dgm:pt>
    <dgm:pt modelId="{12986C11-3D77-4774-995E-063F24F22D47}" type="parTrans" cxnId="{51631F4C-C3E2-4777-A9AB-0F9FE6C76375}">
      <dgm:prSet/>
      <dgm:spPr/>
      <dgm:t>
        <a:bodyPr/>
        <a:lstStyle/>
        <a:p>
          <a:endParaRPr lang="en-US"/>
        </a:p>
      </dgm:t>
    </dgm:pt>
    <dgm:pt modelId="{521439BF-91D9-4ECA-A26E-BBFC29C55BAD}" type="sibTrans" cxnId="{51631F4C-C3E2-4777-A9AB-0F9FE6C76375}">
      <dgm:prSet/>
      <dgm:spPr/>
      <dgm:t>
        <a:bodyPr/>
        <a:lstStyle/>
        <a:p>
          <a:endParaRPr lang="en-US"/>
        </a:p>
      </dgm:t>
    </dgm:pt>
    <dgm:pt modelId="{E6FF1982-391F-4CD9-905E-218282FF73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Times" pitchFamily="2" charset="0"/>
            </a:rPr>
            <a:t>Health </a:t>
          </a:r>
          <a:r>
            <a:rPr lang="en-US" sz="1400" b="0" dirty="0">
              <a:solidFill>
                <a:schemeClr val="tx1"/>
              </a:solidFill>
              <a:latin typeface="Times" pitchFamily="2" charset="0"/>
            </a:rPr>
            <a:t>Occupations Students of America</a:t>
          </a:r>
        </a:p>
      </dgm:t>
    </dgm:pt>
    <dgm:pt modelId="{75AFF28F-8AD5-4BA5-BE27-03B0D9876A35}" type="parTrans" cxnId="{144E495F-452C-455F-BE93-C411199141FB}">
      <dgm:prSet/>
      <dgm:spPr/>
      <dgm:t>
        <a:bodyPr/>
        <a:lstStyle/>
        <a:p>
          <a:endParaRPr lang="en-US"/>
        </a:p>
      </dgm:t>
    </dgm:pt>
    <dgm:pt modelId="{9545C334-DBD2-4B61-BF14-B3B7F25E57F5}" type="sibTrans" cxnId="{144E495F-452C-455F-BE93-C411199141FB}">
      <dgm:prSet/>
      <dgm:spPr/>
      <dgm:t>
        <a:bodyPr/>
        <a:lstStyle/>
        <a:p>
          <a:endParaRPr lang="en-US"/>
        </a:p>
      </dgm:t>
    </dgm:pt>
    <dgm:pt modelId="{C91DF9D0-F468-4C54-9334-25850FA473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>
              <a:solidFill>
                <a:schemeClr val="tx1"/>
              </a:solidFill>
              <a:latin typeface="Times" pitchFamily="2" charset="0"/>
            </a:rPr>
            <a:t>Compete in state/national competitions</a:t>
          </a:r>
        </a:p>
      </dgm:t>
    </dgm:pt>
    <dgm:pt modelId="{B6B9BA9A-A13A-45EE-9262-3ED901ADB16E}" type="parTrans" cxnId="{CC14308C-C59F-4F35-B090-4A6230ABF78A}">
      <dgm:prSet/>
      <dgm:spPr/>
      <dgm:t>
        <a:bodyPr/>
        <a:lstStyle/>
        <a:p>
          <a:endParaRPr lang="en-US"/>
        </a:p>
      </dgm:t>
    </dgm:pt>
    <dgm:pt modelId="{25A1128A-A11A-4DBA-878A-C4491EB011C2}" type="sibTrans" cxnId="{CC14308C-C59F-4F35-B090-4A6230ABF78A}">
      <dgm:prSet/>
      <dgm:spPr/>
      <dgm:t>
        <a:bodyPr/>
        <a:lstStyle/>
        <a:p>
          <a:endParaRPr lang="en-US"/>
        </a:p>
      </dgm:t>
    </dgm:pt>
    <dgm:pt modelId="{E0DE3326-8B95-4EDC-B455-DF402409BDEC}" type="pres">
      <dgm:prSet presAssocID="{5FD636F4-F3AF-4D8D-8943-3F1EB30C5F08}" presName="root" presStyleCnt="0">
        <dgm:presLayoutVars>
          <dgm:dir/>
          <dgm:resizeHandles val="exact"/>
        </dgm:presLayoutVars>
      </dgm:prSet>
      <dgm:spPr/>
    </dgm:pt>
    <dgm:pt modelId="{F2E112FB-87BA-4BD9-ABFA-ABB8109D856E}" type="pres">
      <dgm:prSet presAssocID="{54C4E618-19E0-45C8-8666-8BDBD12E2992}" presName="compNode" presStyleCnt="0"/>
      <dgm:spPr/>
    </dgm:pt>
    <dgm:pt modelId="{F6A57793-ACFA-4A62-A6A7-D959C5D7EBE9}" type="pres">
      <dgm:prSet presAssocID="{54C4E618-19E0-45C8-8666-8BDBD12E29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53FE2B9-8586-4051-95C6-E5EDC4DB64DF}" type="pres">
      <dgm:prSet presAssocID="{54C4E618-19E0-45C8-8666-8BDBD12E2992}" presName="iconSpace" presStyleCnt="0"/>
      <dgm:spPr/>
    </dgm:pt>
    <dgm:pt modelId="{84CD8B9B-BE48-447A-B015-2D507871D15C}" type="pres">
      <dgm:prSet presAssocID="{54C4E618-19E0-45C8-8666-8BDBD12E2992}" presName="parTx" presStyleLbl="revTx" presStyleIdx="0" presStyleCnt="4">
        <dgm:presLayoutVars>
          <dgm:chMax val="0"/>
          <dgm:chPref val="0"/>
        </dgm:presLayoutVars>
      </dgm:prSet>
      <dgm:spPr/>
    </dgm:pt>
    <dgm:pt modelId="{9FFAD589-99AA-427E-A1FB-4B72152BCC09}" type="pres">
      <dgm:prSet presAssocID="{54C4E618-19E0-45C8-8666-8BDBD12E2992}" presName="txSpace" presStyleCnt="0"/>
      <dgm:spPr/>
    </dgm:pt>
    <dgm:pt modelId="{94D24DA2-F17D-41F8-B20D-2E7163BF23DD}" type="pres">
      <dgm:prSet presAssocID="{54C4E618-19E0-45C8-8666-8BDBD12E2992}" presName="desTx" presStyleLbl="revTx" presStyleIdx="1" presStyleCnt="4">
        <dgm:presLayoutVars/>
      </dgm:prSet>
      <dgm:spPr/>
    </dgm:pt>
    <dgm:pt modelId="{EEE031AA-951E-480C-A309-0EE35420565F}" type="pres">
      <dgm:prSet presAssocID="{519839C4-6153-4063-A856-639994A27C72}" presName="sibTrans" presStyleCnt="0"/>
      <dgm:spPr/>
    </dgm:pt>
    <dgm:pt modelId="{7F82276F-E332-42EA-9A82-9C7758038BAA}" type="pres">
      <dgm:prSet presAssocID="{492A1C2B-FC17-4A97-BC9C-520C31720683}" presName="compNode" presStyleCnt="0"/>
      <dgm:spPr/>
    </dgm:pt>
    <dgm:pt modelId="{0D8B3F18-6C80-47E0-BB97-CB016CECCB29}" type="pres">
      <dgm:prSet presAssocID="{492A1C2B-FC17-4A97-BC9C-520C3172068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4C6478C-194A-4BB6-9CCD-D460F6E1EBD5}" type="pres">
      <dgm:prSet presAssocID="{492A1C2B-FC17-4A97-BC9C-520C31720683}" presName="iconSpace" presStyleCnt="0"/>
      <dgm:spPr/>
    </dgm:pt>
    <dgm:pt modelId="{8C6A12B6-C9E9-400C-9C56-0068FBB8F95F}" type="pres">
      <dgm:prSet presAssocID="{492A1C2B-FC17-4A97-BC9C-520C31720683}" presName="parTx" presStyleLbl="revTx" presStyleIdx="2" presStyleCnt="4">
        <dgm:presLayoutVars>
          <dgm:chMax val="0"/>
          <dgm:chPref val="0"/>
        </dgm:presLayoutVars>
      </dgm:prSet>
      <dgm:spPr/>
    </dgm:pt>
    <dgm:pt modelId="{6F33E8AA-723D-4F6C-98BD-B2C86BAA5B6D}" type="pres">
      <dgm:prSet presAssocID="{492A1C2B-FC17-4A97-BC9C-520C31720683}" presName="txSpace" presStyleCnt="0"/>
      <dgm:spPr/>
    </dgm:pt>
    <dgm:pt modelId="{8B43029C-97A9-4B03-90EC-CD0B6E6488CC}" type="pres">
      <dgm:prSet presAssocID="{492A1C2B-FC17-4A97-BC9C-520C31720683}" presName="desTx" presStyleLbl="revTx" presStyleIdx="3" presStyleCnt="4">
        <dgm:presLayoutVars/>
      </dgm:prSet>
      <dgm:spPr/>
    </dgm:pt>
  </dgm:ptLst>
  <dgm:cxnLst>
    <dgm:cxn modelId="{21A76E1D-80C1-40A8-9F8D-98326A1F8E0F}" srcId="{5FD636F4-F3AF-4D8D-8943-3F1EB30C5F08}" destId="{54C4E618-19E0-45C8-8666-8BDBD12E2992}" srcOrd="0" destOrd="0" parTransId="{9A0062E3-B042-4DE3-80E2-1AA5151839E0}" sibTransId="{519839C4-6153-4063-A856-639994A27C72}"/>
    <dgm:cxn modelId="{FFCFEA21-F936-4CF6-B61C-8AEE946EFA5F}" type="presOf" srcId="{5FD636F4-F3AF-4D8D-8943-3F1EB30C5F08}" destId="{E0DE3326-8B95-4EDC-B455-DF402409BDEC}" srcOrd="0" destOrd="0" presId="urn:microsoft.com/office/officeart/2018/5/layout/CenteredIconLabelDescriptionList"/>
    <dgm:cxn modelId="{BE6B9936-BFD0-48E1-8462-3ED15442117D}" type="presOf" srcId="{DD8BCD5F-590D-44A8-9294-AD12C40DB543}" destId="{94D24DA2-F17D-41F8-B20D-2E7163BF23DD}" srcOrd="0" destOrd="2" presId="urn:microsoft.com/office/officeart/2018/5/layout/CenteredIconLabelDescriptionList"/>
    <dgm:cxn modelId="{144E495F-452C-455F-BE93-C411199141FB}" srcId="{492A1C2B-FC17-4A97-BC9C-520C31720683}" destId="{E6FF1982-391F-4CD9-905E-218282FF73D4}" srcOrd="0" destOrd="0" parTransId="{75AFF28F-8AD5-4BA5-BE27-03B0D9876A35}" sibTransId="{9545C334-DBD2-4B61-BF14-B3B7F25E57F5}"/>
    <dgm:cxn modelId="{3F048244-9501-48C1-A0E4-7674DB2996CD}" type="presOf" srcId="{C91DF9D0-F468-4C54-9334-25850FA47369}" destId="{8B43029C-97A9-4B03-90EC-CD0B6E6488CC}" srcOrd="0" destOrd="1" presId="urn:microsoft.com/office/officeart/2018/5/layout/CenteredIconLabelDescriptionList"/>
    <dgm:cxn modelId="{51631F4C-C3E2-4777-A9AB-0F9FE6C76375}" srcId="{5FD636F4-F3AF-4D8D-8943-3F1EB30C5F08}" destId="{492A1C2B-FC17-4A97-BC9C-520C31720683}" srcOrd="1" destOrd="0" parTransId="{12986C11-3D77-4774-995E-063F24F22D47}" sibTransId="{521439BF-91D9-4ECA-A26E-BBFC29C55BAD}"/>
    <dgm:cxn modelId="{C79B336C-DC98-48E7-B01D-99B5AC5A473D}" type="presOf" srcId="{87F9E84A-AB6C-4759-AF91-06862B022D07}" destId="{94D24DA2-F17D-41F8-B20D-2E7163BF23DD}" srcOrd="0" destOrd="1" presId="urn:microsoft.com/office/officeart/2018/5/layout/CenteredIconLabelDescriptionList"/>
    <dgm:cxn modelId="{25988A4C-16B6-4CB3-9137-6F323A0E05CC}" type="presOf" srcId="{492A1C2B-FC17-4A97-BC9C-520C31720683}" destId="{8C6A12B6-C9E9-400C-9C56-0068FBB8F95F}" srcOrd="0" destOrd="0" presId="urn:microsoft.com/office/officeart/2018/5/layout/CenteredIconLabelDescriptionList"/>
    <dgm:cxn modelId="{BDC80C4E-9D70-4D48-95F2-3D8A6E622BA0}" srcId="{54C4E618-19E0-45C8-8666-8BDBD12E2992}" destId="{DD8BCD5F-590D-44A8-9294-AD12C40DB543}" srcOrd="2" destOrd="0" parTransId="{503A7022-F5DD-4F7F-9151-55550AD52E95}" sibTransId="{4E171CD3-B014-4DEF-8D30-2017AC3AB4AA}"/>
    <dgm:cxn modelId="{5113C870-82F2-4CAD-A564-914597F708FA}" type="presOf" srcId="{E6FF1982-391F-4CD9-905E-218282FF73D4}" destId="{8B43029C-97A9-4B03-90EC-CD0B6E6488CC}" srcOrd="0" destOrd="0" presId="urn:microsoft.com/office/officeart/2018/5/layout/CenteredIconLabelDescriptionList"/>
    <dgm:cxn modelId="{CC14308C-C59F-4F35-B090-4A6230ABF78A}" srcId="{492A1C2B-FC17-4A97-BC9C-520C31720683}" destId="{C91DF9D0-F468-4C54-9334-25850FA47369}" srcOrd="1" destOrd="0" parTransId="{B6B9BA9A-A13A-45EE-9262-3ED901ADB16E}" sibTransId="{25A1128A-A11A-4DBA-878A-C4491EB011C2}"/>
    <dgm:cxn modelId="{E4ACC89C-C2DE-49BB-853F-34000A9947C3}" srcId="{54C4E618-19E0-45C8-8666-8BDBD12E2992}" destId="{87F9E84A-AB6C-4759-AF91-06862B022D07}" srcOrd="1" destOrd="0" parTransId="{D8081412-5F49-40A7-BC47-FD675F755B36}" sibTransId="{70738DDF-3563-4F5C-9A97-91F57612D1F5}"/>
    <dgm:cxn modelId="{437362B3-E030-4D72-974C-2752CBEA485E}" type="presOf" srcId="{54C4E618-19E0-45C8-8666-8BDBD12E2992}" destId="{84CD8B9B-BE48-447A-B015-2D507871D15C}" srcOrd="0" destOrd="0" presId="urn:microsoft.com/office/officeart/2018/5/layout/CenteredIconLabelDescriptionList"/>
    <dgm:cxn modelId="{E660A5B9-C5CC-4142-9862-A3B4C7FF504F}" srcId="{54C4E618-19E0-45C8-8666-8BDBD12E2992}" destId="{57B32786-AFAD-49D3-AC84-F6F5A4BC8B62}" srcOrd="0" destOrd="0" parTransId="{C31ED56A-2246-4A30-8776-19CBBDD3F207}" sibTransId="{FC44325A-6059-46EE-BAE5-C87C1B62EE5C}"/>
    <dgm:cxn modelId="{EC968FC1-7FF3-4F67-B3F6-1731CFD0B1A5}" type="presOf" srcId="{57B32786-AFAD-49D3-AC84-F6F5A4BC8B62}" destId="{94D24DA2-F17D-41F8-B20D-2E7163BF23DD}" srcOrd="0" destOrd="0" presId="urn:microsoft.com/office/officeart/2018/5/layout/CenteredIconLabelDescriptionList"/>
    <dgm:cxn modelId="{55D18C94-1E3C-4A31-8736-41A6FD7070B9}" type="presParOf" srcId="{E0DE3326-8B95-4EDC-B455-DF402409BDEC}" destId="{F2E112FB-87BA-4BD9-ABFA-ABB8109D856E}" srcOrd="0" destOrd="0" presId="urn:microsoft.com/office/officeart/2018/5/layout/CenteredIconLabelDescriptionList"/>
    <dgm:cxn modelId="{A22BBE65-41DB-4B14-B182-906A8D3CD47F}" type="presParOf" srcId="{F2E112FB-87BA-4BD9-ABFA-ABB8109D856E}" destId="{F6A57793-ACFA-4A62-A6A7-D959C5D7EBE9}" srcOrd="0" destOrd="0" presId="urn:microsoft.com/office/officeart/2018/5/layout/CenteredIconLabelDescriptionList"/>
    <dgm:cxn modelId="{42D80781-B14E-48DD-8EAF-DDF5E960C065}" type="presParOf" srcId="{F2E112FB-87BA-4BD9-ABFA-ABB8109D856E}" destId="{953FE2B9-8586-4051-95C6-E5EDC4DB64DF}" srcOrd="1" destOrd="0" presId="urn:microsoft.com/office/officeart/2018/5/layout/CenteredIconLabelDescriptionList"/>
    <dgm:cxn modelId="{106D599C-C6EF-45EF-ADB0-B2BFF856B34F}" type="presParOf" srcId="{F2E112FB-87BA-4BD9-ABFA-ABB8109D856E}" destId="{84CD8B9B-BE48-447A-B015-2D507871D15C}" srcOrd="2" destOrd="0" presId="urn:microsoft.com/office/officeart/2018/5/layout/CenteredIconLabelDescriptionList"/>
    <dgm:cxn modelId="{C28D484F-8E3B-48A7-B4E2-AC5CA549EC4B}" type="presParOf" srcId="{F2E112FB-87BA-4BD9-ABFA-ABB8109D856E}" destId="{9FFAD589-99AA-427E-A1FB-4B72152BCC09}" srcOrd="3" destOrd="0" presId="urn:microsoft.com/office/officeart/2018/5/layout/CenteredIconLabelDescriptionList"/>
    <dgm:cxn modelId="{09426019-0E1C-4E09-8175-6C59389FDA5A}" type="presParOf" srcId="{F2E112FB-87BA-4BD9-ABFA-ABB8109D856E}" destId="{94D24DA2-F17D-41F8-B20D-2E7163BF23DD}" srcOrd="4" destOrd="0" presId="urn:microsoft.com/office/officeart/2018/5/layout/CenteredIconLabelDescriptionList"/>
    <dgm:cxn modelId="{80738BA4-C2C8-47CA-8503-B260D67E9FE5}" type="presParOf" srcId="{E0DE3326-8B95-4EDC-B455-DF402409BDEC}" destId="{EEE031AA-951E-480C-A309-0EE35420565F}" srcOrd="1" destOrd="0" presId="urn:microsoft.com/office/officeart/2018/5/layout/CenteredIconLabelDescriptionList"/>
    <dgm:cxn modelId="{9FACCCB2-41E8-4081-89F3-7ED836CA3B93}" type="presParOf" srcId="{E0DE3326-8B95-4EDC-B455-DF402409BDEC}" destId="{7F82276F-E332-42EA-9A82-9C7758038BAA}" srcOrd="2" destOrd="0" presId="urn:microsoft.com/office/officeart/2018/5/layout/CenteredIconLabelDescriptionList"/>
    <dgm:cxn modelId="{15A3611D-5C94-411A-AD3F-169F438517C4}" type="presParOf" srcId="{7F82276F-E332-42EA-9A82-9C7758038BAA}" destId="{0D8B3F18-6C80-47E0-BB97-CB016CECCB29}" srcOrd="0" destOrd="0" presId="urn:microsoft.com/office/officeart/2018/5/layout/CenteredIconLabelDescriptionList"/>
    <dgm:cxn modelId="{75F22431-FDEA-454E-A89D-54AEE87449C7}" type="presParOf" srcId="{7F82276F-E332-42EA-9A82-9C7758038BAA}" destId="{F4C6478C-194A-4BB6-9CCD-D460F6E1EBD5}" srcOrd="1" destOrd="0" presId="urn:microsoft.com/office/officeart/2018/5/layout/CenteredIconLabelDescriptionList"/>
    <dgm:cxn modelId="{BC6F78EB-4567-41D6-8CAC-1CA88FA8DE62}" type="presParOf" srcId="{7F82276F-E332-42EA-9A82-9C7758038BAA}" destId="{8C6A12B6-C9E9-400C-9C56-0068FBB8F95F}" srcOrd="2" destOrd="0" presId="urn:microsoft.com/office/officeart/2018/5/layout/CenteredIconLabelDescriptionList"/>
    <dgm:cxn modelId="{3FD49A37-3694-4E43-BFB4-7B33177C3167}" type="presParOf" srcId="{7F82276F-E332-42EA-9A82-9C7758038BAA}" destId="{6F33E8AA-723D-4F6C-98BD-B2C86BAA5B6D}" srcOrd="3" destOrd="0" presId="urn:microsoft.com/office/officeart/2018/5/layout/CenteredIconLabelDescriptionList"/>
    <dgm:cxn modelId="{075C1819-9E36-4F6F-A584-037A005BEACE}" type="presParOf" srcId="{7F82276F-E332-42EA-9A82-9C7758038BAA}" destId="{8B43029C-97A9-4B03-90EC-CD0B6E6488C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CEBE2-24F3-45BA-9CA5-E824F89476F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D8739CB-614F-49FD-AAD8-D4A888A9427E}">
      <dgm:prSet/>
      <dgm:spPr/>
      <dgm:t>
        <a:bodyPr/>
        <a:lstStyle/>
        <a:p>
          <a:pPr algn="ctr">
            <a:defRPr b="1"/>
          </a:pPr>
          <a:r>
            <a:rPr lang="en-US" dirty="0">
              <a:solidFill>
                <a:srgbClr val="002060"/>
              </a:solidFill>
              <a:latin typeface="Times" pitchFamily="2" charset="0"/>
            </a:rPr>
            <a:t>Inspire</a:t>
          </a:r>
        </a:p>
      </dgm:t>
    </dgm:pt>
    <dgm:pt modelId="{7C4821F5-11D0-49FE-8C6B-3CD0829AB7BE}" type="parTrans" cxnId="{3630FC72-4822-41CC-BBF3-53120E1234B7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D7C1B6F4-91CB-42B5-8C05-DA561C89282C}" type="sibTrans" cxnId="{3630FC72-4822-41CC-BBF3-53120E1234B7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09A2BCCD-5CE3-4A64-977A-928B74ABB8FC}">
      <dgm:prSet/>
      <dgm:spPr/>
      <dgm:t>
        <a:bodyPr/>
        <a:lstStyle/>
        <a:p>
          <a:pPr algn="ctr"/>
          <a:r>
            <a:rPr lang="en-US" b="0" dirty="0">
              <a:solidFill>
                <a:srgbClr val="002060"/>
              </a:solidFill>
              <a:latin typeface="Times" pitchFamily="2" charset="0"/>
            </a:rPr>
            <a:t>Inspire students to pursue healthcare-related training and careers through mentorship and experiential learning</a:t>
          </a:r>
        </a:p>
      </dgm:t>
    </dgm:pt>
    <dgm:pt modelId="{DF827179-CF25-45FA-8003-069827EAAAB4}" type="parTrans" cxnId="{F85F00A2-280D-40E6-A25D-CF3AE1FA7D60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3F4B3FEA-0D99-45F8-8616-A1B6CB503E7C}" type="sibTrans" cxnId="{F85F00A2-280D-40E6-A25D-CF3AE1FA7D60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A82804E2-D4CB-4C09-B0FC-626791CB2FE8}">
      <dgm:prSet/>
      <dgm:spPr/>
      <dgm:t>
        <a:bodyPr/>
        <a:lstStyle/>
        <a:p>
          <a:pPr algn="ctr">
            <a:defRPr b="1"/>
          </a:pPr>
          <a:r>
            <a:rPr lang="en-US" dirty="0">
              <a:solidFill>
                <a:srgbClr val="002060"/>
              </a:solidFill>
              <a:latin typeface="Times" pitchFamily="2" charset="0"/>
            </a:rPr>
            <a:t>Cultivate</a:t>
          </a:r>
        </a:p>
      </dgm:t>
    </dgm:pt>
    <dgm:pt modelId="{D7984A95-5003-49F3-94FA-FBAC5BF00D50}" type="parTrans" cxnId="{843F9194-495F-4285-9153-65E8B457BC42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F9C08C2D-5F1A-4E8A-B4D4-9CFB261C57F4}" type="sibTrans" cxnId="{843F9194-495F-4285-9153-65E8B457BC42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1B49E13B-97A5-44B0-A6B3-584F9F18260A}">
      <dgm:prSet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Times" pitchFamily="2" charset="0"/>
            </a:rPr>
            <a:t>Cultivate an avenue for professional development</a:t>
          </a:r>
        </a:p>
      </dgm:t>
    </dgm:pt>
    <dgm:pt modelId="{98288FE2-FCD0-4545-8C22-9503E6EF8C88}" type="parTrans" cxnId="{8F0CA290-010C-4BA6-BEA5-5E90D2A5E399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2F9B6D81-B19A-41AB-96D0-D644DC80ADB6}" type="sibTrans" cxnId="{8F0CA290-010C-4BA6-BEA5-5E90D2A5E399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BC60386C-7824-46A5-9D18-2CA9DD51B7AB}">
      <dgm:prSet/>
      <dgm:spPr/>
      <dgm:t>
        <a:bodyPr/>
        <a:lstStyle/>
        <a:p>
          <a:pPr algn="ctr">
            <a:defRPr b="1"/>
          </a:pPr>
          <a:r>
            <a:rPr lang="en-US" dirty="0">
              <a:solidFill>
                <a:srgbClr val="002060"/>
              </a:solidFill>
              <a:latin typeface="Times" pitchFamily="2" charset="0"/>
            </a:rPr>
            <a:t>Sustain</a:t>
          </a:r>
        </a:p>
      </dgm:t>
    </dgm:pt>
    <dgm:pt modelId="{66E29945-C436-4F38-8957-E5C1E341FC92}" type="parTrans" cxnId="{78FC3E9C-A42A-4CC4-BF46-E499E125B684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24AE30A5-44F8-4660-BF1D-1EF2D84DC498}" type="sibTrans" cxnId="{78FC3E9C-A42A-4CC4-BF46-E499E125B684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FCAE2819-05D2-44B3-9865-88A808BB2187}">
      <dgm:prSet/>
      <dgm:spPr/>
      <dgm:t>
        <a:bodyPr/>
        <a:lstStyle/>
        <a:p>
          <a:pPr algn="ctr"/>
          <a:r>
            <a:rPr lang="en-US" b="0" dirty="0">
              <a:solidFill>
                <a:srgbClr val="002060"/>
              </a:solidFill>
              <a:latin typeface="Times" pitchFamily="2" charset="0"/>
            </a:rPr>
            <a:t>Develop a sustainable community partnership plan</a:t>
          </a:r>
        </a:p>
      </dgm:t>
    </dgm:pt>
    <dgm:pt modelId="{CF09375B-E953-484D-8AE0-A3140467CA14}" type="parTrans" cxnId="{1F2DC8FC-D15B-4E76-A620-4892A7AADE8D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DD972410-FC08-4B02-B1CC-F6DE89BD1DF5}" type="sibTrans" cxnId="{1F2DC8FC-D15B-4E76-A620-4892A7AADE8D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  <a:latin typeface="Times" pitchFamily="2" charset="0"/>
          </a:endParaRPr>
        </a:p>
      </dgm:t>
    </dgm:pt>
    <dgm:pt modelId="{1C3FFB8B-D421-4860-9BBE-E03D64F94D0B}" type="pres">
      <dgm:prSet presAssocID="{56CCEBE2-24F3-45BA-9CA5-E824F89476F8}" presName="root" presStyleCnt="0">
        <dgm:presLayoutVars>
          <dgm:dir/>
          <dgm:resizeHandles val="exact"/>
        </dgm:presLayoutVars>
      </dgm:prSet>
      <dgm:spPr/>
    </dgm:pt>
    <dgm:pt modelId="{00AF648A-2AD4-4B54-A352-1CAD4C37A438}" type="pres">
      <dgm:prSet presAssocID="{6D8739CB-614F-49FD-AAD8-D4A888A9427E}" presName="compNode" presStyleCnt="0"/>
      <dgm:spPr/>
    </dgm:pt>
    <dgm:pt modelId="{4A55E281-E786-4CE4-B8C9-8486FCD1DC9E}" type="pres">
      <dgm:prSet presAssocID="{6D8739CB-614F-49FD-AAD8-D4A888A9427E}" presName="iconRect" presStyleLbl="node1" presStyleIdx="0" presStyleCnt="3" custLinFactNeighborX="84272" custLinFactNeighborY="-36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0D58E5A-388E-40AC-9069-5AB78BB9AB08}" type="pres">
      <dgm:prSet presAssocID="{6D8739CB-614F-49FD-AAD8-D4A888A9427E}" presName="iconSpace" presStyleCnt="0"/>
      <dgm:spPr/>
    </dgm:pt>
    <dgm:pt modelId="{E9011F27-3BEB-43B3-AA56-1D1E5F0BBA93}" type="pres">
      <dgm:prSet presAssocID="{6D8739CB-614F-49FD-AAD8-D4A888A9427E}" presName="parTx" presStyleLbl="revTx" presStyleIdx="0" presStyleCnt="6">
        <dgm:presLayoutVars>
          <dgm:chMax val="0"/>
          <dgm:chPref val="0"/>
        </dgm:presLayoutVars>
      </dgm:prSet>
      <dgm:spPr/>
    </dgm:pt>
    <dgm:pt modelId="{60ABA5C8-9E83-46EA-9E85-6D51376A8E1B}" type="pres">
      <dgm:prSet presAssocID="{6D8739CB-614F-49FD-AAD8-D4A888A9427E}" presName="txSpace" presStyleCnt="0"/>
      <dgm:spPr/>
    </dgm:pt>
    <dgm:pt modelId="{BA2F4945-8AB0-4628-85B6-5DB51B5D1A55}" type="pres">
      <dgm:prSet presAssocID="{6D8739CB-614F-49FD-AAD8-D4A888A9427E}" presName="desTx" presStyleLbl="revTx" presStyleIdx="1" presStyleCnt="6">
        <dgm:presLayoutVars/>
      </dgm:prSet>
      <dgm:spPr/>
    </dgm:pt>
    <dgm:pt modelId="{8D9CD1AE-43F1-4209-8CA7-26CC16A0C0D1}" type="pres">
      <dgm:prSet presAssocID="{D7C1B6F4-91CB-42B5-8C05-DA561C89282C}" presName="sibTrans" presStyleCnt="0"/>
      <dgm:spPr/>
    </dgm:pt>
    <dgm:pt modelId="{AFF07DFF-9EB6-4FF6-9FA1-2197DC3D125A}" type="pres">
      <dgm:prSet presAssocID="{A82804E2-D4CB-4C09-B0FC-626791CB2FE8}" presName="compNode" presStyleCnt="0"/>
      <dgm:spPr/>
    </dgm:pt>
    <dgm:pt modelId="{FE2B1197-D8A5-4632-82FA-2E92D7FA73AC}" type="pres">
      <dgm:prSet presAssocID="{A82804E2-D4CB-4C09-B0FC-626791CB2FE8}" presName="iconRect" presStyleLbl="node1" presStyleIdx="1" presStyleCnt="3" custLinFactX="200000" custLinFactNeighborX="255080" custLinFactNeighborY="146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607B9E4-C7DA-4916-B5E3-0FDBE8C884C4}" type="pres">
      <dgm:prSet presAssocID="{A82804E2-D4CB-4C09-B0FC-626791CB2FE8}" presName="iconSpace" presStyleCnt="0"/>
      <dgm:spPr/>
    </dgm:pt>
    <dgm:pt modelId="{8255D0AE-8C22-412A-A8AB-9A8AF647D6F4}" type="pres">
      <dgm:prSet presAssocID="{A82804E2-D4CB-4C09-B0FC-626791CB2FE8}" presName="parTx" presStyleLbl="revTx" presStyleIdx="2" presStyleCnt="6">
        <dgm:presLayoutVars>
          <dgm:chMax val="0"/>
          <dgm:chPref val="0"/>
        </dgm:presLayoutVars>
      </dgm:prSet>
      <dgm:spPr/>
    </dgm:pt>
    <dgm:pt modelId="{B0388CC6-817A-4205-A9D1-4BFC1777E82B}" type="pres">
      <dgm:prSet presAssocID="{A82804E2-D4CB-4C09-B0FC-626791CB2FE8}" presName="txSpace" presStyleCnt="0"/>
      <dgm:spPr/>
    </dgm:pt>
    <dgm:pt modelId="{90C430EB-D6BC-4C26-A4D0-2AA682BDD210}" type="pres">
      <dgm:prSet presAssocID="{A82804E2-D4CB-4C09-B0FC-626791CB2FE8}" presName="desTx" presStyleLbl="revTx" presStyleIdx="3" presStyleCnt="6">
        <dgm:presLayoutVars/>
      </dgm:prSet>
      <dgm:spPr/>
    </dgm:pt>
    <dgm:pt modelId="{5E145358-8B9B-4F74-B434-13C496419076}" type="pres">
      <dgm:prSet presAssocID="{F9C08C2D-5F1A-4E8A-B4D4-9CFB261C57F4}" presName="sibTrans" presStyleCnt="0"/>
      <dgm:spPr/>
    </dgm:pt>
    <dgm:pt modelId="{A8DC7B44-56D9-4CD0-A633-A2D5DB073192}" type="pres">
      <dgm:prSet presAssocID="{BC60386C-7824-46A5-9D18-2CA9DD51B7AB}" presName="compNode" presStyleCnt="0"/>
      <dgm:spPr/>
    </dgm:pt>
    <dgm:pt modelId="{1718D81E-107B-4322-94FB-267660A43620}" type="pres">
      <dgm:prSet presAssocID="{BC60386C-7824-46A5-9D18-2CA9DD51B7AB}" presName="iconRect" presStyleLbl="node1" presStyleIdx="2" presStyleCnt="3" custLinFactX="-100000" custLinFactNeighborX="-170974" custLinFactNeighborY="139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970948B-C0B8-4635-9874-D6C32D0E72AF}" type="pres">
      <dgm:prSet presAssocID="{BC60386C-7824-46A5-9D18-2CA9DD51B7AB}" presName="iconSpace" presStyleCnt="0"/>
      <dgm:spPr/>
    </dgm:pt>
    <dgm:pt modelId="{D8592593-EE3A-4C3C-B906-9CE183DAC553}" type="pres">
      <dgm:prSet presAssocID="{BC60386C-7824-46A5-9D18-2CA9DD51B7AB}" presName="parTx" presStyleLbl="revTx" presStyleIdx="4" presStyleCnt="6">
        <dgm:presLayoutVars>
          <dgm:chMax val="0"/>
          <dgm:chPref val="0"/>
        </dgm:presLayoutVars>
      </dgm:prSet>
      <dgm:spPr/>
    </dgm:pt>
    <dgm:pt modelId="{E6CAD5E9-5412-461D-9CA0-47F04586EECB}" type="pres">
      <dgm:prSet presAssocID="{BC60386C-7824-46A5-9D18-2CA9DD51B7AB}" presName="txSpace" presStyleCnt="0"/>
      <dgm:spPr/>
    </dgm:pt>
    <dgm:pt modelId="{E2A0FF3D-5DF4-4E4A-A05A-206AA21A4846}" type="pres">
      <dgm:prSet presAssocID="{BC60386C-7824-46A5-9D18-2CA9DD51B7AB}" presName="desTx" presStyleLbl="revTx" presStyleIdx="5" presStyleCnt="6" custScaleX="120424" custScaleY="107404">
        <dgm:presLayoutVars/>
      </dgm:prSet>
      <dgm:spPr/>
    </dgm:pt>
  </dgm:ptLst>
  <dgm:cxnLst>
    <dgm:cxn modelId="{28169211-4B49-B842-ABA9-C7FE195A7D58}" type="presOf" srcId="{FCAE2819-05D2-44B3-9865-88A808BB2187}" destId="{E2A0FF3D-5DF4-4E4A-A05A-206AA21A4846}" srcOrd="0" destOrd="0" presId="urn:microsoft.com/office/officeart/2018/2/layout/IconLabelDescriptionList"/>
    <dgm:cxn modelId="{DC22BE27-E4FF-6A44-9F66-6A1128D8AEDC}" type="presOf" srcId="{BC60386C-7824-46A5-9D18-2CA9DD51B7AB}" destId="{D8592593-EE3A-4C3C-B906-9CE183DAC553}" srcOrd="0" destOrd="0" presId="urn:microsoft.com/office/officeart/2018/2/layout/IconLabelDescriptionList"/>
    <dgm:cxn modelId="{814F983D-6153-AA4A-8714-D2B5A4E0CDF3}" type="presOf" srcId="{1B49E13B-97A5-44B0-A6B3-584F9F18260A}" destId="{90C430EB-D6BC-4C26-A4D0-2AA682BDD210}" srcOrd="0" destOrd="0" presId="urn:microsoft.com/office/officeart/2018/2/layout/IconLabelDescriptionList"/>
    <dgm:cxn modelId="{CB9C863E-4B66-0E42-B15E-790F1CC0A694}" type="presOf" srcId="{09A2BCCD-5CE3-4A64-977A-928B74ABB8FC}" destId="{BA2F4945-8AB0-4628-85B6-5DB51B5D1A55}" srcOrd="0" destOrd="0" presId="urn:microsoft.com/office/officeart/2018/2/layout/IconLabelDescriptionList"/>
    <dgm:cxn modelId="{0A84696C-8F58-E945-895F-CE1C9F628D2A}" type="presOf" srcId="{56CCEBE2-24F3-45BA-9CA5-E824F89476F8}" destId="{1C3FFB8B-D421-4860-9BBE-E03D64F94D0B}" srcOrd="0" destOrd="0" presId="urn:microsoft.com/office/officeart/2018/2/layout/IconLabelDescriptionList"/>
    <dgm:cxn modelId="{3630FC72-4822-41CC-BBF3-53120E1234B7}" srcId="{56CCEBE2-24F3-45BA-9CA5-E824F89476F8}" destId="{6D8739CB-614F-49FD-AAD8-D4A888A9427E}" srcOrd="0" destOrd="0" parTransId="{7C4821F5-11D0-49FE-8C6B-3CD0829AB7BE}" sibTransId="{D7C1B6F4-91CB-42B5-8C05-DA561C89282C}"/>
    <dgm:cxn modelId="{8F0CA290-010C-4BA6-BEA5-5E90D2A5E399}" srcId="{A82804E2-D4CB-4C09-B0FC-626791CB2FE8}" destId="{1B49E13B-97A5-44B0-A6B3-584F9F18260A}" srcOrd="0" destOrd="0" parTransId="{98288FE2-FCD0-4545-8C22-9503E6EF8C88}" sibTransId="{2F9B6D81-B19A-41AB-96D0-D644DC80ADB6}"/>
    <dgm:cxn modelId="{843F9194-495F-4285-9153-65E8B457BC42}" srcId="{56CCEBE2-24F3-45BA-9CA5-E824F89476F8}" destId="{A82804E2-D4CB-4C09-B0FC-626791CB2FE8}" srcOrd="1" destOrd="0" parTransId="{D7984A95-5003-49F3-94FA-FBAC5BF00D50}" sibTransId="{F9C08C2D-5F1A-4E8A-B4D4-9CFB261C57F4}"/>
    <dgm:cxn modelId="{D93D6596-D722-2945-B4F1-B3C26D25D204}" type="presOf" srcId="{6D8739CB-614F-49FD-AAD8-D4A888A9427E}" destId="{E9011F27-3BEB-43B3-AA56-1D1E5F0BBA93}" srcOrd="0" destOrd="0" presId="urn:microsoft.com/office/officeart/2018/2/layout/IconLabelDescriptionList"/>
    <dgm:cxn modelId="{78FC3E9C-A42A-4CC4-BF46-E499E125B684}" srcId="{56CCEBE2-24F3-45BA-9CA5-E824F89476F8}" destId="{BC60386C-7824-46A5-9D18-2CA9DD51B7AB}" srcOrd="2" destOrd="0" parTransId="{66E29945-C436-4F38-8957-E5C1E341FC92}" sibTransId="{24AE30A5-44F8-4660-BF1D-1EF2D84DC498}"/>
    <dgm:cxn modelId="{F85F00A2-280D-40E6-A25D-CF3AE1FA7D60}" srcId="{6D8739CB-614F-49FD-AAD8-D4A888A9427E}" destId="{09A2BCCD-5CE3-4A64-977A-928B74ABB8FC}" srcOrd="0" destOrd="0" parTransId="{DF827179-CF25-45FA-8003-069827EAAAB4}" sibTransId="{3F4B3FEA-0D99-45F8-8616-A1B6CB503E7C}"/>
    <dgm:cxn modelId="{7C1803B2-A184-5D40-B19A-C3A152F748AF}" type="presOf" srcId="{A82804E2-D4CB-4C09-B0FC-626791CB2FE8}" destId="{8255D0AE-8C22-412A-A8AB-9A8AF647D6F4}" srcOrd="0" destOrd="0" presId="urn:microsoft.com/office/officeart/2018/2/layout/IconLabelDescriptionList"/>
    <dgm:cxn modelId="{1F2DC8FC-D15B-4E76-A620-4892A7AADE8D}" srcId="{BC60386C-7824-46A5-9D18-2CA9DD51B7AB}" destId="{FCAE2819-05D2-44B3-9865-88A808BB2187}" srcOrd="0" destOrd="0" parTransId="{CF09375B-E953-484D-8AE0-A3140467CA14}" sibTransId="{DD972410-FC08-4B02-B1CC-F6DE89BD1DF5}"/>
    <dgm:cxn modelId="{CADC3F41-2A78-684E-AA17-127E280C4A72}" type="presParOf" srcId="{1C3FFB8B-D421-4860-9BBE-E03D64F94D0B}" destId="{00AF648A-2AD4-4B54-A352-1CAD4C37A438}" srcOrd="0" destOrd="0" presId="urn:microsoft.com/office/officeart/2018/2/layout/IconLabelDescriptionList"/>
    <dgm:cxn modelId="{2F94DFBF-D06B-BA49-8EF2-C099BB0A5D85}" type="presParOf" srcId="{00AF648A-2AD4-4B54-A352-1CAD4C37A438}" destId="{4A55E281-E786-4CE4-B8C9-8486FCD1DC9E}" srcOrd="0" destOrd="0" presId="urn:microsoft.com/office/officeart/2018/2/layout/IconLabelDescriptionList"/>
    <dgm:cxn modelId="{B4A81A1F-4D3E-6E47-985D-151A5916F7DF}" type="presParOf" srcId="{00AF648A-2AD4-4B54-A352-1CAD4C37A438}" destId="{E0D58E5A-388E-40AC-9069-5AB78BB9AB08}" srcOrd="1" destOrd="0" presId="urn:microsoft.com/office/officeart/2018/2/layout/IconLabelDescriptionList"/>
    <dgm:cxn modelId="{628117B1-B7BF-894C-9FA0-88689536CB38}" type="presParOf" srcId="{00AF648A-2AD4-4B54-A352-1CAD4C37A438}" destId="{E9011F27-3BEB-43B3-AA56-1D1E5F0BBA93}" srcOrd="2" destOrd="0" presId="urn:microsoft.com/office/officeart/2018/2/layout/IconLabelDescriptionList"/>
    <dgm:cxn modelId="{D87B1B05-E9D9-0943-B2CE-E582A2C911A3}" type="presParOf" srcId="{00AF648A-2AD4-4B54-A352-1CAD4C37A438}" destId="{60ABA5C8-9E83-46EA-9E85-6D51376A8E1B}" srcOrd="3" destOrd="0" presId="urn:microsoft.com/office/officeart/2018/2/layout/IconLabelDescriptionList"/>
    <dgm:cxn modelId="{AFBA56DE-7575-BB48-AE97-DA354E0FBFE5}" type="presParOf" srcId="{00AF648A-2AD4-4B54-A352-1CAD4C37A438}" destId="{BA2F4945-8AB0-4628-85B6-5DB51B5D1A55}" srcOrd="4" destOrd="0" presId="urn:microsoft.com/office/officeart/2018/2/layout/IconLabelDescriptionList"/>
    <dgm:cxn modelId="{71C616DC-65A8-DB47-9405-F112F48D26B8}" type="presParOf" srcId="{1C3FFB8B-D421-4860-9BBE-E03D64F94D0B}" destId="{8D9CD1AE-43F1-4209-8CA7-26CC16A0C0D1}" srcOrd="1" destOrd="0" presId="urn:microsoft.com/office/officeart/2018/2/layout/IconLabelDescriptionList"/>
    <dgm:cxn modelId="{E43C8774-3FC9-6D46-BFCC-74B529B5EFAA}" type="presParOf" srcId="{1C3FFB8B-D421-4860-9BBE-E03D64F94D0B}" destId="{AFF07DFF-9EB6-4FF6-9FA1-2197DC3D125A}" srcOrd="2" destOrd="0" presId="urn:microsoft.com/office/officeart/2018/2/layout/IconLabelDescriptionList"/>
    <dgm:cxn modelId="{E359055C-C70A-8E42-9580-0BA0C90FBB35}" type="presParOf" srcId="{AFF07DFF-9EB6-4FF6-9FA1-2197DC3D125A}" destId="{FE2B1197-D8A5-4632-82FA-2E92D7FA73AC}" srcOrd="0" destOrd="0" presId="urn:microsoft.com/office/officeart/2018/2/layout/IconLabelDescriptionList"/>
    <dgm:cxn modelId="{82908557-BD8C-6E4E-A19C-1C4BCC6C1562}" type="presParOf" srcId="{AFF07DFF-9EB6-4FF6-9FA1-2197DC3D125A}" destId="{1607B9E4-C7DA-4916-B5E3-0FDBE8C884C4}" srcOrd="1" destOrd="0" presId="urn:microsoft.com/office/officeart/2018/2/layout/IconLabelDescriptionList"/>
    <dgm:cxn modelId="{22829BDE-EA08-6044-9B27-8C0234120541}" type="presParOf" srcId="{AFF07DFF-9EB6-4FF6-9FA1-2197DC3D125A}" destId="{8255D0AE-8C22-412A-A8AB-9A8AF647D6F4}" srcOrd="2" destOrd="0" presId="urn:microsoft.com/office/officeart/2018/2/layout/IconLabelDescriptionList"/>
    <dgm:cxn modelId="{A1CBE5AD-7FC0-974E-942F-420EEB5021D7}" type="presParOf" srcId="{AFF07DFF-9EB6-4FF6-9FA1-2197DC3D125A}" destId="{B0388CC6-817A-4205-A9D1-4BFC1777E82B}" srcOrd="3" destOrd="0" presId="urn:microsoft.com/office/officeart/2018/2/layout/IconLabelDescriptionList"/>
    <dgm:cxn modelId="{232A82B9-33B9-2947-A55B-F299D581D75F}" type="presParOf" srcId="{AFF07DFF-9EB6-4FF6-9FA1-2197DC3D125A}" destId="{90C430EB-D6BC-4C26-A4D0-2AA682BDD210}" srcOrd="4" destOrd="0" presId="urn:microsoft.com/office/officeart/2018/2/layout/IconLabelDescriptionList"/>
    <dgm:cxn modelId="{0EB2CBEA-B883-464A-B38B-6C7215D01EC6}" type="presParOf" srcId="{1C3FFB8B-D421-4860-9BBE-E03D64F94D0B}" destId="{5E145358-8B9B-4F74-B434-13C496419076}" srcOrd="3" destOrd="0" presId="urn:microsoft.com/office/officeart/2018/2/layout/IconLabelDescriptionList"/>
    <dgm:cxn modelId="{F6D5863A-2AFA-D247-ACB7-3D50DD8093F0}" type="presParOf" srcId="{1C3FFB8B-D421-4860-9BBE-E03D64F94D0B}" destId="{A8DC7B44-56D9-4CD0-A633-A2D5DB073192}" srcOrd="4" destOrd="0" presId="urn:microsoft.com/office/officeart/2018/2/layout/IconLabelDescriptionList"/>
    <dgm:cxn modelId="{A7558124-76EF-8A46-9AEE-705D705308A6}" type="presParOf" srcId="{A8DC7B44-56D9-4CD0-A633-A2D5DB073192}" destId="{1718D81E-107B-4322-94FB-267660A43620}" srcOrd="0" destOrd="0" presId="urn:microsoft.com/office/officeart/2018/2/layout/IconLabelDescriptionList"/>
    <dgm:cxn modelId="{16E1E388-1FA4-344E-8AB5-F1EEF803E090}" type="presParOf" srcId="{A8DC7B44-56D9-4CD0-A633-A2D5DB073192}" destId="{1970948B-C0B8-4635-9874-D6C32D0E72AF}" srcOrd="1" destOrd="0" presId="urn:microsoft.com/office/officeart/2018/2/layout/IconLabelDescriptionList"/>
    <dgm:cxn modelId="{BEFBEF9A-1402-8840-B9A5-51DD7F0571B7}" type="presParOf" srcId="{A8DC7B44-56D9-4CD0-A633-A2D5DB073192}" destId="{D8592593-EE3A-4C3C-B906-9CE183DAC553}" srcOrd="2" destOrd="0" presId="urn:microsoft.com/office/officeart/2018/2/layout/IconLabelDescriptionList"/>
    <dgm:cxn modelId="{286E0922-C87A-474A-B918-AC265FA1A859}" type="presParOf" srcId="{A8DC7B44-56D9-4CD0-A633-A2D5DB073192}" destId="{E6CAD5E9-5412-461D-9CA0-47F04586EECB}" srcOrd="3" destOrd="0" presId="urn:microsoft.com/office/officeart/2018/2/layout/IconLabelDescriptionList"/>
    <dgm:cxn modelId="{4426AD92-56AB-244A-A07D-A014F1D5CD78}" type="presParOf" srcId="{A8DC7B44-56D9-4CD0-A633-A2D5DB073192}" destId="{E2A0FF3D-5DF4-4E4A-A05A-206AA21A484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CEBE2-24F3-45BA-9CA5-E824F89476F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D8739CB-614F-49FD-AAD8-D4A888A9427E}">
      <dgm:prSet custT="1"/>
      <dgm:spPr/>
      <dgm:t>
        <a:bodyPr/>
        <a:lstStyle/>
        <a:p>
          <a:pPr algn="ctr">
            <a:defRPr b="1"/>
          </a:pPr>
          <a:r>
            <a:rPr lang="en-US" sz="2000" dirty="0">
              <a:solidFill>
                <a:srgbClr val="002060"/>
              </a:solidFill>
              <a:latin typeface="Times" pitchFamily="2" charset="0"/>
            </a:rPr>
            <a:t>Inspire</a:t>
          </a:r>
        </a:p>
      </dgm:t>
    </dgm:pt>
    <dgm:pt modelId="{7C4821F5-11D0-49FE-8C6B-3CD0829AB7BE}" type="parTrans" cxnId="{3630FC72-4822-41CC-BBF3-53120E1234B7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D7C1B6F4-91CB-42B5-8C05-DA561C89282C}" type="sibTrans" cxnId="{3630FC72-4822-41CC-BBF3-53120E1234B7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09A2BCCD-5CE3-4A64-977A-928B74ABB8FC}">
      <dgm:prSet custT="1"/>
      <dgm:spPr/>
      <dgm:t>
        <a:bodyPr/>
        <a:lstStyle/>
        <a:p>
          <a:pPr algn="ctr"/>
          <a:r>
            <a:rPr lang="en-US" sz="1600" b="0" dirty="0">
              <a:solidFill>
                <a:srgbClr val="002060"/>
              </a:solidFill>
              <a:latin typeface="Times" pitchFamily="2" charset="0"/>
            </a:rPr>
            <a:t>Inspire students to pursue healthcare-related training and careers through mentorship and experiential learning</a:t>
          </a:r>
        </a:p>
      </dgm:t>
    </dgm:pt>
    <dgm:pt modelId="{DF827179-CF25-45FA-8003-069827EAAAB4}" type="parTrans" cxnId="{F85F00A2-280D-40E6-A25D-CF3AE1FA7D60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3F4B3FEA-0D99-45F8-8616-A1B6CB503E7C}" type="sibTrans" cxnId="{F85F00A2-280D-40E6-A25D-CF3AE1FA7D60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A82804E2-D4CB-4C09-B0FC-626791CB2FE8}">
      <dgm:prSet custT="1"/>
      <dgm:spPr/>
      <dgm:t>
        <a:bodyPr/>
        <a:lstStyle/>
        <a:p>
          <a:pPr algn="ctr">
            <a:defRPr b="1"/>
          </a:pPr>
          <a:r>
            <a:rPr lang="en-US" sz="2000" dirty="0">
              <a:solidFill>
                <a:srgbClr val="002060"/>
              </a:solidFill>
              <a:latin typeface="Times" pitchFamily="2" charset="0"/>
            </a:rPr>
            <a:t>Cultivate</a:t>
          </a:r>
        </a:p>
      </dgm:t>
    </dgm:pt>
    <dgm:pt modelId="{D7984A95-5003-49F3-94FA-FBAC5BF00D50}" type="parTrans" cxnId="{843F9194-495F-4285-9153-65E8B457BC42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F9C08C2D-5F1A-4E8A-B4D4-9CFB261C57F4}" type="sibTrans" cxnId="{843F9194-495F-4285-9153-65E8B457BC42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1B49E13B-97A5-44B0-A6B3-584F9F18260A}">
      <dgm:prSet custT="1"/>
      <dgm:spPr/>
      <dgm:t>
        <a:bodyPr/>
        <a:lstStyle/>
        <a:p>
          <a:pPr algn="ctr"/>
          <a:r>
            <a:rPr lang="en-US" sz="1600" dirty="0">
              <a:solidFill>
                <a:srgbClr val="002060"/>
              </a:solidFill>
              <a:latin typeface="Times" pitchFamily="2" charset="0"/>
            </a:rPr>
            <a:t>Cultivate an avenue for professional development</a:t>
          </a:r>
        </a:p>
      </dgm:t>
    </dgm:pt>
    <dgm:pt modelId="{98288FE2-FCD0-4545-8C22-9503E6EF8C88}" type="parTrans" cxnId="{8F0CA290-010C-4BA6-BEA5-5E90D2A5E399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2F9B6D81-B19A-41AB-96D0-D644DC80ADB6}" type="sibTrans" cxnId="{8F0CA290-010C-4BA6-BEA5-5E90D2A5E399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BC60386C-7824-46A5-9D18-2CA9DD51B7AB}">
      <dgm:prSet custT="1"/>
      <dgm:spPr/>
      <dgm:t>
        <a:bodyPr/>
        <a:lstStyle/>
        <a:p>
          <a:pPr algn="ctr">
            <a:defRPr b="1"/>
          </a:pPr>
          <a:r>
            <a:rPr lang="en-US" sz="2000" dirty="0">
              <a:solidFill>
                <a:srgbClr val="002060"/>
              </a:solidFill>
              <a:latin typeface="Times" pitchFamily="2" charset="0"/>
            </a:rPr>
            <a:t>Sustain</a:t>
          </a:r>
        </a:p>
      </dgm:t>
    </dgm:pt>
    <dgm:pt modelId="{66E29945-C436-4F38-8957-E5C1E341FC92}" type="parTrans" cxnId="{78FC3E9C-A42A-4CC4-BF46-E499E125B684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24AE30A5-44F8-4660-BF1D-1EF2D84DC498}" type="sibTrans" cxnId="{78FC3E9C-A42A-4CC4-BF46-E499E125B684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FCAE2819-05D2-44B3-9865-88A808BB2187}">
      <dgm:prSet custT="1"/>
      <dgm:spPr/>
      <dgm:t>
        <a:bodyPr/>
        <a:lstStyle/>
        <a:p>
          <a:pPr algn="ctr"/>
          <a:r>
            <a:rPr lang="en-US" sz="1600" b="0" dirty="0">
              <a:solidFill>
                <a:srgbClr val="002060"/>
              </a:solidFill>
              <a:latin typeface="Times" pitchFamily="2" charset="0"/>
            </a:rPr>
            <a:t>Develop a sustainable community partnership plan</a:t>
          </a:r>
        </a:p>
      </dgm:t>
    </dgm:pt>
    <dgm:pt modelId="{CF09375B-E953-484D-8AE0-A3140467CA14}" type="parTrans" cxnId="{1F2DC8FC-D15B-4E76-A620-4892A7AADE8D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DD972410-FC08-4B02-B1CC-F6DE89BD1DF5}" type="sibTrans" cxnId="{1F2DC8FC-D15B-4E76-A620-4892A7AADE8D}">
      <dgm:prSet/>
      <dgm:spPr/>
      <dgm:t>
        <a:bodyPr/>
        <a:lstStyle/>
        <a:p>
          <a:pPr algn="ctr"/>
          <a:endParaRPr lang="en-US" sz="1600">
            <a:solidFill>
              <a:srgbClr val="002060"/>
            </a:solidFill>
            <a:latin typeface="Times" pitchFamily="2" charset="0"/>
          </a:endParaRPr>
        </a:p>
      </dgm:t>
    </dgm:pt>
    <dgm:pt modelId="{1C3FFB8B-D421-4860-9BBE-E03D64F94D0B}" type="pres">
      <dgm:prSet presAssocID="{56CCEBE2-24F3-45BA-9CA5-E824F89476F8}" presName="root" presStyleCnt="0">
        <dgm:presLayoutVars>
          <dgm:dir/>
          <dgm:resizeHandles val="exact"/>
        </dgm:presLayoutVars>
      </dgm:prSet>
      <dgm:spPr/>
    </dgm:pt>
    <dgm:pt modelId="{00AF648A-2AD4-4B54-A352-1CAD4C37A438}" type="pres">
      <dgm:prSet presAssocID="{6D8739CB-614F-49FD-AAD8-D4A888A9427E}" presName="compNode" presStyleCnt="0"/>
      <dgm:spPr/>
    </dgm:pt>
    <dgm:pt modelId="{4A55E281-E786-4CE4-B8C9-8486FCD1DC9E}" type="pres">
      <dgm:prSet presAssocID="{6D8739CB-614F-49FD-AAD8-D4A888A9427E}" presName="iconRect" presStyleLbl="node1" presStyleIdx="0" presStyleCnt="3" custLinFactNeighborX="84272" custLinFactNeighborY="-36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0D58E5A-388E-40AC-9069-5AB78BB9AB08}" type="pres">
      <dgm:prSet presAssocID="{6D8739CB-614F-49FD-AAD8-D4A888A9427E}" presName="iconSpace" presStyleCnt="0"/>
      <dgm:spPr/>
    </dgm:pt>
    <dgm:pt modelId="{E9011F27-3BEB-43B3-AA56-1D1E5F0BBA93}" type="pres">
      <dgm:prSet presAssocID="{6D8739CB-614F-49FD-AAD8-D4A888A9427E}" presName="parTx" presStyleLbl="revTx" presStyleIdx="0" presStyleCnt="6">
        <dgm:presLayoutVars>
          <dgm:chMax val="0"/>
          <dgm:chPref val="0"/>
        </dgm:presLayoutVars>
      </dgm:prSet>
      <dgm:spPr/>
    </dgm:pt>
    <dgm:pt modelId="{60ABA5C8-9E83-46EA-9E85-6D51376A8E1B}" type="pres">
      <dgm:prSet presAssocID="{6D8739CB-614F-49FD-AAD8-D4A888A9427E}" presName="txSpace" presStyleCnt="0"/>
      <dgm:spPr/>
    </dgm:pt>
    <dgm:pt modelId="{BA2F4945-8AB0-4628-85B6-5DB51B5D1A55}" type="pres">
      <dgm:prSet presAssocID="{6D8739CB-614F-49FD-AAD8-D4A888A9427E}" presName="desTx" presStyleLbl="revTx" presStyleIdx="1" presStyleCnt="6">
        <dgm:presLayoutVars/>
      </dgm:prSet>
      <dgm:spPr/>
    </dgm:pt>
    <dgm:pt modelId="{8D9CD1AE-43F1-4209-8CA7-26CC16A0C0D1}" type="pres">
      <dgm:prSet presAssocID="{D7C1B6F4-91CB-42B5-8C05-DA561C89282C}" presName="sibTrans" presStyleCnt="0"/>
      <dgm:spPr/>
    </dgm:pt>
    <dgm:pt modelId="{AFF07DFF-9EB6-4FF6-9FA1-2197DC3D125A}" type="pres">
      <dgm:prSet presAssocID="{A82804E2-D4CB-4C09-B0FC-626791CB2FE8}" presName="compNode" presStyleCnt="0"/>
      <dgm:spPr/>
    </dgm:pt>
    <dgm:pt modelId="{FE2B1197-D8A5-4632-82FA-2E92D7FA73AC}" type="pres">
      <dgm:prSet presAssocID="{A82804E2-D4CB-4C09-B0FC-626791CB2FE8}" presName="iconRect" presStyleLbl="node1" presStyleIdx="1" presStyleCnt="3" custLinFactX="200000" custLinFactNeighborX="255080" custLinFactNeighborY="146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607B9E4-C7DA-4916-B5E3-0FDBE8C884C4}" type="pres">
      <dgm:prSet presAssocID="{A82804E2-D4CB-4C09-B0FC-626791CB2FE8}" presName="iconSpace" presStyleCnt="0"/>
      <dgm:spPr/>
    </dgm:pt>
    <dgm:pt modelId="{8255D0AE-8C22-412A-A8AB-9A8AF647D6F4}" type="pres">
      <dgm:prSet presAssocID="{A82804E2-D4CB-4C09-B0FC-626791CB2FE8}" presName="parTx" presStyleLbl="revTx" presStyleIdx="2" presStyleCnt="6">
        <dgm:presLayoutVars>
          <dgm:chMax val="0"/>
          <dgm:chPref val="0"/>
        </dgm:presLayoutVars>
      </dgm:prSet>
      <dgm:spPr/>
    </dgm:pt>
    <dgm:pt modelId="{B0388CC6-817A-4205-A9D1-4BFC1777E82B}" type="pres">
      <dgm:prSet presAssocID="{A82804E2-D4CB-4C09-B0FC-626791CB2FE8}" presName="txSpace" presStyleCnt="0"/>
      <dgm:spPr/>
    </dgm:pt>
    <dgm:pt modelId="{90C430EB-D6BC-4C26-A4D0-2AA682BDD210}" type="pres">
      <dgm:prSet presAssocID="{A82804E2-D4CB-4C09-B0FC-626791CB2FE8}" presName="desTx" presStyleLbl="revTx" presStyleIdx="3" presStyleCnt="6">
        <dgm:presLayoutVars/>
      </dgm:prSet>
      <dgm:spPr/>
    </dgm:pt>
    <dgm:pt modelId="{5E145358-8B9B-4F74-B434-13C496419076}" type="pres">
      <dgm:prSet presAssocID="{F9C08C2D-5F1A-4E8A-B4D4-9CFB261C57F4}" presName="sibTrans" presStyleCnt="0"/>
      <dgm:spPr/>
    </dgm:pt>
    <dgm:pt modelId="{A8DC7B44-56D9-4CD0-A633-A2D5DB073192}" type="pres">
      <dgm:prSet presAssocID="{BC60386C-7824-46A5-9D18-2CA9DD51B7AB}" presName="compNode" presStyleCnt="0"/>
      <dgm:spPr/>
    </dgm:pt>
    <dgm:pt modelId="{1718D81E-107B-4322-94FB-267660A43620}" type="pres">
      <dgm:prSet presAssocID="{BC60386C-7824-46A5-9D18-2CA9DD51B7AB}" presName="iconRect" presStyleLbl="node1" presStyleIdx="2" presStyleCnt="3" custLinFactX="-100000" custLinFactNeighborX="-170974" custLinFactNeighborY="139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970948B-C0B8-4635-9874-D6C32D0E72AF}" type="pres">
      <dgm:prSet presAssocID="{BC60386C-7824-46A5-9D18-2CA9DD51B7AB}" presName="iconSpace" presStyleCnt="0"/>
      <dgm:spPr/>
    </dgm:pt>
    <dgm:pt modelId="{D8592593-EE3A-4C3C-B906-9CE183DAC553}" type="pres">
      <dgm:prSet presAssocID="{BC60386C-7824-46A5-9D18-2CA9DD51B7AB}" presName="parTx" presStyleLbl="revTx" presStyleIdx="4" presStyleCnt="6">
        <dgm:presLayoutVars>
          <dgm:chMax val="0"/>
          <dgm:chPref val="0"/>
        </dgm:presLayoutVars>
      </dgm:prSet>
      <dgm:spPr/>
    </dgm:pt>
    <dgm:pt modelId="{E6CAD5E9-5412-461D-9CA0-47F04586EECB}" type="pres">
      <dgm:prSet presAssocID="{BC60386C-7824-46A5-9D18-2CA9DD51B7AB}" presName="txSpace" presStyleCnt="0"/>
      <dgm:spPr/>
    </dgm:pt>
    <dgm:pt modelId="{E2A0FF3D-5DF4-4E4A-A05A-206AA21A4846}" type="pres">
      <dgm:prSet presAssocID="{BC60386C-7824-46A5-9D18-2CA9DD51B7AB}" presName="desTx" presStyleLbl="revTx" presStyleIdx="5" presStyleCnt="6" custScaleX="120424" custScaleY="107404">
        <dgm:presLayoutVars/>
      </dgm:prSet>
      <dgm:spPr/>
    </dgm:pt>
  </dgm:ptLst>
  <dgm:cxnLst>
    <dgm:cxn modelId="{28169211-4B49-B842-ABA9-C7FE195A7D58}" type="presOf" srcId="{FCAE2819-05D2-44B3-9865-88A808BB2187}" destId="{E2A0FF3D-5DF4-4E4A-A05A-206AA21A4846}" srcOrd="0" destOrd="0" presId="urn:microsoft.com/office/officeart/2018/2/layout/IconLabelDescriptionList"/>
    <dgm:cxn modelId="{DC22BE27-E4FF-6A44-9F66-6A1128D8AEDC}" type="presOf" srcId="{BC60386C-7824-46A5-9D18-2CA9DD51B7AB}" destId="{D8592593-EE3A-4C3C-B906-9CE183DAC553}" srcOrd="0" destOrd="0" presId="urn:microsoft.com/office/officeart/2018/2/layout/IconLabelDescriptionList"/>
    <dgm:cxn modelId="{814F983D-6153-AA4A-8714-D2B5A4E0CDF3}" type="presOf" srcId="{1B49E13B-97A5-44B0-A6B3-584F9F18260A}" destId="{90C430EB-D6BC-4C26-A4D0-2AA682BDD210}" srcOrd="0" destOrd="0" presId="urn:microsoft.com/office/officeart/2018/2/layout/IconLabelDescriptionList"/>
    <dgm:cxn modelId="{CB9C863E-4B66-0E42-B15E-790F1CC0A694}" type="presOf" srcId="{09A2BCCD-5CE3-4A64-977A-928B74ABB8FC}" destId="{BA2F4945-8AB0-4628-85B6-5DB51B5D1A55}" srcOrd="0" destOrd="0" presId="urn:microsoft.com/office/officeart/2018/2/layout/IconLabelDescriptionList"/>
    <dgm:cxn modelId="{0A84696C-8F58-E945-895F-CE1C9F628D2A}" type="presOf" srcId="{56CCEBE2-24F3-45BA-9CA5-E824F89476F8}" destId="{1C3FFB8B-D421-4860-9BBE-E03D64F94D0B}" srcOrd="0" destOrd="0" presId="urn:microsoft.com/office/officeart/2018/2/layout/IconLabelDescriptionList"/>
    <dgm:cxn modelId="{3630FC72-4822-41CC-BBF3-53120E1234B7}" srcId="{56CCEBE2-24F3-45BA-9CA5-E824F89476F8}" destId="{6D8739CB-614F-49FD-AAD8-D4A888A9427E}" srcOrd="0" destOrd="0" parTransId="{7C4821F5-11D0-49FE-8C6B-3CD0829AB7BE}" sibTransId="{D7C1B6F4-91CB-42B5-8C05-DA561C89282C}"/>
    <dgm:cxn modelId="{8F0CA290-010C-4BA6-BEA5-5E90D2A5E399}" srcId="{A82804E2-D4CB-4C09-B0FC-626791CB2FE8}" destId="{1B49E13B-97A5-44B0-A6B3-584F9F18260A}" srcOrd="0" destOrd="0" parTransId="{98288FE2-FCD0-4545-8C22-9503E6EF8C88}" sibTransId="{2F9B6D81-B19A-41AB-96D0-D644DC80ADB6}"/>
    <dgm:cxn modelId="{843F9194-495F-4285-9153-65E8B457BC42}" srcId="{56CCEBE2-24F3-45BA-9CA5-E824F89476F8}" destId="{A82804E2-D4CB-4C09-B0FC-626791CB2FE8}" srcOrd="1" destOrd="0" parTransId="{D7984A95-5003-49F3-94FA-FBAC5BF00D50}" sibTransId="{F9C08C2D-5F1A-4E8A-B4D4-9CFB261C57F4}"/>
    <dgm:cxn modelId="{D93D6596-D722-2945-B4F1-B3C26D25D204}" type="presOf" srcId="{6D8739CB-614F-49FD-AAD8-D4A888A9427E}" destId="{E9011F27-3BEB-43B3-AA56-1D1E5F0BBA93}" srcOrd="0" destOrd="0" presId="urn:microsoft.com/office/officeart/2018/2/layout/IconLabelDescriptionList"/>
    <dgm:cxn modelId="{78FC3E9C-A42A-4CC4-BF46-E499E125B684}" srcId="{56CCEBE2-24F3-45BA-9CA5-E824F89476F8}" destId="{BC60386C-7824-46A5-9D18-2CA9DD51B7AB}" srcOrd="2" destOrd="0" parTransId="{66E29945-C436-4F38-8957-E5C1E341FC92}" sibTransId="{24AE30A5-44F8-4660-BF1D-1EF2D84DC498}"/>
    <dgm:cxn modelId="{F85F00A2-280D-40E6-A25D-CF3AE1FA7D60}" srcId="{6D8739CB-614F-49FD-AAD8-D4A888A9427E}" destId="{09A2BCCD-5CE3-4A64-977A-928B74ABB8FC}" srcOrd="0" destOrd="0" parTransId="{DF827179-CF25-45FA-8003-069827EAAAB4}" sibTransId="{3F4B3FEA-0D99-45F8-8616-A1B6CB503E7C}"/>
    <dgm:cxn modelId="{7C1803B2-A184-5D40-B19A-C3A152F748AF}" type="presOf" srcId="{A82804E2-D4CB-4C09-B0FC-626791CB2FE8}" destId="{8255D0AE-8C22-412A-A8AB-9A8AF647D6F4}" srcOrd="0" destOrd="0" presId="urn:microsoft.com/office/officeart/2018/2/layout/IconLabelDescriptionList"/>
    <dgm:cxn modelId="{1F2DC8FC-D15B-4E76-A620-4892A7AADE8D}" srcId="{BC60386C-7824-46A5-9D18-2CA9DD51B7AB}" destId="{FCAE2819-05D2-44B3-9865-88A808BB2187}" srcOrd="0" destOrd="0" parTransId="{CF09375B-E953-484D-8AE0-A3140467CA14}" sibTransId="{DD972410-FC08-4B02-B1CC-F6DE89BD1DF5}"/>
    <dgm:cxn modelId="{CADC3F41-2A78-684E-AA17-127E280C4A72}" type="presParOf" srcId="{1C3FFB8B-D421-4860-9BBE-E03D64F94D0B}" destId="{00AF648A-2AD4-4B54-A352-1CAD4C37A438}" srcOrd="0" destOrd="0" presId="urn:microsoft.com/office/officeart/2018/2/layout/IconLabelDescriptionList"/>
    <dgm:cxn modelId="{2F94DFBF-D06B-BA49-8EF2-C099BB0A5D85}" type="presParOf" srcId="{00AF648A-2AD4-4B54-A352-1CAD4C37A438}" destId="{4A55E281-E786-4CE4-B8C9-8486FCD1DC9E}" srcOrd="0" destOrd="0" presId="urn:microsoft.com/office/officeart/2018/2/layout/IconLabelDescriptionList"/>
    <dgm:cxn modelId="{B4A81A1F-4D3E-6E47-985D-151A5916F7DF}" type="presParOf" srcId="{00AF648A-2AD4-4B54-A352-1CAD4C37A438}" destId="{E0D58E5A-388E-40AC-9069-5AB78BB9AB08}" srcOrd="1" destOrd="0" presId="urn:microsoft.com/office/officeart/2018/2/layout/IconLabelDescriptionList"/>
    <dgm:cxn modelId="{628117B1-B7BF-894C-9FA0-88689536CB38}" type="presParOf" srcId="{00AF648A-2AD4-4B54-A352-1CAD4C37A438}" destId="{E9011F27-3BEB-43B3-AA56-1D1E5F0BBA93}" srcOrd="2" destOrd="0" presId="urn:microsoft.com/office/officeart/2018/2/layout/IconLabelDescriptionList"/>
    <dgm:cxn modelId="{D87B1B05-E9D9-0943-B2CE-E582A2C911A3}" type="presParOf" srcId="{00AF648A-2AD4-4B54-A352-1CAD4C37A438}" destId="{60ABA5C8-9E83-46EA-9E85-6D51376A8E1B}" srcOrd="3" destOrd="0" presId="urn:microsoft.com/office/officeart/2018/2/layout/IconLabelDescriptionList"/>
    <dgm:cxn modelId="{AFBA56DE-7575-BB48-AE97-DA354E0FBFE5}" type="presParOf" srcId="{00AF648A-2AD4-4B54-A352-1CAD4C37A438}" destId="{BA2F4945-8AB0-4628-85B6-5DB51B5D1A55}" srcOrd="4" destOrd="0" presId="urn:microsoft.com/office/officeart/2018/2/layout/IconLabelDescriptionList"/>
    <dgm:cxn modelId="{71C616DC-65A8-DB47-9405-F112F48D26B8}" type="presParOf" srcId="{1C3FFB8B-D421-4860-9BBE-E03D64F94D0B}" destId="{8D9CD1AE-43F1-4209-8CA7-26CC16A0C0D1}" srcOrd="1" destOrd="0" presId="urn:microsoft.com/office/officeart/2018/2/layout/IconLabelDescriptionList"/>
    <dgm:cxn modelId="{E43C8774-3FC9-6D46-BFCC-74B529B5EFAA}" type="presParOf" srcId="{1C3FFB8B-D421-4860-9BBE-E03D64F94D0B}" destId="{AFF07DFF-9EB6-4FF6-9FA1-2197DC3D125A}" srcOrd="2" destOrd="0" presId="urn:microsoft.com/office/officeart/2018/2/layout/IconLabelDescriptionList"/>
    <dgm:cxn modelId="{E359055C-C70A-8E42-9580-0BA0C90FBB35}" type="presParOf" srcId="{AFF07DFF-9EB6-4FF6-9FA1-2197DC3D125A}" destId="{FE2B1197-D8A5-4632-82FA-2E92D7FA73AC}" srcOrd="0" destOrd="0" presId="urn:microsoft.com/office/officeart/2018/2/layout/IconLabelDescriptionList"/>
    <dgm:cxn modelId="{82908557-BD8C-6E4E-A19C-1C4BCC6C1562}" type="presParOf" srcId="{AFF07DFF-9EB6-4FF6-9FA1-2197DC3D125A}" destId="{1607B9E4-C7DA-4916-B5E3-0FDBE8C884C4}" srcOrd="1" destOrd="0" presId="urn:microsoft.com/office/officeart/2018/2/layout/IconLabelDescriptionList"/>
    <dgm:cxn modelId="{22829BDE-EA08-6044-9B27-8C0234120541}" type="presParOf" srcId="{AFF07DFF-9EB6-4FF6-9FA1-2197DC3D125A}" destId="{8255D0AE-8C22-412A-A8AB-9A8AF647D6F4}" srcOrd="2" destOrd="0" presId="urn:microsoft.com/office/officeart/2018/2/layout/IconLabelDescriptionList"/>
    <dgm:cxn modelId="{A1CBE5AD-7FC0-974E-942F-420EEB5021D7}" type="presParOf" srcId="{AFF07DFF-9EB6-4FF6-9FA1-2197DC3D125A}" destId="{B0388CC6-817A-4205-A9D1-4BFC1777E82B}" srcOrd="3" destOrd="0" presId="urn:microsoft.com/office/officeart/2018/2/layout/IconLabelDescriptionList"/>
    <dgm:cxn modelId="{232A82B9-33B9-2947-A55B-F299D581D75F}" type="presParOf" srcId="{AFF07DFF-9EB6-4FF6-9FA1-2197DC3D125A}" destId="{90C430EB-D6BC-4C26-A4D0-2AA682BDD210}" srcOrd="4" destOrd="0" presId="urn:microsoft.com/office/officeart/2018/2/layout/IconLabelDescriptionList"/>
    <dgm:cxn modelId="{0EB2CBEA-B883-464A-B38B-6C7215D01EC6}" type="presParOf" srcId="{1C3FFB8B-D421-4860-9BBE-E03D64F94D0B}" destId="{5E145358-8B9B-4F74-B434-13C496419076}" srcOrd="3" destOrd="0" presId="urn:microsoft.com/office/officeart/2018/2/layout/IconLabelDescriptionList"/>
    <dgm:cxn modelId="{F6D5863A-2AFA-D247-ACB7-3D50DD8093F0}" type="presParOf" srcId="{1C3FFB8B-D421-4860-9BBE-E03D64F94D0B}" destId="{A8DC7B44-56D9-4CD0-A633-A2D5DB073192}" srcOrd="4" destOrd="0" presId="urn:microsoft.com/office/officeart/2018/2/layout/IconLabelDescriptionList"/>
    <dgm:cxn modelId="{A7558124-76EF-8A46-9AEE-705D705308A6}" type="presParOf" srcId="{A8DC7B44-56D9-4CD0-A633-A2D5DB073192}" destId="{1718D81E-107B-4322-94FB-267660A43620}" srcOrd="0" destOrd="0" presId="urn:microsoft.com/office/officeart/2018/2/layout/IconLabelDescriptionList"/>
    <dgm:cxn modelId="{16E1E388-1FA4-344E-8AB5-F1EEF803E090}" type="presParOf" srcId="{A8DC7B44-56D9-4CD0-A633-A2D5DB073192}" destId="{1970948B-C0B8-4635-9874-D6C32D0E72AF}" srcOrd="1" destOrd="0" presId="urn:microsoft.com/office/officeart/2018/2/layout/IconLabelDescriptionList"/>
    <dgm:cxn modelId="{BEFBEF9A-1402-8840-B9A5-51DD7F0571B7}" type="presParOf" srcId="{A8DC7B44-56D9-4CD0-A633-A2D5DB073192}" destId="{D8592593-EE3A-4C3C-B906-9CE183DAC553}" srcOrd="2" destOrd="0" presId="urn:microsoft.com/office/officeart/2018/2/layout/IconLabelDescriptionList"/>
    <dgm:cxn modelId="{286E0922-C87A-474A-B918-AC265FA1A859}" type="presParOf" srcId="{A8DC7B44-56D9-4CD0-A633-A2D5DB073192}" destId="{E6CAD5E9-5412-461D-9CA0-47F04586EECB}" srcOrd="3" destOrd="0" presId="urn:microsoft.com/office/officeart/2018/2/layout/IconLabelDescriptionList"/>
    <dgm:cxn modelId="{4426AD92-56AB-244A-A07D-A014F1D5CD78}" type="presParOf" srcId="{A8DC7B44-56D9-4CD0-A633-A2D5DB073192}" destId="{E2A0FF3D-5DF4-4E4A-A05A-206AA21A484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57793-ACFA-4A62-A6A7-D959C5D7EBE9}">
      <dsp:nvSpPr>
        <dsp:cNvPr id="0" name=""/>
        <dsp:cNvSpPr/>
      </dsp:nvSpPr>
      <dsp:spPr>
        <a:xfrm>
          <a:off x="1155056" y="203491"/>
          <a:ext cx="1236151" cy="12361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8B9B-BE48-447A-B015-2D507871D15C}">
      <dsp:nvSpPr>
        <dsp:cNvPr id="0" name=""/>
        <dsp:cNvSpPr/>
      </dsp:nvSpPr>
      <dsp:spPr>
        <a:xfrm>
          <a:off x="7202" y="1555527"/>
          <a:ext cx="3531860" cy="52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Mitchell High School:</a:t>
          </a:r>
        </a:p>
      </dsp:txBody>
      <dsp:txXfrm>
        <a:off x="7202" y="1555527"/>
        <a:ext cx="3531860" cy="529779"/>
      </dsp:txXfrm>
    </dsp:sp>
    <dsp:sp modelId="{94D24DA2-F17D-41F8-B20D-2E7163BF23DD}">
      <dsp:nvSpPr>
        <dsp:cNvPr id="0" name=""/>
        <dsp:cNvSpPr/>
      </dsp:nvSpPr>
      <dsp:spPr>
        <a:xfrm>
          <a:off x="7202" y="2139205"/>
          <a:ext cx="3531860" cy="7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Times" pitchFamily="2" charset="0"/>
            </a:rPr>
            <a:t>Underserved/under-represented </a:t>
          </a:r>
          <a:r>
            <a:rPr lang="en-US" sz="1400" b="0" kern="1200" dirty="0">
              <a:latin typeface="Times" pitchFamily="2" charset="0"/>
            </a:rPr>
            <a:t>students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" pitchFamily="2" charset="0"/>
            </a:rPr>
            <a:t>Title 1 school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" pitchFamily="2" charset="0"/>
            </a:rPr>
            <a:t>Biomedical Science education program</a:t>
          </a:r>
        </a:p>
      </dsp:txBody>
      <dsp:txXfrm>
        <a:off x="7202" y="2139205"/>
        <a:ext cx="3531860" cy="759277"/>
      </dsp:txXfrm>
    </dsp:sp>
    <dsp:sp modelId="{0D8B3F18-6C80-47E0-BB97-CB016CECCB29}">
      <dsp:nvSpPr>
        <dsp:cNvPr id="0" name=""/>
        <dsp:cNvSpPr/>
      </dsp:nvSpPr>
      <dsp:spPr>
        <a:xfrm>
          <a:off x="5304992" y="203491"/>
          <a:ext cx="1236151" cy="12361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A12B6-C9E9-400C-9C56-0068FBB8F95F}">
      <dsp:nvSpPr>
        <dsp:cNvPr id="0" name=""/>
        <dsp:cNvSpPr/>
      </dsp:nvSpPr>
      <dsp:spPr>
        <a:xfrm>
          <a:off x="4157137" y="1555527"/>
          <a:ext cx="3531860" cy="52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Mitchell High School HOSA program</a:t>
          </a:r>
        </a:p>
      </dsp:txBody>
      <dsp:txXfrm>
        <a:off x="4157137" y="1555527"/>
        <a:ext cx="3531860" cy="529779"/>
      </dsp:txXfrm>
    </dsp:sp>
    <dsp:sp modelId="{8B43029C-97A9-4B03-90EC-CD0B6E6488CC}">
      <dsp:nvSpPr>
        <dsp:cNvPr id="0" name=""/>
        <dsp:cNvSpPr/>
      </dsp:nvSpPr>
      <dsp:spPr>
        <a:xfrm>
          <a:off x="4157137" y="2139205"/>
          <a:ext cx="3531860" cy="7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" pitchFamily="2" charset="0"/>
            </a:rPr>
            <a:t>Health </a:t>
          </a:r>
          <a:r>
            <a:rPr lang="en-US" sz="1400" b="0" kern="1200" dirty="0">
              <a:solidFill>
                <a:schemeClr val="tx1"/>
              </a:solidFill>
              <a:latin typeface="Times" pitchFamily="2" charset="0"/>
            </a:rPr>
            <a:t>Occupations Students of America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Times" pitchFamily="2" charset="0"/>
            </a:rPr>
            <a:t>Compete in state/national competitions</a:t>
          </a:r>
        </a:p>
      </dsp:txBody>
      <dsp:txXfrm>
        <a:off x="4157137" y="2139205"/>
        <a:ext cx="3531860" cy="759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5E281-E786-4CE4-B8C9-8486FCD1DC9E}">
      <dsp:nvSpPr>
        <dsp:cNvPr id="0" name=""/>
        <dsp:cNvSpPr/>
      </dsp:nvSpPr>
      <dsp:spPr>
        <a:xfrm>
          <a:off x="643496" y="230187"/>
          <a:ext cx="756736" cy="7567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1F27-3BEB-43B3-AA56-1D1E5F0BBA93}">
      <dsp:nvSpPr>
        <dsp:cNvPr id="0" name=""/>
        <dsp:cNvSpPr/>
      </dsp:nvSpPr>
      <dsp:spPr>
        <a:xfrm>
          <a:off x="5779" y="1126013"/>
          <a:ext cx="2162105" cy="32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002060"/>
              </a:solidFill>
              <a:latin typeface="Times" pitchFamily="2" charset="0"/>
            </a:rPr>
            <a:t>Inspire</a:t>
          </a:r>
        </a:p>
      </dsp:txBody>
      <dsp:txXfrm>
        <a:off x="5779" y="1126013"/>
        <a:ext cx="2162105" cy="324315"/>
      </dsp:txXfrm>
    </dsp:sp>
    <dsp:sp modelId="{BA2F4945-8AB0-4628-85B6-5DB51B5D1A55}">
      <dsp:nvSpPr>
        <dsp:cNvPr id="0" name=""/>
        <dsp:cNvSpPr/>
      </dsp:nvSpPr>
      <dsp:spPr>
        <a:xfrm>
          <a:off x="5779" y="1502171"/>
          <a:ext cx="2162105" cy="1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rgbClr val="002060"/>
              </a:solidFill>
              <a:latin typeface="Times" pitchFamily="2" charset="0"/>
            </a:rPr>
            <a:t>Inspire students to pursue healthcare-related training and careers through mentorship and experiential learning</a:t>
          </a:r>
        </a:p>
      </dsp:txBody>
      <dsp:txXfrm>
        <a:off x="5779" y="1502171"/>
        <a:ext cx="2162105" cy="1347760"/>
      </dsp:txXfrm>
    </dsp:sp>
    <dsp:sp modelId="{FE2B1197-D8A5-4632-82FA-2E92D7FA73AC}">
      <dsp:nvSpPr>
        <dsp:cNvPr id="0" name=""/>
        <dsp:cNvSpPr/>
      </dsp:nvSpPr>
      <dsp:spPr>
        <a:xfrm>
          <a:off x="5990011" y="368889"/>
          <a:ext cx="756736" cy="7567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5D0AE-8C22-412A-A8AB-9A8AF647D6F4}">
      <dsp:nvSpPr>
        <dsp:cNvPr id="0" name=""/>
        <dsp:cNvSpPr/>
      </dsp:nvSpPr>
      <dsp:spPr>
        <a:xfrm>
          <a:off x="2546253" y="1126013"/>
          <a:ext cx="2162105" cy="32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002060"/>
              </a:solidFill>
              <a:latin typeface="Times" pitchFamily="2" charset="0"/>
            </a:rPr>
            <a:t>Cultivate</a:t>
          </a:r>
        </a:p>
      </dsp:txBody>
      <dsp:txXfrm>
        <a:off x="2546253" y="1126013"/>
        <a:ext cx="2162105" cy="324315"/>
      </dsp:txXfrm>
    </dsp:sp>
    <dsp:sp modelId="{90C430EB-D6BC-4C26-A4D0-2AA682BDD210}">
      <dsp:nvSpPr>
        <dsp:cNvPr id="0" name=""/>
        <dsp:cNvSpPr/>
      </dsp:nvSpPr>
      <dsp:spPr>
        <a:xfrm>
          <a:off x="2546253" y="1502171"/>
          <a:ext cx="2162105" cy="1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2060"/>
              </a:solidFill>
              <a:latin typeface="Times" pitchFamily="2" charset="0"/>
            </a:rPr>
            <a:t>Cultivate an avenue for professional development</a:t>
          </a:r>
        </a:p>
      </dsp:txBody>
      <dsp:txXfrm>
        <a:off x="2546253" y="1502171"/>
        <a:ext cx="2162105" cy="1347760"/>
      </dsp:txXfrm>
    </dsp:sp>
    <dsp:sp modelId="{1718D81E-107B-4322-94FB-267660A43620}">
      <dsp:nvSpPr>
        <dsp:cNvPr id="0" name=""/>
        <dsp:cNvSpPr/>
      </dsp:nvSpPr>
      <dsp:spPr>
        <a:xfrm>
          <a:off x="3256960" y="338804"/>
          <a:ext cx="756736" cy="7567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2593-EE3A-4C3C-B906-9CE183DAC553}">
      <dsp:nvSpPr>
        <dsp:cNvPr id="0" name=""/>
        <dsp:cNvSpPr/>
      </dsp:nvSpPr>
      <dsp:spPr>
        <a:xfrm>
          <a:off x="5307521" y="1101066"/>
          <a:ext cx="2162105" cy="32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>
              <a:solidFill>
                <a:srgbClr val="002060"/>
              </a:solidFill>
              <a:latin typeface="Times" pitchFamily="2" charset="0"/>
            </a:rPr>
            <a:t>Sustain</a:t>
          </a:r>
        </a:p>
      </dsp:txBody>
      <dsp:txXfrm>
        <a:off x="5307521" y="1101066"/>
        <a:ext cx="2162105" cy="324315"/>
      </dsp:txXfrm>
    </dsp:sp>
    <dsp:sp modelId="{E2A0FF3D-5DF4-4E4A-A05A-206AA21A4846}">
      <dsp:nvSpPr>
        <dsp:cNvPr id="0" name=""/>
        <dsp:cNvSpPr/>
      </dsp:nvSpPr>
      <dsp:spPr>
        <a:xfrm>
          <a:off x="5086726" y="1427330"/>
          <a:ext cx="2603693" cy="144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rgbClr val="002060"/>
              </a:solidFill>
              <a:latin typeface="Times" pitchFamily="2" charset="0"/>
            </a:rPr>
            <a:t>Develop a sustainable community partnership plan</a:t>
          </a:r>
        </a:p>
      </dsp:txBody>
      <dsp:txXfrm>
        <a:off x="5086726" y="1427330"/>
        <a:ext cx="2603693" cy="1447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5E281-E786-4CE4-B8C9-8486FCD1DC9E}">
      <dsp:nvSpPr>
        <dsp:cNvPr id="0" name=""/>
        <dsp:cNvSpPr/>
      </dsp:nvSpPr>
      <dsp:spPr>
        <a:xfrm>
          <a:off x="521163" y="355284"/>
          <a:ext cx="610699" cy="610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1F27-3BEB-43B3-AA56-1D1E5F0BBA93}">
      <dsp:nvSpPr>
        <dsp:cNvPr id="0" name=""/>
        <dsp:cNvSpPr/>
      </dsp:nvSpPr>
      <dsp:spPr>
        <a:xfrm>
          <a:off x="6514" y="1087158"/>
          <a:ext cx="1744856" cy="26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002060"/>
              </a:solidFill>
              <a:latin typeface="Times" pitchFamily="2" charset="0"/>
            </a:rPr>
            <a:t>Inspire</a:t>
          </a:r>
        </a:p>
      </dsp:txBody>
      <dsp:txXfrm>
        <a:off x="6514" y="1087158"/>
        <a:ext cx="1744856" cy="269907"/>
      </dsp:txXfrm>
    </dsp:sp>
    <dsp:sp modelId="{BA2F4945-8AB0-4628-85B6-5DB51B5D1A55}">
      <dsp:nvSpPr>
        <dsp:cNvPr id="0" name=""/>
        <dsp:cNvSpPr/>
      </dsp:nvSpPr>
      <dsp:spPr>
        <a:xfrm>
          <a:off x="6514" y="1403056"/>
          <a:ext cx="1744856" cy="1274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2060"/>
              </a:solidFill>
              <a:latin typeface="Times" pitchFamily="2" charset="0"/>
            </a:rPr>
            <a:t>Inspire students to pursue healthcare-related training and careers through mentorship and experiential learning</a:t>
          </a:r>
        </a:p>
      </dsp:txBody>
      <dsp:txXfrm>
        <a:off x="6514" y="1403056"/>
        <a:ext cx="1744856" cy="1274016"/>
      </dsp:txXfrm>
    </dsp:sp>
    <dsp:sp modelId="{FE2B1197-D8A5-4632-82FA-2E92D7FA73AC}">
      <dsp:nvSpPr>
        <dsp:cNvPr id="0" name=""/>
        <dsp:cNvSpPr/>
      </dsp:nvSpPr>
      <dsp:spPr>
        <a:xfrm>
          <a:off x="4835894" y="467219"/>
          <a:ext cx="610699" cy="610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5D0AE-8C22-412A-A8AB-9A8AF647D6F4}">
      <dsp:nvSpPr>
        <dsp:cNvPr id="0" name=""/>
        <dsp:cNvSpPr/>
      </dsp:nvSpPr>
      <dsp:spPr>
        <a:xfrm>
          <a:off x="2056721" y="1087158"/>
          <a:ext cx="1744856" cy="26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002060"/>
              </a:solidFill>
              <a:latin typeface="Times" pitchFamily="2" charset="0"/>
            </a:rPr>
            <a:t>Cultivate</a:t>
          </a:r>
        </a:p>
      </dsp:txBody>
      <dsp:txXfrm>
        <a:off x="2056721" y="1087158"/>
        <a:ext cx="1744856" cy="269907"/>
      </dsp:txXfrm>
    </dsp:sp>
    <dsp:sp modelId="{90C430EB-D6BC-4C26-A4D0-2AA682BDD210}">
      <dsp:nvSpPr>
        <dsp:cNvPr id="0" name=""/>
        <dsp:cNvSpPr/>
      </dsp:nvSpPr>
      <dsp:spPr>
        <a:xfrm>
          <a:off x="2056721" y="1403056"/>
          <a:ext cx="1744856" cy="1274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" pitchFamily="2" charset="0"/>
            </a:rPr>
            <a:t>Cultivate an avenue for professional development</a:t>
          </a:r>
        </a:p>
      </dsp:txBody>
      <dsp:txXfrm>
        <a:off x="2056721" y="1403056"/>
        <a:ext cx="1744856" cy="1274016"/>
      </dsp:txXfrm>
    </dsp:sp>
    <dsp:sp modelId="{1718D81E-107B-4322-94FB-267660A43620}">
      <dsp:nvSpPr>
        <dsp:cNvPr id="0" name=""/>
        <dsp:cNvSpPr/>
      </dsp:nvSpPr>
      <dsp:spPr>
        <a:xfrm>
          <a:off x="2630275" y="439490"/>
          <a:ext cx="610699" cy="610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2593-EE3A-4C3C-B906-9CE183DAC553}">
      <dsp:nvSpPr>
        <dsp:cNvPr id="0" name=""/>
        <dsp:cNvSpPr/>
      </dsp:nvSpPr>
      <dsp:spPr>
        <a:xfrm>
          <a:off x="4285113" y="1063576"/>
          <a:ext cx="1744856" cy="26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002060"/>
              </a:solidFill>
              <a:latin typeface="Times" pitchFamily="2" charset="0"/>
            </a:rPr>
            <a:t>Sustain</a:t>
          </a:r>
        </a:p>
      </dsp:txBody>
      <dsp:txXfrm>
        <a:off x="4285113" y="1063576"/>
        <a:ext cx="1744856" cy="269907"/>
      </dsp:txXfrm>
    </dsp:sp>
    <dsp:sp modelId="{E2A0FF3D-5DF4-4E4A-A05A-206AA21A4846}">
      <dsp:nvSpPr>
        <dsp:cNvPr id="0" name=""/>
        <dsp:cNvSpPr/>
      </dsp:nvSpPr>
      <dsp:spPr>
        <a:xfrm>
          <a:off x="4106928" y="1332310"/>
          <a:ext cx="2101226" cy="136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2060"/>
              </a:solidFill>
              <a:latin typeface="Times" pitchFamily="2" charset="0"/>
            </a:rPr>
            <a:t>Develop a sustainable community partnership plan</a:t>
          </a:r>
        </a:p>
      </dsp:txBody>
      <dsp:txXfrm>
        <a:off x="4106928" y="1332310"/>
        <a:ext cx="2101226" cy="136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1DA2-D020-7444-9C52-7B718DD2CA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10BB7-2283-1544-9459-4E7321FE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10BB7-2283-1544-9459-4E7321FE6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10BB7-2283-1544-9459-4E7321FE6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10BB7-2283-1544-9459-4E7321FE6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37.svg"/><Relationship Id="rId10" Type="http://schemas.openxmlformats.org/officeDocument/2006/relationships/diagramData" Target="../diagrams/data3.xml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4091B0B-4924-4397-B028-91FAB74DF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A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03" y="640080"/>
            <a:ext cx="5402961" cy="423181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400" cap="small" dirty="0">
                <a:solidFill>
                  <a:schemeClr val="tx1"/>
                </a:solidFill>
              </a:rPr>
              <a:t>Mitchell High School:</a:t>
            </a:r>
            <a:br>
              <a:rPr lang="en-US" cap="small" dirty="0">
                <a:solidFill>
                  <a:schemeClr val="tx1"/>
                </a:solidFill>
              </a:rPr>
            </a:br>
            <a:r>
              <a:rPr lang="en-US" cap="sm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Healthcare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734936"/>
            <a:ext cx="4920360" cy="11682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14F22"/>
                </a:solidFill>
                <a:latin typeface="Times" pitchFamily="2" charset="0"/>
              </a:rPr>
              <a:t>PEAK Project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14F22"/>
                </a:solidFill>
                <a:latin typeface="Times" pitchFamily="2" charset="0"/>
              </a:rPr>
              <a:t>March 6, 2020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14F22"/>
                </a:solidFill>
                <a:latin typeface="Times" pitchFamily="2" charset="0"/>
              </a:rPr>
              <a:t>Sanju Garimella, Colton Leavitt, Megan Kunkel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0F6C2B-377A-4B8D-A12C-D584C9966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8451" y="640080"/>
            <a:ext cx="3012948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847993D-3F00-4D7B-A815-07E29BABB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3038" y="802767"/>
            <a:ext cx="276377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30" name="Picture 6" descr="Image result for mitchell high school d11 mascott">
            <a:extLst>
              <a:ext uri="{FF2B5EF4-FFF2-40B4-BE49-F238E27FC236}">
                <a16:creationId xmlns:a16="http://schemas.microsoft.com/office/drawing/2014/main" id="{4FAB7ED2-8654-AA4A-BC3F-99D36A016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1" t="-1" r="299" b="-1"/>
          <a:stretch/>
        </p:blipFill>
        <p:spPr bwMode="auto">
          <a:xfrm>
            <a:off x="5648451" y="1808358"/>
            <a:ext cx="3012949" cy="29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2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208629E8-3FC9-804E-8BEB-DCBEF829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970" r="26845" b="-1862"/>
          <a:stretch/>
        </p:blipFill>
        <p:spPr bwMode="auto">
          <a:xfrm>
            <a:off x="-1716343" y="-103239"/>
            <a:ext cx="6642284" cy="71677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46F3259D-B8E9-1E43-B160-4DB4A6EE4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-1505" r="8197" b="1505"/>
          <a:stretch/>
        </p:blipFill>
        <p:spPr bwMode="auto">
          <a:xfrm>
            <a:off x="5161915" y="-103239"/>
            <a:ext cx="4572001" cy="69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01" y="144989"/>
            <a:ext cx="6999953" cy="1241359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cap="all" spc="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January</a:t>
            </a:r>
            <a:r>
              <a:rPr lang="en-US" sz="2400" kern="1200" cap="all" spc="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400" kern="1200" cap="all" spc="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cap="all" spc="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 Exam and Suturing Skills</a:t>
            </a:r>
          </a:p>
        </p:txBody>
      </p:sp>
    </p:spTree>
    <p:extLst>
      <p:ext uri="{BB962C8B-B14F-4D97-AF65-F5344CB8AC3E}">
        <p14:creationId xmlns:p14="http://schemas.microsoft.com/office/powerpoint/2010/main" val="7457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338077DE-E6CC-3648-9657-18E5244E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6224" r="368" b="15990"/>
          <a:stretch/>
        </p:blipFill>
        <p:spPr bwMode="auto">
          <a:xfrm>
            <a:off x="-38716" y="-645067"/>
            <a:ext cx="9182716" cy="41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1ECE0078-DD95-674C-9524-2F8D7290F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38925" r="8276" b="7097"/>
          <a:stretch/>
        </p:blipFill>
        <p:spPr bwMode="auto">
          <a:xfrm>
            <a:off x="-106044" y="2805178"/>
            <a:ext cx="9250043" cy="40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91" y="2323651"/>
            <a:ext cx="6743700" cy="963053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February</a:t>
            </a:r>
            <a: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 at HOSA competition</a:t>
            </a:r>
          </a:p>
        </p:txBody>
      </p:sp>
    </p:spTree>
    <p:extLst>
      <p:ext uri="{BB962C8B-B14F-4D97-AF65-F5344CB8AC3E}">
        <p14:creationId xmlns:p14="http://schemas.microsoft.com/office/powerpoint/2010/main" val="346147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4" y="543194"/>
            <a:ext cx="8288592" cy="2730947"/>
          </a:xfrm>
          <a:solidFill>
            <a:schemeClr val="tx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March</a:t>
            </a:r>
            <a: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</a:t>
            </a:r>
            <a:r>
              <a:rPr lang="en-US" sz="2800" b="1" kern="1200" cap="all" spc="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b="1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@ 4PM</a:t>
            </a:r>
            <a:b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 and</a:t>
            </a:r>
            <a:r>
              <a:rPr lang="en-US" sz="2800" b="1" kern="1200" cap="all" spc="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Patient interviews</a:t>
            </a:r>
            <a:b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</a:t>
            </a:r>
            <a: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 Banquet and team hand-off</a:t>
            </a:r>
          </a:p>
        </p:txBody>
      </p:sp>
      <p:pic>
        <p:nvPicPr>
          <p:cNvPr id="9218" name="Picture 2" descr="Image result for seeking volunteers">
            <a:extLst>
              <a:ext uri="{FF2B5EF4-FFF2-40B4-BE49-F238E27FC236}">
                <a16:creationId xmlns:a16="http://schemas.microsoft.com/office/drawing/2014/main" id="{ABD69CEF-CF5A-6348-B534-3571F833E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910" b="-1"/>
          <a:stretch/>
        </p:blipFill>
        <p:spPr bwMode="auto">
          <a:xfrm>
            <a:off x="103239" y="3294691"/>
            <a:ext cx="8893277" cy="35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9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1763-D70A-714F-BFB7-E785876D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Outcomes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900" dirty="0"/>
              <a:t>Healthcare career interests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5" b="1175"/>
          <a:stretch>
            <a:fillRect/>
          </a:stretch>
        </p:blipFill>
        <p:spPr>
          <a:xfrm>
            <a:off x="3494742" y="1520042"/>
            <a:ext cx="5649258" cy="31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3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F50326-6478-45B6-8E6E-02F136CA7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9472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3" y="2713672"/>
            <a:ext cx="2192865" cy="143708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dirty="0"/>
              <a:t>Community Partner: Barriers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1FC49-3E2D-4969-94A0-B0C49108F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389" y="640080"/>
            <a:ext cx="5135551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C882F2-41B8-4EBD-9DF4-3005A19E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0006" y="806357"/>
            <a:ext cx="488163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17" t="4236" r="12194" b="3941"/>
          <a:stretch/>
        </p:blipFill>
        <p:spPr>
          <a:xfrm>
            <a:off x="3838188" y="1353011"/>
            <a:ext cx="4515951" cy="30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900"/>
              <a:t>Interests in Healthcare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805" y="1710046"/>
            <a:ext cx="5435565" cy="30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200"/>
              <a:t>Family influence on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858703"/>
            <a:ext cx="3356919" cy="3042547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27% (6 students) have at least one family member working in healthcare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Dentistry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Optometry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Nurse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latin typeface="Times" pitchFamily="2" charset="0"/>
              </a:rPr>
              <a:t>Prosthesis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rgbClr val="FFFFFF"/>
              </a:solidFill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52" t="4328" r="24081" b="3484"/>
          <a:stretch/>
        </p:blipFill>
        <p:spPr>
          <a:xfrm>
            <a:off x="5536567" y="1864425"/>
            <a:ext cx="2631472" cy="26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964692"/>
            <a:ext cx="5578152" cy="1188720"/>
          </a:xfrm>
        </p:spPr>
        <p:txBody>
          <a:bodyPr>
            <a:normAutofit/>
          </a:bodyPr>
          <a:lstStyle/>
          <a:p>
            <a:r>
              <a:rPr lang="en-US"/>
              <a:t>Shared Goals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4C5437-838C-45F6-BFC8-3AF0ADE3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682" y="-2"/>
            <a:ext cx="2463317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BD493-E381-4822-8F8F-A4194DFD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3639" y="484632"/>
            <a:ext cx="1732943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0D9BE-4AD2-4CC3-84FA-4E05790B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3639" y="2395728"/>
            <a:ext cx="1732943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CC766-DF6B-4E3F-8101-8D5F35D4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3639" y="4311381"/>
            <a:ext cx="1732943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A2827855-AFDF-FA42-B495-6E4BBB10F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0729" y="796390"/>
            <a:ext cx="1203220" cy="1203220"/>
          </a:xfrm>
          <a:prstGeom prst="rect">
            <a:avLst/>
          </a:prstGeom>
        </p:spPr>
      </p:pic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0BBF676C-717F-6C4F-A825-0AE5CF40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159" y="4549659"/>
            <a:ext cx="1273431" cy="1273431"/>
          </a:xfrm>
          <a:prstGeom prst="rect">
            <a:avLst/>
          </a:prstGeom>
        </p:spPr>
      </p:pic>
      <p:pic>
        <p:nvPicPr>
          <p:cNvPr id="15" name="Graphic 14" descr="Plant">
            <a:extLst>
              <a:ext uri="{FF2B5EF4-FFF2-40B4-BE49-F238E27FC236}">
                <a16:creationId xmlns:a16="http://schemas.microsoft.com/office/drawing/2014/main" id="{7D7014FA-D75B-F742-A7E8-922BE0E8F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2143" y="2593563"/>
            <a:ext cx="1300393" cy="13003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434381-FDCE-8F42-ABC9-7FE32794DBB6}"/>
              </a:ext>
            </a:extLst>
          </p:cNvPr>
          <p:cNvGrpSpPr/>
          <p:nvPr/>
        </p:nvGrpSpPr>
        <p:grpSpPr>
          <a:xfrm>
            <a:off x="7223817" y="633410"/>
            <a:ext cx="1448114" cy="5274863"/>
            <a:chOff x="7196054" y="635689"/>
            <a:chExt cx="1448114" cy="5274863"/>
          </a:xfrm>
        </p:grpSpPr>
        <p:pic>
          <p:nvPicPr>
            <p:cNvPr id="4" name="Graphic 3" descr="Checkmark">
              <a:extLst>
                <a:ext uri="{FF2B5EF4-FFF2-40B4-BE49-F238E27FC236}">
                  <a16:creationId xmlns:a16="http://schemas.microsoft.com/office/drawing/2014/main" id="{4E2D73C0-4794-5348-BEE3-C58CF9FF3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96054" y="635689"/>
              <a:ext cx="1448114" cy="1448114"/>
            </a:xfrm>
            <a:prstGeom prst="rect">
              <a:avLst/>
            </a:prstGeom>
          </p:spPr>
        </p:pic>
        <p:pic>
          <p:nvPicPr>
            <p:cNvPr id="7" name="Graphic 6" descr="Checkmark">
              <a:extLst>
                <a:ext uri="{FF2B5EF4-FFF2-40B4-BE49-F238E27FC236}">
                  <a16:creationId xmlns:a16="http://schemas.microsoft.com/office/drawing/2014/main" id="{B4B76601-F70B-934C-9BF8-CEBD5D62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96054" y="2546785"/>
              <a:ext cx="1448114" cy="1448114"/>
            </a:xfrm>
            <a:prstGeom prst="rect">
              <a:avLst/>
            </a:prstGeom>
          </p:spPr>
        </p:pic>
        <p:pic>
          <p:nvPicPr>
            <p:cNvPr id="8" name="Graphic 7" descr="Checkmark">
              <a:extLst>
                <a:ext uri="{FF2B5EF4-FFF2-40B4-BE49-F238E27FC236}">
                  <a16:creationId xmlns:a16="http://schemas.microsoft.com/office/drawing/2014/main" id="{8508013B-AF51-C34E-8D4D-16B2230FD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96054" y="4462438"/>
              <a:ext cx="1448114" cy="1448114"/>
            </a:xfrm>
            <a:prstGeom prst="rect">
              <a:avLst/>
            </a:prstGeom>
          </p:spPr>
        </p:pic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9C2B4FA-908F-4194-98C9-C7290965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028788"/>
              </p:ext>
            </p:extLst>
          </p:nvPr>
        </p:nvGraphicFramePr>
        <p:xfrm>
          <a:off x="357418" y="2626955"/>
          <a:ext cx="6214670" cy="305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251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135" y="2359888"/>
            <a:ext cx="7300452" cy="445386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" pitchFamily="2" charset="0"/>
              </a:rPr>
              <a:t>Assess</a:t>
            </a:r>
            <a:r>
              <a:rPr lang="en-US" dirty="0">
                <a:latin typeface="Times" pitchFamily="2" charset="0"/>
              </a:rPr>
              <a:t> the community’s </a:t>
            </a:r>
            <a:r>
              <a:rPr lang="en-US" b="1" dirty="0">
                <a:latin typeface="Times" pitchFamily="2" charset="0"/>
              </a:rPr>
              <a:t>needs</a:t>
            </a:r>
            <a:r>
              <a:rPr lang="en-US" dirty="0">
                <a:latin typeface="Times" pitchFamily="2" charset="0"/>
              </a:rPr>
              <a:t> earlier in the year- perhaps even in April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b="1" dirty="0">
                <a:latin typeface="Times" pitchFamily="2" charset="0"/>
              </a:rPr>
              <a:t>Plan</a:t>
            </a:r>
            <a:r>
              <a:rPr lang="en-US" dirty="0">
                <a:latin typeface="Times" pitchFamily="2" charset="0"/>
              </a:rPr>
              <a:t> early, incorporate contingency plans, and be </a:t>
            </a:r>
            <a:r>
              <a:rPr lang="en-US" b="1" dirty="0">
                <a:latin typeface="Times" pitchFamily="2" charset="0"/>
              </a:rPr>
              <a:t>flexible</a:t>
            </a:r>
            <a:r>
              <a:rPr lang="en-US" dirty="0">
                <a:latin typeface="Times" pitchFamily="2" charset="0"/>
              </a:rPr>
              <a:t> (in case of blizzards!)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b="1" dirty="0">
                <a:latin typeface="Times" pitchFamily="2" charset="0"/>
              </a:rPr>
              <a:t>Partner</a:t>
            </a:r>
            <a:r>
              <a:rPr lang="en-US" dirty="0">
                <a:latin typeface="Times" pitchFamily="2" charset="0"/>
              </a:rPr>
              <a:t> with community experts to utilize their </a:t>
            </a:r>
            <a:r>
              <a:rPr lang="en-US" b="1" dirty="0">
                <a:latin typeface="Times" pitchFamily="2" charset="0"/>
              </a:rPr>
              <a:t>strengths</a:t>
            </a:r>
            <a:r>
              <a:rPr lang="en-US" dirty="0">
                <a:latin typeface="Times" pitchFamily="2" charset="0"/>
              </a:rPr>
              <a:t> to balance our weaknesses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b="1" dirty="0">
                <a:latin typeface="Times" pitchFamily="2" charset="0"/>
              </a:rPr>
              <a:t>Communicate</a:t>
            </a:r>
            <a:r>
              <a:rPr lang="en-US" dirty="0">
                <a:latin typeface="Times" pitchFamily="2" charset="0"/>
              </a:rPr>
              <a:t> needs, maintain a consistent open line of communication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b="1" dirty="0">
                <a:latin typeface="Times" pitchFamily="2" charset="0"/>
              </a:rPr>
              <a:t>Collaborate</a:t>
            </a:r>
            <a:r>
              <a:rPr lang="en-US" dirty="0">
                <a:latin typeface="Times" pitchFamily="2" charset="0"/>
              </a:rPr>
              <a:t> with community members with </a:t>
            </a:r>
            <a:r>
              <a:rPr lang="en-US" b="1" dirty="0">
                <a:latin typeface="Times" pitchFamily="2" charset="0"/>
              </a:rPr>
              <a:t>shared interests and goals</a:t>
            </a:r>
          </a:p>
        </p:txBody>
      </p:sp>
    </p:spTree>
    <p:extLst>
      <p:ext uri="{BB962C8B-B14F-4D97-AF65-F5344CB8AC3E}">
        <p14:creationId xmlns:p14="http://schemas.microsoft.com/office/powerpoint/2010/main" val="207787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400"/>
              <a:t>Community Partner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16431CB-DDE6-4DB7-9FDE-884211F75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13004"/>
              </p:ext>
            </p:extLst>
          </p:nvPr>
        </p:nvGraphicFramePr>
        <p:xfrm>
          <a:off x="723900" y="2638425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62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Secure future sources of funding</a:t>
            </a:r>
          </a:p>
          <a:p>
            <a:r>
              <a:rPr lang="en-US" dirty="0">
                <a:latin typeface="Times" pitchFamily="2" charset="0"/>
              </a:rPr>
              <a:t>Partnership with AHEC</a:t>
            </a:r>
          </a:p>
          <a:p>
            <a:r>
              <a:rPr lang="en-US" dirty="0">
                <a:latin typeface="Times" pitchFamily="2" charset="0"/>
              </a:rPr>
              <a:t>Event summary and recommendations</a:t>
            </a:r>
          </a:p>
          <a:p>
            <a:pPr marL="0" indent="0">
              <a:buNone/>
            </a:pPr>
            <a:endParaRPr lang="en-US" dirty="0">
              <a:latin typeface="Times" pitchFamily="2" charset="0"/>
            </a:endParaRPr>
          </a:p>
        </p:txBody>
      </p:sp>
      <p:pic>
        <p:nvPicPr>
          <p:cNvPr id="10242" name="Picture 2" descr="Image result for AHEC colorado">
            <a:extLst>
              <a:ext uri="{FF2B5EF4-FFF2-40B4-BE49-F238E27FC236}">
                <a16:creationId xmlns:a16="http://schemas.microsoft.com/office/drawing/2014/main" id="{A748068C-8B84-B54E-B7A4-48832FF0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3080"/>
            <a:ext cx="5386903" cy="17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AD46F-4B35-4242-9D21-7AB5E5C5381F}"/>
              </a:ext>
            </a:extLst>
          </p:cNvPr>
          <p:cNvGrpSpPr/>
          <p:nvPr/>
        </p:nvGrpSpPr>
        <p:grpSpPr>
          <a:xfrm>
            <a:off x="0" y="0"/>
            <a:ext cx="9144000" cy="6718894"/>
            <a:chOff x="0" y="-22534"/>
            <a:chExt cx="9144000" cy="6718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7BE8D0-0777-6E40-BC7C-A1679E8A727B}"/>
                </a:ext>
              </a:extLst>
            </p:cNvPr>
            <p:cNvGrpSpPr/>
            <p:nvPr/>
          </p:nvGrpSpPr>
          <p:grpSpPr>
            <a:xfrm>
              <a:off x="0" y="-22534"/>
              <a:ext cx="9144000" cy="6718894"/>
              <a:chOff x="0" y="-22534"/>
              <a:chExt cx="9144000" cy="6718894"/>
            </a:xfrm>
          </p:grpSpPr>
          <p:pic>
            <p:nvPicPr>
              <p:cNvPr id="5" name="Picture 4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id="{89B21DD0-59E6-5F49-8031-A4166497A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22534"/>
                <a:ext cx="5386903" cy="6718894"/>
              </a:xfrm>
              <a:prstGeom prst="rect">
                <a:avLst/>
              </a:prstGeom>
            </p:spPr>
          </p:pic>
          <p:pic>
            <p:nvPicPr>
              <p:cNvPr id="7" name="Picture 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1409F93-D7E4-0248-B3C1-0F5B810C7D2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902" y="816509"/>
                <a:ext cx="3757098" cy="364307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A4441-B824-DB4E-97CA-FAC2AFBC5383}"/>
                </a:ext>
              </a:extLst>
            </p:cNvPr>
            <p:cNvSpPr/>
            <p:nvPr/>
          </p:nvSpPr>
          <p:spPr>
            <a:xfrm>
              <a:off x="1976284" y="0"/>
              <a:ext cx="1592826" cy="412955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29093-B5F7-7642-8C06-D26FA3CC0594}"/>
                </a:ext>
              </a:extLst>
            </p:cNvPr>
            <p:cNvSpPr/>
            <p:nvPr/>
          </p:nvSpPr>
          <p:spPr>
            <a:xfrm>
              <a:off x="55772" y="485260"/>
              <a:ext cx="711144" cy="258375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E5EBB1-43A6-C947-A5EC-D86D66EE5C25}"/>
                </a:ext>
              </a:extLst>
            </p:cNvPr>
            <p:cNvSpPr/>
            <p:nvPr/>
          </p:nvSpPr>
          <p:spPr>
            <a:xfrm>
              <a:off x="55772" y="3347111"/>
              <a:ext cx="858628" cy="258374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B25D8D-9AEE-D645-AD83-C045BB36F58C}"/>
                </a:ext>
              </a:extLst>
            </p:cNvPr>
            <p:cNvSpPr/>
            <p:nvPr/>
          </p:nvSpPr>
          <p:spPr>
            <a:xfrm>
              <a:off x="36979" y="3795904"/>
              <a:ext cx="1550931" cy="258374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DB06B1-2B28-8D49-A529-7EC1BC3049AF}"/>
                </a:ext>
              </a:extLst>
            </p:cNvPr>
            <p:cNvSpPr/>
            <p:nvPr/>
          </p:nvSpPr>
          <p:spPr>
            <a:xfrm>
              <a:off x="36979" y="4328375"/>
              <a:ext cx="1069150" cy="258373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DFA662-0E3F-5748-B0C7-3CDD00CE034D}"/>
                </a:ext>
              </a:extLst>
            </p:cNvPr>
            <p:cNvSpPr/>
            <p:nvPr/>
          </p:nvSpPr>
          <p:spPr>
            <a:xfrm>
              <a:off x="5405038" y="2101164"/>
              <a:ext cx="1069504" cy="299185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70C713-1144-414F-B861-579721F21CDF}"/>
                </a:ext>
              </a:extLst>
            </p:cNvPr>
            <p:cNvSpPr/>
            <p:nvPr/>
          </p:nvSpPr>
          <p:spPr>
            <a:xfrm>
              <a:off x="103239" y="1943150"/>
              <a:ext cx="988142" cy="258375"/>
            </a:xfrm>
            <a:prstGeom prst="rect">
              <a:avLst/>
            </a:prstGeom>
            <a:noFill/>
            <a:ln w="19050">
              <a:solidFill>
                <a:srgbClr val="F14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9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AA78-4255-EF42-8187-CCAC4B28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031" y="182689"/>
            <a:ext cx="2283714" cy="746459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2400" dirty="0"/>
              <a:t>Thank you!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BBD65-F1AF-5A46-A099-8A1C072F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887" y="1029837"/>
            <a:ext cx="3375910" cy="5842911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600" dirty="0">
              <a:solidFill>
                <a:schemeClr val="bg1"/>
              </a:solidFill>
              <a:latin typeface="Times" pitchFamily="2" charset="0"/>
            </a:endParaRPr>
          </a:p>
          <a:p>
            <a:pPr algn="l"/>
            <a:r>
              <a:rPr lang="en-US" sz="2200" dirty="0">
                <a:solidFill>
                  <a:schemeClr val="bg1"/>
                </a:solidFill>
                <a:latin typeface="Times" pitchFamily="2" charset="0"/>
              </a:rPr>
              <a:t>Julia Walden &amp; Ryan Cowles</a:t>
            </a:r>
          </a:p>
          <a:p>
            <a:pPr algn="l"/>
            <a:endParaRPr lang="en-US" sz="2200" dirty="0">
              <a:solidFill>
                <a:schemeClr val="bg1"/>
              </a:solidFill>
              <a:latin typeface="Times" pitchFamily="2" charset="0"/>
            </a:endParaRP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Times" pitchFamily="2" charset="0"/>
              </a:rPr>
              <a:t>D11: 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Duane Lee Roberson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Mitchell High School Students 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Times" pitchFamily="2" charset="0"/>
              </a:rPr>
              <a:t>AMC: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Regina Richards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Maurice Scott and PBL facilitators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John Kendall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Matt Taylor and Dr. Michael Yeager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Erica Hymen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MSC Innovations Committee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Times" pitchFamily="2" charset="0"/>
              </a:rPr>
              <a:t>Colorado Springs</a:t>
            </a: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: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Heather Cassidy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Tiffany Willard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Dr. Emily Russell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" pitchFamily="2" charset="0"/>
              </a:rPr>
              <a:t>All the restaurants and bars in CS for every loud planning meeting! 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283" y="640080"/>
            <a:ext cx="5173219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870" y="802767"/>
            <a:ext cx="49240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7E9CE84E-B4DC-CE43-9036-0763092B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" r="11897" b="1557"/>
          <a:stretch/>
        </p:blipFill>
        <p:spPr bwMode="auto">
          <a:xfrm>
            <a:off x="712255" y="1156218"/>
            <a:ext cx="4684014" cy="42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46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585" r="-65585"/>
          <a:stretch>
            <a:fillRect/>
          </a:stretch>
        </p:blipFill>
        <p:spPr>
          <a:xfrm>
            <a:off x="2671220" y="1651383"/>
            <a:ext cx="7903150" cy="4386347"/>
          </a:xfrm>
        </p:spPr>
      </p:pic>
      <p:pic>
        <p:nvPicPr>
          <p:cNvPr id="6" name="Picture 5" descr="Screen Shot 2020-03-04 at 8.20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4" y="2014161"/>
            <a:ext cx="4495800" cy="1003300"/>
          </a:xfrm>
          <a:prstGeom prst="rect">
            <a:avLst/>
          </a:prstGeom>
        </p:spPr>
      </p:pic>
      <p:pic>
        <p:nvPicPr>
          <p:cNvPr id="7" name="Picture 6" descr="Screen Shot 2020-03-04 at 8.20.3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4" y="4075327"/>
            <a:ext cx="4495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1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386744"/>
            <a:ext cx="3364992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Outcomes: Career Interests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57" y="3547651"/>
            <a:ext cx="4554542" cy="290408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-4153" r="-4153"/>
          <a:stretch>
            <a:fillRect/>
          </a:stretch>
        </p:blipFill>
        <p:spPr>
          <a:xfrm>
            <a:off x="4344602" y="300635"/>
            <a:ext cx="5026794" cy="27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Community Partner: Demographics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6" t="3112" r="29069" b="4503"/>
          <a:stretch/>
        </p:blipFill>
        <p:spPr>
          <a:xfrm>
            <a:off x="5845588" y="686413"/>
            <a:ext cx="2263281" cy="289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36" t="4093" r="4743" b="3135"/>
          <a:stretch/>
        </p:blipFill>
        <p:spPr>
          <a:xfrm>
            <a:off x="451198" y="700456"/>
            <a:ext cx="4898948" cy="29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83" y="2286000"/>
            <a:ext cx="17145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AssetS and NeedS</a:t>
            </a: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439" y="2121408"/>
            <a:ext cx="1961388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8512" y="640080"/>
            <a:ext cx="5747004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5385" y="802767"/>
            <a:ext cx="5493258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30974-4D75-874D-A0C5-A08216337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80073"/>
              </p:ext>
            </p:extLst>
          </p:nvPr>
        </p:nvGraphicFramePr>
        <p:xfrm>
          <a:off x="3093658" y="802768"/>
          <a:ext cx="5376711" cy="4937759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076633">
                  <a:extLst>
                    <a:ext uri="{9D8B030D-6E8A-4147-A177-3AD203B41FA5}">
                      <a16:colId xmlns:a16="http://schemas.microsoft.com/office/drawing/2014/main" val="4169297442"/>
                    </a:ext>
                  </a:extLst>
                </a:gridCol>
                <a:gridCol w="2374490">
                  <a:extLst>
                    <a:ext uri="{9D8B030D-6E8A-4147-A177-3AD203B41FA5}">
                      <a16:colId xmlns:a16="http://schemas.microsoft.com/office/drawing/2014/main" val="1525848811"/>
                    </a:ext>
                  </a:extLst>
                </a:gridCol>
                <a:gridCol w="1925588">
                  <a:extLst>
                    <a:ext uri="{9D8B030D-6E8A-4147-A177-3AD203B41FA5}">
                      <a16:colId xmlns:a16="http://schemas.microsoft.com/office/drawing/2014/main" val="818926585"/>
                    </a:ext>
                  </a:extLst>
                </a:gridCol>
              </a:tblGrid>
              <a:tr h="548434"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itchFamily="2" charset="0"/>
                      </a:endParaRP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ASSETS</a:t>
                      </a: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NEEDS</a:t>
                      </a: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61766"/>
                  </a:ext>
                </a:extLst>
              </a:tr>
              <a:tr h="24382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CSB Students</a:t>
                      </a:r>
                    </a:p>
                  </a:txBody>
                  <a:tcPr marL="165325" marR="123994" marT="82662" marB="826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Students with a passion for medical education and mentorship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Large resource network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Dedicated white space time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Innovations Award $2000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itchFamily="2" charset="0"/>
                      </a:endParaRP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Well-established community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Stakeholder investment in CSB and PEAK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Enthusiasm from students!</a:t>
                      </a: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00789"/>
                  </a:ext>
                </a:extLst>
              </a:tr>
              <a:tr h="19510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Mitchell High School</a:t>
                      </a:r>
                    </a:p>
                  </a:txBody>
                  <a:tcPr marL="165325" marR="123994" marT="82662" marB="8266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Structured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biomedical 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Invested faculty liaisons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Case-based learning curriculum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Passionate students</a:t>
                      </a: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itchFamily="2" charset="0"/>
                        </a:rPr>
                        <a:t>Immersive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healthcare experiences and mentorship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Community connections</a:t>
                      </a:r>
                    </a:p>
                  </a:txBody>
                  <a:tcPr marL="165325" marR="123994" marT="82662" marB="82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472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B8DEA14-373D-4A40-8F81-F14AD2A0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" t="1818"/>
          <a:stretch/>
        </p:blipFill>
        <p:spPr>
          <a:xfrm>
            <a:off x="0" y="5409515"/>
            <a:ext cx="5493259" cy="1432262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787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US"/>
              <a:t>Shared Goals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66ACE86-CAA9-475C-B367-2D03A785D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07300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6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2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project: Monthly Events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7AC617E5-BB23-864D-81F6-885400B95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1" b="26319"/>
          <a:stretch/>
        </p:blipFill>
        <p:spPr bwMode="auto">
          <a:xfrm>
            <a:off x="2" y="-58982"/>
            <a:ext cx="914399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13881035-E66E-6944-B2A2-3BB5559CA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-44224" y="3487992"/>
            <a:ext cx="45719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AD281242-DEBA-8A49-BBF3-60A9E11C6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251" y="3487992"/>
            <a:ext cx="45719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57" y="2907872"/>
            <a:ext cx="5303889" cy="1042256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br>
              <a:rPr lang="en-US" sz="1800" b="1">
                <a:solidFill>
                  <a:schemeClr val="tx1"/>
                </a:solidFill>
              </a:rPr>
            </a:br>
            <a:r>
              <a:rPr lang="en-US" sz="1800" b="1">
                <a:solidFill>
                  <a:schemeClr val="tx1"/>
                </a:solidFill>
              </a:rPr>
              <a:t>September</a:t>
            </a:r>
            <a:r>
              <a:rPr lang="en-US" sz="1800">
                <a:solidFill>
                  <a:schemeClr val="tx1"/>
                </a:solidFill>
              </a:rPr>
              <a:t>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Meet and Greet, Team Building,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Diagnosis Headband Game</a:t>
            </a:r>
            <a:br>
              <a:rPr lang="en-US" sz="1800">
                <a:solidFill>
                  <a:schemeClr val="tx1"/>
                </a:solidFill>
              </a:rPr>
            </a:b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CF365DDE-5680-D84F-BFEA-7187D088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6" b="26154"/>
          <a:stretch/>
        </p:blipFill>
        <p:spPr bwMode="auto">
          <a:xfrm>
            <a:off x="2" y="-103237"/>
            <a:ext cx="914399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CA451F68-52B7-1F4C-81F9-C58BB4974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-58972" y="3429000"/>
            <a:ext cx="45719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5022974B-670F-7F49-AB5B-4B0AF61E7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999" y="3429000"/>
            <a:ext cx="45719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73" y="2970552"/>
            <a:ext cx="5412649" cy="91689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October:</a:t>
            </a:r>
            <a:br>
              <a:rPr lang="en-US" sz="2400" b="1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Coroner’s Office &amp; </a:t>
            </a:r>
            <a:b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cap="all" spc="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Health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76190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preview">
            <a:extLst>
              <a:ext uri="{FF2B5EF4-FFF2-40B4-BE49-F238E27FC236}">
                <a16:creationId xmlns:a16="http://schemas.microsoft.com/office/drawing/2014/main" id="{6F6122B0-1AA8-BE48-A5D7-3CFFC04D3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"/>
          <a:stretch/>
        </p:blipFill>
        <p:spPr bwMode="auto">
          <a:xfrm>
            <a:off x="4630988" y="3488002"/>
            <a:ext cx="457428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F94FDA28-EC7D-B54D-A1D5-EEAEE62E5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"/>
          <a:stretch/>
        </p:blipFill>
        <p:spPr bwMode="auto">
          <a:xfrm>
            <a:off x="4630988" y="-25447"/>
            <a:ext cx="4571992" cy="34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8783F743-9491-3A45-8F4D-05DCA82EB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-58972" y="3487992"/>
            <a:ext cx="45719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A07E97F4-ACB1-C74F-AC95-7350D54D9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8989" y="-76799"/>
            <a:ext cx="45719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F217F-3D17-7445-A66B-681CFC1A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7" y="3206527"/>
            <a:ext cx="9040733" cy="916895"/>
          </a:xfrm>
          <a:solidFill>
            <a:schemeClr val="tx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b="1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November: </a:t>
            </a:r>
            <a:br>
              <a:rPr lang="en-US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Day in Life of Med School – Anschutz Medical Campus</a:t>
            </a:r>
            <a:br>
              <a:rPr lang="en-US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(Cadaver Lab,   Ultrasound,    MS1 Lecture,     PBL)</a:t>
            </a:r>
          </a:p>
        </p:txBody>
      </p:sp>
    </p:spTree>
    <p:extLst>
      <p:ext uri="{BB962C8B-B14F-4D97-AF65-F5344CB8AC3E}">
        <p14:creationId xmlns:p14="http://schemas.microsoft.com/office/powerpoint/2010/main" val="96796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462</Words>
  <Application>Microsoft Office PowerPoint</Application>
  <PresentationFormat>On-screen Show (4:3)</PresentationFormat>
  <Paragraphs>100</Paragraphs>
  <Slides>23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Times</vt:lpstr>
      <vt:lpstr>Parcel</vt:lpstr>
      <vt:lpstr>Mitchell High School: Healthcare Exploration</vt:lpstr>
      <vt:lpstr>Community Partner</vt:lpstr>
      <vt:lpstr>Community Partner: Demographics</vt:lpstr>
      <vt:lpstr>AssetS and NeedS</vt:lpstr>
      <vt:lpstr>Shared Goals</vt:lpstr>
      <vt:lpstr>The project: Monthly Events</vt:lpstr>
      <vt:lpstr> September  Meet and Greet, Team Building,  Diagnosis Headband Game </vt:lpstr>
      <vt:lpstr>October: Coroner’s Office &amp;  Public Health Interventions</vt:lpstr>
      <vt:lpstr>November:  Day in Life of Med School – Anschutz Medical Campus (Cadaver Lab,   Ultrasound,    MS1 Lecture,     PBL)</vt:lpstr>
      <vt:lpstr>January:  Physical Exam and Suturing Skills</vt:lpstr>
      <vt:lpstr>February:  Dinner at HOSA competition</vt:lpstr>
      <vt:lpstr>March 18th @ 4PM Communication and Patient interviews  April:  Final Banquet and team hand-off</vt:lpstr>
      <vt:lpstr>Outcomes</vt:lpstr>
      <vt:lpstr>Healthcare career interests</vt:lpstr>
      <vt:lpstr>Community Partner: Barriers</vt:lpstr>
      <vt:lpstr>Interests in Healthcare</vt:lpstr>
      <vt:lpstr>Family influence on healthcare</vt:lpstr>
      <vt:lpstr>Shared Goals</vt:lpstr>
      <vt:lpstr>Leadership Lessons</vt:lpstr>
      <vt:lpstr>Sustainability</vt:lpstr>
      <vt:lpstr> Thank you! </vt:lpstr>
      <vt:lpstr>Long-term learning</vt:lpstr>
      <vt:lpstr>Outcomes: Career Interests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Mitchell High School: Healthcare Exploration</dc:title>
  <dc:creator>Garimella, Sanjana B</dc:creator>
  <cp:lastModifiedBy>Colton Leavitt</cp:lastModifiedBy>
  <cp:revision>15</cp:revision>
  <dcterms:created xsi:type="dcterms:W3CDTF">2020-03-06T18:11:50Z</dcterms:created>
  <dcterms:modified xsi:type="dcterms:W3CDTF">2020-03-06T19:45:55Z</dcterms:modified>
</cp:coreProperties>
</file>