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5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593"/>
  </p:normalViewPr>
  <p:slideViewPr>
    <p:cSldViewPr snapToGrid="0" snapToObjects="1">
      <p:cViewPr varScale="1">
        <p:scale>
          <a:sx n="117" d="100"/>
          <a:sy n="117" d="100"/>
        </p:scale>
        <p:origin x="360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Book1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/>
              <a:t>Specialty</a:t>
            </a:r>
            <a:r>
              <a:rPr lang="en-US" sz="2000" b="1" baseline="0"/>
              <a:t> Referrals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>
        <c:manualLayout>
          <c:layoutTarget val="inner"/>
          <c:xMode val="edge"/>
          <c:yMode val="edge"/>
          <c:x val="5.3743598179959565E-2"/>
          <c:y val="9.5912822545686491E-2"/>
          <c:w val="0.92998024258351231"/>
          <c:h val="0.5982032658841116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Number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Sheet1!$A$2:$A$15</c:f>
              <c:strCache>
                <c:ptCount val="14"/>
                <c:pt idx="0">
                  <c:v>Gastroenterology</c:v>
                </c:pt>
                <c:pt idx="1">
                  <c:v>Dermatology</c:v>
                </c:pt>
                <c:pt idx="2">
                  <c:v>Podiatry</c:v>
                </c:pt>
                <c:pt idx="3">
                  <c:v>Sleep</c:v>
                </c:pt>
                <c:pt idx="4">
                  <c:v>Orthopedics</c:v>
                </c:pt>
                <c:pt idx="5">
                  <c:v>Physical Therapy</c:v>
                </c:pt>
                <c:pt idx="6">
                  <c:v>Urology</c:v>
                </c:pt>
                <c:pt idx="7">
                  <c:v>Otolaryngology</c:v>
                </c:pt>
                <c:pt idx="8">
                  <c:v>Pain</c:v>
                </c:pt>
                <c:pt idx="9">
                  <c:v>Pulm</c:v>
                </c:pt>
                <c:pt idx="10">
                  <c:v>Surgery</c:v>
                </c:pt>
                <c:pt idx="11">
                  <c:v>Vision</c:v>
                </c:pt>
                <c:pt idx="12">
                  <c:v>Audiology</c:v>
                </c:pt>
                <c:pt idx="13">
                  <c:v>Rheumatology</c:v>
                </c:pt>
              </c:strCache>
            </c:strRef>
          </c:cat>
          <c:val>
            <c:numRef>
              <c:f>Sheet1!$B$2:$B$15</c:f>
              <c:numCache>
                <c:formatCode>General</c:formatCode>
                <c:ptCount val="14"/>
                <c:pt idx="0">
                  <c:v>15</c:v>
                </c:pt>
                <c:pt idx="1">
                  <c:v>7</c:v>
                </c:pt>
                <c:pt idx="2">
                  <c:v>4</c:v>
                </c:pt>
                <c:pt idx="3">
                  <c:v>4</c:v>
                </c:pt>
                <c:pt idx="4">
                  <c:v>3</c:v>
                </c:pt>
                <c:pt idx="5">
                  <c:v>3</c:v>
                </c:pt>
                <c:pt idx="6">
                  <c:v>3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1</c:v>
                </c:pt>
                <c:pt idx="1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B11-DB42-A193-3659751AEF2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2133826591"/>
        <c:axId val="2133683679"/>
      </c:barChart>
      <c:catAx>
        <c:axId val="213382659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3683679"/>
        <c:crosses val="autoZero"/>
        <c:auto val="1"/>
        <c:lblAlgn val="ctr"/>
        <c:lblOffset val="100"/>
        <c:noMultiLvlLbl val="0"/>
      </c:catAx>
      <c:valAx>
        <c:axId val="2133683679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13382659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_rels/data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svg"/><Relationship Id="rId1" Type="http://schemas.openxmlformats.org/officeDocument/2006/relationships/image" Target="../media/image1.png"/><Relationship Id="rId6" Type="http://schemas.openxmlformats.org/officeDocument/2006/relationships/image" Target="../media/image6.svg"/><Relationship Id="rId5" Type="http://schemas.openxmlformats.org/officeDocument/2006/relationships/image" Target="../media/image5.png"/><Relationship Id="rId4" Type="http://schemas.openxmlformats.org/officeDocument/2006/relationships/image" Target="../media/image4.svg"/></Relationships>
</file>

<file path=ppt/diagrams/_rels/drawing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svg"/><Relationship Id="rId1" Type="http://schemas.openxmlformats.org/officeDocument/2006/relationships/image" Target="../media/image7.png"/><Relationship Id="rId6" Type="http://schemas.openxmlformats.org/officeDocument/2006/relationships/image" Target="../media/image6.svg"/><Relationship Id="rId5" Type="http://schemas.openxmlformats.org/officeDocument/2006/relationships/image" Target="../media/image9.png"/><Relationship Id="rId4" Type="http://schemas.openxmlformats.org/officeDocument/2006/relationships/image" Target="../media/image4.sv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A7AB87A-4084-4FEB-9F2F-10ECB5283485}" type="doc">
      <dgm:prSet loTypeId="urn:microsoft.com/office/officeart/2005/8/layout/vList2" loCatId="list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BDB13CE-2ABD-4757-AC64-248B1D0FEEF5}">
      <dgm:prSet custT="1"/>
      <dgm:spPr/>
      <dgm:t>
        <a:bodyPr/>
        <a:lstStyle/>
        <a:p>
          <a:r>
            <a:rPr lang="en-US" sz="3600" b="1" dirty="0"/>
            <a:t>Mission Medical Clinic (MMC)</a:t>
          </a:r>
        </a:p>
      </dgm:t>
    </dgm:pt>
    <dgm:pt modelId="{A61E743F-1C89-4807-8286-3A82DC2EFCAA}" type="parTrans" cxnId="{F1B8695E-2E1B-4E9E-8FB8-FED1418EC1B1}">
      <dgm:prSet/>
      <dgm:spPr/>
      <dgm:t>
        <a:bodyPr/>
        <a:lstStyle/>
        <a:p>
          <a:endParaRPr lang="en-US"/>
        </a:p>
      </dgm:t>
    </dgm:pt>
    <dgm:pt modelId="{417F43A1-1E66-4D6F-B100-86E2F6F0E5C1}" type="sibTrans" cxnId="{F1B8695E-2E1B-4E9E-8FB8-FED1418EC1B1}">
      <dgm:prSet/>
      <dgm:spPr/>
      <dgm:t>
        <a:bodyPr/>
        <a:lstStyle/>
        <a:p>
          <a:endParaRPr lang="en-US"/>
        </a:p>
      </dgm:t>
    </dgm:pt>
    <dgm:pt modelId="{61FEE6DE-D629-421D-8DA1-5C33C1BCF319}">
      <dgm:prSet/>
      <dgm:spPr/>
      <dgm:t>
        <a:bodyPr/>
        <a:lstStyle/>
        <a:p>
          <a:r>
            <a:rPr lang="en-US" dirty="0"/>
            <a:t>Mission: “Mission Medical is a faith based non-profit organization that provides free healthcare to uninsured, under-insured, and low-income members of the Pikes Peak Region.”</a:t>
          </a:r>
        </a:p>
      </dgm:t>
    </dgm:pt>
    <dgm:pt modelId="{97A4ED94-39E9-495A-B3CB-D4B12B81E026}" type="parTrans" cxnId="{5C0EAD5B-8A53-4CE0-B26A-F5974AE82FEF}">
      <dgm:prSet/>
      <dgm:spPr/>
      <dgm:t>
        <a:bodyPr/>
        <a:lstStyle/>
        <a:p>
          <a:endParaRPr lang="en-US"/>
        </a:p>
      </dgm:t>
    </dgm:pt>
    <dgm:pt modelId="{10828733-27C2-455B-BC75-276550CAEA3C}" type="sibTrans" cxnId="{5C0EAD5B-8A53-4CE0-B26A-F5974AE82FEF}">
      <dgm:prSet/>
      <dgm:spPr/>
      <dgm:t>
        <a:bodyPr/>
        <a:lstStyle/>
        <a:p>
          <a:endParaRPr lang="en-US"/>
        </a:p>
      </dgm:t>
    </dgm:pt>
    <dgm:pt modelId="{7F347428-BF55-F64D-8B15-B5CF1B9FE040}" type="pres">
      <dgm:prSet presAssocID="{6A7AB87A-4084-4FEB-9F2F-10ECB5283485}" presName="linear" presStyleCnt="0">
        <dgm:presLayoutVars>
          <dgm:animLvl val="lvl"/>
          <dgm:resizeHandles val="exact"/>
        </dgm:presLayoutVars>
      </dgm:prSet>
      <dgm:spPr/>
    </dgm:pt>
    <dgm:pt modelId="{F3241A0A-CE9B-A442-B17A-537ABB649CDC}" type="pres">
      <dgm:prSet presAssocID="{BBDB13CE-2ABD-4757-AC64-248B1D0FEEF5}" presName="parentText" presStyleLbl="node1" presStyleIdx="0" presStyleCnt="2">
        <dgm:presLayoutVars>
          <dgm:chMax val="0"/>
          <dgm:bulletEnabled val="1"/>
        </dgm:presLayoutVars>
      </dgm:prSet>
      <dgm:spPr/>
    </dgm:pt>
    <dgm:pt modelId="{4E422C79-8379-A943-B9D9-2B1F44C6E40D}" type="pres">
      <dgm:prSet presAssocID="{417F43A1-1E66-4D6F-B100-86E2F6F0E5C1}" presName="spacer" presStyleCnt="0"/>
      <dgm:spPr/>
    </dgm:pt>
    <dgm:pt modelId="{1D3676AB-5232-C04D-869F-AD1175D7B04C}" type="pres">
      <dgm:prSet presAssocID="{61FEE6DE-D629-421D-8DA1-5C33C1BCF319}" presName="parentText" presStyleLbl="node1" presStyleIdx="1" presStyleCnt="2">
        <dgm:presLayoutVars>
          <dgm:chMax val="0"/>
          <dgm:bulletEnabled val="1"/>
        </dgm:presLayoutVars>
      </dgm:prSet>
      <dgm:spPr/>
    </dgm:pt>
  </dgm:ptLst>
  <dgm:cxnLst>
    <dgm:cxn modelId="{5C0EAD5B-8A53-4CE0-B26A-F5974AE82FEF}" srcId="{6A7AB87A-4084-4FEB-9F2F-10ECB5283485}" destId="{61FEE6DE-D629-421D-8DA1-5C33C1BCF319}" srcOrd="1" destOrd="0" parTransId="{97A4ED94-39E9-495A-B3CB-D4B12B81E026}" sibTransId="{10828733-27C2-455B-BC75-276550CAEA3C}"/>
    <dgm:cxn modelId="{F1B8695E-2E1B-4E9E-8FB8-FED1418EC1B1}" srcId="{6A7AB87A-4084-4FEB-9F2F-10ECB5283485}" destId="{BBDB13CE-2ABD-4757-AC64-248B1D0FEEF5}" srcOrd="0" destOrd="0" parTransId="{A61E743F-1C89-4807-8286-3A82DC2EFCAA}" sibTransId="{417F43A1-1E66-4D6F-B100-86E2F6F0E5C1}"/>
    <dgm:cxn modelId="{243B07EC-1501-4E4C-BCA2-18959DDD5534}" type="presOf" srcId="{BBDB13CE-2ABD-4757-AC64-248B1D0FEEF5}" destId="{F3241A0A-CE9B-A442-B17A-537ABB649CDC}" srcOrd="0" destOrd="0" presId="urn:microsoft.com/office/officeart/2005/8/layout/vList2"/>
    <dgm:cxn modelId="{2FF0BDED-851B-0346-A2AA-E03EB07C8F85}" type="presOf" srcId="{6A7AB87A-4084-4FEB-9F2F-10ECB5283485}" destId="{7F347428-BF55-F64D-8B15-B5CF1B9FE040}" srcOrd="0" destOrd="0" presId="urn:microsoft.com/office/officeart/2005/8/layout/vList2"/>
    <dgm:cxn modelId="{4D18FFF1-C1F4-5444-B9D7-AC9F3C1BFACD}" type="presOf" srcId="{61FEE6DE-D629-421D-8DA1-5C33C1BCF319}" destId="{1D3676AB-5232-C04D-869F-AD1175D7B04C}" srcOrd="0" destOrd="0" presId="urn:microsoft.com/office/officeart/2005/8/layout/vList2"/>
    <dgm:cxn modelId="{114B8FBE-1621-7C4E-B593-018E2EBCBDFE}" type="presParOf" srcId="{7F347428-BF55-F64D-8B15-B5CF1B9FE040}" destId="{F3241A0A-CE9B-A442-B17A-537ABB649CDC}" srcOrd="0" destOrd="0" presId="urn:microsoft.com/office/officeart/2005/8/layout/vList2"/>
    <dgm:cxn modelId="{7194066E-99BE-6746-9225-D80D463A9288}" type="presParOf" srcId="{7F347428-BF55-F64D-8B15-B5CF1B9FE040}" destId="{4E422C79-8379-A943-B9D9-2B1F44C6E40D}" srcOrd="1" destOrd="0" presId="urn:microsoft.com/office/officeart/2005/8/layout/vList2"/>
    <dgm:cxn modelId="{42243E57-C32B-A348-9AE2-7D0BE43FBBEE}" type="presParOf" srcId="{7F347428-BF55-F64D-8B15-B5CF1B9FE040}" destId="{1D3676AB-5232-C04D-869F-AD1175D7B04C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9208A069-DD6F-4A49-A44C-06ECA326715B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1EEE8834-C499-4F69-85C2-2F95528E8164}">
      <dgm:prSet/>
      <dgm:spPr/>
      <dgm:t>
        <a:bodyPr/>
        <a:lstStyle/>
        <a:p>
          <a:r>
            <a:rPr lang="en-US"/>
            <a:t>Reconcile specialty referrals to one database</a:t>
          </a:r>
        </a:p>
      </dgm:t>
    </dgm:pt>
    <dgm:pt modelId="{BE8A4933-8DDC-4098-9B19-E3769A0D2FE2}" type="parTrans" cxnId="{2D118AD9-8141-46B8-992A-2CCE96EBEBFC}">
      <dgm:prSet/>
      <dgm:spPr/>
      <dgm:t>
        <a:bodyPr/>
        <a:lstStyle/>
        <a:p>
          <a:endParaRPr lang="en-US"/>
        </a:p>
      </dgm:t>
    </dgm:pt>
    <dgm:pt modelId="{47400F73-9E2A-45D9-AB71-0ACA8265F7C7}" type="sibTrans" cxnId="{2D118AD9-8141-46B8-992A-2CCE96EBEBFC}">
      <dgm:prSet/>
      <dgm:spPr/>
      <dgm:t>
        <a:bodyPr/>
        <a:lstStyle/>
        <a:p>
          <a:endParaRPr lang="en-US"/>
        </a:p>
      </dgm:t>
    </dgm:pt>
    <dgm:pt modelId="{E6AAE04F-6BD7-489E-A1D1-6E973289832D}">
      <dgm:prSet/>
      <dgm:spPr/>
      <dgm:t>
        <a:bodyPr/>
        <a:lstStyle/>
        <a:p>
          <a:r>
            <a:rPr lang="en-US" dirty="0"/>
            <a:t>Recruit more specialty care providers (starting with highest need)</a:t>
          </a:r>
        </a:p>
      </dgm:t>
    </dgm:pt>
    <dgm:pt modelId="{A53A7A8A-760D-4A96-B557-9FEBDBACE0A1}" type="parTrans" cxnId="{8EEDE730-8A5D-47B7-A8F5-318D8C79508B}">
      <dgm:prSet/>
      <dgm:spPr/>
      <dgm:t>
        <a:bodyPr/>
        <a:lstStyle/>
        <a:p>
          <a:endParaRPr lang="en-US"/>
        </a:p>
      </dgm:t>
    </dgm:pt>
    <dgm:pt modelId="{AAEF3AD6-4D2D-40BA-9C1A-824FEE55615E}" type="sibTrans" cxnId="{8EEDE730-8A5D-47B7-A8F5-318D8C79508B}">
      <dgm:prSet/>
      <dgm:spPr/>
      <dgm:t>
        <a:bodyPr/>
        <a:lstStyle/>
        <a:p>
          <a:endParaRPr lang="en-US"/>
        </a:p>
      </dgm:t>
    </dgm:pt>
    <dgm:pt modelId="{96C310F9-23BD-42AC-BFE5-261F23F3C699}">
      <dgm:prSet/>
      <dgm:spPr/>
      <dgm:t>
        <a:bodyPr/>
        <a:lstStyle/>
        <a:p>
          <a:r>
            <a:rPr lang="en-US" dirty="0"/>
            <a:t>Determine barriers to providers volunteering </a:t>
          </a:r>
        </a:p>
      </dgm:t>
    </dgm:pt>
    <dgm:pt modelId="{9B2007D4-C48C-4836-AC00-CC8BEC9CE2C3}" type="parTrans" cxnId="{3B574A9A-F69F-4A00-83C3-5CF2FECC4B16}">
      <dgm:prSet/>
      <dgm:spPr/>
      <dgm:t>
        <a:bodyPr/>
        <a:lstStyle/>
        <a:p>
          <a:endParaRPr lang="en-US"/>
        </a:p>
      </dgm:t>
    </dgm:pt>
    <dgm:pt modelId="{D753B834-BA9E-4D83-8ADB-E39B931364C9}" type="sibTrans" cxnId="{3B574A9A-F69F-4A00-83C3-5CF2FECC4B16}">
      <dgm:prSet/>
      <dgm:spPr/>
      <dgm:t>
        <a:bodyPr/>
        <a:lstStyle/>
        <a:p>
          <a:endParaRPr lang="en-US"/>
        </a:p>
      </dgm:t>
    </dgm:pt>
    <dgm:pt modelId="{C4A65085-9247-4317-8EDC-45EC2ACBAC7D}" type="pres">
      <dgm:prSet presAssocID="{9208A069-DD6F-4A49-A44C-06ECA326715B}" presName="root" presStyleCnt="0">
        <dgm:presLayoutVars>
          <dgm:dir/>
          <dgm:resizeHandles val="exact"/>
        </dgm:presLayoutVars>
      </dgm:prSet>
      <dgm:spPr/>
    </dgm:pt>
    <dgm:pt modelId="{BA214245-C338-4804-9845-6A032A4F466A}" type="pres">
      <dgm:prSet presAssocID="{1EEE8834-C499-4F69-85C2-2F95528E8164}" presName="compNode" presStyleCnt="0"/>
      <dgm:spPr/>
    </dgm:pt>
    <dgm:pt modelId="{DA9665DE-528E-4435-8415-045696EEF70E}" type="pres">
      <dgm:prSet presAssocID="{1EEE8834-C499-4F69-85C2-2F95528E8164}" presName="bgRect" presStyleLbl="bgShp" presStyleIdx="0" presStyleCnt="3"/>
      <dgm:spPr/>
    </dgm:pt>
    <dgm:pt modelId="{5E5CF5B5-2D30-4B45-A00A-AE39306BB87D}" type="pres">
      <dgm:prSet presAssocID="{1EEE8834-C499-4F69-85C2-2F95528E8164}" presName="iconRect" presStyleLbl="node1" presStyleIdx="0" presStyleCnt="3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Influencer"/>
        </a:ext>
      </dgm:extLst>
    </dgm:pt>
    <dgm:pt modelId="{2CC1677B-1897-43E4-B143-73602605BB2B}" type="pres">
      <dgm:prSet presAssocID="{1EEE8834-C499-4F69-85C2-2F95528E8164}" presName="spaceRect" presStyleCnt="0"/>
      <dgm:spPr/>
    </dgm:pt>
    <dgm:pt modelId="{FED8FBFC-2C86-4938-8A1C-8190E4F9F11B}" type="pres">
      <dgm:prSet presAssocID="{1EEE8834-C499-4F69-85C2-2F95528E8164}" presName="parTx" presStyleLbl="revTx" presStyleIdx="0" presStyleCnt="3">
        <dgm:presLayoutVars>
          <dgm:chMax val="0"/>
          <dgm:chPref val="0"/>
        </dgm:presLayoutVars>
      </dgm:prSet>
      <dgm:spPr/>
    </dgm:pt>
    <dgm:pt modelId="{B1BE0EA5-BCDF-481E-A4CC-E320B03AC64D}" type="pres">
      <dgm:prSet presAssocID="{47400F73-9E2A-45D9-AB71-0ACA8265F7C7}" presName="sibTrans" presStyleCnt="0"/>
      <dgm:spPr/>
    </dgm:pt>
    <dgm:pt modelId="{991FE7DE-4BD2-44F6-8C5C-9246373164BA}" type="pres">
      <dgm:prSet presAssocID="{E6AAE04F-6BD7-489E-A1D1-6E973289832D}" presName="compNode" presStyleCnt="0"/>
      <dgm:spPr/>
    </dgm:pt>
    <dgm:pt modelId="{FA7D4EB1-AB77-497D-A7FA-AE2A8F227FE1}" type="pres">
      <dgm:prSet presAssocID="{E6AAE04F-6BD7-489E-A1D1-6E973289832D}" presName="bgRect" presStyleLbl="bgShp" presStyleIdx="1" presStyleCnt="3"/>
      <dgm:spPr/>
    </dgm:pt>
    <dgm:pt modelId="{6B4E85B5-E236-421A-91E6-001FF94D060D}" type="pres">
      <dgm:prSet presAssocID="{E6AAE04F-6BD7-489E-A1D1-6E973289832D}" presName="iconRect" presStyleLbl="node1" presStyleIdx="1" presStyleCnt="3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Stethoscope"/>
        </a:ext>
      </dgm:extLst>
    </dgm:pt>
    <dgm:pt modelId="{9D351D8E-4BED-4D42-B5E6-95C15135A599}" type="pres">
      <dgm:prSet presAssocID="{E6AAE04F-6BD7-489E-A1D1-6E973289832D}" presName="spaceRect" presStyleCnt="0"/>
      <dgm:spPr/>
    </dgm:pt>
    <dgm:pt modelId="{FBAA5DED-B806-4851-86ED-5F86CE9356D6}" type="pres">
      <dgm:prSet presAssocID="{E6AAE04F-6BD7-489E-A1D1-6E973289832D}" presName="parTx" presStyleLbl="revTx" presStyleIdx="1" presStyleCnt="3">
        <dgm:presLayoutVars>
          <dgm:chMax val="0"/>
          <dgm:chPref val="0"/>
        </dgm:presLayoutVars>
      </dgm:prSet>
      <dgm:spPr/>
    </dgm:pt>
    <dgm:pt modelId="{7A564C40-D3A1-4D54-AD2B-2145590ED638}" type="pres">
      <dgm:prSet presAssocID="{AAEF3AD6-4D2D-40BA-9C1A-824FEE55615E}" presName="sibTrans" presStyleCnt="0"/>
      <dgm:spPr/>
    </dgm:pt>
    <dgm:pt modelId="{C727880A-136A-4503-BF0E-3E4DE1181ADE}" type="pres">
      <dgm:prSet presAssocID="{96C310F9-23BD-42AC-BFE5-261F23F3C699}" presName="compNode" presStyleCnt="0"/>
      <dgm:spPr/>
    </dgm:pt>
    <dgm:pt modelId="{D3FA8442-2DA3-4DA3-A7E2-F57E2CE60D66}" type="pres">
      <dgm:prSet presAssocID="{96C310F9-23BD-42AC-BFE5-261F23F3C699}" presName="bgRect" presStyleLbl="bgShp" presStyleIdx="2" presStyleCnt="3"/>
      <dgm:spPr/>
    </dgm:pt>
    <dgm:pt modelId="{40A1BBDA-DEAC-4853-A5BB-32872B392B24}" type="pres">
      <dgm:prSet presAssocID="{96C310F9-23BD-42AC-BFE5-261F23F3C699}" presName="iconRect" presStyleLbl="node1" presStyleIdx="2" presStyleCnt="3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3C28BD92-F605-49DD-89EE-33F082916034}" type="pres">
      <dgm:prSet presAssocID="{96C310F9-23BD-42AC-BFE5-261F23F3C699}" presName="spaceRect" presStyleCnt="0"/>
      <dgm:spPr/>
    </dgm:pt>
    <dgm:pt modelId="{53712935-69E5-4F12-96E7-D5C61C3D39FA}" type="pres">
      <dgm:prSet presAssocID="{96C310F9-23BD-42AC-BFE5-261F23F3C699}" presName="parTx" presStyleLbl="revTx" presStyleIdx="2" presStyleCnt="3">
        <dgm:presLayoutVars>
          <dgm:chMax val="0"/>
          <dgm:chPref val="0"/>
        </dgm:presLayoutVars>
      </dgm:prSet>
      <dgm:spPr/>
    </dgm:pt>
  </dgm:ptLst>
  <dgm:cxnLst>
    <dgm:cxn modelId="{8EEDE730-8A5D-47B7-A8F5-318D8C79508B}" srcId="{9208A069-DD6F-4A49-A44C-06ECA326715B}" destId="{E6AAE04F-6BD7-489E-A1D1-6E973289832D}" srcOrd="1" destOrd="0" parTransId="{A53A7A8A-760D-4A96-B557-9FEBDBACE0A1}" sibTransId="{AAEF3AD6-4D2D-40BA-9C1A-824FEE55615E}"/>
    <dgm:cxn modelId="{3B574A9A-F69F-4A00-83C3-5CF2FECC4B16}" srcId="{9208A069-DD6F-4A49-A44C-06ECA326715B}" destId="{96C310F9-23BD-42AC-BFE5-261F23F3C699}" srcOrd="2" destOrd="0" parTransId="{9B2007D4-C48C-4836-AC00-CC8BEC9CE2C3}" sibTransId="{D753B834-BA9E-4D83-8ADB-E39B931364C9}"/>
    <dgm:cxn modelId="{9E814EA7-BD10-41B6-A814-6BFC5A2F366C}" type="presOf" srcId="{9208A069-DD6F-4A49-A44C-06ECA326715B}" destId="{C4A65085-9247-4317-8EDC-45EC2ACBAC7D}" srcOrd="0" destOrd="0" presId="urn:microsoft.com/office/officeart/2018/2/layout/IconVerticalSolidList"/>
    <dgm:cxn modelId="{4EB2E1B2-3AD4-4C15-A28C-3B447997C5DA}" type="presOf" srcId="{96C310F9-23BD-42AC-BFE5-261F23F3C699}" destId="{53712935-69E5-4F12-96E7-D5C61C3D39FA}" srcOrd="0" destOrd="0" presId="urn:microsoft.com/office/officeart/2018/2/layout/IconVerticalSolidList"/>
    <dgm:cxn modelId="{2D118AD9-8141-46B8-992A-2CCE96EBEBFC}" srcId="{9208A069-DD6F-4A49-A44C-06ECA326715B}" destId="{1EEE8834-C499-4F69-85C2-2F95528E8164}" srcOrd="0" destOrd="0" parTransId="{BE8A4933-8DDC-4098-9B19-E3769A0D2FE2}" sibTransId="{47400F73-9E2A-45D9-AB71-0ACA8265F7C7}"/>
    <dgm:cxn modelId="{B36471DE-3317-4626-959F-E2744660EF5C}" type="presOf" srcId="{E6AAE04F-6BD7-489E-A1D1-6E973289832D}" destId="{FBAA5DED-B806-4851-86ED-5F86CE9356D6}" srcOrd="0" destOrd="0" presId="urn:microsoft.com/office/officeart/2018/2/layout/IconVerticalSolidList"/>
    <dgm:cxn modelId="{C0B758E2-C0D1-4936-A936-6248C4C24DF4}" type="presOf" srcId="{1EEE8834-C499-4F69-85C2-2F95528E8164}" destId="{FED8FBFC-2C86-4938-8A1C-8190E4F9F11B}" srcOrd="0" destOrd="0" presId="urn:microsoft.com/office/officeart/2018/2/layout/IconVerticalSolidList"/>
    <dgm:cxn modelId="{ADD05AE5-6933-47D1-9950-3E2E29F8984A}" type="presParOf" srcId="{C4A65085-9247-4317-8EDC-45EC2ACBAC7D}" destId="{BA214245-C338-4804-9845-6A032A4F466A}" srcOrd="0" destOrd="0" presId="urn:microsoft.com/office/officeart/2018/2/layout/IconVerticalSolidList"/>
    <dgm:cxn modelId="{4F4D6744-3AB8-4959-8FFA-10B218453FF3}" type="presParOf" srcId="{BA214245-C338-4804-9845-6A032A4F466A}" destId="{DA9665DE-528E-4435-8415-045696EEF70E}" srcOrd="0" destOrd="0" presId="urn:microsoft.com/office/officeart/2018/2/layout/IconVerticalSolidList"/>
    <dgm:cxn modelId="{A0271793-8CD3-4180-985E-217D44311ADA}" type="presParOf" srcId="{BA214245-C338-4804-9845-6A032A4F466A}" destId="{5E5CF5B5-2D30-4B45-A00A-AE39306BB87D}" srcOrd="1" destOrd="0" presId="urn:microsoft.com/office/officeart/2018/2/layout/IconVerticalSolidList"/>
    <dgm:cxn modelId="{333091A6-AD37-4652-BAF7-116A3E01D9DF}" type="presParOf" srcId="{BA214245-C338-4804-9845-6A032A4F466A}" destId="{2CC1677B-1897-43E4-B143-73602605BB2B}" srcOrd="2" destOrd="0" presId="urn:microsoft.com/office/officeart/2018/2/layout/IconVerticalSolidList"/>
    <dgm:cxn modelId="{76ED6DF4-C63A-42E9-9C09-C48353FDAAD2}" type="presParOf" srcId="{BA214245-C338-4804-9845-6A032A4F466A}" destId="{FED8FBFC-2C86-4938-8A1C-8190E4F9F11B}" srcOrd="3" destOrd="0" presId="urn:microsoft.com/office/officeart/2018/2/layout/IconVerticalSolidList"/>
    <dgm:cxn modelId="{16ABA7F5-56B7-4E80-85F6-20F31F451400}" type="presParOf" srcId="{C4A65085-9247-4317-8EDC-45EC2ACBAC7D}" destId="{B1BE0EA5-BCDF-481E-A4CC-E320B03AC64D}" srcOrd="1" destOrd="0" presId="urn:microsoft.com/office/officeart/2018/2/layout/IconVerticalSolidList"/>
    <dgm:cxn modelId="{42410666-BD2D-49B8-BCB0-8252AC06B987}" type="presParOf" srcId="{C4A65085-9247-4317-8EDC-45EC2ACBAC7D}" destId="{991FE7DE-4BD2-44F6-8C5C-9246373164BA}" srcOrd="2" destOrd="0" presId="urn:microsoft.com/office/officeart/2018/2/layout/IconVerticalSolidList"/>
    <dgm:cxn modelId="{614C8BA1-BD4E-44A2-939E-D5A8D5A33B92}" type="presParOf" srcId="{991FE7DE-4BD2-44F6-8C5C-9246373164BA}" destId="{FA7D4EB1-AB77-497D-A7FA-AE2A8F227FE1}" srcOrd="0" destOrd="0" presId="urn:microsoft.com/office/officeart/2018/2/layout/IconVerticalSolidList"/>
    <dgm:cxn modelId="{FDF8E6DB-FF31-44F5-8EE6-CE8B0FEF3711}" type="presParOf" srcId="{991FE7DE-4BD2-44F6-8C5C-9246373164BA}" destId="{6B4E85B5-E236-421A-91E6-001FF94D060D}" srcOrd="1" destOrd="0" presId="urn:microsoft.com/office/officeart/2018/2/layout/IconVerticalSolidList"/>
    <dgm:cxn modelId="{852BB56E-8FD8-4542-B029-56D8FC465F53}" type="presParOf" srcId="{991FE7DE-4BD2-44F6-8C5C-9246373164BA}" destId="{9D351D8E-4BED-4D42-B5E6-95C15135A599}" srcOrd="2" destOrd="0" presId="urn:microsoft.com/office/officeart/2018/2/layout/IconVerticalSolidList"/>
    <dgm:cxn modelId="{CB702A4C-6CAF-4156-905A-F994323DF577}" type="presParOf" srcId="{991FE7DE-4BD2-44F6-8C5C-9246373164BA}" destId="{FBAA5DED-B806-4851-86ED-5F86CE9356D6}" srcOrd="3" destOrd="0" presId="urn:microsoft.com/office/officeart/2018/2/layout/IconVerticalSolidList"/>
    <dgm:cxn modelId="{B25EF262-E93A-45EB-97CB-1000D509AF78}" type="presParOf" srcId="{C4A65085-9247-4317-8EDC-45EC2ACBAC7D}" destId="{7A564C40-D3A1-4D54-AD2B-2145590ED638}" srcOrd="3" destOrd="0" presId="urn:microsoft.com/office/officeart/2018/2/layout/IconVerticalSolidList"/>
    <dgm:cxn modelId="{67EF7C0F-4044-41A2-A551-C0AC75AB3A95}" type="presParOf" srcId="{C4A65085-9247-4317-8EDC-45EC2ACBAC7D}" destId="{C727880A-136A-4503-BF0E-3E4DE1181ADE}" srcOrd="4" destOrd="0" presId="urn:microsoft.com/office/officeart/2018/2/layout/IconVerticalSolidList"/>
    <dgm:cxn modelId="{CCD722D7-2B74-4A25-B21A-BCE98EDBEFAB}" type="presParOf" srcId="{C727880A-136A-4503-BF0E-3E4DE1181ADE}" destId="{D3FA8442-2DA3-4DA3-A7E2-F57E2CE60D66}" srcOrd="0" destOrd="0" presId="urn:microsoft.com/office/officeart/2018/2/layout/IconVerticalSolidList"/>
    <dgm:cxn modelId="{2272DC75-5085-4D9C-B8E7-5DCC68D85940}" type="presParOf" srcId="{C727880A-136A-4503-BF0E-3E4DE1181ADE}" destId="{40A1BBDA-DEAC-4853-A5BB-32872B392B24}" srcOrd="1" destOrd="0" presId="urn:microsoft.com/office/officeart/2018/2/layout/IconVerticalSolidList"/>
    <dgm:cxn modelId="{3AC71552-6604-49BF-8486-FB732FA70510}" type="presParOf" srcId="{C727880A-136A-4503-BF0E-3E4DE1181ADE}" destId="{3C28BD92-F605-49DD-89EE-33F082916034}" srcOrd="2" destOrd="0" presId="urn:microsoft.com/office/officeart/2018/2/layout/IconVerticalSolidList"/>
    <dgm:cxn modelId="{0411A8B3-5E99-457F-BCCC-F4B00B26554F}" type="presParOf" srcId="{C727880A-136A-4503-BF0E-3E4DE1181ADE}" destId="{53712935-69E5-4F12-96E7-D5C61C3D39FA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1DF68D38-7D13-4773-8AFB-BC14F1C6FB48}" type="doc">
      <dgm:prSet loTypeId="urn:microsoft.com/office/officeart/2005/8/layout/process4" loCatId="process" qsTypeId="urn:microsoft.com/office/officeart/2005/8/quickstyle/simple4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B9E1A047-21D8-470F-AE0C-BBC6CC6A3F6E}">
      <dgm:prSet/>
      <dgm:spPr/>
      <dgm:t>
        <a:bodyPr/>
        <a:lstStyle/>
        <a:p>
          <a:r>
            <a:rPr lang="en-US" dirty="0"/>
            <a:t>Collected specialty referrals from 2019-present</a:t>
          </a:r>
        </a:p>
      </dgm:t>
    </dgm:pt>
    <dgm:pt modelId="{7B57BF54-C056-4ED5-BBDA-75DACCDC7DAC}" type="parTrans" cxnId="{12881C2F-8499-45CD-A62B-260E26765ACC}">
      <dgm:prSet/>
      <dgm:spPr/>
      <dgm:t>
        <a:bodyPr/>
        <a:lstStyle/>
        <a:p>
          <a:endParaRPr lang="en-US"/>
        </a:p>
      </dgm:t>
    </dgm:pt>
    <dgm:pt modelId="{E899FAEC-1B17-4437-840B-E37635FA9C49}" type="sibTrans" cxnId="{12881C2F-8499-45CD-A62B-260E26765ACC}">
      <dgm:prSet/>
      <dgm:spPr/>
      <dgm:t>
        <a:bodyPr/>
        <a:lstStyle/>
        <a:p>
          <a:endParaRPr lang="en-US"/>
        </a:p>
      </dgm:t>
    </dgm:pt>
    <dgm:pt modelId="{E2118517-5864-4519-A912-BBD8F8232D65}">
      <dgm:prSet/>
      <dgm:spPr/>
      <dgm:t>
        <a:bodyPr/>
        <a:lstStyle/>
        <a:p>
          <a:r>
            <a:rPr lang="en-US"/>
            <a:t>Reconciled information into one, easy-to-access database</a:t>
          </a:r>
        </a:p>
      </dgm:t>
    </dgm:pt>
    <dgm:pt modelId="{FA990C03-B8DB-474A-A5BE-A28AEEEA23D1}" type="parTrans" cxnId="{3B6DE774-A12A-4700-8AD3-3B2186D55E79}">
      <dgm:prSet/>
      <dgm:spPr/>
      <dgm:t>
        <a:bodyPr/>
        <a:lstStyle/>
        <a:p>
          <a:endParaRPr lang="en-US"/>
        </a:p>
      </dgm:t>
    </dgm:pt>
    <dgm:pt modelId="{19FB292D-C095-45D5-8F2F-F9610514B170}" type="sibTrans" cxnId="{3B6DE774-A12A-4700-8AD3-3B2186D55E79}">
      <dgm:prSet/>
      <dgm:spPr/>
      <dgm:t>
        <a:bodyPr/>
        <a:lstStyle/>
        <a:p>
          <a:endParaRPr lang="en-US"/>
        </a:p>
      </dgm:t>
    </dgm:pt>
    <dgm:pt modelId="{CF5E6FEF-130E-4905-825D-287A4352B124}">
      <dgm:prSet/>
      <dgm:spPr/>
      <dgm:t>
        <a:bodyPr/>
        <a:lstStyle/>
        <a:p>
          <a:r>
            <a:rPr lang="en-US" dirty="0"/>
            <a:t>Created survey to distribute to specialty providers in order determine interest and barriers to volunteering</a:t>
          </a:r>
        </a:p>
      </dgm:t>
    </dgm:pt>
    <dgm:pt modelId="{F2D18240-B4D2-4859-B877-1B59E3056453}" type="parTrans" cxnId="{20C9A22A-C11B-470E-B64F-84BC515D6AB7}">
      <dgm:prSet/>
      <dgm:spPr/>
      <dgm:t>
        <a:bodyPr/>
        <a:lstStyle/>
        <a:p>
          <a:endParaRPr lang="en-US"/>
        </a:p>
      </dgm:t>
    </dgm:pt>
    <dgm:pt modelId="{271F4446-0D77-49BD-BAA4-9EC192E75F47}" type="sibTrans" cxnId="{20C9A22A-C11B-470E-B64F-84BC515D6AB7}">
      <dgm:prSet/>
      <dgm:spPr/>
      <dgm:t>
        <a:bodyPr/>
        <a:lstStyle/>
        <a:p>
          <a:endParaRPr lang="en-US"/>
        </a:p>
      </dgm:t>
    </dgm:pt>
    <dgm:pt modelId="{35317A22-D374-D14C-A91C-81332CE5D666}" type="pres">
      <dgm:prSet presAssocID="{1DF68D38-7D13-4773-8AFB-BC14F1C6FB48}" presName="Name0" presStyleCnt="0">
        <dgm:presLayoutVars>
          <dgm:dir/>
          <dgm:animLvl val="lvl"/>
          <dgm:resizeHandles val="exact"/>
        </dgm:presLayoutVars>
      </dgm:prSet>
      <dgm:spPr/>
    </dgm:pt>
    <dgm:pt modelId="{2F2454C7-08CB-5D4C-9362-F5FA91C9C257}" type="pres">
      <dgm:prSet presAssocID="{CF5E6FEF-130E-4905-825D-287A4352B124}" presName="boxAndChildren" presStyleCnt="0"/>
      <dgm:spPr/>
    </dgm:pt>
    <dgm:pt modelId="{49FF00E8-C7E0-6F4F-AFD6-522F332A4E17}" type="pres">
      <dgm:prSet presAssocID="{CF5E6FEF-130E-4905-825D-287A4352B124}" presName="parentTextBox" presStyleLbl="node1" presStyleIdx="0" presStyleCnt="3"/>
      <dgm:spPr/>
    </dgm:pt>
    <dgm:pt modelId="{DA8A4412-E03F-904E-BAF4-269D17F105D1}" type="pres">
      <dgm:prSet presAssocID="{19FB292D-C095-45D5-8F2F-F9610514B170}" presName="sp" presStyleCnt="0"/>
      <dgm:spPr/>
    </dgm:pt>
    <dgm:pt modelId="{9A3D6583-05E3-3B4C-ADE7-13FAE36F4D38}" type="pres">
      <dgm:prSet presAssocID="{E2118517-5864-4519-A912-BBD8F8232D65}" presName="arrowAndChildren" presStyleCnt="0"/>
      <dgm:spPr/>
    </dgm:pt>
    <dgm:pt modelId="{151386FD-8539-E74C-A2AD-B784F7D4CE40}" type="pres">
      <dgm:prSet presAssocID="{E2118517-5864-4519-A912-BBD8F8232D65}" presName="parentTextArrow" presStyleLbl="node1" presStyleIdx="1" presStyleCnt="3"/>
      <dgm:spPr/>
    </dgm:pt>
    <dgm:pt modelId="{0CC4AD02-2B3E-4B47-B734-5141E5FCFFB2}" type="pres">
      <dgm:prSet presAssocID="{E899FAEC-1B17-4437-840B-E37635FA9C49}" presName="sp" presStyleCnt="0"/>
      <dgm:spPr/>
    </dgm:pt>
    <dgm:pt modelId="{93355E50-1FD0-4846-B405-3E8275D98C9D}" type="pres">
      <dgm:prSet presAssocID="{B9E1A047-21D8-470F-AE0C-BBC6CC6A3F6E}" presName="arrowAndChildren" presStyleCnt="0"/>
      <dgm:spPr/>
    </dgm:pt>
    <dgm:pt modelId="{A4F05691-B5B6-1240-AF7F-07E470E81F5C}" type="pres">
      <dgm:prSet presAssocID="{B9E1A047-21D8-470F-AE0C-BBC6CC6A3F6E}" presName="parentTextArrow" presStyleLbl="node1" presStyleIdx="2" presStyleCnt="3"/>
      <dgm:spPr/>
    </dgm:pt>
  </dgm:ptLst>
  <dgm:cxnLst>
    <dgm:cxn modelId="{20C9A22A-C11B-470E-B64F-84BC515D6AB7}" srcId="{1DF68D38-7D13-4773-8AFB-BC14F1C6FB48}" destId="{CF5E6FEF-130E-4905-825D-287A4352B124}" srcOrd="2" destOrd="0" parTransId="{F2D18240-B4D2-4859-B877-1B59E3056453}" sibTransId="{271F4446-0D77-49BD-BAA4-9EC192E75F47}"/>
    <dgm:cxn modelId="{12881C2F-8499-45CD-A62B-260E26765ACC}" srcId="{1DF68D38-7D13-4773-8AFB-BC14F1C6FB48}" destId="{B9E1A047-21D8-470F-AE0C-BBC6CC6A3F6E}" srcOrd="0" destOrd="0" parTransId="{7B57BF54-C056-4ED5-BBDA-75DACCDC7DAC}" sibTransId="{E899FAEC-1B17-4437-840B-E37635FA9C49}"/>
    <dgm:cxn modelId="{11495647-8CDC-0B4E-9F58-F3EEDC5A68A7}" type="presOf" srcId="{E2118517-5864-4519-A912-BBD8F8232D65}" destId="{151386FD-8539-E74C-A2AD-B784F7D4CE40}" srcOrd="0" destOrd="0" presId="urn:microsoft.com/office/officeart/2005/8/layout/process4"/>
    <dgm:cxn modelId="{3B6DE774-A12A-4700-8AD3-3B2186D55E79}" srcId="{1DF68D38-7D13-4773-8AFB-BC14F1C6FB48}" destId="{E2118517-5864-4519-A912-BBD8F8232D65}" srcOrd="1" destOrd="0" parTransId="{FA990C03-B8DB-474A-A5BE-A28AEEEA23D1}" sibTransId="{19FB292D-C095-45D5-8F2F-F9610514B170}"/>
    <dgm:cxn modelId="{C37862C5-7363-EA42-AC17-4E60E3E6C6A7}" type="presOf" srcId="{1DF68D38-7D13-4773-8AFB-BC14F1C6FB48}" destId="{35317A22-D374-D14C-A91C-81332CE5D666}" srcOrd="0" destOrd="0" presId="urn:microsoft.com/office/officeart/2005/8/layout/process4"/>
    <dgm:cxn modelId="{E62C9BD4-7A8C-F44D-859C-F7AD6826090F}" type="presOf" srcId="{B9E1A047-21D8-470F-AE0C-BBC6CC6A3F6E}" destId="{A4F05691-B5B6-1240-AF7F-07E470E81F5C}" srcOrd="0" destOrd="0" presId="urn:microsoft.com/office/officeart/2005/8/layout/process4"/>
    <dgm:cxn modelId="{2A5037DD-B830-DD44-BE12-570D9725CDED}" type="presOf" srcId="{CF5E6FEF-130E-4905-825D-287A4352B124}" destId="{49FF00E8-C7E0-6F4F-AFD6-522F332A4E17}" srcOrd="0" destOrd="0" presId="urn:microsoft.com/office/officeart/2005/8/layout/process4"/>
    <dgm:cxn modelId="{4E0B9F2A-13D3-CE40-AADB-E45C4A5671B8}" type="presParOf" srcId="{35317A22-D374-D14C-A91C-81332CE5D666}" destId="{2F2454C7-08CB-5D4C-9362-F5FA91C9C257}" srcOrd="0" destOrd="0" presId="urn:microsoft.com/office/officeart/2005/8/layout/process4"/>
    <dgm:cxn modelId="{2FDFF607-1F1D-554C-B5F6-D9AA5AF6A6B1}" type="presParOf" srcId="{2F2454C7-08CB-5D4C-9362-F5FA91C9C257}" destId="{49FF00E8-C7E0-6F4F-AFD6-522F332A4E17}" srcOrd="0" destOrd="0" presId="urn:microsoft.com/office/officeart/2005/8/layout/process4"/>
    <dgm:cxn modelId="{EA5D5748-44D2-B145-B7A5-4E79134A6F98}" type="presParOf" srcId="{35317A22-D374-D14C-A91C-81332CE5D666}" destId="{DA8A4412-E03F-904E-BAF4-269D17F105D1}" srcOrd="1" destOrd="0" presId="urn:microsoft.com/office/officeart/2005/8/layout/process4"/>
    <dgm:cxn modelId="{BAF5DBBC-40FE-4A44-BB97-577909E9B530}" type="presParOf" srcId="{35317A22-D374-D14C-A91C-81332CE5D666}" destId="{9A3D6583-05E3-3B4C-ADE7-13FAE36F4D38}" srcOrd="2" destOrd="0" presId="urn:microsoft.com/office/officeart/2005/8/layout/process4"/>
    <dgm:cxn modelId="{AD61B22A-56B2-C047-8E5D-6876A36D6EDB}" type="presParOf" srcId="{9A3D6583-05E3-3B4C-ADE7-13FAE36F4D38}" destId="{151386FD-8539-E74C-A2AD-B784F7D4CE40}" srcOrd="0" destOrd="0" presId="urn:microsoft.com/office/officeart/2005/8/layout/process4"/>
    <dgm:cxn modelId="{842DAF97-97E2-6346-BA0D-E23052A93AB4}" type="presParOf" srcId="{35317A22-D374-D14C-A91C-81332CE5D666}" destId="{0CC4AD02-2B3E-4B47-B734-5141E5FCFFB2}" srcOrd="3" destOrd="0" presId="urn:microsoft.com/office/officeart/2005/8/layout/process4"/>
    <dgm:cxn modelId="{2143D758-8C8F-1D49-B8DB-14B15AF25A3A}" type="presParOf" srcId="{35317A22-D374-D14C-A91C-81332CE5D666}" destId="{93355E50-1FD0-4846-B405-3E8275D98C9D}" srcOrd="4" destOrd="0" presId="urn:microsoft.com/office/officeart/2005/8/layout/process4"/>
    <dgm:cxn modelId="{BE6F6A29-D401-9142-AD1A-9E05B3188D4B}" type="presParOf" srcId="{93355E50-1FD0-4846-B405-3E8275D98C9D}" destId="{A4F05691-B5B6-1240-AF7F-07E470E81F5C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3241A0A-CE9B-A442-B17A-537ABB649CDC}">
      <dsp:nvSpPr>
        <dsp:cNvPr id="0" name=""/>
        <dsp:cNvSpPr/>
      </dsp:nvSpPr>
      <dsp:spPr>
        <a:xfrm>
          <a:off x="0" y="152175"/>
          <a:ext cx="6628804" cy="2297295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marL="0" lvl="0" indent="0" algn="l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600" b="1" kern="1200" dirty="0"/>
            <a:t>Mission Medical Clinic (MMC)</a:t>
          </a:r>
        </a:p>
      </dsp:txBody>
      <dsp:txXfrm>
        <a:off x="112145" y="264320"/>
        <a:ext cx="6404514" cy="2073005"/>
      </dsp:txXfrm>
    </dsp:sp>
    <dsp:sp modelId="{1D3676AB-5232-C04D-869F-AD1175D7B04C}">
      <dsp:nvSpPr>
        <dsp:cNvPr id="0" name=""/>
        <dsp:cNvSpPr/>
      </dsp:nvSpPr>
      <dsp:spPr>
        <a:xfrm>
          <a:off x="0" y="2530110"/>
          <a:ext cx="6628804" cy="2297295"/>
        </a:xfrm>
        <a:prstGeom prst="roundRec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800" kern="1200" dirty="0"/>
            <a:t>Mission: “Mission Medical is a faith based non-profit organization that provides free healthcare to uninsured, under-insured, and low-income members of the Pikes Peak Region.”</a:t>
          </a:r>
        </a:p>
      </dsp:txBody>
      <dsp:txXfrm>
        <a:off x="112145" y="2642255"/>
        <a:ext cx="6404514" cy="207300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A9665DE-528E-4435-8415-045696EEF70E}">
      <dsp:nvSpPr>
        <dsp:cNvPr id="0" name=""/>
        <dsp:cNvSpPr/>
      </dsp:nvSpPr>
      <dsp:spPr>
        <a:xfrm>
          <a:off x="0" y="607"/>
          <a:ext cx="6628804" cy="1422390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E5CF5B5-2D30-4B45-A00A-AE39306BB87D}">
      <dsp:nvSpPr>
        <dsp:cNvPr id="0" name=""/>
        <dsp:cNvSpPr/>
      </dsp:nvSpPr>
      <dsp:spPr>
        <a:xfrm>
          <a:off x="430272" y="320645"/>
          <a:ext cx="782314" cy="78231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D8FBFC-2C86-4938-8A1C-8190E4F9F11B}">
      <dsp:nvSpPr>
        <dsp:cNvPr id="0" name=""/>
        <dsp:cNvSpPr/>
      </dsp:nvSpPr>
      <dsp:spPr>
        <a:xfrm>
          <a:off x="1642860" y="607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/>
            <a:t>Reconcile specialty referrals to one database</a:t>
          </a:r>
        </a:p>
      </dsp:txBody>
      <dsp:txXfrm>
        <a:off x="1642860" y="607"/>
        <a:ext cx="4985943" cy="1422390"/>
      </dsp:txXfrm>
    </dsp:sp>
    <dsp:sp modelId="{FA7D4EB1-AB77-497D-A7FA-AE2A8F227FE1}">
      <dsp:nvSpPr>
        <dsp:cNvPr id="0" name=""/>
        <dsp:cNvSpPr/>
      </dsp:nvSpPr>
      <dsp:spPr>
        <a:xfrm>
          <a:off x="0" y="1778595"/>
          <a:ext cx="6628804" cy="1422390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B4E85B5-E236-421A-91E6-001FF94D060D}">
      <dsp:nvSpPr>
        <dsp:cNvPr id="0" name=""/>
        <dsp:cNvSpPr/>
      </dsp:nvSpPr>
      <dsp:spPr>
        <a:xfrm>
          <a:off x="430272" y="2098633"/>
          <a:ext cx="782314" cy="78231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BAA5DED-B806-4851-86ED-5F86CE9356D6}">
      <dsp:nvSpPr>
        <dsp:cNvPr id="0" name=""/>
        <dsp:cNvSpPr/>
      </dsp:nvSpPr>
      <dsp:spPr>
        <a:xfrm>
          <a:off x="1642860" y="1778595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Recruit more specialty care providers (starting with highest need)</a:t>
          </a:r>
        </a:p>
      </dsp:txBody>
      <dsp:txXfrm>
        <a:off x="1642860" y="1778595"/>
        <a:ext cx="4985943" cy="1422390"/>
      </dsp:txXfrm>
    </dsp:sp>
    <dsp:sp modelId="{D3FA8442-2DA3-4DA3-A7E2-F57E2CE60D66}">
      <dsp:nvSpPr>
        <dsp:cNvPr id="0" name=""/>
        <dsp:cNvSpPr/>
      </dsp:nvSpPr>
      <dsp:spPr>
        <a:xfrm>
          <a:off x="0" y="3556583"/>
          <a:ext cx="6628804" cy="1422390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0A1BBDA-DEAC-4853-A5BB-32872B392B24}">
      <dsp:nvSpPr>
        <dsp:cNvPr id="0" name=""/>
        <dsp:cNvSpPr/>
      </dsp:nvSpPr>
      <dsp:spPr>
        <a:xfrm>
          <a:off x="430272" y="3876620"/>
          <a:ext cx="782314" cy="78231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a:blipFill>
        <a:ln w="19050" cap="rnd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3712935-69E5-4F12-96E7-D5C61C3D39FA}">
      <dsp:nvSpPr>
        <dsp:cNvPr id="0" name=""/>
        <dsp:cNvSpPr/>
      </dsp:nvSpPr>
      <dsp:spPr>
        <a:xfrm>
          <a:off x="1642860" y="3556583"/>
          <a:ext cx="4985943" cy="142239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50536" tIns="150536" rIns="150536" bIns="150536" numCol="1" spcCol="1270" anchor="ctr" anchorCtr="0">
          <a:noAutofit/>
        </a:bodyPr>
        <a:lstStyle/>
        <a:p>
          <a:pPr marL="0" lvl="0" indent="0" algn="l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Determine barriers to providers volunteering </a:t>
          </a:r>
        </a:p>
      </dsp:txBody>
      <dsp:txXfrm>
        <a:off x="1642860" y="3556583"/>
        <a:ext cx="4985943" cy="1422390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9FF00E8-C7E0-6F4F-AFD6-522F332A4E17}">
      <dsp:nvSpPr>
        <dsp:cNvPr id="0" name=""/>
        <dsp:cNvSpPr/>
      </dsp:nvSpPr>
      <dsp:spPr>
        <a:xfrm>
          <a:off x="0" y="3748394"/>
          <a:ext cx="6628804" cy="1230306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96000"/>
                <a:lumMod val="100000"/>
              </a:schemeClr>
            </a:gs>
            <a:gs pos="78000">
              <a:schemeClr val="accent2">
                <a:hueOff val="0"/>
                <a:satOff val="0"/>
                <a:lumOff val="0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Created survey to distribute to specialty providers in order determine interest and barriers to volunteering</a:t>
          </a:r>
        </a:p>
      </dsp:txBody>
      <dsp:txXfrm>
        <a:off x="0" y="3748394"/>
        <a:ext cx="6628804" cy="1230306"/>
      </dsp:txXfrm>
    </dsp:sp>
    <dsp:sp modelId="{151386FD-8539-E74C-A2AD-B784F7D4CE40}">
      <dsp:nvSpPr>
        <dsp:cNvPr id="0" name=""/>
        <dsp:cNvSpPr/>
      </dsp:nvSpPr>
      <dsp:spPr>
        <a:xfrm rot="10800000">
          <a:off x="0" y="1874637"/>
          <a:ext cx="6628804" cy="1892211"/>
        </a:xfrm>
        <a:prstGeom prst="upArrowCallout">
          <a:avLst/>
        </a:prstGeom>
        <a:gradFill rotWithShape="0">
          <a:gsLst>
            <a:gs pos="0">
              <a:schemeClr val="accent2">
                <a:hueOff val="-1482143"/>
                <a:satOff val="7100"/>
                <a:lumOff val="6569"/>
                <a:alphaOff val="0"/>
                <a:tint val="96000"/>
                <a:lumMod val="100000"/>
              </a:schemeClr>
            </a:gs>
            <a:gs pos="78000">
              <a:schemeClr val="accent2">
                <a:hueOff val="-1482143"/>
                <a:satOff val="7100"/>
                <a:lumOff val="6569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/>
            <a:t>Reconciled information into one, easy-to-access database</a:t>
          </a:r>
        </a:p>
      </dsp:txBody>
      <dsp:txXfrm rot="10800000">
        <a:off x="0" y="1874637"/>
        <a:ext cx="6628804" cy="1229502"/>
      </dsp:txXfrm>
    </dsp:sp>
    <dsp:sp modelId="{A4F05691-B5B6-1240-AF7F-07E470E81F5C}">
      <dsp:nvSpPr>
        <dsp:cNvPr id="0" name=""/>
        <dsp:cNvSpPr/>
      </dsp:nvSpPr>
      <dsp:spPr>
        <a:xfrm rot="10800000">
          <a:off x="0" y="880"/>
          <a:ext cx="6628804" cy="1892211"/>
        </a:xfrm>
        <a:prstGeom prst="upArrowCallout">
          <a:avLst/>
        </a:prstGeom>
        <a:gradFill rotWithShape="0">
          <a:gsLst>
            <a:gs pos="0">
              <a:schemeClr val="accent2">
                <a:hueOff val="-2964286"/>
                <a:satOff val="14200"/>
                <a:lumOff val="13137"/>
                <a:alphaOff val="0"/>
                <a:tint val="96000"/>
                <a:lumMod val="100000"/>
              </a:schemeClr>
            </a:gs>
            <a:gs pos="78000">
              <a:schemeClr val="accent2">
                <a:hueOff val="-2964286"/>
                <a:satOff val="14200"/>
                <a:lumOff val="13137"/>
                <a:alphaOff val="0"/>
                <a:shade val="94000"/>
                <a:lumMod val="94000"/>
              </a:schemeClr>
            </a:gs>
          </a:gsLst>
          <a:lin ang="5400000" scaled="0"/>
        </a:gradFill>
        <a:ln>
          <a:noFill/>
        </a:ln>
        <a:effectLst>
          <a:outerShdw blurRad="38100" dist="254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56464" tIns="156464" rIns="156464" bIns="156464" numCol="1" spcCol="1270" anchor="ctr" anchorCtr="0">
          <a:noAutofit/>
        </a:bodyPr>
        <a:lstStyle/>
        <a:p>
          <a:pPr marL="0" lvl="0" indent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200" kern="1200" dirty="0"/>
            <a:t>Collected specialty referrals from 2019-present</a:t>
          </a:r>
        </a:p>
      </dsp:txBody>
      <dsp:txXfrm rot="10800000">
        <a:off x="0" y="880"/>
        <a:ext cx="6628804" cy="12295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226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030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20238816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33175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495966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13481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435545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3054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2008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347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7718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5578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9192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760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36724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05836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ABC5C-FC76-F942-B9CE-C59DD057D92E}" type="datetimeFigureOut">
              <a:rPr lang="en-US" smtClean="0"/>
              <a:t>3/6/20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AA0C153D-D696-C34C-8FFA-17D0D4D6E1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9822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6" r:id="rId1"/>
    <p:sldLayoutId id="2147483807" r:id="rId2"/>
    <p:sldLayoutId id="2147483808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4" r:id="rId9"/>
    <p:sldLayoutId id="2147483815" r:id="rId10"/>
    <p:sldLayoutId id="2147483816" r:id="rId11"/>
    <p:sldLayoutId id="2147483817" r:id="rId12"/>
    <p:sldLayoutId id="2147483818" r:id="rId13"/>
    <p:sldLayoutId id="2147483819" r:id="rId14"/>
    <p:sldLayoutId id="2147483820" r:id="rId15"/>
    <p:sldLayoutId id="214748382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19A329-A50D-D84E-AD05-C3886535AB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8267128" cy="1646302"/>
          </a:xfrm>
        </p:spPr>
        <p:txBody>
          <a:bodyPr/>
          <a:lstStyle/>
          <a:p>
            <a:r>
              <a:rPr lang="en-US"/>
              <a:t>PEAK Project Presentation</a:t>
            </a:r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56B6BE9-81E6-E342-BDD6-4EA98E2D40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07067" y="4073369"/>
            <a:ext cx="7766936" cy="1646302"/>
          </a:xfrm>
        </p:spPr>
        <p:txBody>
          <a:bodyPr>
            <a:normAutofit/>
          </a:bodyPr>
          <a:lstStyle/>
          <a:p>
            <a:pPr algn="l"/>
            <a:r>
              <a:rPr lang="en-US" i="1" dirty="0"/>
              <a:t>University of Colorado School of Medicine Colorado Springs Branch</a:t>
            </a:r>
          </a:p>
          <a:p>
            <a:r>
              <a:rPr lang="en-US" dirty="0"/>
              <a:t>Tim Browne, MS3</a:t>
            </a:r>
          </a:p>
          <a:p>
            <a:r>
              <a:rPr lang="en-US" dirty="0"/>
              <a:t>Dallin Milner, MS3</a:t>
            </a:r>
          </a:p>
          <a:p>
            <a:r>
              <a:rPr lang="en-US" dirty="0"/>
              <a:t>Delia Shash, MS3</a:t>
            </a:r>
          </a:p>
        </p:txBody>
      </p:sp>
    </p:spTree>
    <p:extLst>
      <p:ext uri="{BB962C8B-B14F-4D97-AF65-F5344CB8AC3E}">
        <p14:creationId xmlns:p14="http://schemas.microsoft.com/office/powerpoint/2010/main" val="5527199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1ABC210-A260-6844-B8C8-5F27CE3AC4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Community Partner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E8320D0E-57DA-4BD2-A90D-83DBC86A965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245258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9788061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Rectangle 7">
            <a:extLst>
              <a:ext uri="{FF2B5EF4-FFF2-40B4-BE49-F238E27FC236}">
                <a16:creationId xmlns:a16="http://schemas.microsoft.com/office/drawing/2014/main" id="{603AE127-802C-459A-A612-DB85B67F0D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5AAF864-A0A5-9647-BD5D-A12D3AAB0B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3950" y="1179151"/>
            <a:ext cx="3300646" cy="4463889"/>
          </a:xfrm>
        </p:spPr>
        <p:txBody>
          <a:bodyPr anchor="ctr">
            <a:normAutofit/>
          </a:bodyPr>
          <a:lstStyle/>
          <a:p>
            <a:pPr algn="ctr"/>
            <a:r>
              <a:rPr lang="en-US" sz="4800" dirty="0"/>
              <a:t>Assets and Needs</a:t>
            </a:r>
          </a:p>
        </p:txBody>
      </p:sp>
      <p:sp>
        <p:nvSpPr>
          <p:cNvPr id="10" name="Isosceles Triangle 9">
            <a:extLst>
              <a:ext uri="{FF2B5EF4-FFF2-40B4-BE49-F238E27FC236}">
                <a16:creationId xmlns:a16="http://schemas.microsoft.com/office/drawing/2014/main" id="{9323D83D-50D6-4040-A58B-FCEA340F88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4013200"/>
            <a:ext cx="448733" cy="2844800"/>
          </a:xfrm>
          <a:prstGeom prst="triangle">
            <a:avLst>
              <a:gd name="adj" fmla="val 0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A1FE6BB-DFB2-4080-9B5E-076EF5DDE67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56670" y="1442595"/>
            <a:ext cx="0" cy="3937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699C34-6DA2-6749-A0B3-936B0CA424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56670" y="293914"/>
            <a:ext cx="6663264" cy="6204857"/>
          </a:xfrm>
        </p:spPr>
        <p:txBody>
          <a:bodyPr anchor="ctr">
            <a:normAutofit/>
          </a:bodyPr>
          <a:lstStyle/>
          <a:p>
            <a:r>
              <a:rPr lang="en-US" sz="2800" b="1" dirty="0"/>
              <a:t>Assets</a:t>
            </a:r>
          </a:p>
          <a:p>
            <a:pPr lvl="1"/>
            <a:r>
              <a:rPr lang="en-US" sz="2400" dirty="0"/>
              <a:t>Interprofessional clinic: MD’s, NP’s, MA’s, medical students, nursing students, pharmacy students</a:t>
            </a:r>
          </a:p>
          <a:p>
            <a:pPr lvl="1"/>
            <a:r>
              <a:rPr lang="en-US" sz="2400" dirty="0"/>
              <a:t>Specialty relationships already formed: pharmacy, cardiology, rheumatology, surgery, neurology</a:t>
            </a:r>
          </a:p>
          <a:p>
            <a:r>
              <a:rPr lang="en-US" sz="2800" b="1" dirty="0"/>
              <a:t>Needs</a:t>
            </a:r>
          </a:p>
          <a:p>
            <a:pPr lvl="1"/>
            <a:r>
              <a:rPr lang="en-US" sz="2400" dirty="0"/>
              <a:t>More specialty providers: GI, dermatology, orthopedics, podiatry, etc.</a:t>
            </a:r>
          </a:p>
          <a:p>
            <a:pPr lvl="1"/>
            <a:r>
              <a:rPr lang="en-US" sz="2400" dirty="0"/>
              <a:t>Discover barriers to finding providers to volunteer</a:t>
            </a:r>
          </a:p>
        </p:txBody>
      </p:sp>
      <p:sp>
        <p:nvSpPr>
          <p:cNvPr id="14" name="Isosceles Triangle 13">
            <a:extLst>
              <a:ext uri="{FF2B5EF4-FFF2-40B4-BE49-F238E27FC236}">
                <a16:creationId xmlns:a16="http://schemas.microsoft.com/office/drawing/2014/main" id="{F10FD715-4DCE-4779-B634-EC78315EA2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11364139" y="0"/>
            <a:ext cx="842596" cy="4616289"/>
          </a:xfrm>
          <a:prstGeom prst="triangle">
            <a:avLst>
              <a:gd name="adj" fmla="val 100000"/>
            </a:avLst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1897161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2E3D822-908A-FD4E-B62A-671FAD820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/>
              <a:t>Shared Goals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68FCADDB-1EC5-4C44-B1D3-AD86DBCD5B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961034263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646660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655AE6B0-AC9E-4167-806F-E9DB135FC46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E3EF85D-117A-D141-8A3D-2611C42EA30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2481" y="1382486"/>
            <a:ext cx="3547581" cy="4093028"/>
          </a:xfrm>
        </p:spPr>
        <p:txBody>
          <a:bodyPr anchor="ctr">
            <a:normAutofit/>
          </a:bodyPr>
          <a:lstStyle/>
          <a:p>
            <a:r>
              <a:rPr lang="en-US" sz="4400" dirty="0"/>
              <a:t>Project</a:t>
            </a:r>
          </a:p>
        </p:txBody>
      </p:sp>
      <p:grpSp>
        <p:nvGrpSpPr>
          <p:cNvPr id="12" name="Group 11">
            <a:extLst>
              <a:ext uri="{FF2B5EF4-FFF2-40B4-BE49-F238E27FC236}">
                <a16:creationId xmlns:a16="http://schemas.microsoft.com/office/drawing/2014/main" id="{3523416A-383B-4FDC-B4C9-D8EDDFE9C0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329267" y="-8467"/>
            <a:ext cx="4766733" cy="6866467"/>
            <a:chOff x="7425267" y="-8467"/>
            <a:chExt cx="4766733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CB0D29D5-3F7C-4197-821B-6D60A66CC04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BFBFBF">
                  <a:alpha val="75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347FB49A-3541-428A-AADE-682A3C50563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rgbClr val="BFBFBF">
                  <a:alpha val="80000"/>
                </a:srgb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D96F53DC-08F1-42C6-B558-B83D54B2766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AFE48CAF-A51C-463F-A570-ED99439A5C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01F0C48B-50FF-4351-8207-16D0960483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00384B6-5ED6-4F91-A548-B706D837513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337AFFAE-C182-463C-9459-8AB3C69D9A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510ACF17-C3F0-42BF-BDEB-D079277121E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E804EFD0-B84E-476F-9FC6-6C4A42EA005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3" name="Rectangle 22">
            <a:extLst>
              <a:ext uri="{FF2B5EF4-FFF2-40B4-BE49-F238E27FC236}">
                <a16:creationId xmlns:a16="http://schemas.microsoft.com/office/drawing/2014/main" id="{87BD1F4E-A66D-4C06-86DA-8D56CA7A3B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77719" y="0"/>
            <a:ext cx="621428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D1DABB0E-E116-44BD-B3D2-CF7E6924A78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50314157"/>
              </p:ext>
            </p:extLst>
          </p:nvPr>
        </p:nvGraphicFramePr>
        <p:xfrm>
          <a:off x="4916553" y="944563"/>
          <a:ext cx="6628804" cy="49795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221629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Group 11">
            <a:extLst>
              <a:ext uri="{FF2B5EF4-FFF2-40B4-BE49-F238E27FC236}">
                <a16:creationId xmlns:a16="http://schemas.microsoft.com/office/drawing/2014/main" id="{B4DE830A-B531-4A3B-96F6-0ECE88B085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2813DF2C-461A-4A8F-9679-A172790D1F3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Straight Connector 13">
              <a:extLst>
                <a:ext uri="{FF2B5EF4-FFF2-40B4-BE49-F238E27FC236}">
                  <a16:creationId xmlns:a16="http://schemas.microsoft.com/office/drawing/2014/main" id="{54CD3A85-C039-4249-86E4-1EB9318B549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5" name="Rectangle 23">
              <a:extLst>
                <a:ext uri="{FF2B5EF4-FFF2-40B4-BE49-F238E27FC236}">
                  <a16:creationId xmlns:a16="http://schemas.microsoft.com/office/drawing/2014/main" id="{887EA6D2-2883-42C2-993D-094CA6D65DA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5">
              <a:extLst>
                <a:ext uri="{FF2B5EF4-FFF2-40B4-BE49-F238E27FC236}">
                  <a16:creationId xmlns:a16="http://schemas.microsoft.com/office/drawing/2014/main" id="{3B895046-636F-4D1B-ACA4-29AA0CB3329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Isosceles Triangle 16">
              <a:extLst>
                <a:ext uri="{FF2B5EF4-FFF2-40B4-BE49-F238E27FC236}">
                  <a16:creationId xmlns:a16="http://schemas.microsoft.com/office/drawing/2014/main" id="{C6B0CDE3-E054-4EDD-A43B-F96843D8BF5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Rectangle 27">
              <a:extLst>
                <a:ext uri="{FF2B5EF4-FFF2-40B4-BE49-F238E27FC236}">
                  <a16:creationId xmlns:a16="http://schemas.microsoft.com/office/drawing/2014/main" id="{3B66B1A2-F145-4C9B-85CC-4BF30D58CB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28">
              <a:extLst>
                <a:ext uri="{FF2B5EF4-FFF2-40B4-BE49-F238E27FC236}">
                  <a16:creationId xmlns:a16="http://schemas.microsoft.com/office/drawing/2014/main" id="{5D4FC972-94B3-4035-8D31-E668C132B41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Rectangle 29">
              <a:extLst>
                <a:ext uri="{FF2B5EF4-FFF2-40B4-BE49-F238E27FC236}">
                  <a16:creationId xmlns:a16="http://schemas.microsoft.com/office/drawing/2014/main" id="{374B9941-AFBE-4A77-A50E-B6EA04A746A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Isosceles Triangle 20">
              <a:extLst>
                <a:ext uri="{FF2B5EF4-FFF2-40B4-BE49-F238E27FC236}">
                  <a16:creationId xmlns:a16="http://schemas.microsoft.com/office/drawing/2014/main" id="{27A982C5-2C38-4CE9-BC18-94697AD657F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1">
              <a:extLst>
                <a:ext uri="{FF2B5EF4-FFF2-40B4-BE49-F238E27FC236}">
                  <a16:creationId xmlns:a16="http://schemas.microsoft.com/office/drawing/2014/main" id="{0060D8D1-7BB1-498F-AFBB-ADAC130A9E9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530FB496-84C0-1440-A82E-BA23C6CD62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13099" y="5269706"/>
            <a:ext cx="7673801" cy="1087656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48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Outcomes</a:t>
            </a:r>
          </a:p>
        </p:txBody>
      </p:sp>
      <p:graphicFrame>
        <p:nvGraphicFramePr>
          <p:cNvPr id="7" name="Chart 6">
            <a:extLst>
              <a:ext uri="{FF2B5EF4-FFF2-40B4-BE49-F238E27FC236}">
                <a16:creationId xmlns:a16="http://schemas.microsoft.com/office/drawing/2014/main" id="{FB9098A8-F30C-F045-B3CF-0C020E1E37A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98499350"/>
              </p:ext>
            </p:extLst>
          </p:nvPr>
        </p:nvGraphicFramePr>
        <p:xfrm>
          <a:off x="642257" y="609599"/>
          <a:ext cx="8583106" cy="480059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1952157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5D0F5E-E144-0647-AABC-BCF7D578D1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51114"/>
          </a:xfrm>
        </p:spPr>
        <p:txBody>
          <a:bodyPr/>
          <a:lstStyle/>
          <a:p>
            <a:r>
              <a:rPr lang="en-US" dirty="0"/>
              <a:t>Leadership Lessons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8935D0-EFB3-854E-8883-1A335C083A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534887"/>
            <a:ext cx="8596668" cy="4506476"/>
          </a:xfrm>
        </p:spPr>
        <p:txBody>
          <a:bodyPr>
            <a:normAutofit fontScale="92500" lnSpcReduction="20000"/>
          </a:bodyPr>
          <a:lstStyle/>
          <a:p>
            <a:r>
              <a:rPr lang="en-US" sz="2800" dirty="0"/>
              <a:t>First impressions are critical. </a:t>
            </a:r>
          </a:p>
          <a:p>
            <a:r>
              <a:rPr lang="en-US" sz="2800" dirty="0"/>
              <a:t>It is important to structure communication and meetings in a way that helps foster a strong relationship as the partnership forms between you and community partners. </a:t>
            </a:r>
          </a:p>
          <a:p>
            <a:r>
              <a:rPr lang="en-US" sz="2800" dirty="0"/>
              <a:t>An overall goal is a great place to start. Then you can work backward on how to accomplish that. Understanding previous goals and accomplishments within the team is essential to that process. </a:t>
            </a:r>
          </a:p>
          <a:p>
            <a:r>
              <a:rPr lang="en-US" sz="2800" dirty="0"/>
              <a:t>Many resources exist in a community that you can access to improve health outcomes and health systems. </a:t>
            </a:r>
          </a:p>
        </p:txBody>
      </p:sp>
    </p:spTree>
    <p:extLst>
      <p:ext uri="{BB962C8B-B14F-4D97-AF65-F5344CB8AC3E}">
        <p14:creationId xmlns:p14="http://schemas.microsoft.com/office/powerpoint/2010/main" val="2443688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ECF239-8C5A-CF48-8D60-F7BB053FF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Sustainability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6E923-713F-F147-8942-856E3B59113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04257"/>
            <a:ext cx="8596668" cy="4637105"/>
          </a:xfrm>
        </p:spPr>
        <p:txBody>
          <a:bodyPr>
            <a:normAutofit lnSpcReduction="10000"/>
          </a:bodyPr>
          <a:lstStyle/>
          <a:p>
            <a:r>
              <a:rPr lang="en-US" sz="2400" dirty="0"/>
              <a:t>MMC intends on using some of the information gathered to apply for a grant to help financially support a robust referral program.</a:t>
            </a:r>
          </a:p>
          <a:p>
            <a:r>
              <a:rPr lang="en-US" sz="2400" dirty="0"/>
              <a:t>A single-source database now exists for all patients at MMC who need referrals and allows MMC to understand which specialists are most needed.</a:t>
            </a:r>
          </a:p>
          <a:p>
            <a:r>
              <a:rPr lang="en-US" sz="2400" dirty="0"/>
              <a:t>New patients will be added as needed. This can also be updated as new providers volunteer their services and as MMC accesses more. </a:t>
            </a:r>
          </a:p>
          <a:p>
            <a:r>
              <a:rPr lang="en-US" sz="2400" dirty="0"/>
              <a:t>MMC can now use the information gathered through surveys to address barriers for subspecialists providing care at the clinic or at their own clinics. </a:t>
            </a:r>
          </a:p>
        </p:txBody>
      </p:sp>
    </p:spTree>
    <p:extLst>
      <p:ext uri="{BB962C8B-B14F-4D97-AF65-F5344CB8AC3E}">
        <p14:creationId xmlns:p14="http://schemas.microsoft.com/office/powerpoint/2010/main" val="128247809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187432-4009-364A-868E-93C8F49920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54664" y="1404257"/>
            <a:ext cx="8596668" cy="1320800"/>
          </a:xfrm>
        </p:spPr>
        <p:txBody>
          <a:bodyPr vert="horz" lIns="91440" tIns="45720" rIns="91440" bIns="45720" rtlCol="0" anchor="b">
            <a:normAutofit/>
          </a:bodyPr>
          <a:lstStyle/>
          <a:p>
            <a:pPr algn="ctr"/>
            <a:r>
              <a:rPr lang="en-US" sz="5400" kern="1200" dirty="0">
                <a:solidFill>
                  <a:schemeClr val="accent1"/>
                </a:solidFill>
                <a:latin typeface="+mj-lt"/>
                <a:ea typeface="+mj-ea"/>
                <a:cs typeface="+mj-cs"/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02660B-B422-8D40-90C8-F56DBFE254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4541" y="2911704"/>
            <a:ext cx="9056915" cy="158409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800" dirty="0"/>
              <a:t>We would like to thank the Mission Medical Clinic Leadership Team- Dr. Mark Goncalves, Barb Cronin, and Holly Bradshaw- for bringing us in to the MMC team. </a:t>
            </a:r>
          </a:p>
        </p:txBody>
      </p:sp>
    </p:spTree>
    <p:extLst>
      <p:ext uri="{BB962C8B-B14F-4D97-AF65-F5344CB8AC3E}">
        <p14:creationId xmlns:p14="http://schemas.microsoft.com/office/powerpoint/2010/main" val="2098617934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392</Words>
  <Application>Microsoft Macintosh PowerPoint</Application>
  <PresentationFormat>Widescreen</PresentationFormat>
  <Paragraphs>37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Trebuchet MS</vt:lpstr>
      <vt:lpstr>Wingdings 3</vt:lpstr>
      <vt:lpstr>Facet</vt:lpstr>
      <vt:lpstr>PEAK Project Presentation</vt:lpstr>
      <vt:lpstr>Community Partner</vt:lpstr>
      <vt:lpstr>Assets and Needs</vt:lpstr>
      <vt:lpstr>Shared Goals</vt:lpstr>
      <vt:lpstr>Project</vt:lpstr>
      <vt:lpstr>Outcomes</vt:lpstr>
      <vt:lpstr>Leadership Lessons</vt:lpstr>
      <vt:lpstr>Sustainability</vt:lpstr>
      <vt:lpstr>Thank you!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PEAK Project Presentation</dc:title>
  <dc:creator>Shash, Delia</dc:creator>
  <cp:lastModifiedBy>Browne, Timothy</cp:lastModifiedBy>
  <cp:revision>5</cp:revision>
  <dcterms:created xsi:type="dcterms:W3CDTF">2020-03-04T03:31:20Z</dcterms:created>
  <dcterms:modified xsi:type="dcterms:W3CDTF">2020-03-06T16:40:41Z</dcterms:modified>
</cp:coreProperties>
</file>