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8" r:id="rId1"/>
  </p:sldMasterIdLst>
  <p:notesMasterIdLst>
    <p:notesMasterId r:id="rId17"/>
  </p:notesMasterIdLst>
  <p:handoutMasterIdLst>
    <p:handoutMasterId r:id="rId18"/>
  </p:handoutMasterIdLst>
  <p:sldIdLst>
    <p:sldId id="256" r:id="rId2"/>
    <p:sldId id="257" r:id="rId3"/>
    <p:sldId id="307" r:id="rId4"/>
    <p:sldId id="368" r:id="rId5"/>
    <p:sldId id="384" r:id="rId6"/>
    <p:sldId id="382" r:id="rId7"/>
    <p:sldId id="383" r:id="rId8"/>
    <p:sldId id="309" r:id="rId9"/>
    <p:sldId id="376" r:id="rId10"/>
    <p:sldId id="355" r:id="rId11"/>
    <p:sldId id="378" r:id="rId12"/>
    <p:sldId id="380" r:id="rId13"/>
    <p:sldId id="381" r:id="rId14"/>
    <p:sldId id="351" r:id="rId15"/>
    <p:sldId id="3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66"/>
    <p:restoredTop sz="78549"/>
  </p:normalViewPr>
  <p:slideViewPr>
    <p:cSldViewPr snapToGrid="0" snapToObjects="1">
      <p:cViewPr>
        <p:scale>
          <a:sx n="45" d="100"/>
          <a:sy n="45" d="100"/>
        </p:scale>
        <p:origin x="48" y="870"/>
      </p:cViewPr>
      <p:guideLst/>
    </p:cSldViewPr>
  </p:slideViewPr>
  <p:outlineViewPr>
    <p:cViewPr>
      <p:scale>
        <a:sx n="33" d="100"/>
        <a:sy n="33" d="100"/>
      </p:scale>
      <p:origin x="0" y="-7472"/>
    </p:cViewPr>
  </p:outlineViewPr>
  <p:notesTextViewPr>
    <p:cViewPr>
      <p:scale>
        <a:sx n="110" d="100"/>
        <a:sy n="110" d="100"/>
      </p:scale>
      <p:origin x="0" y="0"/>
    </p:cViewPr>
  </p:notesTextViewPr>
  <p:notesViewPr>
    <p:cSldViewPr snapToGrid="0" snapToObjects="1">
      <p:cViewPr varScale="1">
        <p:scale>
          <a:sx n="80" d="100"/>
          <a:sy n="80" d="100"/>
        </p:scale>
        <p:origin x="385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887F2C-4F77-9F4E-9482-0185D54832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F35C89-943C-3044-B123-29EC14402B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614AB5-5493-7342-B8B1-21BF37F3A986}" type="datetimeFigureOut">
              <a:rPr lang="en-US" smtClean="0"/>
              <a:t>4/23/2020</a:t>
            </a:fld>
            <a:endParaRPr lang="en-US"/>
          </a:p>
        </p:txBody>
      </p:sp>
      <p:sp>
        <p:nvSpPr>
          <p:cNvPr id="4" name="Footer Placeholder 3">
            <a:extLst>
              <a:ext uri="{FF2B5EF4-FFF2-40B4-BE49-F238E27FC236}">
                <a16:creationId xmlns:a16="http://schemas.microsoft.com/office/drawing/2014/main" id="{37D9F9C6-1A9A-BB44-B168-D01FBEFFC7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1CF57E-2366-F947-9880-B2F4097A7B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FA0B8A-AD88-BB49-A78A-DD57B37362BF}" type="slidenum">
              <a:rPr lang="en-US" smtClean="0"/>
              <a:t>‹#›</a:t>
            </a:fld>
            <a:endParaRPr lang="en-US"/>
          </a:p>
        </p:txBody>
      </p:sp>
    </p:spTree>
    <p:extLst>
      <p:ext uri="{BB962C8B-B14F-4D97-AF65-F5344CB8AC3E}">
        <p14:creationId xmlns:p14="http://schemas.microsoft.com/office/powerpoint/2010/main" val="2492400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2D26D-7AD6-C148-BAA1-8D7B442BD806}"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3F5C1-F1ED-D548-8851-B988ECB5FCAC}" type="slidenum">
              <a:rPr lang="en-US" smtClean="0"/>
              <a:t>‹#›</a:t>
            </a:fld>
            <a:endParaRPr lang="en-US"/>
          </a:p>
        </p:txBody>
      </p:sp>
    </p:spTree>
    <p:extLst>
      <p:ext uri="{BB962C8B-B14F-4D97-AF65-F5344CB8AC3E}">
        <p14:creationId xmlns:p14="http://schemas.microsoft.com/office/powerpoint/2010/main" val="1536791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73F5C1-F1ED-D548-8851-B988ECB5FCAC}" type="slidenum">
              <a:rPr lang="en-US" smtClean="0"/>
              <a:t>1</a:t>
            </a:fld>
            <a:endParaRPr lang="en-US"/>
          </a:p>
        </p:txBody>
      </p:sp>
    </p:spTree>
    <p:extLst>
      <p:ext uri="{BB962C8B-B14F-4D97-AF65-F5344CB8AC3E}">
        <p14:creationId xmlns:p14="http://schemas.microsoft.com/office/powerpoint/2010/main" val="914573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14</a:t>
            </a:fld>
            <a:endParaRPr lang="en-US"/>
          </a:p>
        </p:txBody>
      </p:sp>
    </p:spTree>
    <p:extLst>
      <p:ext uri="{BB962C8B-B14F-4D97-AF65-F5344CB8AC3E}">
        <p14:creationId xmlns:p14="http://schemas.microsoft.com/office/powerpoint/2010/main" val="2078870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15</a:t>
            </a:fld>
            <a:endParaRPr lang="en-US"/>
          </a:p>
        </p:txBody>
      </p:sp>
    </p:spTree>
    <p:extLst>
      <p:ext uri="{BB962C8B-B14F-4D97-AF65-F5344CB8AC3E}">
        <p14:creationId xmlns:p14="http://schemas.microsoft.com/office/powerpoint/2010/main" val="1711601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73F5C1-F1ED-D548-8851-B988ECB5FCAC}" type="slidenum">
              <a:rPr lang="en-US" smtClean="0"/>
              <a:t>2</a:t>
            </a:fld>
            <a:endParaRPr lang="en-US"/>
          </a:p>
        </p:txBody>
      </p:sp>
    </p:spTree>
    <p:extLst>
      <p:ext uri="{BB962C8B-B14F-4D97-AF65-F5344CB8AC3E}">
        <p14:creationId xmlns:p14="http://schemas.microsoft.com/office/powerpoint/2010/main" val="4157705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C73F5C1-F1ED-D548-8851-B988ECB5FCAC}" type="slidenum">
              <a:rPr lang="en-US" smtClean="0"/>
              <a:t>3</a:t>
            </a:fld>
            <a:endParaRPr lang="en-US"/>
          </a:p>
        </p:txBody>
      </p:sp>
    </p:spTree>
    <p:extLst>
      <p:ext uri="{BB962C8B-B14F-4D97-AF65-F5344CB8AC3E}">
        <p14:creationId xmlns:p14="http://schemas.microsoft.com/office/powerpoint/2010/main" val="293715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C73F5C1-F1ED-D548-8851-B988ECB5FCAC}" type="slidenum">
              <a:rPr lang="en-US" smtClean="0"/>
              <a:t>8</a:t>
            </a:fld>
            <a:endParaRPr lang="en-US"/>
          </a:p>
        </p:txBody>
      </p:sp>
    </p:spTree>
    <p:extLst>
      <p:ext uri="{BB962C8B-B14F-4D97-AF65-F5344CB8AC3E}">
        <p14:creationId xmlns:p14="http://schemas.microsoft.com/office/powerpoint/2010/main" val="2768171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C73F5C1-F1ED-D548-8851-B988ECB5FCAC}" type="slidenum">
              <a:rPr lang="en-US" smtClean="0"/>
              <a:t>9</a:t>
            </a:fld>
            <a:endParaRPr lang="en-US"/>
          </a:p>
        </p:txBody>
      </p:sp>
    </p:spTree>
    <p:extLst>
      <p:ext uri="{BB962C8B-B14F-4D97-AF65-F5344CB8AC3E}">
        <p14:creationId xmlns:p14="http://schemas.microsoft.com/office/powerpoint/2010/main" val="109340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10</a:t>
            </a:fld>
            <a:endParaRPr lang="en-US"/>
          </a:p>
        </p:txBody>
      </p:sp>
    </p:spTree>
    <p:extLst>
      <p:ext uri="{BB962C8B-B14F-4D97-AF65-F5344CB8AC3E}">
        <p14:creationId xmlns:p14="http://schemas.microsoft.com/office/powerpoint/2010/main" val="288561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11</a:t>
            </a:fld>
            <a:endParaRPr lang="en-US"/>
          </a:p>
        </p:txBody>
      </p:sp>
    </p:spTree>
    <p:extLst>
      <p:ext uri="{BB962C8B-B14F-4D97-AF65-F5344CB8AC3E}">
        <p14:creationId xmlns:p14="http://schemas.microsoft.com/office/powerpoint/2010/main" val="299834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12</a:t>
            </a:fld>
            <a:endParaRPr lang="en-US"/>
          </a:p>
        </p:txBody>
      </p:sp>
    </p:spTree>
    <p:extLst>
      <p:ext uri="{BB962C8B-B14F-4D97-AF65-F5344CB8AC3E}">
        <p14:creationId xmlns:p14="http://schemas.microsoft.com/office/powerpoint/2010/main" val="330634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C73F5C1-F1ED-D548-8851-B988ECB5FCAC}" type="slidenum">
              <a:rPr lang="en-US" smtClean="0"/>
              <a:t>13</a:t>
            </a:fld>
            <a:endParaRPr lang="en-US"/>
          </a:p>
        </p:txBody>
      </p:sp>
    </p:spTree>
    <p:extLst>
      <p:ext uri="{BB962C8B-B14F-4D97-AF65-F5344CB8AC3E}">
        <p14:creationId xmlns:p14="http://schemas.microsoft.com/office/powerpoint/2010/main" val="269670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accent6">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160EA64-D806-43AC-9DF2-F8C432F32B4C}" type="datetimeFigureOut">
              <a:rPr lang="en-US" smtClean="0"/>
              <a:t>4/23/2020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A7A6979-0714-4377-B894-6BE4C2D6E202}"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651326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5109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6773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0859" y="646890"/>
            <a:ext cx="9601200" cy="1485900"/>
          </a:xfrm>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idx="1"/>
          </p:nvPr>
        </p:nvSpPr>
        <p:spPr>
          <a:xfrm>
            <a:off x="1040859" y="2305455"/>
            <a:ext cx="9601200" cy="3581400"/>
          </a:xfrm>
        </p:spPr>
        <p:txBody>
          <a:bodyPr/>
          <a:lstStyle>
            <a:lvl1pPr>
              <a:defRPr>
                <a:solidFill>
                  <a:schemeClr val="accent6">
                    <a:lumMod val="50000"/>
                  </a:schemeClr>
                </a:solidFill>
              </a:defRPr>
            </a:lvl1pPr>
            <a:lvl2pPr>
              <a:defRPr>
                <a:solidFill>
                  <a:schemeClr val="accent6">
                    <a:lumMod val="50000"/>
                  </a:schemeClr>
                </a:solidFill>
              </a:defRPr>
            </a:lvl2pPr>
            <a:lvl3pPr marL="1371600" indent="-384048">
              <a:buFont typeface="Arial" panose="020B0604020202020204" pitchFamily="34" charset="0"/>
              <a:buChar cha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070A7B3-6521-4DCA-87E5-044747A908C1}"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212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160EA64-D806-43AC-9DF2-F8C432F32B4C}" type="datetimeFigureOut">
              <a:rPr lang="en-US" smtClean="0"/>
              <a:t>4/23/2020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A7A6979-0714-4377-B894-6BE4C2D6E202}"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74185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18786" y="507106"/>
            <a:ext cx="9601200" cy="1485900"/>
          </a:xfrm>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sz="half" idx="1"/>
          </p:nvPr>
        </p:nvSpPr>
        <p:spPr>
          <a:xfrm>
            <a:off x="1018786" y="2295726"/>
            <a:ext cx="4447786" cy="3581401"/>
          </a:xfrm>
        </p:spPr>
        <p:txBody>
          <a:bodyPr/>
          <a:lstStyle>
            <a:lvl1pPr>
              <a:defRPr baseline="0">
                <a:solidFill>
                  <a:schemeClr val="accent6">
                    <a:lumMod val="50000"/>
                  </a:schemeClr>
                </a:solidFill>
              </a:defRPr>
            </a:lvl1pPr>
            <a:lvl2pPr>
              <a:defRPr baseline="0">
                <a:solidFill>
                  <a:schemeClr val="accent6">
                    <a:lumMod val="50000"/>
                  </a:schemeClr>
                </a:solidFill>
              </a:defRPr>
            </a:lvl2pPr>
            <a:lvl3pPr>
              <a:defRPr baseline="0">
                <a:solidFill>
                  <a:schemeClr val="accent6">
                    <a:lumMod val="50000"/>
                  </a:schemeClr>
                </a:solidFill>
              </a:defRPr>
            </a:lvl3pPr>
            <a:lvl4pPr>
              <a:defRPr baseline="0">
                <a:solidFill>
                  <a:schemeClr val="accent6">
                    <a:lumMod val="50000"/>
                  </a:schemeClr>
                </a:solidFill>
              </a:defRPr>
            </a:lvl4pPr>
            <a:lvl5pPr>
              <a:defRPr baseline="0">
                <a:solidFill>
                  <a:schemeClr val="accent6">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B134690-1557-4C89-A502-4959FE7FAD70}"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32466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accent6">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accent6">
                    <a:lumMod val="50000"/>
                  </a:schemeClr>
                </a:solidFill>
              </a:defRPr>
            </a:lvl1pPr>
            <a:lvl2pPr>
              <a:defRPr baseline="0">
                <a:solidFill>
                  <a:schemeClr val="accent6">
                    <a:lumMod val="50000"/>
                  </a:schemeClr>
                </a:solidFill>
              </a:defRPr>
            </a:lvl2pPr>
            <a:lvl3pPr>
              <a:defRPr baseline="0">
                <a:solidFill>
                  <a:schemeClr val="accent6">
                    <a:lumMod val="50000"/>
                  </a:schemeClr>
                </a:solidFill>
              </a:defRPr>
            </a:lvl3pPr>
            <a:lvl4pPr>
              <a:defRPr baseline="0">
                <a:solidFill>
                  <a:schemeClr val="accent6">
                    <a:lumMod val="50000"/>
                  </a:schemeClr>
                </a:solidFill>
              </a:defRPr>
            </a:lvl4pPr>
            <a:lvl5pPr>
              <a:defRPr baseline="0">
                <a:solidFill>
                  <a:schemeClr val="accent6">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accent6">
                    <a:lumMod val="50000"/>
                  </a:schemeClr>
                </a:solidFill>
              </a:defRPr>
            </a:lvl1pPr>
            <a:lvl2pPr>
              <a:defRPr baseline="0">
                <a:solidFill>
                  <a:schemeClr val="accent6">
                    <a:lumMod val="50000"/>
                  </a:schemeClr>
                </a:solidFill>
              </a:defRPr>
            </a:lvl2pPr>
            <a:lvl3pPr>
              <a:defRPr baseline="0">
                <a:solidFill>
                  <a:schemeClr val="accent6">
                    <a:lumMod val="50000"/>
                  </a:schemeClr>
                </a:solidFill>
              </a:defRPr>
            </a:lvl3pPr>
            <a:lvl4pPr>
              <a:defRPr baseline="0">
                <a:solidFill>
                  <a:schemeClr val="accent6">
                    <a:lumMod val="50000"/>
                  </a:schemeClr>
                </a:solidFill>
              </a:defRPr>
            </a:lvl4pPr>
            <a:lvl5pPr>
              <a:defRPr baseline="0">
                <a:solidFill>
                  <a:schemeClr val="accent6">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160EA64-D806-43AC-9DF2-F8C432F32B4C}"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16872954"/>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8236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7031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1BE4249-C0D0-4B06-8692-E8BB871AF643}" type="datetimeFigureOut">
              <a:rPr lang="en-US" smtClean="0"/>
              <a:t>4/23/2020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A7A6979-0714-4377-B894-6BE4C2D6E202}"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60999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42B0DB6-F5C7-45FB-8CF3-31B45F9C2DAC}" type="datetimeFigureOut">
              <a:rPr lang="en-US" smtClean="0"/>
              <a:t>4/23/2020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A7A6979-0714-4377-B894-6BE4C2D6E202}"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066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160EA64-D806-43AC-9DF2-F8C432F32B4C}" type="datetimeFigureOut">
              <a:rPr lang="en-US" smtClean="0"/>
              <a:t>4/23/2020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A7A6979-0714-4377-B894-6BE4C2D6E202}"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182151"/>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sldNum="0" hdr="0" ftr="0" dt="0"/>
  <p:txStyles>
    <p:titleStyle>
      <a:lvl1pPr algn="l" defTabSz="914400" rtl="0" eaLnBrk="1" latinLnBrk="0" hangingPunct="1">
        <a:lnSpc>
          <a:spcPct val="89000"/>
        </a:lnSpc>
        <a:spcBef>
          <a:spcPct val="0"/>
        </a:spcBef>
        <a:buNone/>
        <a:defRPr sz="4400" kern="1200" baseline="0">
          <a:solidFill>
            <a:schemeClr val="accent6">
              <a:lumMod val="50000"/>
            </a:schemeClr>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000" kern="1200" baseline="0">
          <a:solidFill>
            <a:schemeClr val="accent6">
              <a:lumMod val="50000"/>
            </a:schemeClr>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accent6">
              <a:lumMod val="50000"/>
            </a:schemeClr>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accent6">
              <a:lumMod val="50000"/>
            </a:schemeClr>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accent6">
              <a:lumMod val="50000"/>
            </a:schemeClr>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accent6">
              <a:lumMod val="50000"/>
            </a:schemeClr>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rojectidealonline.org/v/deaf-blindnes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7422C-612F-9649-B43E-5FD4E0D71398}"/>
              </a:ext>
            </a:extLst>
          </p:cNvPr>
          <p:cNvSpPr>
            <a:spLocks noGrp="1"/>
          </p:cNvSpPr>
          <p:nvPr>
            <p:ph type="ctrTitle"/>
          </p:nvPr>
        </p:nvSpPr>
        <p:spPr>
          <a:xfrm>
            <a:off x="1398493" y="560164"/>
            <a:ext cx="10130117" cy="3460376"/>
          </a:xfrm>
        </p:spPr>
        <p:txBody>
          <a:bodyPr>
            <a:noAutofit/>
          </a:bodyPr>
          <a:lstStyle/>
          <a:p>
            <a:pPr algn="l"/>
            <a:r>
              <a:rPr lang="en-US" sz="7000" b="1" u="sng" dirty="0">
                <a:solidFill>
                  <a:schemeClr val="accent6">
                    <a:lumMod val="50000"/>
                  </a:schemeClr>
                </a:solidFill>
              </a:rPr>
              <a:t>Introduction of Ophthalmic Exam for Deaf &amp; Blind Students</a:t>
            </a:r>
            <a:endParaRPr lang="en-US" sz="7000" dirty="0">
              <a:solidFill>
                <a:schemeClr val="accent6">
                  <a:lumMod val="50000"/>
                </a:schemeClr>
              </a:solidFill>
            </a:endParaRPr>
          </a:p>
        </p:txBody>
      </p:sp>
      <p:sp>
        <p:nvSpPr>
          <p:cNvPr id="3" name="Subtitle 2">
            <a:extLst>
              <a:ext uri="{FF2B5EF4-FFF2-40B4-BE49-F238E27FC236}">
                <a16:creationId xmlns:a16="http://schemas.microsoft.com/office/drawing/2014/main" id="{5E03473B-DC5A-834D-B844-B5EF3DD03B2E}"/>
              </a:ext>
            </a:extLst>
          </p:cNvPr>
          <p:cNvSpPr>
            <a:spLocks noGrp="1"/>
          </p:cNvSpPr>
          <p:nvPr>
            <p:ph type="subTitle" idx="1"/>
          </p:nvPr>
        </p:nvSpPr>
        <p:spPr>
          <a:xfrm>
            <a:off x="1398493" y="4237516"/>
            <a:ext cx="9144000" cy="1393711"/>
          </a:xfrm>
        </p:spPr>
        <p:txBody>
          <a:bodyPr>
            <a:noAutofit/>
          </a:bodyPr>
          <a:lstStyle/>
          <a:p>
            <a:pPr algn="l">
              <a:spcAft>
                <a:spcPts val="600"/>
              </a:spcAft>
            </a:pPr>
            <a:r>
              <a:rPr lang="en-US" sz="2400" dirty="0">
                <a:solidFill>
                  <a:schemeClr val="accent6">
                    <a:lumMod val="50000"/>
                  </a:schemeClr>
                </a:solidFill>
              </a:rPr>
              <a:t>Neil Bishop &amp; Curtis Pacheco </a:t>
            </a:r>
          </a:p>
          <a:p>
            <a:pPr algn="l">
              <a:spcAft>
                <a:spcPts val="600"/>
              </a:spcAft>
            </a:pPr>
            <a:r>
              <a:rPr lang="en-US" sz="2400" dirty="0">
                <a:solidFill>
                  <a:schemeClr val="accent6">
                    <a:lumMod val="50000"/>
                  </a:schemeClr>
                </a:solidFill>
              </a:rPr>
              <a:t>University of Colorado School of Medicine </a:t>
            </a:r>
            <a:r>
              <a:rPr lang="en-US" sz="2400" dirty="0"/>
              <a:t>– Colorado Springs Branch</a:t>
            </a:r>
          </a:p>
          <a:p>
            <a:pPr algn="l">
              <a:spcAft>
                <a:spcPts val="600"/>
              </a:spcAft>
            </a:pPr>
            <a:r>
              <a:rPr lang="en-US" sz="2400" dirty="0"/>
              <a:t>Class of 2021</a:t>
            </a:r>
          </a:p>
          <a:p>
            <a:pPr algn="l">
              <a:spcAft>
                <a:spcPts val="600"/>
              </a:spcAft>
            </a:pPr>
            <a:endParaRPr lang="en-US" sz="2400" dirty="0">
              <a:solidFill>
                <a:schemeClr val="accent6">
                  <a:lumMod val="50000"/>
                </a:schemeClr>
              </a:solidFill>
            </a:endParaRPr>
          </a:p>
        </p:txBody>
      </p:sp>
    </p:spTree>
    <p:extLst>
      <p:ext uri="{BB962C8B-B14F-4D97-AF65-F5344CB8AC3E}">
        <p14:creationId xmlns:p14="http://schemas.microsoft.com/office/powerpoint/2010/main" val="253555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Importance</a:t>
            </a: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05196"/>
            <a:ext cx="11267871" cy="5354632"/>
          </a:xfrm>
        </p:spPr>
        <p:txBody>
          <a:bodyPr>
            <a:noAutofit/>
          </a:bodyPr>
          <a:lstStyle/>
          <a:p>
            <a:pPr fontAlgn="base">
              <a:lnSpc>
                <a:spcPct val="150000"/>
              </a:lnSpc>
            </a:pPr>
            <a:r>
              <a:rPr lang="en-US" dirty="0">
                <a:solidFill>
                  <a:schemeClr val="bg2">
                    <a:lumMod val="10000"/>
                  </a:schemeClr>
                </a:solidFill>
              </a:rPr>
              <a:t>Of the five senses, vision and hearing are the primary senses through which we collect information:</a:t>
            </a:r>
          </a:p>
          <a:p>
            <a:pPr marL="628650" lvl="1" indent="-171450" fontAlgn="base"/>
            <a:r>
              <a:rPr lang="en-US" dirty="0">
                <a:solidFill>
                  <a:schemeClr val="bg2">
                    <a:lumMod val="10000"/>
                  </a:schemeClr>
                </a:solidFill>
              </a:rPr>
              <a:t>As much as 80% of what we learn is learned visually.</a:t>
            </a:r>
          </a:p>
          <a:p>
            <a:pPr marL="628650" lvl="1" indent="-171450" fontAlgn="base"/>
            <a:r>
              <a:rPr lang="en-US" dirty="0">
                <a:solidFill>
                  <a:schemeClr val="bg2">
                    <a:lumMod val="10000"/>
                  </a:schemeClr>
                </a:solidFill>
              </a:rPr>
              <a:t>Hearing is the basis of the communication/language system that most people use.</a:t>
            </a:r>
          </a:p>
          <a:p>
            <a:pPr fontAlgn="base">
              <a:lnSpc>
                <a:spcPct val="150000"/>
              </a:lnSpc>
            </a:pPr>
            <a:r>
              <a:rPr lang="en-US" dirty="0">
                <a:solidFill>
                  <a:schemeClr val="bg2">
                    <a:lumMod val="10000"/>
                  </a:schemeClr>
                </a:solidFill>
              </a:rPr>
              <a:t>There is wide variation in communication barriers and solutions to these barriers due to the wide range of disability in the CSDB’s student population </a:t>
            </a:r>
          </a:p>
          <a:p>
            <a:pPr fontAlgn="base">
              <a:lnSpc>
                <a:spcPct val="150000"/>
              </a:lnSpc>
            </a:pPr>
            <a:r>
              <a:rPr lang="en-US" dirty="0">
                <a:solidFill>
                  <a:schemeClr val="bg2">
                    <a:lumMod val="10000"/>
                  </a:schemeClr>
                </a:solidFill>
              </a:rPr>
              <a:t>Achieving effective communication in health care settings can be extremely complex – especially with the use of interpreters </a:t>
            </a:r>
            <a:endParaRPr lang="en-US" dirty="0"/>
          </a:p>
          <a:p>
            <a:pPr>
              <a:buFont typeface="Arial" panose="020B0604020202020204" pitchFamily="34" charset="0"/>
              <a:buChar char="•"/>
            </a:pPr>
            <a:endParaRPr lang="en-US" sz="2300" dirty="0"/>
          </a:p>
        </p:txBody>
      </p:sp>
    </p:spTree>
    <p:extLst>
      <p:ext uri="{BB962C8B-B14F-4D97-AF65-F5344CB8AC3E}">
        <p14:creationId xmlns:p14="http://schemas.microsoft.com/office/powerpoint/2010/main" val="926938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Outcomes:</a:t>
            </a: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89605"/>
            <a:ext cx="11267871" cy="5354632"/>
          </a:xfrm>
        </p:spPr>
        <p:txBody>
          <a:bodyPr>
            <a:noAutofit/>
          </a:bodyPr>
          <a:lstStyle/>
          <a:p>
            <a:pPr>
              <a:lnSpc>
                <a:spcPct val="150000"/>
              </a:lnSpc>
            </a:pPr>
            <a:r>
              <a:rPr lang="en-US" sz="2400" dirty="0"/>
              <a:t>With collaboration from our community partner, namely Jim Olson from the Colorado School of Deaf &amp; Blind, we have created both a narrated PowerPoint presentation outlining the ophthalmologic exam as well as a written component that closely mirrors the content of the powerpoint presentation.</a:t>
            </a:r>
          </a:p>
          <a:p>
            <a:pPr>
              <a:lnSpc>
                <a:spcPct val="150000"/>
              </a:lnSpc>
            </a:pPr>
            <a:r>
              <a:rPr lang="en-US" sz="2400" dirty="0"/>
              <a:t>These resources will be shared by the school to be accessed by students, teachers, and parents. The presentation will also be saved on the school’s intranet for on-demand access at the school.</a:t>
            </a:r>
          </a:p>
          <a:p>
            <a:pPr marL="0" indent="0">
              <a:lnSpc>
                <a:spcPct val="150000"/>
              </a:lnSpc>
              <a:buNone/>
            </a:pPr>
            <a:endParaRPr lang="en-US" sz="2300" dirty="0"/>
          </a:p>
        </p:txBody>
      </p:sp>
    </p:spTree>
    <p:extLst>
      <p:ext uri="{BB962C8B-B14F-4D97-AF65-F5344CB8AC3E}">
        <p14:creationId xmlns:p14="http://schemas.microsoft.com/office/powerpoint/2010/main" val="261468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Leadership Lessons</a:t>
            </a: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89605"/>
            <a:ext cx="11267871" cy="5354632"/>
          </a:xfrm>
        </p:spPr>
        <p:txBody>
          <a:bodyPr>
            <a:noAutofit/>
          </a:bodyPr>
          <a:lstStyle/>
          <a:p>
            <a:pPr>
              <a:lnSpc>
                <a:spcPct val="150000"/>
              </a:lnSpc>
            </a:pPr>
            <a:r>
              <a:rPr lang="en-US" sz="2400" dirty="0"/>
              <a:t>We believe that the two most important leadership lessons learned from this project are communication and accountability. </a:t>
            </a:r>
          </a:p>
          <a:p>
            <a:pPr>
              <a:lnSpc>
                <a:spcPct val="150000"/>
              </a:lnSpc>
            </a:pPr>
            <a:r>
              <a:rPr lang="en-US" b="1" dirty="0"/>
              <a:t>Communication:</a:t>
            </a:r>
            <a:r>
              <a:rPr lang="en-US" dirty="0"/>
              <a:t> Communication is the foundation of our relationships with other people. It is vital to establish and maintain clear communication with those you are working with in order to work towards the same goal, find and mitigate potential issues early on, and avoid misunderstandings. </a:t>
            </a:r>
          </a:p>
          <a:p>
            <a:pPr>
              <a:lnSpc>
                <a:spcPct val="150000"/>
              </a:lnSpc>
            </a:pPr>
            <a:r>
              <a:rPr lang="en-US" b="1" dirty="0"/>
              <a:t>Accountability: </a:t>
            </a:r>
            <a:r>
              <a:rPr lang="en-US" dirty="0"/>
              <a:t>When working with others (</a:t>
            </a:r>
            <a:r>
              <a:rPr lang="en-US" i="1" dirty="0"/>
              <a:t>community partners, mentors, colleagues, etc.</a:t>
            </a:r>
            <a:r>
              <a:rPr lang="en-US" dirty="0"/>
              <a:t>), being dependable, reliable, and accountable is important in building trust. Trust is important in keeping relationships strong and allows for those you are collaborating with to have confidence in your work. </a:t>
            </a:r>
            <a:endParaRPr lang="en-US" b="1" dirty="0"/>
          </a:p>
          <a:p>
            <a:pPr>
              <a:lnSpc>
                <a:spcPct val="150000"/>
              </a:lnSpc>
            </a:pPr>
            <a:endParaRPr lang="en-US" sz="2400" dirty="0"/>
          </a:p>
          <a:p>
            <a:pPr marL="0" indent="0">
              <a:lnSpc>
                <a:spcPct val="150000"/>
              </a:lnSpc>
              <a:buNone/>
            </a:pPr>
            <a:endParaRPr lang="en-US" sz="2300" dirty="0"/>
          </a:p>
        </p:txBody>
      </p:sp>
    </p:spTree>
    <p:extLst>
      <p:ext uri="{BB962C8B-B14F-4D97-AF65-F5344CB8AC3E}">
        <p14:creationId xmlns:p14="http://schemas.microsoft.com/office/powerpoint/2010/main" val="1401540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Leadership Lessons</a:t>
            </a:r>
            <a:r>
              <a:rPr lang="en-US" sz="6000" b="1" dirty="0"/>
              <a:t> - Continued</a:t>
            </a:r>
            <a:endParaRPr lang="en-US" sz="6000" b="1" u="sng" dirty="0"/>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89605"/>
            <a:ext cx="11267871" cy="5354632"/>
          </a:xfrm>
        </p:spPr>
        <p:txBody>
          <a:bodyPr>
            <a:noAutofit/>
          </a:bodyPr>
          <a:lstStyle/>
          <a:p>
            <a:pPr>
              <a:lnSpc>
                <a:spcPct val="150000"/>
              </a:lnSpc>
            </a:pPr>
            <a:r>
              <a:rPr lang="en-US" sz="2400" b="1" dirty="0"/>
              <a:t>Community Engagement </a:t>
            </a:r>
            <a:r>
              <a:rPr lang="en-US" sz="2400" dirty="0"/>
              <a:t>– In working through this project, we have learned that it is important to have a community partner that is keenly aware of the needs and demands of the population you’re trying to engage with. </a:t>
            </a:r>
          </a:p>
          <a:p>
            <a:pPr>
              <a:lnSpc>
                <a:spcPct val="150000"/>
              </a:lnSpc>
            </a:pPr>
            <a:r>
              <a:rPr lang="en-US" sz="2400" dirty="0"/>
              <a:t>For example, the nuances of the needs of the CSDB’s student population would have been very difficult to determine if it were not for the help of Jim Olson (</a:t>
            </a:r>
            <a:r>
              <a:rPr lang="en-US" sz="2400" i="1" dirty="0"/>
              <a:t>CSDB coordinator</a:t>
            </a:r>
            <a:r>
              <a:rPr lang="en-US" sz="2400" dirty="0"/>
              <a:t>) and Dr. Barad. </a:t>
            </a:r>
          </a:p>
          <a:p>
            <a:pPr marL="0" indent="0">
              <a:lnSpc>
                <a:spcPct val="150000"/>
              </a:lnSpc>
              <a:buNone/>
            </a:pPr>
            <a:endParaRPr lang="en-US" sz="2300" dirty="0"/>
          </a:p>
        </p:txBody>
      </p:sp>
    </p:spTree>
    <p:extLst>
      <p:ext uri="{BB962C8B-B14F-4D97-AF65-F5344CB8AC3E}">
        <p14:creationId xmlns:p14="http://schemas.microsoft.com/office/powerpoint/2010/main" val="3086666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Sustainability </a:t>
            </a: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89605"/>
            <a:ext cx="11267871" cy="5354632"/>
          </a:xfrm>
        </p:spPr>
        <p:txBody>
          <a:bodyPr>
            <a:noAutofit/>
          </a:bodyPr>
          <a:lstStyle/>
          <a:p>
            <a:pPr>
              <a:lnSpc>
                <a:spcPct val="150000"/>
              </a:lnSpc>
            </a:pPr>
            <a:r>
              <a:rPr lang="en-US" sz="2400" dirty="0"/>
              <a:t>We believe that this tool can be continually adjusted and improved upon in the future. </a:t>
            </a:r>
          </a:p>
          <a:p>
            <a:pPr>
              <a:lnSpc>
                <a:spcPct val="150000"/>
              </a:lnSpc>
            </a:pPr>
            <a:r>
              <a:rPr lang="en-US" sz="2400" dirty="0"/>
              <a:t>Through the tools use, further edits can be identified by those at the CSDB and implemented by the next set of medical students.  </a:t>
            </a:r>
          </a:p>
          <a:p>
            <a:pPr>
              <a:lnSpc>
                <a:spcPct val="150000"/>
              </a:lnSpc>
            </a:pPr>
            <a:r>
              <a:rPr lang="en-US" sz="2400" dirty="0"/>
              <a:t>As for ”next steps”; we believe there can be more done to identify ways to further alleviate the anxiety and discomfort that patient’s affected with deaf/blindness may have surrounding medical exams. </a:t>
            </a:r>
          </a:p>
        </p:txBody>
      </p:sp>
    </p:spTree>
    <p:extLst>
      <p:ext uri="{BB962C8B-B14F-4D97-AF65-F5344CB8AC3E}">
        <p14:creationId xmlns:p14="http://schemas.microsoft.com/office/powerpoint/2010/main" val="2448486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924128" y="330740"/>
            <a:ext cx="11267871" cy="1485900"/>
          </a:xfrm>
        </p:spPr>
        <p:txBody>
          <a:bodyPr>
            <a:normAutofit/>
          </a:bodyPr>
          <a:lstStyle/>
          <a:p>
            <a:r>
              <a:rPr lang="en-US" sz="6000" b="1" u="sng" dirty="0"/>
              <a:t>References</a:t>
            </a: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924128" y="1389605"/>
            <a:ext cx="11267871" cy="5354632"/>
          </a:xfrm>
        </p:spPr>
        <p:txBody>
          <a:bodyPr>
            <a:noAutofit/>
          </a:bodyPr>
          <a:lstStyle/>
          <a:p>
            <a:r>
              <a:rPr lang="en-US" dirty="0" err="1"/>
              <a:t>Hillbriggs</a:t>
            </a:r>
            <a:r>
              <a:rPr lang="en-US" dirty="0"/>
              <a:t>, F., Dial, J., </a:t>
            </a:r>
            <a:r>
              <a:rPr lang="en-US" dirty="0" err="1"/>
              <a:t>Morere</a:t>
            </a:r>
            <a:r>
              <a:rPr lang="en-US" dirty="0"/>
              <a:t>, D., &amp; Joyce, A. (2007). Neuropsychological assessment of persons with physical disability, visual impairment or blindness, and hearing impairment or deafness. </a:t>
            </a:r>
            <a:r>
              <a:rPr lang="en-US" i="1" dirty="0"/>
              <a:t>Archives of Clinical Neuropsychology</a:t>
            </a:r>
            <a:r>
              <a:rPr lang="en-US" dirty="0"/>
              <a:t>, </a:t>
            </a:r>
            <a:r>
              <a:rPr lang="en-US" i="1" dirty="0"/>
              <a:t>22</a:t>
            </a:r>
            <a:r>
              <a:rPr lang="en-US" dirty="0"/>
              <a:t>(3), 389–404. </a:t>
            </a:r>
            <a:r>
              <a:rPr lang="en-US" dirty="0" err="1"/>
              <a:t>doi</a:t>
            </a:r>
            <a:r>
              <a:rPr lang="en-US" dirty="0"/>
              <a:t>: 10.1016/j.acn.2007.01.013</a:t>
            </a:r>
          </a:p>
          <a:p>
            <a:r>
              <a:rPr lang="en-US" dirty="0"/>
              <a:t>Withers, J., &amp; Speight, C. (2017). Health Care for Individuals with Hearing Loss or Vision Loss. </a:t>
            </a:r>
            <a:r>
              <a:rPr lang="en-US" i="1" dirty="0"/>
              <a:t>North Carolina Medical Journal</a:t>
            </a:r>
            <a:r>
              <a:rPr lang="en-US" dirty="0"/>
              <a:t>, </a:t>
            </a:r>
            <a:r>
              <a:rPr lang="en-US" i="1" dirty="0"/>
              <a:t>78</a:t>
            </a:r>
            <a:r>
              <a:rPr lang="en-US" dirty="0"/>
              <a:t>(2), 107–112. </a:t>
            </a:r>
            <a:r>
              <a:rPr lang="en-US" dirty="0" err="1"/>
              <a:t>doi</a:t>
            </a:r>
            <a:r>
              <a:rPr lang="en-US" dirty="0"/>
              <a:t>: 10.18043/ncm.78.2.107</a:t>
            </a:r>
          </a:p>
          <a:p>
            <a:r>
              <a:rPr lang="en-US" dirty="0" err="1"/>
              <a:t>Hyvärinen</a:t>
            </a:r>
            <a:r>
              <a:rPr lang="en-US" dirty="0"/>
              <a:t>, L. (2007). Implications of </a:t>
            </a:r>
            <a:r>
              <a:rPr lang="en-US" dirty="0" err="1"/>
              <a:t>Deafblindness</a:t>
            </a:r>
            <a:r>
              <a:rPr lang="en-US" dirty="0"/>
              <a:t> on Visual Assessment Procedures: Considerations for Audiologists, Ophthalmologists, and Interpreters. </a:t>
            </a:r>
            <a:r>
              <a:rPr lang="en-US" i="1" dirty="0"/>
              <a:t>Trends in Amplification</a:t>
            </a:r>
            <a:r>
              <a:rPr lang="en-US" dirty="0"/>
              <a:t>, </a:t>
            </a:r>
            <a:r>
              <a:rPr lang="en-US" i="1" dirty="0"/>
              <a:t>11</a:t>
            </a:r>
            <a:r>
              <a:rPr lang="en-US" dirty="0"/>
              <a:t>(4), 227–232. </a:t>
            </a:r>
            <a:r>
              <a:rPr lang="en-US" dirty="0" err="1"/>
              <a:t>doi</a:t>
            </a:r>
            <a:r>
              <a:rPr lang="en-US" dirty="0"/>
              <a:t>: 10.1177/1084713807308364</a:t>
            </a:r>
          </a:p>
          <a:p>
            <a:r>
              <a:rPr lang="en-US" dirty="0"/>
              <a:t>“Deaf-Blindness.” </a:t>
            </a:r>
            <a:r>
              <a:rPr lang="en-US" i="1" dirty="0"/>
              <a:t>Project IDEAL</a:t>
            </a:r>
            <a:r>
              <a:rPr lang="en-US" dirty="0"/>
              <a:t>, </a:t>
            </a:r>
            <a:r>
              <a:rPr lang="en-US" dirty="0">
                <a:hlinkClick r:id="rId3"/>
              </a:rPr>
              <a:t>www.projectidealonline.org/v/deaf-blindness/</a:t>
            </a:r>
            <a:r>
              <a:rPr lang="en-US" dirty="0"/>
              <a:t>.</a:t>
            </a:r>
          </a:p>
          <a:p>
            <a:endParaRPr lang="en-US" sz="2400" dirty="0"/>
          </a:p>
          <a:p>
            <a:pPr>
              <a:buFont typeface="Arial" panose="020B0604020202020204" pitchFamily="34" charset="0"/>
              <a:buChar char="•"/>
            </a:pPr>
            <a:endParaRPr lang="en-US" sz="2300" dirty="0"/>
          </a:p>
        </p:txBody>
      </p:sp>
    </p:spTree>
    <p:extLst>
      <p:ext uri="{BB962C8B-B14F-4D97-AF65-F5344CB8AC3E}">
        <p14:creationId xmlns:p14="http://schemas.microsoft.com/office/powerpoint/2010/main" val="149234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3F95-B03B-7841-8711-422AF463BC1F}"/>
              </a:ext>
            </a:extLst>
          </p:cNvPr>
          <p:cNvSpPr>
            <a:spLocks noGrp="1"/>
          </p:cNvSpPr>
          <p:nvPr>
            <p:ph type="title"/>
          </p:nvPr>
        </p:nvSpPr>
        <p:spPr>
          <a:xfrm>
            <a:off x="935477" y="726973"/>
            <a:ext cx="10515600" cy="1325563"/>
          </a:xfrm>
        </p:spPr>
        <p:txBody>
          <a:bodyPr>
            <a:normAutofit/>
          </a:bodyPr>
          <a:lstStyle/>
          <a:p>
            <a:r>
              <a:rPr lang="en-US" sz="6000" b="1" u="sng" dirty="0">
                <a:solidFill>
                  <a:schemeClr val="accent6">
                    <a:lumMod val="50000"/>
                  </a:schemeClr>
                </a:solidFill>
              </a:rPr>
              <a:t>Outline</a:t>
            </a:r>
          </a:p>
        </p:txBody>
      </p:sp>
      <p:sp>
        <p:nvSpPr>
          <p:cNvPr id="3" name="Content Placeholder 2">
            <a:extLst>
              <a:ext uri="{FF2B5EF4-FFF2-40B4-BE49-F238E27FC236}">
                <a16:creationId xmlns:a16="http://schemas.microsoft.com/office/drawing/2014/main" id="{109B0040-E940-5B4D-B2F6-14C8EF989900}"/>
              </a:ext>
            </a:extLst>
          </p:cNvPr>
          <p:cNvSpPr>
            <a:spLocks noGrp="1"/>
          </p:cNvSpPr>
          <p:nvPr>
            <p:ph idx="1"/>
          </p:nvPr>
        </p:nvSpPr>
        <p:spPr>
          <a:xfrm>
            <a:off x="935477" y="2052535"/>
            <a:ext cx="10515600" cy="4580739"/>
          </a:xfrm>
        </p:spPr>
        <p:txBody>
          <a:bodyPr>
            <a:normAutofit/>
          </a:bodyPr>
          <a:lstStyle/>
          <a:p>
            <a:r>
              <a:rPr lang="en-US" sz="2800" dirty="0"/>
              <a:t>Community Partners</a:t>
            </a:r>
          </a:p>
          <a:p>
            <a:r>
              <a:rPr lang="en-US" sz="2800" dirty="0"/>
              <a:t>Assets &amp; Needs</a:t>
            </a:r>
          </a:p>
          <a:p>
            <a:r>
              <a:rPr lang="en-US" sz="2800" dirty="0"/>
              <a:t>Project Goals</a:t>
            </a:r>
          </a:p>
          <a:p>
            <a:r>
              <a:rPr lang="en-US" sz="2800" dirty="0"/>
              <a:t>Importance</a:t>
            </a:r>
          </a:p>
          <a:p>
            <a:r>
              <a:rPr lang="en-US" sz="2800" dirty="0"/>
              <a:t>Outcomes</a:t>
            </a:r>
          </a:p>
          <a:p>
            <a:r>
              <a:rPr lang="en-US" sz="2800" dirty="0"/>
              <a:t>Leadership Lessons</a:t>
            </a:r>
          </a:p>
          <a:p>
            <a:r>
              <a:rPr lang="en-US" sz="2800" dirty="0"/>
              <a:t>Sustainability </a:t>
            </a:r>
          </a:p>
          <a:p>
            <a:r>
              <a:rPr lang="en-US" sz="2800" dirty="0"/>
              <a:t>References</a:t>
            </a:r>
          </a:p>
          <a:p>
            <a:pPr marL="530352" lvl="1" indent="0">
              <a:buNone/>
            </a:pPr>
            <a:endParaRPr lang="en-US" dirty="0"/>
          </a:p>
        </p:txBody>
      </p:sp>
    </p:spTree>
    <p:extLst>
      <p:ext uri="{BB962C8B-B14F-4D97-AF65-F5344CB8AC3E}">
        <p14:creationId xmlns:p14="http://schemas.microsoft.com/office/powerpoint/2010/main" val="99044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3F95-B03B-7841-8711-422AF463BC1F}"/>
              </a:ext>
            </a:extLst>
          </p:cNvPr>
          <p:cNvSpPr>
            <a:spLocks noGrp="1"/>
          </p:cNvSpPr>
          <p:nvPr>
            <p:ph type="title"/>
          </p:nvPr>
        </p:nvSpPr>
        <p:spPr>
          <a:xfrm>
            <a:off x="916022" y="631825"/>
            <a:ext cx="10515600" cy="1325563"/>
          </a:xfrm>
        </p:spPr>
        <p:txBody>
          <a:bodyPr>
            <a:normAutofit/>
          </a:bodyPr>
          <a:lstStyle/>
          <a:p>
            <a:r>
              <a:rPr lang="en-US" sz="6000" b="1" u="sng" dirty="0">
                <a:solidFill>
                  <a:schemeClr val="accent6">
                    <a:lumMod val="50000"/>
                  </a:schemeClr>
                </a:solidFill>
              </a:rPr>
              <a:t>Community Partners</a:t>
            </a:r>
          </a:p>
        </p:txBody>
      </p:sp>
      <p:sp>
        <p:nvSpPr>
          <p:cNvPr id="3" name="Content Placeholder 2">
            <a:extLst>
              <a:ext uri="{FF2B5EF4-FFF2-40B4-BE49-F238E27FC236}">
                <a16:creationId xmlns:a16="http://schemas.microsoft.com/office/drawing/2014/main" id="{109B0040-E940-5B4D-B2F6-14C8EF989900}"/>
              </a:ext>
            </a:extLst>
          </p:cNvPr>
          <p:cNvSpPr>
            <a:spLocks noGrp="1"/>
          </p:cNvSpPr>
          <p:nvPr>
            <p:ph idx="1"/>
          </p:nvPr>
        </p:nvSpPr>
        <p:spPr>
          <a:xfrm>
            <a:off x="916022" y="1957388"/>
            <a:ext cx="10515600" cy="4753378"/>
          </a:xfrm>
        </p:spPr>
        <p:txBody>
          <a:bodyPr>
            <a:normAutofit lnSpcReduction="10000"/>
          </a:bodyPr>
          <a:lstStyle/>
          <a:p>
            <a:r>
              <a:rPr lang="en-US" sz="2200" b="1" dirty="0">
                <a:solidFill>
                  <a:schemeClr val="bg2">
                    <a:lumMod val="10000"/>
                  </a:schemeClr>
                </a:solidFill>
              </a:rPr>
              <a:t>Everything for Sight </a:t>
            </a:r>
            <a:r>
              <a:rPr lang="en-US" sz="2200" dirty="0">
                <a:solidFill>
                  <a:schemeClr val="bg2">
                    <a:lumMod val="10000"/>
                  </a:schemeClr>
                </a:solidFill>
              </a:rPr>
              <a:t>– local, non-profit organization founded by Dr. James Barad that provides funding for comprehensive medical and surgical eye care to those in need.</a:t>
            </a:r>
          </a:p>
          <a:p>
            <a:pPr marL="0" indent="0">
              <a:buNone/>
            </a:pPr>
            <a:endParaRPr lang="en-US" sz="2200" dirty="0">
              <a:solidFill>
                <a:schemeClr val="bg2">
                  <a:lumMod val="10000"/>
                </a:schemeClr>
              </a:solidFill>
            </a:endParaRPr>
          </a:p>
          <a:p>
            <a:r>
              <a:rPr lang="en-US" sz="2200" b="1" dirty="0">
                <a:solidFill>
                  <a:schemeClr val="bg2">
                    <a:lumMod val="10000"/>
                  </a:schemeClr>
                </a:solidFill>
              </a:rPr>
              <a:t>Colorado School for Deaf &amp; Blind </a:t>
            </a:r>
            <a:r>
              <a:rPr lang="en-US" sz="2200" dirty="0">
                <a:solidFill>
                  <a:schemeClr val="bg2">
                    <a:lumMod val="10000"/>
                  </a:schemeClr>
                </a:solidFill>
              </a:rPr>
              <a:t>- the Colorado School for the Deaf and the Blind (CSDB) is a state-funded school within the Colorado Department of Education.</a:t>
            </a:r>
          </a:p>
          <a:p>
            <a:pPr lvl="1"/>
            <a:r>
              <a:rPr lang="en-US" sz="2200" dirty="0">
                <a:solidFill>
                  <a:schemeClr val="bg2">
                    <a:lumMod val="10000"/>
                  </a:schemeClr>
                </a:solidFill>
              </a:rPr>
              <a:t>The school was established for the purpose of providing comprehensive educational services for children, birth to age 21, who are blind/visually impaired and/or deaf/hard of hearing.</a:t>
            </a:r>
          </a:p>
          <a:p>
            <a:pPr lvl="1"/>
            <a:r>
              <a:rPr lang="en-US" sz="2200" dirty="0">
                <a:solidFill>
                  <a:schemeClr val="bg2">
                    <a:lumMod val="10000"/>
                  </a:schemeClr>
                </a:solidFill>
              </a:rPr>
              <a:t>Jim Olson: Coordinator of Colorado Instructional Materials Center at CSDB, has offered critiques and feedback to improve the educational tools created. </a:t>
            </a:r>
          </a:p>
          <a:p>
            <a:pPr lvl="1"/>
            <a:endParaRPr lang="en-US" sz="2200" dirty="0">
              <a:solidFill>
                <a:schemeClr val="bg2">
                  <a:lumMod val="10000"/>
                </a:schemeClr>
              </a:solidFill>
            </a:endParaRPr>
          </a:p>
          <a:p>
            <a:r>
              <a:rPr lang="en-US" sz="2200" dirty="0">
                <a:solidFill>
                  <a:schemeClr val="bg2">
                    <a:lumMod val="10000"/>
                  </a:schemeClr>
                </a:solidFill>
              </a:rPr>
              <a:t>From the vantage point of our community partners, we learned that the deaf and blind community are a disadvantage for receiving and keeping up with ophthalmologic exams. </a:t>
            </a:r>
            <a:endParaRPr lang="en-US" dirty="0"/>
          </a:p>
        </p:txBody>
      </p:sp>
    </p:spTree>
    <p:extLst>
      <p:ext uri="{BB962C8B-B14F-4D97-AF65-F5344CB8AC3E}">
        <p14:creationId xmlns:p14="http://schemas.microsoft.com/office/powerpoint/2010/main" val="376728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644A8D-1655-9747-9031-E5B8374AA597}"/>
              </a:ext>
            </a:extLst>
          </p:cNvPr>
          <p:cNvPicPr>
            <a:picLocks noChangeAspect="1"/>
          </p:cNvPicPr>
          <p:nvPr/>
        </p:nvPicPr>
        <p:blipFill>
          <a:blip r:embed="rId2"/>
          <a:stretch>
            <a:fillRect/>
          </a:stretch>
        </p:blipFill>
        <p:spPr>
          <a:xfrm>
            <a:off x="718087" y="0"/>
            <a:ext cx="5987355" cy="3429000"/>
          </a:xfrm>
          <a:prstGeom prst="rect">
            <a:avLst/>
          </a:prstGeom>
        </p:spPr>
      </p:pic>
      <p:pic>
        <p:nvPicPr>
          <p:cNvPr id="5" name="Picture 4">
            <a:extLst>
              <a:ext uri="{FF2B5EF4-FFF2-40B4-BE49-F238E27FC236}">
                <a16:creationId xmlns:a16="http://schemas.microsoft.com/office/drawing/2014/main" id="{33224377-BA5B-AD4E-BFB2-03BBD651D01F}"/>
              </a:ext>
            </a:extLst>
          </p:cNvPr>
          <p:cNvPicPr>
            <a:picLocks noChangeAspect="1"/>
          </p:cNvPicPr>
          <p:nvPr/>
        </p:nvPicPr>
        <p:blipFill>
          <a:blip r:embed="rId3"/>
          <a:stretch>
            <a:fillRect/>
          </a:stretch>
        </p:blipFill>
        <p:spPr>
          <a:xfrm>
            <a:off x="6096000" y="2660073"/>
            <a:ext cx="6096000" cy="4197927"/>
          </a:xfrm>
          <a:prstGeom prst="rect">
            <a:avLst/>
          </a:prstGeom>
        </p:spPr>
      </p:pic>
    </p:spTree>
    <p:extLst>
      <p:ext uri="{BB962C8B-B14F-4D97-AF65-F5344CB8AC3E}">
        <p14:creationId xmlns:p14="http://schemas.microsoft.com/office/powerpoint/2010/main" val="246748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E227-4109-4E6A-BAE7-4B6AC39E3C87}"/>
              </a:ext>
            </a:extLst>
          </p:cNvPr>
          <p:cNvSpPr>
            <a:spLocks noGrp="1"/>
          </p:cNvSpPr>
          <p:nvPr>
            <p:ph type="title"/>
          </p:nvPr>
        </p:nvSpPr>
        <p:spPr/>
        <p:txBody>
          <a:bodyPr>
            <a:normAutofit/>
          </a:bodyPr>
          <a:lstStyle/>
          <a:p>
            <a:r>
              <a:rPr lang="en-US" sz="6000" b="1" u="sng" dirty="0"/>
              <a:t>Assets &amp; Needs</a:t>
            </a:r>
          </a:p>
        </p:txBody>
      </p:sp>
      <p:sp>
        <p:nvSpPr>
          <p:cNvPr id="3" name="Content Placeholder 2">
            <a:extLst>
              <a:ext uri="{FF2B5EF4-FFF2-40B4-BE49-F238E27FC236}">
                <a16:creationId xmlns:a16="http://schemas.microsoft.com/office/drawing/2014/main" id="{C285B664-7714-46D5-836A-B948D8D0CF7F}"/>
              </a:ext>
            </a:extLst>
          </p:cNvPr>
          <p:cNvSpPr>
            <a:spLocks noGrp="1"/>
          </p:cNvSpPr>
          <p:nvPr>
            <p:ph idx="1"/>
          </p:nvPr>
        </p:nvSpPr>
        <p:spPr/>
        <p:txBody>
          <a:bodyPr>
            <a:normAutofit fontScale="92500" lnSpcReduction="10000"/>
          </a:bodyPr>
          <a:lstStyle/>
          <a:p>
            <a:r>
              <a:rPr lang="en-US" sz="2400" dirty="0"/>
              <a:t>Many of the students at the CSDB are extremely anxious before getting an eye exam</a:t>
            </a:r>
          </a:p>
          <a:p>
            <a:r>
              <a:rPr lang="en-US" sz="2400" dirty="0"/>
              <a:t>The blind students are often nervous because they cannot see the unique equipment used in the exam. </a:t>
            </a:r>
          </a:p>
          <a:p>
            <a:r>
              <a:rPr lang="en-US" sz="2400" dirty="0"/>
              <a:t>The deaf children who are unable to “see” instructions once they are dilated or seated behind instruments that block or impair their vision (phoropters, bright lights, etc.) often feel vulnerable or confused. </a:t>
            </a:r>
          </a:p>
          <a:p>
            <a:r>
              <a:rPr lang="en-US" sz="2400" dirty="0"/>
              <a:t>As </a:t>
            </a:r>
            <a:r>
              <a:rPr lang="en-US" sz="2400" dirty="0" err="1"/>
              <a:t>EverythingForSight</a:t>
            </a:r>
            <a:r>
              <a:rPr lang="en-US" sz="2400" dirty="0"/>
              <a:t> has started providing exams to the CSDB’s population, they have recognized how difficult this population is to examine for the above reasons.</a:t>
            </a:r>
          </a:p>
          <a:p>
            <a:endParaRPr lang="en-US" sz="2400" dirty="0"/>
          </a:p>
        </p:txBody>
      </p:sp>
    </p:spTree>
    <p:extLst>
      <p:ext uri="{BB962C8B-B14F-4D97-AF65-F5344CB8AC3E}">
        <p14:creationId xmlns:p14="http://schemas.microsoft.com/office/powerpoint/2010/main" val="182421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472E1D-A677-4091-BE90-025AB2F0AFCC}"/>
              </a:ext>
            </a:extLst>
          </p:cNvPr>
          <p:cNvSpPr>
            <a:spLocks noGrp="1"/>
          </p:cNvSpPr>
          <p:nvPr>
            <p:ph type="body" idx="1"/>
          </p:nvPr>
        </p:nvSpPr>
        <p:spPr>
          <a:xfrm>
            <a:off x="1371600" y="1468988"/>
            <a:ext cx="4443984" cy="823912"/>
          </a:xfrm>
        </p:spPr>
        <p:txBody>
          <a:bodyPr/>
          <a:lstStyle/>
          <a:p>
            <a:r>
              <a:rPr lang="en-US" sz="4000" dirty="0"/>
              <a:t>CSDB</a:t>
            </a:r>
          </a:p>
        </p:txBody>
      </p:sp>
      <p:sp>
        <p:nvSpPr>
          <p:cNvPr id="4" name="Content Placeholder 3">
            <a:extLst>
              <a:ext uri="{FF2B5EF4-FFF2-40B4-BE49-F238E27FC236}">
                <a16:creationId xmlns:a16="http://schemas.microsoft.com/office/drawing/2014/main" id="{B49D646C-A307-4FDE-B35B-21EE6D7655B7}"/>
              </a:ext>
            </a:extLst>
          </p:cNvPr>
          <p:cNvSpPr>
            <a:spLocks noGrp="1"/>
          </p:cNvSpPr>
          <p:nvPr>
            <p:ph sz="half" idx="2"/>
          </p:nvPr>
        </p:nvSpPr>
        <p:spPr>
          <a:xfrm>
            <a:off x="1371600" y="2401442"/>
            <a:ext cx="4443984" cy="3953350"/>
          </a:xfrm>
        </p:spPr>
        <p:txBody>
          <a:bodyPr>
            <a:normAutofit fontScale="92500" lnSpcReduction="10000"/>
          </a:bodyPr>
          <a:lstStyle/>
          <a:p>
            <a:pPr marL="0" indent="0">
              <a:buNone/>
            </a:pPr>
            <a:r>
              <a:rPr lang="en-US" sz="2600" u="sng" dirty="0"/>
              <a:t>Assets</a:t>
            </a:r>
          </a:p>
          <a:p>
            <a:pPr>
              <a:buFontTx/>
              <a:buChar char="-"/>
            </a:pPr>
            <a:r>
              <a:rPr lang="en-US" sz="2100" dirty="0"/>
              <a:t>Staff trained to work with deaf and blind students</a:t>
            </a:r>
          </a:p>
          <a:p>
            <a:pPr>
              <a:buFontTx/>
              <a:buChar char="-"/>
            </a:pPr>
            <a:r>
              <a:rPr lang="en-US" sz="2100" dirty="0"/>
              <a:t>Complete ophthalmologic exam room on campus</a:t>
            </a:r>
          </a:p>
          <a:p>
            <a:pPr>
              <a:buFontTx/>
              <a:buChar char="-"/>
            </a:pPr>
            <a:r>
              <a:rPr lang="en-US" sz="2100" dirty="0"/>
              <a:t>Flexibility on when students can get exams</a:t>
            </a:r>
            <a:endParaRPr lang="en-US" sz="2100" u="sng" dirty="0"/>
          </a:p>
          <a:p>
            <a:pPr marL="0" indent="0">
              <a:buNone/>
            </a:pPr>
            <a:r>
              <a:rPr lang="en-US" sz="2600" u="sng" dirty="0"/>
              <a:t>Needs</a:t>
            </a:r>
          </a:p>
          <a:p>
            <a:pPr>
              <a:buFontTx/>
              <a:buChar char="-"/>
            </a:pPr>
            <a:r>
              <a:rPr lang="en-US" sz="2100" dirty="0"/>
              <a:t>Access to medical providers</a:t>
            </a:r>
          </a:p>
          <a:p>
            <a:pPr>
              <a:buFontTx/>
              <a:buChar char="-"/>
            </a:pPr>
            <a:r>
              <a:rPr lang="en-US" sz="2100" dirty="0"/>
              <a:t>Assistance in making exam process easier for students</a:t>
            </a:r>
          </a:p>
        </p:txBody>
      </p:sp>
      <p:sp>
        <p:nvSpPr>
          <p:cNvPr id="5" name="Text Placeholder 4">
            <a:extLst>
              <a:ext uri="{FF2B5EF4-FFF2-40B4-BE49-F238E27FC236}">
                <a16:creationId xmlns:a16="http://schemas.microsoft.com/office/drawing/2014/main" id="{91BA8C22-84A2-4004-8083-3B79FED43A09}"/>
              </a:ext>
            </a:extLst>
          </p:cNvPr>
          <p:cNvSpPr>
            <a:spLocks noGrp="1"/>
          </p:cNvSpPr>
          <p:nvPr>
            <p:ph type="body" sz="quarter" idx="3"/>
          </p:nvPr>
        </p:nvSpPr>
        <p:spPr>
          <a:xfrm>
            <a:off x="6525014" y="1467478"/>
            <a:ext cx="4443984" cy="823912"/>
          </a:xfrm>
        </p:spPr>
        <p:txBody>
          <a:bodyPr/>
          <a:lstStyle/>
          <a:p>
            <a:r>
              <a:rPr lang="en-US" sz="4000" dirty="0"/>
              <a:t>Everything For Sight</a:t>
            </a:r>
          </a:p>
        </p:txBody>
      </p:sp>
      <p:sp>
        <p:nvSpPr>
          <p:cNvPr id="6" name="Content Placeholder 5">
            <a:extLst>
              <a:ext uri="{FF2B5EF4-FFF2-40B4-BE49-F238E27FC236}">
                <a16:creationId xmlns:a16="http://schemas.microsoft.com/office/drawing/2014/main" id="{A95FD6FA-7A70-4B1C-B906-41B2A53DB2BF}"/>
              </a:ext>
            </a:extLst>
          </p:cNvPr>
          <p:cNvSpPr>
            <a:spLocks noGrp="1"/>
          </p:cNvSpPr>
          <p:nvPr>
            <p:ph sz="quarter" idx="4"/>
          </p:nvPr>
        </p:nvSpPr>
        <p:spPr>
          <a:xfrm>
            <a:off x="6525014" y="2422686"/>
            <a:ext cx="4443984" cy="4127477"/>
          </a:xfrm>
        </p:spPr>
        <p:txBody>
          <a:bodyPr>
            <a:normAutofit fontScale="92500" lnSpcReduction="10000"/>
          </a:bodyPr>
          <a:lstStyle/>
          <a:p>
            <a:pPr marL="0" indent="0">
              <a:buNone/>
            </a:pPr>
            <a:r>
              <a:rPr lang="en-US" sz="2600" u="sng" dirty="0"/>
              <a:t>Assets</a:t>
            </a:r>
          </a:p>
          <a:p>
            <a:pPr>
              <a:buFontTx/>
              <a:buChar char="-"/>
            </a:pPr>
            <a:r>
              <a:rPr lang="en-US" dirty="0"/>
              <a:t>Doctors willing to provide free service, including pediatric ophthalmologists</a:t>
            </a:r>
          </a:p>
          <a:p>
            <a:pPr>
              <a:buFontTx/>
              <a:buChar char="-"/>
            </a:pPr>
            <a:r>
              <a:rPr lang="en-US" dirty="0"/>
              <a:t>Eager to help underserved and at-risk communities</a:t>
            </a:r>
          </a:p>
          <a:p>
            <a:pPr marL="0" indent="0">
              <a:buNone/>
            </a:pPr>
            <a:r>
              <a:rPr lang="en-US" u="sng" dirty="0"/>
              <a:t>Needs</a:t>
            </a:r>
          </a:p>
          <a:p>
            <a:pPr>
              <a:buFontTx/>
              <a:buChar char="-"/>
            </a:pPr>
            <a:r>
              <a:rPr lang="en-US" dirty="0"/>
              <a:t>Assistance in providing care for students with special needs</a:t>
            </a:r>
          </a:p>
          <a:p>
            <a:pPr>
              <a:buFontTx/>
              <a:buChar char="-"/>
            </a:pPr>
            <a:r>
              <a:rPr lang="en-US" dirty="0"/>
              <a:t>Exam equipment</a:t>
            </a:r>
          </a:p>
          <a:p>
            <a:pPr marL="0" indent="0">
              <a:buNone/>
            </a:pPr>
            <a:endParaRPr lang="en-US" dirty="0"/>
          </a:p>
        </p:txBody>
      </p:sp>
      <p:sp>
        <p:nvSpPr>
          <p:cNvPr id="10" name="Title 1">
            <a:extLst>
              <a:ext uri="{FF2B5EF4-FFF2-40B4-BE49-F238E27FC236}">
                <a16:creationId xmlns:a16="http://schemas.microsoft.com/office/drawing/2014/main" id="{D87B41CF-C6C2-4183-8EE4-DA645D0418A0}"/>
              </a:ext>
            </a:extLst>
          </p:cNvPr>
          <p:cNvSpPr>
            <a:spLocks noGrp="1"/>
          </p:cNvSpPr>
          <p:nvPr>
            <p:ph type="title"/>
          </p:nvPr>
        </p:nvSpPr>
        <p:spPr>
          <a:xfrm>
            <a:off x="896471" y="621069"/>
            <a:ext cx="12099682" cy="1584276"/>
          </a:xfrm>
        </p:spPr>
        <p:txBody>
          <a:bodyPr>
            <a:normAutofit/>
          </a:bodyPr>
          <a:lstStyle/>
          <a:p>
            <a:r>
              <a:rPr lang="en-US" sz="6000" b="1" u="sng" dirty="0">
                <a:solidFill>
                  <a:schemeClr val="accent6">
                    <a:lumMod val="50000"/>
                  </a:schemeClr>
                </a:solidFill>
              </a:rPr>
              <a:t>Assets &amp; Needs</a:t>
            </a:r>
          </a:p>
        </p:txBody>
      </p:sp>
    </p:spTree>
    <p:extLst>
      <p:ext uri="{BB962C8B-B14F-4D97-AF65-F5344CB8AC3E}">
        <p14:creationId xmlns:p14="http://schemas.microsoft.com/office/powerpoint/2010/main" val="108342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F0B9AD-6D83-4A9A-B427-EADD919CE67B}"/>
              </a:ext>
            </a:extLst>
          </p:cNvPr>
          <p:cNvSpPr>
            <a:spLocks noGrp="1"/>
          </p:cNvSpPr>
          <p:nvPr>
            <p:ph type="title"/>
          </p:nvPr>
        </p:nvSpPr>
        <p:spPr/>
        <p:txBody>
          <a:bodyPr>
            <a:normAutofit/>
          </a:bodyPr>
          <a:lstStyle/>
          <a:p>
            <a:r>
              <a:rPr lang="en-US" sz="6000" b="1" u="sng" dirty="0"/>
              <a:t>Shared Goals</a:t>
            </a:r>
          </a:p>
        </p:txBody>
      </p:sp>
      <p:sp>
        <p:nvSpPr>
          <p:cNvPr id="8" name="Content Placeholder 7">
            <a:extLst>
              <a:ext uri="{FF2B5EF4-FFF2-40B4-BE49-F238E27FC236}">
                <a16:creationId xmlns:a16="http://schemas.microsoft.com/office/drawing/2014/main" id="{20412B7E-E195-42BA-B148-6B1849E870F0}"/>
              </a:ext>
            </a:extLst>
          </p:cNvPr>
          <p:cNvSpPr>
            <a:spLocks noGrp="1"/>
          </p:cNvSpPr>
          <p:nvPr>
            <p:ph idx="1"/>
          </p:nvPr>
        </p:nvSpPr>
        <p:spPr/>
        <p:txBody>
          <a:bodyPr>
            <a:normAutofit/>
          </a:bodyPr>
          <a:lstStyle/>
          <a:p>
            <a:r>
              <a:rPr lang="en-US" sz="2400" dirty="0"/>
              <a:t>Improve the eye exams provided by Everything For Sight doctors at CSDB </a:t>
            </a:r>
          </a:p>
          <a:p>
            <a:r>
              <a:rPr lang="en-US" sz="2400" dirty="0"/>
              <a:t>Relieve students’ anxiety going into the exam</a:t>
            </a:r>
          </a:p>
          <a:p>
            <a:r>
              <a:rPr lang="en-US" sz="2400" dirty="0"/>
              <a:t>Help prepare students for the exam by knowing what will happen so they can better cooperate in facilitating a quality exam</a:t>
            </a:r>
          </a:p>
          <a:p>
            <a:r>
              <a:rPr lang="en-US" sz="2400" dirty="0"/>
              <a:t>Create a resource that can be used by students of varying visual and hearing abilities before getting the exam </a:t>
            </a:r>
          </a:p>
        </p:txBody>
      </p:sp>
    </p:spTree>
    <p:extLst>
      <p:ext uri="{BB962C8B-B14F-4D97-AF65-F5344CB8AC3E}">
        <p14:creationId xmlns:p14="http://schemas.microsoft.com/office/powerpoint/2010/main" val="10426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896471" y="307837"/>
            <a:ext cx="12099682" cy="1584276"/>
          </a:xfrm>
        </p:spPr>
        <p:txBody>
          <a:bodyPr>
            <a:normAutofit/>
          </a:bodyPr>
          <a:lstStyle/>
          <a:p>
            <a:r>
              <a:rPr lang="en-US" sz="6000" b="1" u="sng" dirty="0">
                <a:solidFill>
                  <a:schemeClr val="accent6">
                    <a:lumMod val="50000"/>
                  </a:schemeClr>
                </a:solidFill>
              </a:rPr>
              <a:t>Project Goals</a:t>
            </a:r>
            <a:r>
              <a:rPr lang="en-US" sz="6000" b="1" dirty="0">
                <a:solidFill>
                  <a:schemeClr val="accent6">
                    <a:lumMod val="50000"/>
                  </a:schemeClr>
                </a:solidFill>
              </a:rPr>
              <a:t> </a:t>
            </a:r>
            <a:endParaRPr lang="en-US" sz="6000" b="1" u="sng" dirty="0">
              <a:solidFill>
                <a:schemeClr val="accent6">
                  <a:lumMod val="50000"/>
                </a:schemeClr>
              </a:solidFill>
            </a:endParaRP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896471" y="1215303"/>
            <a:ext cx="10893452" cy="5503212"/>
          </a:xfrm>
        </p:spPr>
        <p:txBody>
          <a:bodyPr>
            <a:noAutofit/>
          </a:bodyPr>
          <a:lstStyle/>
          <a:p>
            <a:r>
              <a:rPr lang="en-US" sz="2200" b="1" dirty="0"/>
              <a:t>To develop an education tool to introduce deaf and blind patients to the ophthalmologic examination.</a:t>
            </a:r>
          </a:p>
          <a:p>
            <a:pPr lvl="1"/>
            <a:r>
              <a:rPr lang="en-US" sz="2200" dirty="0"/>
              <a:t>To include the following:</a:t>
            </a:r>
          </a:p>
          <a:p>
            <a:pPr lvl="2"/>
            <a:r>
              <a:rPr lang="en-US" sz="2200" dirty="0"/>
              <a:t>Steps of the exam</a:t>
            </a:r>
          </a:p>
          <a:p>
            <a:pPr lvl="2"/>
            <a:r>
              <a:rPr lang="en-US" sz="2200" dirty="0"/>
              <a:t>Equipment used</a:t>
            </a:r>
          </a:p>
          <a:p>
            <a:pPr>
              <a:lnSpc>
                <a:spcPct val="150000"/>
              </a:lnSpc>
            </a:pPr>
            <a:r>
              <a:rPr lang="en-US" sz="2200" b="1" dirty="0"/>
              <a:t>Both printed material and narrated presentation:</a:t>
            </a:r>
          </a:p>
          <a:p>
            <a:pPr lvl="1"/>
            <a:r>
              <a:rPr lang="en-US" sz="2200" b="1" dirty="0"/>
              <a:t>Printed materials: </a:t>
            </a:r>
            <a:r>
              <a:rPr lang="en-US" sz="2200" dirty="0"/>
              <a:t>Read by deaf students; read to blind students</a:t>
            </a:r>
          </a:p>
          <a:p>
            <a:pPr lvl="1"/>
            <a:r>
              <a:rPr lang="en-US" sz="2200" b="1" dirty="0"/>
              <a:t>Narrated Presentation: </a:t>
            </a:r>
            <a:r>
              <a:rPr lang="en-US" sz="2200" dirty="0"/>
              <a:t>For further accessibility </a:t>
            </a:r>
          </a:p>
          <a:p>
            <a:pPr lvl="1"/>
            <a:endParaRPr lang="en-US" sz="2200" dirty="0"/>
          </a:p>
          <a:p>
            <a:pPr lvl="1"/>
            <a:endParaRPr lang="en-US" dirty="0"/>
          </a:p>
        </p:txBody>
      </p:sp>
    </p:spTree>
    <p:extLst>
      <p:ext uri="{BB962C8B-B14F-4D97-AF65-F5344CB8AC3E}">
        <p14:creationId xmlns:p14="http://schemas.microsoft.com/office/powerpoint/2010/main" val="369281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F1E-7A9B-634E-A1FD-38F8997C2BBF}"/>
              </a:ext>
            </a:extLst>
          </p:cNvPr>
          <p:cNvSpPr>
            <a:spLocks noGrp="1"/>
          </p:cNvSpPr>
          <p:nvPr>
            <p:ph type="title"/>
          </p:nvPr>
        </p:nvSpPr>
        <p:spPr>
          <a:xfrm>
            <a:off x="896471" y="307837"/>
            <a:ext cx="12099682" cy="1584276"/>
          </a:xfrm>
        </p:spPr>
        <p:txBody>
          <a:bodyPr>
            <a:normAutofit/>
          </a:bodyPr>
          <a:lstStyle/>
          <a:p>
            <a:r>
              <a:rPr lang="en-US" sz="6000" b="1" u="sng" dirty="0">
                <a:solidFill>
                  <a:schemeClr val="accent6">
                    <a:lumMod val="50000"/>
                  </a:schemeClr>
                </a:solidFill>
              </a:rPr>
              <a:t>Project Goals</a:t>
            </a:r>
            <a:r>
              <a:rPr lang="en-US" sz="6000" b="1" dirty="0">
                <a:solidFill>
                  <a:schemeClr val="accent6">
                    <a:lumMod val="50000"/>
                  </a:schemeClr>
                </a:solidFill>
              </a:rPr>
              <a:t> – Further Redefined </a:t>
            </a:r>
            <a:endParaRPr lang="en-US" sz="6000" b="1" u="sng" dirty="0">
              <a:solidFill>
                <a:schemeClr val="accent6">
                  <a:lumMod val="50000"/>
                </a:schemeClr>
              </a:solidFill>
            </a:endParaRPr>
          </a:p>
        </p:txBody>
      </p:sp>
      <p:sp>
        <p:nvSpPr>
          <p:cNvPr id="3" name="Content Placeholder 2">
            <a:extLst>
              <a:ext uri="{FF2B5EF4-FFF2-40B4-BE49-F238E27FC236}">
                <a16:creationId xmlns:a16="http://schemas.microsoft.com/office/drawing/2014/main" id="{1F6B2C59-7FDB-2744-8911-04EC378C9F34}"/>
              </a:ext>
            </a:extLst>
          </p:cNvPr>
          <p:cNvSpPr>
            <a:spLocks noGrp="1"/>
          </p:cNvSpPr>
          <p:nvPr>
            <p:ph idx="1"/>
          </p:nvPr>
        </p:nvSpPr>
        <p:spPr>
          <a:xfrm>
            <a:off x="896471" y="1215303"/>
            <a:ext cx="10893452" cy="5503212"/>
          </a:xfrm>
        </p:spPr>
        <p:txBody>
          <a:bodyPr>
            <a:noAutofit/>
          </a:bodyPr>
          <a:lstStyle/>
          <a:p>
            <a:pPr marL="457200" indent="-457200" fontAlgn="base">
              <a:buFont typeface="+mj-lt"/>
              <a:buAutoNum type="arabicPeriod"/>
            </a:pPr>
            <a:r>
              <a:rPr lang="en-US" dirty="0"/>
              <a:t>Create an accessible and narrated PowerPoint presentation describing the ophthalmologic exam and showing the equipment used. This would enable seeing students to view the presentation, students with poorer vision to view it via assistive devices, and blind students to follow along with the spoken narration and description. This presentation could be shown in classrooms in its original format with the narration or printed in book format.</a:t>
            </a:r>
          </a:p>
          <a:p>
            <a:pPr marL="457200" indent="-457200" fontAlgn="base">
              <a:buFont typeface="+mj-lt"/>
              <a:buAutoNum type="arabicPeriod"/>
            </a:pPr>
            <a:r>
              <a:rPr lang="en-US" dirty="0"/>
              <a:t>Create a written document describing the eye exam that could be read by students with good vision and could also be translated into Braille in the future if the school would find that helpful. This would serve as another resource to help describe the ophthalmologic exam, answer questions, and offer information on ophthalmic conditions that students may also be affected by. </a:t>
            </a:r>
          </a:p>
        </p:txBody>
      </p:sp>
    </p:spTree>
    <p:extLst>
      <p:ext uri="{BB962C8B-B14F-4D97-AF65-F5344CB8AC3E}">
        <p14:creationId xmlns:p14="http://schemas.microsoft.com/office/powerpoint/2010/main" val="2666086651"/>
      </p:ext>
    </p:extLst>
  </p:cSld>
  <p:clrMapOvr>
    <a:masterClrMapping/>
  </p:clrMapOvr>
</p:sld>
</file>

<file path=ppt/theme/theme1.xml><?xml version="1.0" encoding="utf-8"?>
<a:theme xmlns:a="http://schemas.openxmlformats.org/drawingml/2006/main" name="Crop">
  <a:themeElements>
    <a:clrScheme name="Custom 21">
      <a:dk1>
        <a:srgbClr val="4E5C94"/>
      </a:dk1>
      <a:lt1>
        <a:srgbClr val="FFFFFF"/>
      </a:lt1>
      <a:dk2>
        <a:srgbClr val="4E5C94"/>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10446</TotalTime>
  <Words>1234</Words>
  <Application>Microsoft Office PowerPoint</Application>
  <PresentationFormat>Widescreen</PresentationFormat>
  <Paragraphs>94</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Franklin Gothic Book</vt:lpstr>
      <vt:lpstr>Crop</vt:lpstr>
      <vt:lpstr>Introduction of Ophthalmic Exam for Deaf &amp; Blind Students</vt:lpstr>
      <vt:lpstr>Outline</vt:lpstr>
      <vt:lpstr>Community Partners</vt:lpstr>
      <vt:lpstr>PowerPoint Presentation</vt:lpstr>
      <vt:lpstr>Assets &amp; Needs</vt:lpstr>
      <vt:lpstr>Assets &amp; Needs</vt:lpstr>
      <vt:lpstr>Shared Goals</vt:lpstr>
      <vt:lpstr>Project Goals </vt:lpstr>
      <vt:lpstr>Project Goals – Further Redefined </vt:lpstr>
      <vt:lpstr>Importance</vt:lpstr>
      <vt:lpstr>Outcomes:</vt:lpstr>
      <vt:lpstr>Leadership Lessons</vt:lpstr>
      <vt:lpstr>Leadership Lessons - Continued</vt:lpstr>
      <vt:lpstr>Sustainability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Intimate partner  Violence</dc:title>
  <dc:creator>Curtis Pacheco</dc:creator>
  <cp:lastModifiedBy>Neil Bishop</cp:lastModifiedBy>
  <cp:revision>49</cp:revision>
  <dcterms:created xsi:type="dcterms:W3CDTF">2019-11-08T07:51:06Z</dcterms:created>
  <dcterms:modified xsi:type="dcterms:W3CDTF">2020-04-24T00:13:12Z</dcterms:modified>
</cp:coreProperties>
</file>