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6" r:id="rId6"/>
    <p:sldId id="259" r:id="rId7"/>
    <p:sldId id="260" r:id="rId8"/>
    <p:sldId id="261" r:id="rId9"/>
    <p:sldId id="265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.svg"/><Relationship Id="rId1" Type="http://schemas.openxmlformats.org/officeDocument/2006/relationships/image" Target="../media/image11.png"/><Relationship Id="rId6" Type="http://schemas.openxmlformats.org/officeDocument/2006/relationships/image" Target="../media/image6.svg"/><Relationship Id="rId5" Type="http://schemas.openxmlformats.org/officeDocument/2006/relationships/image" Target="../media/image13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9F86B-66BC-4B0F-96BD-7452CBCAFAD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13EAD76-9231-4C92-859F-003EC7D92E58}">
      <dgm:prSet/>
      <dgm:spPr/>
      <dgm:t>
        <a:bodyPr/>
        <a:lstStyle/>
        <a:p>
          <a:r>
            <a:rPr lang="en-US"/>
            <a:t>El Paso County Department of Health</a:t>
          </a:r>
        </a:p>
      </dgm:t>
    </dgm:pt>
    <dgm:pt modelId="{2D79FEE7-F3EA-41D7-BDB0-B4B350123CE8}" type="parTrans" cxnId="{6288CE89-67AD-4094-8302-649F6AF674F7}">
      <dgm:prSet/>
      <dgm:spPr/>
      <dgm:t>
        <a:bodyPr/>
        <a:lstStyle/>
        <a:p>
          <a:endParaRPr lang="en-US"/>
        </a:p>
      </dgm:t>
    </dgm:pt>
    <dgm:pt modelId="{656701BA-0C3C-4343-90C2-8B3AB6C46C63}" type="sibTrans" cxnId="{6288CE89-67AD-4094-8302-649F6AF674F7}">
      <dgm:prSet/>
      <dgm:spPr/>
      <dgm:t>
        <a:bodyPr/>
        <a:lstStyle/>
        <a:p>
          <a:endParaRPr lang="en-US"/>
        </a:p>
      </dgm:t>
    </dgm:pt>
    <dgm:pt modelId="{A2199015-1C66-454E-976B-67DF65CF7793}">
      <dgm:prSet/>
      <dgm:spPr/>
      <dgm:t>
        <a:bodyPr/>
        <a:lstStyle/>
        <a:p>
          <a:r>
            <a:rPr lang="en-US"/>
            <a:t>Security Fire Department</a:t>
          </a:r>
        </a:p>
      </dgm:t>
    </dgm:pt>
    <dgm:pt modelId="{50B82851-BD78-44FA-AD10-30BF27C563FC}" type="parTrans" cxnId="{9D18236B-E65C-4408-8660-22D2B20F3E83}">
      <dgm:prSet/>
      <dgm:spPr/>
      <dgm:t>
        <a:bodyPr/>
        <a:lstStyle/>
        <a:p>
          <a:endParaRPr lang="en-US"/>
        </a:p>
      </dgm:t>
    </dgm:pt>
    <dgm:pt modelId="{6398138C-13A6-424D-8D1E-AB474FDFEA8B}" type="sibTrans" cxnId="{9D18236B-E65C-4408-8660-22D2B20F3E83}">
      <dgm:prSet/>
      <dgm:spPr/>
      <dgm:t>
        <a:bodyPr/>
        <a:lstStyle/>
        <a:p>
          <a:endParaRPr lang="en-US"/>
        </a:p>
      </dgm:t>
    </dgm:pt>
    <dgm:pt modelId="{9E19065F-B524-42E7-BEE2-994CA023A0A5}">
      <dgm:prSet/>
      <dgm:spPr/>
      <dgm:t>
        <a:bodyPr/>
        <a:lstStyle/>
        <a:p>
          <a:r>
            <a:rPr lang="en-US"/>
            <a:t>UCH Memorial Hospital</a:t>
          </a:r>
        </a:p>
      </dgm:t>
    </dgm:pt>
    <dgm:pt modelId="{E5DA307C-E2C3-451C-A943-1E2AB1AD4D28}" type="parTrans" cxnId="{7BD447D0-923C-44CF-8B31-24E0362EB05B}">
      <dgm:prSet/>
      <dgm:spPr/>
      <dgm:t>
        <a:bodyPr/>
        <a:lstStyle/>
        <a:p>
          <a:endParaRPr lang="en-US"/>
        </a:p>
      </dgm:t>
    </dgm:pt>
    <dgm:pt modelId="{52148DAB-807A-47DC-8930-6426241F4A80}" type="sibTrans" cxnId="{7BD447D0-923C-44CF-8B31-24E0362EB05B}">
      <dgm:prSet/>
      <dgm:spPr/>
      <dgm:t>
        <a:bodyPr/>
        <a:lstStyle/>
        <a:p>
          <a:endParaRPr lang="en-US"/>
        </a:p>
      </dgm:t>
    </dgm:pt>
    <dgm:pt modelId="{C90801F2-F387-4E86-B2B1-F0AAD5C1EFB5}">
      <dgm:prSet/>
      <dgm:spPr/>
      <dgm:t>
        <a:bodyPr/>
        <a:lstStyle/>
        <a:p>
          <a:r>
            <a:rPr lang="en-US"/>
            <a:t>Colorado Springs Children’s Hospital</a:t>
          </a:r>
        </a:p>
      </dgm:t>
    </dgm:pt>
    <dgm:pt modelId="{02C4557E-5C96-4B18-A16E-466C9302A930}" type="parTrans" cxnId="{C4E45773-BCBA-4980-A556-F7D29117A150}">
      <dgm:prSet/>
      <dgm:spPr/>
      <dgm:t>
        <a:bodyPr/>
        <a:lstStyle/>
        <a:p>
          <a:endParaRPr lang="en-US"/>
        </a:p>
      </dgm:t>
    </dgm:pt>
    <dgm:pt modelId="{023B13D9-F2BE-491E-B165-3D7DE02B265F}" type="sibTrans" cxnId="{C4E45773-BCBA-4980-A556-F7D29117A150}">
      <dgm:prSet/>
      <dgm:spPr/>
      <dgm:t>
        <a:bodyPr/>
        <a:lstStyle/>
        <a:p>
          <a:endParaRPr lang="en-US"/>
        </a:p>
      </dgm:t>
    </dgm:pt>
    <dgm:pt modelId="{D11FDA2A-CAF0-4BB7-A56A-E57536B82292}">
      <dgm:prSet/>
      <dgm:spPr/>
      <dgm:t>
        <a:bodyPr/>
        <a:lstStyle/>
        <a:p>
          <a:r>
            <a:rPr lang="en-US"/>
            <a:t>El Paso County Department of Health and Human Services</a:t>
          </a:r>
        </a:p>
      </dgm:t>
    </dgm:pt>
    <dgm:pt modelId="{11EE03FB-2410-4323-AFF3-14A88EEEC929}" type="parTrans" cxnId="{06CE535B-8FB3-4B3F-A5EF-377F2FADFE99}">
      <dgm:prSet/>
      <dgm:spPr/>
      <dgm:t>
        <a:bodyPr/>
        <a:lstStyle/>
        <a:p>
          <a:endParaRPr lang="en-US"/>
        </a:p>
      </dgm:t>
    </dgm:pt>
    <dgm:pt modelId="{8EEDF5A8-D649-4518-BAF2-C87ED8D789E7}" type="sibTrans" cxnId="{06CE535B-8FB3-4B3F-A5EF-377F2FADFE99}">
      <dgm:prSet/>
      <dgm:spPr/>
      <dgm:t>
        <a:bodyPr/>
        <a:lstStyle/>
        <a:p>
          <a:endParaRPr lang="en-US"/>
        </a:p>
      </dgm:t>
    </dgm:pt>
    <dgm:pt modelId="{4B25A3D3-837F-40AF-B449-BBE83D5F455B}" type="pres">
      <dgm:prSet presAssocID="{AF09F86B-66BC-4B0F-96BD-7452CBCAFADF}" presName="root" presStyleCnt="0">
        <dgm:presLayoutVars>
          <dgm:dir/>
          <dgm:resizeHandles val="exact"/>
        </dgm:presLayoutVars>
      </dgm:prSet>
      <dgm:spPr/>
    </dgm:pt>
    <dgm:pt modelId="{7F13150D-A6D4-476E-A5AE-F9F9002C0652}" type="pres">
      <dgm:prSet presAssocID="{AF09F86B-66BC-4B0F-96BD-7452CBCAFADF}" presName="container" presStyleCnt="0">
        <dgm:presLayoutVars>
          <dgm:dir/>
          <dgm:resizeHandles val="exact"/>
        </dgm:presLayoutVars>
      </dgm:prSet>
      <dgm:spPr/>
    </dgm:pt>
    <dgm:pt modelId="{CD1498E5-3B76-4CE4-B40E-7523BE59941B}" type="pres">
      <dgm:prSet presAssocID="{013EAD76-9231-4C92-859F-003EC7D92E58}" presName="compNode" presStyleCnt="0"/>
      <dgm:spPr/>
    </dgm:pt>
    <dgm:pt modelId="{21CD7922-7F6F-4D35-8AD5-6804DF131076}" type="pres">
      <dgm:prSet presAssocID="{013EAD76-9231-4C92-859F-003EC7D92E58}" presName="iconBgRect" presStyleLbl="bgShp" presStyleIdx="0" presStyleCnt="5"/>
      <dgm:spPr/>
    </dgm:pt>
    <dgm:pt modelId="{873D020F-B59D-4932-BEE3-153823A99CF6}" type="pres">
      <dgm:prSet presAssocID="{013EAD76-9231-4C92-859F-003EC7D92E5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D6C6DDCE-2CA8-4A26-B69A-64BCBBDE7340}" type="pres">
      <dgm:prSet presAssocID="{013EAD76-9231-4C92-859F-003EC7D92E58}" presName="spaceRect" presStyleCnt="0"/>
      <dgm:spPr/>
    </dgm:pt>
    <dgm:pt modelId="{4620FD71-CD74-4FC4-A5BE-E1E3B17F575E}" type="pres">
      <dgm:prSet presAssocID="{013EAD76-9231-4C92-859F-003EC7D92E58}" presName="textRect" presStyleLbl="revTx" presStyleIdx="0" presStyleCnt="5">
        <dgm:presLayoutVars>
          <dgm:chMax val="1"/>
          <dgm:chPref val="1"/>
        </dgm:presLayoutVars>
      </dgm:prSet>
      <dgm:spPr/>
    </dgm:pt>
    <dgm:pt modelId="{EC4F1352-D64F-4AD6-9B5E-06EAD64FB719}" type="pres">
      <dgm:prSet presAssocID="{656701BA-0C3C-4343-90C2-8B3AB6C46C63}" presName="sibTrans" presStyleLbl="sibTrans2D1" presStyleIdx="0" presStyleCnt="0"/>
      <dgm:spPr/>
    </dgm:pt>
    <dgm:pt modelId="{E451E96C-6B8E-4738-AC79-FE34BEF0F2AF}" type="pres">
      <dgm:prSet presAssocID="{A2199015-1C66-454E-976B-67DF65CF7793}" presName="compNode" presStyleCnt="0"/>
      <dgm:spPr/>
    </dgm:pt>
    <dgm:pt modelId="{0BA26D19-AD5E-4170-A5A6-7937905D5F33}" type="pres">
      <dgm:prSet presAssocID="{A2199015-1C66-454E-976B-67DF65CF7793}" presName="iconBgRect" presStyleLbl="bgShp" presStyleIdx="1" presStyleCnt="5"/>
      <dgm:spPr>
        <a:solidFill>
          <a:srgbClr val="FF0000"/>
        </a:solidFill>
      </dgm:spPr>
    </dgm:pt>
    <dgm:pt modelId="{624741B3-B570-4C5A-8D51-04F3087F2FDB}" type="pres">
      <dgm:prSet presAssocID="{A2199015-1C66-454E-976B-67DF65CF779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90856D4D-C963-4122-9D84-1D37B95700E6}" type="pres">
      <dgm:prSet presAssocID="{A2199015-1C66-454E-976B-67DF65CF7793}" presName="spaceRect" presStyleCnt="0"/>
      <dgm:spPr/>
    </dgm:pt>
    <dgm:pt modelId="{5DB8AA90-284D-4123-84E3-B3A538155E35}" type="pres">
      <dgm:prSet presAssocID="{A2199015-1C66-454E-976B-67DF65CF7793}" presName="textRect" presStyleLbl="revTx" presStyleIdx="1" presStyleCnt="5">
        <dgm:presLayoutVars>
          <dgm:chMax val="1"/>
          <dgm:chPref val="1"/>
        </dgm:presLayoutVars>
      </dgm:prSet>
      <dgm:spPr/>
    </dgm:pt>
    <dgm:pt modelId="{BA9FC815-F076-474B-9635-1C1CCB784BA9}" type="pres">
      <dgm:prSet presAssocID="{6398138C-13A6-424D-8D1E-AB474FDFEA8B}" presName="sibTrans" presStyleLbl="sibTrans2D1" presStyleIdx="0" presStyleCnt="0"/>
      <dgm:spPr/>
    </dgm:pt>
    <dgm:pt modelId="{C81F740A-1E6D-487D-936F-8176ADA5AF66}" type="pres">
      <dgm:prSet presAssocID="{9E19065F-B524-42E7-BEE2-994CA023A0A5}" presName="compNode" presStyleCnt="0"/>
      <dgm:spPr/>
    </dgm:pt>
    <dgm:pt modelId="{C35149F8-F5C5-4E37-B93A-F5E33089077F}" type="pres">
      <dgm:prSet presAssocID="{9E19065F-B524-42E7-BEE2-994CA023A0A5}" presName="iconBgRect" presStyleLbl="bgShp" presStyleIdx="2" presStyleCnt="5"/>
      <dgm:spPr/>
    </dgm:pt>
    <dgm:pt modelId="{39A39C87-BA7A-435E-A257-074F95F4665F}" type="pres">
      <dgm:prSet presAssocID="{9E19065F-B524-42E7-BEE2-994CA023A0A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2B67A14E-F89F-49F9-9F16-0F156C7EDFA6}" type="pres">
      <dgm:prSet presAssocID="{9E19065F-B524-42E7-BEE2-994CA023A0A5}" presName="spaceRect" presStyleCnt="0"/>
      <dgm:spPr/>
    </dgm:pt>
    <dgm:pt modelId="{211DF5AC-3BE4-4FFC-B8A6-E5E0F7D00C99}" type="pres">
      <dgm:prSet presAssocID="{9E19065F-B524-42E7-BEE2-994CA023A0A5}" presName="textRect" presStyleLbl="revTx" presStyleIdx="2" presStyleCnt="5">
        <dgm:presLayoutVars>
          <dgm:chMax val="1"/>
          <dgm:chPref val="1"/>
        </dgm:presLayoutVars>
      </dgm:prSet>
      <dgm:spPr/>
    </dgm:pt>
    <dgm:pt modelId="{145DB232-7721-4622-873D-0CD9BD3322D6}" type="pres">
      <dgm:prSet presAssocID="{52148DAB-807A-47DC-8930-6426241F4A80}" presName="sibTrans" presStyleLbl="sibTrans2D1" presStyleIdx="0" presStyleCnt="0"/>
      <dgm:spPr/>
    </dgm:pt>
    <dgm:pt modelId="{29937EB0-0165-4FB7-8702-91FC3AAB0AA0}" type="pres">
      <dgm:prSet presAssocID="{C90801F2-F387-4E86-B2B1-F0AAD5C1EFB5}" presName="compNode" presStyleCnt="0"/>
      <dgm:spPr/>
    </dgm:pt>
    <dgm:pt modelId="{87913BFF-99C2-41BF-8ED3-9DBEADF0FBD8}" type="pres">
      <dgm:prSet presAssocID="{C90801F2-F387-4E86-B2B1-F0AAD5C1EFB5}" presName="iconBgRect" presStyleLbl="bgShp" presStyleIdx="3" presStyleCnt="5"/>
      <dgm:spPr/>
    </dgm:pt>
    <dgm:pt modelId="{C365D828-8F71-44CE-BD34-6CB54294CA84}" type="pres">
      <dgm:prSet presAssocID="{C90801F2-F387-4E86-B2B1-F0AAD5C1EFB5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by"/>
        </a:ext>
      </dgm:extLst>
    </dgm:pt>
    <dgm:pt modelId="{BDBB6396-4D2A-4597-AA85-F9E2EFA4741B}" type="pres">
      <dgm:prSet presAssocID="{C90801F2-F387-4E86-B2B1-F0AAD5C1EFB5}" presName="spaceRect" presStyleCnt="0"/>
      <dgm:spPr/>
    </dgm:pt>
    <dgm:pt modelId="{32D1377A-8701-4081-8071-D18F4BF2687E}" type="pres">
      <dgm:prSet presAssocID="{C90801F2-F387-4E86-B2B1-F0AAD5C1EFB5}" presName="textRect" presStyleLbl="revTx" presStyleIdx="3" presStyleCnt="5">
        <dgm:presLayoutVars>
          <dgm:chMax val="1"/>
          <dgm:chPref val="1"/>
        </dgm:presLayoutVars>
      </dgm:prSet>
      <dgm:spPr/>
    </dgm:pt>
    <dgm:pt modelId="{4C4ACAFB-99FD-4850-85CD-0F6017CB271B}" type="pres">
      <dgm:prSet presAssocID="{023B13D9-F2BE-491E-B165-3D7DE02B265F}" presName="sibTrans" presStyleLbl="sibTrans2D1" presStyleIdx="0" presStyleCnt="0"/>
      <dgm:spPr/>
    </dgm:pt>
    <dgm:pt modelId="{7674B359-89FD-47B5-867E-76B4348B4DEE}" type="pres">
      <dgm:prSet presAssocID="{D11FDA2A-CAF0-4BB7-A56A-E57536B82292}" presName="compNode" presStyleCnt="0"/>
      <dgm:spPr/>
    </dgm:pt>
    <dgm:pt modelId="{A631FE52-C21D-4C3D-8AC3-5D03E5EB4FB7}" type="pres">
      <dgm:prSet presAssocID="{D11FDA2A-CAF0-4BB7-A56A-E57536B82292}" presName="iconBgRect" presStyleLbl="bgShp" presStyleIdx="4" presStyleCnt="5"/>
      <dgm:spPr/>
    </dgm:pt>
    <dgm:pt modelId="{0D7B6945-6BC5-4622-A947-254A563393A6}" type="pres">
      <dgm:prSet presAssocID="{D11FDA2A-CAF0-4BB7-A56A-E57536B8229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650886D-10D2-4289-963A-61283B40315B}" type="pres">
      <dgm:prSet presAssocID="{D11FDA2A-CAF0-4BB7-A56A-E57536B82292}" presName="spaceRect" presStyleCnt="0"/>
      <dgm:spPr/>
    </dgm:pt>
    <dgm:pt modelId="{3F13FD9D-D10E-4CB7-BAD1-58A5861625A6}" type="pres">
      <dgm:prSet presAssocID="{D11FDA2A-CAF0-4BB7-A56A-E57536B82292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CEEB60C-BC37-4EAF-AFFD-ECE53D5CF3DD}" type="presOf" srcId="{6398138C-13A6-424D-8D1E-AB474FDFEA8B}" destId="{BA9FC815-F076-474B-9635-1C1CCB784BA9}" srcOrd="0" destOrd="0" presId="urn:microsoft.com/office/officeart/2018/2/layout/IconCircleList"/>
    <dgm:cxn modelId="{048DB91B-B668-416B-9EE7-5E64811316C8}" type="presOf" srcId="{D11FDA2A-CAF0-4BB7-A56A-E57536B82292}" destId="{3F13FD9D-D10E-4CB7-BAD1-58A5861625A6}" srcOrd="0" destOrd="0" presId="urn:microsoft.com/office/officeart/2018/2/layout/IconCircleList"/>
    <dgm:cxn modelId="{81D88024-1C13-4D8D-8CD0-9D61886EB96D}" type="presOf" srcId="{9E19065F-B524-42E7-BEE2-994CA023A0A5}" destId="{211DF5AC-3BE4-4FFC-B8A6-E5E0F7D00C99}" srcOrd="0" destOrd="0" presId="urn:microsoft.com/office/officeart/2018/2/layout/IconCircleList"/>
    <dgm:cxn modelId="{06CE535B-8FB3-4B3F-A5EF-377F2FADFE99}" srcId="{AF09F86B-66BC-4B0F-96BD-7452CBCAFADF}" destId="{D11FDA2A-CAF0-4BB7-A56A-E57536B82292}" srcOrd="4" destOrd="0" parTransId="{11EE03FB-2410-4323-AFF3-14A88EEEC929}" sibTransId="{8EEDF5A8-D649-4518-BAF2-C87ED8D789E7}"/>
    <dgm:cxn modelId="{9D18236B-E65C-4408-8660-22D2B20F3E83}" srcId="{AF09F86B-66BC-4B0F-96BD-7452CBCAFADF}" destId="{A2199015-1C66-454E-976B-67DF65CF7793}" srcOrd="1" destOrd="0" parTransId="{50B82851-BD78-44FA-AD10-30BF27C563FC}" sibTransId="{6398138C-13A6-424D-8D1E-AB474FDFEA8B}"/>
    <dgm:cxn modelId="{35ED364C-D295-4C0C-8464-B528FF2644E7}" type="presOf" srcId="{AF09F86B-66BC-4B0F-96BD-7452CBCAFADF}" destId="{4B25A3D3-837F-40AF-B449-BBE83D5F455B}" srcOrd="0" destOrd="0" presId="urn:microsoft.com/office/officeart/2018/2/layout/IconCircleList"/>
    <dgm:cxn modelId="{EF344271-6FE3-4037-91AA-578A30146261}" type="presOf" srcId="{C90801F2-F387-4E86-B2B1-F0AAD5C1EFB5}" destId="{32D1377A-8701-4081-8071-D18F4BF2687E}" srcOrd="0" destOrd="0" presId="urn:microsoft.com/office/officeart/2018/2/layout/IconCircleList"/>
    <dgm:cxn modelId="{C4E45773-BCBA-4980-A556-F7D29117A150}" srcId="{AF09F86B-66BC-4B0F-96BD-7452CBCAFADF}" destId="{C90801F2-F387-4E86-B2B1-F0AAD5C1EFB5}" srcOrd="3" destOrd="0" parTransId="{02C4557E-5C96-4B18-A16E-466C9302A930}" sibTransId="{023B13D9-F2BE-491E-B165-3D7DE02B265F}"/>
    <dgm:cxn modelId="{6288CE89-67AD-4094-8302-649F6AF674F7}" srcId="{AF09F86B-66BC-4B0F-96BD-7452CBCAFADF}" destId="{013EAD76-9231-4C92-859F-003EC7D92E58}" srcOrd="0" destOrd="0" parTransId="{2D79FEE7-F3EA-41D7-BDB0-B4B350123CE8}" sibTransId="{656701BA-0C3C-4343-90C2-8B3AB6C46C63}"/>
    <dgm:cxn modelId="{FABDDF9A-4254-4BDC-AAC1-FA35B0AC6BE2}" type="presOf" srcId="{52148DAB-807A-47DC-8930-6426241F4A80}" destId="{145DB232-7721-4622-873D-0CD9BD3322D6}" srcOrd="0" destOrd="0" presId="urn:microsoft.com/office/officeart/2018/2/layout/IconCircleList"/>
    <dgm:cxn modelId="{3A39FDA4-C88C-41A1-9003-090AA0003807}" type="presOf" srcId="{A2199015-1C66-454E-976B-67DF65CF7793}" destId="{5DB8AA90-284D-4123-84E3-B3A538155E35}" srcOrd="0" destOrd="0" presId="urn:microsoft.com/office/officeart/2018/2/layout/IconCircleList"/>
    <dgm:cxn modelId="{3C2DF5AD-0977-419A-A8D5-460603FF05D9}" type="presOf" srcId="{656701BA-0C3C-4343-90C2-8B3AB6C46C63}" destId="{EC4F1352-D64F-4AD6-9B5E-06EAD64FB719}" srcOrd="0" destOrd="0" presId="urn:microsoft.com/office/officeart/2018/2/layout/IconCircleList"/>
    <dgm:cxn modelId="{7BD447D0-923C-44CF-8B31-24E0362EB05B}" srcId="{AF09F86B-66BC-4B0F-96BD-7452CBCAFADF}" destId="{9E19065F-B524-42E7-BEE2-994CA023A0A5}" srcOrd="2" destOrd="0" parTransId="{E5DA307C-E2C3-451C-A943-1E2AB1AD4D28}" sibTransId="{52148DAB-807A-47DC-8930-6426241F4A80}"/>
    <dgm:cxn modelId="{87EE4DDA-6199-4AF0-8F61-414747FD9769}" type="presOf" srcId="{023B13D9-F2BE-491E-B165-3D7DE02B265F}" destId="{4C4ACAFB-99FD-4850-85CD-0F6017CB271B}" srcOrd="0" destOrd="0" presId="urn:microsoft.com/office/officeart/2018/2/layout/IconCircleList"/>
    <dgm:cxn modelId="{17857CFE-DBBF-4630-9192-989DB8B6EEFF}" type="presOf" srcId="{013EAD76-9231-4C92-859F-003EC7D92E58}" destId="{4620FD71-CD74-4FC4-A5BE-E1E3B17F575E}" srcOrd="0" destOrd="0" presId="urn:microsoft.com/office/officeart/2018/2/layout/IconCircleList"/>
    <dgm:cxn modelId="{87CBAC25-1529-4A29-8E80-E2CFCFDEA42E}" type="presParOf" srcId="{4B25A3D3-837F-40AF-B449-BBE83D5F455B}" destId="{7F13150D-A6D4-476E-A5AE-F9F9002C0652}" srcOrd="0" destOrd="0" presId="urn:microsoft.com/office/officeart/2018/2/layout/IconCircleList"/>
    <dgm:cxn modelId="{9522CFBC-03E5-4776-8D2D-3F265EA38EBE}" type="presParOf" srcId="{7F13150D-A6D4-476E-A5AE-F9F9002C0652}" destId="{CD1498E5-3B76-4CE4-B40E-7523BE59941B}" srcOrd="0" destOrd="0" presId="urn:microsoft.com/office/officeart/2018/2/layout/IconCircleList"/>
    <dgm:cxn modelId="{34E9DD09-86D2-4F86-846E-2AFA053AE57F}" type="presParOf" srcId="{CD1498E5-3B76-4CE4-B40E-7523BE59941B}" destId="{21CD7922-7F6F-4D35-8AD5-6804DF131076}" srcOrd="0" destOrd="0" presId="urn:microsoft.com/office/officeart/2018/2/layout/IconCircleList"/>
    <dgm:cxn modelId="{1C0D9501-A0B2-4A1C-B77C-6FB1F1DD242C}" type="presParOf" srcId="{CD1498E5-3B76-4CE4-B40E-7523BE59941B}" destId="{873D020F-B59D-4932-BEE3-153823A99CF6}" srcOrd="1" destOrd="0" presId="urn:microsoft.com/office/officeart/2018/2/layout/IconCircleList"/>
    <dgm:cxn modelId="{99A33634-4EED-4B99-A022-732645C17580}" type="presParOf" srcId="{CD1498E5-3B76-4CE4-B40E-7523BE59941B}" destId="{D6C6DDCE-2CA8-4A26-B69A-64BCBBDE7340}" srcOrd="2" destOrd="0" presId="urn:microsoft.com/office/officeart/2018/2/layout/IconCircleList"/>
    <dgm:cxn modelId="{E49E9EB2-BBDB-43B4-9FCD-3BF26236BF4C}" type="presParOf" srcId="{CD1498E5-3B76-4CE4-B40E-7523BE59941B}" destId="{4620FD71-CD74-4FC4-A5BE-E1E3B17F575E}" srcOrd="3" destOrd="0" presId="urn:microsoft.com/office/officeart/2018/2/layout/IconCircleList"/>
    <dgm:cxn modelId="{08101183-66F1-4046-A775-511708AA772F}" type="presParOf" srcId="{7F13150D-A6D4-476E-A5AE-F9F9002C0652}" destId="{EC4F1352-D64F-4AD6-9B5E-06EAD64FB719}" srcOrd="1" destOrd="0" presId="urn:microsoft.com/office/officeart/2018/2/layout/IconCircleList"/>
    <dgm:cxn modelId="{EA35DDAF-1A59-4B5A-AF33-9D7E9ACFA0E7}" type="presParOf" srcId="{7F13150D-A6D4-476E-A5AE-F9F9002C0652}" destId="{E451E96C-6B8E-4738-AC79-FE34BEF0F2AF}" srcOrd="2" destOrd="0" presId="urn:microsoft.com/office/officeart/2018/2/layout/IconCircleList"/>
    <dgm:cxn modelId="{7566D095-7867-45BE-A296-6CEEC3470209}" type="presParOf" srcId="{E451E96C-6B8E-4738-AC79-FE34BEF0F2AF}" destId="{0BA26D19-AD5E-4170-A5A6-7937905D5F33}" srcOrd="0" destOrd="0" presId="urn:microsoft.com/office/officeart/2018/2/layout/IconCircleList"/>
    <dgm:cxn modelId="{2AE5330B-B554-45A5-8966-5FB719181CB9}" type="presParOf" srcId="{E451E96C-6B8E-4738-AC79-FE34BEF0F2AF}" destId="{624741B3-B570-4C5A-8D51-04F3087F2FDB}" srcOrd="1" destOrd="0" presId="urn:microsoft.com/office/officeart/2018/2/layout/IconCircleList"/>
    <dgm:cxn modelId="{B66343E5-0C2A-4B85-9DF4-FFDD3462772E}" type="presParOf" srcId="{E451E96C-6B8E-4738-AC79-FE34BEF0F2AF}" destId="{90856D4D-C963-4122-9D84-1D37B95700E6}" srcOrd="2" destOrd="0" presId="urn:microsoft.com/office/officeart/2018/2/layout/IconCircleList"/>
    <dgm:cxn modelId="{4320A48E-150C-413A-B009-B2866575BD80}" type="presParOf" srcId="{E451E96C-6B8E-4738-AC79-FE34BEF0F2AF}" destId="{5DB8AA90-284D-4123-84E3-B3A538155E35}" srcOrd="3" destOrd="0" presId="urn:microsoft.com/office/officeart/2018/2/layout/IconCircleList"/>
    <dgm:cxn modelId="{0C0E7FBA-7D54-43E8-8059-75A460030D75}" type="presParOf" srcId="{7F13150D-A6D4-476E-A5AE-F9F9002C0652}" destId="{BA9FC815-F076-474B-9635-1C1CCB784BA9}" srcOrd="3" destOrd="0" presId="urn:microsoft.com/office/officeart/2018/2/layout/IconCircleList"/>
    <dgm:cxn modelId="{888216C8-D169-47C9-9B35-423D4DA61187}" type="presParOf" srcId="{7F13150D-A6D4-476E-A5AE-F9F9002C0652}" destId="{C81F740A-1E6D-487D-936F-8176ADA5AF66}" srcOrd="4" destOrd="0" presId="urn:microsoft.com/office/officeart/2018/2/layout/IconCircleList"/>
    <dgm:cxn modelId="{3282F39E-A854-4596-9811-6B1560276BDF}" type="presParOf" srcId="{C81F740A-1E6D-487D-936F-8176ADA5AF66}" destId="{C35149F8-F5C5-4E37-B93A-F5E33089077F}" srcOrd="0" destOrd="0" presId="urn:microsoft.com/office/officeart/2018/2/layout/IconCircleList"/>
    <dgm:cxn modelId="{B1FB68D5-77E1-4121-96F7-011C0B70713B}" type="presParOf" srcId="{C81F740A-1E6D-487D-936F-8176ADA5AF66}" destId="{39A39C87-BA7A-435E-A257-074F95F4665F}" srcOrd="1" destOrd="0" presId="urn:microsoft.com/office/officeart/2018/2/layout/IconCircleList"/>
    <dgm:cxn modelId="{3198760D-16EF-4772-8330-93C51D12AC46}" type="presParOf" srcId="{C81F740A-1E6D-487D-936F-8176ADA5AF66}" destId="{2B67A14E-F89F-49F9-9F16-0F156C7EDFA6}" srcOrd="2" destOrd="0" presId="urn:microsoft.com/office/officeart/2018/2/layout/IconCircleList"/>
    <dgm:cxn modelId="{472F2182-2732-4FB6-B994-FB6FD2AAE816}" type="presParOf" srcId="{C81F740A-1E6D-487D-936F-8176ADA5AF66}" destId="{211DF5AC-3BE4-4FFC-B8A6-E5E0F7D00C99}" srcOrd="3" destOrd="0" presId="urn:microsoft.com/office/officeart/2018/2/layout/IconCircleList"/>
    <dgm:cxn modelId="{030D852C-37FA-4968-B53B-80DB31900B58}" type="presParOf" srcId="{7F13150D-A6D4-476E-A5AE-F9F9002C0652}" destId="{145DB232-7721-4622-873D-0CD9BD3322D6}" srcOrd="5" destOrd="0" presId="urn:microsoft.com/office/officeart/2018/2/layout/IconCircleList"/>
    <dgm:cxn modelId="{5B7229E1-FEC2-45B0-B3BC-51804AD612AF}" type="presParOf" srcId="{7F13150D-A6D4-476E-A5AE-F9F9002C0652}" destId="{29937EB0-0165-4FB7-8702-91FC3AAB0AA0}" srcOrd="6" destOrd="0" presId="urn:microsoft.com/office/officeart/2018/2/layout/IconCircleList"/>
    <dgm:cxn modelId="{4F71921D-EF38-4A6E-BBC1-38703A50390D}" type="presParOf" srcId="{29937EB0-0165-4FB7-8702-91FC3AAB0AA0}" destId="{87913BFF-99C2-41BF-8ED3-9DBEADF0FBD8}" srcOrd="0" destOrd="0" presId="urn:microsoft.com/office/officeart/2018/2/layout/IconCircleList"/>
    <dgm:cxn modelId="{0098FB78-6888-4B41-9EA9-7BC373F444D4}" type="presParOf" srcId="{29937EB0-0165-4FB7-8702-91FC3AAB0AA0}" destId="{C365D828-8F71-44CE-BD34-6CB54294CA84}" srcOrd="1" destOrd="0" presId="urn:microsoft.com/office/officeart/2018/2/layout/IconCircleList"/>
    <dgm:cxn modelId="{A4FB6518-B78B-487E-8995-D6A1F55B6BBF}" type="presParOf" srcId="{29937EB0-0165-4FB7-8702-91FC3AAB0AA0}" destId="{BDBB6396-4D2A-4597-AA85-F9E2EFA4741B}" srcOrd="2" destOrd="0" presId="urn:microsoft.com/office/officeart/2018/2/layout/IconCircleList"/>
    <dgm:cxn modelId="{075A0540-9BBC-4BD6-A016-5635FF762E42}" type="presParOf" srcId="{29937EB0-0165-4FB7-8702-91FC3AAB0AA0}" destId="{32D1377A-8701-4081-8071-D18F4BF2687E}" srcOrd="3" destOrd="0" presId="urn:microsoft.com/office/officeart/2018/2/layout/IconCircleList"/>
    <dgm:cxn modelId="{3FBB0CF9-B181-46C4-9A58-2098FF03B662}" type="presParOf" srcId="{7F13150D-A6D4-476E-A5AE-F9F9002C0652}" destId="{4C4ACAFB-99FD-4850-85CD-0F6017CB271B}" srcOrd="7" destOrd="0" presId="urn:microsoft.com/office/officeart/2018/2/layout/IconCircleList"/>
    <dgm:cxn modelId="{8A13861B-BC84-4E9C-B584-A91228BF20D9}" type="presParOf" srcId="{7F13150D-A6D4-476E-A5AE-F9F9002C0652}" destId="{7674B359-89FD-47B5-867E-76B4348B4DEE}" srcOrd="8" destOrd="0" presId="urn:microsoft.com/office/officeart/2018/2/layout/IconCircleList"/>
    <dgm:cxn modelId="{66282C2F-DE63-4C9C-A613-A66B25FCEE0C}" type="presParOf" srcId="{7674B359-89FD-47B5-867E-76B4348B4DEE}" destId="{A631FE52-C21D-4C3D-8AC3-5D03E5EB4FB7}" srcOrd="0" destOrd="0" presId="urn:microsoft.com/office/officeart/2018/2/layout/IconCircleList"/>
    <dgm:cxn modelId="{0CC96766-8B62-4A6E-9240-34FA193866CF}" type="presParOf" srcId="{7674B359-89FD-47B5-867E-76B4348B4DEE}" destId="{0D7B6945-6BC5-4622-A947-254A563393A6}" srcOrd="1" destOrd="0" presId="urn:microsoft.com/office/officeart/2018/2/layout/IconCircleList"/>
    <dgm:cxn modelId="{EB4BD972-6DE3-4578-874E-711960BA8154}" type="presParOf" srcId="{7674B359-89FD-47B5-867E-76B4348B4DEE}" destId="{9650886D-10D2-4289-963A-61283B40315B}" srcOrd="2" destOrd="0" presId="urn:microsoft.com/office/officeart/2018/2/layout/IconCircleList"/>
    <dgm:cxn modelId="{FFA23F68-038B-4E37-BCA8-428F6764B083}" type="presParOf" srcId="{7674B359-89FD-47B5-867E-76B4348B4DEE}" destId="{3F13FD9D-D10E-4CB7-BAD1-58A5861625A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D7922-7F6F-4D35-8AD5-6804DF131076}">
      <dsp:nvSpPr>
        <dsp:cNvPr id="0" name=""/>
        <dsp:cNvSpPr/>
      </dsp:nvSpPr>
      <dsp:spPr>
        <a:xfrm>
          <a:off x="348507" y="877343"/>
          <a:ext cx="928462" cy="9284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D020F-B59D-4932-BEE3-153823A99CF6}">
      <dsp:nvSpPr>
        <dsp:cNvPr id="0" name=""/>
        <dsp:cNvSpPr/>
      </dsp:nvSpPr>
      <dsp:spPr>
        <a:xfrm>
          <a:off x="543484" y="1072320"/>
          <a:ext cx="538507" cy="53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0FD71-CD74-4FC4-A5BE-E1E3B17F575E}">
      <dsp:nvSpPr>
        <dsp:cNvPr id="0" name=""/>
        <dsp:cNvSpPr/>
      </dsp:nvSpPr>
      <dsp:spPr>
        <a:xfrm>
          <a:off x="1475925" y="877343"/>
          <a:ext cx="2188517" cy="92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El Paso County Department of Health</a:t>
          </a:r>
        </a:p>
      </dsp:txBody>
      <dsp:txXfrm>
        <a:off x="1475925" y="877343"/>
        <a:ext cx="2188517" cy="928462"/>
      </dsp:txXfrm>
    </dsp:sp>
    <dsp:sp modelId="{0BA26D19-AD5E-4170-A5A6-7937905D5F33}">
      <dsp:nvSpPr>
        <dsp:cNvPr id="0" name=""/>
        <dsp:cNvSpPr/>
      </dsp:nvSpPr>
      <dsp:spPr>
        <a:xfrm>
          <a:off x="4045775" y="877343"/>
          <a:ext cx="928462" cy="928462"/>
        </a:xfrm>
        <a:prstGeom prst="ellipse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741B3-B570-4C5A-8D51-04F3087F2FDB}">
      <dsp:nvSpPr>
        <dsp:cNvPr id="0" name=""/>
        <dsp:cNvSpPr/>
      </dsp:nvSpPr>
      <dsp:spPr>
        <a:xfrm>
          <a:off x="4240752" y="1072320"/>
          <a:ext cx="538507" cy="53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B8AA90-284D-4123-84E3-B3A538155E35}">
      <dsp:nvSpPr>
        <dsp:cNvPr id="0" name=""/>
        <dsp:cNvSpPr/>
      </dsp:nvSpPr>
      <dsp:spPr>
        <a:xfrm>
          <a:off x="5173193" y="877343"/>
          <a:ext cx="2188517" cy="92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Security Fire Department</a:t>
          </a:r>
        </a:p>
      </dsp:txBody>
      <dsp:txXfrm>
        <a:off x="5173193" y="877343"/>
        <a:ext cx="2188517" cy="928462"/>
      </dsp:txXfrm>
    </dsp:sp>
    <dsp:sp modelId="{C35149F8-F5C5-4E37-B93A-F5E33089077F}">
      <dsp:nvSpPr>
        <dsp:cNvPr id="0" name=""/>
        <dsp:cNvSpPr/>
      </dsp:nvSpPr>
      <dsp:spPr>
        <a:xfrm>
          <a:off x="7743044" y="877343"/>
          <a:ext cx="928462" cy="9284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39C87-BA7A-435E-A257-074F95F4665F}">
      <dsp:nvSpPr>
        <dsp:cNvPr id="0" name=""/>
        <dsp:cNvSpPr/>
      </dsp:nvSpPr>
      <dsp:spPr>
        <a:xfrm>
          <a:off x="7938021" y="1072320"/>
          <a:ext cx="538507" cy="53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DF5AC-3BE4-4FFC-B8A6-E5E0F7D00C99}">
      <dsp:nvSpPr>
        <dsp:cNvPr id="0" name=""/>
        <dsp:cNvSpPr/>
      </dsp:nvSpPr>
      <dsp:spPr>
        <a:xfrm>
          <a:off x="8870462" y="877343"/>
          <a:ext cx="2188517" cy="92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UCH Memorial Hospital</a:t>
          </a:r>
        </a:p>
      </dsp:txBody>
      <dsp:txXfrm>
        <a:off x="8870462" y="877343"/>
        <a:ext cx="2188517" cy="928462"/>
      </dsp:txXfrm>
    </dsp:sp>
    <dsp:sp modelId="{87913BFF-99C2-41BF-8ED3-9DBEADF0FBD8}">
      <dsp:nvSpPr>
        <dsp:cNvPr id="0" name=""/>
        <dsp:cNvSpPr/>
      </dsp:nvSpPr>
      <dsp:spPr>
        <a:xfrm>
          <a:off x="348507" y="2545532"/>
          <a:ext cx="928462" cy="9284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5D828-8F71-44CE-BD34-6CB54294CA84}">
      <dsp:nvSpPr>
        <dsp:cNvPr id="0" name=""/>
        <dsp:cNvSpPr/>
      </dsp:nvSpPr>
      <dsp:spPr>
        <a:xfrm>
          <a:off x="543484" y="2740509"/>
          <a:ext cx="538507" cy="5385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1377A-8701-4081-8071-D18F4BF2687E}">
      <dsp:nvSpPr>
        <dsp:cNvPr id="0" name=""/>
        <dsp:cNvSpPr/>
      </dsp:nvSpPr>
      <dsp:spPr>
        <a:xfrm>
          <a:off x="1475925" y="2545532"/>
          <a:ext cx="2188517" cy="92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Colorado Springs Children’s Hospital</a:t>
          </a:r>
        </a:p>
      </dsp:txBody>
      <dsp:txXfrm>
        <a:off x="1475925" y="2545532"/>
        <a:ext cx="2188517" cy="928462"/>
      </dsp:txXfrm>
    </dsp:sp>
    <dsp:sp modelId="{A631FE52-C21D-4C3D-8AC3-5D03E5EB4FB7}">
      <dsp:nvSpPr>
        <dsp:cNvPr id="0" name=""/>
        <dsp:cNvSpPr/>
      </dsp:nvSpPr>
      <dsp:spPr>
        <a:xfrm>
          <a:off x="4045775" y="2545532"/>
          <a:ext cx="928462" cy="92846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7B6945-6BC5-4622-A947-254A563393A6}">
      <dsp:nvSpPr>
        <dsp:cNvPr id="0" name=""/>
        <dsp:cNvSpPr/>
      </dsp:nvSpPr>
      <dsp:spPr>
        <a:xfrm>
          <a:off x="4240752" y="2740509"/>
          <a:ext cx="538507" cy="5385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3FD9D-D10E-4CB7-BAD1-58A5861625A6}">
      <dsp:nvSpPr>
        <dsp:cNvPr id="0" name=""/>
        <dsp:cNvSpPr/>
      </dsp:nvSpPr>
      <dsp:spPr>
        <a:xfrm>
          <a:off x="5173193" y="2545532"/>
          <a:ext cx="2188517" cy="92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El Paso County Department of Health and Human Services</a:t>
          </a:r>
        </a:p>
      </dsp:txBody>
      <dsp:txXfrm>
        <a:off x="5173193" y="2545532"/>
        <a:ext cx="2188517" cy="928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51039-C780-4019-9475-D11BB806DD9B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EA05D-B2C3-47F0-B5DB-F14FE14B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83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1A1B-4EE7-42D4-9C47-DF6B0E680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3809A-F235-4177-A7FE-C2EB3ACB5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CDA68-538E-4CFC-87FF-4A364ADCA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F8F5-5CEA-44D1-8CEC-CD7616DE45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8A8DB-5429-4833-96C5-8E2F7F128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3F8F1-0DFD-4D3E-841E-A339BB2F5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DF0-361D-4DB3-ADF5-3849ECA1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0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2095-0BF7-4DD2-937B-41D52095A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D55CFF-A499-4220-B00C-EEBDF3DE1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DF001-29B4-48AA-A969-D921985F1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F8F5-5CEA-44D1-8CEC-CD7616DE45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D703C-6AD4-45AE-9A85-B3B7BC65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4292B-8FC3-4F9C-A14F-E69EFECB8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DF0-361D-4DB3-ADF5-3849ECA1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6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42BBEA-A26D-4C6E-B224-19A02F5C5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3F1F4-68F3-421C-A8F4-3C203D61C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6A290-EDB8-4064-A69A-22688C1E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F8F5-5CEA-44D1-8CEC-CD7616DE45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C3D6-5FB0-4B80-B358-D11A28CC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43EC1-CED8-4783-9811-039E6DA93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DF0-361D-4DB3-ADF5-3849ECA1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52FF7-8B47-47BB-8FE0-D943725C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5B06-43F7-45C6-89B5-E18D7BA36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6E90A-3336-4734-9DC2-02981153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F8F5-5CEA-44D1-8CEC-CD7616DE45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93D23-C4C4-47B4-92EE-B60C9E3E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F9827-CC2E-4B8A-A912-D8137ED9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DF0-361D-4DB3-ADF5-3849ECA1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1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16F0C-9A90-4F85-AC1C-AB4E6046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993D0-25FD-4B1B-AB3A-5F95E8904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7A619-12D6-400C-A318-B1AA9533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F8F5-5CEA-44D1-8CEC-CD7616DE45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D0A07-B690-45BF-8D5A-5BC8CD54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EEE28-E928-4103-8953-832FB7A9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DF0-361D-4DB3-ADF5-3849ECA1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0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FAF3C-0134-4EF5-A313-E287F15C4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9AF25-1F25-47C6-92EC-616A44C1D2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39CEE-CE8B-4EE2-9564-533750809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4F68D-8CA5-4303-9613-CF89DA592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F8F5-5CEA-44D1-8CEC-CD7616DE45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3F7D0-2205-42EB-BB49-2508D4ED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2336F-E2D7-4993-A52B-40B4B12FD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DF0-361D-4DB3-ADF5-3849ECA1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3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6EFE-AA7F-40CF-98DB-C37A9C3F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6CA42-8A6E-4B91-8790-64E365DDB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5CDB2-141C-4E82-894D-200833625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06D82-2FE4-486B-B556-8D2BB74699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55D26-E2F1-4417-AA89-DFA1D2754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232C8E-DDD2-4E35-A073-99E691A6E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F8F5-5CEA-44D1-8CEC-CD7616DE45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5B600-6DEA-41C6-8898-A8A6F0AB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C1E35-BF24-4789-BCDB-4BC4EFA3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DF0-361D-4DB3-ADF5-3849ECA1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2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91020-7C64-443F-A44A-F9F469AD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492CA-C753-4FF5-947A-FC39A434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F8F5-5CEA-44D1-8CEC-CD7616DE45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50005-CBCC-4DB3-9D9A-2A6A41B1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46FF3-AD2B-4855-951B-1541907A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DF0-361D-4DB3-ADF5-3849ECA1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6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FD7D3-3A3A-4436-AD7E-B6937CAFB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F8F5-5CEA-44D1-8CEC-CD7616DE45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3A6AD-BD10-4EEB-AAE2-B83FAAAC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C3C09-0921-4F9E-A558-D9DD7D17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DF0-361D-4DB3-ADF5-3849ECA1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6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BB6EA-A6F4-4C48-9F80-C3A067EA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5E1B-0A89-44C6-83B2-0B32EB21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E6A5C9-0318-4909-BD06-9960A0C4B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A5537-B2AB-4679-86E9-12A2E598D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F8F5-5CEA-44D1-8CEC-CD7616DE45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69DFE-508A-4820-AF70-DAB4DD23B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ED8C9-01ED-49F1-80C5-3CDE99E7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DF0-361D-4DB3-ADF5-3849ECA1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6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8A2C-9099-42A5-8B58-9AE01AB33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2C6BEF-8225-4B3C-9CF0-548A288D7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EFEE2-0D6B-49CE-90AA-8622C6D3C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43EDA-5615-4DE6-807E-C89360990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AF8F5-5CEA-44D1-8CEC-CD7616DE45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B8742-3CC1-4666-B412-A35C45DA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C5EFF-BD6B-4318-9968-1717D34E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C3DF0-361D-4DB3-ADF5-3849ECA1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2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89368-BF3C-479B-A128-E61AAFC0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A16535-FD2B-461E-AA03-65A00E4A1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2A47-52A3-4C51-9F3E-57502D911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AF8F5-5CEA-44D1-8CEC-CD7616DE4531}" type="datetimeFigureOut">
              <a:rPr lang="en-US" smtClean="0"/>
              <a:t>3/6/2020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15F6F-D8DA-4F27-BE62-E2634DA44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B1546-5217-4292-90F3-C06F0C93C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C3DF0-361D-4DB3-ADF5-3849ECA12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7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03AC8E-EB03-4695-9B02-25E82A406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908" y="1220919"/>
            <a:ext cx="5425781" cy="2387600"/>
          </a:xfrm>
        </p:spPr>
        <p:txBody>
          <a:bodyPr>
            <a:normAutofit/>
          </a:bodyPr>
          <a:lstStyle/>
          <a:p>
            <a:pPr algn="l"/>
            <a:r>
              <a:rPr lang="en-US"/>
              <a:t>PEAK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845CE4-A262-4CA5-BA9D-D6278EFAA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908" y="3700594"/>
            <a:ext cx="5425781" cy="1655762"/>
          </a:xfrm>
        </p:spPr>
        <p:txBody>
          <a:bodyPr>
            <a:normAutofit/>
          </a:bodyPr>
          <a:lstStyle/>
          <a:p>
            <a:pPr algn="l"/>
            <a:r>
              <a:rPr lang="en-US"/>
              <a:t>Casey Dolen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43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DD662-1BFC-4A95-A9CA-942966286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Leadership Lessons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813DB-33AA-4BB3-9502-972EE1C16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/>
              <a:t>Working outside comfort zone is tough</a:t>
            </a:r>
          </a:p>
          <a:p>
            <a:r>
              <a:rPr lang="en-US" dirty="0"/>
              <a:t>How does my project contribute to disparity or equity in the community?</a:t>
            </a:r>
          </a:p>
          <a:p>
            <a:r>
              <a:rPr lang="en-US" dirty="0"/>
              <a:t>Change is difficult for large and small organizations</a:t>
            </a:r>
          </a:p>
          <a:p>
            <a:r>
              <a:rPr lang="en-US" dirty="0"/>
              <a:t>Middle managers drive change</a:t>
            </a:r>
          </a:p>
          <a:p>
            <a:r>
              <a:rPr lang="en-US" dirty="0"/>
              <a:t>Organizations love data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Onboarding">
            <a:extLst>
              <a:ext uri="{FF2B5EF4-FFF2-40B4-BE49-F238E27FC236}">
                <a16:creationId xmlns:a16="http://schemas.microsoft.com/office/drawing/2014/main" id="{820579D3-6C67-42B7-85F7-CEFF9C502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5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AC5F23-EB8E-44E4-9CD2-68656B7E5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Sustainability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5F257-31B8-4470-A805-E9FF0C244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Intervention first</a:t>
            </a:r>
          </a:p>
          <a:p>
            <a:pPr lvl="1"/>
            <a:r>
              <a:rPr lang="en-US" dirty="0"/>
              <a:t>Education, encourage reporting</a:t>
            </a:r>
          </a:p>
          <a:p>
            <a:r>
              <a:rPr lang="en-US" dirty="0"/>
              <a:t>Bring stakeholders together</a:t>
            </a:r>
          </a:p>
          <a:p>
            <a:r>
              <a:rPr lang="en-US" dirty="0"/>
              <a:t>Probably would not happen without continued external support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E773EB-1EC1-4E49-9DE2-E6F460497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0391"/>
            <a:ext cx="12192000" cy="1943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923A43-7160-4298-8100-AF657DAE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Community Partners / Stakeholders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C4D96B-A6FE-40FE-91B0-065079A321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361532"/>
              </p:ext>
            </p:extLst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671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E6F6-0BEB-4ED0-AD68-6B0DF94DD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Assets and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DFD7B-FEE3-46B6-8AB9-76A69BA88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Security, CO</a:t>
            </a:r>
          </a:p>
          <a:p>
            <a:pPr lvl="1"/>
            <a:r>
              <a:rPr lang="en-US" dirty="0"/>
              <a:t>Population ~35,000</a:t>
            </a:r>
          </a:p>
          <a:p>
            <a:pPr lvl="1"/>
            <a:r>
              <a:rPr lang="en-US" dirty="0"/>
              <a:t>Families ~8,000, 50% with children &lt;18</a:t>
            </a:r>
          </a:p>
          <a:p>
            <a:pPr lvl="1"/>
            <a:r>
              <a:rPr lang="en-US" dirty="0"/>
              <a:t>More diverse than Colorado Springs</a:t>
            </a:r>
          </a:p>
          <a:p>
            <a:pPr lvl="1"/>
            <a:r>
              <a:rPr lang="en-US" dirty="0"/>
              <a:t>Median household income $48,911 ($54,228)</a:t>
            </a:r>
          </a:p>
          <a:p>
            <a:pPr lvl="1"/>
            <a:r>
              <a:rPr lang="en-US" dirty="0"/>
              <a:t>Widefield School District 3</a:t>
            </a:r>
          </a:p>
          <a:p>
            <a:r>
              <a:rPr lang="en-US" dirty="0"/>
              <a:t>Security Fire/EMS</a:t>
            </a:r>
          </a:p>
          <a:p>
            <a:pPr lvl="1"/>
            <a:r>
              <a:rPr lang="en-US" dirty="0"/>
              <a:t>64-year-old department</a:t>
            </a:r>
          </a:p>
          <a:p>
            <a:pPr lvl="1"/>
            <a:r>
              <a:rPr lang="en-US" dirty="0"/>
              <a:t>~5,400 calls per year (~80% medical)</a:t>
            </a:r>
          </a:p>
          <a:p>
            <a:pPr lvl="1"/>
            <a:r>
              <a:rPr lang="en-US" dirty="0"/>
              <a:t>Fire and EMS service</a:t>
            </a:r>
          </a:p>
          <a:p>
            <a:pPr lvl="1"/>
            <a:r>
              <a:rPr lang="en-US" dirty="0"/>
              <a:t>Volunteers and paid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30F12-93D7-4B26-8029-DAF75764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486" y="109057"/>
            <a:ext cx="4200104" cy="4133511"/>
          </a:xfrm>
          <a:prstGeom prst="rect">
            <a:avLst/>
          </a:prstGeom>
        </p:spPr>
      </p:pic>
      <p:pic>
        <p:nvPicPr>
          <p:cNvPr id="1026" name="Picture 2" descr="Image result for security colorado">
            <a:extLst>
              <a:ext uri="{FF2B5EF4-FFF2-40B4-BE49-F238E27FC236}">
                <a16:creationId xmlns:a16="http://schemas.microsoft.com/office/drawing/2014/main" id="{FB16F0CC-FEDB-4E4D-B9F0-138D0DCD8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11" y="10905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E01C22-8FA9-4B16-A118-4C83DAB9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160" y="4246926"/>
            <a:ext cx="3481430" cy="2611073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D46438-DDD8-40E9-B0C7-C6BCA148E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23" y="4548188"/>
            <a:ext cx="148590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0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D221D2-3D84-4DC4-AECE-9957214F3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948" y="0"/>
            <a:ext cx="8774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22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35DEC-4DCD-47E3-BF47-90F251EC4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534" y="0"/>
            <a:ext cx="8782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E4B53-F985-4EB2-AFD3-AAFC6097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65" y="99901"/>
            <a:ext cx="10515600" cy="1325563"/>
          </a:xfrm>
        </p:spPr>
        <p:txBody>
          <a:bodyPr/>
          <a:lstStyle/>
          <a:p>
            <a:r>
              <a:rPr lang="en-US" dirty="0"/>
              <a:t>Shared Goals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6F89373-9A3D-4278-B6C5-BB9944921ECC}"/>
              </a:ext>
            </a:extLst>
          </p:cNvPr>
          <p:cNvSpPr/>
          <p:nvPr/>
        </p:nvSpPr>
        <p:spPr>
          <a:xfrm>
            <a:off x="1997671" y="1237511"/>
            <a:ext cx="4926385" cy="4382975"/>
          </a:xfrm>
          <a:prstGeom prst="ellipse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868F8F5-153A-4E5E-9B64-35634455FC9A}"/>
              </a:ext>
            </a:extLst>
          </p:cNvPr>
          <p:cNvSpPr/>
          <p:nvPr/>
        </p:nvSpPr>
        <p:spPr>
          <a:xfrm>
            <a:off x="3796143" y="2528889"/>
            <a:ext cx="4936732" cy="4329111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09DE76-26CD-41AE-A1C4-D21C9427D482}"/>
              </a:ext>
            </a:extLst>
          </p:cNvPr>
          <p:cNvSpPr/>
          <p:nvPr/>
        </p:nvSpPr>
        <p:spPr>
          <a:xfrm>
            <a:off x="3824252" y="0"/>
            <a:ext cx="4926385" cy="4382975"/>
          </a:xfrm>
          <a:prstGeom prst="ellipse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41085FB-CAF9-4363-BC1A-94EDB20729E1}"/>
              </a:ext>
            </a:extLst>
          </p:cNvPr>
          <p:cNvSpPr/>
          <p:nvPr/>
        </p:nvSpPr>
        <p:spPr>
          <a:xfrm>
            <a:off x="5667727" y="1237511"/>
            <a:ext cx="4926385" cy="4382975"/>
          </a:xfrm>
          <a:prstGeom prst="ellipse">
            <a:avLst/>
          </a:prstGeom>
          <a:solidFill>
            <a:schemeClr val="accent6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C955A-0685-4B80-A39F-28B37CB95CE0}"/>
              </a:ext>
            </a:extLst>
          </p:cNvPr>
          <p:cNvSpPr txBox="1"/>
          <p:nvPr/>
        </p:nvSpPr>
        <p:spPr>
          <a:xfrm>
            <a:off x="5262555" y="230092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County Government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6A11FC-06F7-4188-A805-34515CD8CE8B}"/>
              </a:ext>
            </a:extLst>
          </p:cNvPr>
          <p:cNvSpPr txBox="1"/>
          <p:nvPr/>
        </p:nvSpPr>
        <p:spPr>
          <a:xfrm>
            <a:off x="9244037" y="2515165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Hospitals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BB3582-3CEF-41FE-B5AC-98727F4872DE}"/>
              </a:ext>
            </a:extLst>
          </p:cNvPr>
          <p:cNvSpPr txBox="1"/>
          <p:nvPr/>
        </p:nvSpPr>
        <p:spPr>
          <a:xfrm>
            <a:off x="5262555" y="6263383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Security Fire/EMS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04655-8543-48AB-AEE1-79B7C73CF600}"/>
              </a:ext>
            </a:extLst>
          </p:cNvPr>
          <p:cNvSpPr txBox="1"/>
          <p:nvPr/>
        </p:nvSpPr>
        <p:spPr>
          <a:xfrm>
            <a:off x="2187971" y="2515165"/>
            <a:ext cx="2155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27212B-2DB4-4577-9044-FE1829CEA4CC}"/>
              </a:ext>
            </a:extLst>
          </p:cNvPr>
          <p:cNvSpPr txBox="1"/>
          <p:nvPr/>
        </p:nvSpPr>
        <p:spPr>
          <a:xfrm>
            <a:off x="5919462" y="3074421"/>
            <a:ext cx="1518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 </a:t>
            </a:r>
          </a:p>
          <a:p>
            <a:r>
              <a:rPr lang="en-US" dirty="0"/>
              <a:t>Welfare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A45C3A-7185-45DA-BF06-ACB239A506F2}"/>
              </a:ext>
            </a:extLst>
          </p:cNvPr>
          <p:cNvSpPr txBox="1"/>
          <p:nvPr/>
        </p:nvSpPr>
        <p:spPr>
          <a:xfrm>
            <a:off x="6921954" y="4547707"/>
            <a:ext cx="185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Medical Direction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CBEA66-2453-4584-A8E6-E8C2ED005E17}"/>
              </a:ext>
            </a:extLst>
          </p:cNvPr>
          <p:cNvSpPr txBox="1"/>
          <p:nvPr/>
        </p:nvSpPr>
        <p:spPr>
          <a:xfrm>
            <a:off x="6087002" y="2082745"/>
            <a:ext cx="50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8C4ADB-7264-403D-9872-C432A3CF52A7}"/>
              </a:ext>
            </a:extLst>
          </p:cNvPr>
          <p:cNvSpPr txBox="1"/>
          <p:nvPr/>
        </p:nvSpPr>
        <p:spPr>
          <a:xfrm>
            <a:off x="7260388" y="1898079"/>
            <a:ext cx="124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Prevention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86AB34-92C9-4CD8-AE39-7ED78A7FE63C}"/>
              </a:ext>
            </a:extLst>
          </p:cNvPr>
          <p:cNvSpPr txBox="1"/>
          <p:nvPr/>
        </p:nvSpPr>
        <p:spPr>
          <a:xfrm>
            <a:off x="6976703" y="3242563"/>
            <a:ext cx="151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Regulations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4D66B8-F83C-4B49-A0DD-32D34AB3084B}"/>
              </a:ext>
            </a:extLst>
          </p:cNvPr>
          <p:cNvSpPr txBox="1"/>
          <p:nvPr/>
        </p:nvSpPr>
        <p:spPr>
          <a:xfrm>
            <a:off x="6009724" y="4365366"/>
            <a:ext cx="125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C48486-393C-41A0-929D-C2020D9A17EA}"/>
              </a:ext>
            </a:extLst>
          </p:cNvPr>
          <p:cNvSpPr txBox="1"/>
          <p:nvPr/>
        </p:nvSpPr>
        <p:spPr>
          <a:xfrm>
            <a:off x="4539843" y="3230037"/>
            <a:ext cx="1255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8FEFEF-B7AF-459E-AEBC-950AC3E3E495}"/>
              </a:ext>
            </a:extLst>
          </p:cNvPr>
          <p:cNvSpPr txBox="1"/>
          <p:nvPr/>
        </p:nvSpPr>
        <p:spPr>
          <a:xfrm>
            <a:off x="4096641" y="1898079"/>
            <a:ext cx="1384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677A97-5840-46FE-9129-31755D85E3EE}"/>
              </a:ext>
            </a:extLst>
          </p:cNvPr>
          <p:cNvSpPr txBox="1"/>
          <p:nvPr/>
        </p:nvSpPr>
        <p:spPr>
          <a:xfrm>
            <a:off x="4096641" y="4560616"/>
            <a:ext cx="1692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Relations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FAC3DF-94E5-4DED-A410-6F5B149D4728}"/>
              </a:ext>
            </a:extLst>
          </p:cNvPr>
          <p:cNvSpPr txBox="1"/>
          <p:nvPr/>
        </p:nvSpPr>
        <p:spPr>
          <a:xfrm>
            <a:off x="5666921" y="701122"/>
            <a:ext cx="1255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Enforcing law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19EDF3-8252-45B1-A3A5-DD97F2E82B9E}"/>
              </a:ext>
            </a:extLst>
          </p:cNvPr>
          <p:cNvSpPr txBox="1"/>
          <p:nvPr/>
        </p:nvSpPr>
        <p:spPr>
          <a:xfrm>
            <a:off x="2314106" y="3130095"/>
            <a:ext cx="1544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Families and children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4AAAD4-B4B2-4024-931F-B617325C8F08}"/>
              </a:ext>
            </a:extLst>
          </p:cNvPr>
          <p:cNvSpPr txBox="1"/>
          <p:nvPr/>
        </p:nvSpPr>
        <p:spPr>
          <a:xfrm>
            <a:off x="8732875" y="3141588"/>
            <a:ext cx="1995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Providing medical care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D162EA-BB8F-4783-B5D8-E49DB5371AFD}"/>
              </a:ext>
            </a:extLst>
          </p:cNvPr>
          <p:cNvSpPr txBox="1"/>
          <p:nvPr/>
        </p:nvSpPr>
        <p:spPr>
          <a:xfrm>
            <a:off x="5481574" y="5558798"/>
            <a:ext cx="2517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Responding to emergencies</a:t>
            </a:r>
          </a:p>
        </p:txBody>
      </p:sp>
    </p:spTree>
    <p:extLst>
      <p:ext uri="{BB962C8B-B14F-4D97-AF65-F5344CB8AC3E}">
        <p14:creationId xmlns:p14="http://schemas.microsoft.com/office/powerpoint/2010/main" val="141611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7310-71EC-4F5E-871B-A37AA581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9FB830-1CA8-40B0-8735-5B182EDAA59C}"/>
              </a:ext>
            </a:extLst>
          </p:cNvPr>
          <p:cNvSpPr/>
          <p:nvPr/>
        </p:nvSpPr>
        <p:spPr>
          <a:xfrm>
            <a:off x="5964572" y="1255685"/>
            <a:ext cx="4714613" cy="11867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Obtain Data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C24E0ED-B632-47CA-ABAA-8C1C06BB1A9F}"/>
              </a:ext>
            </a:extLst>
          </p:cNvPr>
          <p:cNvCxnSpPr>
            <a:stCxn id="4" idx="2"/>
          </p:cNvCxnSpPr>
          <p:nvPr/>
        </p:nvCxnSpPr>
        <p:spPr>
          <a:xfrm flipH="1">
            <a:off x="8313489" y="2442421"/>
            <a:ext cx="8390" cy="62078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36E30160-3688-4A4A-869C-78EE90644D4A}"/>
              </a:ext>
            </a:extLst>
          </p:cNvPr>
          <p:cNvSpPr/>
          <p:nvPr/>
        </p:nvSpPr>
        <p:spPr>
          <a:xfrm>
            <a:off x="5947792" y="3068733"/>
            <a:ext cx="4714613" cy="11867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DA3692C-EDBA-459A-BCDB-2785DCA21F72}"/>
              </a:ext>
            </a:extLst>
          </p:cNvPr>
          <p:cNvCxnSpPr/>
          <p:nvPr/>
        </p:nvCxnSpPr>
        <p:spPr>
          <a:xfrm flipH="1">
            <a:off x="8313489" y="4255469"/>
            <a:ext cx="8390" cy="62078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205EDD1-7BB5-4F79-B756-C15E58125FAE}"/>
              </a:ext>
            </a:extLst>
          </p:cNvPr>
          <p:cNvSpPr/>
          <p:nvPr/>
        </p:nvSpPr>
        <p:spPr>
          <a:xfrm>
            <a:off x="5947793" y="4876254"/>
            <a:ext cx="4714613" cy="11867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Intervention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488AD-F0C9-4DBD-AE10-7AC03C6AF74F}"/>
              </a:ext>
            </a:extLst>
          </p:cNvPr>
          <p:cNvSpPr txBox="1"/>
          <p:nvPr/>
        </p:nvSpPr>
        <p:spPr>
          <a:xfrm>
            <a:off x="838200" y="1436914"/>
            <a:ext cx="41835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Reduce the incidence of undiscovered child abuse in Security, CO using current EMS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EMS data to identify children at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selected cases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Intervene on selected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Medical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Statutory requirement for EMS agency to have physician oversight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QA/QI required duty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Mandatory reporters</a:t>
            </a:r>
          </a:p>
        </p:txBody>
      </p:sp>
    </p:spTree>
    <p:extLst>
      <p:ext uri="{BB962C8B-B14F-4D97-AF65-F5344CB8AC3E}">
        <p14:creationId xmlns:p14="http://schemas.microsoft.com/office/powerpoint/2010/main" val="194874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95147-C52E-4109-92F2-0DB1DAC8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23DB2A8-5A34-42C4-B9AD-CBF465736D66}"/>
              </a:ext>
            </a:extLst>
          </p:cNvPr>
          <p:cNvSpPr/>
          <p:nvPr/>
        </p:nvSpPr>
        <p:spPr>
          <a:xfrm>
            <a:off x="5964572" y="1255685"/>
            <a:ext cx="4714613" cy="11867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Obtain Data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7B88D94-2D8F-4D5B-87C5-E68C32310B56}"/>
              </a:ext>
            </a:extLst>
          </p:cNvPr>
          <p:cNvCxnSpPr>
            <a:cxnSpLocks/>
          </p:cNvCxnSpPr>
          <p:nvPr/>
        </p:nvCxnSpPr>
        <p:spPr>
          <a:xfrm rot="10800000" flipH="1">
            <a:off x="8313489" y="2442421"/>
            <a:ext cx="8390" cy="62078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BECBD0A-9644-4A69-9304-3C1DCF17EF26}"/>
              </a:ext>
            </a:extLst>
          </p:cNvPr>
          <p:cNvSpPr/>
          <p:nvPr/>
        </p:nvSpPr>
        <p:spPr>
          <a:xfrm>
            <a:off x="5947792" y="3068733"/>
            <a:ext cx="4714613" cy="11867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CD25A3D-F12D-4CBE-9080-86E0D94E4A7D}"/>
              </a:ext>
            </a:extLst>
          </p:cNvPr>
          <p:cNvCxnSpPr>
            <a:cxnSpLocks/>
          </p:cNvCxnSpPr>
          <p:nvPr/>
        </p:nvCxnSpPr>
        <p:spPr>
          <a:xfrm rot="10800000" flipH="1">
            <a:off x="8313489" y="4255469"/>
            <a:ext cx="8390" cy="620785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26F83DF-9173-47E6-8703-3B2B65AB916F}"/>
              </a:ext>
            </a:extLst>
          </p:cNvPr>
          <p:cNvSpPr/>
          <p:nvPr/>
        </p:nvSpPr>
        <p:spPr>
          <a:xfrm>
            <a:off x="5947793" y="4876254"/>
            <a:ext cx="4714613" cy="11867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Intervention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34D074-5EE0-4D19-B15F-E4F82E4D0E64}"/>
              </a:ext>
            </a:extLst>
          </p:cNvPr>
          <p:cNvSpPr txBox="1"/>
          <p:nvPr/>
        </p:nvSpPr>
        <p:spPr>
          <a:xfrm>
            <a:off x="1073020" y="1690688"/>
            <a:ext cx="35960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Fragmented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System design (QA/QI)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Funding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Fragmented systems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Police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Fire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EMS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Fire EMS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Private EMS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Hospitals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County agencies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Physicians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Ethics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Limitations of data</a:t>
            </a:r>
          </a:p>
        </p:txBody>
      </p:sp>
    </p:spTree>
    <p:extLst>
      <p:ext uri="{BB962C8B-B14F-4D97-AF65-F5344CB8AC3E}">
        <p14:creationId xmlns:p14="http://schemas.microsoft.com/office/powerpoint/2010/main" val="11254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2D855-2E55-4CED-A523-0E38B7086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3699A-5B09-4F59-B11E-C24C89B12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Higher county poverty concentration is associated with increased rates of child abuse fatalities.</a:t>
            </a:r>
            <a:r>
              <a:rPr lang="en-US" baseline="30000" dirty="0"/>
              <a:t>1</a:t>
            </a:r>
          </a:p>
          <a:p>
            <a:r>
              <a:rPr lang="en-US" dirty="0"/>
              <a:t>Is there bias in child abuse reporting? Would this project contribute?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Black children are almost twice as likely as white children to be reported as victims of child abuse, although the estimated incidence of abuse is similar.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Diverse communities are more likely to interact with mandatory reporters</a:t>
            </a:r>
          </a:p>
          <a:p>
            <a:pPr lvl="2"/>
            <a:r>
              <a:rPr lang="en-US" dirty="0"/>
              <a:t>More likely to interact with police and EMS</a:t>
            </a:r>
          </a:p>
          <a:p>
            <a:pPr lvl="2"/>
            <a:r>
              <a:rPr lang="en-US" dirty="0"/>
              <a:t>Community agencies (DHS, schools, welfare services, foster agencies)</a:t>
            </a:r>
          </a:p>
          <a:p>
            <a:pPr lvl="1"/>
            <a:r>
              <a:rPr lang="en-US" dirty="0"/>
              <a:t>Determining abuse from injuries is subjective</a:t>
            </a:r>
          </a:p>
          <a:p>
            <a:pPr marL="0" indent="0">
              <a:buNone/>
            </a:pPr>
            <a:r>
              <a:rPr lang="en-US" sz="1700" baseline="30000" dirty="0"/>
              <a:t>1 </a:t>
            </a:r>
            <a:r>
              <a:rPr lang="en-US" sz="1700" dirty="0"/>
              <a:t>Drake, B., Jolley, J., Lanier, P., Fluke, J., Barth, R., &amp; Jonson-Reid, M. Racial bias in child protection? A comparison of competing explanations using national data. Pediatrics, 127(3), 471-478.</a:t>
            </a:r>
          </a:p>
          <a:p>
            <a:pPr marL="0" indent="0">
              <a:buNone/>
            </a:pPr>
            <a:r>
              <a:rPr lang="en-US" sz="1700" baseline="30000" dirty="0"/>
              <a:t>2</a:t>
            </a:r>
            <a:r>
              <a:rPr lang="en-US" sz="1700" dirty="0"/>
              <a:t> Farrell, C., </a:t>
            </a:r>
            <a:r>
              <a:rPr lang="en-US" sz="1700" dirty="0" err="1"/>
              <a:t>Fleegler</a:t>
            </a:r>
            <a:r>
              <a:rPr lang="en-US" sz="1700" dirty="0"/>
              <a:t>, E., </a:t>
            </a:r>
            <a:r>
              <a:rPr lang="en-US" sz="1700" dirty="0" err="1"/>
              <a:t>Monuteaux</a:t>
            </a:r>
            <a:r>
              <a:rPr lang="en-US" sz="1700" dirty="0"/>
              <a:t>, M., Wilson, C., Christian, C., &amp; Lee, L. Community Poverty and Child Abuse Fatalities in the United States. Pediatrics, 139(5), Pediatrics, 2017, Vol.139(5).</a:t>
            </a:r>
          </a:p>
        </p:txBody>
      </p:sp>
    </p:spTree>
    <p:extLst>
      <p:ext uri="{BB962C8B-B14F-4D97-AF65-F5344CB8AC3E}">
        <p14:creationId xmlns:p14="http://schemas.microsoft.com/office/powerpoint/2010/main" val="360063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460</Words>
  <Application>Microsoft Office PowerPoint</Application>
  <PresentationFormat>Widescreen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PEAK Project</vt:lpstr>
      <vt:lpstr>Community Partners / Stakeholders</vt:lpstr>
      <vt:lpstr>Assets and Needs</vt:lpstr>
      <vt:lpstr>PowerPoint Presentation</vt:lpstr>
      <vt:lpstr>PowerPoint Presentation</vt:lpstr>
      <vt:lpstr>Shared Goals</vt:lpstr>
      <vt:lpstr>Project</vt:lpstr>
      <vt:lpstr>Outcomes</vt:lpstr>
      <vt:lpstr>Ethical Considerations</vt:lpstr>
      <vt:lpstr>Leadership Lessons</vt:lpstr>
      <vt:lpstr>Sustainability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PEAK Project</dc:title>
  <dc:creator>Casey Dolen</dc:creator>
  <cp:lastModifiedBy>Casey Dolen</cp:lastModifiedBy>
  <cp:revision>5</cp:revision>
  <dcterms:created xsi:type="dcterms:W3CDTF">2020-03-06T18:19:19Z</dcterms:created>
  <dcterms:modified xsi:type="dcterms:W3CDTF">2020-03-06T18:55:12Z</dcterms:modified>
</cp:coreProperties>
</file>