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918400" cy="19202400"/>
  <p:notesSz cx="9296400" cy="14770100"/>
  <p:defaultTextStyle>
    <a:defPPr>
      <a:defRPr lang="en-US"/>
    </a:defPPr>
    <a:lvl1pPr algn="l" defTabSz="2663825" rtl="0" eaLnBrk="0" fontAlgn="base" hangingPunct="0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331913" indent="-874713" algn="l" defTabSz="2663825" rtl="0" eaLnBrk="0" fontAlgn="base" hangingPunct="0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663825" indent="-1749425" algn="l" defTabSz="2663825" rtl="0" eaLnBrk="0" fontAlgn="base" hangingPunct="0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3995738" indent="-2624138" algn="l" defTabSz="2663825" rtl="0" eaLnBrk="0" fontAlgn="base" hangingPunct="0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5327650" indent="-3498850" algn="l" defTabSz="2663825" rtl="0" eaLnBrk="0" fontAlgn="base" hangingPunct="0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5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8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FB87C"/>
    <a:srgbClr val="0D2743"/>
    <a:srgbClr val="004C84"/>
    <a:srgbClr val="4D483E"/>
    <a:srgbClr val="4F81B5"/>
    <a:srgbClr val="00355D"/>
    <a:srgbClr val="033B65"/>
    <a:srgbClr val="49729C"/>
    <a:srgbClr val="6A6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145"/>
    <p:restoredTop sz="94660"/>
  </p:normalViewPr>
  <p:slideViewPr>
    <p:cSldViewPr>
      <p:cViewPr>
        <p:scale>
          <a:sx n="46" d="100"/>
          <a:sy n="46" d="100"/>
        </p:scale>
        <p:origin x="984" y="-576"/>
      </p:cViewPr>
      <p:guideLst>
        <p:guide orient="horz" pos="6048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0D61F-894C-5A43-8698-4CE0E6131F0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1846263"/>
            <a:ext cx="8543925" cy="498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108825"/>
            <a:ext cx="7435850" cy="5815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30325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4030325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0CD1E-21B5-354D-8FE2-46D9EE631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0CD1E-21B5-354D-8FE2-46D9EE631B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5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965191"/>
            <a:ext cx="27980640" cy="41160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881360"/>
            <a:ext cx="23042880" cy="4907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1332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6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9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32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661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993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32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65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694CE-9D49-43DE-B685-B81A1CEC8FFE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5DF9-E933-43FA-98C1-0130BE28A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33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4479925"/>
            <a:ext cx="29625925" cy="12673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BF7C2-A2E9-463A-956C-5DF70F102322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0EB91-33FB-434A-B92F-BCBF0109B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6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85152" y="3689350"/>
            <a:ext cx="34067117" cy="786453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1" y="3689350"/>
            <a:ext cx="101664133" cy="786453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E452-E39B-4DF9-9D32-E422DEACBBFC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C932-E722-498B-A8DF-A37418B2A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94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8" y="4479925"/>
            <a:ext cx="29625925" cy="12673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F718-85A8-49E7-9C69-C18E2DCAD143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775-D5E3-44B3-AEA5-D9F65EC5A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98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2339321"/>
            <a:ext cx="27980640" cy="3813810"/>
          </a:xfrm>
          <a:prstGeom prst="rect">
            <a:avLst/>
          </a:prstGeom>
        </p:spPr>
        <p:txBody>
          <a:bodyPr anchor="t"/>
          <a:lstStyle>
            <a:lvl1pPr algn="l">
              <a:defRPr sz="11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8138798"/>
            <a:ext cx="27980640" cy="4200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1pPr>
            <a:lvl2pPr marL="133229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2pPr>
            <a:lvl3pPr marL="266459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3pPr>
            <a:lvl4pPr marL="3996893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4pPr>
            <a:lvl5pPr marL="532919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5pPr>
            <a:lvl6pPr marL="6661488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6pPr>
            <a:lvl7pPr marL="799378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7pPr>
            <a:lvl8pPr marL="9326083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8pPr>
            <a:lvl9pPr marL="10658381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6034-AF99-4789-8607-3A51AD64A597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98B34-7E0B-42FF-9A67-62C89BA74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8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79" y="21504910"/>
            <a:ext cx="67865623" cy="60829826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  <a:lvl2pPr>
              <a:defRPr sz="70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86644" y="21504910"/>
            <a:ext cx="67865627" cy="60829826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  <a:lvl2pPr>
              <a:defRPr sz="70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6499-C2DE-4308-A303-969B4D64C10A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29D21-E018-4C0B-A0A2-F6FDF7A40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61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8986"/>
            <a:ext cx="29626560" cy="320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4298316"/>
            <a:ext cx="14544677" cy="17913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000" b="1"/>
            </a:lvl1pPr>
            <a:lvl2pPr marL="1332298" indent="0">
              <a:buNone/>
              <a:defRPr sz="5800" b="1"/>
            </a:lvl2pPr>
            <a:lvl3pPr marL="2664595" indent="0">
              <a:buNone/>
              <a:defRPr sz="5200" b="1"/>
            </a:lvl3pPr>
            <a:lvl4pPr marL="3996893" indent="0">
              <a:buNone/>
              <a:defRPr sz="4700" b="1"/>
            </a:lvl4pPr>
            <a:lvl5pPr marL="5329190" indent="0">
              <a:buNone/>
              <a:defRPr sz="4700" b="1"/>
            </a:lvl5pPr>
            <a:lvl6pPr marL="6661488" indent="0">
              <a:buNone/>
              <a:defRPr sz="4700" b="1"/>
            </a:lvl6pPr>
            <a:lvl7pPr marL="7993786" indent="0">
              <a:buNone/>
              <a:defRPr sz="4700" b="1"/>
            </a:lvl7pPr>
            <a:lvl8pPr marL="9326083" indent="0">
              <a:buNone/>
              <a:defRPr sz="4700" b="1"/>
            </a:lvl8pPr>
            <a:lvl9pPr marL="10658381" indent="0">
              <a:buNone/>
              <a:defRPr sz="4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2" y="6089650"/>
            <a:ext cx="14544677" cy="11063606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2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4298316"/>
            <a:ext cx="14550390" cy="17913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000" b="1"/>
            </a:lvl1pPr>
            <a:lvl2pPr marL="1332298" indent="0">
              <a:buNone/>
              <a:defRPr sz="5800" b="1"/>
            </a:lvl2pPr>
            <a:lvl3pPr marL="2664595" indent="0">
              <a:buNone/>
              <a:defRPr sz="5200" b="1"/>
            </a:lvl3pPr>
            <a:lvl4pPr marL="3996893" indent="0">
              <a:buNone/>
              <a:defRPr sz="4700" b="1"/>
            </a:lvl4pPr>
            <a:lvl5pPr marL="5329190" indent="0">
              <a:buNone/>
              <a:defRPr sz="4700" b="1"/>
            </a:lvl5pPr>
            <a:lvl6pPr marL="6661488" indent="0">
              <a:buNone/>
              <a:defRPr sz="4700" b="1"/>
            </a:lvl6pPr>
            <a:lvl7pPr marL="7993786" indent="0">
              <a:buNone/>
              <a:defRPr sz="4700" b="1"/>
            </a:lvl7pPr>
            <a:lvl8pPr marL="9326083" indent="0">
              <a:buNone/>
              <a:defRPr sz="4700" b="1"/>
            </a:lvl8pPr>
            <a:lvl9pPr marL="10658381" indent="0">
              <a:buNone/>
              <a:defRPr sz="4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6089650"/>
            <a:ext cx="14550390" cy="11063606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  <a:lvl2pPr>
              <a:defRPr sz="5800"/>
            </a:lvl2pPr>
            <a:lvl3pPr>
              <a:defRPr sz="52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EDB8-6701-401F-A937-5937E869D2FC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70877-84D9-4256-85B7-121B23169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02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768350"/>
            <a:ext cx="29625925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3402-2AA7-49EE-9236-0CE5C2B84BC5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B6C79-27A9-4661-8246-BBC81CC20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9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65C8-1330-4EC0-A3B6-6C411473655C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D9E-5E88-4938-AA22-B317A1CEE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3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4" y="764540"/>
            <a:ext cx="10829927" cy="3253740"/>
          </a:xfrm>
          <a:prstGeom prst="rect">
            <a:avLst/>
          </a:prstGeo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764542"/>
            <a:ext cx="18402300" cy="16388716"/>
          </a:xfrm>
          <a:prstGeom prst="rect">
            <a:avLst/>
          </a:prstGeom>
        </p:spPr>
        <p:txBody>
          <a:bodyPr/>
          <a:lstStyle>
            <a:lvl1pPr>
              <a:defRPr sz="9300"/>
            </a:lvl1pPr>
            <a:lvl2pPr>
              <a:defRPr sz="8100"/>
            </a:lvl2pPr>
            <a:lvl3pPr>
              <a:defRPr sz="70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4" y="4018282"/>
            <a:ext cx="10829927" cy="13134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1332298" indent="0">
              <a:buNone/>
              <a:defRPr sz="3500"/>
            </a:lvl2pPr>
            <a:lvl3pPr marL="2664595" indent="0">
              <a:buNone/>
              <a:defRPr sz="2900"/>
            </a:lvl3pPr>
            <a:lvl4pPr marL="3996893" indent="0">
              <a:buNone/>
              <a:defRPr sz="2600"/>
            </a:lvl4pPr>
            <a:lvl5pPr marL="5329190" indent="0">
              <a:buNone/>
              <a:defRPr sz="2600"/>
            </a:lvl5pPr>
            <a:lvl6pPr marL="6661488" indent="0">
              <a:buNone/>
              <a:defRPr sz="2600"/>
            </a:lvl6pPr>
            <a:lvl7pPr marL="7993786" indent="0">
              <a:buNone/>
              <a:defRPr sz="2600"/>
            </a:lvl7pPr>
            <a:lvl8pPr marL="9326083" indent="0">
              <a:buNone/>
              <a:defRPr sz="2600"/>
            </a:lvl8pPr>
            <a:lvl9pPr marL="10658381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5310-F697-4363-A025-806E4E49F475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30B3-1DC0-4CFA-9E5E-B405DF64A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87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3441680"/>
            <a:ext cx="19751040" cy="1586866"/>
          </a:xfrm>
          <a:prstGeom prst="rect">
            <a:avLst/>
          </a:prstGeom>
        </p:spPr>
        <p:txBody>
          <a:bodyPr anchor="b"/>
          <a:lstStyle>
            <a:lvl1pPr algn="l">
              <a:defRPr sz="5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715770"/>
            <a:ext cx="19751040" cy="11521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9300"/>
            </a:lvl1pPr>
            <a:lvl2pPr marL="1332298" indent="0">
              <a:buNone/>
              <a:defRPr sz="8100"/>
            </a:lvl2pPr>
            <a:lvl3pPr marL="2664595" indent="0">
              <a:buNone/>
              <a:defRPr sz="7000"/>
            </a:lvl3pPr>
            <a:lvl4pPr marL="3996893" indent="0">
              <a:buNone/>
              <a:defRPr sz="5800"/>
            </a:lvl4pPr>
            <a:lvl5pPr marL="5329190" indent="0">
              <a:buNone/>
              <a:defRPr sz="5800"/>
            </a:lvl5pPr>
            <a:lvl6pPr marL="6661488" indent="0">
              <a:buNone/>
              <a:defRPr sz="5800"/>
            </a:lvl6pPr>
            <a:lvl7pPr marL="7993786" indent="0">
              <a:buNone/>
              <a:defRPr sz="5800"/>
            </a:lvl7pPr>
            <a:lvl8pPr marL="9326083" indent="0">
              <a:buNone/>
              <a:defRPr sz="5800"/>
            </a:lvl8pPr>
            <a:lvl9pPr marL="10658381" indent="0">
              <a:buNone/>
              <a:defRPr sz="5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5028546"/>
            <a:ext cx="19751040" cy="2253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1332298" indent="0">
              <a:buNone/>
              <a:defRPr sz="3500"/>
            </a:lvl2pPr>
            <a:lvl3pPr marL="2664595" indent="0">
              <a:buNone/>
              <a:defRPr sz="2900"/>
            </a:lvl3pPr>
            <a:lvl4pPr marL="3996893" indent="0">
              <a:buNone/>
              <a:defRPr sz="2600"/>
            </a:lvl4pPr>
            <a:lvl5pPr marL="5329190" indent="0">
              <a:buNone/>
              <a:defRPr sz="2600"/>
            </a:lvl5pPr>
            <a:lvl6pPr marL="6661488" indent="0">
              <a:buNone/>
              <a:defRPr sz="2600"/>
            </a:lvl6pPr>
            <a:lvl7pPr marL="7993786" indent="0">
              <a:buNone/>
              <a:defRPr sz="2600"/>
            </a:lvl7pPr>
            <a:lvl8pPr marL="9326083" indent="0">
              <a:buNone/>
              <a:defRPr sz="2600"/>
            </a:lvl8pPr>
            <a:lvl9pPr marL="10658381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87BCF-993B-43CB-8E38-54019005FDD5}" type="datetimeFigureOut">
              <a:rPr lang="en-US" altLang="en-US"/>
              <a:pPr>
                <a:defRPr/>
              </a:pPr>
              <a:t>3/14/24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CFB48-396A-4A94-A7CD-B554FE49D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25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0" y="152401"/>
            <a:ext cx="32918399" cy="4763701"/>
          </a:xfrm>
          <a:custGeom>
            <a:avLst/>
            <a:gdLst>
              <a:gd name="connsiteX0" fmla="*/ 0 w 32918399"/>
              <a:gd name="connsiteY0" fmla="*/ 0 h 4763701"/>
              <a:gd name="connsiteX1" fmla="*/ 32918399 w 32918399"/>
              <a:gd name="connsiteY1" fmla="*/ 0 h 4763701"/>
              <a:gd name="connsiteX2" fmla="*/ 32918399 w 32918399"/>
              <a:gd name="connsiteY2" fmla="*/ 4763701 h 4763701"/>
              <a:gd name="connsiteX3" fmla="*/ 32916351 w 32918399"/>
              <a:gd name="connsiteY3" fmla="*/ 4762667 h 4763701"/>
              <a:gd name="connsiteX4" fmla="*/ 16444117 w 32918399"/>
              <a:gd name="connsiteY4" fmla="*/ 3276600 h 4763701"/>
              <a:gd name="connsiteX5" fmla="*/ 201069 w 32918399"/>
              <a:gd name="connsiteY5" fmla="*/ 4668652 h 4763701"/>
              <a:gd name="connsiteX6" fmla="*/ 0 w 32918399"/>
              <a:gd name="connsiteY6" fmla="*/ 4751134 h 476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399" h="4763701">
                <a:moveTo>
                  <a:pt x="0" y="0"/>
                </a:moveTo>
                <a:lnTo>
                  <a:pt x="32918399" y="0"/>
                </a:lnTo>
                <a:lnTo>
                  <a:pt x="32918399" y="4763701"/>
                </a:lnTo>
                <a:lnTo>
                  <a:pt x="32916351" y="4762667"/>
                </a:lnTo>
                <a:cubicBezTo>
                  <a:pt x="31028815" y="3908077"/>
                  <a:pt x="24369531" y="3276600"/>
                  <a:pt x="16444117" y="3276600"/>
                </a:cubicBezTo>
                <a:cubicBezTo>
                  <a:pt x="8812238" y="3276600"/>
                  <a:pt x="2354437" y="3862167"/>
                  <a:pt x="201069" y="4668652"/>
                </a:cubicBezTo>
                <a:lnTo>
                  <a:pt x="0" y="4751134"/>
                </a:lnTo>
                <a:close/>
              </a:path>
            </a:pathLst>
          </a:custGeom>
          <a:solidFill>
            <a:srgbClr val="CFB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2" y="1"/>
            <a:ext cx="32918399" cy="4763701"/>
          </a:xfrm>
          <a:custGeom>
            <a:avLst/>
            <a:gdLst>
              <a:gd name="connsiteX0" fmla="*/ 0 w 32918399"/>
              <a:gd name="connsiteY0" fmla="*/ 0 h 4763701"/>
              <a:gd name="connsiteX1" fmla="*/ 32918399 w 32918399"/>
              <a:gd name="connsiteY1" fmla="*/ 0 h 4763701"/>
              <a:gd name="connsiteX2" fmla="*/ 32918399 w 32918399"/>
              <a:gd name="connsiteY2" fmla="*/ 4763701 h 4763701"/>
              <a:gd name="connsiteX3" fmla="*/ 32916351 w 32918399"/>
              <a:gd name="connsiteY3" fmla="*/ 4762667 h 4763701"/>
              <a:gd name="connsiteX4" fmla="*/ 16444117 w 32918399"/>
              <a:gd name="connsiteY4" fmla="*/ 3276600 h 4763701"/>
              <a:gd name="connsiteX5" fmla="*/ 201069 w 32918399"/>
              <a:gd name="connsiteY5" fmla="*/ 4668652 h 4763701"/>
              <a:gd name="connsiteX6" fmla="*/ 0 w 32918399"/>
              <a:gd name="connsiteY6" fmla="*/ 4751134 h 476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18399" h="4763701">
                <a:moveTo>
                  <a:pt x="0" y="0"/>
                </a:moveTo>
                <a:lnTo>
                  <a:pt x="32918399" y="0"/>
                </a:lnTo>
                <a:lnTo>
                  <a:pt x="32918399" y="4763701"/>
                </a:lnTo>
                <a:lnTo>
                  <a:pt x="32916351" y="4762667"/>
                </a:lnTo>
                <a:cubicBezTo>
                  <a:pt x="31028815" y="3908077"/>
                  <a:pt x="24369531" y="3276600"/>
                  <a:pt x="16444117" y="3276600"/>
                </a:cubicBezTo>
                <a:cubicBezTo>
                  <a:pt x="8812238" y="3276600"/>
                  <a:pt x="2354437" y="3862167"/>
                  <a:pt x="201069" y="4668652"/>
                </a:cubicBezTo>
                <a:lnTo>
                  <a:pt x="0" y="47511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38" y="17797463"/>
            <a:ext cx="10423525" cy="1022350"/>
          </a:xfrm>
          <a:prstGeom prst="rect">
            <a:avLst/>
          </a:prstGeom>
        </p:spPr>
        <p:txBody>
          <a:bodyPr vert="horz" wrap="square" lIns="266459" tIns="133230" rIns="266459" bIns="13323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5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Footer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448551" cy="18894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63825" rtl="0" eaLnBrk="0" fontAlgn="base" hangingPunct="0">
        <a:spcBef>
          <a:spcPct val="0"/>
        </a:spcBef>
        <a:spcAft>
          <a:spcPct val="0"/>
        </a:spcAft>
        <a:defRPr sz="128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2663825" rtl="0" eaLnBrk="0" fontAlgn="base" hangingPunct="0">
        <a:spcBef>
          <a:spcPct val="0"/>
        </a:spcBef>
        <a:spcAft>
          <a:spcPct val="0"/>
        </a:spcAft>
        <a:defRPr sz="1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2663825" rtl="0" eaLnBrk="0" fontAlgn="base" hangingPunct="0">
        <a:spcBef>
          <a:spcPct val="0"/>
        </a:spcBef>
        <a:spcAft>
          <a:spcPct val="0"/>
        </a:spcAft>
        <a:defRPr sz="1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2663825" rtl="0" eaLnBrk="0" fontAlgn="base" hangingPunct="0">
        <a:spcBef>
          <a:spcPct val="0"/>
        </a:spcBef>
        <a:spcAft>
          <a:spcPct val="0"/>
        </a:spcAft>
        <a:defRPr sz="1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2663825" rtl="0" eaLnBrk="0" fontAlgn="base" hangingPunct="0">
        <a:spcBef>
          <a:spcPct val="0"/>
        </a:spcBef>
        <a:spcAft>
          <a:spcPct val="0"/>
        </a:spcAft>
        <a:defRPr sz="128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2663825" rtl="0" fontAlgn="base">
        <a:spcBef>
          <a:spcPct val="0"/>
        </a:spcBef>
        <a:spcAft>
          <a:spcPct val="0"/>
        </a:spcAft>
        <a:defRPr sz="12800">
          <a:solidFill>
            <a:schemeClr val="tx1"/>
          </a:solidFill>
          <a:latin typeface="Calibri" pitchFamily="34" charset="0"/>
        </a:defRPr>
      </a:lvl6pPr>
      <a:lvl7pPr marL="914400" algn="ctr" defTabSz="2663825" rtl="0" fontAlgn="base">
        <a:spcBef>
          <a:spcPct val="0"/>
        </a:spcBef>
        <a:spcAft>
          <a:spcPct val="0"/>
        </a:spcAft>
        <a:defRPr sz="12800">
          <a:solidFill>
            <a:schemeClr val="tx1"/>
          </a:solidFill>
          <a:latin typeface="Calibri" pitchFamily="34" charset="0"/>
        </a:defRPr>
      </a:lvl7pPr>
      <a:lvl8pPr marL="1371600" algn="ctr" defTabSz="2663825" rtl="0" fontAlgn="base">
        <a:spcBef>
          <a:spcPct val="0"/>
        </a:spcBef>
        <a:spcAft>
          <a:spcPct val="0"/>
        </a:spcAft>
        <a:defRPr sz="12800">
          <a:solidFill>
            <a:schemeClr val="tx1"/>
          </a:solidFill>
          <a:latin typeface="Calibri" pitchFamily="34" charset="0"/>
        </a:defRPr>
      </a:lvl8pPr>
      <a:lvl9pPr marL="1828800" algn="ctr" defTabSz="2663825" rtl="0" fontAlgn="base">
        <a:spcBef>
          <a:spcPct val="0"/>
        </a:spcBef>
        <a:spcAft>
          <a:spcPct val="0"/>
        </a:spcAft>
        <a:defRPr sz="12800">
          <a:solidFill>
            <a:schemeClr val="tx1"/>
          </a:solidFill>
          <a:latin typeface="Calibri" pitchFamily="34" charset="0"/>
        </a:defRPr>
      </a:lvl9pPr>
    </p:titleStyle>
    <p:bodyStyle>
      <a:lvl1pPr marL="998538" indent="-998538" algn="l" defTabSz="2663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300" kern="1200">
          <a:solidFill>
            <a:schemeClr val="bg1"/>
          </a:solidFill>
          <a:latin typeface="+mn-lt"/>
          <a:ea typeface="MS PGothic" pitchFamily="34" charset="-128"/>
          <a:cs typeface="ＭＳ Ｐゴシック" charset="0"/>
        </a:defRPr>
      </a:lvl1pPr>
      <a:lvl2pPr marL="2163763" indent="-831850" algn="l" defTabSz="2663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1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2pPr>
      <a:lvl3pPr marL="3330575" indent="-665163" algn="l" defTabSz="2663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3pPr>
      <a:lvl4pPr marL="4662488" indent="-665163" algn="l" defTabSz="2663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8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4pPr>
      <a:lvl5pPr marL="5994400" indent="-665163" algn="l" defTabSz="2663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5800" kern="1200">
          <a:solidFill>
            <a:schemeClr val="bg1"/>
          </a:solidFill>
          <a:latin typeface="+mn-lt"/>
          <a:ea typeface="MS PGothic" pitchFamily="34" charset="-128"/>
          <a:cs typeface="+mn-cs"/>
        </a:defRPr>
      </a:lvl5pPr>
      <a:lvl6pPr marL="7327637" indent="-666149" algn="l" defTabSz="2664595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659934" indent="-666149" algn="l" defTabSz="2664595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9992232" indent="-666149" algn="l" defTabSz="2664595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324530" indent="-666149" algn="l" defTabSz="2664595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332298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664595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996893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329190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661488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993786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326083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381" algn="l" defTabSz="2664595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867"/>
          <p:cNvSpPr txBox="1">
            <a:spLocks noChangeArrowheads="1"/>
          </p:cNvSpPr>
          <p:nvPr/>
        </p:nvSpPr>
        <p:spPr bwMode="auto">
          <a:xfrm>
            <a:off x="5985660" y="3814082"/>
            <a:ext cx="28860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2051" name="Text Box 6868"/>
          <p:cNvSpPr txBox="1">
            <a:spLocks noChangeArrowheads="1"/>
          </p:cNvSpPr>
          <p:nvPr/>
        </p:nvSpPr>
        <p:spPr bwMode="auto">
          <a:xfrm>
            <a:off x="17287341" y="3629796"/>
            <a:ext cx="4441520" cy="6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052" name="Text Box 6940"/>
          <p:cNvSpPr txBox="1">
            <a:spLocks noChangeArrowheads="1"/>
          </p:cNvSpPr>
          <p:nvPr/>
        </p:nvSpPr>
        <p:spPr bwMode="auto">
          <a:xfrm>
            <a:off x="18678079" y="14636407"/>
            <a:ext cx="18319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053" name="Text Box 6940"/>
          <p:cNvSpPr txBox="1">
            <a:spLocks noChangeArrowheads="1"/>
          </p:cNvSpPr>
          <p:nvPr/>
        </p:nvSpPr>
        <p:spPr bwMode="auto">
          <a:xfrm>
            <a:off x="27511609" y="11469077"/>
            <a:ext cx="2964984" cy="6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cs typeface="Arial" panose="020B0604020202020204" pitchFamily="34" charset="0"/>
              </a:rPr>
              <a:t>Conclusions	</a:t>
            </a:r>
          </a:p>
        </p:txBody>
      </p:sp>
      <p:sp>
        <p:nvSpPr>
          <p:cNvPr id="2054" name="Text Box 6940"/>
          <p:cNvSpPr txBox="1">
            <a:spLocks noChangeArrowheads="1"/>
          </p:cNvSpPr>
          <p:nvPr/>
        </p:nvSpPr>
        <p:spPr bwMode="auto">
          <a:xfrm>
            <a:off x="28034498" y="4015569"/>
            <a:ext cx="1831661" cy="6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29012" y="3601966"/>
            <a:ext cx="12778397" cy="15600434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C84"/>
              </a:solidFill>
            </a:endParaRPr>
          </a:p>
        </p:txBody>
      </p:sp>
      <p:sp>
        <p:nvSpPr>
          <p:cNvPr id="2058" name="Text Box 6940"/>
          <p:cNvSpPr txBox="1">
            <a:spLocks noChangeArrowheads="1"/>
          </p:cNvSpPr>
          <p:nvPr/>
        </p:nvSpPr>
        <p:spPr bwMode="auto">
          <a:xfrm>
            <a:off x="27655078" y="16230600"/>
            <a:ext cx="2678047" cy="6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760363" y="4066667"/>
            <a:ext cx="6929437" cy="733043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C84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760363" y="11527280"/>
            <a:ext cx="6929436" cy="439852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C84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760363" y="16055975"/>
            <a:ext cx="6929436" cy="275418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C84"/>
              </a:solidFill>
            </a:endParaRP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1043894" y="4485244"/>
            <a:ext cx="6248400" cy="1080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57848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62420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66992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7156450" indent="-3498850" defTabSz="26638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altLang="en-US" sz="2400" u="sng" dirty="0">
                <a:solidFill>
                  <a:srgbClr val="000000"/>
                </a:solidFill>
              </a:rPr>
              <a:t>Deep Brain Stimulation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No conclusive evidence that DBS is neuroprotective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Fails to fully address some major chronic concerns such as cognitive and nonmotor symptoms (</a:t>
            </a:r>
            <a:r>
              <a:rPr lang="en-US" altLang="en-US" sz="2400" dirty="0" err="1">
                <a:solidFill>
                  <a:srgbClr val="000000"/>
                </a:solidFill>
              </a:rPr>
              <a:t>Castrioto</a:t>
            </a:r>
            <a:r>
              <a:rPr lang="en-US" altLang="en-US" sz="2400" dirty="0">
                <a:solidFill>
                  <a:srgbClr val="000000"/>
                </a:solidFill>
              </a:rPr>
              <a:t> et al., 2011)</a:t>
            </a: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Does not stop progression of disease</a:t>
            </a:r>
          </a:p>
          <a:p>
            <a:pPr marL="0" indent="0">
              <a:buClr>
                <a:srgbClr val="000000"/>
              </a:buClr>
            </a:pPr>
            <a:r>
              <a:rPr lang="en-US" altLang="en-US" sz="2400" u="sng" dirty="0">
                <a:solidFill>
                  <a:srgbClr val="000000"/>
                </a:solidFill>
              </a:rPr>
              <a:t>Gene </a:t>
            </a:r>
            <a:r>
              <a:rPr lang="en-US" altLang="en-US" sz="2400" u="sng" dirty="0" err="1">
                <a:solidFill>
                  <a:srgbClr val="000000"/>
                </a:solidFill>
              </a:rPr>
              <a:t>Therpay</a:t>
            </a:r>
            <a:r>
              <a:rPr lang="en-US" altLang="en-US" sz="2400" u="sng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Gene therapy may bridge this missing piece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Multiple targets have been studied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000000"/>
                </a:solidFill>
              </a:rPr>
              <a:t>hAADC</a:t>
            </a:r>
            <a:r>
              <a:rPr lang="en-US" altLang="en-US" sz="2400" dirty="0">
                <a:solidFill>
                  <a:srgbClr val="000000"/>
                </a:solidFill>
              </a:rPr>
              <a:t> (adenovirus): Striatum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GCH1-TH-AADC (lentivirus): Striatum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GAD gene therapy (adenovirus): STN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Produces an enzyme that converts glutamate into gamma-aminobutyric acid (GABA)</a:t>
            </a:r>
          </a:p>
          <a:p>
            <a:pPr marL="0" indent="0">
              <a:buClr>
                <a:srgbClr val="000000"/>
              </a:buClr>
            </a:pPr>
            <a:r>
              <a:rPr lang="en-US" altLang="en-US" sz="2400" u="sng" dirty="0">
                <a:solidFill>
                  <a:srgbClr val="000000"/>
                </a:solidFill>
              </a:rPr>
              <a:t>GAD-glutamic acid decarboxylase hypothesis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STN hyperactivity in PD creates toxic levels of glutamate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GAD catalyzed synthesis of GABA decreases hyperactivity of the STN and consequentially, overproduction of glutamate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GAD therapy targets the neurodegenerative property of PD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1FAD7-F5C9-FB81-949C-9C99D57621C4}"/>
              </a:ext>
            </a:extLst>
          </p:cNvPr>
          <p:cNvSpPr txBox="1"/>
          <p:nvPr/>
        </p:nvSpPr>
        <p:spPr>
          <a:xfrm>
            <a:off x="11049000" y="609600"/>
            <a:ext cx="1847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A46D-6B3B-594A-A205-89FC753E5E62}"/>
              </a:ext>
            </a:extLst>
          </p:cNvPr>
          <p:cNvSpPr txBox="1"/>
          <p:nvPr/>
        </p:nvSpPr>
        <p:spPr>
          <a:xfrm>
            <a:off x="2563812" y="609600"/>
            <a:ext cx="3036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 Gene Therapy and Subsequent Deep Brain Stimulation for Parkinson’s Disease</a:t>
            </a:r>
            <a:endParaRPr lang="en-US" altLang="en-US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13D9A-4ABD-B255-6CD3-CCA7AAE8FADF}"/>
              </a:ext>
            </a:extLst>
          </p:cNvPr>
          <p:cNvSpPr txBox="1"/>
          <p:nvPr/>
        </p:nvSpPr>
        <p:spPr>
          <a:xfrm>
            <a:off x="7821293" y="1461655"/>
            <a:ext cx="2125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Yaswanth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Chintaluru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BS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John A Thompson PhD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1,2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Pamela David Gerecht  PhD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Drew S Kern MD MS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1,2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Steven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Ojemann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MD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1,2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FA61F7-B9BD-13F9-BB53-0DF41B03BB29}"/>
              </a:ext>
            </a:extLst>
          </p:cNvPr>
          <p:cNvSpPr txBox="1"/>
          <p:nvPr/>
        </p:nvSpPr>
        <p:spPr>
          <a:xfrm>
            <a:off x="26947906" y="17427388"/>
            <a:ext cx="1847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8637F0-5827-4C13-8EB0-FF8BAD03D36E}"/>
              </a:ext>
            </a:extLst>
          </p:cNvPr>
          <p:cNvSpPr txBox="1"/>
          <p:nvPr/>
        </p:nvSpPr>
        <p:spPr>
          <a:xfrm>
            <a:off x="25874662" y="16765180"/>
            <a:ext cx="62706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Bove F,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Mulas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Cavallieri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Castrioto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Chabardès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Meoni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S, Schmitt E, Bichon A, Di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Stasio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Kistner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Pélissier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Chevrier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Seigneuret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Krack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Fraix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V, Moro E. Long-term Outcomes (15 Years) After Subthalamic Nucleus Deep Brain Stimulation in Patients With Parkinson Disease. Neurology. 2021 Jun 2:10.1212/WNL.0000000000012246.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10.1212/WNL.0000000000012246.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ahead of print. PMID: 34078713.</a:t>
            </a:r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Davidson, C.,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Paor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Cagnan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H., &amp; Lowery, M. (n.d.). Analysis of oscillatory neural activity in series network models of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parkinson's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disease during deep brain stimulation. Retrieved March 01, 2021, from https://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www.embs.org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tbme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/articles/b9-analysis-of-oscillatory-neural-activity-in-series-network-models-of-parkinsons-disease-during-deep-brain-stimulation/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Hamid, N. A. (2005). Targeting the subthalamic nucleus for deep brain stimulation: Technical approach and fusion of pre- and postoperative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images to define accuracy of lead placement. </a:t>
            </a:r>
            <a:r>
              <a:rPr lang="en-US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Neurology, Neurosurgery &amp; Psychiatry,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(3), 409-414. doi:10.1136/jnnp.2003.032029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LeWitt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A.,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Rezai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R.,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Leehey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A.,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Ojemann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G., Flaherty, A. W.,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Eskandar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N., . . .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Feigin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(2011). AAV2-GAD gene therapy for Advanced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parkinson's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disease: A Double-blind, sham-surgery Controlled,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randomised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trial. </a:t>
            </a:r>
            <a:r>
              <a:rPr lang="en-US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Lancet Neurology,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(4), 309-319. doi:10.1016/s1474-4422(11)70039-4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Luo, J. (2002). Subthalamic GAD gene therapy in a Parkinson's disease rat model. </a:t>
            </a:r>
            <a:r>
              <a:rPr lang="en-US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Science,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(5592), 425-429. doi:10.1126/science.1074549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Pretegiani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E., &amp;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Optican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M. (2017). Eye movements in </a:t>
            </a:r>
            <a:r>
              <a:rPr lang="en-US" sz="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parkinson’s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disease and inherited parkinsonian syndromes. </a:t>
            </a:r>
            <a:r>
              <a:rPr lang="en-US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Neurology,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doi:10.3389/fneur.2017.00592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B3F1E9-A1BF-895D-79F2-9045E3C4581B}"/>
              </a:ext>
            </a:extLst>
          </p:cNvPr>
          <p:cNvSpPr txBox="1"/>
          <p:nvPr/>
        </p:nvSpPr>
        <p:spPr>
          <a:xfrm>
            <a:off x="8749128" y="2053086"/>
            <a:ext cx="1940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Aft>
                <a:spcPts val="1200"/>
              </a:spcAft>
            </a:pPr>
            <a:r>
              <a:rPr lang="en-US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1. University of Colorado School of Medicine  2. University of Colorado School of Medicine Department of Neurology &amp; Neurosurgery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D0B37F-D6A3-4763-E96E-A099BA66A1F7}"/>
              </a:ext>
            </a:extLst>
          </p:cNvPr>
          <p:cNvSpPr/>
          <p:nvPr/>
        </p:nvSpPr>
        <p:spPr>
          <a:xfrm>
            <a:off x="13642792" y="3555050"/>
            <a:ext cx="11865294" cy="15600434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4C8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CC386-CCA6-AC77-F1CA-BC238F45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735" y="6789625"/>
            <a:ext cx="4589226" cy="3871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29E06-34BC-A1D6-CE22-73D72A070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537" y="4416956"/>
            <a:ext cx="4275238" cy="245681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C73AFEB-534E-C047-DFD5-12FD7B46CD32}"/>
              </a:ext>
            </a:extLst>
          </p:cNvPr>
          <p:cNvGrpSpPr/>
          <p:nvPr/>
        </p:nvGrpSpPr>
        <p:grpSpPr>
          <a:xfrm>
            <a:off x="7190134" y="11028833"/>
            <a:ext cx="6176582" cy="3531552"/>
            <a:chOff x="5865277" y="1663224"/>
            <a:chExt cx="6176582" cy="3531552"/>
          </a:xfrm>
        </p:grpSpPr>
        <p:pic>
          <p:nvPicPr>
            <p:cNvPr id="44" name="Picture 2" descr="Direct and indirect basal ganglia pathways. The cerebral cortex sends... |  Download Scientific Diagram">
              <a:extLst>
                <a:ext uri="{FF2B5EF4-FFF2-40B4-BE49-F238E27FC236}">
                  <a16:creationId xmlns:a16="http://schemas.microsoft.com/office/drawing/2014/main" id="{10DA31FE-3390-B589-35E5-18825443E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277" y="1663224"/>
              <a:ext cx="6176582" cy="353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40C0EE5-C490-9A45-C1CB-294880CAA7DD}"/>
                </a:ext>
              </a:extLst>
            </p:cNvPr>
            <p:cNvGrpSpPr/>
            <p:nvPr/>
          </p:nvGrpSpPr>
          <p:grpSpPr>
            <a:xfrm>
              <a:off x="8699208" y="3672056"/>
              <a:ext cx="848816" cy="493948"/>
              <a:chOff x="8523784" y="3419146"/>
              <a:chExt cx="848816" cy="49394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1358EEB-FBA0-873D-1577-80B77EDDFEEA}"/>
                  </a:ext>
                </a:extLst>
              </p:cNvPr>
              <p:cNvCxnSpPr/>
              <p:nvPr/>
            </p:nvCxnSpPr>
            <p:spPr>
              <a:xfrm>
                <a:off x="8619565" y="3765176"/>
                <a:ext cx="753035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D1CFAC0-9594-F033-16A1-88AAB94107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2600" y="3603812"/>
                <a:ext cx="0" cy="30928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4A57CAE-499D-0363-FCCD-26DF1E91B569}"/>
                  </a:ext>
                </a:extLst>
              </p:cNvPr>
              <p:cNvSpPr txBox="1"/>
              <p:nvPr/>
            </p:nvSpPr>
            <p:spPr>
              <a:xfrm>
                <a:off x="8523784" y="3419146"/>
                <a:ext cx="753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GABA</a:t>
                </a: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88C9C9C-F1B2-AF61-C8E4-8436D79E50B4}"/>
              </a:ext>
            </a:extLst>
          </p:cNvPr>
          <p:cNvSpPr txBox="1"/>
          <p:nvPr/>
        </p:nvSpPr>
        <p:spPr>
          <a:xfrm>
            <a:off x="917498" y="15310191"/>
            <a:ext cx="85518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Multi –site study including CU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16 patients received bilateral GAD-STN treatment, 21 received sham surgery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Data showed improved motor scores at 6 months follow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Patients received either sham surgery or GAD treatment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Placebo arm patients were offered GAD treatment at final follow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All study patients with long term follow up that failed to respond  were offered STN-DBS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CEFCA74B-53F8-8459-7214-16B2A2B7B323}"/>
              </a:ext>
            </a:extLst>
          </p:cNvPr>
          <p:cNvGrpSpPr/>
          <p:nvPr/>
        </p:nvGrpSpPr>
        <p:grpSpPr>
          <a:xfrm>
            <a:off x="13961679" y="4251424"/>
            <a:ext cx="7282119" cy="4267468"/>
            <a:chOff x="14707107" y="5389457"/>
            <a:chExt cx="5267651" cy="3020627"/>
          </a:xfrm>
        </p:grpSpPr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ACA30B7B-DE86-7329-5952-5AE229CED9E3}"/>
                </a:ext>
              </a:extLst>
            </p:cNvPr>
            <p:cNvSpPr/>
            <p:nvPr/>
          </p:nvSpPr>
          <p:spPr>
            <a:xfrm>
              <a:off x="14766238" y="5412729"/>
              <a:ext cx="4756821" cy="2042645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1" name="Picture 1030" descr="A close - up of a coin&#10;&#10;Description automatically generated with medium confidence">
              <a:extLst>
                <a:ext uri="{FF2B5EF4-FFF2-40B4-BE49-F238E27FC236}">
                  <a16:creationId xmlns:a16="http://schemas.microsoft.com/office/drawing/2014/main" id="{570AA1A5-F05A-8C32-FF2C-BD39BAEBA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34" t="6626" r="15679" b="799"/>
            <a:stretch/>
          </p:blipFill>
          <p:spPr>
            <a:xfrm>
              <a:off x="14799482" y="5389457"/>
              <a:ext cx="1575106" cy="1960006"/>
            </a:xfrm>
            <a:prstGeom prst="rect">
              <a:avLst/>
            </a:prstGeom>
          </p:spPr>
        </p:pic>
        <p:pic>
          <p:nvPicPr>
            <p:cNvPr id="1032" name="Picture 1031" descr="A close - up of a human skull&#10;&#10;Description automatically generated with medium confidence">
              <a:extLst>
                <a:ext uri="{FF2B5EF4-FFF2-40B4-BE49-F238E27FC236}">
                  <a16:creationId xmlns:a16="http://schemas.microsoft.com/office/drawing/2014/main" id="{589FE0D0-FD67-FD77-F927-B037DE94D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5" t="58" r="8090" b="910"/>
            <a:stretch/>
          </p:blipFill>
          <p:spPr>
            <a:xfrm>
              <a:off x="16325509" y="5389457"/>
              <a:ext cx="1575107" cy="1675507"/>
            </a:xfrm>
            <a:prstGeom prst="rect">
              <a:avLst/>
            </a:prstGeom>
          </p:spPr>
        </p:pic>
        <p:pic>
          <p:nvPicPr>
            <p:cNvPr id="1033" name="Picture 1032" descr="A picture containing white, dark&#10;&#10;Description automatically generated">
              <a:extLst>
                <a:ext uri="{FF2B5EF4-FFF2-40B4-BE49-F238E27FC236}">
                  <a16:creationId xmlns:a16="http://schemas.microsoft.com/office/drawing/2014/main" id="{AD70D37E-A63B-4DA8-695F-C2F4C5A03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0" t="3143" r="15025" b="4943"/>
            <a:stretch/>
          </p:blipFill>
          <p:spPr>
            <a:xfrm>
              <a:off x="17918728" y="5390192"/>
              <a:ext cx="1600966" cy="1960007"/>
            </a:xfrm>
            <a:prstGeom prst="rect">
              <a:avLst/>
            </a:prstGeom>
          </p:spPr>
        </p:pic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D0F5913C-9FC1-FAC8-B58F-5C4A1C5E0528}"/>
                </a:ext>
              </a:extLst>
            </p:cNvPr>
            <p:cNvSpPr txBox="1"/>
            <p:nvPr/>
          </p:nvSpPr>
          <p:spPr>
            <a:xfrm>
              <a:off x="14707107" y="7425996"/>
              <a:ext cx="243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Pre-treatment </a:t>
              </a:r>
            </a:p>
          </p:txBody>
        </p:sp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E829B0F9-167C-D220-8324-D3C42E1A2F16}"/>
                </a:ext>
              </a:extLst>
            </p:cNvPr>
            <p:cNvSpPr txBox="1"/>
            <p:nvPr/>
          </p:nvSpPr>
          <p:spPr>
            <a:xfrm>
              <a:off x="16491293" y="7456110"/>
              <a:ext cx="1926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Post-GAD Cannula </a:t>
              </a:r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FD86E177-26E6-C382-A947-1D105E3E0A32}"/>
                </a:ext>
              </a:extLst>
            </p:cNvPr>
            <p:cNvSpPr txBox="1"/>
            <p:nvPr/>
          </p:nvSpPr>
          <p:spPr>
            <a:xfrm>
              <a:off x="14707107" y="7702198"/>
              <a:ext cx="52676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Figure 3. Imaging at different treatment timepoints </a:t>
              </a:r>
            </a:p>
          </p:txBody>
        </p:sp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2802FE89-69F3-3108-2F6F-EAAE6E3EC609}"/>
                </a:ext>
              </a:extLst>
            </p:cNvPr>
            <p:cNvSpPr txBox="1"/>
            <p:nvPr/>
          </p:nvSpPr>
          <p:spPr>
            <a:xfrm>
              <a:off x="18212600" y="7481402"/>
              <a:ext cx="1314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Post DBS</a:t>
              </a:r>
            </a:p>
          </p:txBody>
        </p:sp>
      </p:grpSp>
      <p:pic>
        <p:nvPicPr>
          <p:cNvPr id="1041" name="Picture 1040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156F78E5-C77B-110A-711D-4EE7541680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947" y="3656965"/>
            <a:ext cx="4192449" cy="5589572"/>
          </a:xfrm>
          <a:prstGeom prst="rect">
            <a:avLst/>
          </a:prstGeom>
        </p:spPr>
      </p:pic>
      <p:sp>
        <p:nvSpPr>
          <p:cNvPr id="1042" name="TextBox 1041">
            <a:extLst>
              <a:ext uri="{FF2B5EF4-FFF2-40B4-BE49-F238E27FC236}">
                <a16:creationId xmlns:a16="http://schemas.microsoft.com/office/drawing/2014/main" id="{367AD8C8-D1B9-B610-36B0-0EF44608AF76}"/>
              </a:ext>
            </a:extLst>
          </p:cNvPr>
          <p:cNvSpPr txBox="1"/>
          <p:nvPr/>
        </p:nvSpPr>
        <p:spPr>
          <a:xfrm>
            <a:off x="21335350" y="9053584"/>
            <a:ext cx="345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4. Study Timeline </a:t>
            </a:r>
          </a:p>
        </p:txBody>
      </p:sp>
      <p:sp>
        <p:nvSpPr>
          <p:cNvPr id="1043" name="Text Box 6868">
            <a:extLst>
              <a:ext uri="{FF2B5EF4-FFF2-40B4-BE49-F238E27FC236}">
                <a16:creationId xmlns:a16="http://schemas.microsoft.com/office/drawing/2014/main" id="{D733703E-9CFE-7C18-04A3-C4F87B09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572" y="14864713"/>
            <a:ext cx="4441520" cy="62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867" tIns="28433" rIns="56867" bIns="28433">
            <a:spAutoFit/>
          </a:bodyPr>
          <a:lstStyle>
            <a:lvl1pPr defTabSz="501650">
              <a:spcBef>
                <a:spcPct val="20000"/>
              </a:spcBef>
              <a:buFont typeface="Arial" panose="020B0604020202020204" pitchFamily="34" charset="0"/>
              <a:buChar char="•"/>
              <a:defRPr sz="9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8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501650">
              <a:spcBef>
                <a:spcPct val="20000"/>
              </a:spcBef>
              <a:buFont typeface="Arial" panose="020B0604020202020204" pitchFamily="34" charset="0"/>
              <a:buChar char="•"/>
              <a:defRPr sz="7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501650">
              <a:spcBef>
                <a:spcPct val="20000"/>
              </a:spcBef>
              <a:buFont typeface="Arial" panose="020B0604020202020204" pitchFamily="34" charset="0"/>
              <a:buChar char="–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501650">
              <a:spcBef>
                <a:spcPct val="20000"/>
              </a:spcBef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016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700" b="1" dirty="0">
                <a:solidFill>
                  <a:srgbClr val="000000"/>
                </a:solidFill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7B84BC6C-1DDE-190F-C02A-62FC78737272}"/>
              </a:ext>
            </a:extLst>
          </p:cNvPr>
          <p:cNvSpPr txBox="1"/>
          <p:nvPr/>
        </p:nvSpPr>
        <p:spPr>
          <a:xfrm>
            <a:off x="13777362" y="8047077"/>
            <a:ext cx="53142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11 patients were enrolled in 2009-2011 and had variable timelines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GAD=5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Placebo=6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Placebo decision (unblinding)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GAD=4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DBS=1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Final follow up decision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DBS=5 (out of 10 GAD)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17438B34-4FC6-8686-EBD2-7C573B42ED6B}"/>
              </a:ext>
            </a:extLst>
          </p:cNvPr>
          <p:cNvSpPr txBox="1"/>
          <p:nvPr/>
        </p:nvSpPr>
        <p:spPr>
          <a:xfrm>
            <a:off x="18541485" y="7850797"/>
            <a:ext cx="28968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UPDRS motor scores and calculated LEDD scores after both GAD and DBS surgeries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Baseline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6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12 months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50" name="Picture 1049">
            <a:extLst>
              <a:ext uri="{FF2B5EF4-FFF2-40B4-BE49-F238E27FC236}">
                <a16:creationId xmlns:a16="http://schemas.microsoft.com/office/drawing/2014/main" id="{355AA7EA-2A9D-ECEF-BDC5-A976BF2CB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3762" y="11890820"/>
            <a:ext cx="3594674" cy="2762576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9850BA86-0539-E809-8116-9EC3F2CE80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35494" y="9387227"/>
            <a:ext cx="3610099" cy="3100690"/>
          </a:xfrm>
          <a:prstGeom prst="rect">
            <a:avLst/>
          </a:prstGeom>
        </p:spPr>
      </p:pic>
      <p:sp>
        <p:nvSpPr>
          <p:cNvPr id="1054" name="TextBox 1053">
            <a:extLst>
              <a:ext uri="{FF2B5EF4-FFF2-40B4-BE49-F238E27FC236}">
                <a16:creationId xmlns:a16="http://schemas.microsoft.com/office/drawing/2014/main" id="{D7EDB9D9-1735-3654-32EB-02C9837D6BD1}"/>
              </a:ext>
            </a:extLst>
          </p:cNvPr>
          <p:cNvSpPr txBox="1"/>
          <p:nvPr/>
        </p:nvSpPr>
        <p:spPr>
          <a:xfrm>
            <a:off x="21451864" y="14825287"/>
            <a:ext cx="430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5. Example DBS lead segmentation      </a:t>
            </a:r>
          </a:p>
        </p:txBody>
      </p:sp>
      <p:sp>
        <p:nvSpPr>
          <p:cNvPr id="1055" name="Content Placeholder 2">
            <a:extLst>
              <a:ext uri="{FF2B5EF4-FFF2-40B4-BE49-F238E27FC236}">
                <a16:creationId xmlns:a16="http://schemas.microsoft.com/office/drawing/2014/main" id="{465E3A65-081E-64F4-7AC8-03D1A2307745}"/>
              </a:ext>
            </a:extLst>
          </p:cNvPr>
          <p:cNvSpPr txBox="1">
            <a:spLocks/>
          </p:cNvSpPr>
          <p:nvPr/>
        </p:nvSpPr>
        <p:spPr>
          <a:xfrm>
            <a:off x="13772531" y="11564189"/>
            <a:ext cx="756100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998538" indent="-998538" algn="l" defTabSz="26638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300" kern="1200">
                <a:solidFill>
                  <a:schemeClr val="bg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2163763" indent="-831850" algn="l" defTabSz="26638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100" kern="1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330575" indent="-665163" algn="l" defTabSz="26638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000" kern="1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4662488" indent="-665163" algn="l" defTabSz="26638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800" kern="1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5994400" indent="-665163" algn="l" defTabSz="26638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800" kern="12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7327637" indent="-666149" algn="l" defTabSz="26645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59934" indent="-666149" algn="l" defTabSz="26645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92232" indent="-666149" algn="l" defTabSz="26645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24530" indent="-666149" algn="l" defTabSz="26645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Investigated if viral delivery endpoint contributed to outcomes for DBS and GAD</a:t>
            </a:r>
          </a:p>
          <a:p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Baseline MRI and overlayed intra GAD CT imaging and post DBS electrode placement CT</a:t>
            </a:r>
          </a:p>
          <a:p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Created a 3D rendering of both GAD and DBS placement matched to baseline MRI </a:t>
            </a:r>
          </a:p>
          <a:p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Calculated Euclidean distances between DBS and GAD endpoints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501BED7C-1342-9B4B-FF96-B0CEBA55B6A7}"/>
              </a:ext>
            </a:extLst>
          </p:cNvPr>
          <p:cNvSpPr txBox="1"/>
          <p:nvPr/>
        </p:nvSpPr>
        <p:spPr>
          <a:xfrm>
            <a:off x="25760364" y="6930153"/>
            <a:ext cx="69294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LEDD results suggests clinical improvement with GAD+DBS compared to pre and post GAD</a:t>
            </a:r>
          </a:p>
          <a:p>
            <a:pPr marL="457200" lvl="1" indent="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Results yielded significantly lower mean LEDD scores between Pre-GAD and Post GAD+DBS (p=.027).</a:t>
            </a:r>
          </a:p>
          <a:p>
            <a:pPr marL="914400" lvl="2" indent="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Pre-GAD vs. Post GAD+DBS at 3-month (p=.041)</a:t>
            </a:r>
          </a:p>
          <a:p>
            <a:pPr marL="914400" lvl="2" indent="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Pre-GAD vs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12-month time points (p=.018)</a:t>
            </a:r>
          </a:p>
          <a:p>
            <a:pPr marL="457200" lvl="1" indent="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Significantly lower LEDD scores Post GAD vs. Post GAD+DBS at the 12-months (p=.006). </a:t>
            </a:r>
            <a:endParaRPr lang="en-US" sz="24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63" name="TextBox 1062">
            <a:extLst>
              <a:ext uri="{FF2B5EF4-FFF2-40B4-BE49-F238E27FC236}">
                <a16:creationId xmlns:a16="http://schemas.microsoft.com/office/drawing/2014/main" id="{F39B7542-87B1-B45F-6940-9C9488C5DD8A}"/>
              </a:ext>
            </a:extLst>
          </p:cNvPr>
          <p:cNvSpPr txBox="1"/>
          <p:nvPr/>
        </p:nvSpPr>
        <p:spPr>
          <a:xfrm>
            <a:off x="25776987" y="4450941"/>
            <a:ext cx="66080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UPDRS ON results suggest improved motor symptoms with GAD+DBS compared to GAD</a:t>
            </a:r>
          </a:p>
          <a:p>
            <a:pPr marL="457200" lvl="1" indent="0"/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ignificantly lower mean UPDRS 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ON scores at Post GAD+DBS at 6 (p=.041) and 12-months (p=.036)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compared to Post GAD 12 month. </a:t>
            </a:r>
          </a:p>
        </p:txBody>
      </p:sp>
      <p:graphicFrame>
        <p:nvGraphicFramePr>
          <p:cNvPr id="1066" name="Content Placeholder 16">
            <a:extLst>
              <a:ext uri="{FF2B5EF4-FFF2-40B4-BE49-F238E27FC236}">
                <a16:creationId xmlns:a16="http://schemas.microsoft.com/office/drawing/2014/main" id="{D73FBFB5-7D95-8FE1-1DAF-CB5FD1B3B8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378649"/>
              </p:ext>
            </p:extLst>
          </p:nvPr>
        </p:nvGraphicFramePr>
        <p:xfrm>
          <a:off x="13816435" y="15404419"/>
          <a:ext cx="7249512" cy="11430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190651">
                  <a:extLst>
                    <a:ext uri="{9D8B030D-6E8A-4147-A177-3AD203B41FA5}">
                      <a16:colId xmlns:a16="http://schemas.microsoft.com/office/drawing/2014/main" val="1021752935"/>
                    </a:ext>
                  </a:extLst>
                </a:gridCol>
                <a:gridCol w="121466">
                  <a:extLst>
                    <a:ext uri="{9D8B030D-6E8A-4147-A177-3AD203B41FA5}">
                      <a16:colId xmlns:a16="http://schemas.microsoft.com/office/drawing/2014/main" val="3258677309"/>
                    </a:ext>
                  </a:extLst>
                </a:gridCol>
                <a:gridCol w="210103">
                  <a:extLst>
                    <a:ext uri="{9D8B030D-6E8A-4147-A177-3AD203B41FA5}">
                      <a16:colId xmlns:a16="http://schemas.microsoft.com/office/drawing/2014/main" val="2902470272"/>
                    </a:ext>
                  </a:extLst>
                </a:gridCol>
                <a:gridCol w="1181823">
                  <a:extLst>
                    <a:ext uri="{9D8B030D-6E8A-4147-A177-3AD203B41FA5}">
                      <a16:colId xmlns:a16="http://schemas.microsoft.com/office/drawing/2014/main" val="3107473474"/>
                    </a:ext>
                  </a:extLst>
                </a:gridCol>
                <a:gridCol w="1181823">
                  <a:extLst>
                    <a:ext uri="{9D8B030D-6E8A-4147-A177-3AD203B41FA5}">
                      <a16:colId xmlns:a16="http://schemas.microsoft.com/office/drawing/2014/main" val="424191303"/>
                    </a:ext>
                  </a:extLst>
                </a:gridCol>
                <a:gridCol w="1181823">
                  <a:extLst>
                    <a:ext uri="{9D8B030D-6E8A-4147-A177-3AD203B41FA5}">
                      <a16:colId xmlns:a16="http://schemas.microsoft.com/office/drawing/2014/main" val="1465499111"/>
                    </a:ext>
                  </a:extLst>
                </a:gridCol>
                <a:gridCol w="1181823">
                  <a:extLst>
                    <a:ext uri="{9D8B030D-6E8A-4147-A177-3AD203B41FA5}">
                      <a16:colId xmlns:a16="http://schemas.microsoft.com/office/drawing/2014/main" val="3655887727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Model Fit Measures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372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35218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Model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R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R²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2423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en-US" sz="105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0.724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0.525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799817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endParaRPr lang="en-US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36727"/>
                  </a:ext>
                </a:extLst>
              </a:tr>
            </a:tbl>
          </a:graphicData>
        </a:graphic>
      </p:graphicFrame>
      <p:graphicFrame>
        <p:nvGraphicFramePr>
          <p:cNvPr id="1067" name="Table 1066">
            <a:extLst>
              <a:ext uri="{FF2B5EF4-FFF2-40B4-BE49-F238E27FC236}">
                <a16:creationId xmlns:a16="http://schemas.microsoft.com/office/drawing/2014/main" id="{47832AE7-159F-2ACB-A61C-CB1AB9FE3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29884"/>
              </p:ext>
            </p:extLst>
          </p:nvPr>
        </p:nvGraphicFramePr>
        <p:xfrm>
          <a:off x="13816434" y="16603815"/>
          <a:ext cx="7249513" cy="222219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404981">
                  <a:extLst>
                    <a:ext uri="{9D8B030D-6E8A-4147-A177-3AD203B41FA5}">
                      <a16:colId xmlns:a16="http://schemas.microsoft.com/office/drawing/2014/main" val="3708697995"/>
                    </a:ext>
                  </a:extLst>
                </a:gridCol>
                <a:gridCol w="93390">
                  <a:extLst>
                    <a:ext uri="{9D8B030D-6E8A-4147-A177-3AD203B41FA5}">
                      <a16:colId xmlns:a16="http://schemas.microsoft.com/office/drawing/2014/main" val="3193222074"/>
                    </a:ext>
                  </a:extLst>
                </a:gridCol>
                <a:gridCol w="161380">
                  <a:extLst>
                    <a:ext uri="{9D8B030D-6E8A-4147-A177-3AD203B41FA5}">
                      <a16:colId xmlns:a16="http://schemas.microsoft.com/office/drawing/2014/main" val="3745598277"/>
                    </a:ext>
                  </a:extLst>
                </a:gridCol>
                <a:gridCol w="790780">
                  <a:extLst>
                    <a:ext uri="{9D8B030D-6E8A-4147-A177-3AD203B41FA5}">
                      <a16:colId xmlns:a16="http://schemas.microsoft.com/office/drawing/2014/main" val="2567226116"/>
                    </a:ext>
                  </a:extLst>
                </a:gridCol>
                <a:gridCol w="790780">
                  <a:extLst>
                    <a:ext uri="{9D8B030D-6E8A-4147-A177-3AD203B41FA5}">
                      <a16:colId xmlns:a16="http://schemas.microsoft.com/office/drawing/2014/main" val="408242725"/>
                    </a:ext>
                  </a:extLst>
                </a:gridCol>
                <a:gridCol w="790780">
                  <a:extLst>
                    <a:ext uri="{9D8B030D-6E8A-4147-A177-3AD203B41FA5}">
                      <a16:colId xmlns:a16="http://schemas.microsoft.com/office/drawing/2014/main" val="3588750854"/>
                    </a:ext>
                  </a:extLst>
                </a:gridCol>
                <a:gridCol w="790780">
                  <a:extLst>
                    <a:ext uri="{9D8B030D-6E8A-4147-A177-3AD203B41FA5}">
                      <a16:colId xmlns:a16="http://schemas.microsoft.com/office/drawing/2014/main" val="1557244549"/>
                    </a:ext>
                  </a:extLst>
                </a:gridCol>
                <a:gridCol w="641075">
                  <a:extLst>
                    <a:ext uri="{9D8B030D-6E8A-4147-A177-3AD203B41FA5}">
                      <a16:colId xmlns:a16="http://schemas.microsoft.com/office/drawing/2014/main" val="3768978834"/>
                    </a:ext>
                  </a:extLst>
                </a:gridCol>
                <a:gridCol w="204007">
                  <a:extLst>
                    <a:ext uri="{9D8B030D-6E8A-4147-A177-3AD203B41FA5}">
                      <a16:colId xmlns:a16="http://schemas.microsoft.com/office/drawing/2014/main" val="3261182331"/>
                    </a:ext>
                  </a:extLst>
                </a:gridCol>
                <a:gridCol w="790780">
                  <a:extLst>
                    <a:ext uri="{9D8B030D-6E8A-4147-A177-3AD203B41FA5}">
                      <a16:colId xmlns:a16="http://schemas.microsoft.com/office/drawing/2014/main" val="2047115055"/>
                    </a:ext>
                  </a:extLst>
                </a:gridCol>
                <a:gridCol w="790780">
                  <a:extLst>
                    <a:ext uri="{9D8B030D-6E8A-4147-A177-3AD203B41FA5}">
                      <a16:colId xmlns:a16="http://schemas.microsoft.com/office/drawing/2014/main" val="495105960"/>
                    </a:ext>
                  </a:extLst>
                </a:gridCol>
              </a:tblGrid>
              <a:tr h="355331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Model Coefficients - Change from baseline to DBS + GAD 3 months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24877"/>
                  </a:ext>
                </a:extLst>
              </a:tr>
              <a:tr h="143763"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endParaRPr lang="en-US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859032372"/>
                  </a:ext>
                </a:extLst>
              </a:tr>
              <a:tr h="28752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Predictor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Estimate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SE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t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p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50418"/>
                  </a:ext>
                </a:extLst>
              </a:tr>
              <a:tr h="106599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Average Euclidean Distance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23.6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-15.9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1.49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0.276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endParaRPr lang="en-US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922390075"/>
                  </a:ext>
                </a:extLst>
              </a:tr>
              <a:tr h="143763">
                <a:tc gridSpan="11">
                  <a:txBody>
                    <a:bodyPr/>
                    <a:lstStyle/>
                    <a:p>
                      <a:endParaRPr lang="en-US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26919"/>
                  </a:ext>
                </a:extLst>
              </a:tr>
            </a:tbl>
          </a:graphicData>
        </a:graphic>
      </p:graphicFrame>
      <p:sp>
        <p:nvSpPr>
          <p:cNvPr id="1071" name="TextBox 1070">
            <a:extLst>
              <a:ext uri="{FF2B5EF4-FFF2-40B4-BE49-F238E27FC236}">
                <a16:creationId xmlns:a16="http://schemas.microsoft.com/office/drawing/2014/main" id="{A33A50D1-CE54-3698-94AE-D1020662F399}"/>
              </a:ext>
            </a:extLst>
          </p:cNvPr>
          <p:cNvSpPr txBox="1"/>
          <p:nvPr/>
        </p:nvSpPr>
        <p:spPr>
          <a:xfrm>
            <a:off x="21138673" y="15625820"/>
            <a:ext cx="43044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Euclidean Distance positively correlated with change in LEDD scores at 3 months post DBS+GAD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May explain variation in GAD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5 patients did not receive subsequent DBS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CE9A1AEB-D8A4-FD96-8FAD-4496771F0CB3}"/>
              </a:ext>
            </a:extLst>
          </p:cNvPr>
          <p:cNvSpPr txBox="1"/>
          <p:nvPr/>
        </p:nvSpPr>
        <p:spPr>
          <a:xfrm>
            <a:off x="25945879" y="12111252"/>
            <a:ext cx="68151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DBS is highly effective at treating clinical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Mixed evidence of neuroprotection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GAD gene therapy aims to address the pathophysiology of PD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Positive outcomes suggest compatibility of the treatments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Results inform us that combined treatment could address underlying pathophysiology, while continuing to treat clinical manifestations</a:t>
            </a: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8E4D2128-7E7A-C5B6-6709-E44760513677}"/>
              </a:ext>
            </a:extLst>
          </p:cNvPr>
          <p:cNvSpPr txBox="1"/>
          <p:nvPr/>
        </p:nvSpPr>
        <p:spPr>
          <a:xfrm>
            <a:off x="7173634" y="10572690"/>
            <a:ext cx="5856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1. Gene Therapy Approaches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C8623093-9AE3-4C8B-C98E-50343F407F50}"/>
              </a:ext>
            </a:extLst>
          </p:cNvPr>
          <p:cNvSpPr txBox="1"/>
          <p:nvPr/>
        </p:nvSpPr>
        <p:spPr>
          <a:xfrm>
            <a:off x="7162077" y="14536914"/>
            <a:ext cx="6649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2. GAD effects through GABA on Parkinson’s Pathway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ldren's Hospital Colorado Colors">
      <a:dk1>
        <a:srgbClr val="0069AA"/>
      </a:dk1>
      <a:lt1>
        <a:srgbClr val="FFFFFF"/>
      </a:lt1>
      <a:dk2>
        <a:srgbClr val="0069AA"/>
      </a:dk2>
      <a:lt2>
        <a:srgbClr val="FFFFFF"/>
      </a:lt2>
      <a:accent1>
        <a:srgbClr val="E31536"/>
      </a:accent1>
      <a:accent2>
        <a:srgbClr val="F8981D"/>
      </a:accent2>
      <a:accent3>
        <a:srgbClr val="FFE04F"/>
      </a:accent3>
      <a:accent4>
        <a:srgbClr val="7AC142"/>
      </a:accent4>
      <a:accent5>
        <a:srgbClr val="00A4E3"/>
      </a:accent5>
      <a:accent6>
        <a:srgbClr val="7A68AE"/>
      </a:accent6>
      <a:hlink>
        <a:srgbClr val="FFFFFF"/>
      </a:hlink>
      <a:folHlink>
        <a:srgbClr val="D60C8C"/>
      </a:folHlink>
    </a:clrScheme>
    <a:fontScheme name="Arial Children's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980</Words>
  <Application>Microsoft Macintosh PowerPoint</Application>
  <PresentationFormat>Custom</PresentationFormat>
  <Paragraphs>97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The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us001432</dc:creator>
  <cp:lastModifiedBy>Chintaluru, Yaswanth S</cp:lastModifiedBy>
  <cp:revision>127</cp:revision>
  <dcterms:created xsi:type="dcterms:W3CDTF">2011-11-07T20:05:04Z</dcterms:created>
  <dcterms:modified xsi:type="dcterms:W3CDTF">2024-03-15T05:10:31Z</dcterms:modified>
</cp:coreProperties>
</file>