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43891200" cy="32918400"/>
  <p:notesSz cx="20104100" cy="10052050"/>
  <p:defaultTextStyle>
    <a:defPPr>
      <a:defRPr lang="en-US"/>
    </a:defPPr>
    <a:lvl1pPr marL="0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1pPr>
    <a:lvl2pPr marL="1164432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2pPr>
    <a:lvl3pPr marL="2328865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3pPr>
    <a:lvl4pPr marL="3493297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4pPr>
    <a:lvl5pPr marL="4657732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5pPr>
    <a:lvl6pPr marL="5822164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6pPr>
    <a:lvl7pPr marL="6986597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7pPr>
    <a:lvl8pPr marL="8151029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8pPr>
    <a:lvl9pPr marL="9315461" algn="l" defTabSz="2328865" rtl="0" eaLnBrk="1" latinLnBrk="0" hangingPunct="1">
      <a:defRPr sz="45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31" userDrawn="1">
          <p15:clr>
            <a:srgbClr val="A4A3A4"/>
          </p15:clr>
        </p15:guide>
        <p15:guide id="2" pos="4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1230" y="-114"/>
      </p:cViewPr>
      <p:guideLst>
        <p:guide orient="horz" pos="9431"/>
        <p:guide pos="4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2"/>
            <a:ext cx="37307522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12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91598" y="505782"/>
            <a:ext cx="32707999" cy="739113"/>
          </a:xfrm>
        </p:spPr>
        <p:txBody>
          <a:bodyPr lIns="0" tIns="0" rIns="0" bIns="0"/>
          <a:lstStyle>
            <a:lvl1pPr>
              <a:defRPr sz="4803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91598" y="505782"/>
            <a:ext cx="32707999" cy="739113"/>
          </a:xfrm>
        </p:spPr>
        <p:txBody>
          <a:bodyPr lIns="0" tIns="0" rIns="0" bIns="0"/>
          <a:lstStyle>
            <a:lvl1pPr>
              <a:defRPr sz="4803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4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4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91598" y="505782"/>
            <a:ext cx="32707999" cy="739113"/>
          </a:xfrm>
        </p:spPr>
        <p:txBody>
          <a:bodyPr lIns="0" tIns="0" rIns="0" bIns="0"/>
          <a:lstStyle>
            <a:lvl1pPr>
              <a:defRPr sz="4803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" y="11"/>
            <a:ext cx="43891198" cy="329183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2"/>
            <a:ext cx="43891200" cy="3886575"/>
          </a:xfrm>
          <a:custGeom>
            <a:avLst/>
            <a:gdLst/>
            <a:ahLst/>
            <a:cxnLst/>
            <a:rect l="l" t="t" r="r" b="b"/>
            <a:pathLst>
              <a:path w="20104100" h="1186815">
                <a:moveTo>
                  <a:pt x="0" y="1186700"/>
                </a:moveTo>
                <a:lnTo>
                  <a:pt x="20104099" y="1186700"/>
                </a:lnTo>
                <a:lnTo>
                  <a:pt x="20104099" y="0"/>
                </a:lnTo>
                <a:lnTo>
                  <a:pt x="0" y="0"/>
                </a:lnTo>
                <a:lnTo>
                  <a:pt x="0" y="1186700"/>
                </a:lnTo>
                <a:close/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393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91598" y="505779"/>
            <a:ext cx="3270799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7571242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8"/>
            <a:ext cx="14045184" cy="705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8"/>
            <a:ext cx="10094976" cy="705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8"/>
            <a:ext cx="10094976" cy="705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8065">
        <a:defRPr>
          <a:latin typeface="+mn-lt"/>
          <a:ea typeface="+mn-ea"/>
          <a:cs typeface="+mn-cs"/>
        </a:defRPr>
      </a:lvl2pPr>
      <a:lvl3pPr marL="1996130">
        <a:defRPr>
          <a:latin typeface="+mn-lt"/>
          <a:ea typeface="+mn-ea"/>
          <a:cs typeface="+mn-cs"/>
        </a:defRPr>
      </a:lvl3pPr>
      <a:lvl4pPr marL="2994193">
        <a:defRPr>
          <a:latin typeface="+mn-lt"/>
          <a:ea typeface="+mn-ea"/>
          <a:cs typeface="+mn-cs"/>
        </a:defRPr>
      </a:lvl4pPr>
      <a:lvl5pPr marL="3992258">
        <a:defRPr>
          <a:latin typeface="+mn-lt"/>
          <a:ea typeface="+mn-ea"/>
          <a:cs typeface="+mn-cs"/>
        </a:defRPr>
      </a:lvl5pPr>
      <a:lvl6pPr marL="4990324">
        <a:defRPr>
          <a:latin typeface="+mn-lt"/>
          <a:ea typeface="+mn-ea"/>
          <a:cs typeface="+mn-cs"/>
        </a:defRPr>
      </a:lvl6pPr>
      <a:lvl7pPr marL="5988389">
        <a:defRPr>
          <a:latin typeface="+mn-lt"/>
          <a:ea typeface="+mn-ea"/>
          <a:cs typeface="+mn-cs"/>
        </a:defRPr>
      </a:lvl7pPr>
      <a:lvl8pPr marL="6986454">
        <a:defRPr>
          <a:latin typeface="+mn-lt"/>
          <a:ea typeface="+mn-ea"/>
          <a:cs typeface="+mn-cs"/>
        </a:defRPr>
      </a:lvl8pPr>
      <a:lvl9pPr marL="79845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8065">
        <a:defRPr>
          <a:latin typeface="+mn-lt"/>
          <a:ea typeface="+mn-ea"/>
          <a:cs typeface="+mn-cs"/>
        </a:defRPr>
      </a:lvl2pPr>
      <a:lvl3pPr marL="1996130">
        <a:defRPr>
          <a:latin typeface="+mn-lt"/>
          <a:ea typeface="+mn-ea"/>
          <a:cs typeface="+mn-cs"/>
        </a:defRPr>
      </a:lvl3pPr>
      <a:lvl4pPr marL="2994193">
        <a:defRPr>
          <a:latin typeface="+mn-lt"/>
          <a:ea typeface="+mn-ea"/>
          <a:cs typeface="+mn-cs"/>
        </a:defRPr>
      </a:lvl4pPr>
      <a:lvl5pPr marL="3992258">
        <a:defRPr>
          <a:latin typeface="+mn-lt"/>
          <a:ea typeface="+mn-ea"/>
          <a:cs typeface="+mn-cs"/>
        </a:defRPr>
      </a:lvl5pPr>
      <a:lvl6pPr marL="4990324">
        <a:defRPr>
          <a:latin typeface="+mn-lt"/>
          <a:ea typeface="+mn-ea"/>
          <a:cs typeface="+mn-cs"/>
        </a:defRPr>
      </a:lvl6pPr>
      <a:lvl7pPr marL="5988389">
        <a:defRPr>
          <a:latin typeface="+mn-lt"/>
          <a:ea typeface="+mn-ea"/>
          <a:cs typeface="+mn-cs"/>
        </a:defRPr>
      </a:lvl7pPr>
      <a:lvl8pPr marL="6986454">
        <a:defRPr>
          <a:latin typeface="+mn-lt"/>
          <a:ea typeface="+mn-ea"/>
          <a:cs typeface="+mn-cs"/>
        </a:defRPr>
      </a:lvl8pPr>
      <a:lvl9pPr marL="79845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7488" y="418239"/>
            <a:ext cx="39629084" cy="1701415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algn="ctr">
              <a:spcBef>
                <a:spcPts val="207"/>
              </a:spcBef>
            </a:pPr>
            <a:r>
              <a:rPr sz="5400" spc="-11" dirty="0"/>
              <a:t>Cytokine</a:t>
            </a:r>
            <a:r>
              <a:rPr sz="5400" spc="22" dirty="0"/>
              <a:t> </a:t>
            </a:r>
            <a:r>
              <a:rPr sz="5400" spc="-11" dirty="0"/>
              <a:t>levels</a:t>
            </a:r>
            <a:r>
              <a:rPr sz="5400" spc="55" dirty="0"/>
              <a:t> </a:t>
            </a:r>
            <a:r>
              <a:rPr sz="5400" spc="-11" dirty="0"/>
              <a:t>in</a:t>
            </a:r>
            <a:r>
              <a:rPr sz="5400" spc="33" dirty="0"/>
              <a:t> </a:t>
            </a:r>
            <a:r>
              <a:rPr sz="5400" spc="-11" dirty="0"/>
              <a:t>Sepsis,</a:t>
            </a:r>
            <a:r>
              <a:rPr sz="5400" spc="-44" dirty="0"/>
              <a:t> </a:t>
            </a:r>
            <a:r>
              <a:rPr sz="5400" spc="-11" dirty="0"/>
              <a:t>TNF-α</a:t>
            </a:r>
            <a:r>
              <a:rPr sz="5400" spc="-240" dirty="0"/>
              <a:t> </a:t>
            </a:r>
            <a:r>
              <a:rPr sz="5400" spc="-11" dirty="0"/>
              <a:t>Association</a:t>
            </a:r>
            <a:r>
              <a:rPr sz="5400" spc="22" dirty="0"/>
              <a:t> </a:t>
            </a:r>
            <a:r>
              <a:rPr sz="5400" spc="-11" dirty="0"/>
              <a:t>with</a:t>
            </a:r>
            <a:r>
              <a:rPr sz="5400" spc="33" dirty="0"/>
              <a:t> </a:t>
            </a:r>
            <a:r>
              <a:rPr sz="5400" spc="-11" dirty="0"/>
              <a:t>Mortality</a:t>
            </a:r>
            <a:r>
              <a:rPr sz="5400" spc="22" dirty="0"/>
              <a:t> </a:t>
            </a:r>
            <a:r>
              <a:rPr sz="5400" spc="-11" dirty="0"/>
              <a:t>but</a:t>
            </a:r>
            <a:r>
              <a:rPr sz="5400" spc="44" dirty="0"/>
              <a:t> </a:t>
            </a:r>
            <a:r>
              <a:rPr sz="5400" spc="-11" dirty="0"/>
              <a:t>not</a:t>
            </a:r>
            <a:r>
              <a:rPr sz="5400" spc="33" dirty="0"/>
              <a:t> </a:t>
            </a:r>
            <a:r>
              <a:rPr sz="5400" spc="-11" dirty="0"/>
              <a:t>Sepsis</a:t>
            </a:r>
            <a:r>
              <a:rPr sz="5400" spc="22" dirty="0"/>
              <a:t> </a:t>
            </a:r>
            <a:r>
              <a:rPr sz="5400" spc="-11" dirty="0"/>
              <a:t>Severity</a:t>
            </a:r>
            <a:r>
              <a:rPr sz="5400" spc="55" dirty="0"/>
              <a:t> </a:t>
            </a:r>
            <a:r>
              <a:rPr sz="5400" spc="-11" dirty="0"/>
              <a:t>or</a:t>
            </a:r>
            <a:r>
              <a:rPr sz="5400" spc="-55" dirty="0"/>
              <a:t> </a:t>
            </a:r>
            <a:r>
              <a:rPr sz="5400" spc="-11" dirty="0"/>
              <a:t>Infection</a:t>
            </a:r>
            <a:r>
              <a:rPr sz="5400" spc="33" dirty="0"/>
              <a:t> </a:t>
            </a:r>
            <a:r>
              <a:rPr sz="5400" spc="-22" dirty="0"/>
              <a:t>Source:</a:t>
            </a:r>
            <a:r>
              <a:rPr sz="5400" spc="55" dirty="0"/>
              <a:t> </a:t>
            </a:r>
            <a:r>
              <a:rPr sz="5400" spc="-11" dirty="0"/>
              <a:t>a</a:t>
            </a:r>
            <a:r>
              <a:rPr sz="5400" spc="33" dirty="0"/>
              <a:t> </a:t>
            </a:r>
            <a:r>
              <a:rPr sz="5400" spc="-11" dirty="0"/>
              <a:t>Systematic</a:t>
            </a:r>
            <a:r>
              <a:rPr sz="5400" spc="33" dirty="0"/>
              <a:t> </a:t>
            </a:r>
            <a:r>
              <a:rPr sz="5400" spc="-11" dirty="0"/>
              <a:t>Review</a:t>
            </a:r>
          </a:p>
          <a:p>
            <a:pPr marR="5063793" algn="ctr">
              <a:spcBef>
                <a:spcPts val="131"/>
              </a:spcBef>
            </a:pPr>
            <a:r>
              <a:rPr sz="5400" spc="-11" dirty="0"/>
              <a:t>and</a:t>
            </a:r>
            <a:r>
              <a:rPr sz="5400" spc="-55" dirty="0"/>
              <a:t> </a:t>
            </a:r>
            <a:r>
              <a:rPr sz="5400" spc="-11" dirty="0"/>
              <a:t>Meta-analysis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37230" y="2351231"/>
            <a:ext cx="32229170" cy="1018482"/>
          </a:xfrm>
          <a:prstGeom prst="rect">
            <a:avLst/>
          </a:prstGeom>
        </p:spPr>
        <p:txBody>
          <a:bodyPr vert="horz" wrap="square" lIns="0" tIns="33272" rIns="0" bIns="0" rtlCol="0">
            <a:spAutoFit/>
          </a:bodyPr>
          <a:lstStyle/>
          <a:p>
            <a:pPr marL="27724" algn="ctr">
              <a:spcBef>
                <a:spcPts val="262"/>
              </a:spcBef>
            </a:pP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Amal</a:t>
            </a:r>
            <a:r>
              <a:rPr sz="32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A.</a:t>
            </a:r>
            <a:r>
              <a:rPr sz="3200" spc="3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Gharamti,</a:t>
            </a:r>
            <a:r>
              <a:rPr sz="3200" spc="3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Omar</a:t>
            </a:r>
            <a:r>
              <a:rPr sz="3200" spc="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Samara,</a:t>
            </a:r>
            <a:r>
              <a:rPr sz="32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Anthony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Monzon,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Lilian</a:t>
            </a:r>
            <a:r>
              <a:rPr sz="3200" spc="-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33" dirty="0">
                <a:solidFill>
                  <a:srgbClr val="FFFFFF"/>
                </a:solidFill>
                <a:latin typeface="Times New Roman"/>
                <a:cs typeface="Times New Roman"/>
              </a:rPr>
              <a:t>Vargas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Barahona,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Sias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Scherger,</a:t>
            </a:r>
            <a:r>
              <a:rPr sz="3200" spc="-1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Kristen</a:t>
            </a:r>
            <a:r>
              <a:rPr sz="3200" spc="-1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DeSanto,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 Daniel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 B.</a:t>
            </a:r>
            <a:r>
              <a:rPr sz="3200" spc="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Chastain,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Stefan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Sillau,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 Jose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G.</a:t>
            </a:r>
            <a:r>
              <a:rPr sz="3200" spc="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Montoya,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Carlos</a:t>
            </a:r>
            <a:r>
              <a:rPr sz="3200" spc="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Franco-Paredes,</a:t>
            </a:r>
            <a:r>
              <a:rPr sz="32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Andrés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7" dirty="0">
                <a:solidFill>
                  <a:srgbClr val="FFFFFF"/>
                </a:solidFill>
                <a:latin typeface="Times New Roman"/>
                <a:cs typeface="Times New Roman"/>
              </a:rPr>
              <a:t>F.</a:t>
            </a:r>
            <a:r>
              <a:rPr sz="3200" spc="3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" dirty="0">
                <a:solidFill>
                  <a:srgbClr val="FFFFFF"/>
                </a:solidFill>
                <a:latin typeface="Times New Roman"/>
                <a:cs typeface="Times New Roman"/>
              </a:rPr>
              <a:t>Henao-Martínez,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22" dirty="0">
                <a:solidFill>
                  <a:srgbClr val="FFFFFF"/>
                </a:solidFill>
                <a:latin typeface="Times New Roman"/>
                <a:cs typeface="Times New Roman"/>
              </a:rPr>
              <a:t>Leland Shapiro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" y="4269145"/>
            <a:ext cx="10360042" cy="687620"/>
          </a:xfrm>
          <a:custGeom>
            <a:avLst/>
            <a:gdLst/>
            <a:ahLst/>
            <a:cxnLst/>
            <a:rect l="l" t="t" r="r" b="b"/>
            <a:pathLst>
              <a:path w="4745355" h="314960">
                <a:moveTo>
                  <a:pt x="4744939" y="0"/>
                </a:moveTo>
                <a:lnTo>
                  <a:pt x="0" y="0"/>
                </a:lnTo>
                <a:lnTo>
                  <a:pt x="0" y="314591"/>
                </a:lnTo>
                <a:lnTo>
                  <a:pt x="4744939" y="314591"/>
                </a:lnTo>
                <a:lnTo>
                  <a:pt x="4744939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sz="10010"/>
          </a:p>
        </p:txBody>
      </p:sp>
      <p:sp>
        <p:nvSpPr>
          <p:cNvPr id="5" name="object 5"/>
          <p:cNvSpPr txBox="1"/>
          <p:nvPr/>
        </p:nvSpPr>
        <p:spPr>
          <a:xfrm>
            <a:off x="3737230" y="4243455"/>
            <a:ext cx="2886339" cy="684513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27724">
              <a:spcBef>
                <a:spcPts val="229"/>
              </a:spcBef>
            </a:pP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ro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ucti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endParaRPr sz="4257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8174223"/>
            <a:ext cx="10360042" cy="684847"/>
          </a:xfrm>
          <a:custGeom>
            <a:avLst/>
            <a:gdLst/>
            <a:ahLst/>
            <a:cxnLst/>
            <a:rect l="l" t="t" r="r" b="b"/>
            <a:pathLst>
              <a:path w="4745355" h="313689">
                <a:moveTo>
                  <a:pt x="4744939" y="0"/>
                </a:moveTo>
                <a:lnTo>
                  <a:pt x="0" y="0"/>
                </a:lnTo>
                <a:lnTo>
                  <a:pt x="0" y="313661"/>
                </a:lnTo>
                <a:lnTo>
                  <a:pt x="4744939" y="313661"/>
                </a:lnTo>
                <a:lnTo>
                  <a:pt x="4744939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sz="10010"/>
          </a:p>
        </p:txBody>
      </p:sp>
      <p:sp>
        <p:nvSpPr>
          <p:cNvPr id="7" name="object 7"/>
          <p:cNvSpPr txBox="1"/>
          <p:nvPr/>
        </p:nvSpPr>
        <p:spPr>
          <a:xfrm>
            <a:off x="4143071" y="18142386"/>
            <a:ext cx="2133561" cy="684513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27724">
              <a:spcBef>
                <a:spcPts val="229"/>
              </a:spcBef>
            </a:pPr>
            <a:r>
              <a:rPr sz="4257" spc="11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th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ds</a:t>
            </a:r>
            <a:endParaRPr sz="4257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75999" y="4269145"/>
            <a:ext cx="20326367" cy="663515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8318" rIns="0" bIns="0" rtlCol="0">
            <a:spAutoFit/>
          </a:bodyPr>
          <a:lstStyle/>
          <a:p>
            <a:pPr marL="2773" algn="ctr">
              <a:spcBef>
                <a:spcPts val="65"/>
              </a:spcBef>
            </a:pP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Results</a:t>
            </a:r>
            <a:endParaRPr sz="4257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277" y="5099452"/>
            <a:ext cx="9147002" cy="8532965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408929" marR="589134" indent="-382593">
              <a:lnSpc>
                <a:spcPct val="101800"/>
              </a:lnSpc>
              <a:spcBef>
                <a:spcPts val="207"/>
              </a:spcBef>
              <a:buChar char="•"/>
              <a:tabLst>
                <a:tab pos="410315" algn="l"/>
              </a:tabLst>
            </a:pPr>
            <a:r>
              <a:rPr sz="3600" spc="22" dirty="0">
                <a:latin typeface="Times New Roman"/>
                <a:cs typeface="Times New Roman"/>
              </a:rPr>
              <a:t>Sepsis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is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a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global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health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problem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associated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with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significant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morbidity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and</a:t>
            </a:r>
            <a:r>
              <a:rPr sz="3600" spc="-11" dirty="0">
                <a:latin typeface="Times New Roman"/>
                <a:cs typeface="Times New Roman"/>
              </a:rPr>
              <a:t> mortality.</a:t>
            </a:r>
            <a:endParaRPr sz="3600" dirty="0">
              <a:latin typeface="Times New Roman"/>
              <a:cs typeface="Times New Roman"/>
            </a:endParaRPr>
          </a:p>
          <a:p>
            <a:pPr marL="408929" marR="115055" indent="-382593">
              <a:lnSpc>
                <a:spcPct val="101899"/>
              </a:lnSpc>
              <a:spcBef>
                <a:spcPts val="1605"/>
              </a:spcBef>
              <a:buChar char="•"/>
              <a:tabLst>
                <a:tab pos="410315" algn="l"/>
              </a:tabLst>
            </a:pPr>
            <a:r>
              <a:rPr sz="3600" spc="11" dirty="0">
                <a:latin typeface="Times New Roman"/>
                <a:cs typeface="Times New Roman"/>
              </a:rPr>
              <a:t>It is postulated that elevated cytokines levels </a:t>
            </a:r>
            <a:r>
              <a:rPr sz="3600" spc="22" dirty="0">
                <a:latin typeface="Times New Roman"/>
                <a:cs typeface="Times New Roman"/>
              </a:rPr>
              <a:t>play a </a:t>
            </a:r>
            <a:r>
              <a:rPr sz="3600" spc="11" dirty="0">
                <a:latin typeface="Times New Roman"/>
                <a:cs typeface="Times New Roman"/>
              </a:rPr>
              <a:t>significant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role in the pathogenesis of sepsis. However, anti-cytokine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therapies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have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overwhelmingly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failed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 clinical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trials.</a:t>
            </a:r>
            <a:endParaRPr sz="3600" dirty="0">
              <a:latin typeface="Times New Roman"/>
              <a:cs typeface="Times New Roman"/>
            </a:endParaRPr>
          </a:p>
          <a:p>
            <a:pPr marL="408929" marR="812314" indent="-382593">
              <a:lnSpc>
                <a:spcPct val="101800"/>
              </a:lnSpc>
              <a:spcBef>
                <a:spcPts val="1594"/>
              </a:spcBef>
              <a:buChar char="•"/>
              <a:tabLst>
                <a:tab pos="410315" algn="l"/>
              </a:tabLst>
            </a:pPr>
            <a:r>
              <a:rPr sz="3600" dirty="0">
                <a:latin typeface="Times New Roman"/>
                <a:cs typeface="Times New Roman"/>
              </a:rPr>
              <a:t>Tumor </a:t>
            </a:r>
            <a:r>
              <a:rPr sz="3600" spc="11" dirty="0">
                <a:latin typeface="Times New Roman"/>
                <a:cs typeface="Times New Roman"/>
              </a:rPr>
              <a:t>Necrosis Factor (TNF)α, interleukin-1 (IL-1)β, </a:t>
            </a:r>
            <a:r>
              <a:rPr sz="3600" spc="22" dirty="0">
                <a:latin typeface="Times New Roman"/>
                <a:cs typeface="Times New Roman"/>
              </a:rPr>
              <a:t>and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interferon </a:t>
            </a:r>
            <a:r>
              <a:rPr sz="3600" spc="22" dirty="0">
                <a:latin typeface="Times New Roman"/>
                <a:cs typeface="Times New Roman"/>
              </a:rPr>
              <a:t>(IFN)γ </a:t>
            </a:r>
            <a:r>
              <a:rPr sz="3600" spc="11" dirty="0">
                <a:latin typeface="Times New Roman"/>
                <a:cs typeface="Times New Roman"/>
              </a:rPr>
              <a:t>are considered pivotal mediators </a:t>
            </a:r>
            <a:r>
              <a:rPr sz="3600" spc="22" dirty="0">
                <a:latin typeface="Times New Roman"/>
                <a:cs typeface="Times New Roman"/>
              </a:rPr>
              <a:t>of </a:t>
            </a:r>
            <a:r>
              <a:rPr sz="3600" spc="11" dirty="0">
                <a:latin typeface="Times New Roman"/>
                <a:cs typeface="Times New Roman"/>
              </a:rPr>
              <a:t>the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"cytokine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storm"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sepsis.</a:t>
            </a:r>
            <a:endParaRPr sz="3600" dirty="0">
              <a:latin typeface="Times New Roman"/>
              <a:cs typeface="Times New Roman"/>
            </a:endParaRPr>
          </a:p>
          <a:p>
            <a:pPr marL="408929" marR="11091" indent="-382593">
              <a:spcBef>
                <a:spcPts val="1659"/>
              </a:spcBef>
              <a:buChar char="•"/>
              <a:tabLst>
                <a:tab pos="410315" algn="l"/>
              </a:tabLst>
            </a:pPr>
            <a:r>
              <a:rPr sz="3600" spc="11" dirty="0">
                <a:latin typeface="Times New Roman"/>
                <a:cs typeface="Times New Roman"/>
              </a:rPr>
              <a:t>It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is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crucial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to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quantify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cytokine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levels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 sepsis,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which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will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help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characterize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its </a:t>
            </a:r>
            <a:r>
              <a:rPr sz="3600" spc="11" dirty="0">
                <a:latin typeface="Times New Roman"/>
                <a:cs typeface="Times New Roman"/>
              </a:rPr>
              <a:t>role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 sepsis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pathogenesis.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14276831"/>
            <a:ext cx="10325384" cy="687620"/>
          </a:xfrm>
          <a:custGeom>
            <a:avLst/>
            <a:gdLst/>
            <a:ahLst/>
            <a:cxnLst/>
            <a:rect l="l" t="t" r="r" b="b"/>
            <a:pathLst>
              <a:path w="4729480" h="314960">
                <a:moveTo>
                  <a:pt x="4729117" y="0"/>
                </a:moveTo>
                <a:lnTo>
                  <a:pt x="0" y="0"/>
                </a:lnTo>
                <a:lnTo>
                  <a:pt x="0" y="314591"/>
                </a:lnTo>
                <a:lnTo>
                  <a:pt x="4729117" y="314591"/>
                </a:lnTo>
                <a:lnTo>
                  <a:pt x="4729117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sz="10010"/>
          </a:p>
        </p:txBody>
      </p:sp>
      <p:sp>
        <p:nvSpPr>
          <p:cNvPr id="11" name="object 11"/>
          <p:cNvSpPr txBox="1"/>
          <p:nvPr/>
        </p:nvSpPr>
        <p:spPr>
          <a:xfrm>
            <a:off x="3778548" y="14251483"/>
            <a:ext cx="2586891" cy="684513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27724">
              <a:spcBef>
                <a:spcPts val="229"/>
              </a:spcBef>
            </a:pP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Obj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ctives</a:t>
            </a:r>
            <a:endParaRPr sz="4257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743" y="15071512"/>
            <a:ext cx="9037484" cy="2796682"/>
          </a:xfrm>
          <a:prstGeom prst="rect">
            <a:avLst/>
          </a:prstGeom>
        </p:spPr>
        <p:txBody>
          <a:bodyPr vert="horz" wrap="square" lIns="0" tIns="30499" rIns="0" bIns="0" rtlCol="0">
            <a:spAutoFit/>
          </a:bodyPr>
          <a:lstStyle/>
          <a:p>
            <a:pPr marL="408929" marR="11091" indent="-382593">
              <a:lnSpc>
                <a:spcPct val="100800"/>
              </a:lnSpc>
              <a:spcBef>
                <a:spcPts val="240"/>
              </a:spcBef>
              <a:buChar char="•"/>
              <a:tabLst>
                <a:tab pos="410315" algn="l"/>
              </a:tabLst>
            </a:pPr>
            <a:r>
              <a:rPr sz="3600" spc="22" dirty="0">
                <a:latin typeface="Times New Roman"/>
                <a:cs typeface="Times New Roman"/>
              </a:rPr>
              <a:t>This </a:t>
            </a:r>
            <a:r>
              <a:rPr sz="3600" spc="11" dirty="0">
                <a:latin typeface="Times New Roman"/>
                <a:cs typeface="Times New Roman"/>
              </a:rPr>
              <a:t>systematic </a:t>
            </a:r>
            <a:r>
              <a:rPr sz="3600" spc="22" dirty="0">
                <a:latin typeface="Times New Roman"/>
                <a:cs typeface="Times New Roman"/>
              </a:rPr>
              <a:t>review </a:t>
            </a:r>
            <a:r>
              <a:rPr sz="3600" spc="11" dirty="0">
                <a:latin typeface="Times New Roman"/>
                <a:cs typeface="Times New Roman"/>
              </a:rPr>
              <a:t>aims to characterize </a:t>
            </a:r>
            <a:r>
              <a:rPr sz="3600" spc="22" dirty="0">
                <a:latin typeface="Times New Roman"/>
                <a:cs typeface="Times New Roman"/>
              </a:rPr>
              <a:t>key </a:t>
            </a:r>
            <a:r>
              <a:rPr sz="3600" spc="11" dirty="0">
                <a:latin typeface="Times New Roman"/>
                <a:cs typeface="Times New Roman"/>
              </a:rPr>
              <a:t>cytokine levels </a:t>
            </a:r>
            <a:r>
              <a:rPr sz="3600" spc="-6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 the circulation in patients </a:t>
            </a:r>
            <a:r>
              <a:rPr sz="3600" spc="22" dirty="0">
                <a:latin typeface="Times New Roman"/>
                <a:cs typeface="Times New Roman"/>
              </a:rPr>
              <a:t>with </a:t>
            </a:r>
            <a:r>
              <a:rPr sz="3600" spc="11" dirty="0">
                <a:latin typeface="Times New Roman"/>
                <a:cs typeface="Times New Roman"/>
              </a:rPr>
              <a:t>sepsis </a:t>
            </a:r>
            <a:r>
              <a:rPr sz="3600" spc="22" dirty="0">
                <a:latin typeface="Times New Roman"/>
                <a:cs typeface="Times New Roman"/>
              </a:rPr>
              <a:t>and </a:t>
            </a:r>
            <a:r>
              <a:rPr sz="3600" spc="11" dirty="0">
                <a:latin typeface="Times New Roman"/>
                <a:cs typeface="Times New Roman"/>
              </a:rPr>
              <a:t>assess the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association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between</a:t>
            </a:r>
            <a:r>
              <a:rPr sz="3600" spc="11" dirty="0">
                <a:latin typeface="Times New Roman"/>
                <a:cs typeface="Times New Roman"/>
              </a:rPr>
              <a:t> these levels </a:t>
            </a:r>
            <a:r>
              <a:rPr sz="3600" spc="22" dirty="0">
                <a:latin typeface="Times New Roman"/>
                <a:cs typeface="Times New Roman"/>
              </a:rPr>
              <a:t>with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clinical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outcomes.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94930" y="18276836"/>
            <a:ext cx="11639425" cy="581996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4">
              <a:spcBef>
                <a:spcPts val="218"/>
              </a:spcBef>
            </a:pPr>
            <a:r>
              <a:rPr sz="3600" b="1" spc="-55" dirty="0">
                <a:latin typeface="Times New Roman"/>
                <a:cs typeface="Times New Roman"/>
              </a:rPr>
              <a:t>Table</a:t>
            </a:r>
            <a:r>
              <a:rPr sz="3600" b="1" spc="-22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1: </a:t>
            </a:r>
            <a:r>
              <a:rPr sz="3600" b="1" spc="-11" dirty="0">
                <a:latin typeface="Times New Roman"/>
                <a:cs typeface="Times New Roman"/>
              </a:rPr>
              <a:t>Cytokine</a:t>
            </a:r>
            <a:r>
              <a:rPr sz="3600" b="1" dirty="0">
                <a:latin typeface="Times New Roman"/>
                <a:cs typeface="Times New Roman"/>
              </a:rPr>
              <a:t> levels</a:t>
            </a:r>
            <a:r>
              <a:rPr sz="3600" b="1" spc="-33" dirty="0">
                <a:latin typeface="Times New Roman"/>
                <a:cs typeface="Times New Roman"/>
              </a:rPr>
              <a:t> </a:t>
            </a:r>
            <a:r>
              <a:rPr sz="3600" b="1" spc="-11" dirty="0">
                <a:latin typeface="Times New Roman"/>
                <a:cs typeface="Times New Roman"/>
              </a:rPr>
              <a:t>in</a:t>
            </a:r>
            <a:r>
              <a:rPr sz="3600" b="1" dirty="0">
                <a:latin typeface="Times New Roman"/>
                <a:cs typeface="Times New Roman"/>
              </a:rPr>
              <a:t> patients</a:t>
            </a:r>
            <a:r>
              <a:rPr sz="3600" b="1" spc="-22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with</a:t>
            </a:r>
            <a:r>
              <a:rPr sz="3600" b="1" spc="-44" dirty="0">
                <a:latin typeface="Times New Roman"/>
                <a:cs typeface="Times New Roman"/>
              </a:rPr>
              <a:t> </a:t>
            </a:r>
            <a:r>
              <a:rPr sz="3600" b="1" spc="-11" dirty="0">
                <a:latin typeface="Times New Roman"/>
                <a:cs typeface="Times New Roman"/>
              </a:rPr>
              <a:t>sepsis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94930" y="24362765"/>
            <a:ext cx="9989383" cy="581996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4">
              <a:spcBef>
                <a:spcPts val="218"/>
              </a:spcBef>
            </a:pPr>
            <a:r>
              <a:rPr sz="3600" b="1" spc="-55" dirty="0">
                <a:latin typeface="Times New Roman"/>
                <a:cs typeface="Times New Roman"/>
              </a:rPr>
              <a:t>Table</a:t>
            </a:r>
            <a:r>
              <a:rPr sz="3600" b="1" spc="-33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2.</a:t>
            </a:r>
            <a:r>
              <a:rPr sz="3600" b="1" spc="-33" dirty="0">
                <a:latin typeface="Times New Roman"/>
                <a:cs typeface="Times New Roman"/>
              </a:rPr>
              <a:t> </a:t>
            </a:r>
            <a:r>
              <a:rPr sz="3600" b="1" spc="-11" dirty="0">
                <a:latin typeface="Times New Roman"/>
                <a:cs typeface="Times New Roman"/>
              </a:rPr>
              <a:t>Metaregression</a:t>
            </a:r>
            <a:r>
              <a:rPr sz="3600" b="1" spc="-33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outcome</a:t>
            </a:r>
            <a:r>
              <a:rPr sz="3600" b="1" spc="-33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for</a:t>
            </a:r>
            <a:r>
              <a:rPr sz="3600" b="1" spc="-98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TNF-α</a:t>
            </a:r>
            <a:r>
              <a:rPr sz="3600" b="1" spc="-33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levels</a:t>
            </a:r>
            <a:endParaRPr sz="3600" dirty="0">
              <a:latin typeface="Times New Roman"/>
              <a:cs typeface="Times New Roman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93411"/>
              </p:ext>
            </p:extLst>
          </p:nvPr>
        </p:nvGraphicFramePr>
        <p:xfrm>
          <a:off x="10862699" y="18940038"/>
          <a:ext cx="12312900" cy="4767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2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2185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Cytokine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5880" marR="2438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  studies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5880" marR="3441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Pooled </a:t>
                      </a:r>
                      <a:r>
                        <a:rPr sz="2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  (pg/ml)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95%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55880" marR="195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Interval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I2</a:t>
                      </a:r>
                      <a:r>
                        <a:rPr sz="2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622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eter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og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ei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  p-value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24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75" dirty="0">
                          <a:latin typeface="Arial MT"/>
                          <a:cs typeface="Arial MT"/>
                        </a:rPr>
                        <a:t>TNF-α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5" dirty="0">
                          <a:latin typeface="Arial MT"/>
                          <a:cs typeface="Arial MT"/>
                        </a:rPr>
                        <a:t>69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58.4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39.8-85.8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99.9%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&lt;0.001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33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60" dirty="0">
                          <a:latin typeface="Arial MT"/>
                          <a:cs typeface="Arial MT"/>
                        </a:rPr>
                        <a:t>IL-1-β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5" dirty="0">
                          <a:latin typeface="Arial MT"/>
                          <a:cs typeface="Arial MT"/>
                        </a:rPr>
                        <a:t>24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21.8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12.6-37.8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99.9%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&lt;0.001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533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85" dirty="0">
                          <a:latin typeface="Arial MT"/>
                          <a:cs typeface="Arial MT"/>
                        </a:rPr>
                        <a:t>IFN-γ</a:t>
                      </a:r>
                      <a:endParaRPr sz="3200" dirty="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5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63.3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19.4-206.6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99.7%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&lt;0.001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37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IL-1-RA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6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24052.6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2359-245487.2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5" dirty="0">
                          <a:latin typeface="Arial MT"/>
                          <a:cs typeface="Arial MT"/>
                        </a:rPr>
                        <a:t>100%</a:t>
                      </a:r>
                      <a:endParaRPr sz="3200" dirty="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&lt;0.001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442170"/>
              </p:ext>
            </p:extLst>
          </p:nvPr>
        </p:nvGraphicFramePr>
        <p:xfrm>
          <a:off x="10894930" y="25000300"/>
          <a:ext cx="12412584" cy="6067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0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713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Variables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Coefficient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95%CI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713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5" dirty="0">
                          <a:latin typeface="Arial MT"/>
                          <a:cs typeface="Arial MT"/>
                        </a:rPr>
                        <a:t>Age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-0.06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5" dirty="0">
                          <a:latin typeface="Arial MT"/>
                          <a:cs typeface="Arial MT"/>
                        </a:rPr>
                        <a:t>-0.11;-0.01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0.026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70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spc="-10" dirty="0">
                          <a:latin typeface="Arial MT"/>
                          <a:cs typeface="Arial MT"/>
                        </a:rPr>
                        <a:t>Technique</a:t>
                      </a:r>
                      <a:endParaRPr sz="3200" dirty="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0.28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-1.05;1.61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0.681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654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Preexisting</a:t>
                      </a:r>
                      <a:r>
                        <a:rPr sz="3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CV</a:t>
                      </a:r>
                      <a:r>
                        <a:rPr sz="3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Disease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0.05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-1.79;1.88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0.96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70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Percent</a:t>
                      </a:r>
                      <a:r>
                        <a:rPr sz="3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females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0.15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0.09;0.20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0.0001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886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Fungal</a:t>
                      </a:r>
                      <a:r>
                        <a:rPr sz="3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sepsis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-0.93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-2.23;0.36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0.158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3504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Mortality</a:t>
                      </a:r>
                      <a:r>
                        <a:rPr sz="3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at</a:t>
                      </a:r>
                      <a:r>
                        <a:rPr sz="3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28</a:t>
                      </a:r>
                      <a:r>
                        <a:rPr sz="3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200" dirty="0">
                          <a:latin typeface="Arial MT"/>
                          <a:cs typeface="Arial MT"/>
                        </a:rPr>
                        <a:t>days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0.13</a:t>
                      </a:r>
                      <a:endParaRPr sz="3200">
                        <a:latin typeface="Arial MT"/>
                        <a:cs typeface="Arial MT"/>
                      </a:endParaRP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0.06;0.20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200" dirty="0">
                          <a:latin typeface="Arial MT"/>
                          <a:cs typeface="Arial MT"/>
                        </a:rPr>
                        <a:t>0.001</a:t>
                      </a:r>
                    </a:p>
                  </a:txBody>
                  <a:tcPr marL="0" marR="0" marT="5545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401223" y="18863962"/>
            <a:ext cx="10123095" cy="2459803"/>
          </a:xfrm>
          <a:prstGeom prst="rect">
            <a:avLst/>
          </a:prstGeom>
        </p:spPr>
        <p:txBody>
          <a:bodyPr vert="horz" wrap="square" lIns="0" tIns="243994" rIns="0" bIns="0" rtlCol="0">
            <a:spAutoFit/>
          </a:bodyPr>
          <a:lstStyle/>
          <a:p>
            <a:pPr marL="27724">
              <a:spcBef>
                <a:spcPts val="1921"/>
              </a:spcBef>
            </a:pPr>
            <a:r>
              <a:rPr sz="3200" b="1" i="1" dirty="0">
                <a:latin typeface="Times New Roman"/>
                <a:cs typeface="Times New Roman"/>
              </a:rPr>
              <a:t>Search</a:t>
            </a:r>
            <a:r>
              <a:rPr sz="3200" b="1" i="1" spc="-33" dirty="0">
                <a:latin typeface="Times New Roman"/>
                <a:cs typeface="Times New Roman"/>
              </a:rPr>
              <a:t> </a:t>
            </a:r>
            <a:r>
              <a:rPr sz="3200" b="1" i="1" spc="11" dirty="0">
                <a:latin typeface="Times New Roman"/>
                <a:cs typeface="Times New Roman"/>
              </a:rPr>
              <a:t>Strategy</a:t>
            </a:r>
            <a:r>
              <a:rPr sz="3200" b="1" i="1" spc="-22" dirty="0">
                <a:latin typeface="Times New Roman"/>
                <a:cs typeface="Times New Roman"/>
              </a:rPr>
              <a:t> </a:t>
            </a:r>
            <a:r>
              <a:rPr sz="3200" b="1" i="1" spc="22" dirty="0">
                <a:latin typeface="Times New Roman"/>
                <a:cs typeface="Times New Roman"/>
              </a:rPr>
              <a:t>and</a:t>
            </a:r>
            <a:r>
              <a:rPr sz="3200" b="1" i="1" dirty="0">
                <a:latin typeface="Times New Roman"/>
                <a:cs typeface="Times New Roman"/>
              </a:rPr>
              <a:t> </a:t>
            </a:r>
            <a:r>
              <a:rPr sz="3200" b="1" i="1" spc="11" dirty="0">
                <a:latin typeface="Times New Roman"/>
                <a:cs typeface="Times New Roman"/>
              </a:rPr>
              <a:t>Selection</a:t>
            </a:r>
            <a:r>
              <a:rPr sz="3200" b="1" i="1" spc="-22" dirty="0">
                <a:latin typeface="Times New Roman"/>
                <a:cs typeface="Times New Roman"/>
              </a:rPr>
              <a:t> </a:t>
            </a:r>
            <a:r>
              <a:rPr sz="3200" b="1" i="1" spc="11" dirty="0">
                <a:latin typeface="Times New Roman"/>
                <a:cs typeface="Times New Roman"/>
              </a:rPr>
              <a:t>Criteria</a:t>
            </a:r>
            <a:endParaRPr lang="en-US" sz="3200" b="1" i="1" spc="11" dirty="0">
              <a:latin typeface="Times New Roman"/>
              <a:cs typeface="Times New Roman"/>
            </a:endParaRPr>
          </a:p>
          <a:p>
            <a:pPr marL="402034" indent="-374310">
              <a:spcBef>
                <a:spcPts val="1921"/>
              </a:spcBef>
              <a:buFont typeface="Arial" panose="020B0604020202020204" pitchFamily="34" charset="0"/>
              <a:buChar char="•"/>
            </a:pPr>
            <a:r>
              <a:rPr sz="3200" spc="11" dirty="0">
                <a:latin typeface="Times New Roman"/>
                <a:cs typeface="Times New Roman"/>
              </a:rPr>
              <a:t>Studies</a:t>
            </a:r>
            <a:r>
              <a:rPr sz="3200" spc="-11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of </a:t>
            </a:r>
            <a:r>
              <a:rPr sz="3200" spc="22" dirty="0">
                <a:latin typeface="Times New Roman"/>
                <a:cs typeface="Times New Roman"/>
              </a:rPr>
              <a:t>any design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that</a:t>
            </a:r>
            <a:r>
              <a:rPr sz="3200" spc="22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reported</a:t>
            </a:r>
            <a:r>
              <a:rPr sz="3200" spc="-22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relevant</a:t>
            </a:r>
            <a:r>
              <a:rPr sz="3200" spc="-22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cytokine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levels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in </a:t>
            </a:r>
            <a:r>
              <a:rPr sz="3200" spc="-622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patient</a:t>
            </a:r>
            <a:r>
              <a:rPr sz="3200" spc="-33" dirty="0">
                <a:latin typeface="Times New Roman"/>
                <a:cs typeface="Times New Roman"/>
              </a:rPr>
              <a:t> </a:t>
            </a:r>
            <a:r>
              <a:rPr sz="3200" spc="22" dirty="0">
                <a:latin typeface="Times New Roman"/>
                <a:cs typeface="Times New Roman"/>
              </a:rPr>
              <a:t>cohorts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22" dirty="0">
                <a:latin typeface="Times New Roman"/>
                <a:cs typeface="Times New Roman"/>
              </a:rPr>
              <a:t>were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22" dirty="0">
                <a:latin typeface="Times New Roman"/>
                <a:cs typeface="Times New Roman"/>
              </a:rPr>
              <a:t>included.</a:t>
            </a:r>
            <a:r>
              <a:rPr sz="3200" spc="-98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We</a:t>
            </a:r>
            <a:r>
              <a:rPr sz="3200" spc="-33" dirty="0">
                <a:latin typeface="Times New Roman"/>
                <a:cs typeface="Times New Roman"/>
              </a:rPr>
              <a:t> </a:t>
            </a:r>
            <a:r>
              <a:rPr sz="3200" spc="22" dirty="0">
                <a:latin typeface="Times New Roman"/>
                <a:cs typeface="Times New Roman"/>
              </a:rPr>
              <a:t>excluded</a:t>
            </a:r>
            <a:r>
              <a:rPr sz="3200" spc="-33" dirty="0">
                <a:latin typeface="Times New Roman"/>
                <a:cs typeface="Times New Roman"/>
              </a:rPr>
              <a:t> </a:t>
            </a:r>
            <a:r>
              <a:rPr sz="3200" spc="22" dirty="0">
                <a:latin typeface="Times New Roman"/>
                <a:cs typeface="Times New Roman"/>
              </a:rPr>
              <a:t>case</a:t>
            </a:r>
            <a:r>
              <a:rPr sz="3200" spc="-22" dirty="0">
                <a:latin typeface="Times New Roman"/>
                <a:cs typeface="Times New Roman"/>
              </a:rPr>
              <a:t> </a:t>
            </a:r>
            <a:r>
              <a:rPr sz="3200" spc="11" dirty="0">
                <a:latin typeface="Times New Roman"/>
                <a:cs typeface="Times New Roman"/>
              </a:rPr>
              <a:t>reports.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0743" y="21482158"/>
            <a:ext cx="10360042" cy="10800701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4" marR="11091">
              <a:lnSpc>
                <a:spcPct val="101800"/>
              </a:lnSpc>
              <a:spcBef>
                <a:spcPts val="207"/>
              </a:spcBef>
              <a:buChar char="•"/>
              <a:tabLst>
                <a:tab pos="561412" algn="l"/>
                <a:tab pos="562798" algn="l"/>
              </a:tabLst>
            </a:pPr>
            <a:r>
              <a:rPr lang="en-US" sz="3200" spc="-65" dirty="0">
                <a:latin typeface="Times New Roman"/>
                <a:cs typeface="Times New Roman"/>
              </a:rPr>
              <a:t> 	We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included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studies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that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defined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sepsis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according</a:t>
            </a:r>
            <a:r>
              <a:rPr lang="en-US" sz="3200" spc="-33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to the diagnostic </a:t>
            </a:r>
            <a:r>
              <a:rPr lang="en-US" sz="3200" spc="-6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criteria</a:t>
            </a:r>
            <a:r>
              <a:rPr lang="en-US" sz="3200" spc="-33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proposed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by </a:t>
            </a:r>
            <a:r>
              <a:rPr lang="en-US" sz="3200" spc="11" dirty="0">
                <a:latin typeface="Times New Roman"/>
                <a:cs typeface="Times New Roman"/>
              </a:rPr>
              <a:t>the</a:t>
            </a:r>
            <a:r>
              <a:rPr lang="en-US" sz="3200" spc="-14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American College</a:t>
            </a:r>
            <a:r>
              <a:rPr lang="en-US" sz="3200" spc="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of </a:t>
            </a:r>
            <a:r>
              <a:rPr lang="en-US" sz="3200" spc="22" dirty="0">
                <a:latin typeface="Times New Roman"/>
                <a:cs typeface="Times New Roman"/>
              </a:rPr>
              <a:t>Chest</a:t>
            </a:r>
            <a:r>
              <a:rPr lang="en-US" sz="3200" spc="11" dirty="0">
                <a:latin typeface="Times New Roman"/>
                <a:cs typeface="Times New Roman"/>
              </a:rPr>
              <a:t> Physicians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and</a:t>
            </a:r>
            <a:r>
              <a:rPr lang="en-US" sz="3200" spc="11" dirty="0">
                <a:latin typeface="Times New Roman"/>
                <a:cs typeface="Times New Roman"/>
              </a:rPr>
              <a:t> the </a:t>
            </a:r>
            <a:r>
              <a:rPr lang="en-US" sz="3200" spc="-6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Society of Critical </a:t>
            </a:r>
            <a:r>
              <a:rPr lang="en-US" sz="3200" spc="22" dirty="0">
                <a:latin typeface="Times New Roman"/>
                <a:cs typeface="Times New Roman"/>
              </a:rPr>
              <a:t>Care Medicine </a:t>
            </a:r>
            <a:r>
              <a:rPr lang="en-US" sz="3200" spc="11" dirty="0">
                <a:latin typeface="Times New Roman"/>
                <a:cs typeface="Times New Roman"/>
              </a:rPr>
              <a:t>in </a:t>
            </a:r>
            <a:r>
              <a:rPr lang="en-US" sz="3200" spc="22" dirty="0">
                <a:latin typeface="Times New Roman"/>
                <a:cs typeface="Times New Roman"/>
              </a:rPr>
              <a:t>1992 </a:t>
            </a:r>
            <a:r>
              <a:rPr lang="en-US" sz="3200" spc="11" dirty="0">
                <a:latin typeface="Times New Roman"/>
                <a:cs typeface="Times New Roman"/>
              </a:rPr>
              <a:t>as the </a:t>
            </a:r>
            <a:r>
              <a:rPr lang="en-US" sz="3200" spc="22" dirty="0">
                <a:latin typeface="Times New Roman"/>
                <a:cs typeface="Times New Roman"/>
              </a:rPr>
              <a:t>presence </a:t>
            </a:r>
            <a:r>
              <a:rPr lang="en-US" sz="3200" spc="11" dirty="0">
                <a:latin typeface="Times New Roman"/>
                <a:cs typeface="Times New Roman"/>
              </a:rPr>
              <a:t>of systemic </a:t>
            </a:r>
            <a:r>
              <a:rPr lang="en-US" sz="3200" spc="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inflammatory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response</a:t>
            </a:r>
            <a:r>
              <a:rPr lang="en-US" sz="3200" spc="-33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syndrome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and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infection.</a:t>
            </a:r>
            <a:endParaRPr lang="en-US" sz="3200" dirty="0">
              <a:latin typeface="Times New Roman"/>
              <a:cs typeface="Times New Roman"/>
            </a:endParaRPr>
          </a:p>
          <a:p>
            <a:pPr marL="27724" marR="145552">
              <a:lnSpc>
                <a:spcPct val="101800"/>
              </a:lnSpc>
              <a:spcBef>
                <a:spcPts val="1605"/>
              </a:spcBef>
              <a:buChar char="•"/>
              <a:tabLst>
                <a:tab pos="464378" algn="l"/>
                <a:tab pos="465764" algn="l"/>
              </a:tabLst>
            </a:pPr>
            <a:r>
              <a:rPr lang="en-US" sz="3200" spc="33" dirty="0">
                <a:latin typeface="Times New Roman"/>
                <a:cs typeface="Times New Roman"/>
              </a:rPr>
              <a:t> 	A</a:t>
            </a:r>
            <a:r>
              <a:rPr lang="en-US" sz="3200" spc="-131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systematic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search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in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Medline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(via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Ovid),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Embase</a:t>
            </a:r>
            <a:r>
              <a:rPr lang="en-US" sz="3200" spc="11" dirty="0">
                <a:latin typeface="Times New Roman"/>
                <a:cs typeface="Times New Roman"/>
              </a:rPr>
              <a:t> (via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Elsevier), </a:t>
            </a:r>
            <a:r>
              <a:rPr lang="en-US" sz="3200" spc="-6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Cochrane Library </a:t>
            </a:r>
            <a:r>
              <a:rPr lang="en-US" sz="3200" spc="11" dirty="0">
                <a:latin typeface="Times New Roman"/>
                <a:cs typeface="Times New Roman"/>
              </a:rPr>
              <a:t>(via </a:t>
            </a:r>
            <a:r>
              <a:rPr lang="en-US" sz="3200" spc="-33" dirty="0">
                <a:latin typeface="Times New Roman"/>
                <a:cs typeface="Times New Roman"/>
              </a:rPr>
              <a:t>Wiley, </a:t>
            </a:r>
            <a:r>
              <a:rPr lang="en-US" sz="3200" spc="22" dirty="0">
                <a:latin typeface="Times New Roman"/>
                <a:cs typeface="Times New Roman"/>
              </a:rPr>
              <a:t>including Cochrane </a:t>
            </a:r>
            <a:r>
              <a:rPr lang="en-US" sz="3200" spc="11" dirty="0">
                <a:latin typeface="Times New Roman"/>
                <a:cs typeface="Times New Roman"/>
              </a:rPr>
              <a:t>Central Register of </a:t>
            </a:r>
            <a:r>
              <a:rPr lang="en-US" sz="3200" spc="-6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Controlled </a:t>
            </a:r>
            <a:r>
              <a:rPr lang="en-US" sz="3200" dirty="0">
                <a:latin typeface="Times New Roman"/>
                <a:cs typeface="Times New Roman"/>
              </a:rPr>
              <a:t>Trials), </a:t>
            </a:r>
            <a:r>
              <a:rPr lang="en-US" sz="3200" spc="22" dirty="0">
                <a:latin typeface="Times New Roman"/>
                <a:cs typeface="Times New Roman"/>
              </a:rPr>
              <a:t>and </a:t>
            </a:r>
            <a:r>
              <a:rPr lang="en-US" sz="3200" spc="-33" dirty="0">
                <a:latin typeface="Times New Roman"/>
                <a:cs typeface="Times New Roman"/>
              </a:rPr>
              <a:t>Web </a:t>
            </a:r>
            <a:r>
              <a:rPr lang="en-US" sz="3200" spc="11" dirty="0">
                <a:latin typeface="Times New Roman"/>
                <a:cs typeface="Times New Roman"/>
              </a:rPr>
              <a:t>of Science </a:t>
            </a:r>
            <a:r>
              <a:rPr lang="en-US" sz="3200" spc="22" dirty="0">
                <a:latin typeface="Times New Roman"/>
                <a:cs typeface="Times New Roman"/>
              </a:rPr>
              <a:t>Core </a:t>
            </a:r>
            <a:r>
              <a:rPr lang="en-US" sz="3200" spc="11" dirty="0">
                <a:latin typeface="Times New Roman"/>
                <a:cs typeface="Times New Roman"/>
              </a:rPr>
              <a:t>Collection (via Clarivate </a:t>
            </a:r>
            <a:r>
              <a:rPr lang="en-US" sz="3200" spc="-6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Analytics, </a:t>
            </a:r>
            <a:r>
              <a:rPr lang="en-US" sz="3200" spc="22" dirty="0">
                <a:latin typeface="Times New Roman"/>
                <a:cs typeface="Times New Roman"/>
              </a:rPr>
              <a:t>including </a:t>
            </a:r>
            <a:r>
              <a:rPr lang="en-US" sz="3200" spc="11" dirty="0">
                <a:latin typeface="Times New Roman"/>
                <a:cs typeface="Times New Roman"/>
              </a:rPr>
              <a:t>Science Citation </a:t>
            </a:r>
            <a:r>
              <a:rPr lang="en-US" sz="3200" spc="22" dirty="0">
                <a:latin typeface="Times New Roman"/>
                <a:cs typeface="Times New Roman"/>
              </a:rPr>
              <a:t>Index Expanded and </a:t>
            </a:r>
            <a:r>
              <a:rPr lang="en-US" sz="3200" spc="11" dirty="0">
                <a:latin typeface="Times New Roman"/>
                <a:cs typeface="Times New Roman"/>
              </a:rPr>
              <a:t>Social </a:t>
            </a:r>
            <a:r>
              <a:rPr lang="en-US" sz="3200" spc="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Sciences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Citation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Index)</a:t>
            </a:r>
            <a:r>
              <a:rPr lang="en-US" sz="3200" spc="-44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databases</a:t>
            </a:r>
            <a:r>
              <a:rPr lang="en-US" sz="3200" spc="-33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was</a:t>
            </a:r>
            <a:r>
              <a:rPr lang="en-US" sz="3200" spc="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conducted</a:t>
            </a:r>
            <a:r>
              <a:rPr lang="en-US" sz="3200" spc="-44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on</a:t>
            </a:r>
            <a:r>
              <a:rPr lang="en-US" sz="3200" spc="33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5/1/2020.</a:t>
            </a:r>
            <a:endParaRPr lang="en-US" sz="3200" dirty="0">
              <a:latin typeface="Times New Roman"/>
              <a:cs typeface="Times New Roman"/>
            </a:endParaRPr>
          </a:p>
          <a:p>
            <a:pPr marL="27724">
              <a:spcBef>
                <a:spcPts val="1594"/>
              </a:spcBef>
            </a:pPr>
            <a:r>
              <a:rPr lang="en-US" sz="3200" i="1" spc="22" dirty="0">
                <a:latin typeface="Times New Roman"/>
                <a:cs typeface="Times New Roman"/>
              </a:rPr>
              <a:t>Data</a:t>
            </a:r>
            <a:r>
              <a:rPr lang="en-US" sz="3200" i="1" spc="-87" dirty="0">
                <a:latin typeface="Times New Roman"/>
                <a:cs typeface="Times New Roman"/>
              </a:rPr>
              <a:t> </a:t>
            </a:r>
            <a:r>
              <a:rPr lang="en-US" sz="3200" i="1" spc="22" dirty="0">
                <a:latin typeface="Times New Roman"/>
                <a:cs typeface="Times New Roman"/>
              </a:rPr>
              <a:t>Analysis</a:t>
            </a:r>
            <a:r>
              <a:rPr lang="en-US" sz="3200" i="1" spc="-55" dirty="0">
                <a:latin typeface="Times New Roman"/>
                <a:cs typeface="Times New Roman"/>
              </a:rPr>
              <a:t> </a:t>
            </a:r>
            <a:r>
              <a:rPr lang="en-US" sz="3200" i="1" spc="22" dirty="0">
                <a:latin typeface="Times New Roman"/>
                <a:cs typeface="Times New Roman"/>
              </a:rPr>
              <a:t>and</a:t>
            </a:r>
            <a:r>
              <a:rPr lang="en-US" sz="3200" i="1" spc="-33" dirty="0">
                <a:latin typeface="Times New Roman"/>
                <a:cs typeface="Times New Roman"/>
              </a:rPr>
              <a:t> </a:t>
            </a:r>
            <a:r>
              <a:rPr lang="en-US" sz="3200" i="1" spc="11" dirty="0">
                <a:latin typeface="Times New Roman"/>
                <a:cs typeface="Times New Roman"/>
              </a:rPr>
              <a:t>Quality</a:t>
            </a:r>
            <a:r>
              <a:rPr lang="en-US" sz="3200" i="1" spc="-76" dirty="0">
                <a:latin typeface="Times New Roman"/>
                <a:cs typeface="Times New Roman"/>
              </a:rPr>
              <a:t> </a:t>
            </a:r>
            <a:r>
              <a:rPr lang="en-US" sz="3200" i="1" spc="22" dirty="0">
                <a:latin typeface="Times New Roman"/>
                <a:cs typeface="Times New Roman"/>
              </a:rPr>
              <a:t>Assessment</a:t>
            </a:r>
            <a:endParaRPr lang="en-US" sz="3200" dirty="0">
              <a:latin typeface="Times New Roman"/>
              <a:cs typeface="Times New Roman"/>
            </a:endParaRPr>
          </a:p>
          <a:p>
            <a:pPr marL="408929" indent="-382593">
              <a:spcBef>
                <a:spcPts val="1714"/>
              </a:spcBef>
              <a:buChar char="•"/>
              <a:tabLst>
                <a:tab pos="410315" algn="l"/>
              </a:tabLst>
            </a:pPr>
            <a:r>
              <a:rPr lang="en-US" sz="3200" b="1" spc="22" dirty="0">
                <a:latin typeface="Times New Roman"/>
                <a:cs typeface="Times New Roman"/>
              </a:rPr>
              <a:t>The</a:t>
            </a:r>
            <a:r>
              <a:rPr lang="en-US" sz="3200" b="1" spc="11" dirty="0">
                <a:latin typeface="Times New Roman"/>
                <a:cs typeface="Times New Roman"/>
              </a:rPr>
              <a:t> primary</a:t>
            </a:r>
            <a:r>
              <a:rPr lang="en-US" sz="3200" b="1" spc="-11" dirty="0">
                <a:latin typeface="Times New Roman"/>
                <a:cs typeface="Times New Roman"/>
              </a:rPr>
              <a:t> </a:t>
            </a:r>
            <a:r>
              <a:rPr lang="en-US" sz="3200" b="1" spc="11" dirty="0">
                <a:latin typeface="Times New Roman"/>
                <a:cs typeface="Times New Roman"/>
              </a:rPr>
              <a:t>outcome</a:t>
            </a:r>
            <a:r>
              <a:rPr lang="en-US" sz="3200" b="1" spc="-22" dirty="0">
                <a:latin typeface="Times New Roman"/>
                <a:cs typeface="Times New Roman"/>
              </a:rPr>
              <a:t> </a:t>
            </a:r>
            <a:r>
              <a:rPr lang="en-US" sz="3200" b="1" spc="22" dirty="0">
                <a:latin typeface="Times New Roman"/>
                <a:cs typeface="Times New Roman"/>
              </a:rPr>
              <a:t>was</a:t>
            </a:r>
            <a:r>
              <a:rPr lang="en-US" sz="3200" b="1" spc="11" dirty="0">
                <a:latin typeface="Times New Roman"/>
                <a:cs typeface="Times New Roman"/>
              </a:rPr>
              <a:t> the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spc="22" dirty="0">
                <a:latin typeface="Times New Roman"/>
                <a:cs typeface="Times New Roman"/>
              </a:rPr>
              <a:t>28-day</a:t>
            </a:r>
            <a:r>
              <a:rPr lang="en-US" sz="3200" b="1" spc="-33" dirty="0">
                <a:latin typeface="Times New Roman"/>
                <a:cs typeface="Times New Roman"/>
              </a:rPr>
              <a:t> </a:t>
            </a:r>
            <a:r>
              <a:rPr lang="en-US" sz="3200" b="1" spc="-11" dirty="0">
                <a:latin typeface="Times New Roman"/>
                <a:cs typeface="Times New Roman"/>
              </a:rPr>
              <a:t>mortality.</a:t>
            </a:r>
            <a:endParaRPr lang="en-US" sz="3200" b="1" dirty="0">
              <a:latin typeface="Times New Roman"/>
              <a:cs typeface="Times New Roman"/>
            </a:endParaRPr>
          </a:p>
          <a:p>
            <a:pPr marL="408929" marR="612702" indent="-382593">
              <a:lnSpc>
                <a:spcPct val="101800"/>
              </a:lnSpc>
              <a:spcBef>
                <a:spcPts val="1605"/>
              </a:spcBef>
              <a:buChar char="•"/>
              <a:tabLst>
                <a:tab pos="410315" algn="l"/>
              </a:tabLst>
            </a:pPr>
            <a:r>
              <a:rPr lang="en-US" sz="3200" spc="22" dirty="0">
                <a:latin typeface="Times New Roman"/>
                <a:cs typeface="Times New Roman"/>
              </a:rPr>
              <a:t>Secondary </a:t>
            </a:r>
            <a:r>
              <a:rPr lang="en-US" sz="3200" spc="11" dirty="0">
                <a:latin typeface="Times New Roman"/>
                <a:cs typeface="Times New Roman"/>
              </a:rPr>
              <a:t>outcomes </a:t>
            </a:r>
            <a:r>
              <a:rPr lang="en-US" sz="3200" spc="22" dirty="0">
                <a:latin typeface="Times New Roman"/>
                <a:cs typeface="Times New Roman"/>
              </a:rPr>
              <a:t>included </a:t>
            </a:r>
            <a:r>
              <a:rPr lang="en-US" sz="3200" spc="11" dirty="0">
                <a:latin typeface="Times New Roman"/>
                <a:cs typeface="Times New Roman"/>
              </a:rPr>
              <a:t>the </a:t>
            </a:r>
            <a:r>
              <a:rPr lang="en-US" sz="3200" spc="-22" dirty="0">
                <a:latin typeface="Times New Roman"/>
                <a:cs typeface="Times New Roman"/>
              </a:rPr>
              <a:t>SOFA </a:t>
            </a:r>
            <a:r>
              <a:rPr lang="en-US" sz="3200" spc="11" dirty="0">
                <a:latin typeface="Times New Roman"/>
                <a:cs typeface="Times New Roman"/>
              </a:rPr>
              <a:t>score, </a:t>
            </a:r>
            <a:r>
              <a:rPr lang="en-US" sz="3200" spc="22" dirty="0">
                <a:latin typeface="Times New Roman"/>
                <a:cs typeface="Times New Roman"/>
              </a:rPr>
              <a:t>need </a:t>
            </a:r>
            <a:r>
              <a:rPr lang="en-US" sz="3200" spc="11" dirty="0">
                <a:latin typeface="Times New Roman"/>
                <a:cs typeface="Times New Roman"/>
              </a:rPr>
              <a:t>for </a:t>
            </a:r>
            <a:r>
              <a:rPr lang="en-US" sz="3200" spc="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supplemental </a:t>
            </a:r>
            <a:r>
              <a:rPr lang="en-US" sz="3200" spc="22" dirty="0">
                <a:latin typeface="Times New Roman"/>
                <a:cs typeface="Times New Roman"/>
              </a:rPr>
              <a:t>oxygen </a:t>
            </a:r>
            <a:r>
              <a:rPr lang="en-US" sz="3200" spc="11" dirty="0">
                <a:latin typeface="Times New Roman"/>
                <a:cs typeface="Times New Roman"/>
              </a:rPr>
              <a:t>or mechanical ventilation, </a:t>
            </a:r>
            <a:r>
              <a:rPr lang="en-US" sz="3200" spc="22" dirty="0">
                <a:latin typeface="Times New Roman"/>
                <a:cs typeface="Times New Roman"/>
              </a:rPr>
              <a:t>need </a:t>
            </a:r>
            <a:r>
              <a:rPr lang="en-US" sz="3200" spc="11" dirty="0">
                <a:latin typeface="Times New Roman"/>
                <a:cs typeface="Times New Roman"/>
              </a:rPr>
              <a:t>for renal </a:t>
            </a:r>
            <a:r>
              <a:rPr lang="en-US" sz="3200" spc="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replacement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therapy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-11" dirty="0">
                <a:latin typeface="Times New Roman"/>
                <a:cs typeface="Times New Roman"/>
              </a:rPr>
              <a:t>(RRT),</a:t>
            </a:r>
            <a:r>
              <a:rPr lang="en-US" sz="3200" spc="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and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the emergence</a:t>
            </a:r>
            <a:r>
              <a:rPr lang="en-US" sz="3200" spc="-22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of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secondary</a:t>
            </a:r>
            <a:r>
              <a:rPr lang="en-US" sz="3200" spc="-44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or </a:t>
            </a:r>
            <a:r>
              <a:rPr lang="en-US" sz="3200" spc="-622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supervening</a:t>
            </a:r>
            <a:r>
              <a:rPr lang="en-US" sz="3200" spc="-65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infections.</a:t>
            </a:r>
            <a:endParaRPr lang="en-US" sz="3200" dirty="0">
              <a:latin typeface="Times New Roman"/>
              <a:cs typeface="Times New Roman"/>
            </a:endParaRPr>
          </a:p>
          <a:p>
            <a:pPr marL="27724">
              <a:spcBef>
                <a:spcPts val="1659"/>
              </a:spcBef>
            </a:pPr>
            <a:r>
              <a:rPr lang="en-US" sz="3200" spc="22" dirty="0">
                <a:latin typeface="Times New Roman"/>
                <a:cs typeface="Times New Roman"/>
              </a:rPr>
              <a:t>The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protocol</a:t>
            </a:r>
            <a:r>
              <a:rPr lang="en-US" sz="3200" spc="-55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can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be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accessed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by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scanning</a:t>
            </a:r>
            <a:r>
              <a:rPr lang="en-US" sz="3200" spc="-44" dirty="0">
                <a:latin typeface="Times New Roman"/>
                <a:cs typeface="Times New Roman"/>
              </a:rPr>
              <a:t> </a:t>
            </a:r>
            <a:r>
              <a:rPr lang="en-US" sz="3200" spc="11" dirty="0">
                <a:latin typeface="Times New Roman"/>
                <a:cs typeface="Times New Roman"/>
              </a:rPr>
              <a:t>the</a:t>
            </a:r>
            <a:r>
              <a:rPr lang="en-US" sz="3200" spc="-11" dirty="0">
                <a:latin typeface="Times New Roman"/>
                <a:cs typeface="Times New Roman"/>
              </a:rPr>
              <a:t> </a:t>
            </a:r>
            <a:r>
              <a:rPr lang="en-US" sz="3200" spc="33" dirty="0">
                <a:latin typeface="Times New Roman"/>
                <a:cs typeface="Times New Roman"/>
              </a:rPr>
              <a:t>QR</a:t>
            </a:r>
            <a:r>
              <a:rPr lang="en-US" sz="3200" spc="11" dirty="0">
                <a:latin typeface="Times New Roman"/>
                <a:cs typeface="Times New Roman"/>
              </a:rPr>
              <a:t> </a:t>
            </a:r>
            <a:r>
              <a:rPr lang="en-US" sz="3200" spc="22" dirty="0">
                <a:latin typeface="Times New Roman"/>
                <a:cs typeface="Times New Roman"/>
              </a:rPr>
              <a:t>code.</a:t>
            </a:r>
            <a:endParaRPr lang="en-US" sz="3200" dirty="0">
              <a:latin typeface="Times New Roman"/>
              <a:cs typeface="Times New Roman"/>
            </a:endParaRPr>
          </a:p>
          <a:p>
            <a:pPr marL="27724">
              <a:spcBef>
                <a:spcPts val="1659"/>
              </a:spcBef>
            </a:pPr>
            <a:r>
              <a:rPr lang="en-US" sz="3200" i="1" spc="-11" dirty="0">
                <a:latin typeface="Times New Roman"/>
                <a:cs typeface="Times New Roman"/>
              </a:rPr>
              <a:t>Prospero</a:t>
            </a:r>
            <a:r>
              <a:rPr lang="en-US" sz="3200" i="1" spc="-22" dirty="0">
                <a:latin typeface="Times New Roman"/>
                <a:cs typeface="Times New Roman"/>
              </a:rPr>
              <a:t> </a:t>
            </a:r>
            <a:r>
              <a:rPr lang="en-US" sz="3200" i="1" spc="11" dirty="0">
                <a:latin typeface="Times New Roman"/>
                <a:cs typeface="Times New Roman"/>
              </a:rPr>
              <a:t>Registration</a:t>
            </a:r>
            <a:r>
              <a:rPr lang="en-US" sz="3200" i="1" spc="-11" dirty="0">
                <a:latin typeface="Times New Roman"/>
                <a:cs typeface="Times New Roman"/>
              </a:rPr>
              <a:t> </a:t>
            </a:r>
            <a:r>
              <a:rPr lang="en-US" sz="3200" i="1" spc="22" dirty="0">
                <a:latin typeface="Times New Roman"/>
                <a:cs typeface="Times New Roman"/>
              </a:rPr>
              <a:t>Number:</a:t>
            </a:r>
            <a:r>
              <a:rPr lang="en-US" sz="3200" i="1" dirty="0">
                <a:latin typeface="Times New Roman"/>
                <a:cs typeface="Times New Roman"/>
              </a:rPr>
              <a:t> </a:t>
            </a:r>
            <a:r>
              <a:rPr lang="en-US" sz="3200" i="1" spc="22" dirty="0">
                <a:latin typeface="Times New Roman"/>
                <a:cs typeface="Times New Roman"/>
              </a:rPr>
              <a:t>CRD42020179800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318957" y="4297832"/>
            <a:ext cx="11573081" cy="697324"/>
          </a:xfrm>
          <a:custGeom>
            <a:avLst/>
            <a:gdLst/>
            <a:ahLst/>
            <a:cxnLst/>
            <a:rect l="l" t="t" r="r" b="b"/>
            <a:pathLst>
              <a:path w="5300980" h="319405">
                <a:moveTo>
                  <a:pt x="5300594" y="0"/>
                </a:moveTo>
                <a:lnTo>
                  <a:pt x="0" y="0"/>
                </a:lnTo>
                <a:lnTo>
                  <a:pt x="0" y="319245"/>
                </a:lnTo>
                <a:lnTo>
                  <a:pt x="5300594" y="319245"/>
                </a:lnTo>
                <a:lnTo>
                  <a:pt x="5300594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sz="10010"/>
          </a:p>
        </p:txBody>
      </p:sp>
      <p:sp>
        <p:nvSpPr>
          <p:cNvPr id="23" name="object 23"/>
          <p:cNvSpPr txBox="1"/>
          <p:nvPr/>
        </p:nvSpPr>
        <p:spPr>
          <a:xfrm>
            <a:off x="36767396" y="4277893"/>
            <a:ext cx="2679775" cy="684513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27724">
              <a:spcBef>
                <a:spcPts val="229"/>
              </a:spcBef>
            </a:pP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Discussion</a:t>
            </a:r>
            <a:endParaRPr sz="4257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246440" y="5250734"/>
            <a:ext cx="11323541" cy="14357508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408929" marR="268920" indent="-382593">
              <a:lnSpc>
                <a:spcPct val="101800"/>
              </a:lnSpc>
              <a:spcBef>
                <a:spcPts val="207"/>
              </a:spcBef>
              <a:buChar char="•"/>
              <a:tabLst>
                <a:tab pos="410315" algn="l"/>
              </a:tabLst>
            </a:pPr>
            <a:r>
              <a:rPr sz="3600" spc="-76" dirty="0">
                <a:latin typeface="Times New Roman"/>
                <a:cs typeface="Times New Roman"/>
              </a:rPr>
              <a:t>To </a:t>
            </a:r>
            <a:r>
              <a:rPr sz="3600" spc="22" dirty="0">
                <a:latin typeface="Times New Roman"/>
                <a:cs typeface="Times New Roman"/>
              </a:rPr>
              <a:t>our knowledge, </a:t>
            </a:r>
            <a:r>
              <a:rPr sz="3600" spc="11" dirty="0">
                <a:latin typeface="Times New Roman"/>
                <a:cs typeface="Times New Roman"/>
              </a:rPr>
              <a:t>this is the first systematic </a:t>
            </a:r>
            <a:r>
              <a:rPr sz="3600" spc="22" dirty="0">
                <a:latin typeface="Times New Roman"/>
                <a:cs typeface="Times New Roman"/>
              </a:rPr>
              <a:t>review and </a:t>
            </a:r>
            <a:r>
              <a:rPr sz="3600" spc="11" dirty="0">
                <a:latin typeface="Times New Roman"/>
                <a:cs typeface="Times New Roman"/>
              </a:rPr>
              <a:t>meta-analysis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characterizing the levels of </a:t>
            </a:r>
            <a:r>
              <a:rPr sz="3600" spc="22" dirty="0">
                <a:latin typeface="Times New Roman"/>
                <a:cs typeface="Times New Roman"/>
              </a:rPr>
              <a:t>key </a:t>
            </a:r>
            <a:r>
              <a:rPr sz="3600" spc="11" dirty="0">
                <a:latin typeface="Times New Roman"/>
                <a:cs typeface="Times New Roman"/>
              </a:rPr>
              <a:t>cytokines in the circulation in patients </a:t>
            </a:r>
            <a:r>
              <a:rPr sz="3600" spc="22" dirty="0">
                <a:latin typeface="Times New Roman"/>
                <a:cs typeface="Times New Roman"/>
              </a:rPr>
              <a:t>with </a:t>
            </a:r>
            <a:r>
              <a:rPr sz="3600" spc="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 </a:t>
            </a:r>
            <a:r>
              <a:rPr sz="3600" spc="22" dirty="0">
                <a:latin typeface="Times New Roman"/>
                <a:cs typeface="Times New Roman"/>
              </a:rPr>
              <a:t>and </a:t>
            </a:r>
            <a:r>
              <a:rPr sz="3600" spc="11" dirty="0">
                <a:latin typeface="Times New Roman"/>
                <a:cs typeface="Times New Roman"/>
              </a:rPr>
              <a:t>assessing the association </a:t>
            </a:r>
            <a:r>
              <a:rPr sz="3600" spc="22" dirty="0">
                <a:latin typeface="Times New Roman"/>
                <a:cs typeface="Times New Roman"/>
              </a:rPr>
              <a:t>between </a:t>
            </a:r>
            <a:r>
              <a:rPr sz="3600" spc="11" dirty="0">
                <a:latin typeface="Times New Roman"/>
                <a:cs typeface="Times New Roman"/>
              </a:rPr>
              <a:t>these levels </a:t>
            </a:r>
            <a:r>
              <a:rPr sz="3600" spc="22" dirty="0">
                <a:latin typeface="Times New Roman"/>
                <a:cs typeface="Times New Roman"/>
              </a:rPr>
              <a:t>and </a:t>
            </a:r>
            <a:r>
              <a:rPr sz="3600" spc="11" dirty="0">
                <a:latin typeface="Times New Roman"/>
                <a:cs typeface="Times New Roman"/>
              </a:rPr>
              <a:t>outcomes related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to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sepsis.</a:t>
            </a:r>
            <a:endParaRPr sz="3600" dirty="0">
              <a:latin typeface="Times New Roman"/>
              <a:cs typeface="Times New Roman"/>
            </a:endParaRPr>
          </a:p>
          <a:p>
            <a:pPr marL="408929" indent="-382593">
              <a:spcBef>
                <a:spcPts val="1659"/>
              </a:spcBef>
              <a:buChar char="•"/>
              <a:tabLst>
                <a:tab pos="410315" algn="l"/>
              </a:tabLst>
            </a:pPr>
            <a:r>
              <a:rPr sz="3600" spc="22" dirty="0">
                <a:latin typeface="Times New Roman"/>
                <a:cs typeface="Times New Roman"/>
              </a:rPr>
              <a:t>The</a:t>
            </a:r>
            <a:r>
              <a:rPr sz="3600" spc="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pooled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mean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TNF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level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 sepsis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was 58.4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pg/ml.</a:t>
            </a:r>
            <a:endParaRPr sz="3600" dirty="0">
              <a:latin typeface="Times New Roman"/>
              <a:cs typeface="Times New Roman"/>
            </a:endParaRPr>
          </a:p>
          <a:p>
            <a:pPr marL="408929" marR="11091" indent="-382593">
              <a:lnSpc>
                <a:spcPct val="101099"/>
              </a:lnSpc>
              <a:spcBef>
                <a:spcPts val="1626"/>
              </a:spcBef>
              <a:buChar char="•"/>
              <a:tabLst>
                <a:tab pos="410315" algn="l"/>
              </a:tabLst>
            </a:pPr>
            <a:r>
              <a:rPr sz="3600" spc="11" dirty="0">
                <a:latin typeface="Times New Roman"/>
                <a:cs typeface="Times New Roman"/>
              </a:rPr>
              <a:t>In animal sepsis models, lethal or sublethal </a:t>
            </a:r>
            <a:r>
              <a:rPr sz="3600" spc="22" dirty="0">
                <a:latin typeface="Times New Roman"/>
                <a:cs typeface="Times New Roman"/>
              </a:rPr>
              <a:t>doses </a:t>
            </a:r>
            <a:r>
              <a:rPr sz="3600" spc="11" dirty="0">
                <a:latin typeface="Times New Roman"/>
                <a:cs typeface="Times New Roman"/>
              </a:rPr>
              <a:t>of </a:t>
            </a:r>
            <a:r>
              <a:rPr sz="3600" spc="22" dirty="0">
                <a:latin typeface="Times New Roman"/>
                <a:cs typeface="Times New Roman"/>
              </a:rPr>
              <a:t>TNF were needed </a:t>
            </a:r>
            <a:r>
              <a:rPr sz="3600" spc="11" dirty="0">
                <a:latin typeface="Times New Roman"/>
                <a:cs typeface="Times New Roman"/>
              </a:rPr>
              <a:t>to </a:t>
            </a:r>
            <a:r>
              <a:rPr sz="3600" spc="22" dirty="0">
                <a:latin typeface="Times New Roman"/>
                <a:cs typeface="Times New Roman"/>
              </a:rPr>
              <a:t> reproduce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the </a:t>
            </a:r>
            <a:r>
              <a:rPr sz="3600" spc="22" dirty="0">
                <a:latin typeface="Times New Roman"/>
                <a:cs typeface="Times New Roman"/>
              </a:rPr>
              <a:t>hemodynamic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changes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characteristic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of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patients.</a:t>
            </a:r>
            <a:r>
              <a:rPr sz="3600" spc="-76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Therefore,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it is less likely that </a:t>
            </a:r>
            <a:r>
              <a:rPr sz="3600" spc="22" dirty="0">
                <a:latin typeface="Times New Roman"/>
                <a:cs typeface="Times New Roman"/>
              </a:rPr>
              <a:t>the </a:t>
            </a:r>
            <a:r>
              <a:rPr sz="3600" spc="11" dirty="0">
                <a:latin typeface="Times New Roman"/>
                <a:cs typeface="Times New Roman"/>
              </a:rPr>
              <a:t>amount </a:t>
            </a:r>
            <a:r>
              <a:rPr sz="3600" spc="22" dirty="0">
                <a:latin typeface="Times New Roman"/>
                <a:cs typeface="Times New Roman"/>
              </a:rPr>
              <a:t>of </a:t>
            </a:r>
            <a:r>
              <a:rPr sz="3600" spc="33" dirty="0">
                <a:latin typeface="Times New Roman"/>
                <a:cs typeface="Times New Roman"/>
              </a:rPr>
              <a:t>TNF </a:t>
            </a:r>
            <a:r>
              <a:rPr sz="3600" spc="11" dirty="0">
                <a:latin typeface="Times New Roman"/>
                <a:cs typeface="Times New Roman"/>
              </a:rPr>
              <a:t>in </a:t>
            </a:r>
            <a:r>
              <a:rPr sz="3600" spc="22" dirty="0">
                <a:latin typeface="Times New Roman"/>
                <a:cs typeface="Times New Roman"/>
              </a:rPr>
              <a:t>sepsis </a:t>
            </a:r>
            <a:r>
              <a:rPr sz="3600" spc="11" dirty="0">
                <a:latin typeface="Times New Roman"/>
                <a:cs typeface="Times New Roman"/>
              </a:rPr>
              <a:t>patients, </a:t>
            </a:r>
            <a:r>
              <a:rPr sz="3600" spc="22" dirty="0">
                <a:latin typeface="Times New Roman"/>
                <a:cs typeface="Times New Roman"/>
              </a:rPr>
              <a:t>reported </a:t>
            </a:r>
            <a:r>
              <a:rPr sz="3600" spc="11" dirty="0">
                <a:latin typeface="Times New Roman"/>
                <a:cs typeface="Times New Roman"/>
              </a:rPr>
              <a:t>in </a:t>
            </a:r>
            <a:r>
              <a:rPr sz="3600" spc="22" dirty="0">
                <a:latin typeface="Times New Roman"/>
                <a:cs typeface="Times New Roman"/>
              </a:rPr>
              <a:t>our </a:t>
            </a:r>
            <a:r>
              <a:rPr sz="3600" spc="11" dirty="0">
                <a:latin typeface="Times New Roman"/>
                <a:cs typeface="Times New Roman"/>
              </a:rPr>
              <a:t>meta-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analysis,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accounts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for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the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hemodynamic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alterations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of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sepsis.</a:t>
            </a:r>
            <a:endParaRPr sz="3600" dirty="0">
              <a:latin typeface="Times New Roman"/>
              <a:cs typeface="Times New Roman"/>
            </a:endParaRPr>
          </a:p>
          <a:p>
            <a:pPr marL="408929" marR="1172726" indent="-382593">
              <a:lnSpc>
                <a:spcPct val="101800"/>
              </a:lnSpc>
              <a:spcBef>
                <a:spcPts val="1659"/>
              </a:spcBef>
              <a:buChar char="•"/>
              <a:tabLst>
                <a:tab pos="410315" algn="l"/>
              </a:tabLst>
            </a:pPr>
            <a:r>
              <a:rPr sz="3600" spc="22" dirty="0">
                <a:latin typeface="Times New Roman"/>
                <a:cs typeface="Times New Roman"/>
              </a:rPr>
              <a:t>Several </a:t>
            </a:r>
            <a:r>
              <a:rPr sz="3600" spc="11" dirty="0">
                <a:latin typeface="Times New Roman"/>
                <a:cs typeface="Times New Roman"/>
              </a:rPr>
              <a:t>randomized placebo-controlled clinical trials failed to </a:t>
            </a:r>
            <a:r>
              <a:rPr sz="3600" spc="22" dirty="0">
                <a:latin typeface="Times New Roman"/>
                <a:cs typeface="Times New Roman"/>
              </a:rPr>
              <a:t>show any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mortality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benefit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for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anti-TNF-α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therapy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 patients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with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sepsis.</a:t>
            </a:r>
          </a:p>
          <a:p>
            <a:pPr marL="408929" marR="31879" indent="-382593">
              <a:lnSpc>
                <a:spcPct val="101800"/>
              </a:lnSpc>
              <a:spcBef>
                <a:spcPts val="1605"/>
              </a:spcBef>
              <a:buChar char="•"/>
              <a:tabLst>
                <a:tab pos="410315" algn="l"/>
              </a:tabLst>
            </a:pPr>
            <a:r>
              <a:rPr sz="3600" spc="11" dirty="0">
                <a:latin typeface="Times New Roman"/>
                <a:cs typeface="Times New Roman"/>
              </a:rPr>
              <a:t>Failure of </a:t>
            </a:r>
            <a:r>
              <a:rPr sz="3600" spc="22" dirty="0">
                <a:latin typeface="Times New Roman"/>
                <a:cs typeface="Times New Roman"/>
              </a:rPr>
              <a:t>anti-TNF-α therapy could be </a:t>
            </a:r>
            <a:r>
              <a:rPr sz="3600" spc="11" dirty="0">
                <a:latin typeface="Times New Roman"/>
                <a:cs typeface="Times New Roman"/>
              </a:rPr>
              <a:t>attributed to </a:t>
            </a:r>
            <a:r>
              <a:rPr sz="3600" spc="22" dirty="0">
                <a:latin typeface="Times New Roman"/>
                <a:cs typeface="Times New Roman"/>
              </a:rPr>
              <a:t>two </a:t>
            </a:r>
            <a:r>
              <a:rPr sz="3600" spc="11" dirty="0">
                <a:latin typeface="Times New Roman"/>
                <a:cs typeface="Times New Roman"/>
              </a:rPr>
              <a:t>factors. </a:t>
            </a:r>
            <a:r>
              <a:rPr sz="3600" dirty="0">
                <a:latin typeface="Times New Roman"/>
                <a:cs typeface="Times New Roman"/>
              </a:rPr>
              <a:t>First, </a:t>
            </a:r>
            <a:r>
              <a:rPr sz="3600" spc="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underdosing </a:t>
            </a:r>
            <a:r>
              <a:rPr sz="3600" spc="11" dirty="0">
                <a:latin typeface="Times New Roman"/>
                <a:cs typeface="Times New Roman"/>
              </a:rPr>
              <a:t>of </a:t>
            </a:r>
            <a:r>
              <a:rPr sz="3600" spc="22" dirty="0">
                <a:latin typeface="Times New Roman"/>
                <a:cs typeface="Times New Roman"/>
              </a:rPr>
              <a:t>anti-TNF-α therapy </a:t>
            </a:r>
            <a:r>
              <a:rPr sz="3600" spc="11" dirty="0">
                <a:latin typeface="Times New Roman"/>
                <a:cs typeface="Times New Roman"/>
              </a:rPr>
              <a:t>is possible in the setting </a:t>
            </a:r>
            <a:r>
              <a:rPr sz="3600" spc="22" dirty="0">
                <a:latin typeface="Times New Roman"/>
                <a:cs typeface="Times New Roman"/>
              </a:rPr>
              <a:t>of </a:t>
            </a:r>
            <a:r>
              <a:rPr sz="3600" spc="11" dirty="0">
                <a:latin typeface="Times New Roman"/>
                <a:cs typeface="Times New Roman"/>
              </a:rPr>
              <a:t>elevated </a:t>
            </a:r>
            <a:r>
              <a:rPr sz="3600" spc="33" dirty="0">
                <a:latin typeface="Times New Roman"/>
                <a:cs typeface="Times New Roman"/>
              </a:rPr>
              <a:t>TNF </a:t>
            </a:r>
            <a:r>
              <a:rPr sz="3600" spc="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levels,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which</a:t>
            </a:r>
            <a:r>
              <a:rPr sz="3600" spc="11" dirty="0">
                <a:latin typeface="Times New Roman"/>
                <a:cs typeface="Times New Roman"/>
              </a:rPr>
              <a:t> is unlikely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given</a:t>
            </a:r>
            <a:r>
              <a:rPr sz="3600" spc="11" dirty="0">
                <a:latin typeface="Times New Roman"/>
                <a:cs typeface="Times New Roman"/>
              </a:rPr>
              <a:t> the mean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TNF </a:t>
            </a:r>
            <a:r>
              <a:rPr sz="3600" spc="11" dirty="0">
                <a:latin typeface="Times New Roman"/>
                <a:cs typeface="Times New Roman"/>
              </a:rPr>
              <a:t>level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obtained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sepsis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patients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in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the present </a:t>
            </a:r>
            <a:r>
              <a:rPr sz="3600" spc="-11" dirty="0">
                <a:latin typeface="Times New Roman"/>
                <a:cs typeface="Times New Roman"/>
              </a:rPr>
              <a:t>study. </a:t>
            </a:r>
            <a:r>
              <a:rPr sz="3600" spc="22" dirty="0">
                <a:latin typeface="Times New Roman"/>
                <a:cs typeface="Times New Roman"/>
              </a:rPr>
              <a:t>Second, </a:t>
            </a:r>
            <a:r>
              <a:rPr sz="3600" spc="11" dirty="0">
                <a:latin typeface="Times New Roman"/>
                <a:cs typeface="Times New Roman"/>
              </a:rPr>
              <a:t>elevated </a:t>
            </a:r>
            <a:r>
              <a:rPr sz="3600" spc="22" dirty="0">
                <a:latin typeface="Times New Roman"/>
                <a:cs typeface="Times New Roman"/>
              </a:rPr>
              <a:t>TNF could serve </a:t>
            </a:r>
            <a:r>
              <a:rPr sz="3600" spc="11" dirty="0">
                <a:latin typeface="Times New Roman"/>
                <a:cs typeface="Times New Roman"/>
              </a:rPr>
              <a:t>as </a:t>
            </a:r>
            <a:r>
              <a:rPr sz="3600" spc="22" dirty="0">
                <a:latin typeface="Times New Roman"/>
                <a:cs typeface="Times New Roman"/>
              </a:rPr>
              <a:t>a </a:t>
            </a:r>
            <a:r>
              <a:rPr sz="3600" spc="11" dirty="0">
                <a:latin typeface="Times New Roman"/>
                <a:cs typeface="Times New Roman"/>
              </a:rPr>
              <a:t>prognostic </a:t>
            </a:r>
            <a:r>
              <a:rPr sz="3600" dirty="0">
                <a:latin typeface="Times New Roman"/>
                <a:cs typeface="Times New Roman"/>
              </a:rPr>
              <a:t>marker, </a:t>
            </a:r>
            <a:r>
              <a:rPr sz="3600" spc="1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whereby </a:t>
            </a:r>
            <a:r>
              <a:rPr sz="3600" spc="11" dirty="0">
                <a:latin typeface="Times New Roman"/>
                <a:cs typeface="Times New Roman"/>
              </a:rPr>
              <a:t>elevations represent </a:t>
            </a:r>
            <a:r>
              <a:rPr sz="3600" spc="22" dirty="0">
                <a:latin typeface="Times New Roman"/>
                <a:cs typeface="Times New Roman"/>
              </a:rPr>
              <a:t>worse </a:t>
            </a:r>
            <a:r>
              <a:rPr sz="3600" spc="11" dirty="0">
                <a:latin typeface="Times New Roman"/>
                <a:cs typeface="Times New Roman"/>
              </a:rPr>
              <a:t>prognosis </a:t>
            </a:r>
            <a:r>
              <a:rPr sz="3600" spc="22" dirty="0">
                <a:latin typeface="Times New Roman"/>
                <a:cs typeface="Times New Roman"/>
              </a:rPr>
              <a:t>and severe </a:t>
            </a:r>
            <a:r>
              <a:rPr sz="3600" spc="11" dirty="0">
                <a:latin typeface="Times New Roman"/>
                <a:cs typeface="Times New Roman"/>
              </a:rPr>
              <a:t>disease </a:t>
            </a:r>
            <a:r>
              <a:rPr sz="3600" spc="22" dirty="0">
                <a:latin typeface="Times New Roman"/>
                <a:cs typeface="Times New Roman"/>
              </a:rPr>
              <a:t>and not </a:t>
            </a:r>
            <a:r>
              <a:rPr sz="3600" spc="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necessarily direct harmful effects. </a:t>
            </a:r>
            <a:r>
              <a:rPr sz="3600" spc="22" dirty="0">
                <a:latin typeface="Times New Roman"/>
                <a:cs typeface="Times New Roman"/>
              </a:rPr>
              <a:t>This </a:t>
            </a:r>
            <a:r>
              <a:rPr sz="3600" spc="11" dirty="0">
                <a:latin typeface="Times New Roman"/>
                <a:cs typeface="Times New Roman"/>
              </a:rPr>
              <a:t>is </a:t>
            </a:r>
            <a:r>
              <a:rPr sz="3600" spc="22" dirty="0">
                <a:latin typeface="Times New Roman"/>
                <a:cs typeface="Times New Roman"/>
              </a:rPr>
              <a:t>a </a:t>
            </a:r>
            <a:r>
              <a:rPr sz="3600" spc="11" dirty="0">
                <a:latin typeface="Times New Roman"/>
                <a:cs typeface="Times New Roman"/>
              </a:rPr>
              <a:t>more plausible </a:t>
            </a:r>
            <a:r>
              <a:rPr sz="3600" spc="22" dirty="0">
                <a:latin typeface="Times New Roman"/>
                <a:cs typeface="Times New Roman"/>
              </a:rPr>
              <a:t>explanation </a:t>
            </a:r>
            <a:r>
              <a:rPr sz="3600" spc="11" dirty="0">
                <a:latin typeface="Times New Roman"/>
                <a:cs typeface="Times New Roman"/>
              </a:rPr>
              <a:t>for the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failure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of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TNF-blocking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agents.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339458" y="19621958"/>
            <a:ext cx="11570308" cy="697324"/>
          </a:xfrm>
          <a:custGeom>
            <a:avLst/>
            <a:gdLst/>
            <a:ahLst/>
            <a:cxnLst/>
            <a:rect l="l" t="t" r="r" b="b"/>
            <a:pathLst>
              <a:path w="5299709" h="319404">
                <a:moveTo>
                  <a:pt x="5299663" y="0"/>
                </a:moveTo>
                <a:lnTo>
                  <a:pt x="0" y="0"/>
                </a:lnTo>
                <a:lnTo>
                  <a:pt x="0" y="319245"/>
                </a:lnTo>
                <a:lnTo>
                  <a:pt x="5299663" y="319245"/>
                </a:lnTo>
                <a:lnTo>
                  <a:pt x="5299663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sz="10010"/>
          </a:p>
        </p:txBody>
      </p:sp>
      <p:sp>
        <p:nvSpPr>
          <p:cNvPr id="26" name="object 26"/>
          <p:cNvSpPr txBox="1"/>
          <p:nvPr/>
        </p:nvSpPr>
        <p:spPr>
          <a:xfrm>
            <a:off x="36804826" y="19602360"/>
            <a:ext cx="2642345" cy="684513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27724">
              <a:spcBef>
                <a:spcPts val="229"/>
              </a:spcBef>
            </a:pP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Li</a:t>
            </a:r>
            <a:r>
              <a:rPr sz="4257" spc="-11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it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ti</a:t>
            </a:r>
            <a:r>
              <a:rPr sz="4257" spc="-22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4257" dirty="0">
                <a:solidFill>
                  <a:srgbClr val="FFFFFF"/>
                </a:solidFill>
                <a:latin typeface="Arial MT"/>
                <a:cs typeface="Arial MT"/>
              </a:rPr>
              <a:t>ns</a:t>
            </a:r>
            <a:endParaRPr sz="4257" dirty="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174649" y="20458850"/>
            <a:ext cx="11295815" cy="6078510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408929" marR="270309" indent="-382593">
              <a:lnSpc>
                <a:spcPct val="101800"/>
              </a:lnSpc>
              <a:spcBef>
                <a:spcPts val="207"/>
              </a:spcBef>
              <a:buChar char="•"/>
              <a:tabLst>
                <a:tab pos="410315" algn="l"/>
              </a:tabLst>
            </a:pPr>
            <a:r>
              <a:rPr sz="3600" spc="22" dirty="0">
                <a:latin typeface="Times New Roman"/>
                <a:cs typeface="Times New Roman"/>
              </a:rPr>
              <a:t>There was </a:t>
            </a:r>
            <a:r>
              <a:rPr sz="3600" spc="11" dirty="0">
                <a:latin typeface="Times New Roman"/>
                <a:cs typeface="Times New Roman"/>
              </a:rPr>
              <a:t>significant heterogeneity in the </a:t>
            </a:r>
            <a:r>
              <a:rPr sz="3600" spc="22" dirty="0">
                <a:latin typeface="Times New Roman"/>
                <a:cs typeface="Times New Roman"/>
              </a:rPr>
              <a:t>number </a:t>
            </a:r>
            <a:r>
              <a:rPr sz="3600" spc="11" dirty="0">
                <a:latin typeface="Times New Roman"/>
                <a:cs typeface="Times New Roman"/>
              </a:rPr>
              <a:t>of observational studies 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obtained,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owing</a:t>
            </a:r>
            <a:r>
              <a:rPr sz="3600" spc="11" dirty="0">
                <a:latin typeface="Times New Roman"/>
                <a:cs typeface="Times New Roman"/>
              </a:rPr>
              <a:t> to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different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study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designs,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measurement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techniques,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timing</a:t>
            </a:r>
            <a:r>
              <a:rPr sz="3600" spc="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of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cytokine level measurement, </a:t>
            </a:r>
            <a:r>
              <a:rPr sz="3600" spc="22" dirty="0">
                <a:latin typeface="Times New Roman"/>
                <a:cs typeface="Times New Roman"/>
              </a:rPr>
              <a:t>and </a:t>
            </a:r>
            <a:r>
              <a:rPr sz="3600" spc="11" dirty="0">
                <a:latin typeface="Times New Roman"/>
                <a:cs typeface="Times New Roman"/>
              </a:rPr>
              <a:t>the baseline characteristics of the patients </a:t>
            </a:r>
            <a:r>
              <a:rPr sz="3600" spc="22" dirty="0">
                <a:latin typeface="Times New Roman"/>
                <a:cs typeface="Times New Roman"/>
              </a:rPr>
              <a:t> included.</a:t>
            </a:r>
            <a:endParaRPr sz="3600" dirty="0">
              <a:latin typeface="Times New Roman"/>
              <a:cs typeface="Times New Roman"/>
            </a:endParaRPr>
          </a:p>
          <a:p>
            <a:pPr marL="408929" marR="11091" indent="-382593">
              <a:lnSpc>
                <a:spcPct val="101800"/>
              </a:lnSpc>
              <a:spcBef>
                <a:spcPts val="1605"/>
              </a:spcBef>
              <a:buChar char="•"/>
              <a:tabLst>
                <a:tab pos="410315" algn="l"/>
              </a:tabLst>
            </a:pPr>
            <a:r>
              <a:rPr sz="3600" spc="33" dirty="0">
                <a:latin typeface="Times New Roman"/>
                <a:cs typeface="Times New Roman"/>
              </a:rPr>
              <a:t>A</a:t>
            </a:r>
            <a:r>
              <a:rPr sz="3600" spc="-131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possible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publication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bias exists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due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to the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restriction</a:t>
            </a:r>
            <a:r>
              <a:rPr sz="3600" spc="-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of the</a:t>
            </a:r>
            <a:r>
              <a:rPr sz="3600" spc="22" dirty="0">
                <a:latin typeface="Times New Roman"/>
                <a:cs typeface="Times New Roman"/>
              </a:rPr>
              <a:t> included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studies</a:t>
            </a:r>
            <a:r>
              <a:rPr sz="3600" spc="-11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to </a:t>
            </a:r>
            <a:r>
              <a:rPr sz="3600" spc="-622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the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English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language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and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the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exclusion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of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unpublished</a:t>
            </a:r>
            <a:r>
              <a:rPr sz="3600" spc="-44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studies.</a:t>
            </a:r>
            <a:endParaRPr sz="3600" dirty="0">
              <a:latin typeface="Times New Roman"/>
              <a:cs typeface="Times New Roman"/>
            </a:endParaRPr>
          </a:p>
          <a:p>
            <a:pPr marL="408929" marR="339619" indent="-382593">
              <a:spcBef>
                <a:spcPts val="1659"/>
              </a:spcBef>
              <a:buChar char="•"/>
              <a:tabLst>
                <a:tab pos="410315" algn="l"/>
              </a:tabLst>
            </a:pPr>
            <a:r>
              <a:rPr sz="3600" spc="-11" dirty="0">
                <a:latin typeface="Times New Roman"/>
                <a:cs typeface="Times New Roman"/>
              </a:rPr>
              <a:t>Finally, </a:t>
            </a:r>
            <a:r>
              <a:rPr sz="3600" spc="11" dirty="0">
                <a:latin typeface="Times New Roman"/>
                <a:cs typeface="Times New Roman"/>
              </a:rPr>
              <a:t>the small sample size of the </a:t>
            </a:r>
            <a:r>
              <a:rPr sz="3600" spc="22" dirty="0">
                <a:latin typeface="Times New Roman"/>
                <a:cs typeface="Times New Roman"/>
              </a:rPr>
              <a:t>included </a:t>
            </a:r>
            <a:r>
              <a:rPr sz="3600" spc="11" dirty="0">
                <a:latin typeface="Times New Roman"/>
                <a:cs typeface="Times New Roman"/>
              </a:rPr>
              <a:t>studies </a:t>
            </a:r>
            <a:r>
              <a:rPr sz="3600" spc="22" dirty="0">
                <a:latin typeface="Times New Roman"/>
                <a:cs typeface="Times New Roman"/>
              </a:rPr>
              <a:t>reduces </a:t>
            </a:r>
            <a:r>
              <a:rPr sz="3600" spc="11" dirty="0">
                <a:latin typeface="Times New Roman"/>
                <a:cs typeface="Times New Roman"/>
              </a:rPr>
              <a:t>the </a:t>
            </a:r>
            <a:r>
              <a:rPr sz="3600" spc="22" dirty="0">
                <a:latin typeface="Times New Roman"/>
                <a:cs typeface="Times New Roman"/>
              </a:rPr>
              <a:t>power </a:t>
            </a:r>
            <a:r>
              <a:rPr sz="3600" spc="11" dirty="0">
                <a:latin typeface="Times New Roman"/>
                <a:cs typeface="Times New Roman"/>
              </a:rPr>
              <a:t>of the </a:t>
            </a:r>
            <a:r>
              <a:rPr sz="3600" spc="-633" dirty="0">
                <a:latin typeface="Times New Roman"/>
                <a:cs typeface="Times New Roman"/>
              </a:rPr>
              <a:t> </a:t>
            </a:r>
            <a:r>
              <a:rPr sz="3600" spc="22" dirty="0">
                <a:latin typeface="Times New Roman"/>
                <a:cs typeface="Times New Roman"/>
              </a:rPr>
              <a:t>included</a:t>
            </a:r>
            <a:r>
              <a:rPr sz="3600" spc="-33" dirty="0">
                <a:latin typeface="Times New Roman"/>
                <a:cs typeface="Times New Roman"/>
              </a:rPr>
              <a:t> </a:t>
            </a:r>
            <a:r>
              <a:rPr sz="3600" spc="11" dirty="0">
                <a:latin typeface="Times New Roman"/>
                <a:cs typeface="Times New Roman"/>
              </a:rPr>
              <a:t>studies.</a:t>
            </a:r>
            <a:endParaRPr sz="3600" dirty="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2356014" y="424082"/>
            <a:ext cx="11573081" cy="26851923"/>
            <a:chOff x="14820477" y="-2318767"/>
            <a:chExt cx="5300980" cy="12299362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300403" y="-2318767"/>
              <a:ext cx="637559" cy="57426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4820477" y="9661190"/>
              <a:ext cx="5300980" cy="319405"/>
            </a:xfrm>
            <a:custGeom>
              <a:avLst/>
              <a:gdLst/>
              <a:ahLst/>
              <a:cxnLst/>
              <a:rect l="l" t="t" r="r" b="b"/>
              <a:pathLst>
                <a:path w="5300980" h="319404">
                  <a:moveTo>
                    <a:pt x="5300594" y="0"/>
                  </a:moveTo>
                  <a:lnTo>
                    <a:pt x="0" y="0"/>
                  </a:lnTo>
                  <a:lnTo>
                    <a:pt x="0" y="319245"/>
                  </a:lnTo>
                  <a:lnTo>
                    <a:pt x="5300594" y="319245"/>
                  </a:lnTo>
                  <a:lnTo>
                    <a:pt x="5300594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 sz="10010" dirty="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6494847" y="26537360"/>
            <a:ext cx="2826726" cy="684513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27724">
              <a:spcBef>
                <a:spcPts val="229"/>
              </a:spcBef>
            </a:pPr>
            <a:r>
              <a:rPr lang="en-US" sz="4257" dirty="0">
                <a:solidFill>
                  <a:srgbClr val="FFFFFF"/>
                </a:solidFill>
                <a:latin typeface="Arial MT"/>
                <a:cs typeface="Arial MT"/>
              </a:rPr>
              <a:t>Ref</a:t>
            </a:r>
            <a:r>
              <a:rPr lang="en-US" sz="4257" spc="-22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lang="en-US" sz="4257" dirty="0">
                <a:solidFill>
                  <a:srgbClr val="FFFFFF"/>
                </a:solidFill>
                <a:latin typeface="Arial MT"/>
                <a:cs typeface="Arial MT"/>
              </a:rPr>
              <a:t>re</a:t>
            </a:r>
            <a:r>
              <a:rPr lang="en-US" sz="4257" spc="-22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lang="en-US" sz="4257" dirty="0">
                <a:solidFill>
                  <a:srgbClr val="FFFFFF"/>
                </a:solidFill>
                <a:latin typeface="Arial MT"/>
                <a:cs typeface="Arial MT"/>
              </a:rPr>
              <a:t>ces</a:t>
            </a:r>
            <a:endParaRPr lang="en-US" sz="4257" dirty="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216277" y="27667666"/>
            <a:ext cx="11509994" cy="4030493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408929" marR="550321" indent="-382593">
              <a:spcBef>
                <a:spcPts val="229"/>
              </a:spcBef>
              <a:buChar char="•"/>
              <a:tabLst>
                <a:tab pos="408929" algn="l"/>
                <a:tab pos="410315" algn="l"/>
              </a:tabLst>
            </a:pPr>
            <a:r>
              <a:rPr sz="2400" dirty="0">
                <a:latin typeface="Times New Roman"/>
                <a:cs typeface="Times New Roman"/>
              </a:rPr>
              <a:t>Fleischmann C, Scherag A, Adhikari NK, Hartog CS, </a:t>
            </a:r>
            <a:r>
              <a:rPr sz="2400" spc="-11" dirty="0">
                <a:latin typeface="Times New Roman"/>
                <a:cs typeface="Times New Roman"/>
              </a:rPr>
              <a:t>Tsaganos </a:t>
            </a:r>
            <a:r>
              <a:rPr sz="2400" spc="-76" dirty="0">
                <a:latin typeface="Times New Roman"/>
                <a:cs typeface="Times New Roman"/>
              </a:rPr>
              <a:t>T, </a:t>
            </a:r>
            <a:r>
              <a:rPr sz="2400" dirty="0">
                <a:latin typeface="Times New Roman"/>
                <a:cs typeface="Times New Roman"/>
              </a:rPr>
              <a:t>Schlattmann </a:t>
            </a:r>
            <a:r>
              <a:rPr sz="2400" spc="-109" dirty="0">
                <a:latin typeface="Times New Roman"/>
                <a:cs typeface="Times New Roman"/>
              </a:rPr>
              <a:t>P, </a:t>
            </a:r>
            <a:r>
              <a:rPr sz="2400" dirty="0">
                <a:latin typeface="Times New Roman"/>
                <a:cs typeface="Times New Roman"/>
              </a:rPr>
              <a:t>et al. assessment of global </a:t>
            </a:r>
            <a:r>
              <a:rPr sz="2400" spc="-437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incidence and mortality of hospital-treated sepsis. Current estimates and limitations. American journal of 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respiratory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2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critical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care medicine.</a:t>
            </a:r>
            <a:r>
              <a:rPr sz="2400" spc="22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2016;193(3):259-72.</a:t>
            </a:r>
          </a:p>
          <a:p>
            <a:pPr marL="408929" marR="406156" indent="-382593">
              <a:spcBef>
                <a:spcPts val="1157"/>
              </a:spcBef>
              <a:buChar char="•"/>
              <a:tabLst>
                <a:tab pos="408929" algn="l"/>
                <a:tab pos="410315" algn="l"/>
              </a:tabLst>
            </a:pPr>
            <a:r>
              <a:rPr sz="2400" dirty="0">
                <a:latin typeface="Times New Roman"/>
                <a:cs typeface="Times New Roman"/>
              </a:rPr>
              <a:t>Singer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M,</a:t>
            </a:r>
            <a:r>
              <a:rPr sz="2400" spc="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Deutschman CS,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-11" dirty="0">
                <a:latin typeface="Times New Roman"/>
                <a:cs typeface="Times New Roman"/>
              </a:rPr>
              <a:t>Seymour</a:t>
            </a:r>
            <a:r>
              <a:rPr sz="2400" spc="22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CW,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Shankar-Hari M,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Annane</a:t>
            </a:r>
            <a:r>
              <a:rPr sz="2400" spc="-22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D,</a:t>
            </a:r>
            <a:r>
              <a:rPr sz="2400" spc="22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Bauer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M,</a:t>
            </a:r>
            <a:r>
              <a:rPr sz="2400" spc="22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 al. The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third</a:t>
            </a:r>
            <a:r>
              <a:rPr sz="2400" spc="-22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international </a:t>
            </a:r>
            <a:r>
              <a:rPr sz="2400" spc="-437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consensus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definitions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sepsis</a:t>
            </a:r>
            <a:r>
              <a:rPr sz="2400" spc="-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septic</a:t>
            </a:r>
            <a:r>
              <a:rPr sz="2400" spc="-22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shock</a:t>
            </a:r>
            <a:r>
              <a:rPr sz="2400" spc="-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(Sepsis-3).</a:t>
            </a:r>
            <a:r>
              <a:rPr sz="2400" spc="-4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Jama.</a:t>
            </a:r>
            <a:r>
              <a:rPr sz="2400" spc="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2016;315(8):801-10.</a:t>
            </a:r>
          </a:p>
          <a:p>
            <a:pPr marL="408929" marR="11091" indent="-382593">
              <a:spcBef>
                <a:spcPts val="1157"/>
              </a:spcBef>
              <a:buChar char="•"/>
              <a:tabLst>
                <a:tab pos="408929" algn="l"/>
                <a:tab pos="410315" algn="l"/>
              </a:tabLst>
            </a:pPr>
            <a:r>
              <a:rPr sz="2400" dirty="0">
                <a:latin typeface="Times New Roman"/>
                <a:cs typeface="Times New Roman"/>
              </a:rPr>
              <a:t>Abraham E, Anzueto A, Gutierrez G, </a:t>
            </a:r>
            <a:r>
              <a:rPr sz="2400" spc="-22" dirty="0">
                <a:latin typeface="Times New Roman"/>
                <a:cs typeface="Times New Roman"/>
              </a:rPr>
              <a:t>Tessler </a:t>
            </a:r>
            <a:r>
              <a:rPr sz="2400" dirty="0">
                <a:latin typeface="Times New Roman"/>
                <a:cs typeface="Times New Roman"/>
              </a:rPr>
              <a:t>S, San Pedro G, </a:t>
            </a:r>
            <a:r>
              <a:rPr sz="2400" spc="-11" dirty="0">
                <a:latin typeface="Times New Roman"/>
                <a:cs typeface="Times New Roman"/>
              </a:rPr>
              <a:t>Wunderink </a:t>
            </a:r>
            <a:r>
              <a:rPr sz="2400" dirty="0">
                <a:latin typeface="Times New Roman"/>
                <a:cs typeface="Times New Roman"/>
              </a:rPr>
              <a:t>R, et al. Double-blind randomized 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controlled trial of monoclonal antibody to human tumour necrosis factor in treatment of septic shock. The Lancet. </a:t>
            </a:r>
            <a:r>
              <a:rPr sz="2400" spc="-437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1998;351(9107):929-33.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2356013" y="31965052"/>
            <a:ext cx="11230523" cy="650818"/>
          </a:xfrm>
          <a:prstGeom prst="rect">
            <a:avLst/>
          </a:prstGeom>
        </p:spPr>
        <p:txBody>
          <a:bodyPr vert="horz" wrap="square" lIns="0" tIns="24954" rIns="0" bIns="0" rtlCol="0">
            <a:spAutoFit/>
          </a:bodyPr>
          <a:lstStyle/>
          <a:p>
            <a:pPr marL="27724" marR="11091">
              <a:lnSpc>
                <a:spcPct val="104700"/>
              </a:lnSpc>
              <a:spcBef>
                <a:spcPts val="196"/>
              </a:spcBef>
            </a:pPr>
            <a:r>
              <a:rPr sz="2000" spc="22" dirty="0">
                <a:latin typeface="Times New Roman"/>
                <a:cs typeface="Times New Roman"/>
              </a:rPr>
              <a:t>Corresponding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author:</a:t>
            </a:r>
            <a:r>
              <a:rPr sz="2000" spc="-33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Andrés</a:t>
            </a:r>
            <a:r>
              <a:rPr sz="2000" spc="44" dirty="0">
                <a:latin typeface="Times New Roman"/>
                <a:cs typeface="Times New Roman"/>
              </a:rPr>
              <a:t> </a:t>
            </a:r>
            <a:r>
              <a:rPr sz="2000" spc="-44" dirty="0">
                <a:latin typeface="Times New Roman"/>
                <a:cs typeface="Times New Roman"/>
              </a:rPr>
              <a:t>F.</a:t>
            </a:r>
            <a:r>
              <a:rPr sz="2000" spc="44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Henao-Martínez,</a:t>
            </a:r>
            <a:r>
              <a:rPr sz="2000" spc="109" dirty="0">
                <a:latin typeface="Times New Roman"/>
                <a:cs typeface="Times New Roman"/>
              </a:rPr>
              <a:t> </a:t>
            </a:r>
            <a:r>
              <a:rPr sz="2000" spc="44" dirty="0">
                <a:latin typeface="Times New Roman"/>
                <a:cs typeface="Times New Roman"/>
              </a:rPr>
              <a:t>MD,</a:t>
            </a:r>
            <a:r>
              <a:rPr sz="2000" spc="33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University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of</a:t>
            </a:r>
            <a:r>
              <a:rPr sz="2000" spc="44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Colorado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Denver</a:t>
            </a:r>
            <a:r>
              <a:rPr sz="2000" spc="87" dirty="0">
                <a:latin typeface="Times New Roman"/>
                <a:cs typeface="Times New Roman"/>
              </a:rPr>
              <a:t> </a:t>
            </a:r>
            <a:r>
              <a:rPr sz="2000" spc="33" dirty="0">
                <a:latin typeface="Times New Roman"/>
                <a:cs typeface="Times New Roman"/>
              </a:rPr>
              <a:t>12700</a:t>
            </a:r>
            <a:r>
              <a:rPr sz="2000" spc="44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E.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19th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11" dirty="0">
                <a:latin typeface="Times New Roman"/>
                <a:cs typeface="Times New Roman"/>
              </a:rPr>
              <a:t>Avenue,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Mail</a:t>
            </a:r>
            <a:r>
              <a:rPr sz="2000" spc="76" dirty="0">
                <a:latin typeface="Times New Roman"/>
                <a:cs typeface="Times New Roman"/>
              </a:rPr>
              <a:t> </a:t>
            </a:r>
            <a:r>
              <a:rPr sz="2000" spc="33" dirty="0">
                <a:latin typeface="Times New Roman"/>
                <a:cs typeface="Times New Roman"/>
              </a:rPr>
              <a:t>Stop</a:t>
            </a:r>
            <a:r>
              <a:rPr sz="2000" spc="22" dirty="0">
                <a:latin typeface="Times New Roman"/>
                <a:cs typeface="Times New Roman"/>
              </a:rPr>
              <a:t> B168.</a:t>
            </a:r>
            <a:r>
              <a:rPr sz="2000" spc="-33" dirty="0">
                <a:latin typeface="Times New Roman"/>
                <a:cs typeface="Times New Roman"/>
              </a:rPr>
              <a:t> </a:t>
            </a:r>
            <a:r>
              <a:rPr sz="2000" spc="22" dirty="0">
                <a:latin typeface="Times New Roman"/>
                <a:cs typeface="Times New Roman"/>
              </a:rPr>
              <a:t>Aurora, </a:t>
            </a:r>
            <a:r>
              <a:rPr sz="2000" spc="-349" dirty="0">
                <a:latin typeface="Times New Roman"/>
                <a:cs typeface="Times New Roman"/>
              </a:rPr>
              <a:t> </a:t>
            </a:r>
            <a:r>
              <a:rPr sz="2000" spc="44" dirty="0">
                <a:latin typeface="Times New Roman"/>
                <a:cs typeface="Times New Roman"/>
              </a:rPr>
              <a:t>CO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33" dirty="0">
                <a:latin typeface="Times New Roman"/>
                <a:cs typeface="Times New Roman"/>
              </a:rPr>
              <a:t>80045,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4" dirty="0">
                <a:latin typeface="Times New Roman"/>
                <a:cs typeface="Times New Roman"/>
              </a:rPr>
              <a:t>USA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780936" y="2069485"/>
            <a:ext cx="34048015" cy="30485742"/>
            <a:chOff x="4508610" y="-1565097"/>
            <a:chExt cx="15595488" cy="13963811"/>
          </a:xfrm>
        </p:grpSpPr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08610" y="11578878"/>
              <a:ext cx="919349" cy="81983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806299" y="-1565097"/>
              <a:ext cx="1297799" cy="818303"/>
            </a:xfrm>
            <a:prstGeom prst="rect">
              <a:avLst/>
            </a:prstGeom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DCFD3A-897B-4046-C997-B5BCC22C7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396" y="5102239"/>
            <a:ext cx="12450162" cy="1318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77629D5-F415-1772-0FB5-E7B18610A2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" r="65588" b="51609"/>
          <a:stretch/>
        </p:blipFill>
        <p:spPr bwMode="auto">
          <a:xfrm>
            <a:off x="23361226" y="4927968"/>
            <a:ext cx="8310349" cy="532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E472EDBD-EFF9-5B02-B2C9-FE69932CB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5" r="29679" b="58765"/>
          <a:stretch/>
        </p:blipFill>
        <p:spPr bwMode="auto">
          <a:xfrm>
            <a:off x="23361226" y="15570421"/>
            <a:ext cx="8364061" cy="487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>
            <a:extLst>
              <a:ext uri="{FF2B5EF4-FFF2-40B4-BE49-F238E27FC236}">
                <a16:creationId xmlns:a16="http://schemas.microsoft.com/office/drawing/2014/main" id="{402EA5D8-84FF-2FEE-5B7B-0423BB8D30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47" b="54727"/>
          <a:stretch/>
        </p:blipFill>
        <p:spPr bwMode="auto">
          <a:xfrm>
            <a:off x="23361225" y="25932864"/>
            <a:ext cx="8315265" cy="513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>
            <a:extLst>
              <a:ext uri="{FF2B5EF4-FFF2-40B4-BE49-F238E27FC236}">
                <a16:creationId xmlns:a16="http://schemas.microsoft.com/office/drawing/2014/main" id="{365F9827-5C14-4CB0-CBC7-19C8AA1808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64" r="65588"/>
          <a:stretch/>
        </p:blipFill>
        <p:spPr bwMode="auto">
          <a:xfrm>
            <a:off x="23361226" y="10382772"/>
            <a:ext cx="8310349" cy="505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1DF7B5F-2ABF-0817-AB21-7085AA1576DC}"/>
              </a:ext>
            </a:extLst>
          </p:cNvPr>
          <p:cNvSpPr/>
          <p:nvPr/>
        </p:nvSpPr>
        <p:spPr>
          <a:xfrm>
            <a:off x="23361225" y="4926673"/>
            <a:ext cx="764365" cy="634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F060198-0C8A-A8F3-55B3-6974F1FF57DB}"/>
              </a:ext>
            </a:extLst>
          </p:cNvPr>
          <p:cNvSpPr/>
          <p:nvPr/>
        </p:nvSpPr>
        <p:spPr>
          <a:xfrm>
            <a:off x="23421683" y="25954115"/>
            <a:ext cx="764365" cy="634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">
            <a:extLst>
              <a:ext uri="{FF2B5EF4-FFF2-40B4-BE49-F238E27FC236}">
                <a16:creationId xmlns:a16="http://schemas.microsoft.com/office/drawing/2014/main" id="{1182F203-D847-E452-40F9-A9CD64BFB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5" t="54497" r="29679"/>
          <a:stretch/>
        </p:blipFill>
        <p:spPr bwMode="auto">
          <a:xfrm>
            <a:off x="23307514" y="20564020"/>
            <a:ext cx="8364061" cy="537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yellow and black logo&#10;&#10;Description automatically generated with low confidence">
            <a:extLst>
              <a:ext uri="{FF2B5EF4-FFF2-40B4-BE49-F238E27FC236}">
                <a16:creationId xmlns:a16="http://schemas.microsoft.com/office/drawing/2014/main" id="{1B1CDE30-5093-EA06-486B-11B1514BA72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7" y="251884"/>
            <a:ext cx="3410357" cy="32853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944</Words>
  <Application>Microsoft Office PowerPoint</Application>
  <PresentationFormat>Custom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Times New Roman</vt:lpstr>
      <vt:lpstr>Office Theme</vt:lpstr>
      <vt:lpstr>Cytokine levels in Sepsis, TNF-α Association with Mortality but not Sepsis Severity or Infection Source: a Systematic Review and Meta-analysis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D 24 by 48</dc:title>
  <dc:creator>Cindy Kranz</dc:creator>
  <cp:lastModifiedBy>Twichell, Tonia</cp:lastModifiedBy>
  <cp:revision>7</cp:revision>
  <dcterms:created xsi:type="dcterms:W3CDTF">2023-04-13T00:05:20Z</dcterms:created>
  <dcterms:modified xsi:type="dcterms:W3CDTF">2023-04-18T19:54:44Z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2023-04-13T00:00:00Z</vt:filetime>
  </property>
</Properties>
</file>