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8" r:id="rId2"/>
  </p:sldIdLst>
  <p:sldSz cx="40233600" cy="40233600"/>
  <p:notesSz cx="6858000" cy="9144000"/>
  <p:defaultTextStyle>
    <a:defPPr>
      <a:defRPr lang="en-US"/>
    </a:defPPr>
    <a:lvl1pPr marL="0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297486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594973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892459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189941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487427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784909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082400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379882" algn="l" defTabSz="4594973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72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t wiesen" initials="Bw" lastIdx="1" clrIdx="0">
    <p:extLst>
      <p:ext uri="{19B8F6BF-5375-455C-9EA6-DF929625EA0E}">
        <p15:presenceInfo xmlns:p15="http://schemas.microsoft.com/office/powerpoint/2012/main" userId="Brett wi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ACB3"/>
    <a:srgbClr val="70A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8" autoAdjust="0"/>
    <p:restoredTop sz="96271" autoAdjust="0"/>
  </p:normalViewPr>
  <p:slideViewPr>
    <p:cSldViewPr>
      <p:cViewPr>
        <p:scale>
          <a:sx n="28" d="100"/>
          <a:sy n="28" d="100"/>
        </p:scale>
        <p:origin x="1808" y="232"/>
      </p:cViewPr>
      <p:guideLst>
        <p:guide orient="horz" pos="12672"/>
        <p:guide pos="12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B5BE9-E87E-49B4-B3E8-E02805A4B8FB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94D4B-13BC-4BD5-8F4A-25F0931DB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1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94D4B-13BC-4BD5-8F4A-25F0931DBE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178" y="4452518"/>
            <a:ext cx="31080456" cy="237110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904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4178" y="28163520"/>
            <a:ext cx="31080456" cy="9924288"/>
          </a:xfrm>
        </p:spPr>
        <p:txBody>
          <a:bodyPr>
            <a:normAutofit/>
          </a:bodyPr>
          <a:lstStyle>
            <a:lvl1pPr marL="0" indent="0" algn="l">
              <a:buNone/>
              <a:defRPr sz="8800" baseline="0">
                <a:solidFill>
                  <a:schemeClr val="tx1">
                    <a:lumMod val="85000"/>
                  </a:schemeClr>
                </a:solidFill>
              </a:defRPr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8800"/>
            </a:lvl3pPr>
            <a:lvl4pPr marL="6035040" indent="0" algn="ctr">
              <a:buNone/>
              <a:defRPr sz="8800"/>
            </a:lvl4pPr>
            <a:lvl5pPr marL="8046720" indent="0" algn="ctr">
              <a:buNone/>
              <a:defRPr sz="8800"/>
            </a:lvl5pPr>
            <a:lvl6pPr marL="10058400" indent="0" algn="ctr">
              <a:buNone/>
              <a:defRPr sz="8800"/>
            </a:lvl6pPr>
            <a:lvl7pPr marL="12070080" indent="0" algn="ctr">
              <a:buNone/>
              <a:defRPr sz="8800"/>
            </a:lvl7pPr>
            <a:lvl8pPr marL="14081760" indent="0" algn="ctr">
              <a:buNone/>
              <a:defRPr sz="8800"/>
            </a:lvl8pPr>
            <a:lvl9pPr marL="16093440" indent="0" algn="ctr">
              <a:buNone/>
              <a:defRPr sz="8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08760" cy="4023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3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3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40712" y="2235200"/>
            <a:ext cx="8172450" cy="34599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2235200"/>
            <a:ext cx="25523190" cy="345990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08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1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178" y="4452518"/>
            <a:ext cx="31080456" cy="23711002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9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4178" y="28163520"/>
            <a:ext cx="31080456" cy="9924288"/>
          </a:xfrm>
        </p:spPr>
        <p:txBody>
          <a:bodyPr anchor="t">
            <a:normAutofit/>
          </a:bodyPr>
          <a:lstStyle>
            <a:lvl1pPr marL="0" indent="0">
              <a:buNone/>
              <a:defRPr sz="8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08760" cy="4023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16264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4178" y="10728969"/>
            <a:ext cx="14785848" cy="25527844"/>
          </a:xfrm>
        </p:spPr>
        <p:txBody>
          <a:bodyPr/>
          <a:lstStyle>
            <a:lvl1pPr>
              <a:defRPr sz="7920"/>
            </a:lvl1pPr>
            <a:lvl2pPr>
              <a:defRPr sz="7040"/>
            </a:lvl2pPr>
            <a:lvl3pPr>
              <a:defRPr sz="6160"/>
            </a:lvl3pPr>
            <a:lvl4pPr>
              <a:defRPr sz="6160"/>
            </a:lvl4pPr>
            <a:lvl5pPr>
              <a:defRPr sz="6160"/>
            </a:lvl5pPr>
            <a:lvl6pPr>
              <a:defRPr sz="6160"/>
            </a:lvl6pPr>
            <a:lvl7pPr>
              <a:defRPr sz="6160"/>
            </a:lvl7pPr>
            <a:lvl8pPr>
              <a:defRPr sz="6160"/>
            </a:lvl8pPr>
            <a:lvl9pPr>
              <a:defRPr sz="6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17384" y="10728969"/>
            <a:ext cx="14785848" cy="25527844"/>
          </a:xfrm>
        </p:spPr>
        <p:txBody>
          <a:bodyPr/>
          <a:lstStyle>
            <a:lvl1pPr>
              <a:defRPr sz="7920"/>
            </a:lvl1pPr>
            <a:lvl2pPr>
              <a:defRPr sz="7040"/>
            </a:lvl2pPr>
            <a:lvl3pPr>
              <a:defRPr sz="6160"/>
            </a:lvl3pPr>
            <a:lvl4pPr>
              <a:defRPr sz="6160"/>
            </a:lvl4pPr>
            <a:lvl5pPr>
              <a:defRPr sz="6160"/>
            </a:lvl5pPr>
            <a:lvl6pPr>
              <a:defRPr sz="6160"/>
            </a:lvl6pPr>
            <a:lvl7pPr>
              <a:defRPr sz="6160"/>
            </a:lvl7pPr>
            <a:lvl8pPr>
              <a:defRPr sz="6160"/>
            </a:lvl8pPr>
            <a:lvl9pPr>
              <a:defRPr sz="6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4178" y="10074152"/>
            <a:ext cx="14785848" cy="429158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20" b="0">
                <a:solidFill>
                  <a:schemeClr val="tx2"/>
                </a:solidFill>
              </a:defRPr>
            </a:lvl1pPr>
            <a:lvl2pPr marL="2011680" indent="0">
              <a:buNone/>
              <a:defRPr sz="792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4178" y="14710960"/>
            <a:ext cx="14785848" cy="21499280"/>
          </a:xfrm>
        </p:spPr>
        <p:txBody>
          <a:bodyPr/>
          <a:lstStyle>
            <a:lvl1pPr>
              <a:defRPr sz="7920"/>
            </a:lvl1pPr>
            <a:lvl2pPr>
              <a:defRPr sz="7040"/>
            </a:lvl2pPr>
            <a:lvl3pPr>
              <a:defRPr sz="6160"/>
            </a:lvl3pPr>
            <a:lvl4pPr>
              <a:defRPr sz="6160"/>
            </a:lvl4pPr>
            <a:lvl5pPr>
              <a:defRPr sz="6160"/>
            </a:lvl5pPr>
            <a:lvl6pPr>
              <a:defRPr sz="6160"/>
            </a:lvl6pPr>
            <a:lvl7pPr>
              <a:defRPr sz="6160"/>
            </a:lvl7pPr>
            <a:lvl8pPr>
              <a:defRPr sz="6160"/>
            </a:lvl8pPr>
            <a:lvl9pPr>
              <a:defRPr sz="6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0237501" y="10074152"/>
            <a:ext cx="14805965" cy="4291584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7920" b="0" kern="1200" spc="44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02336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88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17384" y="14710960"/>
            <a:ext cx="14785848" cy="21499280"/>
          </a:xfrm>
        </p:spPr>
        <p:txBody>
          <a:bodyPr/>
          <a:lstStyle>
            <a:lvl1pPr>
              <a:defRPr sz="7920"/>
            </a:lvl1pPr>
            <a:lvl2pPr>
              <a:defRPr sz="7040"/>
            </a:lvl2pPr>
            <a:lvl3pPr>
              <a:defRPr sz="6160"/>
            </a:lvl3pPr>
            <a:lvl4pPr>
              <a:defRPr sz="6160"/>
            </a:lvl4pPr>
            <a:lvl5pPr>
              <a:defRPr sz="6160"/>
            </a:lvl5pPr>
            <a:lvl6pPr>
              <a:defRPr sz="6160"/>
            </a:lvl6pPr>
            <a:lvl7pPr>
              <a:defRPr sz="6160"/>
            </a:lvl7pPr>
            <a:lvl8pPr>
              <a:defRPr sz="6160"/>
            </a:lvl8pPr>
            <a:lvl9pPr>
              <a:defRPr sz="6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7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6118" y="2682249"/>
            <a:ext cx="10561320" cy="9387822"/>
          </a:xfrm>
        </p:spPr>
        <p:txBody>
          <a:bodyPr anchor="b">
            <a:normAutofit/>
          </a:bodyPr>
          <a:lstStyle>
            <a:lvl1pPr>
              <a:defRPr sz="1232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4080" y="4023360"/>
            <a:ext cx="20060920" cy="32186880"/>
          </a:xfrm>
        </p:spPr>
        <p:txBody>
          <a:bodyPr/>
          <a:lstStyle>
            <a:lvl1pPr>
              <a:defRPr sz="7920"/>
            </a:lvl1pPr>
            <a:lvl2pPr>
              <a:defRPr sz="7040"/>
            </a:lvl2pPr>
            <a:lvl3pPr>
              <a:defRPr sz="6160"/>
            </a:lvl3pPr>
            <a:lvl4pPr>
              <a:defRPr sz="6160"/>
            </a:lvl4pPr>
            <a:lvl5pPr>
              <a:defRPr sz="6160"/>
            </a:lvl5pPr>
            <a:lvl6pPr>
              <a:defRPr sz="6160"/>
            </a:lvl6pPr>
            <a:lvl7pPr>
              <a:defRPr sz="6160"/>
            </a:lvl7pPr>
            <a:lvl8pPr>
              <a:defRPr sz="6160"/>
            </a:lvl8pPr>
            <a:lvl9pPr>
              <a:defRPr sz="61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6118" y="12318448"/>
            <a:ext cx="10561320" cy="22352006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3520"/>
              </a:spcBef>
              <a:buNone/>
              <a:defRPr sz="572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951680"/>
            <a:ext cx="37266372" cy="102819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0" y="30845760"/>
            <a:ext cx="32941260" cy="5364480"/>
          </a:xfrm>
        </p:spPr>
        <p:txBody>
          <a:bodyPr anchor="b">
            <a:normAutofit/>
          </a:bodyPr>
          <a:lstStyle>
            <a:lvl1pPr>
              <a:defRPr sz="1232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9"/>
            <a:ext cx="37266372" cy="30089682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14080">
                <a:solidFill>
                  <a:schemeClr val="bg1"/>
                </a:solidFill>
              </a:defRPr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0" y="35837064"/>
            <a:ext cx="32941260" cy="350246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3520"/>
              </a:spcBef>
              <a:buNone/>
              <a:defRPr sz="5720">
                <a:solidFill>
                  <a:schemeClr val="bg1">
                    <a:lumMod val="85000"/>
                  </a:schemeClr>
                </a:solidFill>
              </a:defRPr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040058" y="0"/>
            <a:ext cx="3218688" cy="40233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64178" y="2145792"/>
            <a:ext cx="31985712" cy="77766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4178" y="10728969"/>
            <a:ext cx="28364688" cy="25527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33061409" y="6326663"/>
            <a:ext cx="11175994" cy="1204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2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E871FCB-BFB5-48BC-A7E0-04912278770E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28143962" y="24208263"/>
            <a:ext cx="21010880" cy="12049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2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40642" y="36210249"/>
            <a:ext cx="3017520" cy="3483187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1408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71D3A5D-54C1-4CC3-843F-72E2DCF7F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0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7600" kern="1200" spc="-2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4672" indent="-804672" algn="l" defTabSz="4023360" rtl="0" eaLnBrk="1" latinLnBrk="0" hangingPunct="1">
        <a:lnSpc>
          <a:spcPct val="95000"/>
        </a:lnSpc>
        <a:spcBef>
          <a:spcPts val="6160"/>
        </a:spcBef>
        <a:spcAft>
          <a:spcPts val="880"/>
        </a:spcAft>
        <a:buClr>
          <a:schemeClr val="accent1"/>
        </a:buClr>
        <a:buSzPct val="80000"/>
        <a:buFont typeface="Arial" pitchFamily="34" charset="0"/>
        <a:buChar char="•"/>
        <a:defRPr sz="7920" kern="1200" spc="44" baseline="0">
          <a:solidFill>
            <a:schemeClr val="tx1"/>
          </a:solidFill>
          <a:latin typeface="+mn-lt"/>
          <a:ea typeface="+mn-ea"/>
          <a:cs typeface="+mn-cs"/>
        </a:defRPr>
      </a:lvl1pPr>
      <a:lvl2pPr marL="2011680" indent="-804672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7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3218688" indent="-804672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61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4425696" indent="-804672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61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5632704" indent="-804672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61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7040000" indent="-1005840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61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8360000" indent="-1005840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61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9680000" indent="-1005840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61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1000000" indent="-1005840" algn="l" defTabSz="4023360" rtl="0" eaLnBrk="1" latinLnBrk="0" hangingPunct="1">
        <a:lnSpc>
          <a:spcPct val="90000"/>
        </a:lnSpc>
        <a:spcBef>
          <a:spcPts val="1320"/>
        </a:spcBef>
        <a:spcAft>
          <a:spcPts val="1320"/>
        </a:spcAft>
        <a:buClr>
          <a:schemeClr val="accent1"/>
        </a:buClr>
        <a:buFont typeface="Wingdings 2" pitchFamily="18" charset="2"/>
        <a:buChar char=""/>
        <a:defRPr sz="61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59740" y="38481000"/>
            <a:ext cx="34999819" cy="1848976"/>
          </a:xfrm>
          <a:prstGeom prst="rect">
            <a:avLst/>
          </a:prstGeom>
          <a:ln>
            <a:noFill/>
          </a:ln>
        </p:spPr>
        <p:txBody>
          <a:bodyPr wrap="square" lIns="459494" tIns="229747" rIns="459494" bIns="229747">
            <a:spAutoFit/>
          </a:bodyPr>
          <a:lstStyle/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Brett M. Wiesen, BS, Michael R.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Bronsert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PhD, MS, Davis M. Aasen, BS, Abhinav B. Singh, MD, Anne Lambert-Kerzner, PhD, MSPH, William G. Henderson, PhD, MPH, Karl E.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Hammermeister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MD, Robert A. Meguid, MD, MPH,</a:t>
            </a:r>
          </a:p>
          <a:p>
            <a:pPr algn="ctr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Department of Surgery, University of Colorado School of Medicine, Aurora, CO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1493212"/>
            <a:ext cx="29603700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the novel SURPAS tool to Assist Informed Consent Improves Patient Satisfaction and Surgeon Efficiency</a:t>
            </a:r>
            <a:r>
              <a:rPr lang="en-US" sz="8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3" name="Picture 12" descr="cu_icon_tra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4713232" cy="452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839968" y="5114627"/>
            <a:ext cx="21782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74320" algn="l"/>
                <a:tab pos="914400" algn="l"/>
              </a:tabLst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>
              <a:tabLst>
                <a:tab pos="274320" algn="l"/>
                <a:tab pos="914400" algn="l"/>
              </a:tabLst>
            </a:pP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The Surgical Risk Preoperative Assessment System (SURPAS) tool improved the informed consent process for patients compared to the “routine” process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827134" y="5114627"/>
            <a:ext cx="1580054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SURPAS tool is an individualized risk prediction tool incorporated into the EHR with visual displays of common adverse surgical outcomes, and comparison to national outcomes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Study purpose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 determine the efficacy of use of the Surgical Risk Preoperative Assessment System (SURPAS) tool in assisting the surgical informed consent process when compared to different surgeons’ “routine” consent processes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827134" y="10915471"/>
            <a:ext cx="13394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39968" y="13163818"/>
            <a:ext cx="21782032" cy="1297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14400" algn="l"/>
                <a:tab pos="1828800" algn="l"/>
              </a:tabLst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14400" algn="l"/>
                <a:tab pos="1828800" algn="l"/>
              </a:tabLst>
            </a:pP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</a:p>
          <a:p>
            <a:pPr marL="685800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900" b="1" dirty="0">
                <a:latin typeface="Arial" panose="020B0604020202020204" pitchFamily="34" charset="0"/>
                <a:cs typeface="Arial" panose="020B0604020202020204" pitchFamily="34" charset="0"/>
              </a:rPr>
              <a:t>193 Total Patients</a:t>
            </a:r>
          </a:p>
          <a:p>
            <a:pPr marL="2983286" lvl="1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Age, gender, ethnicity, and complexity of surgery similar across cohorts (p≥0.10)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3286" lvl="1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100 underwent the “routine” consent process</a:t>
            </a:r>
          </a:p>
          <a:p>
            <a:pPr marL="2983286" lvl="1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93 underwent SURPAS-guided consent</a:t>
            </a:r>
          </a:p>
          <a:p>
            <a:pPr>
              <a:tabLst>
                <a:tab pos="914400" algn="l"/>
                <a:tab pos="1828800" algn="l"/>
              </a:tabLst>
            </a:pP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Patient Comfort level and Satisfaction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Comfort Level </a:t>
            </a:r>
          </a:p>
          <a:p>
            <a:pPr marL="2868986" lvl="1" indent="-5715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75.3% of SURPAS pts reported the risk discussion made them more comfortable to have surgery vs 19.0% of Routine pts(p&lt;0.0001) </a:t>
            </a:r>
          </a:p>
          <a:p>
            <a:pPr marL="2868986" lvl="1" indent="-5715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90.3% of SURPAS pts reported somewhat or greatly decreased anxiety vs 20.0% of routine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</a:p>
          <a:p>
            <a:pPr marL="2868986" lvl="1" indent="-5715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100% of SURPAS pts were satisfied or very satisfied with the risk discussion vs. 88% of Routine pts (p&lt;0.0001)</a:t>
            </a:r>
          </a:p>
          <a:p>
            <a:pPr>
              <a:tabLst>
                <a:tab pos="914400" algn="l"/>
                <a:tab pos="1828800" algn="l"/>
              </a:tabLst>
            </a:pP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Time of Informed Consent</a:t>
            </a:r>
          </a:p>
          <a:p>
            <a:pPr marL="685800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900" b="1" i="1" dirty="0">
                <a:latin typeface="Arial" panose="020B0604020202020204" pitchFamily="34" charset="0"/>
                <a:cs typeface="Arial" panose="020B0604020202020204" pitchFamily="34" charset="0"/>
              </a:rPr>
              <a:t>Surgeons Time Discussing Risk</a:t>
            </a:r>
          </a:p>
          <a:p>
            <a:pPr marL="2983286" lvl="1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Routine: 72.3% reported surgeons spent enough time discussing risks (p&lt;0.0001)</a:t>
            </a:r>
          </a:p>
          <a:p>
            <a:pPr marL="2983286" lvl="1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SURPAS: 97.9% reported surgeons spent enough time discussing risk</a:t>
            </a:r>
          </a:p>
          <a:p>
            <a:pPr marL="685800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900" b="1" dirty="0">
                <a:latin typeface="Arial" panose="020B0604020202020204" pitchFamily="34" charset="0"/>
                <a:cs typeface="Arial" panose="020B0604020202020204" pitchFamily="34" charset="0"/>
              </a:rPr>
              <a:t>Mean Time Spent on the Consent Process as Reported by Patients</a:t>
            </a:r>
          </a:p>
          <a:p>
            <a:pPr marL="2983286" lvl="1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Routine: 28 mins</a:t>
            </a:r>
          </a:p>
          <a:p>
            <a:pPr marL="2983286" lvl="1" indent="-685800">
              <a:buFont typeface="Arial" panose="020B0604020202020204" pitchFamily="34" charset="0"/>
              <a:buChar char="•"/>
              <a:tabLst>
                <a:tab pos="914400" algn="l"/>
                <a:tab pos="1828800" algn="l"/>
              </a:tabLst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SURPAS: 13 mins (p&lt;0.0001)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Straight Connector 79"/>
          <p:cNvCxnSpPr>
            <a:cxnSpLocks/>
          </p:cNvCxnSpPr>
          <p:nvPr/>
        </p:nvCxnSpPr>
        <p:spPr>
          <a:xfrm>
            <a:off x="23545800" y="5114627"/>
            <a:ext cx="0" cy="3337560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</p:cNvCxnSpPr>
          <p:nvPr/>
        </p:nvCxnSpPr>
        <p:spPr>
          <a:xfrm>
            <a:off x="23591520" y="10896600"/>
            <a:ext cx="1655064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cxnSpLocks/>
          </p:cNvCxnSpPr>
          <p:nvPr/>
        </p:nvCxnSpPr>
        <p:spPr>
          <a:xfrm>
            <a:off x="1447800" y="12877800"/>
            <a:ext cx="2212848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34576884" y="38100"/>
            <a:ext cx="5409066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SOAR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00B0F0"/>
                </a:solidFill>
                <a:cs typeface="Arial" panose="020B0604020202020204" pitchFamily="34" charset="0"/>
              </a:rPr>
              <a:t>Surgical Outcomes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000" dirty="0">
                <a:solidFill>
                  <a:srgbClr val="00B0F0"/>
                </a:solidFill>
                <a:cs typeface="Arial" panose="020B0604020202020204" pitchFamily="34" charset="0"/>
              </a:rPr>
              <a:t>Applied Research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7E1811-5925-1541-95B9-D5D6F3C827FD}"/>
              </a:ext>
            </a:extLst>
          </p:cNvPr>
          <p:cNvSpPr txBox="1"/>
          <p:nvPr/>
        </p:nvSpPr>
        <p:spPr>
          <a:xfrm>
            <a:off x="23698200" y="23230862"/>
            <a:ext cx="16352424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" dirty="0">
                <a:latin typeface="Arial" panose="020B0604020202020204" pitchFamily="34" charset="0"/>
                <a:cs typeface="Arial" panose="020B0604020202020204" pitchFamily="34" charset="0"/>
              </a:rPr>
              <a:t>*The same survey was employed across both cohorts and patients were gathered from the same 10 surgeon’s clinics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2B03A53-7553-084E-A00B-5048D901C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85179"/>
              </p:ext>
            </p:extLst>
          </p:nvPr>
        </p:nvGraphicFramePr>
        <p:xfrm>
          <a:off x="1839968" y="26898600"/>
          <a:ext cx="21431723" cy="11387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500">
                  <a:extLst>
                    <a:ext uri="{9D8B030D-6E8A-4147-A177-3AD203B41FA5}">
                      <a16:colId xmlns:a16="http://schemas.microsoft.com/office/drawing/2014/main" val="3641568038"/>
                    </a:ext>
                  </a:extLst>
                </a:gridCol>
                <a:gridCol w="14469673">
                  <a:extLst>
                    <a:ext uri="{9D8B030D-6E8A-4147-A177-3AD203B41FA5}">
                      <a16:colId xmlns:a16="http://schemas.microsoft.com/office/drawing/2014/main" val="1114910253"/>
                    </a:ext>
                  </a:extLst>
                </a:gridCol>
                <a:gridCol w="3206454">
                  <a:extLst>
                    <a:ext uri="{9D8B030D-6E8A-4147-A177-3AD203B41FA5}">
                      <a16:colId xmlns:a16="http://schemas.microsoft.com/office/drawing/2014/main" val="2303274538"/>
                    </a:ext>
                  </a:extLst>
                </a:gridCol>
                <a:gridCol w="3187096">
                  <a:extLst>
                    <a:ext uri="{9D8B030D-6E8A-4147-A177-3AD203B41FA5}">
                      <a16:colId xmlns:a16="http://schemas.microsoft.com/office/drawing/2014/main" val="1769295140"/>
                    </a:ext>
                  </a:extLst>
                </a:gridCol>
              </a:tblGrid>
              <a:tr h="684431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Responses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 Risk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 anchor="b">
                    <a:solidFill>
                      <a:srgbClr val="70A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Assessment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SURPAS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 anchor="b">
                    <a:solidFill>
                      <a:srgbClr val="A1A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097996"/>
                  </a:ext>
                </a:extLst>
              </a:tr>
              <a:tr h="32697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(N=100)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(N=93)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2006169786"/>
                  </a:ext>
                </a:extLst>
              </a:tr>
              <a:tr h="32702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time was spent discussing the risk of your surgery with you?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1855937762"/>
                  </a:ext>
                </a:extLst>
              </a:tr>
              <a:tr h="32697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enough time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4134432156"/>
                  </a:ext>
                </a:extLst>
              </a:tr>
              <a:tr h="32697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time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(20.8%)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(2.2%)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4195591782"/>
                  </a:ext>
                </a:extLst>
              </a:tr>
              <a:tr h="32697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Enough time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(72.3%)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(97.9%)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637515160"/>
                  </a:ext>
                </a:extLst>
              </a:tr>
              <a:tr h="41831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 much time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(5.9%)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974994393"/>
                  </a:ext>
                </a:extLst>
              </a:tr>
              <a:tr h="32702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much actual time was spent discussing the risk of your surgery, minutes, mean (SD)</a:t>
                      </a:r>
                    </a:p>
                  </a:txBody>
                  <a:tcPr marL="59309" marR="59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 (13.6%)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 (6.1%)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2959619167"/>
                  </a:ext>
                </a:extLst>
              </a:tr>
              <a:tr h="34451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 you satisfied with the risk discussion regarding you surgery?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3554805994"/>
                  </a:ext>
                </a:extLst>
              </a:tr>
              <a:tr h="32697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dissatisfied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(0.1%)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4162219654"/>
                  </a:ext>
                </a:extLst>
              </a:tr>
              <a:tr h="32697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Dissatisfied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(10.9%)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455444298"/>
                  </a:ext>
                </a:extLst>
              </a:tr>
              <a:tr h="32697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Satisfied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(72.0%)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(18.3%)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1885627250"/>
                  </a:ext>
                </a:extLst>
              </a:tr>
              <a:tr h="41831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satisfied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(16.0%)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(81.7%)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2233303281"/>
                  </a:ext>
                </a:extLst>
              </a:tr>
              <a:tr h="48330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did the discussion of the operation affect your comfort level to have the surgery?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598817194"/>
                  </a:ext>
                </a:extLst>
              </a:tr>
              <a:tr h="326977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 me less comfortable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(34.0%)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(2.2%)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2136566709"/>
                  </a:ext>
                </a:extLst>
              </a:tr>
              <a:tr h="32697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change in my comfort level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(49.0%)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(22.6%)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3344898838"/>
                  </a:ext>
                </a:extLst>
              </a:tr>
              <a:tr h="387886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Made me more comfortable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(19.0%)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(75.3%)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3558606470"/>
                  </a:ext>
                </a:extLst>
              </a:tr>
              <a:tr h="48330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did the consent process affect your anxiety regarding the planned operation?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405483080"/>
                  </a:ext>
                </a:extLst>
              </a:tr>
              <a:tr h="32697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greatly increased my anxiety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(31.0%)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(0.0%)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1930664870"/>
                  </a:ext>
                </a:extLst>
              </a:tr>
              <a:tr h="32697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somewhat increased by anxiety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(49.0%)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(9.7%)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2946109671"/>
                  </a:ext>
                </a:extLst>
              </a:tr>
              <a:tr h="326977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somewhat decreased my anxiety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(18.0%)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(39.8%)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2202090342"/>
                  </a:ext>
                </a:extLst>
              </a:tr>
              <a:tr h="41831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greatly decreased my anxiety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(2.0%)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(50.5%)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309" marR="59309" marT="0" marB="0"/>
                </a:tc>
                <a:extLst>
                  <a:ext uri="{0D108BD9-81ED-4DB2-BD59-A6C34878D82A}">
                    <a16:rowId xmlns:a16="http://schemas.microsoft.com/office/drawing/2014/main" val="794218470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ADD106E-55B0-9D48-9AFC-0FCAD0AAE95A}"/>
              </a:ext>
            </a:extLst>
          </p:cNvPr>
          <p:cNvCxnSpPr>
            <a:cxnSpLocks/>
          </p:cNvCxnSpPr>
          <p:nvPr/>
        </p:nvCxnSpPr>
        <p:spPr>
          <a:xfrm>
            <a:off x="23591520" y="24003000"/>
            <a:ext cx="1655064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5CE4B69-9B31-8145-B16E-7504C26F9902}"/>
              </a:ext>
            </a:extLst>
          </p:cNvPr>
          <p:cNvSpPr/>
          <p:nvPr/>
        </p:nvSpPr>
        <p:spPr>
          <a:xfrm>
            <a:off x="28065502" y="12055977"/>
            <a:ext cx="7620000" cy="2306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Ten Surgical Clinics and two patient cohorts identified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3DE5BC-042A-E249-8732-D19226C8D94D}"/>
              </a:ext>
            </a:extLst>
          </p:cNvPr>
          <p:cNvSpPr/>
          <p:nvPr/>
        </p:nvSpPr>
        <p:spPr>
          <a:xfrm>
            <a:off x="24277273" y="15519412"/>
            <a:ext cx="5418298" cy="18541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Cohort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988EB6-1D77-7146-949B-2E0AC545EC65}"/>
              </a:ext>
            </a:extLst>
          </p:cNvPr>
          <p:cNvSpPr/>
          <p:nvPr/>
        </p:nvSpPr>
        <p:spPr>
          <a:xfrm>
            <a:off x="34209386" y="15519412"/>
            <a:ext cx="5418298" cy="1854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Cohort 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E24CA3-5853-AF42-8D38-FA3C3B5D1834}"/>
              </a:ext>
            </a:extLst>
          </p:cNvPr>
          <p:cNvSpPr/>
          <p:nvPr/>
        </p:nvSpPr>
        <p:spPr>
          <a:xfrm>
            <a:off x="24277273" y="18008606"/>
            <a:ext cx="5418298" cy="18541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Patients consented using the “routine” process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998332-068D-2B40-913A-56EDB1065315}"/>
              </a:ext>
            </a:extLst>
          </p:cNvPr>
          <p:cNvSpPr/>
          <p:nvPr/>
        </p:nvSpPr>
        <p:spPr>
          <a:xfrm>
            <a:off x="34209386" y="18008606"/>
            <a:ext cx="5418298" cy="1854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Patients consented using the SURPAS tool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504268-ADBE-3244-AD33-9986D2009566}"/>
              </a:ext>
            </a:extLst>
          </p:cNvPr>
          <p:cNvSpPr/>
          <p:nvPr/>
        </p:nvSpPr>
        <p:spPr>
          <a:xfrm>
            <a:off x="24277273" y="20497800"/>
            <a:ext cx="5418298" cy="25421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Survey* employed to assess patient perception of informed consent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1D092B-4652-E240-87B4-409AFC83776F}"/>
              </a:ext>
            </a:extLst>
          </p:cNvPr>
          <p:cNvSpPr/>
          <p:nvPr/>
        </p:nvSpPr>
        <p:spPr>
          <a:xfrm>
            <a:off x="34209386" y="20497800"/>
            <a:ext cx="5418298" cy="25642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Survey* employed to assess patient perception of informed consent process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991BE3-5EE8-2A4A-A0E2-1A972E9A1534}"/>
              </a:ext>
            </a:extLst>
          </p:cNvPr>
          <p:cNvSpPr/>
          <p:nvPr/>
        </p:nvSpPr>
        <p:spPr>
          <a:xfrm>
            <a:off x="1839968" y="9278331"/>
            <a:ext cx="21347888" cy="151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74320" algn="l"/>
                <a:tab pos="914400" algn="l"/>
              </a:tabLst>
            </a:pP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Efficiency: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SURPAS increased surgeon efficiency - shortening of the amount of time spent on the informed consent discussion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5BCAFE-D265-714F-A2EB-E631C220B0D4}"/>
              </a:ext>
            </a:extLst>
          </p:cNvPr>
          <p:cNvSpPr/>
          <p:nvPr/>
        </p:nvSpPr>
        <p:spPr>
          <a:xfrm>
            <a:off x="1839968" y="11131296"/>
            <a:ext cx="21347888" cy="15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74320" algn="l"/>
                <a:tab pos="914400" algn="l"/>
              </a:tabLst>
            </a:pP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Satisfaction: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SURPAS increased patient satisfaction despite their perception it took less time to discuss consent</a:t>
            </a:r>
            <a:endParaRPr lang="en-US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D8002C96-C92B-7D4C-AD8D-F5175B8DB5A4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 rot="16200000" flipH="1">
            <a:off x="33818739" y="12419615"/>
            <a:ext cx="1156559" cy="5043033"/>
          </a:xfrm>
          <a:prstGeom prst="bentConnector3">
            <a:avLst>
              <a:gd name="adj1" fmla="val 50000"/>
            </a:avLst>
          </a:prstGeom>
          <a:ln>
            <a:solidFill>
              <a:srgbClr val="A1AC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743AFC0C-7FA4-B448-99AE-DA1A27F65328}"/>
              </a:ext>
            </a:extLst>
          </p:cNvPr>
          <p:cNvSpPr/>
          <p:nvPr/>
        </p:nvSpPr>
        <p:spPr>
          <a:xfrm>
            <a:off x="11049000" y="13177492"/>
            <a:ext cx="123064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responses were compared using Fisher’s exact test and the Cochran-Mantel-</a:t>
            </a:r>
            <a:r>
              <a:rPr lang="en-US" sz="26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Haenszel</a:t>
            </a:r>
            <a:r>
              <a:rPr lang="en-US" sz="2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 which accounts for patients clustered by surgeons)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E47B1-F034-654C-9E2A-7AF75B4A389F}"/>
              </a:ext>
            </a:extLst>
          </p:cNvPr>
          <p:cNvSpPr/>
          <p:nvPr/>
        </p:nvSpPr>
        <p:spPr>
          <a:xfrm>
            <a:off x="1839968" y="7425366"/>
            <a:ext cx="21347888" cy="151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74320" algn="l"/>
                <a:tab pos="914400" algn="l"/>
              </a:tabLst>
            </a:pP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Comfort Level: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SURPAS provides preoperative surgical patients a level of comfort and understanding that current practice is unable to achieve</a:t>
            </a:r>
          </a:p>
        </p:txBody>
      </p:sp>
      <p:cxnSp>
        <p:nvCxnSpPr>
          <p:cNvPr id="42" name="Elbow Connector 41">
            <a:extLst>
              <a:ext uri="{FF2B5EF4-FFF2-40B4-BE49-F238E27FC236}">
                <a16:creationId xmlns:a16="http://schemas.microsoft.com/office/drawing/2014/main" id="{1CBA57A0-D1BB-7447-844E-72F539D89F6B}"/>
              </a:ext>
            </a:extLst>
          </p:cNvPr>
          <p:cNvCxnSpPr>
            <a:cxnSpLocks/>
            <a:stCxn id="4" idx="2"/>
            <a:endCxn id="23" idx="0"/>
          </p:cNvCxnSpPr>
          <p:nvPr/>
        </p:nvCxnSpPr>
        <p:spPr>
          <a:xfrm rot="5400000">
            <a:off x="28852683" y="12496592"/>
            <a:ext cx="1156559" cy="4889080"/>
          </a:xfrm>
          <a:prstGeom prst="bentConnector3">
            <a:avLst>
              <a:gd name="adj1" fmla="val 50000"/>
            </a:avLst>
          </a:prstGeom>
          <a:ln>
            <a:solidFill>
              <a:srgbClr val="70A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148418E-0308-F241-A96C-D5BE495D64B0}"/>
              </a:ext>
            </a:extLst>
          </p:cNvPr>
          <p:cNvCxnSpPr>
            <a:stCxn id="23" idx="2"/>
            <a:endCxn id="28" idx="0"/>
          </p:cNvCxnSpPr>
          <p:nvPr/>
        </p:nvCxnSpPr>
        <p:spPr>
          <a:xfrm>
            <a:off x="26986422" y="17373600"/>
            <a:ext cx="0" cy="635006"/>
          </a:xfrm>
          <a:prstGeom prst="line">
            <a:avLst/>
          </a:prstGeom>
          <a:ln>
            <a:solidFill>
              <a:srgbClr val="70A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A30C2BE-A2E9-0E47-B360-D790F28FA9CD}"/>
              </a:ext>
            </a:extLst>
          </p:cNvPr>
          <p:cNvCxnSpPr>
            <a:stCxn id="28" idx="2"/>
            <a:endCxn id="30" idx="0"/>
          </p:cNvCxnSpPr>
          <p:nvPr/>
        </p:nvCxnSpPr>
        <p:spPr>
          <a:xfrm>
            <a:off x="26986422" y="19862794"/>
            <a:ext cx="0" cy="635006"/>
          </a:xfrm>
          <a:prstGeom prst="line">
            <a:avLst/>
          </a:prstGeom>
          <a:ln>
            <a:solidFill>
              <a:srgbClr val="70A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797E943-D507-D64F-8164-A083DFA9BAD7}"/>
              </a:ext>
            </a:extLst>
          </p:cNvPr>
          <p:cNvCxnSpPr>
            <a:stCxn id="26" idx="2"/>
          </p:cNvCxnSpPr>
          <p:nvPr/>
        </p:nvCxnSpPr>
        <p:spPr>
          <a:xfrm>
            <a:off x="36918535" y="17373600"/>
            <a:ext cx="0" cy="635006"/>
          </a:xfrm>
          <a:prstGeom prst="line">
            <a:avLst/>
          </a:prstGeom>
          <a:ln>
            <a:solidFill>
              <a:srgbClr val="A1AC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B9D7822-5408-3043-8DED-6245414173A0}"/>
              </a:ext>
            </a:extLst>
          </p:cNvPr>
          <p:cNvCxnSpPr>
            <a:stCxn id="29" idx="2"/>
            <a:endCxn id="31" idx="0"/>
          </p:cNvCxnSpPr>
          <p:nvPr/>
        </p:nvCxnSpPr>
        <p:spPr>
          <a:xfrm>
            <a:off x="36918535" y="19862794"/>
            <a:ext cx="0" cy="635006"/>
          </a:xfrm>
          <a:prstGeom prst="line">
            <a:avLst/>
          </a:prstGeom>
          <a:ln>
            <a:solidFill>
              <a:srgbClr val="A1AC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5434A57-228D-CB44-BB4C-A7D59C4A3BDF}"/>
              </a:ext>
            </a:extLst>
          </p:cNvPr>
          <p:cNvCxnSpPr>
            <a:cxnSpLocks/>
          </p:cNvCxnSpPr>
          <p:nvPr/>
        </p:nvCxnSpPr>
        <p:spPr>
          <a:xfrm>
            <a:off x="1447800" y="38557200"/>
            <a:ext cx="3867912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26" name="Picture 2" descr="Informed consent and hypnotherapy – HypnoTC">
            <a:extLst>
              <a:ext uri="{FF2B5EF4-FFF2-40B4-BE49-F238E27FC236}">
                <a16:creationId xmlns:a16="http://schemas.microsoft.com/office/drawing/2014/main" id="{4F1900F8-1E18-FB40-90AF-291191159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6413" y="24221301"/>
            <a:ext cx="14521990" cy="1418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9083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8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335B74"/>
      </a:accent1>
      <a:accent2>
        <a:srgbClr val="335B74"/>
      </a:accent2>
      <a:accent3>
        <a:srgbClr val="335B74"/>
      </a:accent3>
      <a:accent4>
        <a:srgbClr val="65747C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4776</TotalTime>
  <Words>799</Words>
  <Application>Microsoft Macintosh PowerPoint</Application>
  <PresentationFormat>Custom</PresentationFormat>
  <Paragraphs>127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View</vt:lpstr>
      <vt:lpstr>PowerPoint Presentation</vt:lpstr>
    </vt:vector>
  </TitlesOfParts>
  <Company>The American College of Surgeons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 Statement</dc:title>
  <dc:creator>Sanjay Mohanty</dc:creator>
  <cp:lastModifiedBy>Wiesen, Brett M</cp:lastModifiedBy>
  <cp:revision>84</cp:revision>
  <dcterms:created xsi:type="dcterms:W3CDTF">2014-10-02T15:25:48Z</dcterms:created>
  <dcterms:modified xsi:type="dcterms:W3CDTF">2021-01-25T17:53:12Z</dcterms:modified>
</cp:coreProperties>
</file>