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7" d="100"/>
          <a:sy n="17" d="100"/>
        </p:scale>
        <p:origin x="516"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192EFA-3A6D-43A1-A271-458BBD392D18}"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151145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192EFA-3A6D-43A1-A271-458BBD392D18}"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232028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192EFA-3A6D-43A1-A271-458BBD392D18}"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389858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192EFA-3A6D-43A1-A271-458BBD392D18}"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335286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192EFA-3A6D-43A1-A271-458BBD392D18}"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533641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192EFA-3A6D-43A1-A271-458BBD392D18}"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2842691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2" y="10521315"/>
            <a:ext cx="21662705"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0" y="10521315"/>
            <a:ext cx="21769390"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192EFA-3A6D-43A1-A271-458BBD392D18}" type="datetimeFigureOut">
              <a:rPr lang="en-US" smtClean="0"/>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3343543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192EFA-3A6D-43A1-A271-458BBD392D18}" type="datetimeFigureOut">
              <a:rPr lang="en-US" smtClean="0"/>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145883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92EFA-3A6D-43A1-A271-458BBD392D18}" type="datetimeFigureOut">
              <a:rPr lang="en-US" smtClean="0"/>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2175021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A3192EFA-3A6D-43A1-A271-458BBD392D18}"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260715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A3192EFA-3A6D-43A1-A271-458BBD392D18}"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E2BCA9-3739-4FA7-8F66-383474648F69}" type="slidenum">
              <a:rPr lang="en-US" smtClean="0"/>
              <a:t>‹#›</a:t>
            </a:fld>
            <a:endParaRPr lang="en-US"/>
          </a:p>
        </p:txBody>
      </p:sp>
    </p:spTree>
    <p:extLst>
      <p:ext uri="{BB962C8B-B14F-4D97-AF65-F5344CB8AC3E}">
        <p14:creationId xmlns:p14="http://schemas.microsoft.com/office/powerpoint/2010/main" val="149641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A3192EFA-3A6D-43A1-A271-458BBD392D18}" type="datetimeFigureOut">
              <a:rPr lang="en-US" smtClean="0"/>
              <a:t>2/17/2021</a:t>
            </a:fld>
            <a:endParaRPr lang="en-US"/>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FEE2BCA9-3739-4FA7-8F66-383474648F69}" type="slidenum">
              <a:rPr lang="en-US" smtClean="0"/>
              <a:t>‹#›</a:t>
            </a:fld>
            <a:endParaRPr lang="en-US"/>
          </a:p>
        </p:txBody>
      </p:sp>
    </p:spTree>
    <p:extLst>
      <p:ext uri="{BB962C8B-B14F-4D97-AF65-F5344CB8AC3E}">
        <p14:creationId xmlns:p14="http://schemas.microsoft.com/office/powerpoint/2010/main" val="2874594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woodlibrarymuseum.org/museum/item/70/thiopental"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69FD9-7A98-48F6-A9BD-B4CC094693BD}"/>
              </a:ext>
            </a:extLst>
          </p:cNvPr>
          <p:cNvSpPr>
            <a:spLocks noGrp="1"/>
          </p:cNvSpPr>
          <p:nvPr>
            <p:ph type="ctrTitle"/>
          </p:nvPr>
        </p:nvSpPr>
        <p:spPr>
          <a:xfrm>
            <a:off x="11201400" y="-98472"/>
            <a:ext cx="28803600" cy="2726570"/>
          </a:xfrm>
        </p:spPr>
        <p:txBody>
          <a:bodyPr>
            <a:noAutofit/>
          </a:bodyPr>
          <a:lstStyle/>
          <a:p>
            <a:r>
              <a:rPr lang="en-US" sz="7000" dirty="0"/>
              <a:t>ARE OUTCOMES IN PATIENTS WITH PRESUMED HEAD INJURIES THAT UNDERGO RSI IMPACTED BY INSTITUTIONAL PRACTICES AND MEDICATION CHOICE?</a:t>
            </a:r>
          </a:p>
        </p:txBody>
      </p:sp>
      <p:sp>
        <p:nvSpPr>
          <p:cNvPr id="3" name="Subtitle 2">
            <a:extLst>
              <a:ext uri="{FF2B5EF4-FFF2-40B4-BE49-F238E27FC236}">
                <a16:creationId xmlns:a16="http://schemas.microsoft.com/office/drawing/2014/main" id="{575FE9B4-EE33-4161-B38B-D6282CE95291}"/>
              </a:ext>
            </a:extLst>
          </p:cNvPr>
          <p:cNvSpPr>
            <a:spLocks noGrp="1"/>
          </p:cNvSpPr>
          <p:nvPr>
            <p:ph type="subTitle" idx="1"/>
          </p:nvPr>
        </p:nvSpPr>
        <p:spPr>
          <a:xfrm>
            <a:off x="2666998" y="6251027"/>
            <a:ext cx="12992103" cy="8331968"/>
          </a:xfrm>
        </p:spPr>
        <p:txBody>
          <a:bodyPr>
            <a:normAutofit/>
          </a:bodyPr>
          <a:lstStyle/>
          <a:p>
            <a:pPr marL="750094" indent="-750094" algn="l">
              <a:lnSpc>
                <a:spcPct val="100000"/>
              </a:lnSpc>
              <a:spcBef>
                <a:spcPts val="0"/>
              </a:spcBef>
              <a:buFont typeface="Arial" panose="020B0604020202020204" pitchFamily="34" charset="0"/>
              <a:buChar char="•"/>
            </a:pPr>
            <a:r>
              <a:rPr lang="en-US" sz="4500" dirty="0"/>
              <a:t>RSI indications: compromised airway, due to multitude of reasons</a:t>
            </a:r>
          </a:p>
          <a:p>
            <a:pPr marL="750094" indent="-750094" algn="l">
              <a:lnSpc>
                <a:spcPct val="100000"/>
              </a:lnSpc>
              <a:spcBef>
                <a:spcPts val="0"/>
              </a:spcBef>
              <a:buFont typeface="Arial" panose="020B0604020202020204" pitchFamily="34" charset="0"/>
              <a:buChar char="•"/>
            </a:pPr>
            <a:r>
              <a:rPr lang="en-US" sz="4500" dirty="0"/>
              <a:t>Basic RSI procedure: Preoxygenation, induce unconsciousness, induce paralysis, intubate </a:t>
            </a:r>
          </a:p>
          <a:p>
            <a:pPr marL="750094" indent="-750094" algn="l">
              <a:lnSpc>
                <a:spcPct val="100000"/>
              </a:lnSpc>
              <a:spcBef>
                <a:spcPts val="0"/>
              </a:spcBef>
              <a:buFont typeface="Arial" panose="020B0604020202020204" pitchFamily="34" charset="0"/>
              <a:buChar char="•"/>
            </a:pPr>
            <a:r>
              <a:rPr lang="en-US" sz="4500" dirty="0"/>
              <a:t>Common paralysis agents</a:t>
            </a:r>
          </a:p>
          <a:p>
            <a:pPr marL="2670334" lvl="1" indent="-750094" algn="l">
              <a:lnSpc>
                <a:spcPct val="100000"/>
              </a:lnSpc>
              <a:spcBef>
                <a:spcPts val="0"/>
              </a:spcBef>
              <a:buFont typeface="Arial" panose="020B0604020202020204" pitchFamily="34" charset="0"/>
              <a:buChar char="•"/>
            </a:pPr>
            <a:r>
              <a:rPr lang="en-US" sz="3500" dirty="0"/>
              <a:t>Rocuronium (non-depolarizing)</a:t>
            </a:r>
          </a:p>
          <a:p>
            <a:pPr marL="2670334" lvl="1" indent="-750094" algn="l">
              <a:lnSpc>
                <a:spcPct val="100000"/>
              </a:lnSpc>
              <a:spcBef>
                <a:spcPts val="0"/>
              </a:spcBef>
              <a:buFont typeface="Arial" panose="020B0604020202020204" pitchFamily="34" charset="0"/>
              <a:buChar char="•"/>
            </a:pPr>
            <a:r>
              <a:rPr lang="en-US" sz="3500" dirty="0"/>
              <a:t>Succinylcholine (depolarizing)</a:t>
            </a:r>
          </a:p>
          <a:p>
            <a:pPr marL="750094" indent="-750094" algn="l">
              <a:lnSpc>
                <a:spcPct val="100000"/>
              </a:lnSpc>
              <a:spcBef>
                <a:spcPts val="0"/>
              </a:spcBef>
              <a:buFont typeface="Arial" panose="020B0604020202020204" pitchFamily="34" charset="0"/>
              <a:buChar char="•"/>
            </a:pPr>
            <a:r>
              <a:rPr lang="en-US" sz="4500" dirty="0"/>
              <a:t>No definitive ‘best’ regimen that is widely accepted</a:t>
            </a:r>
          </a:p>
          <a:p>
            <a:pPr marL="750094" indent="-750094" algn="l">
              <a:lnSpc>
                <a:spcPct val="100000"/>
              </a:lnSpc>
              <a:spcBef>
                <a:spcPts val="0"/>
              </a:spcBef>
              <a:buFont typeface="Arial" panose="020B0604020202020204" pitchFamily="34" charset="0"/>
              <a:buChar char="•"/>
            </a:pPr>
            <a:r>
              <a:rPr lang="en-US" sz="4500" dirty="0"/>
              <a:t>Research shows that different institutions and different providers within institutions use different procedures</a:t>
            </a:r>
          </a:p>
          <a:p>
            <a:pPr marL="750094" indent="-750094" algn="l">
              <a:buFont typeface="Arial" panose="020B0604020202020204" pitchFamily="34" charset="0"/>
              <a:buChar char="•"/>
            </a:pPr>
            <a:endParaRPr lang="en-US" sz="6300" dirty="0"/>
          </a:p>
          <a:p>
            <a:pPr marL="500063" indent="-500063" algn="l">
              <a:buFont typeface="Arial" panose="020B0604020202020204" pitchFamily="34" charset="0"/>
              <a:buChar char="•"/>
            </a:pPr>
            <a:endParaRPr lang="en-US" sz="3150" dirty="0"/>
          </a:p>
        </p:txBody>
      </p:sp>
      <p:sp>
        <p:nvSpPr>
          <p:cNvPr id="6" name="Subtitle 2">
            <a:extLst>
              <a:ext uri="{FF2B5EF4-FFF2-40B4-BE49-F238E27FC236}">
                <a16:creationId xmlns:a16="http://schemas.microsoft.com/office/drawing/2014/main" id="{870F3A11-9456-4713-AEF8-4FE1D27AC97F}"/>
              </a:ext>
            </a:extLst>
          </p:cNvPr>
          <p:cNvSpPr txBox="1">
            <a:spLocks/>
          </p:cNvSpPr>
          <p:nvPr/>
        </p:nvSpPr>
        <p:spPr>
          <a:xfrm>
            <a:off x="20045328" y="24652376"/>
            <a:ext cx="11387134" cy="2172043"/>
          </a:xfrm>
          <a:prstGeom prst="rect">
            <a:avLst/>
          </a:prstGeom>
          <a:solidFill>
            <a:schemeClr val="accent2">
              <a:lumMod val="40000"/>
              <a:lumOff val="60000"/>
            </a:schemeClr>
          </a:solidFill>
        </p:spPr>
        <p:txBody>
          <a:bodyPr vert="horz" lIns="80010" tIns="40005" rIns="80010" bIns="40005" rtlCol="0">
            <a:norm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a:lnSpc>
                <a:spcPct val="100000"/>
              </a:lnSpc>
              <a:spcBef>
                <a:spcPts val="0"/>
              </a:spcBef>
            </a:pPr>
            <a:r>
              <a:rPr lang="en-US" sz="4500" dirty="0"/>
              <a:t>Use NEAR database to correlate </a:t>
            </a:r>
            <a:r>
              <a:rPr lang="en-US" sz="4500" dirty="0" err="1"/>
              <a:t>pt</a:t>
            </a:r>
            <a:r>
              <a:rPr lang="en-US" sz="4500" dirty="0"/>
              <a:t> characteristics with RSI medication for hypothesis b</a:t>
            </a:r>
            <a:endParaRPr lang="en-US" sz="6300" dirty="0"/>
          </a:p>
        </p:txBody>
      </p:sp>
      <p:sp>
        <p:nvSpPr>
          <p:cNvPr id="7" name="Subtitle 2">
            <a:extLst>
              <a:ext uri="{FF2B5EF4-FFF2-40B4-BE49-F238E27FC236}">
                <a16:creationId xmlns:a16="http://schemas.microsoft.com/office/drawing/2014/main" id="{A5D87BDF-3E65-425C-932F-B1F21931BA08}"/>
              </a:ext>
            </a:extLst>
          </p:cNvPr>
          <p:cNvSpPr txBox="1">
            <a:spLocks/>
          </p:cNvSpPr>
          <p:nvPr/>
        </p:nvSpPr>
        <p:spPr>
          <a:xfrm>
            <a:off x="35130383" y="6110717"/>
            <a:ext cx="12992101" cy="6946289"/>
          </a:xfrm>
          <a:prstGeom prst="rect">
            <a:avLst/>
          </a:prstGeom>
        </p:spPr>
        <p:txBody>
          <a:bodyPr vert="horz" lIns="80010" tIns="40005" rIns="80010" bIns="40005" rtlCol="0">
            <a:normAutofit/>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marL="750094" indent="-750094" algn="l">
              <a:lnSpc>
                <a:spcPct val="100000"/>
              </a:lnSpc>
              <a:spcBef>
                <a:spcPts val="0"/>
              </a:spcBef>
              <a:buFont typeface="Arial" panose="020B0604020202020204" pitchFamily="34" charset="0"/>
              <a:buChar char="•"/>
            </a:pPr>
            <a:r>
              <a:rPr lang="en-US" sz="4500" dirty="0"/>
              <a:t>Have coded 400 Denver Health patients into Excel</a:t>
            </a:r>
          </a:p>
          <a:p>
            <a:pPr marL="750094" indent="-750094" algn="l">
              <a:lnSpc>
                <a:spcPct val="100000"/>
              </a:lnSpc>
              <a:spcBef>
                <a:spcPts val="0"/>
              </a:spcBef>
              <a:buFont typeface="Arial" panose="020B0604020202020204" pitchFamily="34" charset="0"/>
              <a:buChar char="•"/>
            </a:pPr>
            <a:r>
              <a:rPr lang="en-US" sz="4500" dirty="0"/>
              <a:t>Need second coder to validate</a:t>
            </a:r>
          </a:p>
          <a:p>
            <a:pPr marL="750094" indent="-750094" algn="l">
              <a:lnSpc>
                <a:spcPct val="100000"/>
              </a:lnSpc>
              <a:spcBef>
                <a:spcPts val="0"/>
              </a:spcBef>
              <a:buFont typeface="Arial" panose="020B0604020202020204" pitchFamily="34" charset="0"/>
              <a:buChar char="•"/>
            </a:pPr>
            <a:r>
              <a:rPr lang="en-US" sz="4500" dirty="0"/>
              <a:t>ANOVA testing for hypothesis c </a:t>
            </a:r>
          </a:p>
          <a:p>
            <a:pPr marL="750094" indent="-750094" algn="l">
              <a:lnSpc>
                <a:spcPct val="100000"/>
              </a:lnSpc>
              <a:spcBef>
                <a:spcPts val="0"/>
              </a:spcBef>
              <a:buFont typeface="Arial" panose="020B0604020202020204" pitchFamily="34" charset="0"/>
              <a:buChar char="•"/>
            </a:pPr>
            <a:r>
              <a:rPr lang="en-US" sz="4500" dirty="0"/>
              <a:t>Use NEAR database for patients at other institutions for hypotheses a and b</a:t>
            </a:r>
          </a:p>
          <a:p>
            <a:pPr marL="750094" indent="-750094" algn="l">
              <a:lnSpc>
                <a:spcPct val="100000"/>
              </a:lnSpc>
              <a:spcBef>
                <a:spcPts val="0"/>
              </a:spcBef>
              <a:buFont typeface="Arial" panose="020B0604020202020204" pitchFamily="34" charset="0"/>
              <a:buChar char="•"/>
            </a:pPr>
            <a:endParaRPr lang="en-US" sz="4500" dirty="0"/>
          </a:p>
          <a:p>
            <a:pPr marL="750094" indent="-750094" algn="l">
              <a:buFont typeface="Arial" panose="020B0604020202020204" pitchFamily="34" charset="0"/>
              <a:buChar char="•"/>
            </a:pPr>
            <a:endParaRPr lang="en-US" sz="6300" dirty="0"/>
          </a:p>
          <a:p>
            <a:pPr marL="750094" indent="-750094" algn="l">
              <a:buFont typeface="Arial" panose="020B0604020202020204" pitchFamily="34" charset="0"/>
              <a:buChar char="•"/>
            </a:pPr>
            <a:endParaRPr lang="en-US" sz="6300" dirty="0"/>
          </a:p>
        </p:txBody>
      </p:sp>
      <p:sp>
        <p:nvSpPr>
          <p:cNvPr id="8" name="Subtitle 2">
            <a:extLst>
              <a:ext uri="{FF2B5EF4-FFF2-40B4-BE49-F238E27FC236}">
                <a16:creationId xmlns:a16="http://schemas.microsoft.com/office/drawing/2014/main" id="{E80733EB-529B-48CB-9132-C1C33A118C43}"/>
              </a:ext>
            </a:extLst>
          </p:cNvPr>
          <p:cNvSpPr txBox="1">
            <a:spLocks/>
          </p:cNvSpPr>
          <p:nvPr/>
        </p:nvSpPr>
        <p:spPr>
          <a:xfrm>
            <a:off x="2666998" y="18766970"/>
            <a:ext cx="12992103" cy="8474530"/>
          </a:xfrm>
          <a:prstGeom prst="rect">
            <a:avLst/>
          </a:prstGeom>
        </p:spPr>
        <p:txBody>
          <a:bodyPr vert="horz" lIns="80010" tIns="40005" rIns="80010" bIns="40005" rtlCol="0">
            <a:normAutofit lnSpcReduction="10000"/>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algn="l">
              <a:spcBef>
                <a:spcPts val="600"/>
              </a:spcBef>
            </a:pPr>
            <a:r>
              <a:rPr lang="en-US" sz="4725" dirty="0">
                <a:ea typeface="Calibri" panose="020F0502020204030204" pitchFamily="34" charset="0"/>
                <a:cs typeface="Times New Roman" panose="02020603050405020304" pitchFamily="18" charset="0"/>
              </a:rPr>
              <a:t>a. Choice of pharmacologic management of RSI in    ED patients with presumed head injury varies significantly across institutions.</a:t>
            </a:r>
          </a:p>
          <a:p>
            <a:pPr algn="l">
              <a:spcBef>
                <a:spcPts val="600"/>
              </a:spcBef>
            </a:pPr>
            <a:endParaRPr lang="en-US" sz="4725" dirty="0">
              <a:ea typeface="Calibri" panose="020F0502020204030204" pitchFamily="34" charset="0"/>
              <a:cs typeface="Times New Roman" panose="02020603050405020304" pitchFamily="18" charset="0"/>
            </a:endParaRPr>
          </a:p>
          <a:p>
            <a:pPr algn="l">
              <a:lnSpc>
                <a:spcPct val="100000"/>
              </a:lnSpc>
              <a:spcBef>
                <a:spcPts val="600"/>
              </a:spcBef>
            </a:pPr>
            <a:r>
              <a:rPr lang="en-US" sz="4725" dirty="0">
                <a:ea typeface="Calibri" panose="020F0502020204030204" pitchFamily="34" charset="0"/>
                <a:cs typeface="Times New Roman" panose="02020603050405020304" pitchFamily="18" charset="0"/>
              </a:rPr>
              <a:t>b. Patient and institutional characteristics are significantly associated with variation in pharmacologic management of RSI in ED patients with presumed head injury.</a:t>
            </a:r>
          </a:p>
          <a:p>
            <a:pPr algn="l">
              <a:lnSpc>
                <a:spcPct val="100000"/>
              </a:lnSpc>
              <a:spcBef>
                <a:spcPts val="600"/>
              </a:spcBef>
            </a:pPr>
            <a:endParaRPr lang="en-US" sz="4725" dirty="0">
              <a:ea typeface="Calibri" panose="020F0502020204030204" pitchFamily="34" charset="0"/>
              <a:cs typeface="Times New Roman" panose="02020603050405020304" pitchFamily="18" charset="0"/>
            </a:endParaRPr>
          </a:p>
          <a:p>
            <a:pPr algn="l">
              <a:lnSpc>
                <a:spcPct val="100000"/>
              </a:lnSpc>
              <a:spcBef>
                <a:spcPts val="600"/>
              </a:spcBef>
            </a:pPr>
            <a:r>
              <a:rPr lang="en-US" sz="4725" dirty="0">
                <a:ea typeface="Calibri" panose="020F0502020204030204" pitchFamily="34" charset="0"/>
                <a:cs typeface="Times New Roman" panose="02020603050405020304" pitchFamily="18" charset="0"/>
              </a:rPr>
              <a:t>c. Patient outcomes are significantly associated with variation in pharmacologic management of RSI in ED patients with presumed head injury</a:t>
            </a:r>
          </a:p>
          <a:p>
            <a:pPr marL="300038" indent="-300038" algn="l">
              <a:lnSpc>
                <a:spcPct val="120000"/>
              </a:lnSpc>
              <a:spcBef>
                <a:spcPts val="0"/>
              </a:spcBef>
              <a:buFont typeface="+mj-lt"/>
              <a:buAutoNum type="alphaLcPeriod"/>
            </a:pPr>
            <a:endParaRPr lang="en-US" sz="4725" dirty="0">
              <a:ea typeface="Calibri" panose="020F0502020204030204" pitchFamily="34" charset="0"/>
              <a:cs typeface="Times New Roman" panose="02020603050405020304" pitchFamily="18" charset="0"/>
            </a:endParaRPr>
          </a:p>
          <a:p>
            <a:pPr marL="300038" indent="-300038" algn="l">
              <a:lnSpc>
                <a:spcPct val="200000"/>
              </a:lnSpc>
              <a:spcBef>
                <a:spcPts val="0"/>
              </a:spcBef>
              <a:buFont typeface="+mj-lt"/>
              <a:buAutoNum type="alphaLcPeriod"/>
            </a:pPr>
            <a:endParaRPr lang="en-US" sz="6300" dirty="0"/>
          </a:p>
          <a:p>
            <a:pPr marL="500063" indent="-500063" algn="l">
              <a:buFont typeface="Arial" panose="020B0604020202020204" pitchFamily="34" charset="0"/>
              <a:buChar char="•"/>
            </a:pPr>
            <a:endParaRPr lang="en-US" sz="3150" dirty="0"/>
          </a:p>
        </p:txBody>
      </p:sp>
      <p:sp>
        <p:nvSpPr>
          <p:cNvPr id="9" name="Subtitle 2">
            <a:extLst>
              <a:ext uri="{FF2B5EF4-FFF2-40B4-BE49-F238E27FC236}">
                <a16:creationId xmlns:a16="http://schemas.microsoft.com/office/drawing/2014/main" id="{D87F0C15-1BAC-4025-A036-80227D1C3580}"/>
              </a:ext>
            </a:extLst>
          </p:cNvPr>
          <p:cNvSpPr txBox="1">
            <a:spLocks/>
          </p:cNvSpPr>
          <p:nvPr/>
        </p:nvSpPr>
        <p:spPr>
          <a:xfrm>
            <a:off x="35898372" y="13907014"/>
            <a:ext cx="12134853" cy="5687415"/>
          </a:xfrm>
          <a:prstGeom prst="rect">
            <a:avLst/>
          </a:prstGeom>
        </p:spPr>
        <p:txBody>
          <a:bodyPr vert="horz" lIns="80010" tIns="40005" rIns="80010" bIns="40005" rtlCol="0">
            <a:normAutofit fontScale="85000" lnSpcReduction="20000"/>
          </a:bodyPr>
          <a:lstStyle>
            <a:lvl1pPr marL="0" indent="0" algn="ctr" defTabSz="4389120" rtl="0" eaLnBrk="1" latinLnBrk="0" hangingPunct="1">
              <a:lnSpc>
                <a:spcPct val="90000"/>
              </a:lnSpc>
              <a:spcBef>
                <a:spcPts val="4800"/>
              </a:spcBef>
              <a:buFont typeface="Arial" panose="020B0604020202020204" pitchFamily="34" charset="0"/>
              <a:buNone/>
              <a:defRPr sz="11520" kern="1200">
                <a:solidFill>
                  <a:schemeClr val="tx1"/>
                </a:solidFill>
                <a:latin typeface="+mn-lt"/>
                <a:ea typeface="+mn-ea"/>
                <a:cs typeface="+mn-cs"/>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pPr marL="750094" indent="-750094" algn="l">
              <a:buFont typeface="Arial" panose="020B0604020202020204" pitchFamily="34" charset="0"/>
              <a:buChar char="•"/>
            </a:pPr>
            <a:r>
              <a:rPr lang="en-US" sz="4500" dirty="0"/>
              <a:t>Do outcomes vary between institutions when the </a:t>
            </a:r>
            <a:r>
              <a:rPr lang="en-US" sz="4500" i="1" dirty="0"/>
              <a:t>same</a:t>
            </a:r>
            <a:r>
              <a:rPr lang="en-US" sz="4500" dirty="0"/>
              <a:t> RSI medication is used?</a:t>
            </a:r>
          </a:p>
          <a:p>
            <a:pPr marL="2944654" lvl="1" indent="-750094" algn="l">
              <a:buFont typeface="Arial" panose="020B0604020202020204" pitchFamily="34" charset="0"/>
              <a:buChar char="•"/>
            </a:pPr>
            <a:r>
              <a:rPr lang="en-US" sz="3500" dirty="0"/>
              <a:t>Possibly pointing to other institutional characteristics affecting outcomes</a:t>
            </a:r>
          </a:p>
          <a:p>
            <a:pPr marL="750094" indent="-750094" algn="l">
              <a:buFont typeface="Arial" panose="020B0604020202020204" pitchFamily="34" charset="0"/>
              <a:buChar char="•"/>
            </a:pPr>
            <a:r>
              <a:rPr lang="en-US" sz="4500" dirty="0"/>
              <a:t>Broaden the type of intubations included in the study </a:t>
            </a:r>
          </a:p>
          <a:p>
            <a:pPr marL="2944654" lvl="1" indent="-750094" algn="l">
              <a:buFont typeface="Arial" panose="020B0604020202020204" pitchFamily="34" charset="0"/>
              <a:buChar char="•"/>
            </a:pPr>
            <a:r>
              <a:rPr lang="en-US" sz="3500" dirty="0"/>
              <a:t>Respiratory failure in addition to head trauma </a:t>
            </a:r>
          </a:p>
          <a:p>
            <a:pPr marL="750094" indent="-750094" algn="l">
              <a:buFont typeface="Arial" panose="020B0604020202020204" pitchFamily="34" charset="0"/>
              <a:buChar char="•"/>
            </a:pPr>
            <a:r>
              <a:rPr lang="en-US" sz="5420" dirty="0"/>
              <a:t>COVID-specific study</a:t>
            </a:r>
          </a:p>
          <a:p>
            <a:pPr marL="2944654" lvl="1" indent="-750094" algn="l">
              <a:buFont typeface="Arial" panose="020B0604020202020204" pitchFamily="34" charset="0"/>
              <a:buChar char="•"/>
            </a:pPr>
            <a:r>
              <a:rPr lang="en-US" sz="3500" dirty="0"/>
              <a:t>Does one medication produce the best outcomes in COVID patients?</a:t>
            </a:r>
          </a:p>
        </p:txBody>
      </p:sp>
      <p:sp>
        <p:nvSpPr>
          <p:cNvPr id="10" name="Title 1">
            <a:extLst>
              <a:ext uri="{FF2B5EF4-FFF2-40B4-BE49-F238E27FC236}">
                <a16:creationId xmlns:a16="http://schemas.microsoft.com/office/drawing/2014/main" id="{45D684F2-1AB6-4247-A603-462C8632CAE0}"/>
              </a:ext>
            </a:extLst>
          </p:cNvPr>
          <p:cNvSpPr txBox="1">
            <a:spLocks/>
          </p:cNvSpPr>
          <p:nvPr/>
        </p:nvSpPr>
        <p:spPr>
          <a:xfrm>
            <a:off x="11201400" y="2522398"/>
            <a:ext cx="28803600" cy="1107760"/>
          </a:xfrm>
          <a:prstGeom prst="rect">
            <a:avLst/>
          </a:prstGeom>
        </p:spPr>
        <p:txBody>
          <a:bodyPr vert="horz" lIns="80010" tIns="40005" rIns="80010" bIns="40005" rtlCol="0" anchor="b">
            <a:noAutofit/>
          </a:bodyPr>
          <a:lstStyle>
            <a:lvl1pPr algn="ctr" defTabSz="4389120" rtl="0" eaLnBrk="1" latinLnBrk="0" hangingPunct="1">
              <a:lnSpc>
                <a:spcPct val="90000"/>
              </a:lnSpc>
              <a:spcBef>
                <a:spcPct val="0"/>
              </a:spcBef>
              <a:buNone/>
              <a:defRPr sz="28800" kern="1200">
                <a:solidFill>
                  <a:schemeClr val="tx1"/>
                </a:solidFill>
                <a:latin typeface="+mj-lt"/>
                <a:ea typeface="+mj-ea"/>
                <a:cs typeface="+mj-cs"/>
              </a:defRPr>
            </a:lvl1pPr>
          </a:lstStyle>
          <a:p>
            <a:r>
              <a:rPr lang="en-US" sz="5250" dirty="0"/>
              <a:t>Dylan Therwhanger, University of Colorado School of Medicine Class of 2021</a:t>
            </a:r>
          </a:p>
        </p:txBody>
      </p:sp>
      <p:pic>
        <p:nvPicPr>
          <p:cNvPr id="12" name="Picture 11">
            <a:extLst>
              <a:ext uri="{FF2B5EF4-FFF2-40B4-BE49-F238E27FC236}">
                <a16:creationId xmlns:a16="http://schemas.microsoft.com/office/drawing/2014/main" id="{F10A5D64-BF76-4864-B73C-B265115298EC}"/>
              </a:ext>
            </a:extLst>
          </p:cNvPr>
          <p:cNvPicPr>
            <a:picLocks noChangeAspect="1"/>
          </p:cNvPicPr>
          <p:nvPr/>
        </p:nvPicPr>
        <p:blipFill>
          <a:blip r:embed="rId2"/>
          <a:stretch>
            <a:fillRect/>
          </a:stretch>
        </p:blipFill>
        <p:spPr>
          <a:xfrm>
            <a:off x="40005000" y="733375"/>
            <a:ext cx="8244012" cy="3578045"/>
          </a:xfrm>
          <a:prstGeom prst="rect">
            <a:avLst/>
          </a:prstGeom>
        </p:spPr>
      </p:pic>
      <p:pic>
        <p:nvPicPr>
          <p:cNvPr id="13" name="Picture 12">
            <a:extLst>
              <a:ext uri="{FF2B5EF4-FFF2-40B4-BE49-F238E27FC236}">
                <a16:creationId xmlns:a16="http://schemas.microsoft.com/office/drawing/2014/main" id="{34801F96-6CEE-4969-B123-9413FF64A949}"/>
              </a:ext>
            </a:extLst>
          </p:cNvPr>
          <p:cNvPicPr>
            <a:picLocks noChangeAspect="1"/>
          </p:cNvPicPr>
          <p:nvPr/>
        </p:nvPicPr>
        <p:blipFill>
          <a:blip r:embed="rId3"/>
          <a:stretch>
            <a:fillRect/>
          </a:stretch>
        </p:blipFill>
        <p:spPr>
          <a:xfrm>
            <a:off x="3145971" y="436195"/>
            <a:ext cx="4419589" cy="4073669"/>
          </a:xfrm>
          <a:prstGeom prst="rect">
            <a:avLst/>
          </a:prstGeom>
        </p:spPr>
      </p:pic>
      <p:cxnSp>
        <p:nvCxnSpPr>
          <p:cNvPr id="19" name="Straight Connector 18">
            <a:extLst>
              <a:ext uri="{FF2B5EF4-FFF2-40B4-BE49-F238E27FC236}">
                <a16:creationId xmlns:a16="http://schemas.microsoft.com/office/drawing/2014/main" id="{318E7F7E-F902-4998-9CA7-31C172FC42C7}"/>
              </a:ext>
            </a:extLst>
          </p:cNvPr>
          <p:cNvCxnSpPr>
            <a:cxnSpLocks/>
          </p:cNvCxnSpPr>
          <p:nvPr/>
        </p:nvCxnSpPr>
        <p:spPr>
          <a:xfrm>
            <a:off x="34687327" y="4632508"/>
            <a:ext cx="0" cy="22250400"/>
          </a:xfrm>
          <a:prstGeom prst="line">
            <a:avLst/>
          </a:prstGeom>
        </p:spPr>
        <p:style>
          <a:lnRef idx="1">
            <a:schemeClr val="dk1"/>
          </a:lnRef>
          <a:fillRef idx="0">
            <a:schemeClr val="dk1"/>
          </a:fillRef>
          <a:effectRef idx="0">
            <a:schemeClr val="dk1"/>
          </a:effectRef>
          <a:fontRef idx="minor">
            <a:schemeClr val="tx1"/>
          </a:fontRef>
        </p:style>
      </p:cxnSp>
      <p:sp>
        <p:nvSpPr>
          <p:cNvPr id="20" name="Title 1">
            <a:extLst>
              <a:ext uri="{FF2B5EF4-FFF2-40B4-BE49-F238E27FC236}">
                <a16:creationId xmlns:a16="http://schemas.microsoft.com/office/drawing/2014/main" id="{E2B00ECC-5472-454E-860B-2EED834E921E}"/>
              </a:ext>
            </a:extLst>
          </p:cNvPr>
          <p:cNvSpPr txBox="1">
            <a:spLocks/>
          </p:cNvSpPr>
          <p:nvPr/>
        </p:nvSpPr>
        <p:spPr>
          <a:xfrm>
            <a:off x="11201400" y="3279460"/>
            <a:ext cx="28803600" cy="1107760"/>
          </a:xfrm>
          <a:prstGeom prst="rect">
            <a:avLst/>
          </a:prstGeom>
        </p:spPr>
        <p:txBody>
          <a:bodyPr vert="horz" lIns="80010" tIns="40005" rIns="80010" bIns="40005" rtlCol="0" anchor="b">
            <a:noAutofit/>
          </a:bodyPr>
          <a:lstStyle>
            <a:lvl1pPr algn="ctr" defTabSz="4389120" rtl="0" eaLnBrk="1" latinLnBrk="0" hangingPunct="1">
              <a:lnSpc>
                <a:spcPct val="90000"/>
              </a:lnSpc>
              <a:spcBef>
                <a:spcPct val="0"/>
              </a:spcBef>
              <a:buNone/>
              <a:defRPr sz="28800" kern="1200">
                <a:solidFill>
                  <a:schemeClr val="tx1"/>
                </a:solidFill>
                <a:latin typeface="+mj-lt"/>
                <a:ea typeface="+mj-ea"/>
                <a:cs typeface="+mj-cs"/>
              </a:defRPr>
            </a:lvl1pPr>
          </a:lstStyle>
          <a:p>
            <a:r>
              <a:rPr lang="en-US" sz="5250" dirty="0"/>
              <a:t>Dr. Trent, Department of Emergency Medicine at Denver Health</a:t>
            </a:r>
          </a:p>
        </p:txBody>
      </p:sp>
      <p:sp>
        <p:nvSpPr>
          <p:cNvPr id="21" name="TextBox 20">
            <a:extLst>
              <a:ext uri="{FF2B5EF4-FFF2-40B4-BE49-F238E27FC236}">
                <a16:creationId xmlns:a16="http://schemas.microsoft.com/office/drawing/2014/main" id="{95A0BE6E-9459-471A-A9CE-A746BA5D98DC}"/>
              </a:ext>
            </a:extLst>
          </p:cNvPr>
          <p:cNvSpPr txBox="1"/>
          <p:nvPr/>
        </p:nvSpPr>
        <p:spPr>
          <a:xfrm>
            <a:off x="18068925" y="4648803"/>
            <a:ext cx="15068549" cy="1200329"/>
          </a:xfrm>
          <a:prstGeom prst="rect">
            <a:avLst/>
          </a:prstGeom>
          <a:solidFill>
            <a:schemeClr val="accent1">
              <a:lumMod val="40000"/>
              <a:lumOff val="60000"/>
            </a:schemeClr>
          </a:solidFill>
        </p:spPr>
        <p:txBody>
          <a:bodyPr wrap="square" rtlCol="0">
            <a:spAutoFit/>
          </a:bodyPr>
          <a:lstStyle/>
          <a:p>
            <a:pPr algn="ctr"/>
            <a:r>
              <a:rPr lang="en-US" sz="7200" dirty="0"/>
              <a:t>Methods</a:t>
            </a:r>
            <a:endParaRPr lang="en-US" dirty="0"/>
          </a:p>
        </p:txBody>
      </p:sp>
      <p:sp>
        <p:nvSpPr>
          <p:cNvPr id="22" name="TextBox 21">
            <a:extLst>
              <a:ext uri="{FF2B5EF4-FFF2-40B4-BE49-F238E27FC236}">
                <a16:creationId xmlns:a16="http://schemas.microsoft.com/office/drawing/2014/main" id="{9AA9AB44-2C16-4828-935F-64A585EE1F68}"/>
              </a:ext>
            </a:extLst>
          </p:cNvPr>
          <p:cNvSpPr txBox="1"/>
          <p:nvPr/>
        </p:nvSpPr>
        <p:spPr>
          <a:xfrm>
            <a:off x="3145971" y="4632508"/>
            <a:ext cx="12322628" cy="1200329"/>
          </a:xfrm>
          <a:prstGeom prst="rect">
            <a:avLst/>
          </a:prstGeom>
          <a:solidFill>
            <a:schemeClr val="accent1">
              <a:lumMod val="40000"/>
              <a:lumOff val="60000"/>
            </a:schemeClr>
          </a:solidFill>
        </p:spPr>
        <p:txBody>
          <a:bodyPr wrap="square" rtlCol="0">
            <a:spAutoFit/>
          </a:bodyPr>
          <a:lstStyle/>
          <a:p>
            <a:pPr algn="ctr"/>
            <a:r>
              <a:rPr lang="en-US" sz="7200" dirty="0"/>
              <a:t>Background</a:t>
            </a:r>
          </a:p>
        </p:txBody>
      </p:sp>
      <p:sp>
        <p:nvSpPr>
          <p:cNvPr id="23" name="TextBox 22">
            <a:extLst>
              <a:ext uri="{FF2B5EF4-FFF2-40B4-BE49-F238E27FC236}">
                <a16:creationId xmlns:a16="http://schemas.microsoft.com/office/drawing/2014/main" id="{FD5231E1-6575-4C22-91A2-F3506F5A0F91}"/>
              </a:ext>
            </a:extLst>
          </p:cNvPr>
          <p:cNvSpPr txBox="1"/>
          <p:nvPr/>
        </p:nvSpPr>
        <p:spPr>
          <a:xfrm>
            <a:off x="3001735" y="16574380"/>
            <a:ext cx="11762007" cy="1200329"/>
          </a:xfrm>
          <a:prstGeom prst="rect">
            <a:avLst/>
          </a:prstGeom>
          <a:solidFill>
            <a:schemeClr val="accent1">
              <a:lumMod val="40000"/>
              <a:lumOff val="60000"/>
            </a:schemeClr>
          </a:solidFill>
        </p:spPr>
        <p:txBody>
          <a:bodyPr wrap="square" rtlCol="0">
            <a:spAutoFit/>
          </a:bodyPr>
          <a:lstStyle/>
          <a:p>
            <a:pPr algn="ctr"/>
            <a:r>
              <a:rPr lang="en-US" sz="7200" dirty="0"/>
              <a:t>Hypothesis:</a:t>
            </a:r>
          </a:p>
        </p:txBody>
      </p:sp>
      <p:sp>
        <p:nvSpPr>
          <p:cNvPr id="24" name="TextBox 23">
            <a:extLst>
              <a:ext uri="{FF2B5EF4-FFF2-40B4-BE49-F238E27FC236}">
                <a16:creationId xmlns:a16="http://schemas.microsoft.com/office/drawing/2014/main" id="{15D46AF2-8BCE-4FCD-879A-15EEE0B686EF}"/>
              </a:ext>
            </a:extLst>
          </p:cNvPr>
          <p:cNvSpPr txBox="1"/>
          <p:nvPr/>
        </p:nvSpPr>
        <p:spPr>
          <a:xfrm>
            <a:off x="35160857" y="4648804"/>
            <a:ext cx="13088156" cy="1200329"/>
          </a:xfrm>
          <a:prstGeom prst="rect">
            <a:avLst/>
          </a:prstGeom>
          <a:solidFill>
            <a:schemeClr val="accent1">
              <a:lumMod val="40000"/>
              <a:lumOff val="60000"/>
            </a:schemeClr>
          </a:solidFill>
        </p:spPr>
        <p:txBody>
          <a:bodyPr wrap="square" rtlCol="0">
            <a:spAutoFit/>
          </a:bodyPr>
          <a:lstStyle/>
          <a:p>
            <a:pPr algn="ctr"/>
            <a:r>
              <a:rPr lang="en-US" sz="7200" dirty="0"/>
              <a:t>Current Progress/Left to do</a:t>
            </a:r>
          </a:p>
        </p:txBody>
      </p:sp>
      <p:sp>
        <p:nvSpPr>
          <p:cNvPr id="25" name="TextBox 24">
            <a:extLst>
              <a:ext uri="{FF2B5EF4-FFF2-40B4-BE49-F238E27FC236}">
                <a16:creationId xmlns:a16="http://schemas.microsoft.com/office/drawing/2014/main" id="{3ABA66F7-B8E6-4F17-B94F-79FA58766FA5}"/>
              </a:ext>
            </a:extLst>
          </p:cNvPr>
          <p:cNvSpPr txBox="1"/>
          <p:nvPr/>
        </p:nvSpPr>
        <p:spPr>
          <a:xfrm>
            <a:off x="35607982" y="12376232"/>
            <a:ext cx="12641030" cy="1200329"/>
          </a:xfrm>
          <a:prstGeom prst="rect">
            <a:avLst/>
          </a:prstGeom>
          <a:solidFill>
            <a:schemeClr val="accent1">
              <a:lumMod val="40000"/>
              <a:lumOff val="60000"/>
            </a:schemeClr>
          </a:solidFill>
        </p:spPr>
        <p:txBody>
          <a:bodyPr wrap="square" rtlCol="0">
            <a:spAutoFit/>
          </a:bodyPr>
          <a:lstStyle/>
          <a:p>
            <a:pPr algn="ctr"/>
            <a:r>
              <a:rPr lang="en-US" sz="7200" dirty="0"/>
              <a:t>Future Research</a:t>
            </a:r>
          </a:p>
        </p:txBody>
      </p:sp>
      <p:sp>
        <p:nvSpPr>
          <p:cNvPr id="32" name="TextBox 31">
            <a:extLst>
              <a:ext uri="{FF2B5EF4-FFF2-40B4-BE49-F238E27FC236}">
                <a16:creationId xmlns:a16="http://schemas.microsoft.com/office/drawing/2014/main" id="{FFD6D000-E30D-467C-AD9D-071E84E550EF}"/>
              </a:ext>
            </a:extLst>
          </p:cNvPr>
          <p:cNvSpPr txBox="1"/>
          <p:nvPr/>
        </p:nvSpPr>
        <p:spPr>
          <a:xfrm>
            <a:off x="36389581" y="23321747"/>
            <a:ext cx="11419119" cy="1200329"/>
          </a:xfrm>
          <a:prstGeom prst="rect">
            <a:avLst/>
          </a:prstGeom>
          <a:solidFill>
            <a:schemeClr val="accent1">
              <a:lumMod val="40000"/>
              <a:lumOff val="60000"/>
            </a:schemeClr>
          </a:solidFill>
        </p:spPr>
        <p:txBody>
          <a:bodyPr wrap="square" rtlCol="0">
            <a:spAutoFit/>
          </a:bodyPr>
          <a:lstStyle/>
          <a:p>
            <a:pPr algn="ctr"/>
            <a:r>
              <a:rPr lang="en-US" sz="7200" dirty="0"/>
              <a:t> Poster Sources</a:t>
            </a:r>
          </a:p>
        </p:txBody>
      </p:sp>
      <p:cxnSp>
        <p:nvCxnSpPr>
          <p:cNvPr id="34" name="Straight Connector 33">
            <a:extLst>
              <a:ext uri="{FF2B5EF4-FFF2-40B4-BE49-F238E27FC236}">
                <a16:creationId xmlns:a16="http://schemas.microsoft.com/office/drawing/2014/main" id="{AB7F072E-E929-4F5E-9180-5F35ECD16A09}"/>
              </a:ext>
            </a:extLst>
          </p:cNvPr>
          <p:cNvCxnSpPr>
            <a:cxnSpLocks/>
          </p:cNvCxnSpPr>
          <p:nvPr/>
        </p:nvCxnSpPr>
        <p:spPr>
          <a:xfrm>
            <a:off x="16687799" y="4632508"/>
            <a:ext cx="0" cy="22250400"/>
          </a:xfrm>
          <a:prstGeom prst="line">
            <a:avLst/>
          </a:prstGeom>
        </p:spPr>
        <p:style>
          <a:lnRef idx="1">
            <a:schemeClr val="dk1"/>
          </a:lnRef>
          <a:fillRef idx="0">
            <a:schemeClr val="dk1"/>
          </a:fillRef>
          <a:effectRef idx="0">
            <a:schemeClr val="dk1"/>
          </a:effectRef>
          <a:fontRef idx="minor">
            <a:schemeClr val="tx1"/>
          </a:fontRef>
        </p:style>
      </p:cxnSp>
      <p:pic>
        <p:nvPicPr>
          <p:cNvPr id="36" name="Picture 35">
            <a:extLst>
              <a:ext uri="{FF2B5EF4-FFF2-40B4-BE49-F238E27FC236}">
                <a16:creationId xmlns:a16="http://schemas.microsoft.com/office/drawing/2014/main" id="{0D1B1705-C2C8-457D-B65F-0A06A8BAE907}"/>
              </a:ext>
            </a:extLst>
          </p:cNvPr>
          <p:cNvPicPr>
            <a:picLocks noChangeAspect="1"/>
          </p:cNvPicPr>
          <p:nvPr/>
        </p:nvPicPr>
        <p:blipFill>
          <a:blip r:embed="rId4"/>
          <a:stretch>
            <a:fillRect/>
          </a:stretch>
        </p:blipFill>
        <p:spPr>
          <a:xfrm>
            <a:off x="8561703" y="13246150"/>
            <a:ext cx="4248149" cy="2832099"/>
          </a:xfrm>
          <a:prstGeom prst="rect">
            <a:avLst/>
          </a:prstGeom>
        </p:spPr>
      </p:pic>
      <p:sp>
        <p:nvSpPr>
          <p:cNvPr id="26" name="TextBox 25">
            <a:extLst>
              <a:ext uri="{FF2B5EF4-FFF2-40B4-BE49-F238E27FC236}">
                <a16:creationId xmlns:a16="http://schemas.microsoft.com/office/drawing/2014/main" id="{6699A498-ECBF-4E85-B816-FD597B56B7C3}"/>
              </a:ext>
            </a:extLst>
          </p:cNvPr>
          <p:cNvSpPr txBox="1"/>
          <p:nvPr/>
        </p:nvSpPr>
        <p:spPr>
          <a:xfrm>
            <a:off x="36237181" y="20332414"/>
            <a:ext cx="11419119" cy="1200329"/>
          </a:xfrm>
          <a:prstGeom prst="rect">
            <a:avLst/>
          </a:prstGeom>
          <a:solidFill>
            <a:schemeClr val="accent1">
              <a:lumMod val="40000"/>
              <a:lumOff val="60000"/>
            </a:schemeClr>
          </a:solidFill>
        </p:spPr>
        <p:txBody>
          <a:bodyPr wrap="square" rtlCol="0">
            <a:spAutoFit/>
          </a:bodyPr>
          <a:lstStyle/>
          <a:p>
            <a:pPr algn="ctr"/>
            <a:r>
              <a:rPr lang="en-US" sz="7200" dirty="0"/>
              <a:t> Conflicts of Interest</a:t>
            </a:r>
          </a:p>
        </p:txBody>
      </p:sp>
      <p:sp>
        <p:nvSpPr>
          <p:cNvPr id="4" name="TextBox 3">
            <a:extLst>
              <a:ext uri="{FF2B5EF4-FFF2-40B4-BE49-F238E27FC236}">
                <a16:creationId xmlns:a16="http://schemas.microsoft.com/office/drawing/2014/main" id="{2AEA8A8A-6BB8-4505-A6EA-C6C59ADB4826}"/>
              </a:ext>
            </a:extLst>
          </p:cNvPr>
          <p:cNvSpPr txBox="1"/>
          <p:nvPr/>
        </p:nvSpPr>
        <p:spPr>
          <a:xfrm>
            <a:off x="36389581" y="21996358"/>
            <a:ext cx="11419114" cy="861774"/>
          </a:xfrm>
          <a:prstGeom prst="rect">
            <a:avLst/>
          </a:prstGeom>
          <a:noFill/>
        </p:spPr>
        <p:txBody>
          <a:bodyPr wrap="square" rtlCol="0">
            <a:spAutoFit/>
          </a:bodyPr>
          <a:lstStyle/>
          <a:p>
            <a:pPr marL="685800" indent="-685800">
              <a:buFont typeface="Arial" panose="020B0604020202020204" pitchFamily="34" charset="0"/>
              <a:buChar char="•"/>
            </a:pPr>
            <a:r>
              <a:rPr lang="en-US" sz="5000" dirty="0"/>
              <a:t>None</a:t>
            </a:r>
          </a:p>
        </p:txBody>
      </p:sp>
      <p:sp>
        <p:nvSpPr>
          <p:cNvPr id="5" name="TextBox 4">
            <a:extLst>
              <a:ext uri="{FF2B5EF4-FFF2-40B4-BE49-F238E27FC236}">
                <a16:creationId xmlns:a16="http://schemas.microsoft.com/office/drawing/2014/main" id="{4A92482F-5308-45E8-ABD6-5108CD622BDD}"/>
              </a:ext>
            </a:extLst>
          </p:cNvPr>
          <p:cNvSpPr txBox="1"/>
          <p:nvPr/>
        </p:nvSpPr>
        <p:spPr>
          <a:xfrm>
            <a:off x="20045364" y="6364361"/>
            <a:ext cx="11387134" cy="1600438"/>
          </a:xfrm>
          <a:prstGeom prst="rect">
            <a:avLst/>
          </a:prstGeom>
          <a:solidFill>
            <a:schemeClr val="accent2">
              <a:lumMod val="40000"/>
              <a:lumOff val="60000"/>
            </a:schemeClr>
          </a:solidFill>
        </p:spPr>
        <p:txBody>
          <a:bodyPr wrap="square" rtlCol="0">
            <a:spAutoFit/>
          </a:bodyPr>
          <a:lstStyle/>
          <a:p>
            <a:pPr algn="ctr"/>
            <a:r>
              <a:rPr lang="en-US" sz="4000" dirty="0"/>
              <a:t>Collect NEAR (National Emergency Airway Registry) MRNs for intubated Denver Health patients</a:t>
            </a:r>
          </a:p>
          <a:p>
            <a:pPr algn="ctr"/>
            <a:endParaRPr lang="en-US" dirty="0"/>
          </a:p>
        </p:txBody>
      </p:sp>
      <p:sp>
        <p:nvSpPr>
          <p:cNvPr id="11" name="TextBox 10">
            <a:extLst>
              <a:ext uri="{FF2B5EF4-FFF2-40B4-BE49-F238E27FC236}">
                <a16:creationId xmlns:a16="http://schemas.microsoft.com/office/drawing/2014/main" id="{23DB32C0-CA15-41C3-8203-E887FDAD4171}"/>
              </a:ext>
            </a:extLst>
          </p:cNvPr>
          <p:cNvSpPr txBox="1"/>
          <p:nvPr/>
        </p:nvSpPr>
        <p:spPr>
          <a:xfrm>
            <a:off x="20045328" y="9055094"/>
            <a:ext cx="11387134" cy="1323439"/>
          </a:xfrm>
          <a:prstGeom prst="rect">
            <a:avLst/>
          </a:prstGeom>
          <a:solidFill>
            <a:schemeClr val="accent2">
              <a:lumMod val="40000"/>
              <a:lumOff val="60000"/>
            </a:schemeClr>
          </a:solidFill>
        </p:spPr>
        <p:txBody>
          <a:bodyPr wrap="square" rtlCol="0">
            <a:spAutoFit/>
          </a:bodyPr>
          <a:lstStyle/>
          <a:p>
            <a:pPr algn="ctr"/>
            <a:r>
              <a:rPr lang="en-US" sz="4000" dirty="0"/>
              <a:t>Review patient charts for two criteria: head injury documented on imaging, whether patient intubated</a:t>
            </a:r>
          </a:p>
        </p:txBody>
      </p:sp>
      <p:sp>
        <p:nvSpPr>
          <p:cNvPr id="14" name="TextBox 13">
            <a:extLst>
              <a:ext uri="{FF2B5EF4-FFF2-40B4-BE49-F238E27FC236}">
                <a16:creationId xmlns:a16="http://schemas.microsoft.com/office/drawing/2014/main" id="{E9176A21-6D7C-44DE-A24E-A293408D9680}"/>
              </a:ext>
            </a:extLst>
          </p:cNvPr>
          <p:cNvSpPr txBox="1"/>
          <p:nvPr/>
        </p:nvSpPr>
        <p:spPr>
          <a:xfrm>
            <a:off x="20045328" y="11767365"/>
            <a:ext cx="11387134" cy="5909310"/>
          </a:xfrm>
          <a:prstGeom prst="rect">
            <a:avLst/>
          </a:prstGeom>
          <a:solidFill>
            <a:schemeClr val="accent2">
              <a:lumMod val="40000"/>
              <a:lumOff val="60000"/>
            </a:schemeClr>
          </a:solidFill>
        </p:spPr>
        <p:txBody>
          <a:bodyPr wrap="square" rtlCol="0">
            <a:spAutoFit/>
          </a:bodyPr>
          <a:lstStyle/>
          <a:p>
            <a:r>
              <a:rPr lang="en-US" sz="4000" dirty="0"/>
              <a:t>Code following parameters into Excel spreadsheet for each patient:</a:t>
            </a:r>
          </a:p>
          <a:p>
            <a:pPr marL="2944654" lvl="1" indent="-750094" algn="l">
              <a:lnSpc>
                <a:spcPct val="100000"/>
              </a:lnSpc>
              <a:spcBef>
                <a:spcPts val="0"/>
              </a:spcBef>
              <a:buFont typeface="Arial" panose="020B0604020202020204" pitchFamily="34" charset="0"/>
              <a:buChar char="•"/>
            </a:pPr>
            <a:r>
              <a:rPr lang="en-US" sz="4000" dirty="0"/>
              <a:t>Survival</a:t>
            </a:r>
          </a:p>
          <a:p>
            <a:pPr marL="2944654" lvl="1" indent="-750094" algn="l">
              <a:lnSpc>
                <a:spcPct val="100000"/>
              </a:lnSpc>
              <a:spcBef>
                <a:spcPts val="0"/>
              </a:spcBef>
              <a:buFont typeface="Arial" panose="020B0604020202020204" pitchFamily="34" charset="0"/>
              <a:buChar char="•"/>
            </a:pPr>
            <a:r>
              <a:rPr lang="en-US" sz="4000" dirty="0"/>
              <a:t>Disposition</a:t>
            </a:r>
          </a:p>
          <a:p>
            <a:pPr marL="2944654" lvl="1" indent="-750094" algn="l">
              <a:lnSpc>
                <a:spcPct val="100000"/>
              </a:lnSpc>
              <a:spcBef>
                <a:spcPts val="0"/>
              </a:spcBef>
              <a:buFont typeface="Arial" panose="020B0604020202020204" pitchFamily="34" charset="0"/>
              <a:buChar char="•"/>
            </a:pPr>
            <a:r>
              <a:rPr lang="en-US" sz="4000" dirty="0"/>
              <a:t>Medication type</a:t>
            </a:r>
          </a:p>
          <a:p>
            <a:pPr marL="2944654" lvl="1" indent="-750094" algn="l">
              <a:lnSpc>
                <a:spcPct val="100000"/>
              </a:lnSpc>
              <a:spcBef>
                <a:spcPts val="0"/>
              </a:spcBef>
              <a:buFont typeface="Arial" panose="020B0604020202020204" pitchFamily="34" charset="0"/>
              <a:buChar char="•"/>
            </a:pPr>
            <a:r>
              <a:rPr lang="en-US" sz="4000" dirty="0"/>
              <a:t>GCS</a:t>
            </a:r>
          </a:p>
          <a:p>
            <a:pPr marL="2944654" lvl="1" indent="-750094" algn="l">
              <a:lnSpc>
                <a:spcPct val="100000"/>
              </a:lnSpc>
              <a:spcBef>
                <a:spcPts val="0"/>
              </a:spcBef>
              <a:buFont typeface="Arial" panose="020B0604020202020204" pitchFamily="34" charset="0"/>
              <a:buChar char="•"/>
            </a:pPr>
            <a:r>
              <a:rPr lang="en-US" sz="4000" dirty="0"/>
              <a:t>Use of mannitol</a:t>
            </a:r>
          </a:p>
          <a:p>
            <a:pPr marL="2944654" lvl="1" indent="-750094" algn="l">
              <a:lnSpc>
                <a:spcPct val="100000"/>
              </a:lnSpc>
              <a:spcBef>
                <a:spcPts val="0"/>
              </a:spcBef>
              <a:buFont typeface="Arial" panose="020B0604020202020204" pitchFamily="34" charset="0"/>
              <a:buChar char="•"/>
            </a:pPr>
            <a:r>
              <a:rPr lang="en-US" sz="4000" dirty="0"/>
              <a:t>ICP monitoring</a:t>
            </a:r>
          </a:p>
          <a:p>
            <a:pPr marL="2944654" lvl="1" indent="-750094" algn="l">
              <a:lnSpc>
                <a:spcPct val="100000"/>
              </a:lnSpc>
              <a:spcBef>
                <a:spcPts val="0"/>
              </a:spcBef>
              <a:buFont typeface="Arial" panose="020B0604020202020204" pitchFamily="34" charset="0"/>
              <a:buChar char="•"/>
            </a:pPr>
            <a:r>
              <a:rPr lang="en-US" sz="4000" dirty="0"/>
              <a:t>Neurosurgery</a:t>
            </a:r>
          </a:p>
          <a:p>
            <a:endParaRPr lang="en-US" dirty="0"/>
          </a:p>
        </p:txBody>
      </p:sp>
      <p:sp>
        <p:nvSpPr>
          <p:cNvPr id="16" name="TextBox 15">
            <a:extLst>
              <a:ext uri="{FF2B5EF4-FFF2-40B4-BE49-F238E27FC236}">
                <a16:creationId xmlns:a16="http://schemas.microsoft.com/office/drawing/2014/main" id="{529ACFAB-06FD-401F-B83D-D285462FBADB}"/>
              </a:ext>
            </a:extLst>
          </p:cNvPr>
          <p:cNvSpPr txBox="1"/>
          <p:nvPr/>
        </p:nvSpPr>
        <p:spPr>
          <a:xfrm>
            <a:off x="20045328" y="18766970"/>
            <a:ext cx="11387134" cy="707886"/>
          </a:xfrm>
          <a:prstGeom prst="rect">
            <a:avLst/>
          </a:prstGeom>
          <a:solidFill>
            <a:schemeClr val="accent2">
              <a:lumMod val="40000"/>
              <a:lumOff val="60000"/>
            </a:schemeClr>
          </a:solidFill>
        </p:spPr>
        <p:txBody>
          <a:bodyPr wrap="square" rtlCol="0">
            <a:spAutoFit/>
          </a:bodyPr>
          <a:lstStyle/>
          <a:p>
            <a:pPr algn="ctr"/>
            <a:r>
              <a:rPr lang="en-US" sz="4000" dirty="0"/>
              <a:t>Assess inter-coder reliability</a:t>
            </a:r>
          </a:p>
        </p:txBody>
      </p:sp>
      <p:sp>
        <p:nvSpPr>
          <p:cNvPr id="17" name="TextBox 16">
            <a:extLst>
              <a:ext uri="{FF2B5EF4-FFF2-40B4-BE49-F238E27FC236}">
                <a16:creationId xmlns:a16="http://schemas.microsoft.com/office/drawing/2014/main" id="{758B447F-7F82-41C6-930C-30F4BC6D522D}"/>
              </a:ext>
            </a:extLst>
          </p:cNvPr>
          <p:cNvSpPr txBox="1"/>
          <p:nvPr/>
        </p:nvSpPr>
        <p:spPr>
          <a:xfrm>
            <a:off x="20045329" y="20565151"/>
            <a:ext cx="11387133" cy="707886"/>
          </a:xfrm>
          <a:prstGeom prst="rect">
            <a:avLst/>
          </a:prstGeom>
          <a:solidFill>
            <a:schemeClr val="accent2">
              <a:lumMod val="40000"/>
              <a:lumOff val="60000"/>
            </a:schemeClr>
          </a:solidFill>
        </p:spPr>
        <p:txBody>
          <a:bodyPr wrap="square" rtlCol="0">
            <a:spAutoFit/>
          </a:bodyPr>
          <a:lstStyle/>
          <a:p>
            <a:pPr algn="ctr"/>
            <a:r>
              <a:rPr lang="en-US" sz="4000" dirty="0"/>
              <a:t>ANOVA testing for hypothesis c</a:t>
            </a:r>
          </a:p>
        </p:txBody>
      </p:sp>
      <p:sp>
        <p:nvSpPr>
          <p:cNvPr id="18" name="TextBox 17">
            <a:extLst>
              <a:ext uri="{FF2B5EF4-FFF2-40B4-BE49-F238E27FC236}">
                <a16:creationId xmlns:a16="http://schemas.microsoft.com/office/drawing/2014/main" id="{4A1AFF4C-BE25-4BEA-8A44-AA6580980B38}"/>
              </a:ext>
            </a:extLst>
          </p:cNvPr>
          <p:cNvSpPr txBox="1"/>
          <p:nvPr/>
        </p:nvSpPr>
        <p:spPr>
          <a:xfrm>
            <a:off x="20045329" y="22300987"/>
            <a:ext cx="11387133" cy="1323439"/>
          </a:xfrm>
          <a:prstGeom prst="rect">
            <a:avLst/>
          </a:prstGeom>
          <a:solidFill>
            <a:schemeClr val="accent2">
              <a:lumMod val="40000"/>
              <a:lumOff val="60000"/>
            </a:schemeClr>
          </a:solidFill>
        </p:spPr>
        <p:txBody>
          <a:bodyPr wrap="square" rtlCol="0">
            <a:spAutoFit/>
          </a:bodyPr>
          <a:lstStyle/>
          <a:p>
            <a:pPr algn="ctr">
              <a:lnSpc>
                <a:spcPct val="100000"/>
              </a:lnSpc>
              <a:spcBef>
                <a:spcPts val="0"/>
              </a:spcBef>
            </a:pPr>
            <a:r>
              <a:rPr lang="en-US" sz="4000" dirty="0"/>
              <a:t>Access NEAR database for other institutions around the country to assess hypothesis a</a:t>
            </a:r>
          </a:p>
        </p:txBody>
      </p:sp>
      <p:sp>
        <p:nvSpPr>
          <p:cNvPr id="28" name="Arrow: Down 27">
            <a:extLst>
              <a:ext uri="{FF2B5EF4-FFF2-40B4-BE49-F238E27FC236}">
                <a16:creationId xmlns:a16="http://schemas.microsoft.com/office/drawing/2014/main" id="{2FA71151-6BED-46A5-9074-E4BBE5F70209}"/>
              </a:ext>
            </a:extLst>
          </p:cNvPr>
          <p:cNvSpPr/>
          <p:nvPr/>
        </p:nvSpPr>
        <p:spPr>
          <a:xfrm>
            <a:off x="25203154" y="8005471"/>
            <a:ext cx="800090" cy="976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Down 34">
            <a:extLst>
              <a:ext uri="{FF2B5EF4-FFF2-40B4-BE49-F238E27FC236}">
                <a16:creationId xmlns:a16="http://schemas.microsoft.com/office/drawing/2014/main" id="{0E10A681-CCE3-41D9-A6E8-CA736D2B0855}"/>
              </a:ext>
            </a:extLst>
          </p:cNvPr>
          <p:cNvSpPr/>
          <p:nvPr/>
        </p:nvSpPr>
        <p:spPr>
          <a:xfrm>
            <a:off x="25203154" y="10562455"/>
            <a:ext cx="800090" cy="976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Down 36">
            <a:extLst>
              <a:ext uri="{FF2B5EF4-FFF2-40B4-BE49-F238E27FC236}">
                <a16:creationId xmlns:a16="http://schemas.microsoft.com/office/drawing/2014/main" id="{474E8A7C-1F4B-48D6-96A0-E1E60927F2D2}"/>
              </a:ext>
            </a:extLst>
          </p:cNvPr>
          <p:cNvSpPr/>
          <p:nvPr/>
        </p:nvSpPr>
        <p:spPr>
          <a:xfrm>
            <a:off x="25203154" y="17749761"/>
            <a:ext cx="800090" cy="976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rrow: Down 37">
            <a:extLst>
              <a:ext uri="{FF2B5EF4-FFF2-40B4-BE49-F238E27FC236}">
                <a16:creationId xmlns:a16="http://schemas.microsoft.com/office/drawing/2014/main" id="{9EF6E0B8-203C-4849-80B2-45C7B5A5660A}"/>
              </a:ext>
            </a:extLst>
          </p:cNvPr>
          <p:cNvSpPr/>
          <p:nvPr/>
        </p:nvSpPr>
        <p:spPr>
          <a:xfrm>
            <a:off x="25203154" y="19547942"/>
            <a:ext cx="800090" cy="976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Arrow: Down 38">
            <a:extLst>
              <a:ext uri="{FF2B5EF4-FFF2-40B4-BE49-F238E27FC236}">
                <a16:creationId xmlns:a16="http://schemas.microsoft.com/office/drawing/2014/main" id="{A0293295-B5E1-4137-9E1D-62ACF44DD519}"/>
              </a:ext>
            </a:extLst>
          </p:cNvPr>
          <p:cNvSpPr/>
          <p:nvPr/>
        </p:nvSpPr>
        <p:spPr>
          <a:xfrm>
            <a:off x="25203154" y="21273037"/>
            <a:ext cx="800090" cy="976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Down 39">
            <a:extLst>
              <a:ext uri="{FF2B5EF4-FFF2-40B4-BE49-F238E27FC236}">
                <a16:creationId xmlns:a16="http://schemas.microsoft.com/office/drawing/2014/main" id="{DA73A098-B056-4D04-B000-0E3648F347C3}"/>
              </a:ext>
            </a:extLst>
          </p:cNvPr>
          <p:cNvSpPr/>
          <p:nvPr/>
        </p:nvSpPr>
        <p:spPr>
          <a:xfrm>
            <a:off x="25203154" y="23675941"/>
            <a:ext cx="800090" cy="9764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68343780-D061-4823-8B0C-39FCEB5E79E3}"/>
              </a:ext>
            </a:extLst>
          </p:cNvPr>
          <p:cNvSpPr txBox="1"/>
          <p:nvPr/>
        </p:nvSpPr>
        <p:spPr>
          <a:xfrm>
            <a:off x="35607982" y="24522076"/>
            <a:ext cx="13823996" cy="2958246"/>
          </a:xfrm>
          <a:prstGeom prst="rect">
            <a:avLst/>
          </a:prstGeom>
          <a:noFill/>
        </p:spPr>
        <p:txBody>
          <a:bodyPr wrap="square" rtlCol="0">
            <a:spAutoFit/>
          </a:bodyPr>
          <a:lstStyle/>
          <a:p>
            <a:pPr marL="0" marR="0">
              <a:lnSpc>
                <a:spcPct val="107000"/>
              </a:lnSpc>
              <a:spcBef>
                <a:spcPts val="0"/>
              </a:spcBef>
              <a:spcAft>
                <a:spcPts val="8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‘Succinylcholine versus rocuronium for rapid sequence intubation in intensive care: a prospective, randomized controlled trial’,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Marsch</a:t>
            </a:r>
            <a:r>
              <a:rPr lang="en-US" sz="1000" dirty="0">
                <a:effectLst/>
                <a:latin typeface="Arial" panose="020B0604020202020204" pitchFamily="34" charset="0"/>
                <a:ea typeface="Calibri" panose="020F0502020204030204" pitchFamily="34" charset="0"/>
                <a:cs typeface="Times New Roman" panose="02020603050405020304" pitchFamily="18" charset="0"/>
              </a:rPr>
              <a:t> SC, et al. Critical Care2011;15:R199.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Both"/>
            </a:pPr>
            <a:r>
              <a:rPr lang="en-US" sz="1000" dirty="0">
                <a:effectLst/>
                <a:latin typeface="Arial" panose="020B0604020202020204" pitchFamily="34" charset="0"/>
                <a:ea typeface="Calibri" panose="020F0502020204030204" pitchFamily="34" charset="0"/>
                <a:cs typeface="Times New Roman" panose="02020603050405020304" pitchFamily="18" charset="0"/>
              </a:rPr>
              <a:t> https://ccforum.biomedcentral.com/articles/10.1186/cc10367</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A prospective RCT comparing succinylcholine and rocuronium outcomes for RSI, similar to the previous study. Results were the same as the previous study, the authors concluding that there are no differences in mortality or morbidity between the two groups.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‘Techniques, Success, and Adverse Events of Emergency Department Adult Intubations’, Brown III CA, et al. Annals of Emergency Medicine;69(5):540.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Both"/>
            </a:pPr>
            <a:r>
              <a:rPr lang="en-US" sz="1000" dirty="0">
                <a:effectLst/>
                <a:latin typeface="Arial" panose="020B0604020202020204" pitchFamily="34" charset="0"/>
                <a:ea typeface="Calibri" panose="020F0502020204030204" pitchFamily="34" charset="0"/>
                <a:cs typeface="Times New Roman" panose="02020603050405020304" pitchFamily="18" charset="0"/>
              </a:rPr>
              <a:t>A generalized study using the NEAR database that looked at intubation data at 13 institutions from 2002-2012. This study showed that although succinylcholine was used in 75% of rapid sequence intubations, use of rocuronium increased by 36% in this 10 year period. This is important in showing that intubation protocols must change as provider use changes and research much be done into the differences in outcomes between these two medications.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200000"/>
              </a:lnSpc>
              <a:buFont typeface="+mj-lt"/>
              <a:buAutoNum type="arabicParenBoth"/>
            </a:pPr>
            <a:r>
              <a:rPr lang="en-US" sz="1000" dirty="0">
                <a:effectLst/>
                <a:latin typeface="Arial" panose="020B0604020202020204" pitchFamily="34" charset="0"/>
                <a:ea typeface="Times New Roman" panose="02020603050405020304" pitchFamily="18" charset="0"/>
              </a:rPr>
              <a:t>The Wood Library-Museum. (n.d.). Retrieved November 29, 2020, from </a:t>
            </a:r>
            <a:r>
              <a:rPr lang="en-US" sz="1000" u="sng" dirty="0">
                <a:solidFill>
                  <a:srgbClr val="0563C1"/>
                </a:solidFill>
                <a:effectLst/>
                <a:latin typeface="Arial" panose="020B0604020202020204" pitchFamily="34" charset="0"/>
                <a:ea typeface="Times New Roman" panose="02020603050405020304" pitchFamily="18" charset="0"/>
                <a:hlinkClick r:id="rId5"/>
              </a:rPr>
              <a:t>https://www.woodlibrarymuseum.org/museum/item/70/thiopental</a:t>
            </a:r>
            <a:endParaRPr lang="en-US" sz="1000" dirty="0">
              <a:effectLst/>
              <a:latin typeface="Times New Roman" panose="02020603050405020304" pitchFamily="18" charset="0"/>
              <a:ea typeface="Times New Roman" panose="02020603050405020304" pitchFamily="18" charset="0"/>
            </a:endParaRPr>
          </a:p>
          <a:p>
            <a:pPr marL="342900" marR="0" lvl="0" indent="-342900">
              <a:lnSpc>
                <a:spcPct val="200000"/>
              </a:lnSpc>
              <a:buFont typeface="+mj-lt"/>
              <a:buAutoNum type="arabicParenBoth"/>
            </a:pPr>
            <a:r>
              <a:rPr lang="en-US" sz="1000" dirty="0">
                <a:effectLst/>
                <a:latin typeface="Arial" panose="020B0604020202020204" pitchFamily="34" charset="0"/>
                <a:ea typeface="Times New Roman" panose="02020603050405020304" pitchFamily="18" charset="0"/>
              </a:rPr>
              <a:t>Sinclair, R. (2005). Rapid sequence induction. </a:t>
            </a:r>
            <a:r>
              <a:rPr lang="en-US" sz="1000" i="1" dirty="0">
                <a:effectLst/>
                <a:latin typeface="Arial" panose="020B0604020202020204" pitchFamily="34" charset="0"/>
                <a:ea typeface="Times New Roman" panose="02020603050405020304" pitchFamily="18" charset="0"/>
              </a:rPr>
              <a:t>Continuing Education in </a:t>
            </a:r>
            <a:r>
              <a:rPr lang="en-US" sz="1000" i="1" dirty="0" err="1">
                <a:effectLst/>
                <a:latin typeface="Arial" panose="020B0604020202020204" pitchFamily="34" charset="0"/>
                <a:ea typeface="Times New Roman" panose="02020603050405020304" pitchFamily="18" charset="0"/>
              </a:rPr>
              <a:t>Anaesthesia</a:t>
            </a:r>
            <a:r>
              <a:rPr lang="en-US" sz="1000" i="1" dirty="0">
                <a:effectLst/>
                <a:latin typeface="Arial" panose="020B0604020202020204" pitchFamily="34" charset="0"/>
                <a:ea typeface="Times New Roman" panose="02020603050405020304" pitchFamily="18" charset="0"/>
              </a:rPr>
              <a:t> Critical Care &amp; Pain,</a:t>
            </a:r>
            <a:r>
              <a:rPr lang="en-US" sz="1000" dirty="0">
                <a:effectLst/>
                <a:latin typeface="Arial" panose="020B0604020202020204" pitchFamily="34" charset="0"/>
                <a:ea typeface="Times New Roman" panose="02020603050405020304" pitchFamily="18" charset="0"/>
              </a:rPr>
              <a:t> </a:t>
            </a:r>
            <a:r>
              <a:rPr lang="en-US" sz="1000" i="1" dirty="0">
                <a:effectLst/>
                <a:latin typeface="Arial" panose="020B0604020202020204" pitchFamily="34" charset="0"/>
                <a:ea typeface="Times New Roman" panose="02020603050405020304" pitchFamily="18" charset="0"/>
              </a:rPr>
              <a:t>5</a:t>
            </a:r>
            <a:r>
              <a:rPr lang="en-US" sz="1000" dirty="0">
                <a:effectLst/>
                <a:latin typeface="Arial" panose="020B0604020202020204" pitchFamily="34"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p>
            <a:pPr marL="342900" marR="0" lvl="0" indent="-342900">
              <a:lnSpc>
                <a:spcPct val="200000"/>
              </a:lnSpc>
              <a:buFont typeface="+mj-lt"/>
              <a:buAutoNum type="arabicParenBoth"/>
            </a:pPr>
            <a:r>
              <a:rPr lang="en-US" sz="1000" dirty="0">
                <a:effectLst/>
                <a:latin typeface="Arial" panose="020B0604020202020204" pitchFamily="34" charset="0"/>
                <a:ea typeface="Times New Roman" panose="02020603050405020304" pitchFamily="18" charset="0"/>
              </a:rPr>
              <a:t>Rapid sequence induction. (2020, November 19). Retrieved November 29, 2020, from https://en.wikipedia.org/wiki/Rapid_sequence_induction</a:t>
            </a:r>
            <a:endParaRPr lang="en-US" sz="1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618780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2993</TotalTime>
  <Words>629</Words>
  <Application>Microsoft Office PowerPoint</Application>
  <PresentationFormat>Custom</PresentationFormat>
  <Paragraphs>57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ARE OUTCOMES IN PATIENTS WITH PRESUMED HEAD INJURIES THAT UNDERGO RSI IMPACTED BY INSTITUTIONAL PRACTICES AND MEDICATION CHOICE?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OUTCOMES IN PATIENTS WITH PRESUMED HEAD INJURIES THAT UNDERGO RSI ARE IMPACTED BY INSTITUTIONAL PRACTICES AND MEDICATION CHOICE?</dc:title>
  <dc:creator>Therwhanger, Dylan</dc:creator>
  <cp:lastModifiedBy>Therwhanger, Dylan</cp:lastModifiedBy>
  <cp:revision>47</cp:revision>
  <dcterms:created xsi:type="dcterms:W3CDTF">2021-02-15T19:26:46Z</dcterms:created>
  <dcterms:modified xsi:type="dcterms:W3CDTF">2021-02-17T23:07:10Z</dcterms:modified>
</cp:coreProperties>
</file>