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51206400" cy="384048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68"/>
    <a:srgbClr val="B0DE58"/>
    <a:srgbClr val="C6FF73"/>
    <a:srgbClr val="9EE849"/>
    <a:srgbClr val="91F646"/>
    <a:srgbClr val="B8FF8D"/>
    <a:srgbClr val="CEFF9F"/>
    <a:srgbClr val="15356C"/>
    <a:srgbClr val="0B1526"/>
    <a:srgbClr val="D2B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429" autoAdjust="0"/>
    <p:restoredTop sz="99856" autoAdjust="0"/>
  </p:normalViewPr>
  <p:slideViewPr>
    <p:cSldViewPr>
      <p:cViewPr>
        <p:scale>
          <a:sx n="68" d="100"/>
          <a:sy n="68" d="100"/>
        </p:scale>
        <p:origin x="136" y="7576"/>
      </p:cViewPr>
      <p:guideLst>
        <p:guide orient="horz" pos="24191"/>
        <p:guide pos="20832"/>
        <p:guide pos="3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 sz="5500"/>
            </a:pPr>
            <a:r>
              <a:rPr lang="en-US" sz="5500" dirty="0" smtClean="0"/>
              <a:t>Pre and Post-Test Knowledge, Attitudes, and Intended Behaviors</a:t>
            </a:r>
            <a:endParaRPr lang="en-US" sz="5500" dirty="0"/>
          </a:p>
        </c:rich>
      </c:tx>
      <c:layout>
        <c:manualLayout>
          <c:xMode val="edge"/>
          <c:yMode val="edge"/>
          <c:x val="0.0633062058517853"/>
          <c:y val="0.0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Pre-test</c:v>
                </c:pt>
              </c:strCache>
            </c:strRef>
          </c:tx>
          <c:spPr>
            <a:solidFill>
              <a:srgbClr val="E8D368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Knowledge 1*</c:v>
                </c:pt>
                <c:pt idx="1">
                  <c:v>Knowledge 2 </c:v>
                </c:pt>
                <c:pt idx="2">
                  <c:v>Attitude 1*</c:v>
                </c:pt>
                <c:pt idx="3">
                  <c:v>Attitude 2*</c:v>
                </c:pt>
                <c:pt idx="4">
                  <c:v>Attitude 3</c:v>
                </c:pt>
                <c:pt idx="5">
                  <c:v>Attitude 4</c:v>
                </c:pt>
                <c:pt idx="6">
                  <c:v>Intended Behavior 1</c:v>
                </c:pt>
                <c:pt idx="7">
                  <c:v>Intended Behavior 2*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4.5</c:v>
                </c:pt>
                <c:pt idx="1">
                  <c:v>5.7</c:v>
                </c:pt>
                <c:pt idx="2">
                  <c:v>5.3</c:v>
                </c:pt>
                <c:pt idx="3">
                  <c:v>5.4</c:v>
                </c:pt>
                <c:pt idx="4">
                  <c:v>2.1</c:v>
                </c:pt>
                <c:pt idx="5">
                  <c:v>2.2</c:v>
                </c:pt>
                <c:pt idx="6">
                  <c:v>5.2</c:v>
                </c:pt>
                <c:pt idx="7">
                  <c:v>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Post-test</c:v>
                </c:pt>
              </c:strCache>
            </c:strRef>
          </c:tx>
          <c:spPr>
            <a:solidFill>
              <a:srgbClr val="102D61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Knowledge 1*</c:v>
                </c:pt>
                <c:pt idx="1">
                  <c:v>Knowledge 2 </c:v>
                </c:pt>
                <c:pt idx="2">
                  <c:v>Attitude 1*</c:v>
                </c:pt>
                <c:pt idx="3">
                  <c:v>Attitude 2*</c:v>
                </c:pt>
                <c:pt idx="4">
                  <c:v>Attitude 3</c:v>
                </c:pt>
                <c:pt idx="5">
                  <c:v>Attitude 4</c:v>
                </c:pt>
                <c:pt idx="6">
                  <c:v>Intended Behavior 1</c:v>
                </c:pt>
                <c:pt idx="7">
                  <c:v>Intended Behavior 2*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5.4</c:v>
                </c:pt>
                <c:pt idx="1">
                  <c:v>5.9</c:v>
                </c:pt>
                <c:pt idx="2">
                  <c:v>5.7</c:v>
                </c:pt>
                <c:pt idx="3">
                  <c:v>5.7</c:v>
                </c:pt>
                <c:pt idx="4">
                  <c:v>1.9</c:v>
                </c:pt>
                <c:pt idx="5">
                  <c:v>1.8</c:v>
                </c:pt>
                <c:pt idx="6">
                  <c:v>5.6</c:v>
                </c:pt>
                <c:pt idx="7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674104"/>
        <c:axId val="2086604760"/>
      </c:barChart>
      <c:catAx>
        <c:axId val="2084674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400"/>
            </a:pPr>
            <a:endParaRPr lang="en-US"/>
          </a:p>
        </c:txPr>
        <c:crossAx val="2086604760"/>
        <c:crosses val="autoZero"/>
        <c:auto val="1"/>
        <c:lblAlgn val="ctr"/>
        <c:lblOffset val="100"/>
        <c:noMultiLvlLbl val="0"/>
      </c:catAx>
      <c:valAx>
        <c:axId val="2086604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000"/>
            </a:pPr>
            <a:endParaRPr lang="en-US"/>
          </a:p>
        </c:txPr>
        <c:crossAx val="208467410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469848242653879"/>
          <c:y val="0.290385552767443"/>
          <c:w val="0.14606654431354"/>
          <c:h val="0.170144645380866"/>
        </c:manualLayout>
      </c:layout>
      <c:overlay val="0"/>
      <c:txPr>
        <a:bodyPr/>
        <a:lstStyle/>
        <a:p>
          <a:pPr>
            <a:defRPr sz="5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15F1F4-F350-4AD9-8F86-047E1B5C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A2933-C7FA-4CAD-9747-D21C309D9A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E40D9-5107-40BF-BC62-4D4E2EF6A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83207-3BB1-457F-BD50-CAB372D2CC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6700"/>
            <a:ext cx="11522075" cy="32772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9050" y="1536700"/>
            <a:ext cx="34413825" cy="32772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BDE3B-8938-4DBA-9F45-62724798AA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B0602-ABB2-49FD-8E6D-1D15B96926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56610-7733-4090-ACDD-8B758C433F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050" y="8963025"/>
            <a:ext cx="22967950" cy="2534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963025"/>
            <a:ext cx="22967950" cy="2534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62F87-90DD-4B0E-A8D4-BEBFD70D96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C9789-ACB4-409D-899C-1A3BB83EE7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B7A40-F324-46C4-96BC-BABE56F56C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1B3CC-2CB8-45EF-BEDB-2840B5B8D4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AB763-E975-4E06-B43C-1F23D16564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B5540-68E3-410B-8BA1-A79B655AA65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050" y="1536700"/>
            <a:ext cx="46088300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29" tIns="256017" rIns="512029" bIns="256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050" y="8963025"/>
            <a:ext cx="46088300" cy="2534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29" tIns="256017" rIns="512029" bIns="25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34974213"/>
            <a:ext cx="119507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29" tIns="256017" rIns="512029" bIns="256017" numCol="1" anchor="t" anchorCtr="0" compatLnSpc="1">
            <a:prstTxWarp prst="textNoShape">
              <a:avLst/>
            </a:prstTxWarp>
          </a:bodyPr>
          <a:lstStyle>
            <a:lvl1pPr>
              <a:defRPr sz="79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4250" y="34974213"/>
            <a:ext cx="162179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29" tIns="256017" rIns="512029" bIns="256017" numCol="1" anchor="t" anchorCtr="0" compatLnSpc="1">
            <a:prstTxWarp prst="textNoShape">
              <a:avLst/>
            </a:prstTxWarp>
          </a:bodyPr>
          <a:lstStyle>
            <a:lvl1pPr algn="ctr">
              <a:defRPr sz="79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6650" y="34974213"/>
            <a:ext cx="119507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29" tIns="256017" rIns="512029" bIns="256017" numCol="1" anchor="t" anchorCtr="0" compatLnSpc="1">
            <a:prstTxWarp prst="textNoShape">
              <a:avLst/>
            </a:prstTxWarp>
          </a:bodyPr>
          <a:lstStyle>
            <a:lvl1pPr algn="r">
              <a:defRPr sz="7900"/>
            </a:lvl1pPr>
          </a:lstStyle>
          <a:p>
            <a:fld id="{E363BEE2-BCED-41D4-BDF0-3F282F44ADE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18100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ＭＳ Ｐゴシック" charset="0"/>
          <a:cs typeface="ＭＳ Ｐゴシック"/>
        </a:defRPr>
      </a:lvl1pPr>
      <a:lvl2pPr algn="ctr" defTabSz="5118100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2pPr>
      <a:lvl3pPr algn="ctr" defTabSz="5118100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3pPr>
      <a:lvl4pPr algn="ctr" defTabSz="5118100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4pPr>
      <a:lvl5pPr algn="ctr" defTabSz="5118100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5pPr>
      <a:lvl6pPr marL="457200" algn="ctr" defTabSz="5118100" rtl="0" eaLnBrk="1" fontAlgn="base" hangingPunct="1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6pPr>
      <a:lvl7pPr marL="914400" algn="ctr" defTabSz="5118100" rtl="0" eaLnBrk="1" fontAlgn="base" hangingPunct="1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7pPr>
      <a:lvl8pPr marL="1371600" algn="ctr" defTabSz="5118100" rtl="0" eaLnBrk="1" fontAlgn="base" hangingPunct="1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8pPr>
      <a:lvl9pPr marL="1828800" algn="ctr" defTabSz="5118100" rtl="0" eaLnBrk="1" fontAlgn="base" hangingPunct="1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9pPr>
    </p:titleStyle>
    <p:bodyStyle>
      <a:lvl1pPr marL="1922463" indent="-1922463" algn="l" defTabSz="5118100" rtl="0" eaLnBrk="0" fontAlgn="base" hangingPunct="0">
        <a:spcBef>
          <a:spcPct val="20000"/>
        </a:spcBef>
        <a:spcAft>
          <a:spcPct val="0"/>
        </a:spcAft>
        <a:buChar char="•"/>
        <a:defRPr sz="178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4160838" indent="-1597025" algn="l" defTabSz="5118100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6400800" indent="-1282700" algn="l" defTabSz="5118100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8963025" indent="-1281113" algn="l" defTabSz="511810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11518900" indent="-1282700" algn="l" defTabSz="511810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11976100" indent="-1282700" algn="l" defTabSz="5118100" rtl="0" eaLnBrk="1" fontAlgn="base" hangingPunct="1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433300" indent="-1282700" algn="l" defTabSz="5118100" rtl="0" eaLnBrk="1" fontAlgn="base" hangingPunct="1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2890500" indent="-1282700" algn="l" defTabSz="5118100" rtl="0" eaLnBrk="1" fontAlgn="base" hangingPunct="1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347700" indent="-1282700" algn="l" defTabSz="5118100" rtl="0" eaLnBrk="1" fontAlgn="base" hangingPunct="1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pn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15773400" y="10287000"/>
            <a:ext cx="19278600" cy="11049000"/>
          </a:xfrm>
          <a:prstGeom prst="rect">
            <a:avLst/>
          </a:prstGeom>
          <a:solidFill>
            <a:srgbClr val="E8D368"/>
          </a:solidFill>
          <a:ln w="76200" cap="flat" cmpd="dbl" algn="ctr">
            <a:solidFill>
              <a:srgbClr val="1111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52600" y="9448800"/>
            <a:ext cx="12877800" cy="1481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500" dirty="0"/>
              <a:t>Health professional students (medical, dental, nursing, graduate, pharmacy) are at higher risk of mental health problems than the general </a:t>
            </a:r>
            <a:r>
              <a:rPr lang="en-US" sz="5500" dirty="0" smtClean="0"/>
              <a:t>population.</a:t>
            </a:r>
            <a:r>
              <a:rPr lang="en-US" sz="5500" baseline="30000" dirty="0" smtClean="0"/>
              <a:t>1</a:t>
            </a:r>
            <a:r>
              <a:rPr lang="en-US" sz="5500" dirty="0" smtClean="0"/>
              <a:t> </a:t>
            </a:r>
            <a:endParaRPr lang="en-US" sz="5500" dirty="0" smtClean="0"/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500" dirty="0" smtClean="0"/>
              <a:t>One study found that 11</a:t>
            </a:r>
            <a:r>
              <a:rPr lang="en-US" sz="5500" dirty="0"/>
              <a:t>% of medical students reported suicidal ideation within a </a:t>
            </a:r>
            <a:r>
              <a:rPr lang="en-US" sz="5500" dirty="0" smtClean="0"/>
              <a:t>year</a:t>
            </a:r>
            <a:r>
              <a:rPr lang="en-US" sz="5500" dirty="0" smtClean="0"/>
              <a:t>.</a:t>
            </a:r>
            <a:r>
              <a:rPr lang="en-US" sz="5500" baseline="30000" dirty="0" smtClean="0"/>
              <a:t>2</a:t>
            </a:r>
            <a:r>
              <a:rPr lang="en-US" sz="5500" dirty="0" smtClean="0"/>
              <a:t> </a:t>
            </a:r>
            <a:endParaRPr lang="en-US" sz="5500" dirty="0" smtClean="0"/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500" dirty="0"/>
              <a:t>Despite the apparent need for mental health resources, less than 30% of medical students report that they would seek professional help for a serious emotional problem</a:t>
            </a:r>
            <a:r>
              <a:rPr lang="en-US" sz="5500" dirty="0" smtClean="0"/>
              <a:t>.</a:t>
            </a:r>
            <a:r>
              <a:rPr lang="en-US" sz="5500" baseline="30000" dirty="0" smtClean="0"/>
              <a:t>3</a:t>
            </a:r>
            <a:r>
              <a:rPr lang="en-US" sz="5500" dirty="0" smtClean="0"/>
              <a:t> </a:t>
            </a:r>
            <a:endParaRPr lang="en-US" sz="5500" dirty="0" smtClean="0"/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500" dirty="0"/>
              <a:t>Negative self-stigma has shown to negatively impact individuals’ intention to seek help for mental </a:t>
            </a:r>
            <a:r>
              <a:rPr lang="en-US" sz="5500" smtClean="0"/>
              <a:t>illness</a:t>
            </a:r>
            <a:r>
              <a:rPr lang="en-US" sz="5500" smtClean="0"/>
              <a:t>.</a:t>
            </a:r>
            <a:r>
              <a:rPr lang="en-US" sz="5500" baseline="30000" smtClean="0"/>
              <a:t>4</a:t>
            </a:r>
            <a:r>
              <a:rPr lang="en-US" sz="5500" smtClean="0"/>
              <a:t> </a:t>
            </a:r>
            <a:endParaRPr lang="en-US" sz="55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4349" name="Title 16"/>
          <p:cNvSpPr>
            <a:spLocks noGrp="1"/>
          </p:cNvSpPr>
          <p:nvPr>
            <p:ph type="title"/>
          </p:nvPr>
        </p:nvSpPr>
        <p:spPr>
          <a:xfrm>
            <a:off x="-14752" y="6229"/>
            <a:ext cx="40005000" cy="6172200"/>
          </a:xfrm>
          <a:solidFill>
            <a:srgbClr val="102D61"/>
          </a:solidFill>
        </p:spPr>
        <p:txBody>
          <a:bodyPr/>
          <a:lstStyle/>
          <a:p>
            <a:r>
              <a:rPr lang="en-US" sz="11500" dirty="0" smtClean="0">
                <a:solidFill>
                  <a:schemeClr val="bg1"/>
                </a:solidFill>
              </a:rPr>
              <a:t>Anti-Stigma Panel: A peer-led mental health initiative</a:t>
            </a:r>
            <a:r>
              <a:rPr lang="en-US" sz="11500" dirty="0" smtClean="0">
                <a:solidFill>
                  <a:schemeClr val="bg1"/>
                </a:solidFill>
                <a:ea typeface="ＭＳ Ｐゴシック" charset="-128"/>
              </a:rPr>
              <a:t/>
            </a:r>
            <a:br>
              <a:rPr lang="en-US" sz="11500" dirty="0" smtClean="0">
                <a:solidFill>
                  <a:schemeClr val="bg1"/>
                </a:solidFill>
                <a:ea typeface="ＭＳ Ｐゴシック" charset="-128"/>
              </a:rPr>
            </a:br>
            <a:r>
              <a:rPr lang="en-US" sz="4000" dirty="0" smtClean="0">
                <a:solidFill>
                  <a:schemeClr val="bg1"/>
                </a:solidFill>
                <a:ea typeface="ＭＳ Ｐゴシック" charset="-128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ea typeface="ＭＳ Ｐゴシック" charset="-128"/>
              </a:rPr>
            </a:br>
            <a:r>
              <a:rPr lang="en-US" sz="4800" dirty="0" smtClean="0">
                <a:solidFill>
                  <a:schemeClr val="bg1"/>
                </a:solidFill>
                <a:ea typeface="ＭＳ Ｐゴシック" charset="-128"/>
              </a:rPr>
              <a:t>Claire Koljack, BA</a:t>
            </a:r>
            <a:r>
              <a:rPr lang="en-US" sz="4800" baseline="30000" dirty="0" smtClean="0">
                <a:solidFill>
                  <a:schemeClr val="bg1"/>
                </a:solidFill>
                <a:ea typeface="ＭＳ Ｐゴシック" charset="-128"/>
              </a:rPr>
              <a:t>;</a:t>
            </a:r>
            <a:r>
              <a:rPr lang="en-US" sz="4800" dirty="0" smtClean="0">
                <a:solidFill>
                  <a:schemeClr val="bg1"/>
                </a:solidFill>
                <a:ea typeface="ＭＳ Ｐゴシック" charset="-128"/>
              </a:rPr>
              <a:t> Mackenzie Garcia, MD; Rachel Davis, MD</a:t>
            </a:r>
            <a:endParaRPr lang="en-US" sz="16600" dirty="0" smtClean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3" name="Round Single Corner Rectangle 142"/>
          <p:cNvSpPr/>
          <p:nvPr/>
        </p:nvSpPr>
        <p:spPr bwMode="auto">
          <a:xfrm>
            <a:off x="15392400" y="7696200"/>
            <a:ext cx="19964400" cy="1627632"/>
          </a:xfrm>
          <a:prstGeom prst="round1Rect">
            <a:avLst/>
          </a:prstGeom>
          <a:solidFill>
            <a:srgbClr val="102D61"/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5504922" y="7866328"/>
            <a:ext cx="1082068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200" b="1" cap="small" dirty="0" smtClean="0">
                <a:solidFill>
                  <a:schemeClr val="bg1"/>
                </a:solidFill>
              </a:rPr>
              <a:t>Results</a:t>
            </a:r>
            <a:endParaRPr lang="en-US" sz="7200" b="1" cap="small" dirty="0">
              <a:solidFill>
                <a:schemeClr val="bg1"/>
              </a:solidFill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15392400" y="9348036"/>
            <a:ext cx="19964400" cy="26381459"/>
          </a:xfrm>
          <a:prstGeom prst="rect">
            <a:avLst/>
          </a:prstGeom>
          <a:noFill/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" name="Round Single Corner Rectangle 205"/>
          <p:cNvSpPr/>
          <p:nvPr/>
        </p:nvSpPr>
        <p:spPr bwMode="auto">
          <a:xfrm>
            <a:off x="36019348" y="7712242"/>
            <a:ext cx="13434452" cy="1627632"/>
          </a:xfrm>
          <a:prstGeom prst="round1Rect">
            <a:avLst/>
          </a:prstGeom>
          <a:solidFill>
            <a:srgbClr val="102D61"/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6179688" y="7882370"/>
            <a:ext cx="11978712" cy="1200329"/>
          </a:xfrm>
          <a:prstGeom prst="rect">
            <a:avLst/>
          </a:prstGeom>
          <a:solidFill>
            <a:srgbClr val="102D61"/>
          </a:solidFill>
        </p:spPr>
        <p:txBody>
          <a:bodyPr wrap="square" rtlCol="0" anchor="ctr">
            <a:spAutoFit/>
          </a:bodyPr>
          <a:lstStyle/>
          <a:p>
            <a:r>
              <a:rPr lang="en-US" sz="7200" b="1" cap="small" dirty="0" smtClean="0">
                <a:solidFill>
                  <a:schemeClr val="bg1"/>
                </a:solidFill>
              </a:rPr>
              <a:t>Discussion &amp; Next Steps</a:t>
            </a:r>
            <a:endParaRPr lang="en-US" sz="7200" b="1" cap="small" dirty="0">
              <a:solidFill>
                <a:schemeClr val="bg1"/>
              </a:solidFill>
            </a:endParaRPr>
          </a:p>
        </p:txBody>
      </p:sp>
      <p:sp>
        <p:nvSpPr>
          <p:cNvPr id="232" name="Round Single Corner Rectangle 231"/>
          <p:cNvSpPr/>
          <p:nvPr/>
        </p:nvSpPr>
        <p:spPr bwMode="auto">
          <a:xfrm>
            <a:off x="36042600" y="32385000"/>
            <a:ext cx="13411200" cy="1600200"/>
          </a:xfrm>
          <a:prstGeom prst="round1Rect">
            <a:avLst/>
          </a:prstGeom>
          <a:solidFill>
            <a:srgbClr val="102D61"/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36042600" y="32689800"/>
            <a:ext cx="7315200" cy="1200329"/>
          </a:xfrm>
          <a:prstGeom prst="rect">
            <a:avLst/>
          </a:prstGeom>
          <a:solidFill>
            <a:srgbClr val="102D61"/>
          </a:solidFill>
        </p:spPr>
        <p:txBody>
          <a:bodyPr wrap="square" rtlCol="0" anchor="ctr">
            <a:spAutoFit/>
          </a:bodyPr>
          <a:lstStyle/>
          <a:p>
            <a:r>
              <a:rPr lang="en-US" sz="7200" b="1" cap="small" dirty="0" smtClean="0">
                <a:solidFill>
                  <a:schemeClr val="bg1"/>
                </a:solidFill>
              </a:rPr>
              <a:t>References</a:t>
            </a:r>
            <a:endParaRPr lang="en-US" sz="7200" b="1" cap="small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447801" y="9348035"/>
            <a:ext cx="13258800" cy="26380440"/>
          </a:xfrm>
          <a:prstGeom prst="rect">
            <a:avLst/>
          </a:prstGeom>
          <a:noFill/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5298400"/>
            <a:ext cx="12344400" cy="984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This 1.5-hour long panel where three health profession students spoke to 30 of their peers about </a:t>
            </a:r>
            <a:r>
              <a:rPr lang="en-US" sz="5400" dirty="0" err="1" smtClean="0"/>
              <a:t>th</a:t>
            </a:r>
            <a:r>
              <a:rPr lang="de-DE" sz="5400" dirty="0" smtClean="0"/>
              <a:t>ei</a:t>
            </a:r>
            <a:r>
              <a:rPr lang="en-US" sz="5400" dirty="0" smtClean="0"/>
              <a:t>r experiences with mental illness aimed to:</a:t>
            </a:r>
          </a:p>
          <a:p>
            <a:endParaRPr lang="en-US" sz="2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Improve health professional students’ knowledge of where to access resources should they need mental health assistance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Improve participants’ attitudes and intended behaviors regarding mental health self-stigma</a:t>
            </a:r>
            <a:endParaRPr lang="en-US" sz="4600" dirty="0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36042600" y="9312442"/>
            <a:ext cx="13411200" cy="12070080"/>
          </a:xfrm>
          <a:prstGeom prst="rect">
            <a:avLst/>
          </a:prstGeom>
          <a:noFill/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027286" y="34013257"/>
            <a:ext cx="13426514" cy="3200400"/>
          </a:xfrm>
          <a:prstGeom prst="rect">
            <a:avLst/>
          </a:prstGeom>
          <a:noFill/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47400" y="9525780"/>
            <a:ext cx="13106400" cy="1223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/>
              <a:buChar char="•"/>
            </a:pPr>
            <a:r>
              <a:rPr lang="en-US" sz="5500" dirty="0"/>
              <a:t>We developed a brief, peer-led, inter-professional, and cost-effective method for reducing self-stigma among health professional students on the Anschutz </a:t>
            </a:r>
            <a:r>
              <a:rPr lang="en-US" sz="5500" dirty="0" smtClean="0"/>
              <a:t>Medical Campus.</a:t>
            </a:r>
          </a:p>
          <a:p>
            <a:pPr marL="685800" indent="-685800">
              <a:buFont typeface="Arial"/>
              <a:buChar char="•"/>
            </a:pPr>
            <a:r>
              <a:rPr lang="en-US" sz="5500" dirty="0"/>
              <a:t>T</a:t>
            </a:r>
            <a:r>
              <a:rPr lang="en-US" sz="5500" dirty="0" smtClean="0"/>
              <a:t>he </a:t>
            </a:r>
            <a:r>
              <a:rPr lang="en-US" sz="5500" dirty="0"/>
              <a:t>presented format lends to a small program adjunct to current psychiatry or behavioral health </a:t>
            </a:r>
            <a:r>
              <a:rPr lang="en-US" sz="5500" dirty="0" smtClean="0"/>
              <a:t>curricula.</a:t>
            </a:r>
          </a:p>
          <a:p>
            <a:pPr marL="685800" indent="-685800">
              <a:buFont typeface="Arial"/>
              <a:buChar char="•"/>
            </a:pPr>
            <a:endParaRPr lang="en-US" sz="1000" dirty="0" smtClean="0"/>
          </a:p>
          <a:p>
            <a:pPr marL="685800" indent="-685800">
              <a:buFont typeface="Arial"/>
              <a:buChar char="•"/>
            </a:pPr>
            <a:r>
              <a:rPr lang="en-US" sz="5500" dirty="0" smtClean="0"/>
              <a:t>Issues </a:t>
            </a:r>
            <a:r>
              <a:rPr lang="en-US" sz="5500" dirty="0"/>
              <a:t>of reproducibility may </a:t>
            </a:r>
            <a:r>
              <a:rPr lang="en-US" sz="5500" dirty="0" smtClean="0"/>
              <a:t>occur </a:t>
            </a:r>
            <a:r>
              <a:rPr lang="en-US" sz="5500" dirty="0"/>
              <a:t>if implementing a mandatory </a:t>
            </a:r>
            <a:r>
              <a:rPr lang="en-US" sz="5500" dirty="0" smtClean="0"/>
              <a:t>program.</a:t>
            </a:r>
          </a:p>
          <a:p>
            <a:endParaRPr lang="en-US" sz="1000" dirty="0" smtClean="0"/>
          </a:p>
          <a:p>
            <a:pPr marL="685800" indent="-685800">
              <a:buFont typeface="Arial"/>
              <a:buChar char="•"/>
            </a:pPr>
            <a:r>
              <a:rPr lang="en-US" sz="5500" dirty="0" smtClean="0"/>
              <a:t>It is possible </a:t>
            </a:r>
            <a:r>
              <a:rPr lang="en-US" sz="5500" dirty="0"/>
              <a:t>that a less self-selecting sample could experience a greater effect from the </a:t>
            </a:r>
            <a:r>
              <a:rPr lang="en-US" sz="5500" dirty="0" smtClean="0"/>
              <a:t>panel than we did.</a:t>
            </a:r>
          </a:p>
          <a:p>
            <a:pPr marL="685800" indent="-685800">
              <a:buFont typeface="Arial"/>
              <a:buChar char="•"/>
            </a:pP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0" y="10591800"/>
            <a:ext cx="18745200" cy="18204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Arial"/>
                <a:cs typeface="Arial"/>
              </a:rPr>
              <a:t>Significantly Different Survey Responses Measured Pre/Post Panel:</a:t>
            </a:r>
          </a:p>
          <a:p>
            <a:endParaRPr lang="en-US" sz="3000" b="1" dirty="0" smtClean="0">
              <a:latin typeface="Arial"/>
              <a:cs typeface="Arial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700" b="1" i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If a fellow student/staff/faculty/resident/family member/friend experienced a mental health problem, I would know what resources are available and how they could access them</a:t>
            </a:r>
            <a:r>
              <a:rPr lang="en-US" sz="4700" b="1" i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700" b="1" i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700" b="1" i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Medication can be an effective treatment for people with mental health </a:t>
            </a:r>
            <a:r>
              <a:rPr lang="en-US" sz="4700" b="1" i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problems.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700" b="1" i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700" b="1" i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Psychotherapy </a:t>
            </a:r>
            <a:r>
              <a:rPr lang="en-US" sz="4700" b="1" i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can be an effective treatment for people with mental health </a:t>
            </a:r>
            <a:r>
              <a:rPr lang="en-US" sz="4700" b="1" i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problems.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700" b="1" i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700" b="1" i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I </a:t>
            </a:r>
            <a:r>
              <a:rPr lang="en-US" sz="4700" b="1" i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would be worried about seeking care for a mental health issue in case it might affect my ability to practice or obtain my license. </a:t>
            </a:r>
            <a:endParaRPr lang="en-US" sz="4700" b="1" i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7200" dirty="0">
              <a:latin typeface="Cambria"/>
              <a:ea typeface="ＭＳ 明朝"/>
              <a:cs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7200" dirty="0">
              <a:latin typeface="Cambria"/>
              <a:ea typeface="ＭＳ 明朝"/>
              <a:cs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47400" y="21640800"/>
            <a:ext cx="13335000" cy="1024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/>
              <a:buChar char="•"/>
            </a:pPr>
            <a:r>
              <a:rPr lang="en-US" sz="5300" dirty="0" smtClean="0"/>
              <a:t>We recommend </a:t>
            </a:r>
            <a:r>
              <a:rPr lang="en-US" sz="5300" dirty="0"/>
              <a:t>that </a:t>
            </a:r>
            <a:r>
              <a:rPr lang="en-US" sz="5300" dirty="0" smtClean="0"/>
              <a:t>our developed </a:t>
            </a:r>
            <a:r>
              <a:rPr lang="en-US" sz="5300" dirty="0"/>
              <a:t>measure be used in </a:t>
            </a:r>
            <a:r>
              <a:rPr lang="en-US" sz="5300" dirty="0" smtClean="0"/>
              <a:t>replications because it specifically targets the experiences of health professional students. </a:t>
            </a:r>
          </a:p>
          <a:p>
            <a:pPr marL="685800" indent="-685800">
              <a:buFont typeface="Arial"/>
              <a:buChar char="•"/>
            </a:pPr>
            <a:endParaRPr lang="en-US" sz="2000" dirty="0" smtClean="0"/>
          </a:p>
          <a:p>
            <a:pPr marL="685800" indent="-685800">
              <a:buFont typeface="Arial"/>
              <a:buChar char="•"/>
            </a:pPr>
            <a:r>
              <a:rPr lang="en-US" sz="5300" dirty="0" smtClean="0"/>
              <a:t>We created </a:t>
            </a:r>
            <a:r>
              <a:rPr lang="en-US" sz="5300" dirty="0"/>
              <a:t>a toolkit </a:t>
            </a:r>
            <a:r>
              <a:rPr lang="en-US" sz="5300" dirty="0" smtClean="0"/>
              <a:t>for panel replication. The toolkit can be found on the Department of Psychiatry’s webpage:</a:t>
            </a:r>
          </a:p>
          <a:p>
            <a:endParaRPr lang="en-US" sz="3500" dirty="0"/>
          </a:p>
          <a:p>
            <a:r>
              <a:rPr lang="de-DE" sz="5300" b="1" dirty="0" smtClean="0"/>
              <a:t>https:</a:t>
            </a:r>
            <a:r>
              <a:rPr lang="de-DE" sz="5300" b="1" dirty="0"/>
              <a:t>//</a:t>
            </a:r>
            <a:r>
              <a:rPr lang="de-DE" sz="5300" b="1" dirty="0" err="1"/>
              <a:t>medschool.cuanschutz.edu</a:t>
            </a:r>
            <a:r>
              <a:rPr lang="de-DE" sz="5300" b="1" dirty="0"/>
              <a:t>/</a:t>
            </a:r>
            <a:r>
              <a:rPr lang="de-DE" sz="5300" b="1" dirty="0" err="1" smtClean="0"/>
              <a:t>psychiatry</a:t>
            </a:r>
            <a:r>
              <a:rPr lang="de-DE" sz="5300" b="1" dirty="0" smtClean="0"/>
              <a:t>/</a:t>
            </a:r>
            <a:r>
              <a:rPr lang="de-DE" sz="5300" b="1" dirty="0" err="1" smtClean="0"/>
              <a:t>programs</a:t>
            </a:r>
            <a:r>
              <a:rPr lang="de-DE" sz="5300" b="1" dirty="0" smtClean="0"/>
              <a:t>/</a:t>
            </a:r>
            <a:r>
              <a:rPr lang="de-DE" sz="5300" b="1" dirty="0" err="1" smtClean="0"/>
              <a:t>student</a:t>
            </a:r>
            <a:r>
              <a:rPr lang="de-DE" sz="5300" b="1" dirty="0" smtClean="0"/>
              <a:t>-resident-mental-</a:t>
            </a:r>
            <a:r>
              <a:rPr lang="de-DE" sz="5300" b="1" dirty="0" err="1" smtClean="0"/>
              <a:t>health</a:t>
            </a:r>
            <a:endParaRPr lang="en-US" sz="5300" b="1" dirty="0" smtClean="0"/>
          </a:p>
          <a:p>
            <a:endParaRPr lang="en-US" sz="4000" dirty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36042600" y="21412200"/>
            <a:ext cx="13426514" cy="9878568"/>
          </a:xfrm>
          <a:prstGeom prst="rect">
            <a:avLst/>
          </a:prstGeom>
          <a:noFill/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5118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447800" y="23241000"/>
            <a:ext cx="13252642" cy="1627632"/>
            <a:chOff x="1453958" y="9785697"/>
            <a:chExt cx="11503152" cy="1627632"/>
          </a:xfrm>
          <a:solidFill>
            <a:srgbClr val="102D61"/>
          </a:solidFill>
        </p:grpSpPr>
        <p:sp>
          <p:nvSpPr>
            <p:cNvPr id="42" name="Round Single Corner Rectangle 41"/>
            <p:cNvSpPr/>
            <p:nvPr/>
          </p:nvSpPr>
          <p:spPr bwMode="auto">
            <a:xfrm>
              <a:off x="1453958" y="9785697"/>
              <a:ext cx="11503152" cy="1627632"/>
            </a:xfrm>
            <a:prstGeom prst="round1Rect">
              <a:avLst/>
            </a:prstGeom>
            <a:grpFill/>
            <a:ln w="3175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51181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17540" y="9955825"/>
              <a:ext cx="10413599" cy="120032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sz="7200" b="1" cap="small" dirty="0" smtClean="0">
                  <a:solidFill>
                    <a:schemeClr val="bg1"/>
                  </a:solidFill>
                </a:rPr>
                <a:t>Objectives </a:t>
              </a:r>
              <a:endParaRPr lang="en-US" sz="7200" b="1" cap="smal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53958" y="7696200"/>
            <a:ext cx="13252642" cy="1627632"/>
            <a:chOff x="1453958" y="9785697"/>
            <a:chExt cx="11503152" cy="1627632"/>
          </a:xfrm>
          <a:solidFill>
            <a:srgbClr val="102D61"/>
          </a:solidFill>
        </p:grpSpPr>
        <p:sp>
          <p:nvSpPr>
            <p:cNvPr id="83" name="Round Single Corner Rectangle 82"/>
            <p:cNvSpPr/>
            <p:nvPr/>
          </p:nvSpPr>
          <p:spPr bwMode="auto">
            <a:xfrm>
              <a:off x="1453958" y="9785697"/>
              <a:ext cx="11503152" cy="1627632"/>
            </a:xfrm>
            <a:prstGeom prst="round1Rect">
              <a:avLst/>
            </a:prstGeom>
            <a:grpFill/>
            <a:ln w="3175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51181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617540" y="9955825"/>
              <a:ext cx="10413599" cy="120032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sz="7200" b="1" cap="small" dirty="0" smtClean="0">
                  <a:solidFill>
                    <a:schemeClr val="bg1"/>
                  </a:solidFill>
                </a:rPr>
                <a:t>Background &amp; Objectives </a:t>
              </a:r>
              <a:endParaRPr lang="en-US" sz="7200" b="1" cap="small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4882" t="1922" r="5585"/>
          <a:stretch/>
        </p:blipFill>
        <p:spPr>
          <a:xfrm>
            <a:off x="40005000" y="0"/>
            <a:ext cx="11201400" cy="6172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b="49455"/>
          <a:stretch/>
        </p:blipFill>
        <p:spPr>
          <a:xfrm>
            <a:off x="1524000" y="35918855"/>
            <a:ext cx="12784748" cy="24925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/>
          <a:srcRect t="62889"/>
          <a:stretch/>
        </p:blipFill>
        <p:spPr>
          <a:xfrm>
            <a:off x="17145000" y="35987003"/>
            <a:ext cx="16891000" cy="2417797"/>
          </a:xfrm>
          <a:prstGeom prst="rect">
            <a:avLst/>
          </a:prstGeom>
        </p:spPr>
      </p:pic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294754228"/>
              </p:ext>
            </p:extLst>
          </p:nvPr>
        </p:nvGraphicFramePr>
        <p:xfrm>
          <a:off x="15468600" y="21945600"/>
          <a:ext cx="22860000" cy="1379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6840200" y="23926800"/>
            <a:ext cx="121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1564600" y="23469600"/>
            <a:ext cx="121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4003000" y="23469600"/>
            <a:ext cx="121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2994600" y="26136600"/>
            <a:ext cx="121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36042600" y="34061400"/>
            <a:ext cx="134112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Rotenstein</a:t>
            </a:r>
            <a:r>
              <a:rPr lang="en-US" sz="2000" dirty="0" smtClean="0"/>
              <a:t> </a:t>
            </a:r>
            <a:r>
              <a:rPr lang="en-US" sz="2000" dirty="0"/>
              <a:t>LS; Ramos MA; Torre M; Segal JB; </a:t>
            </a:r>
            <a:r>
              <a:rPr lang="en-US" sz="2000" dirty="0" err="1"/>
              <a:t>Peluso</a:t>
            </a:r>
            <a:r>
              <a:rPr lang="en-US" sz="2000" dirty="0"/>
              <a:t> MJ; </a:t>
            </a:r>
            <a:r>
              <a:rPr lang="en-US" sz="2000" dirty="0" err="1"/>
              <a:t>Guille</a:t>
            </a:r>
            <a:r>
              <a:rPr lang="en-US" sz="2000" dirty="0"/>
              <a:t> C, et al. Prevalence of depression, depressive symptoms, and suicidal ideation among medical students: a systematic review and meta-analysis. </a:t>
            </a:r>
            <a:r>
              <a:rPr lang="en-US" sz="2000" dirty="0" smtClean="0"/>
              <a:t>JAMA. </a:t>
            </a:r>
            <a:r>
              <a:rPr lang="en-US" sz="2000" dirty="0"/>
              <a:t>2016;316(21):2214-36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Dyrbye</a:t>
            </a:r>
            <a:r>
              <a:rPr lang="en-US" sz="2000" dirty="0" smtClean="0"/>
              <a:t> </a:t>
            </a:r>
            <a:r>
              <a:rPr lang="en-US" sz="2000" dirty="0"/>
              <a:t>LN; Thomas MR; Massie FS; Power DV; </a:t>
            </a:r>
            <a:r>
              <a:rPr lang="en-US" sz="2000" dirty="0" err="1"/>
              <a:t>Eacker</a:t>
            </a:r>
            <a:r>
              <a:rPr lang="en-US" sz="2000" dirty="0"/>
              <a:t> A; Harper W, et al. Burnout and suicidal ideation among US medical students. Annals of internal medicine. 2008;149(5):334-41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Dyrbye</a:t>
            </a:r>
            <a:r>
              <a:rPr lang="en-US" sz="2000" dirty="0" smtClean="0"/>
              <a:t> </a:t>
            </a:r>
            <a:r>
              <a:rPr lang="en-US" sz="2000" dirty="0"/>
              <a:t>LN; </a:t>
            </a:r>
            <a:r>
              <a:rPr lang="en-US" sz="2000" dirty="0" err="1"/>
              <a:t>Eacker</a:t>
            </a:r>
            <a:r>
              <a:rPr lang="en-US" sz="2000" dirty="0"/>
              <a:t> A; </a:t>
            </a:r>
            <a:r>
              <a:rPr lang="en-US" sz="2000" dirty="0" err="1"/>
              <a:t>Durning</a:t>
            </a:r>
            <a:r>
              <a:rPr lang="en-US" sz="2000" dirty="0"/>
              <a:t> SJ; </a:t>
            </a:r>
            <a:r>
              <a:rPr lang="en-US" sz="2000" dirty="0" err="1"/>
              <a:t>Brazeau</a:t>
            </a:r>
            <a:r>
              <a:rPr lang="en-US" sz="2000" dirty="0"/>
              <a:t> C; </a:t>
            </a:r>
            <a:r>
              <a:rPr lang="en-US" sz="2000" dirty="0" err="1"/>
              <a:t>Moutier</a:t>
            </a:r>
            <a:r>
              <a:rPr lang="en-US" sz="2000" dirty="0"/>
              <a:t> C; Massie FS, et al. The impact of stigma and personal experiences on the help-seeking behaviors of medical students with burnout. Academic Medicine. 2015;90(7):961-9.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Corrigan </a:t>
            </a:r>
            <a:r>
              <a:rPr lang="en-US" sz="2000" dirty="0"/>
              <a:t>PW; Watson AC. The paradox of self‐stigma and mental illness. Clinical Psychology: Science and Practice. 2002;9(1):35-53.</a:t>
            </a:r>
          </a:p>
          <a:p>
            <a:pPr marL="1371600" indent="-1371600">
              <a:buFontTx/>
              <a:buAutoNum type="arabicPeriod"/>
            </a:pPr>
            <a:endParaRPr lang="en-US" sz="4500" dirty="0"/>
          </a:p>
          <a:p>
            <a:pPr marL="1371600" indent="-1371600">
              <a:buAutoNum type="arabicPeriod"/>
            </a:pPr>
            <a:endParaRPr lang="en-US" sz="4500" dirty="0" smtClean="0"/>
          </a:p>
          <a:p>
            <a:pPr marL="1371600" indent="-13716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r Med Poste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5118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5118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6D0FA5D0CBD468DD624049DCE7DC0" ma:contentTypeVersion="5" ma:contentTypeDescription="Create a new document." ma:contentTypeScope="" ma:versionID="c5364a132dd9fbd1112c4789f36720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bc205e1f583d6984685fc42583e234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645E5D-FB97-429F-AE03-88332B2109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8B589E-949A-4DCC-9E64-235CB33F8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98CE45-3DF3-4CA6-A5C2-5DCACC3553D9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Inter Med Poster Template</Template>
  <TotalTime>43400</TotalTime>
  <Words>611</Words>
  <Application>Microsoft Macintosh PowerPoint</Application>
  <PresentationFormat>Custom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Inter Med Poster Template</vt:lpstr>
      <vt:lpstr>Anti-Stigma Panel: A peer-led mental health initiative   Claire Koljack, BA; Mackenzie Garcia, MD; Rachel Davis, MD</vt:lpstr>
    </vt:vector>
  </TitlesOfParts>
  <Company>University of Colorado Denver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wiestrya</dc:creator>
  <cp:lastModifiedBy>Claire Koljack</cp:lastModifiedBy>
  <cp:revision>172</cp:revision>
  <cp:lastPrinted>2013-03-28T15:50:19Z</cp:lastPrinted>
  <dcterms:created xsi:type="dcterms:W3CDTF">2012-04-02T14:59:11Z</dcterms:created>
  <dcterms:modified xsi:type="dcterms:W3CDTF">2021-02-16T03:28:44Z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0x0101007C46D0FA5D0CBD468DD624049DCE7DC0</vt:lpwstr>
  </property>
  <property fmtid="{D5CDD505-2E9C-101B-9397-08002B2CF9AE}" pid="3" name="_NewReviewCycle">
    <vt:lpwstr/>
  </property>
</Properties>
</file>