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6137"/>
  </p:normalViewPr>
  <p:slideViewPr>
    <p:cSldViewPr snapToGrid="0" snapToObjects="1">
      <p:cViewPr>
        <p:scale>
          <a:sx n="177" d="100"/>
          <a:sy n="177" d="100"/>
        </p:scale>
        <p:origin x="-888" y="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7C845B-A995-C948-808C-468D243D0A80}" type="datetimeFigureOut">
              <a:rPr lang="en-US" smtClean="0"/>
              <a:t>2/19/21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A34FBF-600E-844E-9510-54A7B29C4C64}" type="slidenum">
              <a:rPr lang="en-US" smtClean="0"/>
              <a:t>‹#›</a:t>
            </a:fld>
            <a:endParaRPr lang="en-US"/>
          </a:p>
        </p:txBody>
      </p:sp>
    </p:spTree>
    <p:extLst>
      <p:ext uri="{BB962C8B-B14F-4D97-AF65-F5344CB8AC3E}">
        <p14:creationId xmlns:p14="http://schemas.microsoft.com/office/powerpoint/2010/main" val="40819757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0" i="0" u="none" dirty="0"/>
          </a:p>
        </p:txBody>
      </p:sp>
      <p:sp>
        <p:nvSpPr>
          <p:cNvPr id="4" name="Slide Number Placeholder 3"/>
          <p:cNvSpPr>
            <a:spLocks noGrp="1"/>
          </p:cNvSpPr>
          <p:nvPr>
            <p:ph type="sldNum" sz="quarter" idx="5"/>
          </p:nvPr>
        </p:nvSpPr>
        <p:spPr/>
        <p:txBody>
          <a:bodyPr/>
          <a:lstStyle/>
          <a:p>
            <a:fld id="{07A34FBF-600E-844E-9510-54A7B29C4C64}" type="slidenum">
              <a:rPr lang="en-US" smtClean="0"/>
              <a:t>1</a:t>
            </a:fld>
            <a:endParaRPr lang="en-US"/>
          </a:p>
        </p:txBody>
      </p:sp>
    </p:spTree>
    <p:extLst>
      <p:ext uri="{BB962C8B-B14F-4D97-AF65-F5344CB8AC3E}">
        <p14:creationId xmlns:p14="http://schemas.microsoft.com/office/powerpoint/2010/main" val="1517556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53494-63F0-F047-A591-62DACB263F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59DEC0A-4A2C-D14E-92AA-A07AD121F0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8CC6CD-2055-2040-B857-3F0DCD4A37EF}"/>
              </a:ext>
            </a:extLst>
          </p:cNvPr>
          <p:cNvSpPr>
            <a:spLocks noGrp="1"/>
          </p:cNvSpPr>
          <p:nvPr>
            <p:ph type="dt" sz="half" idx="10"/>
          </p:nvPr>
        </p:nvSpPr>
        <p:spPr/>
        <p:txBody>
          <a:bodyPr/>
          <a:lstStyle/>
          <a:p>
            <a:fld id="{640F9D33-AC5A-E140-B22A-D9D9009717D9}" type="datetimeFigureOut">
              <a:rPr lang="en-US" smtClean="0"/>
              <a:t>2/19/21</a:t>
            </a:fld>
            <a:endParaRPr lang="en-US"/>
          </a:p>
        </p:txBody>
      </p:sp>
      <p:sp>
        <p:nvSpPr>
          <p:cNvPr id="5" name="Footer Placeholder 4">
            <a:extLst>
              <a:ext uri="{FF2B5EF4-FFF2-40B4-BE49-F238E27FC236}">
                <a16:creationId xmlns:a16="http://schemas.microsoft.com/office/drawing/2014/main" id="{B3FDE732-24E7-C94C-9A9F-336CDE2394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87C209-4581-574C-BE50-EAAC31F845E9}"/>
              </a:ext>
            </a:extLst>
          </p:cNvPr>
          <p:cNvSpPr>
            <a:spLocks noGrp="1"/>
          </p:cNvSpPr>
          <p:nvPr>
            <p:ph type="sldNum" sz="quarter" idx="12"/>
          </p:nvPr>
        </p:nvSpPr>
        <p:spPr/>
        <p:txBody>
          <a:bodyPr/>
          <a:lstStyle/>
          <a:p>
            <a:fld id="{D83C8DDD-1220-C74B-9B09-760F643AB1DA}" type="slidenum">
              <a:rPr lang="en-US" smtClean="0"/>
              <a:t>‹#›</a:t>
            </a:fld>
            <a:endParaRPr lang="en-US"/>
          </a:p>
        </p:txBody>
      </p:sp>
    </p:spTree>
    <p:extLst>
      <p:ext uri="{BB962C8B-B14F-4D97-AF65-F5344CB8AC3E}">
        <p14:creationId xmlns:p14="http://schemas.microsoft.com/office/powerpoint/2010/main" val="1641750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896D3-94C1-EB47-A195-FCC78CB2FB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A2C025-CD20-CB4A-8A98-57D6AAB165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74BF26-1C91-3642-8F2A-9AB73963E55D}"/>
              </a:ext>
            </a:extLst>
          </p:cNvPr>
          <p:cNvSpPr>
            <a:spLocks noGrp="1"/>
          </p:cNvSpPr>
          <p:nvPr>
            <p:ph type="dt" sz="half" idx="10"/>
          </p:nvPr>
        </p:nvSpPr>
        <p:spPr/>
        <p:txBody>
          <a:bodyPr/>
          <a:lstStyle/>
          <a:p>
            <a:fld id="{640F9D33-AC5A-E140-B22A-D9D9009717D9}" type="datetimeFigureOut">
              <a:rPr lang="en-US" smtClean="0"/>
              <a:t>2/19/21</a:t>
            </a:fld>
            <a:endParaRPr lang="en-US"/>
          </a:p>
        </p:txBody>
      </p:sp>
      <p:sp>
        <p:nvSpPr>
          <p:cNvPr id="5" name="Footer Placeholder 4">
            <a:extLst>
              <a:ext uri="{FF2B5EF4-FFF2-40B4-BE49-F238E27FC236}">
                <a16:creationId xmlns:a16="http://schemas.microsoft.com/office/drawing/2014/main" id="{8CF66DEC-0387-8240-B76F-7736CC5EDC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9F4F74-D616-694E-A2E9-C62675DD5CD7}"/>
              </a:ext>
            </a:extLst>
          </p:cNvPr>
          <p:cNvSpPr>
            <a:spLocks noGrp="1"/>
          </p:cNvSpPr>
          <p:nvPr>
            <p:ph type="sldNum" sz="quarter" idx="12"/>
          </p:nvPr>
        </p:nvSpPr>
        <p:spPr/>
        <p:txBody>
          <a:bodyPr/>
          <a:lstStyle/>
          <a:p>
            <a:fld id="{D83C8DDD-1220-C74B-9B09-760F643AB1DA}" type="slidenum">
              <a:rPr lang="en-US" smtClean="0"/>
              <a:t>‹#›</a:t>
            </a:fld>
            <a:endParaRPr lang="en-US"/>
          </a:p>
        </p:txBody>
      </p:sp>
    </p:spTree>
    <p:extLst>
      <p:ext uri="{BB962C8B-B14F-4D97-AF65-F5344CB8AC3E}">
        <p14:creationId xmlns:p14="http://schemas.microsoft.com/office/powerpoint/2010/main" val="3976360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5B7785-EF03-1242-BDDB-F818B02259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2E7BED-5DA0-DC4C-912C-E7E1DD5948F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DA31D1-6392-6A4C-9D98-B90CAE8CDF1F}"/>
              </a:ext>
            </a:extLst>
          </p:cNvPr>
          <p:cNvSpPr>
            <a:spLocks noGrp="1"/>
          </p:cNvSpPr>
          <p:nvPr>
            <p:ph type="dt" sz="half" idx="10"/>
          </p:nvPr>
        </p:nvSpPr>
        <p:spPr/>
        <p:txBody>
          <a:bodyPr/>
          <a:lstStyle/>
          <a:p>
            <a:fld id="{640F9D33-AC5A-E140-B22A-D9D9009717D9}" type="datetimeFigureOut">
              <a:rPr lang="en-US" smtClean="0"/>
              <a:t>2/19/21</a:t>
            </a:fld>
            <a:endParaRPr lang="en-US"/>
          </a:p>
        </p:txBody>
      </p:sp>
      <p:sp>
        <p:nvSpPr>
          <p:cNvPr id="5" name="Footer Placeholder 4">
            <a:extLst>
              <a:ext uri="{FF2B5EF4-FFF2-40B4-BE49-F238E27FC236}">
                <a16:creationId xmlns:a16="http://schemas.microsoft.com/office/drawing/2014/main" id="{9D8F5B18-3577-034C-9F33-69A58D1D4F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8B5AE1-7654-D141-BF2D-9556D48D68A2}"/>
              </a:ext>
            </a:extLst>
          </p:cNvPr>
          <p:cNvSpPr>
            <a:spLocks noGrp="1"/>
          </p:cNvSpPr>
          <p:nvPr>
            <p:ph type="sldNum" sz="quarter" idx="12"/>
          </p:nvPr>
        </p:nvSpPr>
        <p:spPr/>
        <p:txBody>
          <a:bodyPr/>
          <a:lstStyle/>
          <a:p>
            <a:fld id="{D83C8DDD-1220-C74B-9B09-760F643AB1DA}" type="slidenum">
              <a:rPr lang="en-US" smtClean="0"/>
              <a:t>‹#›</a:t>
            </a:fld>
            <a:endParaRPr lang="en-US"/>
          </a:p>
        </p:txBody>
      </p:sp>
    </p:spTree>
    <p:extLst>
      <p:ext uri="{BB962C8B-B14F-4D97-AF65-F5344CB8AC3E}">
        <p14:creationId xmlns:p14="http://schemas.microsoft.com/office/powerpoint/2010/main" val="1140254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75D62-80EF-4549-8D86-373D7D914B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A1BF5A-11C1-4F41-BFF8-4472DD1AD9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BC583B-4732-364D-80AD-A6294CC21282}"/>
              </a:ext>
            </a:extLst>
          </p:cNvPr>
          <p:cNvSpPr>
            <a:spLocks noGrp="1"/>
          </p:cNvSpPr>
          <p:nvPr>
            <p:ph type="dt" sz="half" idx="10"/>
          </p:nvPr>
        </p:nvSpPr>
        <p:spPr/>
        <p:txBody>
          <a:bodyPr/>
          <a:lstStyle/>
          <a:p>
            <a:fld id="{640F9D33-AC5A-E140-B22A-D9D9009717D9}" type="datetimeFigureOut">
              <a:rPr lang="en-US" smtClean="0"/>
              <a:t>2/19/21</a:t>
            </a:fld>
            <a:endParaRPr lang="en-US"/>
          </a:p>
        </p:txBody>
      </p:sp>
      <p:sp>
        <p:nvSpPr>
          <p:cNvPr id="5" name="Footer Placeholder 4">
            <a:extLst>
              <a:ext uri="{FF2B5EF4-FFF2-40B4-BE49-F238E27FC236}">
                <a16:creationId xmlns:a16="http://schemas.microsoft.com/office/drawing/2014/main" id="{5A62668D-42DC-B94D-8B75-5D875CA1CF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8EEF70-4EF2-9546-AC98-8BBC4A28D7B8}"/>
              </a:ext>
            </a:extLst>
          </p:cNvPr>
          <p:cNvSpPr>
            <a:spLocks noGrp="1"/>
          </p:cNvSpPr>
          <p:nvPr>
            <p:ph type="sldNum" sz="quarter" idx="12"/>
          </p:nvPr>
        </p:nvSpPr>
        <p:spPr/>
        <p:txBody>
          <a:bodyPr/>
          <a:lstStyle/>
          <a:p>
            <a:fld id="{D83C8DDD-1220-C74B-9B09-760F643AB1DA}" type="slidenum">
              <a:rPr lang="en-US" smtClean="0"/>
              <a:t>‹#›</a:t>
            </a:fld>
            <a:endParaRPr lang="en-US"/>
          </a:p>
        </p:txBody>
      </p:sp>
    </p:spTree>
    <p:extLst>
      <p:ext uri="{BB962C8B-B14F-4D97-AF65-F5344CB8AC3E}">
        <p14:creationId xmlns:p14="http://schemas.microsoft.com/office/powerpoint/2010/main" val="4164859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E0137-9067-E44A-B1FA-86BCA92F64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2B4C49-DB1B-3D47-AC96-1202C28677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DA6B92-5DFE-9740-B931-9FA736E6F235}"/>
              </a:ext>
            </a:extLst>
          </p:cNvPr>
          <p:cNvSpPr>
            <a:spLocks noGrp="1"/>
          </p:cNvSpPr>
          <p:nvPr>
            <p:ph type="dt" sz="half" idx="10"/>
          </p:nvPr>
        </p:nvSpPr>
        <p:spPr/>
        <p:txBody>
          <a:bodyPr/>
          <a:lstStyle/>
          <a:p>
            <a:fld id="{640F9D33-AC5A-E140-B22A-D9D9009717D9}" type="datetimeFigureOut">
              <a:rPr lang="en-US" smtClean="0"/>
              <a:t>2/19/21</a:t>
            </a:fld>
            <a:endParaRPr lang="en-US"/>
          </a:p>
        </p:txBody>
      </p:sp>
      <p:sp>
        <p:nvSpPr>
          <p:cNvPr id="5" name="Footer Placeholder 4">
            <a:extLst>
              <a:ext uri="{FF2B5EF4-FFF2-40B4-BE49-F238E27FC236}">
                <a16:creationId xmlns:a16="http://schemas.microsoft.com/office/drawing/2014/main" id="{77EE0338-DCA4-7B4F-8472-526AD42070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6B4332-6E09-0046-A99F-C044950EE020}"/>
              </a:ext>
            </a:extLst>
          </p:cNvPr>
          <p:cNvSpPr>
            <a:spLocks noGrp="1"/>
          </p:cNvSpPr>
          <p:nvPr>
            <p:ph type="sldNum" sz="quarter" idx="12"/>
          </p:nvPr>
        </p:nvSpPr>
        <p:spPr/>
        <p:txBody>
          <a:bodyPr/>
          <a:lstStyle/>
          <a:p>
            <a:fld id="{D83C8DDD-1220-C74B-9B09-760F643AB1DA}" type="slidenum">
              <a:rPr lang="en-US" smtClean="0"/>
              <a:t>‹#›</a:t>
            </a:fld>
            <a:endParaRPr lang="en-US"/>
          </a:p>
        </p:txBody>
      </p:sp>
    </p:spTree>
    <p:extLst>
      <p:ext uri="{BB962C8B-B14F-4D97-AF65-F5344CB8AC3E}">
        <p14:creationId xmlns:p14="http://schemas.microsoft.com/office/powerpoint/2010/main" val="3071951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1CE80-1DD0-BD4A-826D-7E0BE356EB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1239A6-5831-BC41-954E-99ABE1F0BF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A50833-9A54-EC4E-9D32-B9F6C5043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08FD3C-CB8E-E14B-8F54-014518BA090B}"/>
              </a:ext>
            </a:extLst>
          </p:cNvPr>
          <p:cNvSpPr>
            <a:spLocks noGrp="1"/>
          </p:cNvSpPr>
          <p:nvPr>
            <p:ph type="dt" sz="half" idx="10"/>
          </p:nvPr>
        </p:nvSpPr>
        <p:spPr/>
        <p:txBody>
          <a:bodyPr/>
          <a:lstStyle/>
          <a:p>
            <a:fld id="{640F9D33-AC5A-E140-B22A-D9D9009717D9}" type="datetimeFigureOut">
              <a:rPr lang="en-US" smtClean="0"/>
              <a:t>2/19/21</a:t>
            </a:fld>
            <a:endParaRPr lang="en-US"/>
          </a:p>
        </p:txBody>
      </p:sp>
      <p:sp>
        <p:nvSpPr>
          <p:cNvPr id="6" name="Footer Placeholder 5">
            <a:extLst>
              <a:ext uri="{FF2B5EF4-FFF2-40B4-BE49-F238E27FC236}">
                <a16:creationId xmlns:a16="http://schemas.microsoft.com/office/drawing/2014/main" id="{E2D3E3E1-095D-CE43-8CFE-CE6D7BFBEB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293E79-49B1-0541-984A-B0A23442D3DD}"/>
              </a:ext>
            </a:extLst>
          </p:cNvPr>
          <p:cNvSpPr>
            <a:spLocks noGrp="1"/>
          </p:cNvSpPr>
          <p:nvPr>
            <p:ph type="sldNum" sz="quarter" idx="12"/>
          </p:nvPr>
        </p:nvSpPr>
        <p:spPr/>
        <p:txBody>
          <a:bodyPr/>
          <a:lstStyle/>
          <a:p>
            <a:fld id="{D83C8DDD-1220-C74B-9B09-760F643AB1DA}" type="slidenum">
              <a:rPr lang="en-US" smtClean="0"/>
              <a:t>‹#›</a:t>
            </a:fld>
            <a:endParaRPr lang="en-US"/>
          </a:p>
        </p:txBody>
      </p:sp>
    </p:spTree>
    <p:extLst>
      <p:ext uri="{BB962C8B-B14F-4D97-AF65-F5344CB8AC3E}">
        <p14:creationId xmlns:p14="http://schemas.microsoft.com/office/powerpoint/2010/main" val="3550070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ACEE6-1A88-1247-95EC-3F37D64C682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3454D04-9618-A343-90E7-CD9E059B27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C1A882-2A9B-D34C-9275-90C1F52FFE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D4B1421-6666-B642-B3CD-33FD09DAB4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B79A88-C6C5-7048-A5EC-407FC1F72DE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E51C39A-2D5B-0D46-B446-C837E25F6428}"/>
              </a:ext>
            </a:extLst>
          </p:cNvPr>
          <p:cNvSpPr>
            <a:spLocks noGrp="1"/>
          </p:cNvSpPr>
          <p:nvPr>
            <p:ph type="dt" sz="half" idx="10"/>
          </p:nvPr>
        </p:nvSpPr>
        <p:spPr/>
        <p:txBody>
          <a:bodyPr/>
          <a:lstStyle/>
          <a:p>
            <a:fld id="{640F9D33-AC5A-E140-B22A-D9D9009717D9}" type="datetimeFigureOut">
              <a:rPr lang="en-US" smtClean="0"/>
              <a:t>2/19/21</a:t>
            </a:fld>
            <a:endParaRPr lang="en-US"/>
          </a:p>
        </p:txBody>
      </p:sp>
      <p:sp>
        <p:nvSpPr>
          <p:cNvPr id="8" name="Footer Placeholder 7">
            <a:extLst>
              <a:ext uri="{FF2B5EF4-FFF2-40B4-BE49-F238E27FC236}">
                <a16:creationId xmlns:a16="http://schemas.microsoft.com/office/drawing/2014/main" id="{82B92E4C-A1AA-AC40-8055-12C33DE8B48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1DD8FF-09ED-6D42-8CF8-E3F3EEFEAD4D}"/>
              </a:ext>
            </a:extLst>
          </p:cNvPr>
          <p:cNvSpPr>
            <a:spLocks noGrp="1"/>
          </p:cNvSpPr>
          <p:nvPr>
            <p:ph type="sldNum" sz="quarter" idx="12"/>
          </p:nvPr>
        </p:nvSpPr>
        <p:spPr/>
        <p:txBody>
          <a:bodyPr/>
          <a:lstStyle/>
          <a:p>
            <a:fld id="{D83C8DDD-1220-C74B-9B09-760F643AB1DA}" type="slidenum">
              <a:rPr lang="en-US" smtClean="0"/>
              <a:t>‹#›</a:t>
            </a:fld>
            <a:endParaRPr lang="en-US"/>
          </a:p>
        </p:txBody>
      </p:sp>
    </p:spTree>
    <p:extLst>
      <p:ext uri="{BB962C8B-B14F-4D97-AF65-F5344CB8AC3E}">
        <p14:creationId xmlns:p14="http://schemas.microsoft.com/office/powerpoint/2010/main" val="3684831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3B9AD-F0B4-AB4D-A33F-7BC1C09620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DB98A81-57F0-3D4F-A5F7-A33241F55462}"/>
              </a:ext>
            </a:extLst>
          </p:cNvPr>
          <p:cNvSpPr>
            <a:spLocks noGrp="1"/>
          </p:cNvSpPr>
          <p:nvPr>
            <p:ph type="dt" sz="half" idx="10"/>
          </p:nvPr>
        </p:nvSpPr>
        <p:spPr/>
        <p:txBody>
          <a:bodyPr/>
          <a:lstStyle/>
          <a:p>
            <a:fld id="{640F9D33-AC5A-E140-B22A-D9D9009717D9}" type="datetimeFigureOut">
              <a:rPr lang="en-US" smtClean="0"/>
              <a:t>2/19/21</a:t>
            </a:fld>
            <a:endParaRPr lang="en-US"/>
          </a:p>
        </p:txBody>
      </p:sp>
      <p:sp>
        <p:nvSpPr>
          <p:cNvPr id="4" name="Footer Placeholder 3">
            <a:extLst>
              <a:ext uri="{FF2B5EF4-FFF2-40B4-BE49-F238E27FC236}">
                <a16:creationId xmlns:a16="http://schemas.microsoft.com/office/drawing/2014/main" id="{0101A5EC-5121-5343-BBD9-C38DF2C17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DBDC66F-EA6B-184D-9C83-991C8C173E9A}"/>
              </a:ext>
            </a:extLst>
          </p:cNvPr>
          <p:cNvSpPr>
            <a:spLocks noGrp="1"/>
          </p:cNvSpPr>
          <p:nvPr>
            <p:ph type="sldNum" sz="quarter" idx="12"/>
          </p:nvPr>
        </p:nvSpPr>
        <p:spPr/>
        <p:txBody>
          <a:bodyPr/>
          <a:lstStyle/>
          <a:p>
            <a:fld id="{D83C8DDD-1220-C74B-9B09-760F643AB1DA}" type="slidenum">
              <a:rPr lang="en-US" smtClean="0"/>
              <a:t>‹#›</a:t>
            </a:fld>
            <a:endParaRPr lang="en-US"/>
          </a:p>
        </p:txBody>
      </p:sp>
    </p:spTree>
    <p:extLst>
      <p:ext uri="{BB962C8B-B14F-4D97-AF65-F5344CB8AC3E}">
        <p14:creationId xmlns:p14="http://schemas.microsoft.com/office/powerpoint/2010/main" val="4101132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BD1087-227B-924B-BF31-F0BF19374B8D}"/>
              </a:ext>
            </a:extLst>
          </p:cNvPr>
          <p:cNvSpPr>
            <a:spLocks noGrp="1"/>
          </p:cNvSpPr>
          <p:nvPr>
            <p:ph type="dt" sz="half" idx="10"/>
          </p:nvPr>
        </p:nvSpPr>
        <p:spPr/>
        <p:txBody>
          <a:bodyPr/>
          <a:lstStyle/>
          <a:p>
            <a:fld id="{640F9D33-AC5A-E140-B22A-D9D9009717D9}" type="datetimeFigureOut">
              <a:rPr lang="en-US" smtClean="0"/>
              <a:t>2/19/21</a:t>
            </a:fld>
            <a:endParaRPr lang="en-US"/>
          </a:p>
        </p:txBody>
      </p:sp>
      <p:sp>
        <p:nvSpPr>
          <p:cNvPr id="3" name="Footer Placeholder 2">
            <a:extLst>
              <a:ext uri="{FF2B5EF4-FFF2-40B4-BE49-F238E27FC236}">
                <a16:creationId xmlns:a16="http://schemas.microsoft.com/office/drawing/2014/main" id="{5B99D9D1-FA7A-2041-BD30-C3856EE261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DB76B0-D93E-6A4B-82F8-B4EDAECE177C}"/>
              </a:ext>
            </a:extLst>
          </p:cNvPr>
          <p:cNvSpPr>
            <a:spLocks noGrp="1"/>
          </p:cNvSpPr>
          <p:nvPr>
            <p:ph type="sldNum" sz="quarter" idx="12"/>
          </p:nvPr>
        </p:nvSpPr>
        <p:spPr/>
        <p:txBody>
          <a:bodyPr/>
          <a:lstStyle/>
          <a:p>
            <a:fld id="{D83C8DDD-1220-C74B-9B09-760F643AB1DA}" type="slidenum">
              <a:rPr lang="en-US" smtClean="0"/>
              <a:t>‹#›</a:t>
            </a:fld>
            <a:endParaRPr lang="en-US"/>
          </a:p>
        </p:txBody>
      </p:sp>
    </p:spTree>
    <p:extLst>
      <p:ext uri="{BB962C8B-B14F-4D97-AF65-F5344CB8AC3E}">
        <p14:creationId xmlns:p14="http://schemas.microsoft.com/office/powerpoint/2010/main" val="3647438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64B94-ABB9-3E4C-A2CE-0734710FED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51A42E5-5E98-4E46-B6BA-59C4A9548A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8EC78F-08D6-3D49-89CD-0DD5694F7F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78BC66-C9D9-CA46-9BC8-1D0765EE654E}"/>
              </a:ext>
            </a:extLst>
          </p:cNvPr>
          <p:cNvSpPr>
            <a:spLocks noGrp="1"/>
          </p:cNvSpPr>
          <p:nvPr>
            <p:ph type="dt" sz="half" idx="10"/>
          </p:nvPr>
        </p:nvSpPr>
        <p:spPr/>
        <p:txBody>
          <a:bodyPr/>
          <a:lstStyle/>
          <a:p>
            <a:fld id="{640F9D33-AC5A-E140-B22A-D9D9009717D9}" type="datetimeFigureOut">
              <a:rPr lang="en-US" smtClean="0"/>
              <a:t>2/19/21</a:t>
            </a:fld>
            <a:endParaRPr lang="en-US"/>
          </a:p>
        </p:txBody>
      </p:sp>
      <p:sp>
        <p:nvSpPr>
          <p:cNvPr id="6" name="Footer Placeholder 5">
            <a:extLst>
              <a:ext uri="{FF2B5EF4-FFF2-40B4-BE49-F238E27FC236}">
                <a16:creationId xmlns:a16="http://schemas.microsoft.com/office/drawing/2014/main" id="{5EA16338-369A-BC4F-A4DF-8A238BE93B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F31808-5D53-0D48-BB17-76FA53479BD0}"/>
              </a:ext>
            </a:extLst>
          </p:cNvPr>
          <p:cNvSpPr>
            <a:spLocks noGrp="1"/>
          </p:cNvSpPr>
          <p:nvPr>
            <p:ph type="sldNum" sz="quarter" idx="12"/>
          </p:nvPr>
        </p:nvSpPr>
        <p:spPr/>
        <p:txBody>
          <a:bodyPr/>
          <a:lstStyle/>
          <a:p>
            <a:fld id="{D83C8DDD-1220-C74B-9B09-760F643AB1DA}" type="slidenum">
              <a:rPr lang="en-US" smtClean="0"/>
              <a:t>‹#›</a:t>
            </a:fld>
            <a:endParaRPr lang="en-US"/>
          </a:p>
        </p:txBody>
      </p:sp>
    </p:spTree>
    <p:extLst>
      <p:ext uri="{BB962C8B-B14F-4D97-AF65-F5344CB8AC3E}">
        <p14:creationId xmlns:p14="http://schemas.microsoft.com/office/powerpoint/2010/main" val="3491568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23AEE-6906-BA4C-B4CC-B1AB992420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A8C3FB-3125-CE41-A971-0550886CB3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A6B8C0-5AF6-3544-9B47-149FED43BF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AE22BC-D752-D148-BA0E-6E4264188FE8}"/>
              </a:ext>
            </a:extLst>
          </p:cNvPr>
          <p:cNvSpPr>
            <a:spLocks noGrp="1"/>
          </p:cNvSpPr>
          <p:nvPr>
            <p:ph type="dt" sz="half" idx="10"/>
          </p:nvPr>
        </p:nvSpPr>
        <p:spPr/>
        <p:txBody>
          <a:bodyPr/>
          <a:lstStyle/>
          <a:p>
            <a:fld id="{640F9D33-AC5A-E140-B22A-D9D9009717D9}" type="datetimeFigureOut">
              <a:rPr lang="en-US" smtClean="0"/>
              <a:t>2/19/21</a:t>
            </a:fld>
            <a:endParaRPr lang="en-US"/>
          </a:p>
        </p:txBody>
      </p:sp>
      <p:sp>
        <p:nvSpPr>
          <p:cNvPr id="6" name="Footer Placeholder 5">
            <a:extLst>
              <a:ext uri="{FF2B5EF4-FFF2-40B4-BE49-F238E27FC236}">
                <a16:creationId xmlns:a16="http://schemas.microsoft.com/office/drawing/2014/main" id="{296670D3-7889-084F-857F-86575675D7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C8D516-D1A4-074E-AC0A-B62238F0194D}"/>
              </a:ext>
            </a:extLst>
          </p:cNvPr>
          <p:cNvSpPr>
            <a:spLocks noGrp="1"/>
          </p:cNvSpPr>
          <p:nvPr>
            <p:ph type="sldNum" sz="quarter" idx="12"/>
          </p:nvPr>
        </p:nvSpPr>
        <p:spPr/>
        <p:txBody>
          <a:bodyPr/>
          <a:lstStyle/>
          <a:p>
            <a:fld id="{D83C8DDD-1220-C74B-9B09-760F643AB1DA}" type="slidenum">
              <a:rPr lang="en-US" smtClean="0"/>
              <a:t>‹#›</a:t>
            </a:fld>
            <a:endParaRPr lang="en-US"/>
          </a:p>
        </p:txBody>
      </p:sp>
    </p:spTree>
    <p:extLst>
      <p:ext uri="{BB962C8B-B14F-4D97-AF65-F5344CB8AC3E}">
        <p14:creationId xmlns:p14="http://schemas.microsoft.com/office/powerpoint/2010/main" val="1573604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7E923E-3D9B-C84F-8129-6375508D30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14CFA64-95EF-F345-BFE2-BBD623C1E5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807DED-5796-3E46-8CDA-90E0ADA0EC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0F9D33-AC5A-E140-B22A-D9D9009717D9}" type="datetimeFigureOut">
              <a:rPr lang="en-US" smtClean="0"/>
              <a:t>2/19/21</a:t>
            </a:fld>
            <a:endParaRPr lang="en-US"/>
          </a:p>
        </p:txBody>
      </p:sp>
      <p:sp>
        <p:nvSpPr>
          <p:cNvPr id="5" name="Footer Placeholder 4">
            <a:extLst>
              <a:ext uri="{FF2B5EF4-FFF2-40B4-BE49-F238E27FC236}">
                <a16:creationId xmlns:a16="http://schemas.microsoft.com/office/drawing/2014/main" id="{CDA7DDD3-D846-214A-B5CB-FCF4E06E40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CF16E93-2C37-6C4F-BE9E-84F7849FCA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3C8DDD-1220-C74B-9B09-760F643AB1DA}" type="slidenum">
              <a:rPr lang="en-US" smtClean="0"/>
              <a:t>‹#›</a:t>
            </a:fld>
            <a:endParaRPr lang="en-US"/>
          </a:p>
        </p:txBody>
      </p:sp>
    </p:spTree>
    <p:extLst>
      <p:ext uri="{BB962C8B-B14F-4D97-AF65-F5344CB8AC3E}">
        <p14:creationId xmlns:p14="http://schemas.microsoft.com/office/powerpoint/2010/main" val="2112684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68778" y="317500"/>
            <a:ext cx="9472083" cy="1425905"/>
          </a:xfrm>
          <a:prstGeom prst="rect">
            <a:avLst/>
          </a:prstGeom>
          <a:solidFill>
            <a:schemeClr val="bg2"/>
          </a:solidFill>
        </p:spPr>
        <p:txBody>
          <a:bodyPr wrap="square" lIns="20258" tIns="10129" rIns="20258" bIns="10129" rtlCol="0">
            <a:spAutoFit/>
          </a:bodyPr>
          <a:lstStyle/>
          <a:p>
            <a:pPr algn="ctr"/>
            <a:r>
              <a:rPr lang="en-US" sz="2500" dirty="0"/>
              <a:t>Governmental Aid and Housing Insecurity Among Hospitalized Patients:</a:t>
            </a:r>
          </a:p>
          <a:p>
            <a:pPr algn="ctr"/>
            <a:r>
              <a:rPr lang="en-US" sz="2500" dirty="0"/>
              <a:t>A Qualitative Study</a:t>
            </a:r>
          </a:p>
          <a:p>
            <a:pPr algn="ctr"/>
            <a:endParaRPr lang="en-US" sz="1333" dirty="0"/>
          </a:p>
          <a:p>
            <a:pPr algn="ctr"/>
            <a:r>
              <a:rPr lang="en-US" sz="1400" dirty="0"/>
              <a:t>Kathryn Havranek, MD/MPH Candidate, University of Colorado School of Medicine; Julie </a:t>
            </a:r>
            <a:r>
              <a:rPr lang="en-US" sz="1400" dirty="0" err="1"/>
              <a:t>Knoeckel</a:t>
            </a:r>
            <a:r>
              <a:rPr lang="en-US" sz="1400" dirty="0"/>
              <a:t>, MD Denver Health and University of Colorado; Erin </a:t>
            </a:r>
            <a:r>
              <a:rPr lang="en-US" sz="1400" dirty="0" err="1"/>
              <a:t>Brendenberg</a:t>
            </a:r>
            <a:r>
              <a:rPr lang="en-US" sz="1400" dirty="0"/>
              <a:t>, MD, University of Colorado; Lauren McBeth, University of Colorado</a:t>
            </a:r>
          </a:p>
        </p:txBody>
      </p:sp>
      <p:sp>
        <p:nvSpPr>
          <p:cNvPr id="10" name="Rectangle 9"/>
          <p:cNvSpPr/>
          <p:nvPr/>
        </p:nvSpPr>
        <p:spPr>
          <a:xfrm>
            <a:off x="4878917" y="4621442"/>
            <a:ext cx="2540000" cy="1729141"/>
          </a:xfrm>
          <a:prstGeom prst="rect">
            <a:avLst/>
          </a:prstGeom>
          <a:solidFill>
            <a:schemeClr val="accent6">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20258" tIns="10129" rIns="20258" bIns="10129" anchor="ctr"/>
          <a:lstStyle>
            <a:defPPr>
              <a:defRPr lang="en-US"/>
            </a:defPPr>
            <a:lvl1pPr algn="l" rtl="0" fontAlgn="base">
              <a:spcBef>
                <a:spcPct val="0"/>
              </a:spcBef>
              <a:spcAft>
                <a:spcPct val="0"/>
              </a:spcAft>
              <a:defRPr sz="1900" kern="1200">
                <a:solidFill>
                  <a:schemeClr val="lt1"/>
                </a:solidFill>
                <a:latin typeface="+mn-lt"/>
                <a:ea typeface="+mn-ea"/>
                <a:cs typeface="+mn-cs"/>
              </a:defRPr>
            </a:lvl1pPr>
            <a:lvl2pPr marL="366713" indent="90488" algn="l" rtl="0" fontAlgn="base">
              <a:spcBef>
                <a:spcPct val="0"/>
              </a:spcBef>
              <a:spcAft>
                <a:spcPct val="0"/>
              </a:spcAft>
              <a:defRPr sz="1900" kern="1200">
                <a:solidFill>
                  <a:schemeClr val="lt1"/>
                </a:solidFill>
                <a:latin typeface="+mn-lt"/>
                <a:ea typeface="+mn-ea"/>
                <a:cs typeface="+mn-cs"/>
              </a:defRPr>
            </a:lvl2pPr>
            <a:lvl3pPr marL="736600" indent="177800" algn="l" rtl="0" fontAlgn="base">
              <a:spcBef>
                <a:spcPct val="0"/>
              </a:spcBef>
              <a:spcAft>
                <a:spcPct val="0"/>
              </a:spcAft>
              <a:defRPr sz="1900" kern="1200">
                <a:solidFill>
                  <a:schemeClr val="lt1"/>
                </a:solidFill>
                <a:latin typeface="+mn-lt"/>
                <a:ea typeface="+mn-ea"/>
                <a:cs typeface="+mn-cs"/>
              </a:defRPr>
            </a:lvl3pPr>
            <a:lvl4pPr marL="1104900" indent="266700" algn="l" rtl="0" fontAlgn="base">
              <a:spcBef>
                <a:spcPct val="0"/>
              </a:spcBef>
              <a:spcAft>
                <a:spcPct val="0"/>
              </a:spcAft>
              <a:defRPr sz="1900" kern="1200">
                <a:solidFill>
                  <a:schemeClr val="lt1"/>
                </a:solidFill>
                <a:latin typeface="+mn-lt"/>
                <a:ea typeface="+mn-ea"/>
                <a:cs typeface="+mn-cs"/>
              </a:defRPr>
            </a:lvl4pPr>
            <a:lvl5pPr marL="1474788" indent="354013" algn="l" rtl="0" fontAlgn="base">
              <a:spcBef>
                <a:spcPct val="0"/>
              </a:spcBef>
              <a:spcAft>
                <a:spcPct val="0"/>
              </a:spcAft>
              <a:defRPr sz="1900" kern="1200">
                <a:solidFill>
                  <a:schemeClr val="lt1"/>
                </a:solidFill>
                <a:latin typeface="+mn-lt"/>
                <a:ea typeface="+mn-ea"/>
                <a:cs typeface="+mn-cs"/>
              </a:defRPr>
            </a:lvl5pPr>
            <a:lvl6pPr marL="2286000" algn="l" defTabSz="914400" rtl="0" eaLnBrk="1" latinLnBrk="0" hangingPunct="1">
              <a:defRPr sz="1900" kern="1200">
                <a:solidFill>
                  <a:schemeClr val="lt1"/>
                </a:solidFill>
                <a:latin typeface="+mn-lt"/>
                <a:ea typeface="+mn-ea"/>
                <a:cs typeface="+mn-cs"/>
              </a:defRPr>
            </a:lvl6pPr>
            <a:lvl7pPr marL="2743200" algn="l" defTabSz="914400" rtl="0" eaLnBrk="1" latinLnBrk="0" hangingPunct="1">
              <a:defRPr sz="1900" kern="1200">
                <a:solidFill>
                  <a:schemeClr val="lt1"/>
                </a:solidFill>
                <a:latin typeface="+mn-lt"/>
                <a:ea typeface="+mn-ea"/>
                <a:cs typeface="+mn-cs"/>
              </a:defRPr>
            </a:lvl7pPr>
            <a:lvl8pPr marL="3200400" algn="l" defTabSz="914400" rtl="0" eaLnBrk="1" latinLnBrk="0" hangingPunct="1">
              <a:defRPr sz="1900" kern="1200">
                <a:solidFill>
                  <a:schemeClr val="lt1"/>
                </a:solidFill>
                <a:latin typeface="+mn-lt"/>
                <a:ea typeface="+mn-ea"/>
                <a:cs typeface="+mn-cs"/>
              </a:defRPr>
            </a:lvl8pPr>
            <a:lvl9pPr marL="3657600" algn="l" defTabSz="914400" rtl="0" eaLnBrk="1" latinLnBrk="0" hangingPunct="1">
              <a:defRPr sz="1900" kern="1200">
                <a:solidFill>
                  <a:schemeClr val="lt1"/>
                </a:solidFill>
                <a:latin typeface="+mn-lt"/>
                <a:ea typeface="+mn-ea"/>
                <a:cs typeface="+mn-cs"/>
              </a:defRPr>
            </a:lvl9pPr>
          </a:lstStyle>
          <a:p>
            <a:pPr lvl="0" fontAlgn="auto">
              <a:spcBef>
                <a:spcPts val="0"/>
              </a:spcBef>
              <a:spcAft>
                <a:spcPts val="0"/>
              </a:spcAft>
              <a:defRPr/>
            </a:pPr>
            <a:endParaRPr lang="en-US" sz="800" dirty="0">
              <a:solidFill>
                <a:schemeClr val="tx1"/>
              </a:solidFill>
            </a:endParaRPr>
          </a:p>
          <a:p>
            <a:pPr lvl="0" algn="ctr" fontAlgn="auto">
              <a:spcBef>
                <a:spcPts val="0"/>
              </a:spcBef>
              <a:spcAft>
                <a:spcPts val="0"/>
              </a:spcAft>
              <a:defRPr/>
            </a:pPr>
            <a:r>
              <a:rPr lang="en-US" sz="1100" b="1" dirty="0">
                <a:solidFill>
                  <a:schemeClr val="tx1"/>
                </a:solidFill>
              </a:rPr>
              <a:t>“I think all hospitals should have some sort of…counsellors or advocates that could come in and just talk to them…especially [when] they've been in here, like, four or five or six times, you know, send in the advocate, send in that counsellor, and just say, like, "Look, I want to help you, I want your story. Tell me your story so I can help you find the right places to go.”</a:t>
            </a:r>
          </a:p>
        </p:txBody>
      </p:sp>
      <p:sp>
        <p:nvSpPr>
          <p:cNvPr id="11" name="TextBox 10"/>
          <p:cNvSpPr txBox="1"/>
          <p:nvPr/>
        </p:nvSpPr>
        <p:spPr>
          <a:xfrm>
            <a:off x="1368778" y="2101523"/>
            <a:ext cx="2540000" cy="2482668"/>
          </a:xfrm>
          <a:prstGeom prst="rect">
            <a:avLst/>
          </a:prstGeom>
          <a:solidFill>
            <a:schemeClr val="accent6">
              <a:lumMod val="75000"/>
            </a:schemeClr>
          </a:solidFill>
        </p:spPr>
        <p:txBody>
          <a:bodyPr wrap="square" lIns="20258" tIns="10129" rIns="20258" bIns="10129" rtlCol="0">
            <a:spAutoFit/>
          </a:bodyPr>
          <a:lstStyle/>
          <a:p>
            <a:r>
              <a:rPr lang="en-US" sz="1667" b="1" dirty="0">
                <a:solidFill>
                  <a:schemeClr val="bg2"/>
                </a:solidFill>
              </a:rPr>
              <a:t>Background</a:t>
            </a:r>
          </a:p>
          <a:p>
            <a:r>
              <a:rPr lang="en-US" sz="900" dirty="0"/>
              <a:t>Homelessness is a growing problem in the city of Denver and concomitant poverty creates living conditions inconsistent with leading healthy lives. </a:t>
            </a:r>
          </a:p>
          <a:p>
            <a:endParaRPr lang="en-US" sz="833" dirty="0">
              <a:solidFill>
                <a:schemeClr val="bg2"/>
              </a:solidFill>
            </a:endParaRPr>
          </a:p>
          <a:p>
            <a:r>
              <a:rPr lang="en-US" sz="900" dirty="0"/>
              <a:t>Social Security Disability Insurance (SSDI) became law in 1956 to assist those who could not retain gainful employment due to disability. Supplemental Security Income (SSI) was created in 1969 to assist elderly individuals receiving social security benefits but who were still unable to escape poverty. Economic, political, and environmental changes have occurred since these programs were initially created. Many patients experiencing housing insecurity utilize these programs, but the extent to which they are meeting the social needs of patients is less well understood.</a:t>
            </a:r>
          </a:p>
          <a:p>
            <a:endParaRPr lang="en-US" sz="900" dirty="0"/>
          </a:p>
        </p:txBody>
      </p:sp>
      <p:sp>
        <p:nvSpPr>
          <p:cNvPr id="12" name="TextBox 11"/>
          <p:cNvSpPr txBox="1"/>
          <p:nvPr/>
        </p:nvSpPr>
        <p:spPr>
          <a:xfrm>
            <a:off x="1379361" y="4773599"/>
            <a:ext cx="2540000" cy="1576983"/>
          </a:xfrm>
          <a:prstGeom prst="rect">
            <a:avLst/>
          </a:prstGeom>
          <a:solidFill>
            <a:schemeClr val="accent6">
              <a:lumMod val="75000"/>
            </a:schemeClr>
          </a:solidFill>
          <a:ln>
            <a:noFill/>
          </a:ln>
        </p:spPr>
        <p:txBody>
          <a:bodyPr wrap="square" lIns="20258" tIns="10129" rIns="20258" bIns="10129" rtlCol="0">
            <a:noAutofit/>
          </a:bodyPr>
          <a:lstStyle/>
          <a:p>
            <a:r>
              <a:rPr lang="en-US" sz="1667" b="1" dirty="0">
                <a:solidFill>
                  <a:schemeClr val="bg2"/>
                </a:solidFill>
              </a:rPr>
              <a:t>Objective</a:t>
            </a:r>
          </a:p>
          <a:p>
            <a:pPr lvl="0">
              <a:defRPr/>
            </a:pPr>
            <a:r>
              <a:rPr lang="en-US" sz="900" dirty="0"/>
              <a:t>Patients experiencing housing insecurity including frank homelessness often access benefits from the government and resources from the community. This study explores the ways in which patients experiencing housing insecurity report their experience utilizing government resources and the extent to which these resources meet their basic needs.</a:t>
            </a:r>
          </a:p>
          <a:p>
            <a:endParaRPr lang="en-US" sz="833" dirty="0">
              <a:solidFill>
                <a:schemeClr val="bg2"/>
              </a:solidFill>
            </a:endParaRPr>
          </a:p>
        </p:txBody>
      </p:sp>
      <p:sp>
        <p:nvSpPr>
          <p:cNvPr id="13" name="TextBox 12"/>
          <p:cNvSpPr txBox="1"/>
          <p:nvPr/>
        </p:nvSpPr>
        <p:spPr>
          <a:xfrm>
            <a:off x="4878917" y="2092216"/>
            <a:ext cx="2540000" cy="2215993"/>
          </a:xfrm>
          <a:prstGeom prst="rect">
            <a:avLst/>
          </a:prstGeom>
          <a:solidFill>
            <a:schemeClr val="accent6">
              <a:lumMod val="75000"/>
            </a:schemeClr>
          </a:solidFill>
          <a:ln>
            <a:noFill/>
          </a:ln>
        </p:spPr>
        <p:txBody>
          <a:bodyPr wrap="square" lIns="20258" tIns="10129" rIns="20258" bIns="10129" rtlCol="0">
            <a:spAutoFit/>
          </a:bodyPr>
          <a:lstStyle/>
          <a:p>
            <a:r>
              <a:rPr lang="en-US" sz="1667" b="1" dirty="0">
                <a:solidFill>
                  <a:schemeClr val="bg2"/>
                </a:solidFill>
              </a:rPr>
              <a:t>Methods</a:t>
            </a:r>
          </a:p>
          <a:p>
            <a:r>
              <a:rPr lang="en-US" sz="900" dirty="0"/>
              <a:t>Medical inpatients at two academic hospitals (University of Colorado Hospital and Denver Health) were considered for study inclusion. Patients who primarily lived on the streets, in a homeless shelter, in a vehicle, and in abandoned buildings were considered frankly homeless and were eligible for inclusion. Those who were considered vulnerably housed and were also eligible for inclusion. </a:t>
            </a:r>
          </a:p>
          <a:p>
            <a:endParaRPr lang="en-US" sz="900" dirty="0"/>
          </a:p>
          <a:p>
            <a:r>
              <a:rPr lang="en-US" sz="900" dirty="0"/>
              <a:t>Eligible patients underwent a semi-structured interview. Interviews were recorded, transcribed, inductively coded, and analyzed. Thematic content analysis was performed using a phenomenological approach</a:t>
            </a:r>
          </a:p>
        </p:txBody>
      </p:sp>
      <p:sp>
        <p:nvSpPr>
          <p:cNvPr id="14" name="TextBox 13"/>
          <p:cNvSpPr txBox="1"/>
          <p:nvPr/>
        </p:nvSpPr>
        <p:spPr>
          <a:xfrm>
            <a:off x="8300861" y="2095501"/>
            <a:ext cx="2540000" cy="2215993"/>
          </a:xfrm>
          <a:prstGeom prst="rect">
            <a:avLst/>
          </a:prstGeom>
          <a:solidFill>
            <a:schemeClr val="accent6">
              <a:lumMod val="75000"/>
            </a:schemeClr>
          </a:solidFill>
          <a:ln>
            <a:noFill/>
          </a:ln>
        </p:spPr>
        <p:txBody>
          <a:bodyPr wrap="square" lIns="20258" tIns="10129" rIns="20258" bIns="10129" rtlCol="0">
            <a:spAutoFit/>
          </a:bodyPr>
          <a:lstStyle/>
          <a:p>
            <a:r>
              <a:rPr lang="en-US" sz="1667" b="1" dirty="0">
                <a:solidFill>
                  <a:schemeClr val="bg2"/>
                </a:solidFill>
              </a:rPr>
              <a:t>Results</a:t>
            </a:r>
          </a:p>
          <a:p>
            <a:pPr marL="171450" lvl="0" indent="-171450">
              <a:buFont typeface="Arial" panose="020B0604020202020204" pitchFamily="34" charset="0"/>
              <a:buChar char="•"/>
              <a:defRPr/>
            </a:pPr>
            <a:r>
              <a:rPr lang="en-US" sz="900" dirty="0"/>
              <a:t>Medicaid was described as a useful safety net program.</a:t>
            </a:r>
          </a:p>
          <a:p>
            <a:pPr marL="171450" lvl="0" indent="-171450">
              <a:buFont typeface="Arial" panose="020B0604020202020204" pitchFamily="34" charset="0"/>
              <a:buChar char="•"/>
              <a:defRPr/>
            </a:pPr>
            <a:r>
              <a:rPr lang="en-US" sz="900" dirty="0"/>
              <a:t>Food assistance was a useful resource to use and barter.</a:t>
            </a:r>
          </a:p>
          <a:p>
            <a:pPr marL="171450" lvl="0" indent="-171450">
              <a:buFont typeface="Arial" panose="020B0604020202020204" pitchFamily="34" charset="0"/>
              <a:buChar char="•"/>
              <a:defRPr/>
            </a:pPr>
            <a:r>
              <a:rPr lang="en-US" sz="900" dirty="0"/>
              <a:t>Lack of a physical address is a barrier to fully utilizing resources from the government.</a:t>
            </a:r>
          </a:p>
          <a:p>
            <a:pPr marL="171450" lvl="0" indent="-171450">
              <a:buFont typeface="Arial" panose="020B0604020202020204" pitchFamily="34" charset="0"/>
              <a:buChar char="•"/>
              <a:defRPr/>
            </a:pPr>
            <a:r>
              <a:rPr lang="en-US" sz="900" dirty="0"/>
              <a:t>Not having access to government assistance made it difficult to have basic needs met.</a:t>
            </a:r>
          </a:p>
          <a:p>
            <a:pPr marL="171450" indent="-171450">
              <a:buFont typeface="Arial" panose="020B0604020202020204" pitchFamily="34" charset="0"/>
              <a:buChar char="•"/>
            </a:pPr>
            <a:r>
              <a:rPr lang="en-US" sz="900" dirty="0"/>
              <a:t>Waiting for government assistance creates stagnation.</a:t>
            </a:r>
            <a:r>
              <a:rPr lang="en-US" sz="900" i="0" dirty="0">
                <a:effectLst/>
              </a:rPr>
              <a:t> </a:t>
            </a:r>
          </a:p>
          <a:p>
            <a:pPr marL="171450" indent="-171450">
              <a:buFont typeface="Arial" panose="020B0604020202020204" pitchFamily="34" charset="0"/>
              <a:buChar char="•"/>
            </a:pPr>
            <a:r>
              <a:rPr lang="en-US" sz="900" dirty="0"/>
              <a:t>Government assistance falls short of meeting patients’ needs.</a:t>
            </a:r>
            <a:endParaRPr lang="en-US" sz="900" i="0" dirty="0">
              <a:effectLst/>
            </a:endParaRPr>
          </a:p>
          <a:p>
            <a:pPr marL="171450" indent="-171450">
              <a:buFont typeface="Arial" panose="020B0604020202020204" pitchFamily="34" charset="0"/>
              <a:buChar char="•"/>
            </a:pPr>
            <a:r>
              <a:rPr lang="en-US" sz="900" dirty="0"/>
              <a:t>Assistance attaining government services during hospitalization was considered helpful.</a:t>
            </a:r>
          </a:p>
        </p:txBody>
      </p:sp>
      <p:sp>
        <p:nvSpPr>
          <p:cNvPr id="15" name="TextBox 14"/>
          <p:cNvSpPr txBox="1"/>
          <p:nvPr/>
        </p:nvSpPr>
        <p:spPr>
          <a:xfrm>
            <a:off x="8300861" y="4621443"/>
            <a:ext cx="2540000" cy="1938994"/>
          </a:xfrm>
          <a:prstGeom prst="rect">
            <a:avLst/>
          </a:prstGeom>
          <a:solidFill>
            <a:schemeClr val="accent6">
              <a:lumMod val="75000"/>
            </a:schemeClr>
          </a:solidFill>
          <a:ln>
            <a:noFill/>
          </a:ln>
        </p:spPr>
        <p:txBody>
          <a:bodyPr wrap="square" lIns="20258" tIns="10129" rIns="20258" bIns="10129" rtlCol="0">
            <a:spAutoFit/>
          </a:bodyPr>
          <a:lstStyle/>
          <a:p>
            <a:r>
              <a:rPr lang="en-US" sz="1667" b="1" dirty="0">
                <a:solidFill>
                  <a:schemeClr val="bg2"/>
                </a:solidFill>
              </a:rPr>
              <a:t>Discussion</a:t>
            </a:r>
            <a:endParaRPr lang="en-US" sz="900" dirty="0"/>
          </a:p>
          <a:p>
            <a:pPr marL="171450" lvl="0" indent="-171450">
              <a:buFont typeface="Arial" panose="020B0604020202020204" pitchFamily="34" charset="0"/>
              <a:buChar char="•"/>
            </a:pPr>
            <a:r>
              <a:rPr lang="en-US" sz="900" dirty="0"/>
              <a:t>Flexible housing is a basic need.</a:t>
            </a:r>
          </a:p>
          <a:p>
            <a:pPr marL="171450" lvl="0" indent="-171450">
              <a:buFont typeface="Arial" panose="020B0604020202020204" pitchFamily="34" charset="0"/>
              <a:buChar char="•"/>
              <a:defRPr/>
            </a:pPr>
            <a:r>
              <a:rPr lang="en-US" sz="900" dirty="0"/>
              <a:t>Patients express a high degree personal responsibility.</a:t>
            </a:r>
          </a:p>
          <a:p>
            <a:pPr marL="171450" lvl="0" indent="-171450">
              <a:buFont typeface="Arial" panose="020B0604020202020204" pitchFamily="34" charset="0"/>
              <a:buChar char="•"/>
              <a:defRPr/>
            </a:pPr>
            <a:r>
              <a:rPr lang="en-US" sz="900" dirty="0"/>
              <a:t>Access to and qualification for government resources is inconsistent and perceived as arbitrary. </a:t>
            </a:r>
          </a:p>
          <a:p>
            <a:pPr marL="171450" lvl="0" indent="-171450">
              <a:buFont typeface="Arial" panose="020B0604020202020204" pitchFamily="34" charset="0"/>
              <a:buChar char="•"/>
              <a:defRPr/>
            </a:pPr>
            <a:r>
              <a:rPr lang="en-US" sz="900" dirty="0"/>
              <a:t>A coverage gap in government assistance exists, making it impossible to attain secure housing.</a:t>
            </a:r>
          </a:p>
          <a:p>
            <a:pPr marL="171450" indent="-171450">
              <a:buFont typeface="Arial" panose="020B0604020202020204" pitchFamily="34" charset="0"/>
              <a:buChar char="•"/>
            </a:pPr>
            <a:r>
              <a:rPr lang="en-US" sz="900" dirty="0"/>
              <a:t>Healthcare teams should move towards providing patients with fewer, more tailored resources appropriate for their circumstances during hospitalizations.</a:t>
            </a:r>
            <a:endParaRPr lang="en-US" sz="833" dirty="0">
              <a:solidFill>
                <a:schemeClr val="bg2"/>
              </a:solidFill>
            </a:endParaRPr>
          </a:p>
        </p:txBody>
      </p:sp>
    </p:spTree>
    <p:extLst>
      <p:ext uri="{BB962C8B-B14F-4D97-AF65-F5344CB8AC3E}">
        <p14:creationId xmlns:p14="http://schemas.microsoft.com/office/powerpoint/2010/main" val="17513955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551</Words>
  <Application>Microsoft Macintosh PowerPoint</Application>
  <PresentationFormat>Widescreen</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Havranek, Kathryn</dc:creator>
  <cp:lastModifiedBy>Havranek, Kathryn</cp:lastModifiedBy>
  <cp:revision>8</cp:revision>
  <dcterms:created xsi:type="dcterms:W3CDTF">2021-02-20T02:38:47Z</dcterms:created>
  <dcterms:modified xsi:type="dcterms:W3CDTF">2021-02-20T03:31:15Z</dcterms:modified>
</cp:coreProperties>
</file>