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5" r:id="rId3"/>
  </p:sldMasterIdLst>
  <p:notesMasterIdLst>
    <p:notesMasterId r:id="rId18"/>
  </p:notesMasterIdLst>
  <p:sldIdLst>
    <p:sldId id="260" r:id="rId4"/>
    <p:sldId id="261" r:id="rId5"/>
    <p:sldId id="4179" r:id="rId6"/>
    <p:sldId id="263" r:id="rId7"/>
    <p:sldId id="4212" r:id="rId8"/>
    <p:sldId id="4214" r:id="rId9"/>
    <p:sldId id="4213" r:id="rId10"/>
    <p:sldId id="4224" r:id="rId11"/>
    <p:sldId id="4216" r:id="rId12"/>
    <p:sldId id="4153" r:id="rId13"/>
    <p:sldId id="4222" r:id="rId14"/>
    <p:sldId id="366" r:id="rId15"/>
    <p:sldId id="4180" r:id="rId16"/>
    <p:sldId id="42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1973"/>
  </p:normalViewPr>
  <p:slideViewPr>
    <p:cSldViewPr snapToGrid="0">
      <p:cViewPr varScale="1">
        <p:scale>
          <a:sx n="104" d="100"/>
          <a:sy n="104" d="100"/>
        </p:scale>
        <p:origin x="9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F3BC8D4-13FE-1C41-9AB7-CFB12D04B2B7}" type="doc">
      <dgm:prSet loTypeId="urn:microsoft.com/office/officeart/2005/8/layout/chevron1" loCatId="" qsTypeId="urn:microsoft.com/office/officeart/2005/8/quickstyle/simple1" qsCatId="simple" csTypeId="urn:microsoft.com/office/officeart/2005/8/colors/accent1_2" csCatId="accent1" phldr="1"/>
      <dgm:spPr/>
    </dgm:pt>
    <dgm:pt modelId="{F420AC53-3039-0442-87D6-2E0EA7B077DF}">
      <dgm:prSet phldrT="[Text]" custT="1"/>
      <dgm:spPr>
        <a:solidFill>
          <a:schemeClr val="bg2">
            <a:lumMod val="50000"/>
          </a:schemeClr>
        </a:solidFill>
      </dgm:spPr>
      <dgm:t>
        <a:bodyPr/>
        <a:lstStyle/>
        <a:p>
          <a:r>
            <a:rPr lang="en-US" sz="1600" b="1" dirty="0"/>
            <a:t>Year 1</a:t>
          </a:r>
        </a:p>
      </dgm:t>
    </dgm:pt>
    <dgm:pt modelId="{5DF809AC-34C9-1F49-B185-EF0246176F8D}" type="parTrans" cxnId="{1CF9B871-6DDE-494A-95D0-041570533138}">
      <dgm:prSet/>
      <dgm:spPr/>
      <dgm:t>
        <a:bodyPr/>
        <a:lstStyle/>
        <a:p>
          <a:endParaRPr lang="en-US" sz="1600" b="1"/>
        </a:p>
      </dgm:t>
    </dgm:pt>
    <dgm:pt modelId="{2ACF24F7-39D8-3B48-AD9A-FC2DEA0B84F4}" type="sibTrans" cxnId="{1CF9B871-6DDE-494A-95D0-041570533138}">
      <dgm:prSet/>
      <dgm:spPr/>
      <dgm:t>
        <a:bodyPr/>
        <a:lstStyle/>
        <a:p>
          <a:endParaRPr lang="en-US" sz="1600" b="1"/>
        </a:p>
      </dgm:t>
    </dgm:pt>
    <dgm:pt modelId="{B613D6BC-F913-314D-B156-28C942E6D37E}">
      <dgm:prSet phldrT="[Text]" custT="1"/>
      <dgm:spPr>
        <a:solidFill>
          <a:schemeClr val="bg2">
            <a:lumMod val="50000"/>
          </a:schemeClr>
        </a:solidFill>
      </dgm:spPr>
      <dgm:t>
        <a:bodyPr/>
        <a:lstStyle/>
        <a:p>
          <a:r>
            <a:rPr lang="en-US" sz="1600" b="1" dirty="0"/>
            <a:t>Year 2</a:t>
          </a:r>
        </a:p>
      </dgm:t>
    </dgm:pt>
    <dgm:pt modelId="{E994D11A-A906-6B48-95A6-D5CCD2CDB6DE}" type="parTrans" cxnId="{7E5417A3-8E56-D547-A5C9-9E08293C1A36}">
      <dgm:prSet/>
      <dgm:spPr/>
      <dgm:t>
        <a:bodyPr/>
        <a:lstStyle/>
        <a:p>
          <a:endParaRPr lang="en-US" sz="1600" b="1"/>
        </a:p>
      </dgm:t>
    </dgm:pt>
    <dgm:pt modelId="{CB33816D-25F8-1141-8941-6AEF88EF3E8D}" type="sibTrans" cxnId="{7E5417A3-8E56-D547-A5C9-9E08293C1A36}">
      <dgm:prSet/>
      <dgm:spPr/>
      <dgm:t>
        <a:bodyPr/>
        <a:lstStyle/>
        <a:p>
          <a:endParaRPr lang="en-US" sz="1600" b="1"/>
        </a:p>
      </dgm:t>
    </dgm:pt>
    <dgm:pt modelId="{3BA0C0B4-2600-8C44-A1A7-AE741F827B0B}">
      <dgm:prSet custT="1"/>
      <dgm:spPr>
        <a:solidFill>
          <a:schemeClr val="bg2">
            <a:lumMod val="50000"/>
          </a:schemeClr>
        </a:solidFill>
      </dgm:spPr>
      <dgm:t>
        <a:bodyPr/>
        <a:lstStyle/>
        <a:p>
          <a:r>
            <a:rPr lang="en-US" sz="1600" b="1" dirty="0"/>
            <a:t>Year 3</a:t>
          </a:r>
        </a:p>
      </dgm:t>
    </dgm:pt>
    <dgm:pt modelId="{068CCC87-101F-E14F-81A3-9AE061255596}" type="parTrans" cxnId="{33998906-E420-294D-9AFC-05E0F2F2CDAA}">
      <dgm:prSet/>
      <dgm:spPr/>
      <dgm:t>
        <a:bodyPr/>
        <a:lstStyle/>
        <a:p>
          <a:endParaRPr lang="en-US" sz="1600" b="1"/>
        </a:p>
      </dgm:t>
    </dgm:pt>
    <dgm:pt modelId="{39D43685-6679-234B-A078-21589B21BE0C}" type="sibTrans" cxnId="{33998906-E420-294D-9AFC-05E0F2F2CDAA}">
      <dgm:prSet/>
      <dgm:spPr/>
      <dgm:t>
        <a:bodyPr/>
        <a:lstStyle/>
        <a:p>
          <a:endParaRPr lang="en-US" sz="1600" b="1"/>
        </a:p>
      </dgm:t>
    </dgm:pt>
    <dgm:pt modelId="{A6AD0753-7100-E54B-ADAE-8D0BE86082BF}">
      <dgm:prSet custT="1"/>
      <dgm:spPr>
        <a:solidFill>
          <a:schemeClr val="bg2">
            <a:lumMod val="50000"/>
          </a:schemeClr>
        </a:solidFill>
      </dgm:spPr>
      <dgm:t>
        <a:bodyPr/>
        <a:lstStyle/>
        <a:p>
          <a:r>
            <a:rPr lang="en-US" sz="1600" b="1" dirty="0"/>
            <a:t>Year 4</a:t>
          </a:r>
        </a:p>
      </dgm:t>
    </dgm:pt>
    <dgm:pt modelId="{1116EAE3-8BE6-A844-A344-F28FAF911F08}" type="parTrans" cxnId="{754108FB-A19F-5447-BD66-940F02B94A46}">
      <dgm:prSet/>
      <dgm:spPr/>
      <dgm:t>
        <a:bodyPr/>
        <a:lstStyle/>
        <a:p>
          <a:endParaRPr lang="en-US" sz="1600" b="1"/>
        </a:p>
      </dgm:t>
    </dgm:pt>
    <dgm:pt modelId="{619CF16A-74D0-724F-9FA9-A9336166D61E}" type="sibTrans" cxnId="{754108FB-A19F-5447-BD66-940F02B94A46}">
      <dgm:prSet/>
      <dgm:spPr/>
      <dgm:t>
        <a:bodyPr/>
        <a:lstStyle/>
        <a:p>
          <a:endParaRPr lang="en-US" sz="1600" b="1"/>
        </a:p>
      </dgm:t>
    </dgm:pt>
    <dgm:pt modelId="{19440C59-BE32-9D42-BD4F-1E56BCFE1641}">
      <dgm:prSet custT="1"/>
      <dgm:spPr>
        <a:solidFill>
          <a:schemeClr val="bg2">
            <a:lumMod val="50000"/>
          </a:schemeClr>
        </a:solidFill>
      </dgm:spPr>
      <dgm:t>
        <a:bodyPr/>
        <a:lstStyle/>
        <a:p>
          <a:endParaRPr lang="en-US" sz="1600" b="1"/>
        </a:p>
      </dgm:t>
    </dgm:pt>
    <dgm:pt modelId="{E46D8066-CE73-7141-817D-0F6073217558}" type="parTrans" cxnId="{B1F7D3AA-905F-8946-BA3E-B817B0F0EC05}">
      <dgm:prSet/>
      <dgm:spPr/>
      <dgm:t>
        <a:bodyPr/>
        <a:lstStyle/>
        <a:p>
          <a:endParaRPr lang="en-US" sz="1600" b="1"/>
        </a:p>
      </dgm:t>
    </dgm:pt>
    <dgm:pt modelId="{200E77F6-A268-3641-9998-D081D10CBC5F}" type="sibTrans" cxnId="{B1F7D3AA-905F-8946-BA3E-B817B0F0EC05}">
      <dgm:prSet/>
      <dgm:spPr/>
      <dgm:t>
        <a:bodyPr/>
        <a:lstStyle/>
        <a:p>
          <a:endParaRPr lang="en-US" sz="1600" b="1"/>
        </a:p>
      </dgm:t>
    </dgm:pt>
    <dgm:pt modelId="{F50C79E4-A009-904D-B423-EF07F7FD812E}" type="pres">
      <dgm:prSet presAssocID="{3F3BC8D4-13FE-1C41-9AB7-CFB12D04B2B7}" presName="Name0" presStyleCnt="0">
        <dgm:presLayoutVars>
          <dgm:dir/>
          <dgm:animLvl val="lvl"/>
          <dgm:resizeHandles val="exact"/>
        </dgm:presLayoutVars>
      </dgm:prSet>
      <dgm:spPr/>
    </dgm:pt>
    <dgm:pt modelId="{E9EAFC15-3CDD-C048-8B4A-6AFECB7D61F3}" type="pres">
      <dgm:prSet presAssocID="{F420AC53-3039-0442-87D6-2E0EA7B077DF}" presName="parTxOnly" presStyleLbl="node1" presStyleIdx="0" presStyleCnt="5">
        <dgm:presLayoutVars>
          <dgm:chMax val="0"/>
          <dgm:chPref val="0"/>
          <dgm:bulletEnabled val="1"/>
        </dgm:presLayoutVars>
      </dgm:prSet>
      <dgm:spPr/>
    </dgm:pt>
    <dgm:pt modelId="{B8FB5A22-FD55-5040-8EB0-E255AE06FADD}" type="pres">
      <dgm:prSet presAssocID="{2ACF24F7-39D8-3B48-AD9A-FC2DEA0B84F4}" presName="parTxOnlySpace" presStyleCnt="0"/>
      <dgm:spPr/>
    </dgm:pt>
    <dgm:pt modelId="{8410321E-A974-EE4C-BACB-BB6D1854BF06}" type="pres">
      <dgm:prSet presAssocID="{19440C59-BE32-9D42-BD4F-1E56BCFE1641}" presName="parTxOnly" presStyleLbl="node1" presStyleIdx="1" presStyleCnt="5" custScaleX="29162">
        <dgm:presLayoutVars>
          <dgm:chMax val="0"/>
          <dgm:chPref val="0"/>
          <dgm:bulletEnabled val="1"/>
        </dgm:presLayoutVars>
      </dgm:prSet>
      <dgm:spPr/>
    </dgm:pt>
    <dgm:pt modelId="{127E2B36-5531-3C45-AE28-3894016D68A8}" type="pres">
      <dgm:prSet presAssocID="{200E77F6-A268-3641-9998-D081D10CBC5F}" presName="parTxOnlySpace" presStyleCnt="0"/>
      <dgm:spPr/>
    </dgm:pt>
    <dgm:pt modelId="{315F9B5C-DD16-274D-AB78-0422766342D6}" type="pres">
      <dgm:prSet presAssocID="{B613D6BC-F913-314D-B156-28C942E6D37E}" presName="parTxOnly" presStyleLbl="node1" presStyleIdx="2" presStyleCnt="5">
        <dgm:presLayoutVars>
          <dgm:chMax val="0"/>
          <dgm:chPref val="0"/>
          <dgm:bulletEnabled val="1"/>
        </dgm:presLayoutVars>
      </dgm:prSet>
      <dgm:spPr/>
    </dgm:pt>
    <dgm:pt modelId="{0BAC969C-C329-1944-BDD0-928E1AFA2637}" type="pres">
      <dgm:prSet presAssocID="{CB33816D-25F8-1141-8941-6AEF88EF3E8D}" presName="parTxOnlySpace" presStyleCnt="0"/>
      <dgm:spPr/>
    </dgm:pt>
    <dgm:pt modelId="{41B0CC99-C203-5D4F-B210-2D0EBE20D47B}" type="pres">
      <dgm:prSet presAssocID="{3BA0C0B4-2600-8C44-A1A7-AE741F827B0B}" presName="parTxOnly" presStyleLbl="node1" presStyleIdx="3" presStyleCnt="5">
        <dgm:presLayoutVars>
          <dgm:chMax val="0"/>
          <dgm:chPref val="0"/>
          <dgm:bulletEnabled val="1"/>
        </dgm:presLayoutVars>
      </dgm:prSet>
      <dgm:spPr/>
    </dgm:pt>
    <dgm:pt modelId="{F23769A7-45B6-6E4C-80DE-4A1A4011A941}" type="pres">
      <dgm:prSet presAssocID="{39D43685-6679-234B-A078-21589B21BE0C}" presName="parTxOnlySpace" presStyleCnt="0"/>
      <dgm:spPr/>
    </dgm:pt>
    <dgm:pt modelId="{D960E811-50B2-A248-8FDA-26358AF54724}" type="pres">
      <dgm:prSet presAssocID="{A6AD0753-7100-E54B-ADAE-8D0BE86082BF}" presName="parTxOnly" presStyleLbl="node1" presStyleIdx="4" presStyleCnt="5">
        <dgm:presLayoutVars>
          <dgm:chMax val="0"/>
          <dgm:chPref val="0"/>
          <dgm:bulletEnabled val="1"/>
        </dgm:presLayoutVars>
      </dgm:prSet>
      <dgm:spPr/>
    </dgm:pt>
  </dgm:ptLst>
  <dgm:cxnLst>
    <dgm:cxn modelId="{33998906-E420-294D-9AFC-05E0F2F2CDAA}" srcId="{3F3BC8D4-13FE-1C41-9AB7-CFB12D04B2B7}" destId="{3BA0C0B4-2600-8C44-A1A7-AE741F827B0B}" srcOrd="3" destOrd="0" parTransId="{068CCC87-101F-E14F-81A3-9AE061255596}" sibTransId="{39D43685-6679-234B-A078-21589B21BE0C}"/>
    <dgm:cxn modelId="{8EDD4E40-C27D-EF40-B8F0-C01E06831472}" type="presOf" srcId="{3BA0C0B4-2600-8C44-A1A7-AE741F827B0B}" destId="{41B0CC99-C203-5D4F-B210-2D0EBE20D47B}" srcOrd="0" destOrd="0" presId="urn:microsoft.com/office/officeart/2005/8/layout/chevron1"/>
    <dgm:cxn modelId="{1CF9B871-6DDE-494A-95D0-041570533138}" srcId="{3F3BC8D4-13FE-1C41-9AB7-CFB12D04B2B7}" destId="{F420AC53-3039-0442-87D6-2E0EA7B077DF}" srcOrd="0" destOrd="0" parTransId="{5DF809AC-34C9-1F49-B185-EF0246176F8D}" sibTransId="{2ACF24F7-39D8-3B48-AD9A-FC2DEA0B84F4}"/>
    <dgm:cxn modelId="{2678FD75-9FD5-CA46-A422-8B8AD84DA61B}" type="presOf" srcId="{3F3BC8D4-13FE-1C41-9AB7-CFB12D04B2B7}" destId="{F50C79E4-A009-904D-B423-EF07F7FD812E}" srcOrd="0" destOrd="0" presId="urn:microsoft.com/office/officeart/2005/8/layout/chevron1"/>
    <dgm:cxn modelId="{8D5D538A-DB56-264D-8418-92BFFE51AC12}" type="presOf" srcId="{19440C59-BE32-9D42-BD4F-1E56BCFE1641}" destId="{8410321E-A974-EE4C-BACB-BB6D1854BF06}" srcOrd="0" destOrd="0" presId="urn:microsoft.com/office/officeart/2005/8/layout/chevron1"/>
    <dgm:cxn modelId="{50F0E995-E52C-8B4E-A921-9F7D16AC6901}" type="presOf" srcId="{A6AD0753-7100-E54B-ADAE-8D0BE86082BF}" destId="{D960E811-50B2-A248-8FDA-26358AF54724}" srcOrd="0" destOrd="0" presId="urn:microsoft.com/office/officeart/2005/8/layout/chevron1"/>
    <dgm:cxn modelId="{7E5417A3-8E56-D547-A5C9-9E08293C1A36}" srcId="{3F3BC8D4-13FE-1C41-9AB7-CFB12D04B2B7}" destId="{B613D6BC-F913-314D-B156-28C942E6D37E}" srcOrd="2" destOrd="0" parTransId="{E994D11A-A906-6B48-95A6-D5CCD2CDB6DE}" sibTransId="{CB33816D-25F8-1141-8941-6AEF88EF3E8D}"/>
    <dgm:cxn modelId="{B1F7D3AA-905F-8946-BA3E-B817B0F0EC05}" srcId="{3F3BC8D4-13FE-1C41-9AB7-CFB12D04B2B7}" destId="{19440C59-BE32-9D42-BD4F-1E56BCFE1641}" srcOrd="1" destOrd="0" parTransId="{E46D8066-CE73-7141-817D-0F6073217558}" sibTransId="{200E77F6-A268-3641-9998-D081D10CBC5F}"/>
    <dgm:cxn modelId="{D26ED7F4-6E83-7940-A6F0-07F397A72044}" type="presOf" srcId="{F420AC53-3039-0442-87D6-2E0EA7B077DF}" destId="{E9EAFC15-3CDD-C048-8B4A-6AFECB7D61F3}" srcOrd="0" destOrd="0" presId="urn:microsoft.com/office/officeart/2005/8/layout/chevron1"/>
    <dgm:cxn modelId="{754108FB-A19F-5447-BD66-940F02B94A46}" srcId="{3F3BC8D4-13FE-1C41-9AB7-CFB12D04B2B7}" destId="{A6AD0753-7100-E54B-ADAE-8D0BE86082BF}" srcOrd="4" destOrd="0" parTransId="{1116EAE3-8BE6-A844-A344-F28FAF911F08}" sibTransId="{619CF16A-74D0-724F-9FA9-A9336166D61E}"/>
    <dgm:cxn modelId="{ADC46BFF-EE73-9242-AE1A-C53F5B24576D}" type="presOf" srcId="{B613D6BC-F913-314D-B156-28C942E6D37E}" destId="{315F9B5C-DD16-274D-AB78-0422766342D6}" srcOrd="0" destOrd="0" presId="urn:microsoft.com/office/officeart/2005/8/layout/chevron1"/>
    <dgm:cxn modelId="{AAB4607A-14B3-F845-9B3C-C0EE8CC89B01}" type="presParOf" srcId="{F50C79E4-A009-904D-B423-EF07F7FD812E}" destId="{E9EAFC15-3CDD-C048-8B4A-6AFECB7D61F3}" srcOrd="0" destOrd="0" presId="urn:microsoft.com/office/officeart/2005/8/layout/chevron1"/>
    <dgm:cxn modelId="{27A9747B-929A-8D42-B3FD-6A8F9595CDFB}" type="presParOf" srcId="{F50C79E4-A009-904D-B423-EF07F7FD812E}" destId="{B8FB5A22-FD55-5040-8EB0-E255AE06FADD}" srcOrd="1" destOrd="0" presId="urn:microsoft.com/office/officeart/2005/8/layout/chevron1"/>
    <dgm:cxn modelId="{CE183F2C-8C33-CB48-9A89-5784AE7B6F51}" type="presParOf" srcId="{F50C79E4-A009-904D-B423-EF07F7FD812E}" destId="{8410321E-A974-EE4C-BACB-BB6D1854BF06}" srcOrd="2" destOrd="0" presId="urn:microsoft.com/office/officeart/2005/8/layout/chevron1"/>
    <dgm:cxn modelId="{57F978FE-060C-EB4E-8D36-4A457D42C4F0}" type="presParOf" srcId="{F50C79E4-A009-904D-B423-EF07F7FD812E}" destId="{127E2B36-5531-3C45-AE28-3894016D68A8}" srcOrd="3" destOrd="0" presId="urn:microsoft.com/office/officeart/2005/8/layout/chevron1"/>
    <dgm:cxn modelId="{9575BC8C-E888-8443-A845-FBF3B55201EB}" type="presParOf" srcId="{F50C79E4-A009-904D-B423-EF07F7FD812E}" destId="{315F9B5C-DD16-274D-AB78-0422766342D6}" srcOrd="4" destOrd="0" presId="urn:microsoft.com/office/officeart/2005/8/layout/chevron1"/>
    <dgm:cxn modelId="{8CB47019-B39A-1D49-BDB0-F1543A62EF9B}" type="presParOf" srcId="{F50C79E4-A009-904D-B423-EF07F7FD812E}" destId="{0BAC969C-C329-1944-BDD0-928E1AFA2637}" srcOrd="5" destOrd="0" presId="urn:microsoft.com/office/officeart/2005/8/layout/chevron1"/>
    <dgm:cxn modelId="{828AA76E-5128-C741-B391-5783A99F8E7D}" type="presParOf" srcId="{F50C79E4-A009-904D-B423-EF07F7FD812E}" destId="{41B0CC99-C203-5D4F-B210-2D0EBE20D47B}" srcOrd="6" destOrd="0" presId="urn:microsoft.com/office/officeart/2005/8/layout/chevron1"/>
    <dgm:cxn modelId="{7E49C190-D339-144E-BFEE-421646FFBC99}" type="presParOf" srcId="{F50C79E4-A009-904D-B423-EF07F7FD812E}" destId="{F23769A7-45B6-6E4C-80DE-4A1A4011A941}" srcOrd="7" destOrd="0" presId="urn:microsoft.com/office/officeart/2005/8/layout/chevron1"/>
    <dgm:cxn modelId="{A6CEC962-6816-D145-BA10-F1694111C859}" type="presParOf" srcId="{F50C79E4-A009-904D-B423-EF07F7FD812E}" destId="{D960E811-50B2-A248-8FDA-26358AF54724}"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4DE0DA-8BCE-468D-AAB5-ADA8F917A86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B2823B-60C1-4E13-92EF-4D56F12DD604}">
      <dgm:prSet/>
      <dgm:spPr/>
      <dgm:t>
        <a:bodyPr/>
        <a:lstStyle/>
        <a:p>
          <a:pPr>
            <a:lnSpc>
              <a:spcPct val="100000"/>
            </a:lnSpc>
          </a:pPr>
          <a:r>
            <a:rPr lang="en-US" dirty="0"/>
            <a:t>Selecting that a student is very independent in the task does NOT mean they do not need teaching/ feedback. </a:t>
          </a:r>
        </a:p>
      </dgm:t>
    </dgm:pt>
    <dgm:pt modelId="{0D1F51DC-D855-422E-A673-7E7BBF944256}" type="parTrans" cxnId="{833776C3-9C22-4557-902A-9A0669FEBF82}">
      <dgm:prSet/>
      <dgm:spPr/>
      <dgm:t>
        <a:bodyPr/>
        <a:lstStyle/>
        <a:p>
          <a:endParaRPr lang="en-US"/>
        </a:p>
      </dgm:t>
    </dgm:pt>
    <dgm:pt modelId="{9407DA6C-008C-4515-8DD8-6B29B10B7CEA}" type="sibTrans" cxnId="{833776C3-9C22-4557-902A-9A0669FEBF82}">
      <dgm:prSet/>
      <dgm:spPr/>
      <dgm:t>
        <a:bodyPr/>
        <a:lstStyle/>
        <a:p>
          <a:endParaRPr lang="en-US"/>
        </a:p>
      </dgm:t>
    </dgm:pt>
    <dgm:pt modelId="{33361A72-57DC-4A87-9EBB-7AC1FFBE29BC}">
      <dgm:prSet/>
      <dgm:spPr/>
      <dgm:t>
        <a:bodyPr/>
        <a:lstStyle/>
        <a:p>
          <a:pPr>
            <a:lnSpc>
              <a:spcPct val="100000"/>
            </a:lnSpc>
          </a:pPr>
          <a:r>
            <a:rPr lang="en-US" dirty="0"/>
            <a:t>Billing rules do not apply!  </a:t>
          </a:r>
        </a:p>
      </dgm:t>
    </dgm:pt>
    <dgm:pt modelId="{6B27459F-DC4A-452C-A5AA-F91889A097F0}" type="parTrans" cxnId="{3907D6BB-6B26-4CBA-B907-5B8B61D658B4}">
      <dgm:prSet/>
      <dgm:spPr/>
      <dgm:t>
        <a:bodyPr/>
        <a:lstStyle/>
        <a:p>
          <a:endParaRPr lang="en-US"/>
        </a:p>
      </dgm:t>
    </dgm:pt>
    <dgm:pt modelId="{B0F21A99-D825-44BC-8BA4-B2D46ECC034A}" type="sibTrans" cxnId="{3907D6BB-6B26-4CBA-B907-5B8B61D658B4}">
      <dgm:prSet/>
      <dgm:spPr/>
      <dgm:t>
        <a:bodyPr/>
        <a:lstStyle/>
        <a:p>
          <a:endParaRPr lang="en-US"/>
        </a:p>
      </dgm:t>
    </dgm:pt>
    <dgm:pt modelId="{A25ABAAC-3650-4820-98E2-C9386007F55D}">
      <dgm:prSet/>
      <dgm:spPr/>
      <dgm:t>
        <a:bodyPr/>
        <a:lstStyle/>
        <a:p>
          <a:pPr>
            <a:lnSpc>
              <a:spcPct val="100000"/>
            </a:lnSpc>
          </a:pPr>
          <a:r>
            <a:rPr lang="en-US" dirty="0"/>
            <a:t>The amount of supervision a student needs is different depending on the context/complexity of the patient.</a:t>
          </a:r>
        </a:p>
      </dgm:t>
    </dgm:pt>
    <dgm:pt modelId="{C5C2944B-DB30-4284-84AE-660C3BF4FD9B}" type="parTrans" cxnId="{BCE724F4-C3C5-4891-8A3D-C69D50587A4F}">
      <dgm:prSet/>
      <dgm:spPr/>
      <dgm:t>
        <a:bodyPr/>
        <a:lstStyle/>
        <a:p>
          <a:endParaRPr lang="en-US"/>
        </a:p>
      </dgm:t>
    </dgm:pt>
    <dgm:pt modelId="{53461FD9-2B9F-44F8-A74D-0E837A2B5D47}" type="sibTrans" cxnId="{BCE724F4-C3C5-4891-8A3D-C69D50587A4F}">
      <dgm:prSet/>
      <dgm:spPr/>
      <dgm:t>
        <a:bodyPr/>
        <a:lstStyle/>
        <a:p>
          <a:endParaRPr lang="en-US"/>
        </a:p>
      </dgm:t>
    </dgm:pt>
    <dgm:pt modelId="{8C7548DA-379E-A04F-8E4D-BC3CBFEB3832}">
      <dgm:prSet/>
      <dgm:spPr/>
      <dgm:t>
        <a:bodyPr/>
        <a:lstStyle/>
        <a:p>
          <a:pPr>
            <a:lnSpc>
              <a:spcPct val="100000"/>
            </a:lnSpc>
          </a:pPr>
          <a:r>
            <a:rPr lang="en-US" dirty="0"/>
            <a:t>Asking for help and knowing your limits is part of being an independent clinician and not always a marker of a need for increased supervision. </a:t>
          </a:r>
        </a:p>
      </dgm:t>
    </dgm:pt>
    <dgm:pt modelId="{FA582F92-AE88-AA4C-B378-0185C2D7E6BC}" type="parTrans" cxnId="{151DB204-B2AC-4C4B-B8E2-BCFB1651C6AE}">
      <dgm:prSet/>
      <dgm:spPr/>
      <dgm:t>
        <a:bodyPr/>
        <a:lstStyle/>
        <a:p>
          <a:endParaRPr lang="en-US"/>
        </a:p>
      </dgm:t>
    </dgm:pt>
    <dgm:pt modelId="{9A1BB653-D887-A040-A641-5C584C091D0A}" type="sibTrans" cxnId="{151DB204-B2AC-4C4B-B8E2-BCFB1651C6AE}">
      <dgm:prSet/>
      <dgm:spPr/>
      <dgm:t>
        <a:bodyPr/>
        <a:lstStyle/>
        <a:p>
          <a:endParaRPr lang="en-US"/>
        </a:p>
      </dgm:t>
    </dgm:pt>
    <dgm:pt modelId="{67FC53C6-1997-466E-8777-7968BC16099B}" type="pres">
      <dgm:prSet presAssocID="{794DE0DA-8BCE-468D-AAB5-ADA8F917A862}" presName="root" presStyleCnt="0">
        <dgm:presLayoutVars>
          <dgm:dir/>
          <dgm:resizeHandles val="exact"/>
        </dgm:presLayoutVars>
      </dgm:prSet>
      <dgm:spPr/>
    </dgm:pt>
    <dgm:pt modelId="{C214802E-37FB-410A-B43C-9268B95CE2CA}" type="pres">
      <dgm:prSet presAssocID="{33361A72-57DC-4A87-9EBB-7AC1FFBE29BC}" presName="compNode" presStyleCnt="0"/>
      <dgm:spPr/>
    </dgm:pt>
    <dgm:pt modelId="{2C379399-9DD9-42F1-B153-B12D1528EFD2}" type="pres">
      <dgm:prSet presAssocID="{33361A72-57DC-4A87-9EBB-7AC1FFBE29BC}" presName="bgRect" presStyleLbl="bgShp" presStyleIdx="0" presStyleCnt="4"/>
      <dgm:spPr/>
    </dgm:pt>
    <dgm:pt modelId="{D18F24DB-4815-4F02-A5B8-160EA1B46E6F}" type="pres">
      <dgm:prSet presAssocID="{33361A72-57DC-4A87-9EBB-7AC1FFBE29BC}"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ey outline"/>
        </a:ext>
      </dgm:extLst>
    </dgm:pt>
    <dgm:pt modelId="{D75F3E59-4BF8-44A9-90B3-2D8C472D536D}" type="pres">
      <dgm:prSet presAssocID="{33361A72-57DC-4A87-9EBB-7AC1FFBE29BC}" presName="spaceRect" presStyleCnt="0"/>
      <dgm:spPr/>
    </dgm:pt>
    <dgm:pt modelId="{F33AD54E-1D45-4E6E-9758-93D0A3B9C5CE}" type="pres">
      <dgm:prSet presAssocID="{33361A72-57DC-4A87-9EBB-7AC1FFBE29BC}" presName="parTx" presStyleLbl="revTx" presStyleIdx="0" presStyleCnt="4">
        <dgm:presLayoutVars>
          <dgm:chMax val="0"/>
          <dgm:chPref val="0"/>
        </dgm:presLayoutVars>
      </dgm:prSet>
      <dgm:spPr/>
    </dgm:pt>
    <dgm:pt modelId="{8C4D6F6C-DACB-4229-AFFB-9961CAE9FBA3}" type="pres">
      <dgm:prSet presAssocID="{B0F21A99-D825-44BC-8BA4-B2D46ECC034A}" presName="sibTrans" presStyleCnt="0"/>
      <dgm:spPr/>
    </dgm:pt>
    <dgm:pt modelId="{C673CA3B-AD8B-4E39-BB76-8941FA6E6351}" type="pres">
      <dgm:prSet presAssocID="{48B2823B-60C1-4E13-92EF-4D56F12DD604}" presName="compNode" presStyleCnt="0"/>
      <dgm:spPr/>
    </dgm:pt>
    <dgm:pt modelId="{A3310BD5-94BF-404D-95AC-AF4C29998BC3}" type="pres">
      <dgm:prSet presAssocID="{48B2823B-60C1-4E13-92EF-4D56F12DD604}" presName="bgRect" presStyleLbl="bgShp" presStyleIdx="1" presStyleCnt="4"/>
      <dgm:spPr/>
    </dgm:pt>
    <dgm:pt modelId="{D6F9EE7C-3AE6-4B5E-A26D-32686E6159F0}" type="pres">
      <dgm:prSet presAssocID="{48B2823B-60C1-4E13-92EF-4D56F12DD604}"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66D173E-22B2-4B86-8F8F-83439B61CA6F}" type="pres">
      <dgm:prSet presAssocID="{48B2823B-60C1-4E13-92EF-4D56F12DD604}" presName="spaceRect" presStyleCnt="0"/>
      <dgm:spPr/>
    </dgm:pt>
    <dgm:pt modelId="{2A912687-E605-4F19-BA09-A148B9BDBA43}" type="pres">
      <dgm:prSet presAssocID="{48B2823B-60C1-4E13-92EF-4D56F12DD604}" presName="parTx" presStyleLbl="revTx" presStyleIdx="1" presStyleCnt="4">
        <dgm:presLayoutVars>
          <dgm:chMax val="0"/>
          <dgm:chPref val="0"/>
        </dgm:presLayoutVars>
      </dgm:prSet>
      <dgm:spPr/>
    </dgm:pt>
    <dgm:pt modelId="{8AE30434-A633-4DC8-8028-930D9A503D9A}" type="pres">
      <dgm:prSet presAssocID="{9407DA6C-008C-4515-8DD8-6B29B10B7CEA}" presName="sibTrans" presStyleCnt="0"/>
      <dgm:spPr/>
    </dgm:pt>
    <dgm:pt modelId="{2F78117A-44D0-364D-A972-ED18E31D8F51}" type="pres">
      <dgm:prSet presAssocID="{8C7548DA-379E-A04F-8E4D-BC3CBFEB3832}" presName="compNode" presStyleCnt="0"/>
      <dgm:spPr/>
    </dgm:pt>
    <dgm:pt modelId="{308C0055-1CEE-E647-A73B-D97D286B180F}" type="pres">
      <dgm:prSet presAssocID="{8C7548DA-379E-A04F-8E4D-BC3CBFEB3832}" presName="bgRect" presStyleLbl="bgShp" presStyleIdx="2" presStyleCnt="4"/>
      <dgm:spPr/>
    </dgm:pt>
    <dgm:pt modelId="{B115BBFC-BF32-BB4B-9704-2671E9E1F5D0}" type="pres">
      <dgm:prSet presAssocID="{8C7548DA-379E-A04F-8E4D-BC3CBFEB3832}"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estions outline"/>
        </a:ext>
      </dgm:extLst>
    </dgm:pt>
    <dgm:pt modelId="{FDCAFA21-6BCF-7146-BD73-8EFEF2484000}" type="pres">
      <dgm:prSet presAssocID="{8C7548DA-379E-A04F-8E4D-BC3CBFEB3832}" presName="spaceRect" presStyleCnt="0"/>
      <dgm:spPr/>
    </dgm:pt>
    <dgm:pt modelId="{1427DA5C-4CDA-B941-B29A-A58465C29D5C}" type="pres">
      <dgm:prSet presAssocID="{8C7548DA-379E-A04F-8E4D-BC3CBFEB3832}" presName="parTx" presStyleLbl="revTx" presStyleIdx="2" presStyleCnt="4">
        <dgm:presLayoutVars>
          <dgm:chMax val="0"/>
          <dgm:chPref val="0"/>
        </dgm:presLayoutVars>
      </dgm:prSet>
      <dgm:spPr/>
    </dgm:pt>
    <dgm:pt modelId="{F6C762F7-52BB-CA47-9ADE-20E37DAF2613}" type="pres">
      <dgm:prSet presAssocID="{9A1BB653-D887-A040-A641-5C584C091D0A}" presName="sibTrans" presStyleCnt="0"/>
      <dgm:spPr/>
    </dgm:pt>
    <dgm:pt modelId="{B6AA6415-BB89-4522-847C-141118E617AB}" type="pres">
      <dgm:prSet presAssocID="{A25ABAAC-3650-4820-98E2-C9386007F55D}" presName="compNode" presStyleCnt="0"/>
      <dgm:spPr/>
    </dgm:pt>
    <dgm:pt modelId="{16C6B44A-79CC-495B-A93B-FCCE4A0E0D9D}" type="pres">
      <dgm:prSet presAssocID="{A25ABAAC-3650-4820-98E2-C9386007F55D}" presName="bgRect" presStyleLbl="bgShp" presStyleIdx="3" presStyleCnt="4"/>
      <dgm:spPr/>
    </dgm:pt>
    <dgm:pt modelId="{D3B18196-28A9-43CA-AE63-8D8C17D35440}" type="pres">
      <dgm:prSet presAssocID="{A25ABAAC-3650-4820-98E2-C9386007F55D}"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Inpatient with solid fill"/>
        </a:ext>
      </dgm:extLst>
    </dgm:pt>
    <dgm:pt modelId="{C4FE345A-899D-4409-BE59-AAA1B374FE67}" type="pres">
      <dgm:prSet presAssocID="{A25ABAAC-3650-4820-98E2-C9386007F55D}" presName="spaceRect" presStyleCnt="0"/>
      <dgm:spPr/>
    </dgm:pt>
    <dgm:pt modelId="{10198085-CF59-4EE4-9B28-B6AC014DC165}" type="pres">
      <dgm:prSet presAssocID="{A25ABAAC-3650-4820-98E2-C9386007F55D}" presName="parTx" presStyleLbl="revTx" presStyleIdx="3" presStyleCnt="4">
        <dgm:presLayoutVars>
          <dgm:chMax val="0"/>
          <dgm:chPref val="0"/>
        </dgm:presLayoutVars>
      </dgm:prSet>
      <dgm:spPr/>
    </dgm:pt>
  </dgm:ptLst>
  <dgm:cxnLst>
    <dgm:cxn modelId="{151DB204-B2AC-4C4B-B8E2-BCFB1651C6AE}" srcId="{794DE0DA-8BCE-468D-AAB5-ADA8F917A862}" destId="{8C7548DA-379E-A04F-8E4D-BC3CBFEB3832}" srcOrd="2" destOrd="0" parTransId="{FA582F92-AE88-AA4C-B378-0185C2D7E6BC}" sibTransId="{9A1BB653-D887-A040-A641-5C584C091D0A}"/>
    <dgm:cxn modelId="{9CE1BF09-316C-CC47-8D98-8DB264C8DBC7}" type="presOf" srcId="{8C7548DA-379E-A04F-8E4D-BC3CBFEB3832}" destId="{1427DA5C-4CDA-B941-B29A-A58465C29D5C}" srcOrd="0" destOrd="0" presId="urn:microsoft.com/office/officeart/2018/2/layout/IconVerticalSolidList"/>
    <dgm:cxn modelId="{9ED0621B-BDD8-444F-A272-B97667F483D0}" type="presOf" srcId="{33361A72-57DC-4A87-9EBB-7AC1FFBE29BC}" destId="{F33AD54E-1D45-4E6E-9758-93D0A3B9C5CE}" srcOrd="0" destOrd="0" presId="urn:microsoft.com/office/officeart/2018/2/layout/IconVerticalSolidList"/>
    <dgm:cxn modelId="{C4F1A222-5A22-A044-B87D-9F578D3B35FD}" type="presOf" srcId="{A25ABAAC-3650-4820-98E2-C9386007F55D}" destId="{10198085-CF59-4EE4-9B28-B6AC014DC165}" srcOrd="0" destOrd="0" presId="urn:microsoft.com/office/officeart/2018/2/layout/IconVerticalSolidList"/>
    <dgm:cxn modelId="{D5371D79-EFB3-1049-9875-DAE7A4FDD3E2}" type="presOf" srcId="{48B2823B-60C1-4E13-92EF-4D56F12DD604}" destId="{2A912687-E605-4F19-BA09-A148B9BDBA43}" srcOrd="0" destOrd="0" presId="urn:microsoft.com/office/officeart/2018/2/layout/IconVerticalSolidList"/>
    <dgm:cxn modelId="{3907D6BB-6B26-4CBA-B907-5B8B61D658B4}" srcId="{794DE0DA-8BCE-468D-AAB5-ADA8F917A862}" destId="{33361A72-57DC-4A87-9EBB-7AC1FFBE29BC}" srcOrd="0" destOrd="0" parTransId="{6B27459F-DC4A-452C-A5AA-F91889A097F0}" sibTransId="{B0F21A99-D825-44BC-8BA4-B2D46ECC034A}"/>
    <dgm:cxn modelId="{833776C3-9C22-4557-902A-9A0669FEBF82}" srcId="{794DE0DA-8BCE-468D-AAB5-ADA8F917A862}" destId="{48B2823B-60C1-4E13-92EF-4D56F12DD604}" srcOrd="1" destOrd="0" parTransId="{0D1F51DC-D855-422E-A673-7E7BBF944256}" sibTransId="{9407DA6C-008C-4515-8DD8-6B29B10B7CEA}"/>
    <dgm:cxn modelId="{BCE724F4-C3C5-4891-8A3D-C69D50587A4F}" srcId="{794DE0DA-8BCE-468D-AAB5-ADA8F917A862}" destId="{A25ABAAC-3650-4820-98E2-C9386007F55D}" srcOrd="3" destOrd="0" parTransId="{C5C2944B-DB30-4284-84AE-660C3BF4FD9B}" sibTransId="{53461FD9-2B9F-44F8-A74D-0E837A2B5D47}"/>
    <dgm:cxn modelId="{11B972F9-9367-4A86-AACE-2F7B7FF668DD}" type="presOf" srcId="{794DE0DA-8BCE-468D-AAB5-ADA8F917A862}" destId="{67FC53C6-1997-466E-8777-7968BC16099B}" srcOrd="0" destOrd="0" presId="urn:microsoft.com/office/officeart/2018/2/layout/IconVerticalSolidList"/>
    <dgm:cxn modelId="{33C0743C-29DF-5041-B440-F7156B3096FB}" type="presParOf" srcId="{67FC53C6-1997-466E-8777-7968BC16099B}" destId="{C214802E-37FB-410A-B43C-9268B95CE2CA}" srcOrd="0" destOrd="0" presId="urn:microsoft.com/office/officeart/2018/2/layout/IconVerticalSolidList"/>
    <dgm:cxn modelId="{BBD2F294-D8B2-D249-8253-F9151948F82D}" type="presParOf" srcId="{C214802E-37FB-410A-B43C-9268B95CE2CA}" destId="{2C379399-9DD9-42F1-B153-B12D1528EFD2}" srcOrd="0" destOrd="0" presId="urn:microsoft.com/office/officeart/2018/2/layout/IconVerticalSolidList"/>
    <dgm:cxn modelId="{D9C9EA23-7134-EB4A-8E6A-E4EA5ADE8F9C}" type="presParOf" srcId="{C214802E-37FB-410A-B43C-9268B95CE2CA}" destId="{D18F24DB-4815-4F02-A5B8-160EA1B46E6F}" srcOrd="1" destOrd="0" presId="urn:microsoft.com/office/officeart/2018/2/layout/IconVerticalSolidList"/>
    <dgm:cxn modelId="{28861A8B-A237-9E4C-B051-0627D865D048}" type="presParOf" srcId="{C214802E-37FB-410A-B43C-9268B95CE2CA}" destId="{D75F3E59-4BF8-44A9-90B3-2D8C472D536D}" srcOrd="2" destOrd="0" presId="urn:microsoft.com/office/officeart/2018/2/layout/IconVerticalSolidList"/>
    <dgm:cxn modelId="{4D14F9E1-6568-9F48-8D34-8047D4D100B7}" type="presParOf" srcId="{C214802E-37FB-410A-B43C-9268B95CE2CA}" destId="{F33AD54E-1D45-4E6E-9758-93D0A3B9C5CE}" srcOrd="3" destOrd="0" presId="urn:microsoft.com/office/officeart/2018/2/layout/IconVerticalSolidList"/>
    <dgm:cxn modelId="{9AAA34FE-7228-5F4E-BCA1-AC3E1F3E66C6}" type="presParOf" srcId="{67FC53C6-1997-466E-8777-7968BC16099B}" destId="{8C4D6F6C-DACB-4229-AFFB-9961CAE9FBA3}" srcOrd="1" destOrd="0" presId="urn:microsoft.com/office/officeart/2018/2/layout/IconVerticalSolidList"/>
    <dgm:cxn modelId="{F37F6DC8-5E85-0B47-837B-41666D30FB5B}" type="presParOf" srcId="{67FC53C6-1997-466E-8777-7968BC16099B}" destId="{C673CA3B-AD8B-4E39-BB76-8941FA6E6351}" srcOrd="2" destOrd="0" presId="urn:microsoft.com/office/officeart/2018/2/layout/IconVerticalSolidList"/>
    <dgm:cxn modelId="{1FD036AE-B043-2F45-BB3B-AD80D549152E}" type="presParOf" srcId="{C673CA3B-AD8B-4E39-BB76-8941FA6E6351}" destId="{A3310BD5-94BF-404D-95AC-AF4C29998BC3}" srcOrd="0" destOrd="0" presId="urn:microsoft.com/office/officeart/2018/2/layout/IconVerticalSolidList"/>
    <dgm:cxn modelId="{71CF7682-6912-CD48-B6EF-C281CEE97104}" type="presParOf" srcId="{C673CA3B-AD8B-4E39-BB76-8941FA6E6351}" destId="{D6F9EE7C-3AE6-4B5E-A26D-32686E6159F0}" srcOrd="1" destOrd="0" presId="urn:microsoft.com/office/officeart/2018/2/layout/IconVerticalSolidList"/>
    <dgm:cxn modelId="{093006B6-728E-564E-97E5-5266DE7AEF67}" type="presParOf" srcId="{C673CA3B-AD8B-4E39-BB76-8941FA6E6351}" destId="{B66D173E-22B2-4B86-8F8F-83439B61CA6F}" srcOrd="2" destOrd="0" presId="urn:microsoft.com/office/officeart/2018/2/layout/IconVerticalSolidList"/>
    <dgm:cxn modelId="{F679A4E4-B948-B645-9EC5-4C5022B0DA3B}" type="presParOf" srcId="{C673CA3B-AD8B-4E39-BB76-8941FA6E6351}" destId="{2A912687-E605-4F19-BA09-A148B9BDBA43}" srcOrd="3" destOrd="0" presId="urn:microsoft.com/office/officeart/2018/2/layout/IconVerticalSolidList"/>
    <dgm:cxn modelId="{B6955C2B-A118-5046-BFF7-36D162512639}" type="presParOf" srcId="{67FC53C6-1997-466E-8777-7968BC16099B}" destId="{8AE30434-A633-4DC8-8028-930D9A503D9A}" srcOrd="3" destOrd="0" presId="urn:microsoft.com/office/officeart/2018/2/layout/IconVerticalSolidList"/>
    <dgm:cxn modelId="{E4D93D2D-5E75-D648-8E3F-C50E98F71410}" type="presParOf" srcId="{67FC53C6-1997-466E-8777-7968BC16099B}" destId="{2F78117A-44D0-364D-A972-ED18E31D8F51}" srcOrd="4" destOrd="0" presId="urn:microsoft.com/office/officeart/2018/2/layout/IconVerticalSolidList"/>
    <dgm:cxn modelId="{66E62D12-9ACB-564B-82ED-9AA74CFE3661}" type="presParOf" srcId="{2F78117A-44D0-364D-A972-ED18E31D8F51}" destId="{308C0055-1CEE-E647-A73B-D97D286B180F}" srcOrd="0" destOrd="0" presId="urn:microsoft.com/office/officeart/2018/2/layout/IconVerticalSolidList"/>
    <dgm:cxn modelId="{EAF0AC1F-79B4-B244-B157-333DC81B2E15}" type="presParOf" srcId="{2F78117A-44D0-364D-A972-ED18E31D8F51}" destId="{B115BBFC-BF32-BB4B-9704-2671E9E1F5D0}" srcOrd="1" destOrd="0" presId="urn:microsoft.com/office/officeart/2018/2/layout/IconVerticalSolidList"/>
    <dgm:cxn modelId="{27FE7EBB-5D0B-4A47-B1BB-5F2A292BB56E}" type="presParOf" srcId="{2F78117A-44D0-364D-A972-ED18E31D8F51}" destId="{FDCAFA21-6BCF-7146-BD73-8EFEF2484000}" srcOrd="2" destOrd="0" presId="urn:microsoft.com/office/officeart/2018/2/layout/IconVerticalSolidList"/>
    <dgm:cxn modelId="{C65C399E-D866-EA4B-BF11-049F236F97EA}" type="presParOf" srcId="{2F78117A-44D0-364D-A972-ED18E31D8F51}" destId="{1427DA5C-4CDA-B941-B29A-A58465C29D5C}" srcOrd="3" destOrd="0" presId="urn:microsoft.com/office/officeart/2018/2/layout/IconVerticalSolidList"/>
    <dgm:cxn modelId="{93DC54C3-B8C9-2949-87FB-53B7751BCD15}" type="presParOf" srcId="{67FC53C6-1997-466E-8777-7968BC16099B}" destId="{F6C762F7-52BB-CA47-9ADE-20E37DAF2613}" srcOrd="5" destOrd="0" presId="urn:microsoft.com/office/officeart/2018/2/layout/IconVerticalSolidList"/>
    <dgm:cxn modelId="{7A4B17D8-DD0B-4840-A6BF-6DC548608D68}" type="presParOf" srcId="{67FC53C6-1997-466E-8777-7968BC16099B}" destId="{B6AA6415-BB89-4522-847C-141118E617AB}" srcOrd="6" destOrd="0" presId="urn:microsoft.com/office/officeart/2018/2/layout/IconVerticalSolidList"/>
    <dgm:cxn modelId="{F93EC017-485E-4047-BA28-4EE96E2F2C03}" type="presParOf" srcId="{B6AA6415-BB89-4522-847C-141118E617AB}" destId="{16C6B44A-79CC-495B-A93B-FCCE4A0E0D9D}" srcOrd="0" destOrd="0" presId="urn:microsoft.com/office/officeart/2018/2/layout/IconVerticalSolidList"/>
    <dgm:cxn modelId="{18B289A4-BAFE-E940-8A20-BD8FF8E94DA6}" type="presParOf" srcId="{B6AA6415-BB89-4522-847C-141118E617AB}" destId="{D3B18196-28A9-43CA-AE63-8D8C17D35440}" srcOrd="1" destOrd="0" presId="urn:microsoft.com/office/officeart/2018/2/layout/IconVerticalSolidList"/>
    <dgm:cxn modelId="{AF1BE30E-FC74-7A4F-9092-B45BA154A0EC}" type="presParOf" srcId="{B6AA6415-BB89-4522-847C-141118E617AB}" destId="{C4FE345A-899D-4409-BE59-AAA1B374FE67}" srcOrd="2" destOrd="0" presId="urn:microsoft.com/office/officeart/2018/2/layout/IconVerticalSolidList"/>
    <dgm:cxn modelId="{C6B67BB4-6637-9749-9D8B-4A5F4989AAF7}" type="presParOf" srcId="{B6AA6415-BB89-4522-847C-141118E617AB}" destId="{10198085-CF59-4EE4-9B28-B6AC014DC1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98DFFD-FE42-409B-8C30-3073B71D6509}"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6EFB2123-FB16-43E1-B68C-9AC7CE55FCC3}">
      <dgm:prSet custT="1"/>
      <dgm:spPr/>
      <dgm:t>
        <a:bodyPr/>
        <a:lstStyle/>
        <a:p>
          <a:pPr>
            <a:lnSpc>
              <a:spcPct val="100000"/>
            </a:lnSpc>
          </a:pPr>
          <a:r>
            <a:rPr lang="en-US" sz="2400" dirty="0"/>
            <a:t>Describe what the student did in detail with specific examples</a:t>
          </a:r>
        </a:p>
      </dgm:t>
    </dgm:pt>
    <dgm:pt modelId="{171CC742-9087-4163-A91B-1D84F8D93782}" type="parTrans" cxnId="{CE53767F-5E66-4594-AB37-DDD2C3DBB266}">
      <dgm:prSet/>
      <dgm:spPr/>
      <dgm:t>
        <a:bodyPr/>
        <a:lstStyle/>
        <a:p>
          <a:endParaRPr lang="en-US"/>
        </a:p>
      </dgm:t>
    </dgm:pt>
    <dgm:pt modelId="{2BE87344-87F4-4D3B-B5BA-F76EDBA85CA5}" type="sibTrans" cxnId="{CE53767F-5E66-4594-AB37-DDD2C3DBB266}">
      <dgm:prSet/>
      <dgm:spPr/>
      <dgm:t>
        <a:bodyPr/>
        <a:lstStyle/>
        <a:p>
          <a:endParaRPr lang="en-US"/>
        </a:p>
      </dgm:t>
    </dgm:pt>
    <dgm:pt modelId="{639AA28A-6768-41F8-8BD4-9A54599C2C68}">
      <dgm:prSet custT="1"/>
      <dgm:spPr/>
      <dgm:t>
        <a:bodyPr/>
        <a:lstStyle/>
        <a:p>
          <a:pPr>
            <a:lnSpc>
              <a:spcPct val="100000"/>
            </a:lnSpc>
          </a:pPr>
          <a:r>
            <a:rPr lang="en-US" sz="2400" dirty="0"/>
            <a:t>Avoid clichés – i.e. “he went above and beyond” – what does that mean? </a:t>
          </a:r>
        </a:p>
      </dgm:t>
    </dgm:pt>
    <dgm:pt modelId="{9638387E-5964-4D3D-8FFB-1C627687C9C9}" type="parTrans" cxnId="{10629945-25E3-4832-B9A3-47BA8E02113B}">
      <dgm:prSet/>
      <dgm:spPr/>
      <dgm:t>
        <a:bodyPr/>
        <a:lstStyle/>
        <a:p>
          <a:endParaRPr lang="en-US"/>
        </a:p>
      </dgm:t>
    </dgm:pt>
    <dgm:pt modelId="{B986F79D-9171-4BC6-9C16-9D1D6D54A675}" type="sibTrans" cxnId="{10629945-25E3-4832-B9A3-47BA8E02113B}">
      <dgm:prSet/>
      <dgm:spPr/>
      <dgm:t>
        <a:bodyPr/>
        <a:lstStyle/>
        <a:p>
          <a:endParaRPr lang="en-US"/>
        </a:p>
      </dgm:t>
    </dgm:pt>
    <dgm:pt modelId="{09F1B0F1-E99C-4886-9B3B-F4D1AAC6F75B}">
      <dgm:prSet custT="1"/>
      <dgm:spPr/>
      <dgm:t>
        <a:bodyPr/>
        <a:lstStyle/>
        <a:p>
          <a:pPr>
            <a:lnSpc>
              <a:spcPct val="100000"/>
            </a:lnSpc>
          </a:pPr>
          <a:r>
            <a:rPr lang="en-US" sz="2400" dirty="0"/>
            <a:t>Use verbs not adjectives</a:t>
          </a:r>
        </a:p>
      </dgm:t>
    </dgm:pt>
    <dgm:pt modelId="{4D38F00D-39F5-40BC-8FE9-7779002A0119}" type="parTrans" cxnId="{E30355F9-DD80-440B-8647-AEAD7CBF4655}">
      <dgm:prSet/>
      <dgm:spPr/>
      <dgm:t>
        <a:bodyPr/>
        <a:lstStyle/>
        <a:p>
          <a:endParaRPr lang="en-US"/>
        </a:p>
      </dgm:t>
    </dgm:pt>
    <dgm:pt modelId="{90D335A0-4985-45EF-A146-C6B77A0A76C6}" type="sibTrans" cxnId="{E30355F9-DD80-440B-8647-AEAD7CBF4655}">
      <dgm:prSet/>
      <dgm:spPr/>
      <dgm:t>
        <a:bodyPr/>
        <a:lstStyle/>
        <a:p>
          <a:endParaRPr lang="en-US"/>
        </a:p>
      </dgm:t>
    </dgm:pt>
    <dgm:pt modelId="{D1640B85-2D1B-4DB6-A202-D9C708685F62}">
      <dgm:prSet custT="1"/>
      <dgm:spPr/>
      <dgm:t>
        <a:bodyPr/>
        <a:lstStyle/>
        <a:p>
          <a:pPr>
            <a:lnSpc>
              <a:spcPct val="100000"/>
            </a:lnSpc>
          </a:pPr>
          <a:r>
            <a:rPr lang="en-US" sz="2400" dirty="0"/>
            <a:t>Describe what the learner can do to move to the next level</a:t>
          </a:r>
        </a:p>
      </dgm:t>
    </dgm:pt>
    <dgm:pt modelId="{E5639D3D-E58E-461B-9816-3D20B8F71BB8}" type="parTrans" cxnId="{BA6F2DBE-8C9D-4604-A420-B2A98ED10B19}">
      <dgm:prSet/>
      <dgm:spPr/>
      <dgm:t>
        <a:bodyPr/>
        <a:lstStyle/>
        <a:p>
          <a:endParaRPr lang="en-US"/>
        </a:p>
      </dgm:t>
    </dgm:pt>
    <dgm:pt modelId="{1BE71E0F-F127-4AB9-ACB0-0464C2F43D9B}" type="sibTrans" cxnId="{BA6F2DBE-8C9D-4604-A420-B2A98ED10B19}">
      <dgm:prSet/>
      <dgm:spPr/>
      <dgm:t>
        <a:bodyPr/>
        <a:lstStyle/>
        <a:p>
          <a:endParaRPr lang="en-US"/>
        </a:p>
      </dgm:t>
    </dgm:pt>
    <dgm:pt modelId="{810CDE71-D30A-43F7-BD4E-BEA199193BBE}">
      <dgm:prSet custT="1"/>
      <dgm:spPr/>
      <dgm:t>
        <a:bodyPr/>
        <a:lstStyle/>
        <a:p>
          <a:pPr>
            <a:lnSpc>
              <a:spcPct val="100000"/>
            </a:lnSpc>
          </a:pPr>
          <a:r>
            <a:rPr lang="en-US" sz="2400" dirty="0"/>
            <a:t>Don’t use comparative language</a:t>
          </a:r>
        </a:p>
      </dgm:t>
    </dgm:pt>
    <dgm:pt modelId="{4C6AB3A9-575F-4D4A-8EAE-5C2A0332F8C1}" type="parTrans" cxnId="{F8C2A70C-E2D7-4850-930E-44B5348663F5}">
      <dgm:prSet/>
      <dgm:spPr/>
      <dgm:t>
        <a:bodyPr/>
        <a:lstStyle/>
        <a:p>
          <a:endParaRPr lang="en-US"/>
        </a:p>
      </dgm:t>
    </dgm:pt>
    <dgm:pt modelId="{01E64E24-5219-465F-9618-37CFB15C8A94}" type="sibTrans" cxnId="{F8C2A70C-E2D7-4850-930E-44B5348663F5}">
      <dgm:prSet/>
      <dgm:spPr/>
      <dgm:t>
        <a:bodyPr/>
        <a:lstStyle/>
        <a:p>
          <a:endParaRPr lang="en-US"/>
        </a:p>
      </dgm:t>
    </dgm:pt>
    <dgm:pt modelId="{C62125A6-22A6-D742-B37B-183B4C2A7367}">
      <dgm:prSet custT="1"/>
      <dgm:spPr/>
      <dgm:t>
        <a:bodyPr/>
        <a:lstStyle/>
        <a:p>
          <a:pPr>
            <a:lnSpc>
              <a:spcPct val="100000"/>
            </a:lnSpc>
          </a:pPr>
          <a:r>
            <a:rPr lang="en-US" sz="2400" dirty="0"/>
            <a:t>Include specific reference to the activities we expect students to perform</a:t>
          </a:r>
        </a:p>
      </dgm:t>
    </dgm:pt>
    <dgm:pt modelId="{8662E235-64E2-0143-9F81-5B412D3E80E8}" type="parTrans" cxnId="{C6EF1AB0-6C44-1C41-9D34-2F9DAFD260D6}">
      <dgm:prSet/>
      <dgm:spPr/>
    </dgm:pt>
    <dgm:pt modelId="{5127D669-FB8B-2448-9CB9-A03CA11182FA}" type="sibTrans" cxnId="{C6EF1AB0-6C44-1C41-9D34-2F9DAFD260D6}">
      <dgm:prSet/>
      <dgm:spPr/>
    </dgm:pt>
    <dgm:pt modelId="{E44A4D7F-B4AF-4F0F-99E9-35A51B22A6AB}" type="pres">
      <dgm:prSet presAssocID="{2A98DFFD-FE42-409B-8C30-3073B71D6509}" presName="root" presStyleCnt="0">
        <dgm:presLayoutVars>
          <dgm:dir/>
          <dgm:resizeHandles val="exact"/>
        </dgm:presLayoutVars>
      </dgm:prSet>
      <dgm:spPr/>
    </dgm:pt>
    <dgm:pt modelId="{2F43C609-53E1-484D-BCF9-67BA6BAFE7E0}" type="pres">
      <dgm:prSet presAssocID="{6EFB2123-FB16-43E1-B68C-9AC7CE55FCC3}" presName="compNode" presStyleCnt="0"/>
      <dgm:spPr/>
    </dgm:pt>
    <dgm:pt modelId="{6FEC17A1-0A44-4221-92B2-D827715197F3}" type="pres">
      <dgm:prSet presAssocID="{6EFB2123-FB16-43E1-B68C-9AC7CE55FCC3}" presName="bgRect" presStyleLbl="bgShp" presStyleIdx="0" presStyleCnt="6"/>
      <dgm:spPr/>
    </dgm:pt>
    <dgm:pt modelId="{D4B8654C-C171-4FC1-B654-CB6518924185}" type="pres">
      <dgm:prSet presAssocID="{6EFB2123-FB16-43E1-B68C-9AC7CE55FCC3}"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2B17E17A-5429-4C0B-ACAE-9C5A5E14E92B}" type="pres">
      <dgm:prSet presAssocID="{6EFB2123-FB16-43E1-B68C-9AC7CE55FCC3}" presName="spaceRect" presStyleCnt="0"/>
      <dgm:spPr/>
    </dgm:pt>
    <dgm:pt modelId="{B6576A66-123F-4D78-930E-8A0FE5DB39E4}" type="pres">
      <dgm:prSet presAssocID="{6EFB2123-FB16-43E1-B68C-9AC7CE55FCC3}" presName="parTx" presStyleLbl="revTx" presStyleIdx="0" presStyleCnt="6">
        <dgm:presLayoutVars>
          <dgm:chMax val="0"/>
          <dgm:chPref val="0"/>
        </dgm:presLayoutVars>
      </dgm:prSet>
      <dgm:spPr/>
    </dgm:pt>
    <dgm:pt modelId="{8737A51B-D529-4146-B425-C44F897398B9}" type="pres">
      <dgm:prSet presAssocID="{2BE87344-87F4-4D3B-B5BA-F76EDBA85CA5}" presName="sibTrans" presStyleCnt="0"/>
      <dgm:spPr/>
    </dgm:pt>
    <dgm:pt modelId="{C1D4EDD6-2B66-4116-A098-69548ABE4BA8}" type="pres">
      <dgm:prSet presAssocID="{09F1B0F1-E99C-4886-9B3B-F4D1AAC6F75B}" presName="compNode" presStyleCnt="0"/>
      <dgm:spPr/>
    </dgm:pt>
    <dgm:pt modelId="{38334A12-F60D-4230-B8D9-0A0766CE7146}" type="pres">
      <dgm:prSet presAssocID="{09F1B0F1-E99C-4886-9B3B-F4D1AAC6F75B}" presName="bgRect" presStyleLbl="bgShp" presStyleIdx="1" presStyleCnt="6"/>
      <dgm:spPr/>
    </dgm:pt>
    <dgm:pt modelId="{FF2A879D-006B-4D3B-84B8-0BE90DB46BB2}" type="pres">
      <dgm:prSet presAssocID="{09F1B0F1-E99C-4886-9B3B-F4D1AAC6F75B}"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with solid fill"/>
        </a:ext>
      </dgm:extLst>
    </dgm:pt>
    <dgm:pt modelId="{772005E7-EE8B-4C7F-AAB7-2B17E6FA8DE9}" type="pres">
      <dgm:prSet presAssocID="{09F1B0F1-E99C-4886-9B3B-F4D1AAC6F75B}" presName="spaceRect" presStyleCnt="0"/>
      <dgm:spPr/>
    </dgm:pt>
    <dgm:pt modelId="{198B89F7-C214-4BB5-B593-E01B9FC7A658}" type="pres">
      <dgm:prSet presAssocID="{09F1B0F1-E99C-4886-9B3B-F4D1AAC6F75B}" presName="parTx" presStyleLbl="revTx" presStyleIdx="1" presStyleCnt="6">
        <dgm:presLayoutVars>
          <dgm:chMax val="0"/>
          <dgm:chPref val="0"/>
        </dgm:presLayoutVars>
      </dgm:prSet>
      <dgm:spPr/>
    </dgm:pt>
    <dgm:pt modelId="{47F794F7-19B0-4D7C-9B2A-06299E4D968C}" type="pres">
      <dgm:prSet presAssocID="{90D335A0-4985-45EF-A146-C6B77A0A76C6}" presName="sibTrans" presStyleCnt="0"/>
      <dgm:spPr/>
    </dgm:pt>
    <dgm:pt modelId="{5CFFF3D4-A099-4C0D-8215-AAF34FAF6D09}" type="pres">
      <dgm:prSet presAssocID="{639AA28A-6768-41F8-8BD4-9A54599C2C68}" presName="compNode" presStyleCnt="0"/>
      <dgm:spPr/>
    </dgm:pt>
    <dgm:pt modelId="{2454918A-2E00-4928-AB6D-1875E8A73069}" type="pres">
      <dgm:prSet presAssocID="{639AA28A-6768-41F8-8BD4-9A54599C2C68}" presName="bgRect" presStyleLbl="bgShp" presStyleIdx="2" presStyleCnt="6"/>
      <dgm:spPr/>
    </dgm:pt>
    <dgm:pt modelId="{BE95C6BF-81FD-41FE-810C-3456F313BB49}" type="pres">
      <dgm:prSet presAssocID="{639AA28A-6768-41F8-8BD4-9A54599C2C68}"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044C8753-90B2-4AE3-AA8B-1E371D54B78A}" type="pres">
      <dgm:prSet presAssocID="{639AA28A-6768-41F8-8BD4-9A54599C2C68}" presName="spaceRect" presStyleCnt="0"/>
      <dgm:spPr/>
    </dgm:pt>
    <dgm:pt modelId="{13CB2D36-4720-49F9-9C07-0B83E2DAC478}" type="pres">
      <dgm:prSet presAssocID="{639AA28A-6768-41F8-8BD4-9A54599C2C68}" presName="parTx" presStyleLbl="revTx" presStyleIdx="2" presStyleCnt="6">
        <dgm:presLayoutVars>
          <dgm:chMax val="0"/>
          <dgm:chPref val="0"/>
        </dgm:presLayoutVars>
      </dgm:prSet>
      <dgm:spPr/>
    </dgm:pt>
    <dgm:pt modelId="{EFA325F6-6B5D-4E05-BA43-ECA3F9CB2E59}" type="pres">
      <dgm:prSet presAssocID="{B986F79D-9171-4BC6-9C16-9D1D6D54A675}" presName="sibTrans" presStyleCnt="0"/>
      <dgm:spPr/>
    </dgm:pt>
    <dgm:pt modelId="{C6424A4D-1303-C445-B46A-3712A270E3F3}" type="pres">
      <dgm:prSet presAssocID="{C62125A6-22A6-D742-B37B-183B4C2A7367}" presName="compNode" presStyleCnt="0"/>
      <dgm:spPr/>
    </dgm:pt>
    <dgm:pt modelId="{5B664C5A-0AE2-4F4F-916F-336497B6173D}" type="pres">
      <dgm:prSet presAssocID="{C62125A6-22A6-D742-B37B-183B4C2A7367}" presName="bgRect" presStyleLbl="bgShp" presStyleIdx="3" presStyleCnt="6"/>
      <dgm:spPr/>
    </dgm:pt>
    <dgm:pt modelId="{0F948B6A-7260-FA43-A338-7E5F4C138825}" type="pres">
      <dgm:prSet presAssocID="{C62125A6-22A6-D742-B37B-183B4C2A7367}" presName="iconRect" presStyleLbl="node1" presStyleIdx="3" presStyleCnt="6"/>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ethoscope with solid fill"/>
        </a:ext>
      </dgm:extLst>
    </dgm:pt>
    <dgm:pt modelId="{8FDF01E5-8A3D-B549-B859-95EEBF6BE0D9}" type="pres">
      <dgm:prSet presAssocID="{C62125A6-22A6-D742-B37B-183B4C2A7367}" presName="spaceRect" presStyleCnt="0"/>
      <dgm:spPr/>
    </dgm:pt>
    <dgm:pt modelId="{1E33BBC3-5F4A-874B-AFBD-226E83D4E2B3}" type="pres">
      <dgm:prSet presAssocID="{C62125A6-22A6-D742-B37B-183B4C2A7367}" presName="parTx" presStyleLbl="revTx" presStyleIdx="3" presStyleCnt="6">
        <dgm:presLayoutVars>
          <dgm:chMax val="0"/>
          <dgm:chPref val="0"/>
        </dgm:presLayoutVars>
      </dgm:prSet>
      <dgm:spPr/>
    </dgm:pt>
    <dgm:pt modelId="{1042EAE9-74A3-E444-BA90-14053BA336CD}" type="pres">
      <dgm:prSet presAssocID="{5127D669-FB8B-2448-9CB9-A03CA11182FA}" presName="sibTrans" presStyleCnt="0"/>
      <dgm:spPr/>
    </dgm:pt>
    <dgm:pt modelId="{50B134F1-8083-458E-B2C1-C1195C358045}" type="pres">
      <dgm:prSet presAssocID="{810CDE71-D30A-43F7-BD4E-BEA199193BBE}" presName="compNode" presStyleCnt="0"/>
      <dgm:spPr/>
    </dgm:pt>
    <dgm:pt modelId="{14E8BBD6-66B8-4AC8-BE36-03F598029472}" type="pres">
      <dgm:prSet presAssocID="{810CDE71-D30A-43F7-BD4E-BEA199193BBE}" presName="bgRect" presStyleLbl="bgShp" presStyleIdx="4" presStyleCnt="6"/>
      <dgm:spPr/>
    </dgm:pt>
    <dgm:pt modelId="{465AFC52-E055-4A1B-996C-563F9E7D5458}" type="pres">
      <dgm:prSet presAssocID="{810CDE71-D30A-43F7-BD4E-BEA199193BBE}"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umbs Down with solid fill"/>
        </a:ext>
      </dgm:extLst>
    </dgm:pt>
    <dgm:pt modelId="{8DDD3C74-43AB-4F3B-A6CD-80BCD47577E0}" type="pres">
      <dgm:prSet presAssocID="{810CDE71-D30A-43F7-BD4E-BEA199193BBE}" presName="spaceRect" presStyleCnt="0"/>
      <dgm:spPr/>
    </dgm:pt>
    <dgm:pt modelId="{BD0C323B-47D4-4DFE-A1C8-48F2F0AD3CBA}" type="pres">
      <dgm:prSet presAssocID="{810CDE71-D30A-43F7-BD4E-BEA199193BBE}" presName="parTx" presStyleLbl="revTx" presStyleIdx="4" presStyleCnt="6">
        <dgm:presLayoutVars>
          <dgm:chMax val="0"/>
          <dgm:chPref val="0"/>
        </dgm:presLayoutVars>
      </dgm:prSet>
      <dgm:spPr/>
    </dgm:pt>
    <dgm:pt modelId="{3B6DB8E3-F925-DE45-BA4E-E6787FF1D98E}" type="pres">
      <dgm:prSet presAssocID="{01E64E24-5219-465F-9618-37CFB15C8A94}" presName="sibTrans" presStyleCnt="0"/>
      <dgm:spPr/>
    </dgm:pt>
    <dgm:pt modelId="{D9452C32-101C-4131-9293-E0DB4DA9B8B7}" type="pres">
      <dgm:prSet presAssocID="{D1640B85-2D1B-4DB6-A202-D9C708685F62}" presName="compNode" presStyleCnt="0"/>
      <dgm:spPr/>
    </dgm:pt>
    <dgm:pt modelId="{451B9D1D-DFB3-4A3F-93E9-D5E89374E3DE}" type="pres">
      <dgm:prSet presAssocID="{D1640B85-2D1B-4DB6-A202-D9C708685F62}" presName="bgRect" presStyleLbl="bgShp" presStyleIdx="5" presStyleCnt="6"/>
      <dgm:spPr/>
    </dgm:pt>
    <dgm:pt modelId="{AB520B63-3446-4B27-8305-C1BCAD82A5B0}" type="pres">
      <dgm:prSet presAssocID="{D1640B85-2D1B-4DB6-A202-D9C708685F62}"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stairs with solid fill"/>
        </a:ext>
      </dgm:extLst>
    </dgm:pt>
    <dgm:pt modelId="{4E1BAE2C-8329-435E-8586-054AFA19CDEF}" type="pres">
      <dgm:prSet presAssocID="{D1640B85-2D1B-4DB6-A202-D9C708685F62}" presName="spaceRect" presStyleCnt="0"/>
      <dgm:spPr/>
    </dgm:pt>
    <dgm:pt modelId="{B883659B-8548-451B-954A-2DC923CA62FE}" type="pres">
      <dgm:prSet presAssocID="{D1640B85-2D1B-4DB6-A202-D9C708685F62}" presName="parTx" presStyleLbl="revTx" presStyleIdx="5" presStyleCnt="6">
        <dgm:presLayoutVars>
          <dgm:chMax val="0"/>
          <dgm:chPref val="0"/>
        </dgm:presLayoutVars>
      </dgm:prSet>
      <dgm:spPr/>
    </dgm:pt>
  </dgm:ptLst>
  <dgm:cxnLst>
    <dgm:cxn modelId="{F8C2A70C-E2D7-4850-930E-44B5348663F5}" srcId="{2A98DFFD-FE42-409B-8C30-3073B71D6509}" destId="{810CDE71-D30A-43F7-BD4E-BEA199193BBE}" srcOrd="4" destOrd="0" parTransId="{4C6AB3A9-575F-4D4A-8EAE-5C2A0332F8C1}" sibTransId="{01E64E24-5219-465F-9618-37CFB15C8A94}"/>
    <dgm:cxn modelId="{408A8B3E-66E2-534C-921A-D0C93B2E82B0}" type="presOf" srcId="{6EFB2123-FB16-43E1-B68C-9AC7CE55FCC3}" destId="{B6576A66-123F-4D78-930E-8A0FE5DB39E4}" srcOrd="0" destOrd="0" presId="urn:microsoft.com/office/officeart/2018/2/layout/IconVerticalSolidList"/>
    <dgm:cxn modelId="{711C083F-CA8E-CF4C-AB01-DCEB3496891B}" type="presOf" srcId="{09F1B0F1-E99C-4886-9B3B-F4D1AAC6F75B}" destId="{198B89F7-C214-4BB5-B593-E01B9FC7A658}" srcOrd="0" destOrd="0" presId="urn:microsoft.com/office/officeart/2018/2/layout/IconVerticalSolidList"/>
    <dgm:cxn modelId="{10629945-25E3-4832-B9A3-47BA8E02113B}" srcId="{2A98DFFD-FE42-409B-8C30-3073B71D6509}" destId="{639AA28A-6768-41F8-8BD4-9A54599C2C68}" srcOrd="2" destOrd="0" parTransId="{9638387E-5964-4D3D-8FFB-1C627687C9C9}" sibTransId="{B986F79D-9171-4BC6-9C16-9D1D6D54A675}"/>
    <dgm:cxn modelId="{FFBC2877-AA74-CA43-9B3C-D3A3409D5383}" type="presOf" srcId="{D1640B85-2D1B-4DB6-A202-D9C708685F62}" destId="{B883659B-8548-451B-954A-2DC923CA62FE}" srcOrd="0" destOrd="0" presId="urn:microsoft.com/office/officeart/2018/2/layout/IconVerticalSolidList"/>
    <dgm:cxn modelId="{F2BAC158-4587-4060-9ACF-1340FC850F63}" type="presOf" srcId="{2A98DFFD-FE42-409B-8C30-3073B71D6509}" destId="{E44A4D7F-B4AF-4F0F-99E9-35A51B22A6AB}" srcOrd="0" destOrd="0" presId="urn:microsoft.com/office/officeart/2018/2/layout/IconVerticalSolidList"/>
    <dgm:cxn modelId="{0152047B-3443-FC47-8F57-26183FCFA9AC}" type="presOf" srcId="{810CDE71-D30A-43F7-BD4E-BEA199193BBE}" destId="{BD0C323B-47D4-4DFE-A1C8-48F2F0AD3CBA}" srcOrd="0" destOrd="0" presId="urn:microsoft.com/office/officeart/2018/2/layout/IconVerticalSolidList"/>
    <dgm:cxn modelId="{CE53767F-5E66-4594-AB37-DDD2C3DBB266}" srcId="{2A98DFFD-FE42-409B-8C30-3073B71D6509}" destId="{6EFB2123-FB16-43E1-B68C-9AC7CE55FCC3}" srcOrd="0" destOrd="0" parTransId="{171CC742-9087-4163-A91B-1D84F8D93782}" sibTransId="{2BE87344-87F4-4D3B-B5BA-F76EDBA85CA5}"/>
    <dgm:cxn modelId="{C6EF1AB0-6C44-1C41-9D34-2F9DAFD260D6}" srcId="{2A98DFFD-FE42-409B-8C30-3073B71D6509}" destId="{C62125A6-22A6-D742-B37B-183B4C2A7367}" srcOrd="3" destOrd="0" parTransId="{8662E235-64E2-0143-9F81-5B412D3E80E8}" sibTransId="{5127D669-FB8B-2448-9CB9-A03CA11182FA}"/>
    <dgm:cxn modelId="{529D8AB2-17F4-A34F-80F2-A71A03882007}" type="presOf" srcId="{639AA28A-6768-41F8-8BD4-9A54599C2C68}" destId="{13CB2D36-4720-49F9-9C07-0B83E2DAC478}" srcOrd="0" destOrd="0" presId="urn:microsoft.com/office/officeart/2018/2/layout/IconVerticalSolidList"/>
    <dgm:cxn modelId="{BA6F2DBE-8C9D-4604-A420-B2A98ED10B19}" srcId="{2A98DFFD-FE42-409B-8C30-3073B71D6509}" destId="{D1640B85-2D1B-4DB6-A202-D9C708685F62}" srcOrd="5" destOrd="0" parTransId="{E5639D3D-E58E-461B-9816-3D20B8F71BB8}" sibTransId="{1BE71E0F-F127-4AB9-ACB0-0464C2F43D9B}"/>
    <dgm:cxn modelId="{E06CCEDA-5827-A842-AF98-0A26FD3DAD0E}" type="presOf" srcId="{C62125A6-22A6-D742-B37B-183B4C2A7367}" destId="{1E33BBC3-5F4A-874B-AFBD-226E83D4E2B3}" srcOrd="0" destOrd="0" presId="urn:microsoft.com/office/officeart/2018/2/layout/IconVerticalSolidList"/>
    <dgm:cxn modelId="{E30355F9-DD80-440B-8647-AEAD7CBF4655}" srcId="{2A98DFFD-FE42-409B-8C30-3073B71D6509}" destId="{09F1B0F1-E99C-4886-9B3B-F4D1AAC6F75B}" srcOrd="1" destOrd="0" parTransId="{4D38F00D-39F5-40BC-8FE9-7779002A0119}" sibTransId="{90D335A0-4985-45EF-A146-C6B77A0A76C6}"/>
    <dgm:cxn modelId="{C0965EB9-CA0B-F04D-8C3B-12E2C6F5ECCD}" type="presParOf" srcId="{E44A4D7F-B4AF-4F0F-99E9-35A51B22A6AB}" destId="{2F43C609-53E1-484D-BCF9-67BA6BAFE7E0}" srcOrd="0" destOrd="0" presId="urn:microsoft.com/office/officeart/2018/2/layout/IconVerticalSolidList"/>
    <dgm:cxn modelId="{88F0D4AB-BD3C-7441-BDB2-38A09989F76E}" type="presParOf" srcId="{2F43C609-53E1-484D-BCF9-67BA6BAFE7E0}" destId="{6FEC17A1-0A44-4221-92B2-D827715197F3}" srcOrd="0" destOrd="0" presId="urn:microsoft.com/office/officeart/2018/2/layout/IconVerticalSolidList"/>
    <dgm:cxn modelId="{7013AE1C-7F6B-3C43-8F8C-776A4126699B}" type="presParOf" srcId="{2F43C609-53E1-484D-BCF9-67BA6BAFE7E0}" destId="{D4B8654C-C171-4FC1-B654-CB6518924185}" srcOrd="1" destOrd="0" presId="urn:microsoft.com/office/officeart/2018/2/layout/IconVerticalSolidList"/>
    <dgm:cxn modelId="{5C055452-6ED8-CB4B-81A9-9BBF3965A279}" type="presParOf" srcId="{2F43C609-53E1-484D-BCF9-67BA6BAFE7E0}" destId="{2B17E17A-5429-4C0B-ACAE-9C5A5E14E92B}" srcOrd="2" destOrd="0" presId="urn:microsoft.com/office/officeart/2018/2/layout/IconVerticalSolidList"/>
    <dgm:cxn modelId="{4F8C00C0-EED4-E54F-8992-C3D7C578B370}" type="presParOf" srcId="{2F43C609-53E1-484D-BCF9-67BA6BAFE7E0}" destId="{B6576A66-123F-4D78-930E-8A0FE5DB39E4}" srcOrd="3" destOrd="0" presId="urn:microsoft.com/office/officeart/2018/2/layout/IconVerticalSolidList"/>
    <dgm:cxn modelId="{E6078197-15C5-E943-B812-E1DB82C390E0}" type="presParOf" srcId="{E44A4D7F-B4AF-4F0F-99E9-35A51B22A6AB}" destId="{8737A51B-D529-4146-B425-C44F897398B9}" srcOrd="1" destOrd="0" presId="urn:microsoft.com/office/officeart/2018/2/layout/IconVerticalSolidList"/>
    <dgm:cxn modelId="{9E6AC951-E4B0-D545-ADFB-FC21D55DDF82}" type="presParOf" srcId="{E44A4D7F-B4AF-4F0F-99E9-35A51B22A6AB}" destId="{C1D4EDD6-2B66-4116-A098-69548ABE4BA8}" srcOrd="2" destOrd="0" presId="urn:microsoft.com/office/officeart/2018/2/layout/IconVerticalSolidList"/>
    <dgm:cxn modelId="{6690A338-028B-D441-B42F-826532E69FDF}" type="presParOf" srcId="{C1D4EDD6-2B66-4116-A098-69548ABE4BA8}" destId="{38334A12-F60D-4230-B8D9-0A0766CE7146}" srcOrd="0" destOrd="0" presId="urn:microsoft.com/office/officeart/2018/2/layout/IconVerticalSolidList"/>
    <dgm:cxn modelId="{20E559F5-F6D6-9E44-871F-43CE8E256011}" type="presParOf" srcId="{C1D4EDD6-2B66-4116-A098-69548ABE4BA8}" destId="{FF2A879D-006B-4D3B-84B8-0BE90DB46BB2}" srcOrd="1" destOrd="0" presId="urn:microsoft.com/office/officeart/2018/2/layout/IconVerticalSolidList"/>
    <dgm:cxn modelId="{4AF2EC5C-6C93-4A40-A68B-777A4A08DD66}" type="presParOf" srcId="{C1D4EDD6-2B66-4116-A098-69548ABE4BA8}" destId="{772005E7-EE8B-4C7F-AAB7-2B17E6FA8DE9}" srcOrd="2" destOrd="0" presId="urn:microsoft.com/office/officeart/2018/2/layout/IconVerticalSolidList"/>
    <dgm:cxn modelId="{38B20B27-3C02-2E4B-AF7C-E07DC84F751B}" type="presParOf" srcId="{C1D4EDD6-2B66-4116-A098-69548ABE4BA8}" destId="{198B89F7-C214-4BB5-B593-E01B9FC7A658}" srcOrd="3" destOrd="0" presId="urn:microsoft.com/office/officeart/2018/2/layout/IconVerticalSolidList"/>
    <dgm:cxn modelId="{AEF2EA8B-6483-BC47-B7D6-0FA3F88E949F}" type="presParOf" srcId="{E44A4D7F-B4AF-4F0F-99E9-35A51B22A6AB}" destId="{47F794F7-19B0-4D7C-9B2A-06299E4D968C}" srcOrd="3" destOrd="0" presId="urn:microsoft.com/office/officeart/2018/2/layout/IconVerticalSolidList"/>
    <dgm:cxn modelId="{A124218B-CFEE-9640-ABA0-20082C81C727}" type="presParOf" srcId="{E44A4D7F-B4AF-4F0F-99E9-35A51B22A6AB}" destId="{5CFFF3D4-A099-4C0D-8215-AAF34FAF6D09}" srcOrd="4" destOrd="0" presId="urn:microsoft.com/office/officeart/2018/2/layout/IconVerticalSolidList"/>
    <dgm:cxn modelId="{EBB532D9-1B65-2744-91D7-EF372A71F962}" type="presParOf" srcId="{5CFFF3D4-A099-4C0D-8215-AAF34FAF6D09}" destId="{2454918A-2E00-4928-AB6D-1875E8A73069}" srcOrd="0" destOrd="0" presId="urn:microsoft.com/office/officeart/2018/2/layout/IconVerticalSolidList"/>
    <dgm:cxn modelId="{1AE72BCD-F730-5342-A941-F342F1F76554}" type="presParOf" srcId="{5CFFF3D4-A099-4C0D-8215-AAF34FAF6D09}" destId="{BE95C6BF-81FD-41FE-810C-3456F313BB49}" srcOrd="1" destOrd="0" presId="urn:microsoft.com/office/officeart/2018/2/layout/IconVerticalSolidList"/>
    <dgm:cxn modelId="{AAB1DDB4-2D78-FA42-B673-1466EDF1E87B}" type="presParOf" srcId="{5CFFF3D4-A099-4C0D-8215-AAF34FAF6D09}" destId="{044C8753-90B2-4AE3-AA8B-1E371D54B78A}" srcOrd="2" destOrd="0" presId="urn:microsoft.com/office/officeart/2018/2/layout/IconVerticalSolidList"/>
    <dgm:cxn modelId="{956E5EC9-E674-9D45-94D7-DB8389BBF9B8}" type="presParOf" srcId="{5CFFF3D4-A099-4C0D-8215-AAF34FAF6D09}" destId="{13CB2D36-4720-49F9-9C07-0B83E2DAC478}" srcOrd="3" destOrd="0" presId="urn:microsoft.com/office/officeart/2018/2/layout/IconVerticalSolidList"/>
    <dgm:cxn modelId="{7D3492C1-958B-4648-840B-3B56220CFC75}" type="presParOf" srcId="{E44A4D7F-B4AF-4F0F-99E9-35A51B22A6AB}" destId="{EFA325F6-6B5D-4E05-BA43-ECA3F9CB2E59}" srcOrd="5" destOrd="0" presId="urn:microsoft.com/office/officeart/2018/2/layout/IconVerticalSolidList"/>
    <dgm:cxn modelId="{ABEBBE3E-B177-394E-ABC7-01F015276E4F}" type="presParOf" srcId="{E44A4D7F-B4AF-4F0F-99E9-35A51B22A6AB}" destId="{C6424A4D-1303-C445-B46A-3712A270E3F3}" srcOrd="6" destOrd="0" presId="urn:microsoft.com/office/officeart/2018/2/layout/IconVerticalSolidList"/>
    <dgm:cxn modelId="{4D9C1A7D-A078-B04D-8B62-ABD47A414825}" type="presParOf" srcId="{C6424A4D-1303-C445-B46A-3712A270E3F3}" destId="{5B664C5A-0AE2-4F4F-916F-336497B6173D}" srcOrd="0" destOrd="0" presId="urn:microsoft.com/office/officeart/2018/2/layout/IconVerticalSolidList"/>
    <dgm:cxn modelId="{1EE60A50-D6DC-0E44-8464-36057AD93BFA}" type="presParOf" srcId="{C6424A4D-1303-C445-B46A-3712A270E3F3}" destId="{0F948B6A-7260-FA43-A338-7E5F4C138825}" srcOrd="1" destOrd="0" presId="urn:microsoft.com/office/officeart/2018/2/layout/IconVerticalSolidList"/>
    <dgm:cxn modelId="{32CB172E-A6A7-074B-9AB1-82111BD2EB13}" type="presParOf" srcId="{C6424A4D-1303-C445-B46A-3712A270E3F3}" destId="{8FDF01E5-8A3D-B549-B859-95EEBF6BE0D9}" srcOrd="2" destOrd="0" presId="urn:microsoft.com/office/officeart/2018/2/layout/IconVerticalSolidList"/>
    <dgm:cxn modelId="{0F43569F-3D4E-8D4C-96A5-284A5DFAC741}" type="presParOf" srcId="{C6424A4D-1303-C445-B46A-3712A270E3F3}" destId="{1E33BBC3-5F4A-874B-AFBD-226E83D4E2B3}" srcOrd="3" destOrd="0" presId="urn:microsoft.com/office/officeart/2018/2/layout/IconVerticalSolidList"/>
    <dgm:cxn modelId="{6AD70D42-A2F7-B04F-891F-74EB061D1CD5}" type="presParOf" srcId="{E44A4D7F-B4AF-4F0F-99E9-35A51B22A6AB}" destId="{1042EAE9-74A3-E444-BA90-14053BA336CD}" srcOrd="7" destOrd="0" presId="urn:microsoft.com/office/officeart/2018/2/layout/IconVerticalSolidList"/>
    <dgm:cxn modelId="{FE6A8AA9-E701-AB40-9C6E-1A45EB72624E}" type="presParOf" srcId="{E44A4D7F-B4AF-4F0F-99E9-35A51B22A6AB}" destId="{50B134F1-8083-458E-B2C1-C1195C358045}" srcOrd="8" destOrd="0" presId="urn:microsoft.com/office/officeart/2018/2/layout/IconVerticalSolidList"/>
    <dgm:cxn modelId="{6D786025-365D-BF46-BF4F-150D85436C24}" type="presParOf" srcId="{50B134F1-8083-458E-B2C1-C1195C358045}" destId="{14E8BBD6-66B8-4AC8-BE36-03F598029472}" srcOrd="0" destOrd="0" presId="urn:microsoft.com/office/officeart/2018/2/layout/IconVerticalSolidList"/>
    <dgm:cxn modelId="{0BE165A7-935B-AF4A-BB78-6AE6D01FDD72}" type="presParOf" srcId="{50B134F1-8083-458E-B2C1-C1195C358045}" destId="{465AFC52-E055-4A1B-996C-563F9E7D5458}" srcOrd="1" destOrd="0" presId="urn:microsoft.com/office/officeart/2018/2/layout/IconVerticalSolidList"/>
    <dgm:cxn modelId="{190219BE-BD3D-7A4F-98BB-E5C1D1738977}" type="presParOf" srcId="{50B134F1-8083-458E-B2C1-C1195C358045}" destId="{8DDD3C74-43AB-4F3B-A6CD-80BCD47577E0}" srcOrd="2" destOrd="0" presId="urn:microsoft.com/office/officeart/2018/2/layout/IconVerticalSolidList"/>
    <dgm:cxn modelId="{227D7195-BAE7-BC43-BA5D-CC5A27CE4E32}" type="presParOf" srcId="{50B134F1-8083-458E-B2C1-C1195C358045}" destId="{BD0C323B-47D4-4DFE-A1C8-48F2F0AD3CBA}" srcOrd="3" destOrd="0" presId="urn:microsoft.com/office/officeart/2018/2/layout/IconVerticalSolidList"/>
    <dgm:cxn modelId="{5632AFF5-2CBE-8E45-BA48-90DA6313CFC2}" type="presParOf" srcId="{E44A4D7F-B4AF-4F0F-99E9-35A51B22A6AB}" destId="{3B6DB8E3-F925-DE45-BA4E-E6787FF1D98E}" srcOrd="9" destOrd="0" presId="urn:microsoft.com/office/officeart/2018/2/layout/IconVerticalSolidList"/>
    <dgm:cxn modelId="{B5125527-E3FC-5B44-AE08-792BB5DBFB3A}" type="presParOf" srcId="{E44A4D7F-B4AF-4F0F-99E9-35A51B22A6AB}" destId="{D9452C32-101C-4131-9293-E0DB4DA9B8B7}" srcOrd="10" destOrd="0" presId="urn:microsoft.com/office/officeart/2018/2/layout/IconVerticalSolidList"/>
    <dgm:cxn modelId="{2166371B-099A-434B-82F2-F530834B8145}" type="presParOf" srcId="{D9452C32-101C-4131-9293-E0DB4DA9B8B7}" destId="{451B9D1D-DFB3-4A3F-93E9-D5E89374E3DE}" srcOrd="0" destOrd="0" presId="urn:microsoft.com/office/officeart/2018/2/layout/IconVerticalSolidList"/>
    <dgm:cxn modelId="{A3E0D47F-EC40-2A45-B57A-2F829DC8D5AC}" type="presParOf" srcId="{D9452C32-101C-4131-9293-E0DB4DA9B8B7}" destId="{AB520B63-3446-4B27-8305-C1BCAD82A5B0}" srcOrd="1" destOrd="0" presId="urn:microsoft.com/office/officeart/2018/2/layout/IconVerticalSolidList"/>
    <dgm:cxn modelId="{23B8C6AB-C997-7E44-B9D6-5C242B5E31D2}" type="presParOf" srcId="{D9452C32-101C-4131-9293-E0DB4DA9B8B7}" destId="{4E1BAE2C-8329-435E-8586-054AFA19CDEF}" srcOrd="2" destOrd="0" presId="urn:microsoft.com/office/officeart/2018/2/layout/IconVerticalSolidList"/>
    <dgm:cxn modelId="{C68933E8-D640-3242-8267-963B9ACC7AB3}" type="presParOf" srcId="{D9452C32-101C-4131-9293-E0DB4DA9B8B7}" destId="{B883659B-8548-451B-954A-2DC923CA62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4A03EA-75DA-4C3D-A476-D8F1D911664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FBDA8B-22AA-4784-9200-BB6005118235}">
      <dgm:prSet custT="1"/>
      <dgm:spPr/>
      <dgm:t>
        <a:bodyPr/>
        <a:lstStyle/>
        <a:p>
          <a:pPr>
            <a:lnSpc>
              <a:spcPct val="100000"/>
            </a:lnSpc>
          </a:pPr>
          <a:r>
            <a:rPr lang="en-US" sz="1800" b="1" dirty="0"/>
            <a:t>Pause to think about if your biases are influencing your perceptions of someone else</a:t>
          </a:r>
        </a:p>
        <a:p>
          <a:pPr>
            <a:lnSpc>
              <a:spcPct val="100000"/>
            </a:lnSpc>
          </a:pPr>
          <a:r>
            <a:rPr lang="en-US" sz="1400" i="1" dirty="0"/>
            <a:t>Would I have written the same thing if the student was a different gender or race?</a:t>
          </a:r>
          <a:r>
            <a:rPr lang="en-US" sz="1400" dirty="0"/>
            <a:t> </a:t>
          </a:r>
        </a:p>
      </dgm:t>
    </dgm:pt>
    <dgm:pt modelId="{A3282B1C-36B4-4C31-88C6-9787C73E9EC6}" type="parTrans" cxnId="{1446609C-BA16-4575-8A76-40194808CBFE}">
      <dgm:prSet/>
      <dgm:spPr/>
      <dgm:t>
        <a:bodyPr/>
        <a:lstStyle/>
        <a:p>
          <a:endParaRPr lang="en-US"/>
        </a:p>
      </dgm:t>
    </dgm:pt>
    <dgm:pt modelId="{A1C460DD-1C3C-4F3F-A1BB-FFAA10952460}" type="sibTrans" cxnId="{1446609C-BA16-4575-8A76-40194808CBFE}">
      <dgm:prSet/>
      <dgm:spPr/>
      <dgm:t>
        <a:bodyPr/>
        <a:lstStyle/>
        <a:p>
          <a:endParaRPr lang="en-US"/>
        </a:p>
      </dgm:t>
    </dgm:pt>
    <dgm:pt modelId="{7668DD90-FFF0-42ED-B63B-2E37DD8655DC}">
      <dgm:prSet custT="1"/>
      <dgm:spPr/>
      <dgm:t>
        <a:bodyPr/>
        <a:lstStyle/>
        <a:p>
          <a:pPr>
            <a:lnSpc>
              <a:spcPct val="100000"/>
            </a:lnSpc>
          </a:pPr>
          <a:r>
            <a:rPr lang="en-US" sz="1800" b="1" dirty="0"/>
            <a:t>Work to find common ground and similarities with all learners</a:t>
          </a:r>
        </a:p>
      </dgm:t>
    </dgm:pt>
    <dgm:pt modelId="{FF3F2692-E08D-4986-8FFA-CC0AB3B0473E}" type="parTrans" cxnId="{2D6C5778-E1EC-4CB7-90B7-8CE642C79C11}">
      <dgm:prSet/>
      <dgm:spPr/>
      <dgm:t>
        <a:bodyPr/>
        <a:lstStyle/>
        <a:p>
          <a:endParaRPr lang="en-US"/>
        </a:p>
      </dgm:t>
    </dgm:pt>
    <dgm:pt modelId="{64D58983-9FB1-43B2-8FFA-398EA8D911AC}" type="sibTrans" cxnId="{2D6C5778-E1EC-4CB7-90B7-8CE642C79C11}">
      <dgm:prSet/>
      <dgm:spPr/>
      <dgm:t>
        <a:bodyPr/>
        <a:lstStyle/>
        <a:p>
          <a:endParaRPr lang="en-US"/>
        </a:p>
      </dgm:t>
    </dgm:pt>
    <dgm:pt modelId="{73DAD2F9-F4DE-9F44-8B3F-59271BD26DD3}">
      <dgm:prSet custT="1"/>
      <dgm:spPr/>
      <dgm:t>
        <a:bodyPr/>
        <a:lstStyle/>
        <a:p>
          <a:pPr>
            <a:lnSpc>
              <a:spcPct val="100000"/>
            </a:lnSpc>
          </a:pPr>
          <a:r>
            <a:rPr lang="en-US" sz="1800" b="1" dirty="0"/>
            <a:t>Practice Perspective taking </a:t>
          </a:r>
          <a:r>
            <a:rPr lang="en-US" sz="1800" dirty="0"/>
            <a:t> </a:t>
          </a:r>
        </a:p>
        <a:p>
          <a:pPr>
            <a:lnSpc>
              <a:spcPct val="100000"/>
            </a:lnSpc>
          </a:pPr>
          <a:r>
            <a:rPr lang="en-US" sz="1400" dirty="0"/>
            <a:t>Imagine being the student who reads the feedback you wrote.</a:t>
          </a:r>
        </a:p>
        <a:p>
          <a:pPr>
            <a:lnSpc>
              <a:spcPct val="100000"/>
            </a:lnSpc>
          </a:pPr>
          <a:r>
            <a:rPr lang="en-US" sz="1400" dirty="0"/>
            <a:t>Consider the difference between your intent and your impact.</a:t>
          </a:r>
        </a:p>
      </dgm:t>
    </dgm:pt>
    <dgm:pt modelId="{1BCD3228-2EE0-3543-B4C2-A2A41C24C043}" type="parTrans" cxnId="{FB3D688A-580B-924E-8E20-8B3D2A0C6967}">
      <dgm:prSet/>
      <dgm:spPr/>
      <dgm:t>
        <a:bodyPr/>
        <a:lstStyle/>
        <a:p>
          <a:endParaRPr lang="en-US"/>
        </a:p>
      </dgm:t>
    </dgm:pt>
    <dgm:pt modelId="{DF3B5319-1C9A-BA45-BA4D-711E8E907C6A}" type="sibTrans" cxnId="{FB3D688A-580B-924E-8E20-8B3D2A0C6967}">
      <dgm:prSet/>
      <dgm:spPr/>
      <dgm:t>
        <a:bodyPr/>
        <a:lstStyle/>
        <a:p>
          <a:endParaRPr lang="en-US"/>
        </a:p>
      </dgm:t>
    </dgm:pt>
    <dgm:pt modelId="{E8217DD8-0553-0948-BFA5-240DA25AD68D}">
      <dgm:prSet custT="1"/>
      <dgm:spPr/>
      <dgm:t>
        <a:bodyPr/>
        <a:lstStyle/>
        <a:p>
          <a:pPr>
            <a:lnSpc>
              <a:spcPct val="100000"/>
            </a:lnSpc>
          </a:pPr>
          <a:r>
            <a:rPr lang="en-US" sz="1800" b="1" i="0" dirty="0"/>
            <a:t>Focus on behavioral observations </a:t>
          </a:r>
        </a:p>
        <a:p>
          <a:pPr>
            <a:lnSpc>
              <a:spcPct val="100000"/>
            </a:lnSpc>
          </a:pPr>
          <a:r>
            <a:rPr lang="en-US" sz="1400" i="1" dirty="0"/>
            <a:t>Am I describing personal attributes of the student or how well they fit in, or am I describing the actual skills and knowledge they demonstrated during our time together? </a:t>
          </a:r>
          <a:endParaRPr lang="en-US" sz="1400" dirty="0"/>
        </a:p>
      </dgm:t>
    </dgm:pt>
    <dgm:pt modelId="{77BC729A-9B2C-B64D-88DE-FF1E4C04DF8B}" type="parTrans" cxnId="{656C43E0-66FB-3C4C-88D4-EC62BABA8100}">
      <dgm:prSet/>
      <dgm:spPr/>
      <dgm:t>
        <a:bodyPr/>
        <a:lstStyle/>
        <a:p>
          <a:endParaRPr lang="en-US"/>
        </a:p>
      </dgm:t>
    </dgm:pt>
    <dgm:pt modelId="{A815B22E-3EC3-D04E-80F5-D3C60B266D73}" type="sibTrans" cxnId="{656C43E0-66FB-3C4C-88D4-EC62BABA8100}">
      <dgm:prSet/>
      <dgm:spPr/>
      <dgm:t>
        <a:bodyPr/>
        <a:lstStyle/>
        <a:p>
          <a:endParaRPr lang="en-US"/>
        </a:p>
      </dgm:t>
    </dgm:pt>
    <dgm:pt modelId="{1C3EB8B1-662C-4240-86AC-A21DB48BBBF7}" type="pres">
      <dgm:prSet presAssocID="{2D4A03EA-75DA-4C3D-A476-D8F1D9116640}" presName="root" presStyleCnt="0">
        <dgm:presLayoutVars>
          <dgm:dir/>
          <dgm:resizeHandles val="exact"/>
        </dgm:presLayoutVars>
      </dgm:prSet>
      <dgm:spPr/>
    </dgm:pt>
    <dgm:pt modelId="{DBD3CC74-B43F-45CA-8928-789C44B514B9}" type="pres">
      <dgm:prSet presAssocID="{7668DD90-FFF0-42ED-B63B-2E37DD8655DC}" presName="compNode" presStyleCnt="0"/>
      <dgm:spPr/>
    </dgm:pt>
    <dgm:pt modelId="{1EAC18B4-D73C-4E5A-8E27-1B014AD90F87}" type="pres">
      <dgm:prSet presAssocID="{7668DD90-FFF0-42ED-B63B-2E37DD8655DC}" presName="bgRect" presStyleLbl="bgShp" presStyleIdx="0" presStyleCnt="4"/>
      <dgm:spPr/>
    </dgm:pt>
    <dgm:pt modelId="{03F1F140-787A-43DF-AADE-ADA7D875EE02}" type="pres">
      <dgm:prSet presAssocID="{7668DD90-FFF0-42ED-B63B-2E37DD8655DC}"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wo Men with solid fill"/>
        </a:ext>
      </dgm:extLst>
    </dgm:pt>
    <dgm:pt modelId="{72687E6C-DAF6-40E8-A222-B676924DDDBF}" type="pres">
      <dgm:prSet presAssocID="{7668DD90-FFF0-42ED-B63B-2E37DD8655DC}" presName="spaceRect" presStyleCnt="0"/>
      <dgm:spPr/>
    </dgm:pt>
    <dgm:pt modelId="{5C08CBBC-57F5-4A78-B17D-1F7A991D9880}" type="pres">
      <dgm:prSet presAssocID="{7668DD90-FFF0-42ED-B63B-2E37DD8655DC}" presName="parTx" presStyleLbl="revTx" presStyleIdx="0" presStyleCnt="4">
        <dgm:presLayoutVars>
          <dgm:chMax val="0"/>
          <dgm:chPref val="0"/>
        </dgm:presLayoutVars>
      </dgm:prSet>
      <dgm:spPr/>
    </dgm:pt>
    <dgm:pt modelId="{621CC556-B8C1-1A43-A218-93CEFA671CB7}" type="pres">
      <dgm:prSet presAssocID="{64D58983-9FB1-43B2-8FFA-398EA8D911AC}" presName="sibTrans" presStyleCnt="0"/>
      <dgm:spPr/>
    </dgm:pt>
    <dgm:pt modelId="{E8300099-F6E4-814C-B530-AE05605D0D95}" type="pres">
      <dgm:prSet presAssocID="{73DAD2F9-F4DE-9F44-8B3F-59271BD26DD3}" presName="compNode" presStyleCnt="0"/>
      <dgm:spPr/>
    </dgm:pt>
    <dgm:pt modelId="{F3071207-7166-6A43-B036-9AA48E45CC75}" type="pres">
      <dgm:prSet presAssocID="{73DAD2F9-F4DE-9F44-8B3F-59271BD26DD3}" presName="bgRect" presStyleLbl="bgShp" presStyleIdx="1" presStyleCnt="4"/>
      <dgm:spPr/>
    </dgm:pt>
    <dgm:pt modelId="{ED04471D-99A1-F64B-8E18-5316350ECAC7}" type="pres">
      <dgm:prSet presAssocID="{73DAD2F9-F4DE-9F44-8B3F-59271BD26DD3}"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ocial distancing with solid fill"/>
        </a:ext>
      </dgm:extLst>
    </dgm:pt>
    <dgm:pt modelId="{9C3D9C79-87C7-AE4D-9CE4-26DC048F0BF8}" type="pres">
      <dgm:prSet presAssocID="{73DAD2F9-F4DE-9F44-8B3F-59271BD26DD3}" presName="spaceRect" presStyleCnt="0"/>
      <dgm:spPr/>
    </dgm:pt>
    <dgm:pt modelId="{2F0776F6-34D1-EF44-A48D-38C129E81271}" type="pres">
      <dgm:prSet presAssocID="{73DAD2F9-F4DE-9F44-8B3F-59271BD26DD3}" presName="parTx" presStyleLbl="revTx" presStyleIdx="1" presStyleCnt="4">
        <dgm:presLayoutVars>
          <dgm:chMax val="0"/>
          <dgm:chPref val="0"/>
        </dgm:presLayoutVars>
      </dgm:prSet>
      <dgm:spPr/>
    </dgm:pt>
    <dgm:pt modelId="{FFADBFC1-08E1-934A-A32C-00D0B5B51F7B}" type="pres">
      <dgm:prSet presAssocID="{DF3B5319-1C9A-BA45-BA4D-711E8E907C6A}" presName="sibTrans" presStyleCnt="0"/>
      <dgm:spPr/>
    </dgm:pt>
    <dgm:pt modelId="{21E04B97-A9B8-479F-8DD5-082751AA7041}" type="pres">
      <dgm:prSet presAssocID="{A1FBDA8B-22AA-4784-9200-BB6005118235}" presName="compNode" presStyleCnt="0"/>
      <dgm:spPr/>
    </dgm:pt>
    <dgm:pt modelId="{0851ED1E-05AD-4EE0-8AD3-88C5D2DE84EE}" type="pres">
      <dgm:prSet presAssocID="{A1FBDA8B-22AA-4784-9200-BB6005118235}" presName="bgRect" presStyleLbl="bgShp" presStyleIdx="2" presStyleCnt="4"/>
      <dgm:spPr/>
    </dgm:pt>
    <dgm:pt modelId="{15CF7939-7CF4-45AE-AAFD-393A8AF612CF}" type="pres">
      <dgm:prSet presAssocID="{A1FBDA8B-22AA-4784-9200-BB600511823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dea with solid fill"/>
        </a:ext>
      </dgm:extLst>
    </dgm:pt>
    <dgm:pt modelId="{97045819-013C-41AF-BE16-DA4FDD400B8A}" type="pres">
      <dgm:prSet presAssocID="{A1FBDA8B-22AA-4784-9200-BB6005118235}" presName="spaceRect" presStyleCnt="0"/>
      <dgm:spPr/>
    </dgm:pt>
    <dgm:pt modelId="{76E77306-E544-43CB-8D53-C76959FDF5DD}" type="pres">
      <dgm:prSet presAssocID="{A1FBDA8B-22AA-4784-9200-BB6005118235}" presName="parTx" presStyleLbl="revTx" presStyleIdx="2" presStyleCnt="4">
        <dgm:presLayoutVars>
          <dgm:chMax val="0"/>
          <dgm:chPref val="0"/>
        </dgm:presLayoutVars>
      </dgm:prSet>
      <dgm:spPr/>
    </dgm:pt>
    <dgm:pt modelId="{971FE62B-F3EF-0146-B212-6F9CBE35C90C}" type="pres">
      <dgm:prSet presAssocID="{A1C460DD-1C3C-4F3F-A1BB-FFAA10952460}" presName="sibTrans" presStyleCnt="0"/>
      <dgm:spPr/>
    </dgm:pt>
    <dgm:pt modelId="{C0ACD2FF-1D98-C04F-9BE0-275A1D40D63E}" type="pres">
      <dgm:prSet presAssocID="{E8217DD8-0553-0948-BFA5-240DA25AD68D}" presName="compNode" presStyleCnt="0"/>
      <dgm:spPr/>
    </dgm:pt>
    <dgm:pt modelId="{68C5F1A8-F3C8-F249-815C-D067FBF03697}" type="pres">
      <dgm:prSet presAssocID="{E8217DD8-0553-0948-BFA5-240DA25AD68D}" presName="bgRect" presStyleLbl="bgShp" presStyleIdx="3" presStyleCnt="4"/>
      <dgm:spPr/>
    </dgm:pt>
    <dgm:pt modelId="{6F156FDE-2495-DF48-BB71-A3A2B7BA8690}" type="pres">
      <dgm:prSet presAssocID="{E8217DD8-0553-0948-BFA5-240DA25AD68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ye with solid fill"/>
        </a:ext>
      </dgm:extLst>
    </dgm:pt>
    <dgm:pt modelId="{FB8810C9-F4BB-6441-B3EB-B5C5EDB3A166}" type="pres">
      <dgm:prSet presAssocID="{E8217DD8-0553-0948-BFA5-240DA25AD68D}" presName="spaceRect" presStyleCnt="0"/>
      <dgm:spPr/>
    </dgm:pt>
    <dgm:pt modelId="{3D570404-AF96-3C4B-B559-0BA2803CC3EF}" type="pres">
      <dgm:prSet presAssocID="{E8217DD8-0553-0948-BFA5-240DA25AD68D}" presName="parTx" presStyleLbl="revTx" presStyleIdx="3" presStyleCnt="4">
        <dgm:presLayoutVars>
          <dgm:chMax val="0"/>
          <dgm:chPref val="0"/>
        </dgm:presLayoutVars>
      </dgm:prSet>
      <dgm:spPr/>
    </dgm:pt>
  </dgm:ptLst>
  <dgm:cxnLst>
    <dgm:cxn modelId="{D3B89613-EC3F-45E4-A21C-A20A09A03BF0}" type="presOf" srcId="{2D4A03EA-75DA-4C3D-A476-D8F1D9116640}" destId="{1C3EB8B1-662C-4240-86AC-A21DB48BBBF7}" srcOrd="0" destOrd="0" presId="urn:microsoft.com/office/officeart/2018/2/layout/IconVerticalSolidList"/>
    <dgm:cxn modelId="{58472934-B92D-A247-BE39-4D6B4B08AC42}" type="presOf" srcId="{73DAD2F9-F4DE-9F44-8B3F-59271BD26DD3}" destId="{2F0776F6-34D1-EF44-A48D-38C129E81271}" srcOrd="0" destOrd="0" presId="urn:microsoft.com/office/officeart/2018/2/layout/IconVerticalSolidList"/>
    <dgm:cxn modelId="{43FDE94E-27A3-0943-9C9D-EDA4CCEE9BBF}" type="presOf" srcId="{E8217DD8-0553-0948-BFA5-240DA25AD68D}" destId="{3D570404-AF96-3C4B-B559-0BA2803CC3EF}" srcOrd="0" destOrd="0" presId="urn:microsoft.com/office/officeart/2018/2/layout/IconVerticalSolidList"/>
    <dgm:cxn modelId="{2D6C5778-E1EC-4CB7-90B7-8CE642C79C11}" srcId="{2D4A03EA-75DA-4C3D-A476-D8F1D9116640}" destId="{7668DD90-FFF0-42ED-B63B-2E37DD8655DC}" srcOrd="0" destOrd="0" parTransId="{FF3F2692-E08D-4986-8FFA-CC0AB3B0473E}" sibTransId="{64D58983-9FB1-43B2-8FFA-398EA8D911AC}"/>
    <dgm:cxn modelId="{FB3D688A-580B-924E-8E20-8B3D2A0C6967}" srcId="{2D4A03EA-75DA-4C3D-A476-D8F1D9116640}" destId="{73DAD2F9-F4DE-9F44-8B3F-59271BD26DD3}" srcOrd="1" destOrd="0" parTransId="{1BCD3228-2EE0-3543-B4C2-A2A41C24C043}" sibTransId="{DF3B5319-1C9A-BA45-BA4D-711E8E907C6A}"/>
    <dgm:cxn modelId="{F3E0539B-93D1-B244-8E38-A75C627D34A2}" type="presOf" srcId="{A1FBDA8B-22AA-4784-9200-BB6005118235}" destId="{76E77306-E544-43CB-8D53-C76959FDF5DD}" srcOrd="0" destOrd="0" presId="urn:microsoft.com/office/officeart/2018/2/layout/IconVerticalSolidList"/>
    <dgm:cxn modelId="{1446609C-BA16-4575-8A76-40194808CBFE}" srcId="{2D4A03EA-75DA-4C3D-A476-D8F1D9116640}" destId="{A1FBDA8B-22AA-4784-9200-BB6005118235}" srcOrd="2" destOrd="0" parTransId="{A3282B1C-36B4-4C31-88C6-9787C73E9EC6}" sibTransId="{A1C460DD-1C3C-4F3F-A1BB-FFAA10952460}"/>
    <dgm:cxn modelId="{2E9132A2-7B6D-394D-9F73-FE91B11CED33}" type="presOf" srcId="{7668DD90-FFF0-42ED-B63B-2E37DD8655DC}" destId="{5C08CBBC-57F5-4A78-B17D-1F7A991D9880}" srcOrd="0" destOrd="0" presId="urn:microsoft.com/office/officeart/2018/2/layout/IconVerticalSolidList"/>
    <dgm:cxn modelId="{656C43E0-66FB-3C4C-88D4-EC62BABA8100}" srcId="{2D4A03EA-75DA-4C3D-A476-D8F1D9116640}" destId="{E8217DD8-0553-0948-BFA5-240DA25AD68D}" srcOrd="3" destOrd="0" parTransId="{77BC729A-9B2C-B64D-88DE-FF1E4C04DF8B}" sibTransId="{A815B22E-3EC3-D04E-80F5-D3C60B266D73}"/>
    <dgm:cxn modelId="{EBFEB760-7DA7-CB4F-9F2D-FBC429755CC7}" type="presParOf" srcId="{1C3EB8B1-662C-4240-86AC-A21DB48BBBF7}" destId="{DBD3CC74-B43F-45CA-8928-789C44B514B9}" srcOrd="0" destOrd="0" presId="urn:microsoft.com/office/officeart/2018/2/layout/IconVerticalSolidList"/>
    <dgm:cxn modelId="{B933D18A-C42D-D742-8798-F76D8AFFDF02}" type="presParOf" srcId="{DBD3CC74-B43F-45CA-8928-789C44B514B9}" destId="{1EAC18B4-D73C-4E5A-8E27-1B014AD90F87}" srcOrd="0" destOrd="0" presId="urn:microsoft.com/office/officeart/2018/2/layout/IconVerticalSolidList"/>
    <dgm:cxn modelId="{07405A0D-C60E-DC41-ACC8-AB339D6F778D}" type="presParOf" srcId="{DBD3CC74-B43F-45CA-8928-789C44B514B9}" destId="{03F1F140-787A-43DF-AADE-ADA7D875EE02}" srcOrd="1" destOrd="0" presId="urn:microsoft.com/office/officeart/2018/2/layout/IconVerticalSolidList"/>
    <dgm:cxn modelId="{4A103553-1202-4A43-BB49-9D218A2E6452}" type="presParOf" srcId="{DBD3CC74-B43F-45CA-8928-789C44B514B9}" destId="{72687E6C-DAF6-40E8-A222-B676924DDDBF}" srcOrd="2" destOrd="0" presId="urn:microsoft.com/office/officeart/2018/2/layout/IconVerticalSolidList"/>
    <dgm:cxn modelId="{139EDF6E-549D-3844-83EC-B9153DBA778A}" type="presParOf" srcId="{DBD3CC74-B43F-45CA-8928-789C44B514B9}" destId="{5C08CBBC-57F5-4A78-B17D-1F7A991D9880}" srcOrd="3" destOrd="0" presId="urn:microsoft.com/office/officeart/2018/2/layout/IconVerticalSolidList"/>
    <dgm:cxn modelId="{DAE046B0-64B6-B240-B0C3-94549BACA170}" type="presParOf" srcId="{1C3EB8B1-662C-4240-86AC-A21DB48BBBF7}" destId="{621CC556-B8C1-1A43-A218-93CEFA671CB7}" srcOrd="1" destOrd="0" presId="urn:microsoft.com/office/officeart/2018/2/layout/IconVerticalSolidList"/>
    <dgm:cxn modelId="{AA13C28F-ACBE-B84E-93C5-8E221E0190E0}" type="presParOf" srcId="{1C3EB8B1-662C-4240-86AC-A21DB48BBBF7}" destId="{E8300099-F6E4-814C-B530-AE05605D0D95}" srcOrd="2" destOrd="0" presId="urn:microsoft.com/office/officeart/2018/2/layout/IconVerticalSolidList"/>
    <dgm:cxn modelId="{45B1A607-8B36-8146-B58A-427165617160}" type="presParOf" srcId="{E8300099-F6E4-814C-B530-AE05605D0D95}" destId="{F3071207-7166-6A43-B036-9AA48E45CC75}" srcOrd="0" destOrd="0" presId="urn:microsoft.com/office/officeart/2018/2/layout/IconVerticalSolidList"/>
    <dgm:cxn modelId="{2D5E4038-F50E-1F45-B213-B27885CB85B0}" type="presParOf" srcId="{E8300099-F6E4-814C-B530-AE05605D0D95}" destId="{ED04471D-99A1-F64B-8E18-5316350ECAC7}" srcOrd="1" destOrd="0" presId="urn:microsoft.com/office/officeart/2018/2/layout/IconVerticalSolidList"/>
    <dgm:cxn modelId="{A2123D9A-82EF-A743-AB19-11492C5EBB50}" type="presParOf" srcId="{E8300099-F6E4-814C-B530-AE05605D0D95}" destId="{9C3D9C79-87C7-AE4D-9CE4-26DC048F0BF8}" srcOrd="2" destOrd="0" presId="urn:microsoft.com/office/officeart/2018/2/layout/IconVerticalSolidList"/>
    <dgm:cxn modelId="{29A70B40-B0CE-474C-8314-68B4084757E9}" type="presParOf" srcId="{E8300099-F6E4-814C-B530-AE05605D0D95}" destId="{2F0776F6-34D1-EF44-A48D-38C129E81271}" srcOrd="3" destOrd="0" presId="urn:microsoft.com/office/officeart/2018/2/layout/IconVerticalSolidList"/>
    <dgm:cxn modelId="{52E0A427-77CD-CA4D-93CF-4F183B63CBBF}" type="presParOf" srcId="{1C3EB8B1-662C-4240-86AC-A21DB48BBBF7}" destId="{FFADBFC1-08E1-934A-A32C-00D0B5B51F7B}" srcOrd="3" destOrd="0" presId="urn:microsoft.com/office/officeart/2018/2/layout/IconVerticalSolidList"/>
    <dgm:cxn modelId="{D8936966-B028-0A4B-BA57-DF1FA2064077}" type="presParOf" srcId="{1C3EB8B1-662C-4240-86AC-A21DB48BBBF7}" destId="{21E04B97-A9B8-479F-8DD5-082751AA7041}" srcOrd="4" destOrd="0" presId="urn:microsoft.com/office/officeart/2018/2/layout/IconVerticalSolidList"/>
    <dgm:cxn modelId="{436E5A4E-F181-CE4E-BA21-F49C0A6914FA}" type="presParOf" srcId="{21E04B97-A9B8-479F-8DD5-082751AA7041}" destId="{0851ED1E-05AD-4EE0-8AD3-88C5D2DE84EE}" srcOrd="0" destOrd="0" presId="urn:microsoft.com/office/officeart/2018/2/layout/IconVerticalSolidList"/>
    <dgm:cxn modelId="{A5141842-C093-3F40-9EB6-54ACFD443DAA}" type="presParOf" srcId="{21E04B97-A9B8-479F-8DD5-082751AA7041}" destId="{15CF7939-7CF4-45AE-AAFD-393A8AF612CF}" srcOrd="1" destOrd="0" presId="urn:microsoft.com/office/officeart/2018/2/layout/IconVerticalSolidList"/>
    <dgm:cxn modelId="{8D339345-E065-B04E-BFD2-0466AC29440E}" type="presParOf" srcId="{21E04B97-A9B8-479F-8DD5-082751AA7041}" destId="{97045819-013C-41AF-BE16-DA4FDD400B8A}" srcOrd="2" destOrd="0" presId="urn:microsoft.com/office/officeart/2018/2/layout/IconVerticalSolidList"/>
    <dgm:cxn modelId="{1713A208-43F7-0C49-9AF4-3074B6BD9CE7}" type="presParOf" srcId="{21E04B97-A9B8-479F-8DD5-082751AA7041}" destId="{76E77306-E544-43CB-8D53-C76959FDF5DD}" srcOrd="3" destOrd="0" presId="urn:microsoft.com/office/officeart/2018/2/layout/IconVerticalSolidList"/>
    <dgm:cxn modelId="{B92D02B0-2A5F-544C-ACD7-AAE4D465EF42}" type="presParOf" srcId="{1C3EB8B1-662C-4240-86AC-A21DB48BBBF7}" destId="{971FE62B-F3EF-0146-B212-6F9CBE35C90C}" srcOrd="5" destOrd="0" presId="urn:microsoft.com/office/officeart/2018/2/layout/IconVerticalSolidList"/>
    <dgm:cxn modelId="{8E5BC5FA-7851-CA42-AD58-F81E2B0D7705}" type="presParOf" srcId="{1C3EB8B1-662C-4240-86AC-A21DB48BBBF7}" destId="{C0ACD2FF-1D98-C04F-9BE0-275A1D40D63E}" srcOrd="6" destOrd="0" presId="urn:microsoft.com/office/officeart/2018/2/layout/IconVerticalSolidList"/>
    <dgm:cxn modelId="{E4FE501B-9147-7A4D-8FC7-7491E09D70E8}" type="presParOf" srcId="{C0ACD2FF-1D98-C04F-9BE0-275A1D40D63E}" destId="{68C5F1A8-F3C8-F249-815C-D067FBF03697}" srcOrd="0" destOrd="0" presId="urn:microsoft.com/office/officeart/2018/2/layout/IconVerticalSolidList"/>
    <dgm:cxn modelId="{3FF523EB-973A-344A-99DE-76DC93993F55}" type="presParOf" srcId="{C0ACD2FF-1D98-C04F-9BE0-275A1D40D63E}" destId="{6F156FDE-2495-DF48-BB71-A3A2B7BA8690}" srcOrd="1" destOrd="0" presId="urn:microsoft.com/office/officeart/2018/2/layout/IconVerticalSolidList"/>
    <dgm:cxn modelId="{D26FDF45-5E9E-594A-B08E-AB4418121984}" type="presParOf" srcId="{C0ACD2FF-1D98-C04F-9BE0-275A1D40D63E}" destId="{FB8810C9-F4BB-6441-B3EB-B5C5EDB3A166}" srcOrd="2" destOrd="0" presId="urn:microsoft.com/office/officeart/2018/2/layout/IconVerticalSolidList"/>
    <dgm:cxn modelId="{6BEC7699-0A72-6A49-B4CD-F2BEFA3942FD}" type="presParOf" srcId="{C0ACD2FF-1D98-C04F-9BE0-275A1D40D63E}" destId="{3D570404-AF96-3C4B-B559-0BA2803CC3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AFC15-3CDD-C048-8B4A-6AFECB7D61F3}">
      <dsp:nvSpPr>
        <dsp:cNvPr id="0" name=""/>
        <dsp:cNvSpPr/>
      </dsp:nvSpPr>
      <dsp:spPr>
        <a:xfrm>
          <a:off x="2587" y="0"/>
          <a:ext cx="2700783" cy="540385"/>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Year 1</a:t>
          </a:r>
        </a:p>
      </dsp:txBody>
      <dsp:txXfrm>
        <a:off x="272780" y="0"/>
        <a:ext cx="2160398" cy="540385"/>
      </dsp:txXfrm>
    </dsp:sp>
    <dsp:sp modelId="{8410321E-A974-EE4C-BACB-BB6D1854BF06}">
      <dsp:nvSpPr>
        <dsp:cNvPr id="0" name=""/>
        <dsp:cNvSpPr/>
      </dsp:nvSpPr>
      <dsp:spPr>
        <a:xfrm>
          <a:off x="2433293" y="0"/>
          <a:ext cx="787602" cy="540385"/>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a:off x="2703486" y="0"/>
        <a:ext cx="247217" cy="540385"/>
      </dsp:txXfrm>
    </dsp:sp>
    <dsp:sp modelId="{315F9B5C-DD16-274D-AB78-0422766342D6}">
      <dsp:nvSpPr>
        <dsp:cNvPr id="0" name=""/>
        <dsp:cNvSpPr/>
      </dsp:nvSpPr>
      <dsp:spPr>
        <a:xfrm>
          <a:off x="2950817" y="0"/>
          <a:ext cx="2700783" cy="540385"/>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Year 2</a:t>
          </a:r>
        </a:p>
      </dsp:txBody>
      <dsp:txXfrm>
        <a:off x="3221010" y="0"/>
        <a:ext cx="2160398" cy="540385"/>
      </dsp:txXfrm>
    </dsp:sp>
    <dsp:sp modelId="{41B0CC99-C203-5D4F-B210-2D0EBE20D47B}">
      <dsp:nvSpPr>
        <dsp:cNvPr id="0" name=""/>
        <dsp:cNvSpPr/>
      </dsp:nvSpPr>
      <dsp:spPr>
        <a:xfrm>
          <a:off x="5381522" y="0"/>
          <a:ext cx="2700783" cy="540385"/>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Year 3</a:t>
          </a:r>
        </a:p>
      </dsp:txBody>
      <dsp:txXfrm>
        <a:off x="5651715" y="0"/>
        <a:ext cx="2160398" cy="540385"/>
      </dsp:txXfrm>
    </dsp:sp>
    <dsp:sp modelId="{D960E811-50B2-A248-8FDA-26358AF54724}">
      <dsp:nvSpPr>
        <dsp:cNvPr id="0" name=""/>
        <dsp:cNvSpPr/>
      </dsp:nvSpPr>
      <dsp:spPr>
        <a:xfrm>
          <a:off x="7812228" y="0"/>
          <a:ext cx="2700783" cy="540385"/>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Year 4</a:t>
          </a:r>
        </a:p>
      </dsp:txBody>
      <dsp:txXfrm>
        <a:off x="8082421" y="0"/>
        <a:ext cx="2160398" cy="540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9399-9DD9-42F1-B153-B12D1528EFD2}">
      <dsp:nvSpPr>
        <dsp:cNvPr id="0" name=""/>
        <dsp:cNvSpPr/>
      </dsp:nvSpPr>
      <dsp:spPr>
        <a:xfrm>
          <a:off x="0" y="2364"/>
          <a:ext cx="6117335" cy="11983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8F24DB-4815-4F02-A5B8-160EA1B46E6F}">
      <dsp:nvSpPr>
        <dsp:cNvPr id="0" name=""/>
        <dsp:cNvSpPr/>
      </dsp:nvSpPr>
      <dsp:spPr>
        <a:xfrm>
          <a:off x="362489" y="271984"/>
          <a:ext cx="659071" cy="659071"/>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3AD54E-1D45-4E6E-9758-93D0A3B9C5CE}">
      <dsp:nvSpPr>
        <dsp:cNvPr id="0" name=""/>
        <dsp:cNvSpPr/>
      </dsp:nvSpPr>
      <dsp:spPr>
        <a:xfrm>
          <a:off x="1384050" y="236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755650">
            <a:lnSpc>
              <a:spcPct val="100000"/>
            </a:lnSpc>
            <a:spcBef>
              <a:spcPct val="0"/>
            </a:spcBef>
            <a:spcAft>
              <a:spcPct val="35000"/>
            </a:spcAft>
            <a:buNone/>
          </a:pPr>
          <a:r>
            <a:rPr lang="en-US" sz="1700" kern="1200" dirty="0"/>
            <a:t>Billing rules do not apply!  </a:t>
          </a:r>
        </a:p>
      </dsp:txBody>
      <dsp:txXfrm>
        <a:off x="1384050" y="2364"/>
        <a:ext cx="4733285" cy="1198312"/>
      </dsp:txXfrm>
    </dsp:sp>
    <dsp:sp modelId="{A3310BD5-94BF-404D-95AC-AF4C29998BC3}">
      <dsp:nvSpPr>
        <dsp:cNvPr id="0" name=""/>
        <dsp:cNvSpPr/>
      </dsp:nvSpPr>
      <dsp:spPr>
        <a:xfrm>
          <a:off x="0" y="1500254"/>
          <a:ext cx="6117335" cy="11983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9EE7C-3AE6-4B5E-A26D-32686E6159F0}">
      <dsp:nvSpPr>
        <dsp:cNvPr id="0" name=""/>
        <dsp:cNvSpPr/>
      </dsp:nvSpPr>
      <dsp:spPr>
        <a:xfrm>
          <a:off x="362489" y="1769874"/>
          <a:ext cx="659071" cy="659071"/>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912687-E605-4F19-BA09-A148B9BDBA43}">
      <dsp:nvSpPr>
        <dsp:cNvPr id="0" name=""/>
        <dsp:cNvSpPr/>
      </dsp:nvSpPr>
      <dsp:spPr>
        <a:xfrm>
          <a:off x="1384050" y="150025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755650">
            <a:lnSpc>
              <a:spcPct val="100000"/>
            </a:lnSpc>
            <a:spcBef>
              <a:spcPct val="0"/>
            </a:spcBef>
            <a:spcAft>
              <a:spcPct val="35000"/>
            </a:spcAft>
            <a:buNone/>
          </a:pPr>
          <a:r>
            <a:rPr lang="en-US" sz="1700" kern="1200" dirty="0"/>
            <a:t>Selecting that a student is very independent in the task does NOT mean they do not need teaching/ feedback. </a:t>
          </a:r>
        </a:p>
      </dsp:txBody>
      <dsp:txXfrm>
        <a:off x="1384050" y="1500254"/>
        <a:ext cx="4733285" cy="1198312"/>
      </dsp:txXfrm>
    </dsp:sp>
    <dsp:sp modelId="{308C0055-1CEE-E647-A73B-D97D286B180F}">
      <dsp:nvSpPr>
        <dsp:cNvPr id="0" name=""/>
        <dsp:cNvSpPr/>
      </dsp:nvSpPr>
      <dsp:spPr>
        <a:xfrm>
          <a:off x="0" y="2998145"/>
          <a:ext cx="6117335" cy="11983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5BBFC-BF32-BB4B-9704-2671E9E1F5D0}">
      <dsp:nvSpPr>
        <dsp:cNvPr id="0" name=""/>
        <dsp:cNvSpPr/>
      </dsp:nvSpPr>
      <dsp:spPr>
        <a:xfrm>
          <a:off x="362489" y="3267765"/>
          <a:ext cx="659071" cy="65907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7DA5C-4CDA-B941-B29A-A58465C29D5C}">
      <dsp:nvSpPr>
        <dsp:cNvPr id="0" name=""/>
        <dsp:cNvSpPr/>
      </dsp:nvSpPr>
      <dsp:spPr>
        <a:xfrm>
          <a:off x="1384050" y="299814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755650">
            <a:lnSpc>
              <a:spcPct val="100000"/>
            </a:lnSpc>
            <a:spcBef>
              <a:spcPct val="0"/>
            </a:spcBef>
            <a:spcAft>
              <a:spcPct val="35000"/>
            </a:spcAft>
            <a:buNone/>
          </a:pPr>
          <a:r>
            <a:rPr lang="en-US" sz="1700" kern="1200" dirty="0"/>
            <a:t>Asking for help and knowing your limits is part of being an independent clinician and not always a marker of a need for increased supervision. </a:t>
          </a:r>
        </a:p>
      </dsp:txBody>
      <dsp:txXfrm>
        <a:off x="1384050" y="2998145"/>
        <a:ext cx="4733285" cy="1198312"/>
      </dsp:txXfrm>
    </dsp:sp>
    <dsp:sp modelId="{16C6B44A-79CC-495B-A93B-FCCE4A0E0D9D}">
      <dsp:nvSpPr>
        <dsp:cNvPr id="0" name=""/>
        <dsp:cNvSpPr/>
      </dsp:nvSpPr>
      <dsp:spPr>
        <a:xfrm>
          <a:off x="0" y="4496035"/>
          <a:ext cx="6117335" cy="11983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18196-28A9-43CA-AE63-8D8C17D35440}">
      <dsp:nvSpPr>
        <dsp:cNvPr id="0" name=""/>
        <dsp:cNvSpPr/>
      </dsp:nvSpPr>
      <dsp:spPr>
        <a:xfrm>
          <a:off x="362489" y="4765655"/>
          <a:ext cx="659071" cy="659071"/>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198085-CF59-4EE4-9B28-B6AC014DC165}">
      <dsp:nvSpPr>
        <dsp:cNvPr id="0" name=""/>
        <dsp:cNvSpPr/>
      </dsp:nvSpPr>
      <dsp:spPr>
        <a:xfrm>
          <a:off x="1384050" y="449603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755650">
            <a:lnSpc>
              <a:spcPct val="100000"/>
            </a:lnSpc>
            <a:spcBef>
              <a:spcPct val="0"/>
            </a:spcBef>
            <a:spcAft>
              <a:spcPct val="35000"/>
            </a:spcAft>
            <a:buNone/>
          </a:pPr>
          <a:r>
            <a:rPr lang="en-US" sz="1700" kern="1200" dirty="0"/>
            <a:t>The amount of supervision a student needs is different depending on the context/complexity of the patient.</a:t>
          </a:r>
        </a:p>
      </dsp:txBody>
      <dsp:txXfrm>
        <a:off x="1384050" y="4496035"/>
        <a:ext cx="4733285" cy="1198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C17A1-0A44-4221-92B2-D827715197F3}">
      <dsp:nvSpPr>
        <dsp:cNvPr id="0" name=""/>
        <dsp:cNvSpPr/>
      </dsp:nvSpPr>
      <dsp:spPr>
        <a:xfrm>
          <a:off x="0" y="4972"/>
          <a:ext cx="6327876" cy="750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8654C-C171-4FC1-B654-CB6518924185}">
      <dsp:nvSpPr>
        <dsp:cNvPr id="0" name=""/>
        <dsp:cNvSpPr/>
      </dsp:nvSpPr>
      <dsp:spPr>
        <a:xfrm>
          <a:off x="226883" y="173728"/>
          <a:ext cx="412919" cy="41251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76A66-123F-4D78-930E-8A0FE5DB39E4}">
      <dsp:nvSpPr>
        <dsp:cNvPr id="0" name=""/>
        <dsp:cNvSpPr/>
      </dsp:nvSpPr>
      <dsp:spPr>
        <a:xfrm>
          <a:off x="866687" y="4972"/>
          <a:ext cx="5409130" cy="84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00" tIns="89300" rIns="89300" bIns="89300" numCol="1" spcCol="1270" anchor="ctr" anchorCtr="0">
          <a:noAutofit/>
        </a:bodyPr>
        <a:lstStyle/>
        <a:p>
          <a:pPr marL="0" lvl="0" indent="0" algn="l" defTabSz="1066800">
            <a:lnSpc>
              <a:spcPct val="100000"/>
            </a:lnSpc>
            <a:spcBef>
              <a:spcPct val="0"/>
            </a:spcBef>
            <a:spcAft>
              <a:spcPct val="35000"/>
            </a:spcAft>
            <a:buNone/>
          </a:pPr>
          <a:r>
            <a:rPr lang="en-US" sz="2400" kern="1200" dirty="0"/>
            <a:t>Describe what the student did in detail with specific examples</a:t>
          </a:r>
        </a:p>
      </dsp:txBody>
      <dsp:txXfrm>
        <a:off x="866687" y="4972"/>
        <a:ext cx="5409130" cy="843783"/>
      </dsp:txXfrm>
    </dsp:sp>
    <dsp:sp modelId="{38334A12-F60D-4230-B8D9-0A0766CE7146}">
      <dsp:nvSpPr>
        <dsp:cNvPr id="0" name=""/>
        <dsp:cNvSpPr/>
      </dsp:nvSpPr>
      <dsp:spPr>
        <a:xfrm>
          <a:off x="0" y="1059700"/>
          <a:ext cx="6327876" cy="750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A879D-006B-4D3B-84B8-0BE90DB46BB2}">
      <dsp:nvSpPr>
        <dsp:cNvPr id="0" name=""/>
        <dsp:cNvSpPr/>
      </dsp:nvSpPr>
      <dsp:spPr>
        <a:xfrm>
          <a:off x="226883" y="1228457"/>
          <a:ext cx="412919" cy="41251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8B89F7-C214-4BB5-B593-E01B9FC7A658}">
      <dsp:nvSpPr>
        <dsp:cNvPr id="0" name=""/>
        <dsp:cNvSpPr/>
      </dsp:nvSpPr>
      <dsp:spPr>
        <a:xfrm>
          <a:off x="866687" y="1059700"/>
          <a:ext cx="5409130" cy="84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00" tIns="89300" rIns="89300" bIns="89300" numCol="1" spcCol="1270" anchor="ctr" anchorCtr="0">
          <a:noAutofit/>
        </a:bodyPr>
        <a:lstStyle/>
        <a:p>
          <a:pPr marL="0" lvl="0" indent="0" algn="l" defTabSz="1066800">
            <a:lnSpc>
              <a:spcPct val="100000"/>
            </a:lnSpc>
            <a:spcBef>
              <a:spcPct val="0"/>
            </a:spcBef>
            <a:spcAft>
              <a:spcPct val="35000"/>
            </a:spcAft>
            <a:buNone/>
          </a:pPr>
          <a:r>
            <a:rPr lang="en-US" sz="2400" kern="1200" dirty="0"/>
            <a:t>Use verbs not adjectives</a:t>
          </a:r>
        </a:p>
      </dsp:txBody>
      <dsp:txXfrm>
        <a:off x="866687" y="1059700"/>
        <a:ext cx="5409130" cy="843783"/>
      </dsp:txXfrm>
    </dsp:sp>
    <dsp:sp modelId="{2454918A-2E00-4928-AB6D-1875E8A73069}">
      <dsp:nvSpPr>
        <dsp:cNvPr id="0" name=""/>
        <dsp:cNvSpPr/>
      </dsp:nvSpPr>
      <dsp:spPr>
        <a:xfrm>
          <a:off x="0" y="2114429"/>
          <a:ext cx="6327876" cy="750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5C6BF-81FD-41FE-810C-3456F313BB49}">
      <dsp:nvSpPr>
        <dsp:cNvPr id="0" name=""/>
        <dsp:cNvSpPr/>
      </dsp:nvSpPr>
      <dsp:spPr>
        <a:xfrm>
          <a:off x="226883" y="2283186"/>
          <a:ext cx="412919" cy="41251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CB2D36-4720-49F9-9C07-0B83E2DAC478}">
      <dsp:nvSpPr>
        <dsp:cNvPr id="0" name=""/>
        <dsp:cNvSpPr/>
      </dsp:nvSpPr>
      <dsp:spPr>
        <a:xfrm>
          <a:off x="866687" y="2114429"/>
          <a:ext cx="5409130" cy="84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00" tIns="89300" rIns="89300" bIns="89300" numCol="1" spcCol="1270" anchor="ctr" anchorCtr="0">
          <a:noAutofit/>
        </a:bodyPr>
        <a:lstStyle/>
        <a:p>
          <a:pPr marL="0" lvl="0" indent="0" algn="l" defTabSz="1066800">
            <a:lnSpc>
              <a:spcPct val="100000"/>
            </a:lnSpc>
            <a:spcBef>
              <a:spcPct val="0"/>
            </a:spcBef>
            <a:spcAft>
              <a:spcPct val="35000"/>
            </a:spcAft>
            <a:buNone/>
          </a:pPr>
          <a:r>
            <a:rPr lang="en-US" sz="2400" kern="1200" dirty="0"/>
            <a:t>Avoid clichés – i.e. “he went above and beyond” – what does that mean? </a:t>
          </a:r>
        </a:p>
      </dsp:txBody>
      <dsp:txXfrm>
        <a:off x="866687" y="2114429"/>
        <a:ext cx="5409130" cy="843783"/>
      </dsp:txXfrm>
    </dsp:sp>
    <dsp:sp modelId="{5B664C5A-0AE2-4F4F-916F-336497B6173D}">
      <dsp:nvSpPr>
        <dsp:cNvPr id="0" name=""/>
        <dsp:cNvSpPr/>
      </dsp:nvSpPr>
      <dsp:spPr>
        <a:xfrm>
          <a:off x="0" y="3169158"/>
          <a:ext cx="6327876" cy="750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48B6A-7260-FA43-A338-7E5F4C138825}">
      <dsp:nvSpPr>
        <dsp:cNvPr id="0" name=""/>
        <dsp:cNvSpPr/>
      </dsp:nvSpPr>
      <dsp:spPr>
        <a:xfrm>
          <a:off x="226883" y="3337914"/>
          <a:ext cx="412919" cy="412516"/>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3BBC3-5F4A-874B-AFBD-226E83D4E2B3}">
      <dsp:nvSpPr>
        <dsp:cNvPr id="0" name=""/>
        <dsp:cNvSpPr/>
      </dsp:nvSpPr>
      <dsp:spPr>
        <a:xfrm>
          <a:off x="866687" y="3169158"/>
          <a:ext cx="5409130" cy="84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00" tIns="89300" rIns="89300" bIns="89300" numCol="1" spcCol="1270" anchor="ctr" anchorCtr="0">
          <a:noAutofit/>
        </a:bodyPr>
        <a:lstStyle/>
        <a:p>
          <a:pPr marL="0" lvl="0" indent="0" algn="l" defTabSz="1066800">
            <a:lnSpc>
              <a:spcPct val="100000"/>
            </a:lnSpc>
            <a:spcBef>
              <a:spcPct val="0"/>
            </a:spcBef>
            <a:spcAft>
              <a:spcPct val="35000"/>
            </a:spcAft>
            <a:buNone/>
          </a:pPr>
          <a:r>
            <a:rPr lang="en-US" sz="2400" kern="1200" dirty="0"/>
            <a:t>Include specific reference to the activities we expect students to perform</a:t>
          </a:r>
        </a:p>
      </dsp:txBody>
      <dsp:txXfrm>
        <a:off x="866687" y="3169158"/>
        <a:ext cx="5409130" cy="843783"/>
      </dsp:txXfrm>
    </dsp:sp>
    <dsp:sp modelId="{14E8BBD6-66B8-4AC8-BE36-03F598029472}">
      <dsp:nvSpPr>
        <dsp:cNvPr id="0" name=""/>
        <dsp:cNvSpPr/>
      </dsp:nvSpPr>
      <dsp:spPr>
        <a:xfrm>
          <a:off x="0" y="4223887"/>
          <a:ext cx="6327876" cy="750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AFC52-E055-4A1B-996C-563F9E7D5458}">
      <dsp:nvSpPr>
        <dsp:cNvPr id="0" name=""/>
        <dsp:cNvSpPr/>
      </dsp:nvSpPr>
      <dsp:spPr>
        <a:xfrm>
          <a:off x="226883" y="4392643"/>
          <a:ext cx="412919" cy="412516"/>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0C323B-47D4-4DFE-A1C8-48F2F0AD3CBA}">
      <dsp:nvSpPr>
        <dsp:cNvPr id="0" name=""/>
        <dsp:cNvSpPr/>
      </dsp:nvSpPr>
      <dsp:spPr>
        <a:xfrm>
          <a:off x="866687" y="4223887"/>
          <a:ext cx="5409130" cy="84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00" tIns="89300" rIns="89300" bIns="89300" numCol="1" spcCol="1270" anchor="ctr" anchorCtr="0">
          <a:noAutofit/>
        </a:bodyPr>
        <a:lstStyle/>
        <a:p>
          <a:pPr marL="0" lvl="0" indent="0" algn="l" defTabSz="1066800">
            <a:lnSpc>
              <a:spcPct val="100000"/>
            </a:lnSpc>
            <a:spcBef>
              <a:spcPct val="0"/>
            </a:spcBef>
            <a:spcAft>
              <a:spcPct val="35000"/>
            </a:spcAft>
            <a:buNone/>
          </a:pPr>
          <a:r>
            <a:rPr lang="en-US" sz="2400" kern="1200" dirty="0"/>
            <a:t>Don’t use comparative language</a:t>
          </a:r>
        </a:p>
      </dsp:txBody>
      <dsp:txXfrm>
        <a:off x="866687" y="4223887"/>
        <a:ext cx="5409130" cy="843783"/>
      </dsp:txXfrm>
    </dsp:sp>
    <dsp:sp modelId="{451B9D1D-DFB3-4A3F-93E9-D5E89374E3DE}">
      <dsp:nvSpPr>
        <dsp:cNvPr id="0" name=""/>
        <dsp:cNvSpPr/>
      </dsp:nvSpPr>
      <dsp:spPr>
        <a:xfrm>
          <a:off x="0" y="5278615"/>
          <a:ext cx="6327876" cy="750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520B63-3446-4B27-8305-C1BCAD82A5B0}">
      <dsp:nvSpPr>
        <dsp:cNvPr id="0" name=""/>
        <dsp:cNvSpPr/>
      </dsp:nvSpPr>
      <dsp:spPr>
        <a:xfrm>
          <a:off x="226883" y="5447372"/>
          <a:ext cx="412919" cy="412516"/>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83659B-8548-451B-954A-2DC923CA62FE}">
      <dsp:nvSpPr>
        <dsp:cNvPr id="0" name=""/>
        <dsp:cNvSpPr/>
      </dsp:nvSpPr>
      <dsp:spPr>
        <a:xfrm>
          <a:off x="866687" y="5278615"/>
          <a:ext cx="5409130" cy="84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00" tIns="89300" rIns="89300" bIns="89300" numCol="1" spcCol="1270" anchor="ctr" anchorCtr="0">
          <a:noAutofit/>
        </a:bodyPr>
        <a:lstStyle/>
        <a:p>
          <a:pPr marL="0" lvl="0" indent="0" algn="l" defTabSz="1066800">
            <a:lnSpc>
              <a:spcPct val="100000"/>
            </a:lnSpc>
            <a:spcBef>
              <a:spcPct val="0"/>
            </a:spcBef>
            <a:spcAft>
              <a:spcPct val="35000"/>
            </a:spcAft>
            <a:buNone/>
          </a:pPr>
          <a:r>
            <a:rPr lang="en-US" sz="2400" kern="1200" dirty="0"/>
            <a:t>Describe what the learner can do to move to the next level</a:t>
          </a:r>
        </a:p>
      </dsp:txBody>
      <dsp:txXfrm>
        <a:off x="866687" y="5278615"/>
        <a:ext cx="5409130" cy="843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18B4-D73C-4E5A-8E27-1B014AD90F87}">
      <dsp:nvSpPr>
        <dsp:cNvPr id="0" name=""/>
        <dsp:cNvSpPr/>
      </dsp:nvSpPr>
      <dsp:spPr>
        <a:xfrm>
          <a:off x="0" y="2614"/>
          <a:ext cx="8214610" cy="13252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1F140-787A-43DF-AADE-ADA7D875EE02}">
      <dsp:nvSpPr>
        <dsp:cNvPr id="0" name=""/>
        <dsp:cNvSpPr/>
      </dsp:nvSpPr>
      <dsp:spPr>
        <a:xfrm>
          <a:off x="400901" y="300806"/>
          <a:ext cx="728912" cy="7289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08CBBC-57F5-4A78-B17D-1F7A991D9880}">
      <dsp:nvSpPr>
        <dsp:cNvPr id="0" name=""/>
        <dsp:cNvSpPr/>
      </dsp:nvSpPr>
      <dsp:spPr>
        <a:xfrm>
          <a:off x="1530716" y="2614"/>
          <a:ext cx="6683893" cy="132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60" tIns="140260" rIns="140260" bIns="140260" numCol="1" spcCol="1270" anchor="ctr" anchorCtr="0">
          <a:noAutofit/>
        </a:bodyPr>
        <a:lstStyle/>
        <a:p>
          <a:pPr marL="0" lvl="0" indent="0" algn="l" defTabSz="800100">
            <a:lnSpc>
              <a:spcPct val="100000"/>
            </a:lnSpc>
            <a:spcBef>
              <a:spcPct val="0"/>
            </a:spcBef>
            <a:spcAft>
              <a:spcPct val="35000"/>
            </a:spcAft>
            <a:buNone/>
          </a:pPr>
          <a:r>
            <a:rPr lang="en-US" sz="1800" b="1" kern="1200" dirty="0"/>
            <a:t>Work to find common ground and similarities with all learners</a:t>
          </a:r>
        </a:p>
      </dsp:txBody>
      <dsp:txXfrm>
        <a:off x="1530716" y="2614"/>
        <a:ext cx="6683893" cy="1325295"/>
      </dsp:txXfrm>
    </dsp:sp>
    <dsp:sp modelId="{F3071207-7166-6A43-B036-9AA48E45CC75}">
      <dsp:nvSpPr>
        <dsp:cNvPr id="0" name=""/>
        <dsp:cNvSpPr/>
      </dsp:nvSpPr>
      <dsp:spPr>
        <a:xfrm>
          <a:off x="0" y="1659234"/>
          <a:ext cx="8214610" cy="132529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4471D-99A1-F64B-8E18-5316350ECAC7}">
      <dsp:nvSpPr>
        <dsp:cNvPr id="0" name=""/>
        <dsp:cNvSpPr/>
      </dsp:nvSpPr>
      <dsp:spPr>
        <a:xfrm>
          <a:off x="400901" y="1957425"/>
          <a:ext cx="728912" cy="7289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776F6-34D1-EF44-A48D-38C129E81271}">
      <dsp:nvSpPr>
        <dsp:cNvPr id="0" name=""/>
        <dsp:cNvSpPr/>
      </dsp:nvSpPr>
      <dsp:spPr>
        <a:xfrm>
          <a:off x="1530716" y="1659234"/>
          <a:ext cx="6683893" cy="132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60" tIns="140260" rIns="140260" bIns="140260" numCol="1" spcCol="1270" anchor="ctr" anchorCtr="0">
          <a:noAutofit/>
        </a:bodyPr>
        <a:lstStyle/>
        <a:p>
          <a:pPr marL="0" lvl="0" indent="0" algn="l" defTabSz="800100">
            <a:lnSpc>
              <a:spcPct val="100000"/>
            </a:lnSpc>
            <a:spcBef>
              <a:spcPct val="0"/>
            </a:spcBef>
            <a:spcAft>
              <a:spcPct val="35000"/>
            </a:spcAft>
            <a:buNone/>
          </a:pPr>
          <a:r>
            <a:rPr lang="en-US" sz="1800" b="1" kern="1200" dirty="0"/>
            <a:t>Practice Perspective taking </a:t>
          </a:r>
          <a:r>
            <a:rPr lang="en-US" sz="1800" kern="1200" dirty="0"/>
            <a:t> </a:t>
          </a:r>
        </a:p>
        <a:p>
          <a:pPr marL="0" lvl="0" indent="0" algn="l" defTabSz="800100">
            <a:lnSpc>
              <a:spcPct val="100000"/>
            </a:lnSpc>
            <a:spcBef>
              <a:spcPct val="0"/>
            </a:spcBef>
            <a:spcAft>
              <a:spcPct val="35000"/>
            </a:spcAft>
            <a:buNone/>
          </a:pPr>
          <a:r>
            <a:rPr lang="en-US" sz="1400" kern="1200" dirty="0"/>
            <a:t>Imagine being the student who reads the feedback you wrote.</a:t>
          </a:r>
        </a:p>
        <a:p>
          <a:pPr marL="0" lvl="0" indent="0" algn="l" defTabSz="800100">
            <a:lnSpc>
              <a:spcPct val="100000"/>
            </a:lnSpc>
            <a:spcBef>
              <a:spcPct val="0"/>
            </a:spcBef>
            <a:spcAft>
              <a:spcPct val="35000"/>
            </a:spcAft>
            <a:buNone/>
          </a:pPr>
          <a:r>
            <a:rPr lang="en-US" sz="1400" kern="1200" dirty="0"/>
            <a:t>Consider the difference between your intent and your impact.</a:t>
          </a:r>
        </a:p>
      </dsp:txBody>
      <dsp:txXfrm>
        <a:off x="1530716" y="1659234"/>
        <a:ext cx="6683893" cy="1325295"/>
      </dsp:txXfrm>
    </dsp:sp>
    <dsp:sp modelId="{0851ED1E-05AD-4EE0-8AD3-88C5D2DE84EE}">
      <dsp:nvSpPr>
        <dsp:cNvPr id="0" name=""/>
        <dsp:cNvSpPr/>
      </dsp:nvSpPr>
      <dsp:spPr>
        <a:xfrm>
          <a:off x="0" y="3315853"/>
          <a:ext cx="8214610" cy="132529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F7939-7CF4-45AE-AAFD-393A8AF612CF}">
      <dsp:nvSpPr>
        <dsp:cNvPr id="0" name=""/>
        <dsp:cNvSpPr/>
      </dsp:nvSpPr>
      <dsp:spPr>
        <a:xfrm>
          <a:off x="400901" y="3614044"/>
          <a:ext cx="728912" cy="7289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E77306-E544-43CB-8D53-C76959FDF5DD}">
      <dsp:nvSpPr>
        <dsp:cNvPr id="0" name=""/>
        <dsp:cNvSpPr/>
      </dsp:nvSpPr>
      <dsp:spPr>
        <a:xfrm>
          <a:off x="1530716" y="3315853"/>
          <a:ext cx="6683893" cy="132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60" tIns="140260" rIns="140260" bIns="140260" numCol="1" spcCol="1270" anchor="ctr" anchorCtr="0">
          <a:noAutofit/>
        </a:bodyPr>
        <a:lstStyle/>
        <a:p>
          <a:pPr marL="0" lvl="0" indent="0" algn="l" defTabSz="800100">
            <a:lnSpc>
              <a:spcPct val="100000"/>
            </a:lnSpc>
            <a:spcBef>
              <a:spcPct val="0"/>
            </a:spcBef>
            <a:spcAft>
              <a:spcPct val="35000"/>
            </a:spcAft>
            <a:buNone/>
          </a:pPr>
          <a:r>
            <a:rPr lang="en-US" sz="1800" b="1" kern="1200" dirty="0"/>
            <a:t>Pause to think about if your biases are influencing your perceptions of someone else</a:t>
          </a:r>
        </a:p>
        <a:p>
          <a:pPr marL="0" lvl="0" indent="0" algn="l" defTabSz="800100">
            <a:lnSpc>
              <a:spcPct val="100000"/>
            </a:lnSpc>
            <a:spcBef>
              <a:spcPct val="0"/>
            </a:spcBef>
            <a:spcAft>
              <a:spcPct val="35000"/>
            </a:spcAft>
            <a:buNone/>
          </a:pPr>
          <a:r>
            <a:rPr lang="en-US" sz="1400" i="1" kern="1200" dirty="0"/>
            <a:t>Would I have written the same thing if the student was a different gender or race?</a:t>
          </a:r>
          <a:r>
            <a:rPr lang="en-US" sz="1400" kern="1200" dirty="0"/>
            <a:t> </a:t>
          </a:r>
        </a:p>
      </dsp:txBody>
      <dsp:txXfrm>
        <a:off x="1530716" y="3315853"/>
        <a:ext cx="6683893" cy="1325295"/>
      </dsp:txXfrm>
    </dsp:sp>
    <dsp:sp modelId="{68C5F1A8-F3C8-F249-815C-D067FBF03697}">
      <dsp:nvSpPr>
        <dsp:cNvPr id="0" name=""/>
        <dsp:cNvSpPr/>
      </dsp:nvSpPr>
      <dsp:spPr>
        <a:xfrm>
          <a:off x="0" y="4972472"/>
          <a:ext cx="8214610" cy="132529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56FDE-2495-DF48-BB71-A3A2B7BA8690}">
      <dsp:nvSpPr>
        <dsp:cNvPr id="0" name=""/>
        <dsp:cNvSpPr/>
      </dsp:nvSpPr>
      <dsp:spPr>
        <a:xfrm>
          <a:off x="400901" y="5270664"/>
          <a:ext cx="728912" cy="72891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570404-AF96-3C4B-B559-0BA2803CC3EF}">
      <dsp:nvSpPr>
        <dsp:cNvPr id="0" name=""/>
        <dsp:cNvSpPr/>
      </dsp:nvSpPr>
      <dsp:spPr>
        <a:xfrm>
          <a:off x="1530716" y="4972472"/>
          <a:ext cx="6683893" cy="132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60" tIns="140260" rIns="140260" bIns="140260" numCol="1" spcCol="1270" anchor="ctr" anchorCtr="0">
          <a:noAutofit/>
        </a:bodyPr>
        <a:lstStyle/>
        <a:p>
          <a:pPr marL="0" lvl="0" indent="0" algn="l" defTabSz="800100">
            <a:lnSpc>
              <a:spcPct val="100000"/>
            </a:lnSpc>
            <a:spcBef>
              <a:spcPct val="0"/>
            </a:spcBef>
            <a:spcAft>
              <a:spcPct val="35000"/>
            </a:spcAft>
            <a:buNone/>
          </a:pPr>
          <a:r>
            <a:rPr lang="en-US" sz="1800" b="1" i="0" kern="1200" dirty="0"/>
            <a:t>Focus on behavioral observations </a:t>
          </a:r>
        </a:p>
        <a:p>
          <a:pPr marL="0" lvl="0" indent="0" algn="l" defTabSz="800100">
            <a:lnSpc>
              <a:spcPct val="100000"/>
            </a:lnSpc>
            <a:spcBef>
              <a:spcPct val="0"/>
            </a:spcBef>
            <a:spcAft>
              <a:spcPct val="35000"/>
            </a:spcAft>
            <a:buNone/>
          </a:pPr>
          <a:r>
            <a:rPr lang="en-US" sz="1400" i="1" kern="1200" dirty="0"/>
            <a:t>Am I describing personal attributes of the student or how well they fit in, or am I describing the actual skills and knowledge they demonstrated during our time together? </a:t>
          </a:r>
          <a:endParaRPr lang="en-US" sz="1400" kern="1200" dirty="0"/>
        </a:p>
      </dsp:txBody>
      <dsp:txXfrm>
        <a:off x="1530716" y="4972472"/>
        <a:ext cx="6683893" cy="13252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C04A2-374F-CF4A-883F-B35F8C6F4EB1}"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D77B0-DC72-B346-86BB-BF441D032C1E}" type="slidenum">
              <a:rPr lang="en-US" smtClean="0"/>
              <a:t>‹#›</a:t>
            </a:fld>
            <a:endParaRPr lang="en-US"/>
          </a:p>
        </p:txBody>
      </p:sp>
    </p:spTree>
    <p:extLst>
      <p:ext uri="{BB962C8B-B14F-4D97-AF65-F5344CB8AC3E}">
        <p14:creationId xmlns:p14="http://schemas.microsoft.com/office/powerpoint/2010/main" val="317116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484DE-B515-124A-AC43-DDC3D6B282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132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3CEA7-2081-6B4F-B8D7-655589F482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44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more assessments we can get a more detailed picture of each student and their strengths and weaknesses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F880-BC7C-2E4B-A957-C84D9CF31B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13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Key things to note in this goal is that assessment is for both the student and the school and there is no mention of grading.  Although we use assessment data to grade our assessors do not need to worry about grading, you just need to worry about providing information.  In addition, our frame of reference is creating independent physicians who provide safe and effective care which means that we are interested in how much support the student needs to complete the tasks of a physician.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484DE-B515-124A-AC43-DDC3D6B282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8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Given the changes to the CUSOM curriculum what are the clinical expectations for students? </a:t>
            </a:r>
          </a:p>
          <a:p>
            <a:pPr>
              <a:spcBef>
                <a:spcPts val="0"/>
              </a:spcBef>
            </a:pPr>
            <a:r>
              <a:rPr lang="en-US" sz="2200" kern="100" dirty="0">
                <a:latin typeface="Calibri" panose="020F0502020204030204" pitchFamily="34" charset="0"/>
                <a:ea typeface="Calibri" panose="020F0502020204030204" pitchFamily="34" charset="0"/>
                <a:cs typeface="Times New Roman" panose="02020603050405020304" pitchFamily="18" charset="0"/>
              </a:rPr>
              <a:t>St</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udents complete their core clinical rotations in longitudinal integrated clerkships during their second year (Foothills).  </a:t>
            </a:r>
          </a:p>
          <a:p>
            <a:pPr lvl="1">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the end of the Foothills,  students should be able to take care of patients with common concerns somewhat independently but not completely independently – i.e. with some input.   </a:t>
            </a:r>
          </a:p>
          <a:p>
            <a:pPr>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Students have their 3</a:t>
            </a:r>
            <a:r>
              <a:rPr lang="en-US" sz="2200" kern="1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and 4</a:t>
            </a:r>
            <a:r>
              <a:rPr lang="en-US" sz="22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year to complete electives and acting internships (Alpine).  </a:t>
            </a:r>
          </a:p>
          <a:p>
            <a:pPr lvl="1">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the end of the Alpine, the expectations relate to what an intern needs to do on their first day of residency.  As such, students are expected to take care of patients with common concerns on their own and those with more complex concerns with some input.  </a:t>
            </a:r>
          </a:p>
          <a:p>
            <a:endParaRPr lang="en-US" dirty="0"/>
          </a:p>
        </p:txBody>
      </p:sp>
      <p:sp>
        <p:nvSpPr>
          <p:cNvPr id="4" name="Slide Number Placeholder 3"/>
          <p:cNvSpPr>
            <a:spLocks noGrp="1"/>
          </p:cNvSpPr>
          <p:nvPr>
            <p:ph type="sldNum" sz="quarter" idx="5"/>
          </p:nvPr>
        </p:nvSpPr>
        <p:spPr/>
        <p:txBody>
          <a:bodyPr/>
          <a:lstStyle/>
          <a:p>
            <a:fld id="{424D77B0-DC72-B346-86BB-BF441D032C1E}" type="slidenum">
              <a:rPr lang="en-US" smtClean="0"/>
              <a:t>3</a:t>
            </a:fld>
            <a:endParaRPr lang="en-US"/>
          </a:p>
        </p:txBody>
      </p:sp>
    </p:spTree>
    <p:extLst>
      <p:ext uri="{BB962C8B-B14F-4D97-AF65-F5344CB8AC3E}">
        <p14:creationId xmlns:p14="http://schemas.microsoft.com/office/powerpoint/2010/main" val="324442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of these are required on each form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484DE-B515-124A-AC43-DDC3D6B282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1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 and effective patient care is at the core of all that we do and we are working to create independent clinicians.  Trust depends on more than just knowledge and skill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F880-BC7C-2E4B-A957-C84D9CF31B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51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Entrustment and feedback are based on the context (i.e., details about the patient)</a:t>
            </a:r>
          </a:p>
          <a:p>
            <a:pPr lvl="1"/>
            <a:r>
              <a:rPr lang="en-US" sz="2000" dirty="0"/>
              <a:t>Often students are more independent with simpler patients before more complex so that can be a next </a:t>
            </a:r>
          </a:p>
          <a:p>
            <a:r>
              <a:rPr lang="en-US" sz="2000" dirty="0"/>
              <a:t>What type of patient is the student able to independently care for? </a:t>
            </a:r>
          </a:p>
          <a:p>
            <a:pPr lvl="1"/>
            <a:r>
              <a:rPr lang="en-US" sz="2000" dirty="0"/>
              <a:t>Common diagnosis with typical presentation</a:t>
            </a:r>
          </a:p>
          <a:p>
            <a:pPr lvl="1"/>
            <a:r>
              <a:rPr lang="en-US" sz="2000" dirty="0"/>
              <a:t>Common diagnosis with atypical presentation</a:t>
            </a:r>
          </a:p>
          <a:p>
            <a:pPr lvl="1"/>
            <a:r>
              <a:rPr lang="en-US" sz="2000" dirty="0"/>
              <a:t>Uncommon diagnosis with typical/atypical presentations</a:t>
            </a:r>
          </a:p>
          <a:p>
            <a:pPr lvl="1"/>
            <a:r>
              <a:rPr lang="en-US" sz="2000" dirty="0"/>
              <a:t>Complex social situation</a:t>
            </a:r>
          </a:p>
          <a:p>
            <a:pPr lvl="1"/>
            <a:r>
              <a:rPr lang="en-US" sz="2000" dirty="0"/>
              <a:t>Undifferentiated patient</a:t>
            </a:r>
          </a:p>
          <a:p>
            <a:pPr lvl="1"/>
            <a:r>
              <a:rPr lang="en-US" sz="2000" dirty="0"/>
              <a:t>Urgent/emergent situation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F880-BC7C-2E4B-A957-C84D9CF31B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04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would your rating change if the patient was medically/socially complex or undifferentiated?  </a:t>
            </a:r>
          </a:p>
          <a:p>
            <a:endParaRPr lang="en-US" dirty="0"/>
          </a:p>
          <a:p>
            <a:r>
              <a:rPr lang="en-US" sz="1200" b="0" i="0" u="none" strike="noStrike" dirty="0">
                <a:effectLst/>
                <a:latin typeface="Calibri" panose="020F0502020204030204" pitchFamily="34" charset="0"/>
              </a:rPr>
              <a:t>The key difference between common and complex patients isn’t always just the diagnosis (i.e., a patient with a fever could be common or complex or a patient with leukemia could be common or complex).  </a:t>
            </a:r>
          </a:p>
          <a:p>
            <a:r>
              <a:rPr lang="en-US" sz="1200" b="0" i="0" u="none" strike="noStrike" dirty="0">
                <a:effectLst/>
                <a:latin typeface="Calibri" panose="020F0502020204030204" pitchFamily="34" charset="0"/>
              </a:rPr>
              <a:t>The difference instead lies in the amount and complexity of clinical decision making that is needed for that patient at that visit.  </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942CE-6D7F-6C48-AEA8-AB6F949CB0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72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Would I have written the same thing if the student was a different gender or race?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Am I describing personal attributes of the students or how well they fit in, or am I describing the actual skills and knowledge they demonstrated during our time together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For every adjective in my narrative did I include examples of what the student did that led me to include this adjective? </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Did I actually see the student performing the activities that I am assessing them on or am I making inferences about their performance in one area from their performance in another area?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3CEA7-2081-6B4F-B8D7-655589F482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1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Intent</a:t>
            </a:r>
            <a:r>
              <a:rPr lang="en-US" sz="2400" dirty="0"/>
              <a:t> – personal – what your motivation for something was </a:t>
            </a:r>
          </a:p>
          <a:p>
            <a:pPr lvl="1"/>
            <a:r>
              <a:rPr lang="en-US" dirty="0"/>
              <a:t>In your control</a:t>
            </a:r>
          </a:p>
          <a:p>
            <a:r>
              <a:rPr lang="en-US" sz="2400" b="1" dirty="0"/>
              <a:t>Impact</a:t>
            </a:r>
            <a:r>
              <a:rPr lang="en-US" sz="2400" dirty="0"/>
              <a:t> – the results of what you say/do, how are actions/words are perceived/interpreted</a:t>
            </a:r>
          </a:p>
          <a:p>
            <a:pPr lvl="1"/>
            <a:r>
              <a:rPr lang="en-US" dirty="0"/>
              <a:t>Partially determined by other people, not as personal</a:t>
            </a:r>
          </a:p>
          <a:p>
            <a:pPr lvl="1"/>
            <a:endParaRPr lang="en-US" dirty="0"/>
          </a:p>
          <a:p>
            <a:pPr lvl="1"/>
            <a:r>
              <a:rPr lang="en-US" dirty="0"/>
              <a:t>Sometimes intent can be good, and the impact can still be harmful</a:t>
            </a:r>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43AF2D-AB11-7A4E-AA0F-BB6ADECBD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9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D4BB-CC13-7FA3-C4CB-3FAEE9AB00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22642-D754-F9B2-22DF-DC5E03CEE1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94D015-7E8A-F855-FD34-7D691603254F}"/>
              </a:ext>
            </a:extLst>
          </p:cNvPr>
          <p:cNvSpPr>
            <a:spLocks noGrp="1"/>
          </p:cNvSpPr>
          <p:nvPr>
            <p:ph type="dt" sz="half" idx="10"/>
          </p:nvPr>
        </p:nvSpPr>
        <p:spPr/>
        <p:txBody>
          <a:bodyPr/>
          <a:lstStyle/>
          <a:p>
            <a:fld id="{919DF64E-DA13-4046-A455-9417A0ED3F6D}" type="datetimeFigureOut">
              <a:rPr lang="en-US" smtClean="0"/>
              <a:t>5/30/2024</a:t>
            </a:fld>
            <a:endParaRPr lang="en-US"/>
          </a:p>
        </p:txBody>
      </p:sp>
      <p:sp>
        <p:nvSpPr>
          <p:cNvPr id="5" name="Footer Placeholder 4">
            <a:extLst>
              <a:ext uri="{FF2B5EF4-FFF2-40B4-BE49-F238E27FC236}">
                <a16:creationId xmlns:a16="http://schemas.microsoft.com/office/drawing/2014/main" id="{73FD9905-DD53-AA6B-77A6-086A5C845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535F1-200E-F9E3-DCA5-9F9593611856}"/>
              </a:ext>
            </a:extLst>
          </p:cNvPr>
          <p:cNvSpPr>
            <a:spLocks noGrp="1"/>
          </p:cNvSpPr>
          <p:nvPr>
            <p:ph type="sldNum" sz="quarter" idx="12"/>
          </p:nvPr>
        </p:nvSpPr>
        <p:spPr/>
        <p:txBody>
          <a:bodyPr/>
          <a:lstStyle/>
          <a:p>
            <a:fld id="{17A52913-72C3-E440-8177-8EE0361CC093}" type="slidenum">
              <a:rPr lang="en-US" smtClean="0"/>
              <a:t>‹#›</a:t>
            </a:fld>
            <a:endParaRPr lang="en-US"/>
          </a:p>
        </p:txBody>
      </p:sp>
    </p:spTree>
    <p:extLst>
      <p:ext uri="{BB962C8B-B14F-4D97-AF65-F5344CB8AC3E}">
        <p14:creationId xmlns:p14="http://schemas.microsoft.com/office/powerpoint/2010/main" val="146809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F0EA-2C1A-32ED-A85D-A841139565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F61B6C-816C-4728-45BB-807726719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09E17-F848-0ED2-3FBC-C86C195B135D}"/>
              </a:ext>
            </a:extLst>
          </p:cNvPr>
          <p:cNvSpPr>
            <a:spLocks noGrp="1"/>
          </p:cNvSpPr>
          <p:nvPr>
            <p:ph type="dt" sz="half" idx="10"/>
          </p:nvPr>
        </p:nvSpPr>
        <p:spPr/>
        <p:txBody>
          <a:bodyPr/>
          <a:lstStyle/>
          <a:p>
            <a:fld id="{919DF64E-DA13-4046-A455-9417A0ED3F6D}" type="datetimeFigureOut">
              <a:rPr lang="en-US" smtClean="0"/>
              <a:t>5/30/2024</a:t>
            </a:fld>
            <a:endParaRPr lang="en-US"/>
          </a:p>
        </p:txBody>
      </p:sp>
      <p:sp>
        <p:nvSpPr>
          <p:cNvPr id="5" name="Footer Placeholder 4">
            <a:extLst>
              <a:ext uri="{FF2B5EF4-FFF2-40B4-BE49-F238E27FC236}">
                <a16:creationId xmlns:a16="http://schemas.microsoft.com/office/drawing/2014/main" id="{E06545A8-637A-79C9-F79E-089874E60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35CD1-706F-F005-A0D4-52E31680856E}"/>
              </a:ext>
            </a:extLst>
          </p:cNvPr>
          <p:cNvSpPr>
            <a:spLocks noGrp="1"/>
          </p:cNvSpPr>
          <p:nvPr>
            <p:ph type="sldNum" sz="quarter" idx="12"/>
          </p:nvPr>
        </p:nvSpPr>
        <p:spPr/>
        <p:txBody>
          <a:bodyPr/>
          <a:lstStyle/>
          <a:p>
            <a:fld id="{17A52913-72C3-E440-8177-8EE0361CC093}" type="slidenum">
              <a:rPr lang="en-US" smtClean="0"/>
              <a:t>‹#›</a:t>
            </a:fld>
            <a:endParaRPr lang="en-US"/>
          </a:p>
        </p:txBody>
      </p:sp>
    </p:spTree>
    <p:extLst>
      <p:ext uri="{BB962C8B-B14F-4D97-AF65-F5344CB8AC3E}">
        <p14:creationId xmlns:p14="http://schemas.microsoft.com/office/powerpoint/2010/main" val="141858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0D078-FDEC-F67E-302F-00721E4438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0358E8-8A2A-8368-5881-317F0F9C96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E113F-E60F-5F5C-22EC-0705B7ABB213}"/>
              </a:ext>
            </a:extLst>
          </p:cNvPr>
          <p:cNvSpPr>
            <a:spLocks noGrp="1"/>
          </p:cNvSpPr>
          <p:nvPr>
            <p:ph type="dt" sz="half" idx="10"/>
          </p:nvPr>
        </p:nvSpPr>
        <p:spPr/>
        <p:txBody>
          <a:bodyPr/>
          <a:lstStyle/>
          <a:p>
            <a:fld id="{919DF64E-DA13-4046-A455-9417A0ED3F6D}" type="datetimeFigureOut">
              <a:rPr lang="en-US" smtClean="0"/>
              <a:t>5/30/2024</a:t>
            </a:fld>
            <a:endParaRPr lang="en-US"/>
          </a:p>
        </p:txBody>
      </p:sp>
      <p:sp>
        <p:nvSpPr>
          <p:cNvPr id="5" name="Footer Placeholder 4">
            <a:extLst>
              <a:ext uri="{FF2B5EF4-FFF2-40B4-BE49-F238E27FC236}">
                <a16:creationId xmlns:a16="http://schemas.microsoft.com/office/drawing/2014/main" id="{D4B8C769-4174-7C25-674E-E5E20C322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FDC0F-C750-B274-E49E-9A7266874CA0}"/>
              </a:ext>
            </a:extLst>
          </p:cNvPr>
          <p:cNvSpPr>
            <a:spLocks noGrp="1"/>
          </p:cNvSpPr>
          <p:nvPr>
            <p:ph type="sldNum" sz="quarter" idx="12"/>
          </p:nvPr>
        </p:nvSpPr>
        <p:spPr/>
        <p:txBody>
          <a:bodyPr/>
          <a:lstStyle/>
          <a:p>
            <a:fld id="{17A52913-72C3-E440-8177-8EE0361CC093}" type="slidenum">
              <a:rPr lang="en-US" smtClean="0"/>
              <a:t>‹#›</a:t>
            </a:fld>
            <a:endParaRPr lang="en-US"/>
          </a:p>
        </p:txBody>
      </p:sp>
    </p:spTree>
    <p:extLst>
      <p:ext uri="{BB962C8B-B14F-4D97-AF65-F5344CB8AC3E}">
        <p14:creationId xmlns:p14="http://schemas.microsoft.com/office/powerpoint/2010/main" val="183709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8856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594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71343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868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1733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22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9248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914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7E34-4651-6CCF-BC34-5A61DDE43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1B47D-E7AD-442C-AB0A-F66163685A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DCFB1-A10B-8D71-3A4D-85F9B39686D6}"/>
              </a:ext>
            </a:extLst>
          </p:cNvPr>
          <p:cNvSpPr>
            <a:spLocks noGrp="1"/>
          </p:cNvSpPr>
          <p:nvPr>
            <p:ph type="dt" sz="half" idx="10"/>
          </p:nvPr>
        </p:nvSpPr>
        <p:spPr/>
        <p:txBody>
          <a:bodyPr/>
          <a:lstStyle/>
          <a:p>
            <a:fld id="{919DF64E-DA13-4046-A455-9417A0ED3F6D}" type="datetimeFigureOut">
              <a:rPr lang="en-US" smtClean="0"/>
              <a:t>5/30/2024</a:t>
            </a:fld>
            <a:endParaRPr lang="en-US"/>
          </a:p>
        </p:txBody>
      </p:sp>
      <p:sp>
        <p:nvSpPr>
          <p:cNvPr id="5" name="Footer Placeholder 4">
            <a:extLst>
              <a:ext uri="{FF2B5EF4-FFF2-40B4-BE49-F238E27FC236}">
                <a16:creationId xmlns:a16="http://schemas.microsoft.com/office/drawing/2014/main" id="{9F6DE701-BA22-D528-2FB7-70E4E911D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1C696-F207-936F-11EA-D13B88BD4F54}"/>
              </a:ext>
            </a:extLst>
          </p:cNvPr>
          <p:cNvSpPr>
            <a:spLocks noGrp="1"/>
          </p:cNvSpPr>
          <p:nvPr>
            <p:ph type="sldNum" sz="quarter" idx="12"/>
          </p:nvPr>
        </p:nvSpPr>
        <p:spPr/>
        <p:txBody>
          <a:bodyPr/>
          <a:lstStyle/>
          <a:p>
            <a:fld id="{17A52913-72C3-E440-8177-8EE0361CC093}" type="slidenum">
              <a:rPr lang="en-US" smtClean="0"/>
              <a:t>‹#›</a:t>
            </a:fld>
            <a:endParaRPr lang="en-US"/>
          </a:p>
        </p:txBody>
      </p:sp>
    </p:spTree>
    <p:extLst>
      <p:ext uri="{BB962C8B-B14F-4D97-AF65-F5344CB8AC3E}">
        <p14:creationId xmlns:p14="http://schemas.microsoft.com/office/powerpoint/2010/main" val="3414563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397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09289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247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49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1716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330407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5585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5644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8694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2690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2C5F9-1370-24D4-5ED0-C092DD2266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6D441D-35E1-331B-9A02-0C072655B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5FA59E-3A6F-0F10-FB9D-155468DE76CE}"/>
              </a:ext>
            </a:extLst>
          </p:cNvPr>
          <p:cNvSpPr>
            <a:spLocks noGrp="1"/>
          </p:cNvSpPr>
          <p:nvPr>
            <p:ph type="dt" sz="half" idx="10"/>
          </p:nvPr>
        </p:nvSpPr>
        <p:spPr/>
        <p:txBody>
          <a:bodyPr/>
          <a:lstStyle/>
          <a:p>
            <a:fld id="{919DF64E-DA13-4046-A455-9417A0ED3F6D}" type="datetimeFigureOut">
              <a:rPr lang="en-US" smtClean="0"/>
              <a:t>5/30/2024</a:t>
            </a:fld>
            <a:endParaRPr lang="en-US"/>
          </a:p>
        </p:txBody>
      </p:sp>
      <p:sp>
        <p:nvSpPr>
          <p:cNvPr id="5" name="Footer Placeholder 4">
            <a:extLst>
              <a:ext uri="{FF2B5EF4-FFF2-40B4-BE49-F238E27FC236}">
                <a16:creationId xmlns:a16="http://schemas.microsoft.com/office/drawing/2014/main" id="{D5B9A997-6034-154E-68A4-43F9DC8E9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6BB51-A0E9-4133-7BEC-60D0F931898D}"/>
              </a:ext>
            </a:extLst>
          </p:cNvPr>
          <p:cNvSpPr>
            <a:spLocks noGrp="1"/>
          </p:cNvSpPr>
          <p:nvPr>
            <p:ph type="sldNum" sz="quarter" idx="12"/>
          </p:nvPr>
        </p:nvSpPr>
        <p:spPr/>
        <p:txBody>
          <a:bodyPr/>
          <a:lstStyle/>
          <a:p>
            <a:fld id="{17A52913-72C3-E440-8177-8EE0361CC093}" type="slidenum">
              <a:rPr lang="en-US" smtClean="0"/>
              <a:t>‹#›</a:t>
            </a:fld>
            <a:endParaRPr lang="en-US"/>
          </a:p>
        </p:txBody>
      </p:sp>
    </p:spTree>
    <p:extLst>
      <p:ext uri="{BB962C8B-B14F-4D97-AF65-F5344CB8AC3E}">
        <p14:creationId xmlns:p14="http://schemas.microsoft.com/office/powerpoint/2010/main" val="2102339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3721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5150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96625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476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80935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88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E4EC-7D71-3835-883A-38DB711C53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841AE-91AA-0DF2-316C-BEE01D563F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B235F-4DA8-B3CD-8799-1BD3E309BC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B918D-EABD-0618-D942-EBA675BC1D6C}"/>
              </a:ext>
            </a:extLst>
          </p:cNvPr>
          <p:cNvSpPr>
            <a:spLocks noGrp="1"/>
          </p:cNvSpPr>
          <p:nvPr>
            <p:ph type="dt" sz="half" idx="10"/>
          </p:nvPr>
        </p:nvSpPr>
        <p:spPr/>
        <p:txBody>
          <a:bodyPr/>
          <a:lstStyle/>
          <a:p>
            <a:fld id="{919DF64E-DA13-4046-A455-9417A0ED3F6D}" type="datetimeFigureOut">
              <a:rPr lang="en-US" smtClean="0"/>
              <a:t>5/30/2024</a:t>
            </a:fld>
            <a:endParaRPr lang="en-US"/>
          </a:p>
        </p:txBody>
      </p:sp>
      <p:sp>
        <p:nvSpPr>
          <p:cNvPr id="6" name="Footer Placeholder 5">
            <a:extLst>
              <a:ext uri="{FF2B5EF4-FFF2-40B4-BE49-F238E27FC236}">
                <a16:creationId xmlns:a16="http://schemas.microsoft.com/office/drawing/2014/main" id="{A753CDE0-E9F9-9068-D91A-96118BE49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35FE9E-F979-724E-608B-2AEEB5638F75}"/>
              </a:ext>
            </a:extLst>
          </p:cNvPr>
          <p:cNvSpPr>
            <a:spLocks noGrp="1"/>
          </p:cNvSpPr>
          <p:nvPr>
            <p:ph type="sldNum" sz="quarter" idx="12"/>
          </p:nvPr>
        </p:nvSpPr>
        <p:spPr/>
        <p:txBody>
          <a:bodyPr/>
          <a:lstStyle/>
          <a:p>
            <a:fld id="{17A52913-72C3-E440-8177-8EE0361CC093}" type="slidenum">
              <a:rPr lang="en-US" smtClean="0"/>
              <a:t>‹#›</a:t>
            </a:fld>
            <a:endParaRPr lang="en-US"/>
          </a:p>
        </p:txBody>
      </p:sp>
    </p:spTree>
    <p:extLst>
      <p:ext uri="{BB962C8B-B14F-4D97-AF65-F5344CB8AC3E}">
        <p14:creationId xmlns:p14="http://schemas.microsoft.com/office/powerpoint/2010/main" val="55029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490E-5DAE-83B4-FD37-9D52C6536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D0BBD0-7897-59C0-CC7F-DF18552D2F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3D93F-EC56-178D-2809-EAC8ACFC7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3A4DB3-1CD6-0EE2-9FE3-874277764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23CD8C-53D4-D9EF-B8AE-6F9851328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55F2BF-4C7A-4875-8367-B0F6FEFC3786}"/>
              </a:ext>
            </a:extLst>
          </p:cNvPr>
          <p:cNvSpPr>
            <a:spLocks noGrp="1"/>
          </p:cNvSpPr>
          <p:nvPr>
            <p:ph type="dt" sz="half" idx="10"/>
          </p:nvPr>
        </p:nvSpPr>
        <p:spPr/>
        <p:txBody>
          <a:bodyPr/>
          <a:lstStyle/>
          <a:p>
            <a:fld id="{919DF64E-DA13-4046-A455-9417A0ED3F6D}" type="datetimeFigureOut">
              <a:rPr lang="en-US" smtClean="0"/>
              <a:t>5/30/2024</a:t>
            </a:fld>
            <a:endParaRPr lang="en-US"/>
          </a:p>
        </p:txBody>
      </p:sp>
      <p:sp>
        <p:nvSpPr>
          <p:cNvPr id="8" name="Footer Placeholder 7">
            <a:extLst>
              <a:ext uri="{FF2B5EF4-FFF2-40B4-BE49-F238E27FC236}">
                <a16:creationId xmlns:a16="http://schemas.microsoft.com/office/drawing/2014/main" id="{9C7567A0-5F39-7D2B-E5BB-CCFB47E34C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CFC8D3-E6C8-5497-4265-9B1FD7E28F8F}"/>
              </a:ext>
            </a:extLst>
          </p:cNvPr>
          <p:cNvSpPr>
            <a:spLocks noGrp="1"/>
          </p:cNvSpPr>
          <p:nvPr>
            <p:ph type="sldNum" sz="quarter" idx="12"/>
          </p:nvPr>
        </p:nvSpPr>
        <p:spPr/>
        <p:txBody>
          <a:bodyPr/>
          <a:lstStyle/>
          <a:p>
            <a:fld id="{17A52913-72C3-E440-8177-8EE0361CC093}" type="slidenum">
              <a:rPr lang="en-US" smtClean="0"/>
              <a:t>‹#›</a:t>
            </a:fld>
            <a:endParaRPr lang="en-US"/>
          </a:p>
        </p:txBody>
      </p:sp>
    </p:spTree>
    <p:extLst>
      <p:ext uri="{BB962C8B-B14F-4D97-AF65-F5344CB8AC3E}">
        <p14:creationId xmlns:p14="http://schemas.microsoft.com/office/powerpoint/2010/main" val="43809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D293-0BED-663E-481D-EE1BD73B21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179D6D-64C3-15D8-A21F-30FF2CC837DC}"/>
              </a:ext>
            </a:extLst>
          </p:cNvPr>
          <p:cNvSpPr>
            <a:spLocks noGrp="1"/>
          </p:cNvSpPr>
          <p:nvPr>
            <p:ph type="dt" sz="half" idx="10"/>
          </p:nvPr>
        </p:nvSpPr>
        <p:spPr/>
        <p:txBody>
          <a:bodyPr/>
          <a:lstStyle/>
          <a:p>
            <a:fld id="{919DF64E-DA13-4046-A455-9417A0ED3F6D}" type="datetimeFigureOut">
              <a:rPr lang="en-US" smtClean="0"/>
              <a:t>5/30/2024</a:t>
            </a:fld>
            <a:endParaRPr lang="en-US"/>
          </a:p>
        </p:txBody>
      </p:sp>
      <p:sp>
        <p:nvSpPr>
          <p:cNvPr id="4" name="Footer Placeholder 3">
            <a:extLst>
              <a:ext uri="{FF2B5EF4-FFF2-40B4-BE49-F238E27FC236}">
                <a16:creationId xmlns:a16="http://schemas.microsoft.com/office/drawing/2014/main" id="{E2134A7B-9EF0-0262-55F3-37EFEF37EB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6D05A-64B4-A652-DEEE-AEA0282E07FA}"/>
              </a:ext>
            </a:extLst>
          </p:cNvPr>
          <p:cNvSpPr>
            <a:spLocks noGrp="1"/>
          </p:cNvSpPr>
          <p:nvPr>
            <p:ph type="sldNum" sz="quarter" idx="12"/>
          </p:nvPr>
        </p:nvSpPr>
        <p:spPr/>
        <p:txBody>
          <a:bodyPr/>
          <a:lstStyle/>
          <a:p>
            <a:fld id="{17A52913-72C3-E440-8177-8EE0361CC093}" type="slidenum">
              <a:rPr lang="en-US" smtClean="0"/>
              <a:t>‹#›</a:t>
            </a:fld>
            <a:endParaRPr lang="en-US"/>
          </a:p>
        </p:txBody>
      </p:sp>
    </p:spTree>
    <p:extLst>
      <p:ext uri="{BB962C8B-B14F-4D97-AF65-F5344CB8AC3E}">
        <p14:creationId xmlns:p14="http://schemas.microsoft.com/office/powerpoint/2010/main" val="34240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F25E4-5E1E-507E-10F3-7280E86A3859}"/>
              </a:ext>
            </a:extLst>
          </p:cNvPr>
          <p:cNvSpPr>
            <a:spLocks noGrp="1"/>
          </p:cNvSpPr>
          <p:nvPr>
            <p:ph type="dt" sz="half" idx="10"/>
          </p:nvPr>
        </p:nvSpPr>
        <p:spPr/>
        <p:txBody>
          <a:bodyPr/>
          <a:lstStyle/>
          <a:p>
            <a:fld id="{919DF64E-DA13-4046-A455-9417A0ED3F6D}" type="datetimeFigureOut">
              <a:rPr lang="en-US" smtClean="0"/>
              <a:t>5/30/2024</a:t>
            </a:fld>
            <a:endParaRPr lang="en-US"/>
          </a:p>
        </p:txBody>
      </p:sp>
      <p:sp>
        <p:nvSpPr>
          <p:cNvPr id="3" name="Footer Placeholder 2">
            <a:extLst>
              <a:ext uri="{FF2B5EF4-FFF2-40B4-BE49-F238E27FC236}">
                <a16:creationId xmlns:a16="http://schemas.microsoft.com/office/drawing/2014/main" id="{655F247F-5722-4123-2A40-094288A904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9913F0-4062-CCBF-EE7F-E8B17549F968}"/>
              </a:ext>
            </a:extLst>
          </p:cNvPr>
          <p:cNvSpPr>
            <a:spLocks noGrp="1"/>
          </p:cNvSpPr>
          <p:nvPr>
            <p:ph type="sldNum" sz="quarter" idx="12"/>
          </p:nvPr>
        </p:nvSpPr>
        <p:spPr/>
        <p:txBody>
          <a:bodyPr/>
          <a:lstStyle/>
          <a:p>
            <a:fld id="{17A52913-72C3-E440-8177-8EE0361CC093}" type="slidenum">
              <a:rPr lang="en-US" smtClean="0"/>
              <a:t>‹#›</a:t>
            </a:fld>
            <a:endParaRPr lang="en-US"/>
          </a:p>
        </p:txBody>
      </p:sp>
    </p:spTree>
    <p:extLst>
      <p:ext uri="{BB962C8B-B14F-4D97-AF65-F5344CB8AC3E}">
        <p14:creationId xmlns:p14="http://schemas.microsoft.com/office/powerpoint/2010/main" val="353958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54EF-DB37-9BCA-75E5-4E54E34B96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407CAD-4478-52B2-88C7-A0B831F77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5C1A5-B3D0-2C08-D6F5-551D72975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66A89-AF17-F7E8-9B92-6010F74F9CF3}"/>
              </a:ext>
            </a:extLst>
          </p:cNvPr>
          <p:cNvSpPr>
            <a:spLocks noGrp="1"/>
          </p:cNvSpPr>
          <p:nvPr>
            <p:ph type="dt" sz="half" idx="10"/>
          </p:nvPr>
        </p:nvSpPr>
        <p:spPr/>
        <p:txBody>
          <a:bodyPr/>
          <a:lstStyle/>
          <a:p>
            <a:fld id="{919DF64E-DA13-4046-A455-9417A0ED3F6D}" type="datetimeFigureOut">
              <a:rPr lang="en-US" smtClean="0"/>
              <a:t>5/30/2024</a:t>
            </a:fld>
            <a:endParaRPr lang="en-US"/>
          </a:p>
        </p:txBody>
      </p:sp>
      <p:sp>
        <p:nvSpPr>
          <p:cNvPr id="6" name="Footer Placeholder 5">
            <a:extLst>
              <a:ext uri="{FF2B5EF4-FFF2-40B4-BE49-F238E27FC236}">
                <a16:creationId xmlns:a16="http://schemas.microsoft.com/office/drawing/2014/main" id="{5C94A199-2811-E150-BB97-977D85E84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039CD-2EEB-4ABF-83EC-C2F84CEC8B60}"/>
              </a:ext>
            </a:extLst>
          </p:cNvPr>
          <p:cNvSpPr>
            <a:spLocks noGrp="1"/>
          </p:cNvSpPr>
          <p:nvPr>
            <p:ph type="sldNum" sz="quarter" idx="12"/>
          </p:nvPr>
        </p:nvSpPr>
        <p:spPr/>
        <p:txBody>
          <a:bodyPr/>
          <a:lstStyle/>
          <a:p>
            <a:fld id="{17A52913-72C3-E440-8177-8EE0361CC093}" type="slidenum">
              <a:rPr lang="en-US" smtClean="0"/>
              <a:t>‹#›</a:t>
            </a:fld>
            <a:endParaRPr lang="en-US"/>
          </a:p>
        </p:txBody>
      </p:sp>
    </p:spTree>
    <p:extLst>
      <p:ext uri="{BB962C8B-B14F-4D97-AF65-F5344CB8AC3E}">
        <p14:creationId xmlns:p14="http://schemas.microsoft.com/office/powerpoint/2010/main" val="420874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04D2-FE6D-E5D2-C1FA-B48E6A25A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40B814-AB2D-6367-0DDF-68DFEC14F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64FCEA-88B9-CCE5-7521-1D23BC6FD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19F45-597C-1B52-0903-580354B33F7E}"/>
              </a:ext>
            </a:extLst>
          </p:cNvPr>
          <p:cNvSpPr>
            <a:spLocks noGrp="1"/>
          </p:cNvSpPr>
          <p:nvPr>
            <p:ph type="dt" sz="half" idx="10"/>
          </p:nvPr>
        </p:nvSpPr>
        <p:spPr/>
        <p:txBody>
          <a:bodyPr/>
          <a:lstStyle/>
          <a:p>
            <a:fld id="{919DF64E-DA13-4046-A455-9417A0ED3F6D}" type="datetimeFigureOut">
              <a:rPr lang="en-US" smtClean="0"/>
              <a:t>5/30/2024</a:t>
            </a:fld>
            <a:endParaRPr lang="en-US"/>
          </a:p>
        </p:txBody>
      </p:sp>
      <p:sp>
        <p:nvSpPr>
          <p:cNvPr id="6" name="Footer Placeholder 5">
            <a:extLst>
              <a:ext uri="{FF2B5EF4-FFF2-40B4-BE49-F238E27FC236}">
                <a16:creationId xmlns:a16="http://schemas.microsoft.com/office/drawing/2014/main" id="{760503C6-CCEE-AED6-D5B3-E36C4BC22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10F6A-BA11-EA20-3C33-206B43530027}"/>
              </a:ext>
            </a:extLst>
          </p:cNvPr>
          <p:cNvSpPr>
            <a:spLocks noGrp="1"/>
          </p:cNvSpPr>
          <p:nvPr>
            <p:ph type="sldNum" sz="quarter" idx="12"/>
          </p:nvPr>
        </p:nvSpPr>
        <p:spPr/>
        <p:txBody>
          <a:bodyPr/>
          <a:lstStyle/>
          <a:p>
            <a:fld id="{17A52913-72C3-E440-8177-8EE0361CC093}" type="slidenum">
              <a:rPr lang="en-US" smtClean="0"/>
              <a:t>‹#›</a:t>
            </a:fld>
            <a:endParaRPr lang="en-US"/>
          </a:p>
        </p:txBody>
      </p:sp>
    </p:spTree>
    <p:extLst>
      <p:ext uri="{BB962C8B-B14F-4D97-AF65-F5344CB8AC3E}">
        <p14:creationId xmlns:p14="http://schemas.microsoft.com/office/powerpoint/2010/main" val="312691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C1ADD0-0253-4820-D0DA-BDE1E7AFB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FF0F57-E40D-3A6A-D53B-384C362510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F5E72-21C7-697C-E1D5-8F39A3A80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DF64E-DA13-4046-A455-9417A0ED3F6D}" type="datetimeFigureOut">
              <a:rPr lang="en-US" smtClean="0"/>
              <a:t>5/30/2024</a:t>
            </a:fld>
            <a:endParaRPr lang="en-US"/>
          </a:p>
        </p:txBody>
      </p:sp>
      <p:sp>
        <p:nvSpPr>
          <p:cNvPr id="5" name="Footer Placeholder 4">
            <a:extLst>
              <a:ext uri="{FF2B5EF4-FFF2-40B4-BE49-F238E27FC236}">
                <a16:creationId xmlns:a16="http://schemas.microsoft.com/office/drawing/2014/main" id="{848A2CCC-9D31-A569-7697-B6170ACD5F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8B1D1E-B4A7-3EDC-84BF-13D43AAD0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52913-72C3-E440-8177-8EE0361CC093}" type="slidenum">
              <a:rPr lang="en-US" smtClean="0"/>
              <a:t>‹#›</a:t>
            </a:fld>
            <a:endParaRPr lang="en-US"/>
          </a:p>
        </p:txBody>
      </p:sp>
    </p:spTree>
    <p:extLst>
      <p:ext uri="{BB962C8B-B14F-4D97-AF65-F5344CB8AC3E}">
        <p14:creationId xmlns:p14="http://schemas.microsoft.com/office/powerpoint/2010/main" val="1301377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147631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541951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hyperlink" Target="mailto:Tai.Lockspeiser@cuanschutz.edu" TargetMode="External"/><Relationship Id="rId2" Type="http://schemas.openxmlformats.org/officeDocument/2006/relationships/image" Target="../media/image41.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12"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1.xml"/><Relationship Id="rId11" Type="http://schemas.openxmlformats.org/officeDocument/2006/relationships/image" Target="../media/image6.jpeg"/><Relationship Id="rId5" Type="http://schemas.openxmlformats.org/officeDocument/2006/relationships/diagramData" Target="../diagrams/data1.xml"/><Relationship Id="rId10" Type="http://schemas.openxmlformats.org/officeDocument/2006/relationships/image" Target="../media/image5.jpeg"/><Relationship Id="rId4" Type="http://schemas.openxmlformats.org/officeDocument/2006/relationships/image" Target="../media/image4.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C9D4D81-F1EC-8F89-2639-E956CABE2654}"/>
              </a:ext>
            </a:extLst>
          </p:cNvPr>
          <p:cNvSpPr>
            <a:spLocks noGrp="1"/>
          </p:cNvSpPr>
          <p:nvPr>
            <p:ph type="ctrTitle"/>
          </p:nvPr>
        </p:nvSpPr>
        <p:spPr>
          <a:xfrm>
            <a:off x="1255060" y="5279511"/>
            <a:ext cx="9681882" cy="739880"/>
          </a:xfrm>
        </p:spPr>
        <p:txBody>
          <a:bodyPr anchor="b">
            <a:normAutofit/>
          </a:bodyPr>
          <a:lstStyle/>
          <a:p>
            <a:r>
              <a:rPr lang="en-US" sz="4400" b="1" dirty="0">
                <a:solidFill>
                  <a:schemeClr val="tx1">
                    <a:lumMod val="85000"/>
                    <a:lumOff val="15000"/>
                  </a:schemeClr>
                </a:solidFill>
              </a:rPr>
              <a:t>Assessing medical students at CUSOM</a:t>
            </a:r>
          </a:p>
        </p:txBody>
      </p:sp>
      <p:sp>
        <p:nvSpPr>
          <p:cNvPr id="5" name="Subtitle 4">
            <a:extLst>
              <a:ext uri="{FF2B5EF4-FFF2-40B4-BE49-F238E27FC236}">
                <a16:creationId xmlns:a16="http://schemas.microsoft.com/office/drawing/2014/main" id="{9660598D-2B42-14C0-16FD-DE9F080B169B}"/>
              </a:ext>
            </a:extLst>
          </p:cNvPr>
          <p:cNvSpPr>
            <a:spLocks noGrp="1"/>
          </p:cNvSpPr>
          <p:nvPr>
            <p:ph type="subTitle" idx="1"/>
          </p:nvPr>
        </p:nvSpPr>
        <p:spPr>
          <a:xfrm>
            <a:off x="2438402" y="5886533"/>
            <a:ext cx="7315199" cy="819067"/>
          </a:xfrm>
        </p:spPr>
        <p:txBody>
          <a:bodyPr anchor="t">
            <a:noAutofit/>
          </a:bodyPr>
          <a:lstStyle/>
          <a:p>
            <a:r>
              <a:rPr lang="en-US" sz="1800" b="1" dirty="0">
                <a:solidFill>
                  <a:schemeClr val="tx1">
                    <a:lumMod val="85000"/>
                    <a:lumOff val="15000"/>
                  </a:schemeClr>
                </a:solidFill>
              </a:rPr>
              <a:t>Tai Lockspeiser, MD, MHPE</a:t>
            </a:r>
          </a:p>
          <a:p>
            <a:r>
              <a:rPr lang="en-US" sz="1800" b="1" dirty="0">
                <a:solidFill>
                  <a:schemeClr val="tx1">
                    <a:lumMod val="85000"/>
                    <a:lumOff val="15000"/>
                  </a:schemeClr>
                </a:solidFill>
              </a:rPr>
              <a:t>Assistant Dean of Assessment, Evaluation, and Outcomes</a:t>
            </a:r>
          </a:p>
        </p:txBody>
      </p:sp>
      <p:pic>
        <p:nvPicPr>
          <p:cNvPr id="7" name="Picture 6">
            <a:extLst>
              <a:ext uri="{FF2B5EF4-FFF2-40B4-BE49-F238E27FC236}">
                <a16:creationId xmlns:a16="http://schemas.microsoft.com/office/drawing/2014/main" id="{ACD203EE-2872-B7FC-69B0-CAA09095622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785176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20">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624568"/>
            <a:ext cx="3351755" cy="5412920"/>
          </a:xfrm>
        </p:spPr>
        <p:txBody>
          <a:bodyPr>
            <a:normAutofit/>
          </a:bodyPr>
          <a:lstStyle/>
          <a:p>
            <a:r>
              <a:rPr lang="en-US" sz="4000">
                <a:solidFill>
                  <a:schemeClr val="bg1"/>
                </a:solidFill>
              </a:rPr>
              <a:t>Suggestions for high quality feedback and narrative comments</a:t>
            </a:r>
          </a:p>
        </p:txBody>
      </p:sp>
      <p:graphicFrame>
        <p:nvGraphicFramePr>
          <p:cNvPr id="5" name="Content Placeholder 2">
            <a:extLst>
              <a:ext uri="{FF2B5EF4-FFF2-40B4-BE49-F238E27FC236}">
                <a16:creationId xmlns:a16="http://schemas.microsoft.com/office/drawing/2014/main" id="{95714D59-9AB8-4354-8611-CCAD885740B4}"/>
              </a:ext>
            </a:extLst>
          </p:cNvPr>
          <p:cNvGraphicFramePr>
            <a:graphicFrameLocks noGrp="1"/>
          </p:cNvGraphicFramePr>
          <p:nvPr>
            <p:ph idx="1"/>
            <p:extLst>
              <p:ext uri="{D42A27DB-BD31-4B8C-83A1-F6EECF244321}">
                <p14:modId xmlns:p14="http://schemas.microsoft.com/office/powerpoint/2010/main" val="3925735854"/>
              </p:ext>
            </p:extLst>
          </p:nvPr>
        </p:nvGraphicFramePr>
        <p:xfrm>
          <a:off x="5392455" y="353813"/>
          <a:ext cx="6327876" cy="6127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04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1DE4F0-961C-1D06-B3CE-4A62506A79C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200" b="1" kern="1200" dirty="0">
                <a:solidFill>
                  <a:srgbClr val="FFFFFF"/>
                </a:solidFill>
                <a:latin typeface="+mj-lt"/>
                <a:ea typeface="+mj-ea"/>
                <a:cs typeface="+mj-cs"/>
              </a:rPr>
              <a:t>Mitigating bias</a:t>
            </a:r>
          </a:p>
        </p:txBody>
      </p:sp>
      <p:graphicFrame>
        <p:nvGraphicFramePr>
          <p:cNvPr id="5" name="Content Placeholder 2">
            <a:extLst>
              <a:ext uri="{FF2B5EF4-FFF2-40B4-BE49-F238E27FC236}">
                <a16:creationId xmlns:a16="http://schemas.microsoft.com/office/drawing/2014/main" id="{E5439DA5-18AB-1536-C868-3C16441C45D2}"/>
              </a:ext>
            </a:extLst>
          </p:cNvPr>
          <p:cNvGraphicFramePr>
            <a:graphicFrameLocks noGrp="1"/>
          </p:cNvGraphicFramePr>
          <p:nvPr>
            <p:ph idx="1"/>
          </p:nvPr>
        </p:nvGraphicFramePr>
        <p:xfrm>
          <a:off x="3567659" y="359764"/>
          <a:ext cx="8214610" cy="6300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94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6095980" cy="685799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6096000" y="10"/>
            <a:ext cx="6096000" cy="6857990"/>
          </a:xfrm>
          <a:prstGeom prst="rect">
            <a:avLst/>
          </a:prstGeom>
        </p:spPr>
      </p:pic>
      <p:sp>
        <p:nvSpPr>
          <p:cNvPr id="9" name="Rectangle 1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ame 14">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800" b="1" kern="1200">
                <a:solidFill>
                  <a:srgbClr val="080808"/>
                </a:solidFill>
                <a:latin typeface="+mj-lt"/>
                <a:ea typeface="+mj-ea"/>
                <a:cs typeface="+mj-cs"/>
              </a:rPr>
              <a:t>Be the eye-witness and not the judge!</a:t>
            </a:r>
            <a:br>
              <a:rPr lang="en-US" sz="2800" kern="1200">
                <a:solidFill>
                  <a:srgbClr val="080808"/>
                </a:solidFill>
                <a:latin typeface="+mj-lt"/>
                <a:ea typeface="+mj-ea"/>
                <a:cs typeface="+mj-cs"/>
              </a:rPr>
            </a:br>
            <a:endParaRPr lang="en-US" sz="2800" kern="1200">
              <a:solidFill>
                <a:srgbClr val="080808"/>
              </a:solidFill>
              <a:latin typeface="+mj-lt"/>
              <a:ea typeface="+mj-ea"/>
              <a:cs typeface="+mj-cs"/>
            </a:endParaRPr>
          </a:p>
        </p:txBody>
      </p:sp>
    </p:spTree>
    <p:extLst>
      <p:ext uri="{BB962C8B-B14F-4D97-AF65-F5344CB8AC3E}">
        <p14:creationId xmlns:p14="http://schemas.microsoft.com/office/powerpoint/2010/main" val="186414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7979-6EC9-8D44-B648-74209052FEEF}"/>
              </a:ext>
            </a:extLst>
          </p:cNvPr>
          <p:cNvSpPr>
            <a:spLocks noGrp="1"/>
          </p:cNvSpPr>
          <p:nvPr>
            <p:ph type="title"/>
          </p:nvPr>
        </p:nvSpPr>
        <p:spPr>
          <a:xfrm>
            <a:off x="0" y="274638"/>
            <a:ext cx="12191999" cy="1143000"/>
          </a:xfrm>
        </p:spPr>
        <p:txBody>
          <a:bodyPr>
            <a:normAutofit fontScale="90000"/>
          </a:bodyPr>
          <a:lstStyle/>
          <a:p>
            <a:r>
              <a:rPr lang="en-US" dirty="0">
                <a:cs typeface="Calibri Light"/>
              </a:rPr>
              <a:t>Each assessment is another pixel to provide more detail</a:t>
            </a:r>
            <a:endParaRPr lang="en-US" dirty="0"/>
          </a:p>
        </p:txBody>
      </p:sp>
      <p:pic>
        <p:nvPicPr>
          <p:cNvPr id="6" name="Content Placeholder 5">
            <a:extLst>
              <a:ext uri="{FF2B5EF4-FFF2-40B4-BE49-F238E27FC236}">
                <a16:creationId xmlns:a16="http://schemas.microsoft.com/office/drawing/2014/main" id="{60582D96-0AC1-5342-B724-58F043DDE033}"/>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09600" y="1672816"/>
            <a:ext cx="5384800" cy="3588567"/>
          </a:xfrm>
        </p:spPr>
      </p:pic>
      <p:pic>
        <p:nvPicPr>
          <p:cNvPr id="8" name="Content Placeholder 7">
            <a:extLst>
              <a:ext uri="{FF2B5EF4-FFF2-40B4-BE49-F238E27FC236}">
                <a16:creationId xmlns:a16="http://schemas.microsoft.com/office/drawing/2014/main" id="{42FECA2C-EF32-CC4B-8F44-39C0167FF908}"/>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97600" y="1672816"/>
            <a:ext cx="5384800" cy="3588567"/>
          </a:xfrm>
        </p:spPr>
      </p:pic>
    </p:spTree>
    <p:extLst>
      <p:ext uri="{BB962C8B-B14F-4D97-AF65-F5344CB8AC3E}">
        <p14:creationId xmlns:p14="http://schemas.microsoft.com/office/powerpoint/2010/main" val="66830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9DF297-2F97-D8A0-3B34-7797C1AF5D4F}"/>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4300" dirty="0"/>
              <a:t>Always feel free to reach out with any questions!</a:t>
            </a: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earing glasses and a blue shirt&#10;&#10;Description automatically generated">
            <a:extLst>
              <a:ext uri="{FF2B5EF4-FFF2-40B4-BE49-F238E27FC236}">
                <a16:creationId xmlns:a16="http://schemas.microsoft.com/office/drawing/2014/main" id="{E77E1617-9756-4848-7941-EAECF12E3DB9}"/>
              </a:ext>
            </a:extLst>
          </p:cNvPr>
          <p:cNvPicPr>
            <a:picLocks noChangeAspect="1"/>
          </p:cNvPicPr>
          <p:nvPr/>
        </p:nvPicPr>
        <p:blipFill rotWithShape="1">
          <a:blip r:embed="rId2"/>
          <a:srcRect r="-2" b="19998"/>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89E9BAF1-DD86-07D8-E3FB-A63D77B17918}"/>
              </a:ext>
            </a:extLst>
          </p:cNvPr>
          <p:cNvSpPr>
            <a:spLocks noGrp="1"/>
          </p:cNvSpPr>
          <p:nvPr>
            <p:ph sz="half" idx="1"/>
          </p:nvPr>
        </p:nvSpPr>
        <p:spPr>
          <a:xfrm>
            <a:off x="6657715" y="2990818"/>
            <a:ext cx="4195673" cy="2913872"/>
          </a:xfrm>
        </p:spPr>
        <p:txBody>
          <a:bodyPr vert="horz" lIns="91440" tIns="45720" rIns="91440" bIns="45720" rtlCol="0" anchor="t">
            <a:normAutofit/>
          </a:bodyPr>
          <a:lstStyle/>
          <a:p>
            <a:pPr marL="0"/>
            <a:r>
              <a:rPr lang="en-US" sz="2000" dirty="0">
                <a:solidFill>
                  <a:schemeClr val="tx1">
                    <a:alpha val="80000"/>
                  </a:schemeClr>
                </a:solidFill>
              </a:rPr>
              <a:t>Tai Lockspeiser, MD, MHPE</a:t>
            </a:r>
          </a:p>
          <a:p>
            <a:r>
              <a:rPr lang="en-US" sz="2000" dirty="0">
                <a:solidFill>
                  <a:schemeClr val="tx1">
                    <a:alpha val="80000"/>
                  </a:schemeClr>
                </a:solidFill>
              </a:rPr>
              <a:t>Assistant Dean of Assessment, Evaluation and Outcomes</a:t>
            </a:r>
          </a:p>
          <a:p>
            <a:r>
              <a:rPr lang="en-US" sz="2000" dirty="0">
                <a:solidFill>
                  <a:schemeClr val="tx1">
                    <a:alpha val="80000"/>
                  </a:schemeClr>
                </a:solidFill>
                <a:hlinkClick r:id="rId3"/>
              </a:rPr>
              <a:t>Tai.Lockspeiser@cuanschutz.edu</a:t>
            </a:r>
            <a:r>
              <a:rPr lang="en-US" sz="2000" dirty="0">
                <a:solidFill>
                  <a:schemeClr val="tx1">
                    <a:alpha val="80000"/>
                  </a:schemeClr>
                </a:solidFill>
              </a:rPr>
              <a:t>	</a:t>
            </a: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30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F5BD14-4DE7-3E83-02D8-62B9E3B2A1F3}"/>
              </a:ext>
            </a:extLst>
          </p:cNvPr>
          <p:cNvSpPr>
            <a:spLocks noGrp="1"/>
          </p:cNvSpPr>
          <p:nvPr>
            <p:ph type="title"/>
          </p:nvPr>
        </p:nvSpPr>
        <p:spPr>
          <a:xfrm>
            <a:off x="4654296" y="329184"/>
            <a:ext cx="6894576" cy="1783080"/>
          </a:xfrm>
        </p:spPr>
        <p:txBody>
          <a:bodyPr anchor="b">
            <a:normAutofit/>
          </a:bodyPr>
          <a:lstStyle/>
          <a:p>
            <a:r>
              <a:rPr lang="en-US" sz="5400" kern="100">
                <a:effectLst/>
                <a:latin typeface="Calibri" panose="020F0502020204030204" pitchFamily="34" charset="0"/>
                <a:ea typeface="Calibri" panose="020F0502020204030204" pitchFamily="34" charset="0"/>
                <a:cs typeface="Times New Roman" panose="02020603050405020304" pitchFamily="18" charset="0"/>
              </a:rPr>
              <a:t>What is the overall goal of clinical assessment?</a:t>
            </a:r>
            <a:endParaRPr lang="en-US" sz="5400"/>
          </a:p>
        </p:txBody>
      </p:sp>
      <p:pic>
        <p:nvPicPr>
          <p:cNvPr id="5" name="Picture 4" descr="Desk with stethoscope and computer keyboard">
            <a:extLst>
              <a:ext uri="{FF2B5EF4-FFF2-40B4-BE49-F238E27FC236}">
                <a16:creationId xmlns:a16="http://schemas.microsoft.com/office/drawing/2014/main" id="{CAD5C850-28BD-77E3-6D4F-FE4453AE39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7950A12-04CF-28A8-F641-F141CC02136F}"/>
              </a:ext>
            </a:extLst>
          </p:cNvPr>
          <p:cNvSpPr>
            <a:spLocks noGrp="1"/>
          </p:cNvSpPr>
          <p:nvPr>
            <p:ph idx="1"/>
          </p:nvPr>
        </p:nvSpPr>
        <p:spPr>
          <a:xfrm>
            <a:off x="4654296" y="2706624"/>
            <a:ext cx="6894576" cy="3483864"/>
          </a:xfrm>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To provide the </a:t>
            </a:r>
            <a:r>
              <a:rPr lang="en-US" u="sng" kern="100" dirty="0">
                <a:effectLst/>
                <a:latin typeface="Calibri" panose="020F0502020204030204" pitchFamily="34" charset="0"/>
                <a:ea typeface="Calibri" panose="020F0502020204030204" pitchFamily="34" charset="0"/>
                <a:cs typeface="Times New Roman" panose="02020603050405020304" pitchFamily="18" charset="0"/>
              </a:rPr>
              <a:t>student</a:t>
            </a:r>
            <a:r>
              <a:rPr lang="en-US" kern="100" dirty="0">
                <a:effectLst/>
                <a:latin typeface="Calibri" panose="020F0502020204030204" pitchFamily="34" charset="0"/>
                <a:ea typeface="Calibri" panose="020F0502020204030204" pitchFamily="34" charset="0"/>
                <a:cs typeface="Times New Roman" panose="02020603050405020304" pitchFamily="18" charset="0"/>
              </a:rPr>
              <a:t> and the </a:t>
            </a:r>
            <a:r>
              <a:rPr lang="en-US" u="sng" kern="100" dirty="0">
                <a:effectLst/>
                <a:latin typeface="Calibri" panose="020F0502020204030204" pitchFamily="34" charset="0"/>
                <a:ea typeface="Calibri" panose="020F0502020204030204" pitchFamily="34" charset="0"/>
                <a:cs typeface="Times New Roman" panose="02020603050405020304" pitchFamily="18" charset="0"/>
              </a:rPr>
              <a:t>school</a:t>
            </a:r>
            <a:r>
              <a:rPr lang="en-US" kern="100" dirty="0">
                <a:effectLst/>
                <a:latin typeface="Calibri" panose="020F0502020204030204" pitchFamily="34" charset="0"/>
                <a:ea typeface="Calibri" panose="020F0502020204030204" pitchFamily="34" charset="0"/>
                <a:cs typeface="Times New Roman" panose="02020603050405020304" pitchFamily="18" charset="0"/>
              </a:rPr>
              <a:t> with helpful information on the student’s growth towards becoming an </a:t>
            </a:r>
            <a:r>
              <a:rPr lang="en-US" u="sng" kern="100" dirty="0">
                <a:effectLst/>
                <a:latin typeface="Calibri" panose="020F0502020204030204" pitchFamily="34" charset="0"/>
                <a:ea typeface="Calibri" panose="020F0502020204030204" pitchFamily="34" charset="0"/>
                <a:cs typeface="Times New Roman" panose="02020603050405020304" pitchFamily="18" charset="0"/>
              </a:rPr>
              <a:t>independent</a:t>
            </a:r>
            <a:r>
              <a:rPr lang="en-US" kern="100" dirty="0">
                <a:effectLst/>
                <a:latin typeface="Calibri" panose="020F0502020204030204" pitchFamily="34" charset="0"/>
                <a:ea typeface="Calibri" panose="020F0502020204030204" pitchFamily="34" charset="0"/>
                <a:cs typeface="Times New Roman" panose="02020603050405020304" pitchFamily="18" charset="0"/>
              </a:rPr>
              <a:t> physician capable of providing </a:t>
            </a:r>
            <a:r>
              <a:rPr lang="en-US" u="sng" kern="100" dirty="0">
                <a:effectLst/>
                <a:latin typeface="Calibri" panose="020F0502020204030204" pitchFamily="34" charset="0"/>
                <a:ea typeface="Calibri" panose="020F0502020204030204" pitchFamily="34" charset="0"/>
                <a:cs typeface="Times New Roman" panose="02020603050405020304" pitchFamily="18" charset="0"/>
              </a:rPr>
              <a:t>safe and effective patient care</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2200" dirty="0"/>
          </a:p>
        </p:txBody>
      </p:sp>
    </p:spTree>
    <p:extLst>
      <p:ext uri="{BB962C8B-B14F-4D97-AF65-F5344CB8AC3E}">
        <p14:creationId xmlns:p14="http://schemas.microsoft.com/office/powerpoint/2010/main" val="379600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FDF47F-6765-BF49-9229-567060D06EAB}"/>
              </a:ext>
            </a:extLst>
          </p:cNvPr>
          <p:cNvSpPr/>
          <p:nvPr/>
        </p:nvSpPr>
        <p:spPr>
          <a:xfrm>
            <a:off x="838200" y="1507958"/>
            <a:ext cx="10515600" cy="47827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Image result for tent icon">
            <a:extLst>
              <a:ext uri="{FF2B5EF4-FFF2-40B4-BE49-F238E27FC236}">
                <a16:creationId xmlns:a16="http://schemas.microsoft.com/office/drawing/2014/main" id="{AEEEDC0F-3083-0549-B0FA-8091B8B7A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9679" y="2245593"/>
            <a:ext cx="382325" cy="382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 result for tent icon">
            <a:extLst>
              <a:ext uri="{FF2B5EF4-FFF2-40B4-BE49-F238E27FC236}">
                <a16:creationId xmlns:a16="http://schemas.microsoft.com/office/drawing/2014/main" id="{55B88422-AF7A-F241-B8F1-747D76245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24499" y="2237674"/>
            <a:ext cx="382325" cy="3823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Image result for tent icon">
            <a:extLst>
              <a:ext uri="{FF2B5EF4-FFF2-40B4-BE49-F238E27FC236}">
                <a16:creationId xmlns:a16="http://schemas.microsoft.com/office/drawing/2014/main" id="{3FFAAD03-7B38-A443-9274-F6C214772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30408" y="2245592"/>
            <a:ext cx="382325" cy="382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Image result for tent icon">
            <a:extLst>
              <a:ext uri="{FF2B5EF4-FFF2-40B4-BE49-F238E27FC236}">
                <a16:creationId xmlns:a16="http://schemas.microsoft.com/office/drawing/2014/main" id="{A7FB913C-6887-7B42-B6F9-CA19B188D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433022" y="2253716"/>
            <a:ext cx="382325" cy="382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lains">
            <a:extLst>
              <a:ext uri="{FF2B5EF4-FFF2-40B4-BE49-F238E27FC236}">
                <a16:creationId xmlns:a16="http://schemas.microsoft.com/office/drawing/2014/main" id="{83E92DD3-0CFD-7E49-A48B-BFD42166A2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99" b="37931"/>
          <a:stretch/>
        </p:blipFill>
        <p:spPr bwMode="auto">
          <a:xfrm>
            <a:off x="838200" y="5569146"/>
            <a:ext cx="2396187" cy="71253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ABB779A-00A3-B34F-8A3E-FE843C1F9BFD}"/>
              </a:ext>
            </a:extLst>
          </p:cNvPr>
          <p:cNvSpPr>
            <a:spLocks noGrp="1"/>
          </p:cNvSpPr>
          <p:nvPr>
            <p:ph type="title"/>
          </p:nvPr>
        </p:nvSpPr>
        <p:spPr/>
        <p:txBody>
          <a:bodyPr/>
          <a:lstStyle/>
          <a:p>
            <a:pPr algn="ctr"/>
            <a:r>
              <a:rPr lang="en-US" dirty="0"/>
              <a:t>CUSOM Trek Curriculum</a:t>
            </a:r>
          </a:p>
        </p:txBody>
      </p:sp>
      <p:graphicFrame>
        <p:nvGraphicFramePr>
          <p:cNvPr id="6" name="Content Placeholder 5">
            <a:extLst>
              <a:ext uri="{FF2B5EF4-FFF2-40B4-BE49-F238E27FC236}">
                <a16:creationId xmlns:a16="http://schemas.microsoft.com/office/drawing/2014/main" id="{4EBA351C-916A-A945-8BDA-A56AF6A92F27}"/>
              </a:ext>
            </a:extLst>
          </p:cNvPr>
          <p:cNvGraphicFramePr>
            <a:graphicFrameLocks noGrp="1"/>
          </p:cNvGraphicFramePr>
          <p:nvPr>
            <p:ph idx="1"/>
          </p:nvPr>
        </p:nvGraphicFramePr>
        <p:xfrm>
          <a:off x="838200" y="1681248"/>
          <a:ext cx="10515600" cy="5403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8" name="Picture 4" descr="Image result for foothills colorado">
            <a:extLst>
              <a:ext uri="{FF2B5EF4-FFF2-40B4-BE49-F238E27FC236}">
                <a16:creationId xmlns:a16="http://schemas.microsoft.com/office/drawing/2014/main" id="{A7BF18E9-CA9B-F44C-B892-21D1941DF20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9948" b="30300"/>
          <a:stretch/>
        </p:blipFill>
        <p:spPr bwMode="auto">
          <a:xfrm>
            <a:off x="3798570" y="5578146"/>
            <a:ext cx="2297430" cy="7125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lpine colorado">
            <a:extLst>
              <a:ext uri="{FF2B5EF4-FFF2-40B4-BE49-F238E27FC236}">
                <a16:creationId xmlns:a16="http://schemas.microsoft.com/office/drawing/2014/main" id="{AFB81C13-F7D0-684E-AEFC-29511B11327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6758" b="51535"/>
          <a:stretch/>
        </p:blipFill>
        <p:spPr bwMode="auto">
          <a:xfrm>
            <a:off x="6096000" y="5565267"/>
            <a:ext cx="3802380" cy="7125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ongs peak summit">
            <a:extLst>
              <a:ext uri="{FF2B5EF4-FFF2-40B4-BE49-F238E27FC236}">
                <a16:creationId xmlns:a16="http://schemas.microsoft.com/office/drawing/2014/main" id="{04CD7967-34DB-5446-9B65-18032B9D37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94569" y="5578147"/>
            <a:ext cx="1459232" cy="6996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CB9394CA-EACB-614D-89BC-FD7DAD67F47C}"/>
              </a:ext>
            </a:extLst>
          </p:cNvPr>
          <p:cNvGraphicFramePr>
            <a:graphicFrameLocks noGrp="1"/>
          </p:cNvGraphicFramePr>
          <p:nvPr/>
        </p:nvGraphicFramePr>
        <p:xfrm>
          <a:off x="838200" y="3036570"/>
          <a:ext cx="10515600" cy="3249930"/>
        </p:xfrm>
        <a:graphic>
          <a:graphicData uri="http://schemas.openxmlformats.org/drawingml/2006/table">
            <a:tbl>
              <a:tblPr firstRow="1" bandRow="1">
                <a:tableStyleId>{5940675A-B579-460E-94D1-54222C63F5DA}</a:tableStyleId>
              </a:tblPr>
              <a:tblGrid>
                <a:gridCol w="2396490">
                  <a:extLst>
                    <a:ext uri="{9D8B030D-6E8A-4147-A177-3AD203B41FA5}">
                      <a16:colId xmlns:a16="http://schemas.microsoft.com/office/drawing/2014/main" val="3419905016"/>
                    </a:ext>
                  </a:extLst>
                </a:gridCol>
                <a:gridCol w="560070">
                  <a:extLst>
                    <a:ext uri="{9D8B030D-6E8A-4147-A177-3AD203B41FA5}">
                      <a16:colId xmlns:a16="http://schemas.microsoft.com/office/drawing/2014/main" val="2146680730"/>
                    </a:ext>
                  </a:extLst>
                </a:gridCol>
                <a:gridCol w="2301240">
                  <a:extLst>
                    <a:ext uri="{9D8B030D-6E8A-4147-A177-3AD203B41FA5}">
                      <a16:colId xmlns:a16="http://schemas.microsoft.com/office/drawing/2014/main" val="2570405716"/>
                    </a:ext>
                  </a:extLst>
                </a:gridCol>
                <a:gridCol w="1116330">
                  <a:extLst>
                    <a:ext uri="{9D8B030D-6E8A-4147-A177-3AD203B41FA5}">
                      <a16:colId xmlns:a16="http://schemas.microsoft.com/office/drawing/2014/main" val="3828584449"/>
                    </a:ext>
                  </a:extLst>
                </a:gridCol>
                <a:gridCol w="1343025">
                  <a:extLst>
                    <a:ext uri="{9D8B030D-6E8A-4147-A177-3AD203B41FA5}">
                      <a16:colId xmlns:a16="http://schemas.microsoft.com/office/drawing/2014/main" val="240833610"/>
                    </a:ext>
                  </a:extLst>
                </a:gridCol>
                <a:gridCol w="1343025">
                  <a:extLst>
                    <a:ext uri="{9D8B030D-6E8A-4147-A177-3AD203B41FA5}">
                      <a16:colId xmlns:a16="http://schemas.microsoft.com/office/drawing/2014/main" val="511544639"/>
                    </a:ext>
                  </a:extLst>
                </a:gridCol>
                <a:gridCol w="1455420">
                  <a:extLst>
                    <a:ext uri="{9D8B030D-6E8A-4147-A177-3AD203B41FA5}">
                      <a16:colId xmlns:a16="http://schemas.microsoft.com/office/drawing/2014/main" val="4106919745"/>
                    </a:ext>
                  </a:extLst>
                </a:gridCol>
              </a:tblGrid>
              <a:tr h="497305">
                <a:tc>
                  <a:txBody>
                    <a:bodyPr/>
                    <a:lstStyle/>
                    <a:p>
                      <a:pPr algn="ctr"/>
                      <a:r>
                        <a:rPr lang="en-US" sz="1600" b="1" u="sng" dirty="0"/>
                        <a:t>Foundational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40000"/>
                        <a:lumOff val="60000"/>
                      </a:schemeClr>
                    </a:solidFill>
                  </a:tcPr>
                </a:tc>
                <a:tc rowSpan="3">
                  <a:txBody>
                    <a:bodyPr/>
                    <a:lstStyle/>
                    <a:p>
                      <a:pPr algn="ctr"/>
                      <a:r>
                        <a:rPr lang="en-US" sz="1600" dirty="0">
                          <a:solidFill>
                            <a:schemeClr val="bg1"/>
                          </a:solidFill>
                        </a:rPr>
                        <a:t>Summer Discovery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sz="1600" b="1" u="sng" dirty="0"/>
                        <a:t>Foundational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sz="1600" b="1" u="sng" dirty="0"/>
                        <a:t>Advanced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tc gridSpan="2">
                  <a:txBody>
                    <a:bodyPr/>
                    <a:lstStyle/>
                    <a:p>
                      <a:pPr algn="ctr"/>
                      <a:r>
                        <a:rPr lang="en-US" sz="1600" b="1" u="sng" dirty="0"/>
                        <a:t>Individualized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D96FF">
                        <a:alpha val="37000"/>
                      </a:srgbClr>
                    </a:solidFill>
                  </a:tcPr>
                </a:tc>
                <a:tc hMerge="1">
                  <a:txBody>
                    <a:bodyPr/>
                    <a:lstStyle/>
                    <a:p>
                      <a:endParaRPr lang="en-US"/>
                    </a:p>
                  </a:txBody>
                  <a:tcPr/>
                </a:tc>
                <a:tc>
                  <a:txBody>
                    <a:bodyPr/>
                    <a:lstStyle/>
                    <a:p>
                      <a:pPr algn="ctr"/>
                      <a:r>
                        <a:rPr lang="en-US" sz="1600" b="1" dirty="0"/>
                        <a:t>Individualized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2D9FF"/>
                    </a:solidFill>
                  </a:tcPr>
                </a:tc>
                <a:extLst>
                  <a:ext uri="{0D108BD9-81ED-4DB2-BD59-A6C34878D82A}">
                    <a16:rowId xmlns:a16="http://schemas.microsoft.com/office/drawing/2014/main" val="3452383525"/>
                  </a:ext>
                </a:extLst>
              </a:tr>
              <a:tr h="2030661">
                <a:tc>
                  <a:txBody>
                    <a:bodyPr/>
                    <a:lstStyle/>
                    <a:p>
                      <a:pPr algn="ctr"/>
                      <a:r>
                        <a:rPr lang="en-US" sz="1100" dirty="0" err="1"/>
                        <a:t>Preclerkship</a:t>
                      </a:r>
                      <a:r>
                        <a:rPr lang="en-US" sz="1100" dirty="0"/>
                        <a:t> Integrated Curriculum</a:t>
                      </a:r>
                    </a:p>
                    <a:p>
                      <a:pPr algn="ctr"/>
                      <a:r>
                        <a:rPr lang="en-US" sz="1100" dirty="0"/>
                        <a:t>Clinical Skills Training</a:t>
                      </a:r>
                    </a:p>
                    <a:p>
                      <a:pPr algn="ctr"/>
                      <a:r>
                        <a:rPr lang="en-US" sz="1100" dirty="0"/>
                        <a:t>Health &amp; Society Integration</a:t>
                      </a:r>
                    </a:p>
                    <a:p>
                      <a:pPr algn="ctr"/>
                      <a:r>
                        <a:rPr lang="en-US" sz="1100" dirty="0"/>
                        <a:t>Preceptorship</a:t>
                      </a:r>
                    </a:p>
                    <a:p>
                      <a:pPr algn="ctr"/>
                      <a:r>
                        <a:rPr lang="en-US" sz="1100" dirty="0"/>
                        <a:t>Coaching</a:t>
                      </a:r>
                      <a:endParaRPr lang="en-US" sz="1600"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US"/>
                    </a:p>
                  </a:txBody>
                  <a:tcPr/>
                </a:tc>
                <a:tc>
                  <a:txBody>
                    <a:bodyPr/>
                    <a:lstStyle/>
                    <a:p>
                      <a:pPr algn="ctr"/>
                      <a:r>
                        <a:rPr lang="en-US" sz="1100" dirty="0"/>
                        <a:t>Core Clerkships</a:t>
                      </a:r>
                    </a:p>
                    <a:p>
                      <a:pPr algn="ctr"/>
                      <a:r>
                        <a:rPr lang="en-US" sz="1100" dirty="0"/>
                        <a:t>Longitudinal Integrated Clerkships</a:t>
                      </a:r>
                      <a:endParaRPr lang="en-US" sz="1600"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sz="1100" dirty="0"/>
                        <a:t>Advanced Integrated Science Courses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100" dirty="0"/>
                        <a:t>Trail (Non-clinical) Leadership Training</a:t>
                      </a:r>
                    </a:p>
                    <a:p>
                      <a:pPr algn="ctr"/>
                      <a:endParaRPr lang="en-US" sz="1100" dirty="0"/>
                    </a:p>
                    <a:p>
                      <a:pPr marL="171450" indent="-171450" algn="l">
                        <a:buFont typeface="Arial" panose="020B0604020202020204" pitchFamily="34" charset="0"/>
                        <a:buChar char="•"/>
                      </a:pPr>
                      <a:r>
                        <a:rPr lang="en-US" sz="1100" dirty="0"/>
                        <a:t>Bioethics &amp; Humanities</a:t>
                      </a:r>
                    </a:p>
                    <a:p>
                      <a:pPr marL="171450" indent="-171450" algn="l">
                        <a:buFont typeface="Arial" panose="020B0604020202020204" pitchFamily="34" charset="0"/>
                        <a:buChar char="•"/>
                      </a:pPr>
                      <a:r>
                        <a:rPr lang="en-US" sz="1100" dirty="0"/>
                        <a:t>Medical Education</a:t>
                      </a:r>
                    </a:p>
                    <a:p>
                      <a:pPr marL="171450" indent="-171450" algn="l">
                        <a:buFont typeface="Arial" panose="020B0604020202020204" pitchFamily="34" charset="0"/>
                        <a:buChar char="•"/>
                      </a:pPr>
                      <a:r>
                        <a:rPr lang="en-US" sz="1100" dirty="0"/>
                        <a:t>Health Systems &amp; Community Leadership</a:t>
                      </a:r>
                    </a:p>
                    <a:p>
                      <a:pPr marL="171450" indent="-171450" algn="l">
                        <a:buFont typeface="Arial" panose="020B0604020202020204" pitchFamily="34" charset="0"/>
                        <a:buChar char="•"/>
                      </a:pPr>
                      <a:r>
                        <a:rPr lang="en-US" sz="1100" dirty="0"/>
                        <a:t>Research</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D96FF">
                        <a:alpha val="37000"/>
                      </a:srgbClr>
                    </a:solidFill>
                  </a:tcPr>
                </a:tc>
                <a:tc>
                  <a:txBody>
                    <a:bodyPr/>
                    <a:lstStyle/>
                    <a:p>
                      <a:pPr algn="ctr"/>
                      <a:r>
                        <a:rPr lang="en-US" sz="1100" dirty="0"/>
                        <a:t>Clinical Concentration</a:t>
                      </a:r>
                    </a:p>
                    <a:p>
                      <a:pPr algn="ctr"/>
                      <a:endParaRPr lang="en-US" sz="1100" dirty="0"/>
                    </a:p>
                    <a:p>
                      <a:pPr marL="171450" indent="-171450" algn="l">
                        <a:buFont typeface="Arial" panose="020B0604020202020204" pitchFamily="34" charset="0"/>
                        <a:buChar char="•"/>
                      </a:pPr>
                      <a:r>
                        <a:rPr lang="en-US" sz="1100" dirty="0"/>
                        <a:t>Acting Internship</a:t>
                      </a:r>
                    </a:p>
                    <a:p>
                      <a:pPr marL="171450" indent="-171450" algn="l">
                        <a:buFont typeface="Arial" panose="020B0604020202020204" pitchFamily="34" charset="0"/>
                        <a:buChar char="•"/>
                      </a:pPr>
                      <a:r>
                        <a:rPr lang="en-US" sz="1100" dirty="0"/>
                        <a:t>Acute Care</a:t>
                      </a:r>
                    </a:p>
                    <a:p>
                      <a:pPr marL="171450" indent="-171450" algn="l">
                        <a:buFont typeface="Arial" panose="020B0604020202020204" pitchFamily="34" charset="0"/>
                        <a:buChar char="•"/>
                      </a:pPr>
                      <a:r>
                        <a:rPr lang="en-US" sz="1100" dirty="0"/>
                        <a:t>Individualized Integrated Science Selective</a:t>
                      </a:r>
                    </a:p>
                    <a:p>
                      <a:pPr marL="171450" indent="-171450" algn="l">
                        <a:buFont typeface="Arial" panose="020B0604020202020204" pitchFamily="34" charset="0"/>
                        <a:buChar char="•"/>
                      </a:pPr>
                      <a:endParaRPr lang="en-US" sz="1100" dirty="0"/>
                    </a:p>
                    <a:p>
                      <a:pPr marL="171450" indent="-171450" algn="l">
                        <a:buFont typeface="Arial" panose="020B0604020202020204" pitchFamily="34" charset="0"/>
                        <a:buChar char="•"/>
                      </a:pPr>
                      <a:r>
                        <a:rPr lang="en-US" sz="1100" dirty="0"/>
                        <a:t>Electives</a:t>
                      </a:r>
                      <a:endParaRPr lang="en-US"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D96FF">
                        <a:alpha val="37000"/>
                      </a:srgbClr>
                    </a:solidFill>
                  </a:tcPr>
                </a:tc>
                <a:tc>
                  <a:txBody>
                    <a:bodyPr/>
                    <a:lstStyle/>
                    <a:p>
                      <a:pPr algn="ctr"/>
                      <a:r>
                        <a:rPr lang="en-US" sz="1100" dirty="0"/>
                        <a:t>Transition to Residency Courses</a:t>
                      </a:r>
                    </a:p>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D9FF"/>
                    </a:solidFill>
                  </a:tcPr>
                </a:tc>
                <a:extLst>
                  <a:ext uri="{0D108BD9-81ED-4DB2-BD59-A6C34878D82A}">
                    <a16:rowId xmlns:a16="http://schemas.microsoft.com/office/drawing/2014/main" val="3137399599"/>
                  </a:ext>
                </a:extLst>
              </a:tr>
              <a:tr h="721964">
                <a:tc>
                  <a:txBody>
                    <a:bodyPr/>
                    <a:lstStyle/>
                    <a:p>
                      <a:pPr algn="ctr"/>
                      <a:r>
                        <a:rPr lang="en-US" sz="2400" b="1" dirty="0">
                          <a:solidFill>
                            <a:schemeClr val="bg1"/>
                          </a:solidFill>
                        </a:rPr>
                        <a:t>Plains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tc>
                  <a:txBody>
                    <a:bodyPr/>
                    <a:lstStyle/>
                    <a:p>
                      <a:pPr algn="ctr"/>
                      <a:r>
                        <a:rPr lang="en-US" sz="2400" b="1" dirty="0">
                          <a:solidFill>
                            <a:schemeClr val="bg1"/>
                          </a:solidFill>
                        </a:rPr>
                        <a:t>Foothills</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2400" b="1" dirty="0">
                          <a:solidFill>
                            <a:schemeClr val="bg1"/>
                          </a:solidFill>
                        </a:rPr>
                        <a:t>Alpine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400" b="1" dirty="0"/>
                    </a:p>
                  </a:txBody>
                  <a:tcPr anchor="ctr"/>
                </a:tc>
                <a:tc hMerge="1">
                  <a:txBody>
                    <a:bodyPr/>
                    <a:lstStyle/>
                    <a:p>
                      <a:endParaRPr lang="en-US"/>
                    </a:p>
                  </a:txBody>
                  <a:tcPr/>
                </a:tc>
                <a:tc>
                  <a:txBody>
                    <a:bodyPr/>
                    <a:lstStyle/>
                    <a:p>
                      <a:pPr algn="ctr"/>
                      <a:r>
                        <a:rPr lang="en-US" sz="2400" b="1" dirty="0">
                          <a:solidFill>
                            <a:schemeClr val="bg1"/>
                          </a:solidFill>
                        </a:rPr>
                        <a:t>Summit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2842096"/>
                  </a:ext>
                </a:extLst>
              </a:tr>
            </a:tbl>
          </a:graphicData>
        </a:graphic>
      </p:graphicFrame>
      <p:sp>
        <p:nvSpPr>
          <p:cNvPr id="8" name="TextBox 7">
            <a:extLst>
              <a:ext uri="{FF2B5EF4-FFF2-40B4-BE49-F238E27FC236}">
                <a16:creationId xmlns:a16="http://schemas.microsoft.com/office/drawing/2014/main" id="{8CB93416-FA9A-C74D-B188-1920834BD6A1}"/>
              </a:ext>
            </a:extLst>
          </p:cNvPr>
          <p:cNvSpPr txBox="1"/>
          <p:nvPr/>
        </p:nvSpPr>
        <p:spPr>
          <a:xfrm>
            <a:off x="744489" y="2566739"/>
            <a:ext cx="78606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Orientation Base Camp (July)</a:t>
            </a:r>
          </a:p>
        </p:txBody>
      </p:sp>
      <p:sp>
        <p:nvSpPr>
          <p:cNvPr id="17" name="TextBox 16">
            <a:extLst>
              <a:ext uri="{FF2B5EF4-FFF2-40B4-BE49-F238E27FC236}">
                <a16:creationId xmlns:a16="http://schemas.microsoft.com/office/drawing/2014/main" id="{5FF944E6-0666-F543-A4F2-4D83E8CA5BB2}"/>
              </a:ext>
            </a:extLst>
          </p:cNvPr>
          <p:cNvSpPr txBox="1"/>
          <p:nvPr/>
        </p:nvSpPr>
        <p:spPr>
          <a:xfrm>
            <a:off x="3822629" y="2558250"/>
            <a:ext cx="78606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Foothills  Base Camp (September)</a:t>
            </a:r>
          </a:p>
        </p:txBody>
      </p:sp>
      <p:sp>
        <p:nvSpPr>
          <p:cNvPr id="18" name="TextBox 17">
            <a:extLst>
              <a:ext uri="{FF2B5EF4-FFF2-40B4-BE49-F238E27FC236}">
                <a16:creationId xmlns:a16="http://schemas.microsoft.com/office/drawing/2014/main" id="{7CD48B72-61AB-7948-B760-4AFA75FFB698}"/>
              </a:ext>
            </a:extLst>
          </p:cNvPr>
          <p:cNvSpPr txBox="1"/>
          <p:nvPr/>
        </p:nvSpPr>
        <p:spPr>
          <a:xfrm>
            <a:off x="7228538" y="2550792"/>
            <a:ext cx="78606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Alpine  Base Camp (January)</a:t>
            </a:r>
          </a:p>
        </p:txBody>
      </p:sp>
      <p:sp>
        <p:nvSpPr>
          <p:cNvPr id="19" name="TextBox 18">
            <a:extLst>
              <a:ext uri="{FF2B5EF4-FFF2-40B4-BE49-F238E27FC236}">
                <a16:creationId xmlns:a16="http://schemas.microsoft.com/office/drawing/2014/main" id="{3B504BE5-783A-C94F-8072-C99B260DEABD}"/>
              </a:ext>
            </a:extLst>
          </p:cNvPr>
          <p:cNvSpPr txBox="1"/>
          <p:nvPr/>
        </p:nvSpPr>
        <p:spPr>
          <a:xfrm>
            <a:off x="10212974" y="2558250"/>
            <a:ext cx="78606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Summit  Base Camp (April/May)</a:t>
            </a:r>
          </a:p>
        </p:txBody>
      </p:sp>
      <p:sp>
        <p:nvSpPr>
          <p:cNvPr id="20" name="TextBox 19">
            <a:extLst>
              <a:ext uri="{FF2B5EF4-FFF2-40B4-BE49-F238E27FC236}">
                <a16:creationId xmlns:a16="http://schemas.microsoft.com/office/drawing/2014/main" id="{B63FC49B-0605-9548-9987-62EE63D4CA5E}"/>
              </a:ext>
            </a:extLst>
          </p:cNvPr>
          <p:cNvSpPr txBox="1"/>
          <p:nvPr/>
        </p:nvSpPr>
        <p:spPr>
          <a:xfrm>
            <a:off x="3077876" y="2439302"/>
            <a:ext cx="914914"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Summer Discover (July/August)</a:t>
            </a:r>
          </a:p>
        </p:txBody>
      </p:sp>
      <p:sp>
        <p:nvSpPr>
          <p:cNvPr id="21" name="TextBox 20">
            <a:extLst>
              <a:ext uri="{FF2B5EF4-FFF2-40B4-BE49-F238E27FC236}">
                <a16:creationId xmlns:a16="http://schemas.microsoft.com/office/drawing/2014/main" id="{C749AFCE-D124-0F49-934E-98F6619F4C22}"/>
              </a:ext>
            </a:extLst>
          </p:cNvPr>
          <p:cNvSpPr txBox="1"/>
          <p:nvPr/>
        </p:nvSpPr>
        <p:spPr>
          <a:xfrm>
            <a:off x="6622583" y="2623836"/>
            <a:ext cx="9149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USMLE 1 (Dec/Jan)</a:t>
            </a:r>
          </a:p>
        </p:txBody>
      </p:sp>
      <p:sp>
        <p:nvSpPr>
          <p:cNvPr id="22" name="TextBox 21">
            <a:extLst>
              <a:ext uri="{FF2B5EF4-FFF2-40B4-BE49-F238E27FC236}">
                <a16:creationId xmlns:a16="http://schemas.microsoft.com/office/drawing/2014/main" id="{E87BC217-B4D2-4747-8DE1-EE30156803BB}"/>
              </a:ext>
            </a:extLst>
          </p:cNvPr>
          <p:cNvSpPr txBox="1"/>
          <p:nvPr/>
        </p:nvSpPr>
        <p:spPr>
          <a:xfrm>
            <a:off x="8345522" y="2644960"/>
            <a:ext cx="9149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USMLE 2 (October)</a:t>
            </a:r>
          </a:p>
        </p:txBody>
      </p:sp>
    </p:spTree>
    <p:extLst>
      <p:ext uri="{BB962C8B-B14F-4D97-AF65-F5344CB8AC3E}">
        <p14:creationId xmlns:p14="http://schemas.microsoft.com/office/powerpoint/2010/main" val="5051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FABEDD-F89B-DD5E-E704-BA448DDF216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Assessment Forms</a:t>
            </a:r>
          </a:p>
        </p:txBody>
      </p:sp>
      <p:sp>
        <p:nvSpPr>
          <p:cNvPr id="3" name="Content Placeholder 2">
            <a:extLst>
              <a:ext uri="{FF2B5EF4-FFF2-40B4-BE49-F238E27FC236}">
                <a16:creationId xmlns:a16="http://schemas.microsoft.com/office/drawing/2014/main" id="{D4BD98A9-CFB0-719E-262C-AD9945B775D6}"/>
              </a:ext>
            </a:extLst>
          </p:cNvPr>
          <p:cNvSpPr>
            <a:spLocks noGrp="1"/>
          </p:cNvSpPr>
          <p:nvPr>
            <p:ph idx="1"/>
          </p:nvPr>
        </p:nvSpPr>
        <p:spPr>
          <a:xfrm>
            <a:off x="4581727" y="649480"/>
            <a:ext cx="7289144" cy="5546047"/>
          </a:xfrm>
        </p:spPr>
        <p:txBody>
          <a:bodyPr anchor="ctr">
            <a:normAutofit/>
          </a:bodyPr>
          <a:lstStyle/>
          <a:p>
            <a:r>
              <a:rPr lang="en-US" sz="2000" dirty="0"/>
              <a:t>All assessment is done in Oasis</a:t>
            </a:r>
          </a:p>
          <a:p>
            <a:pPr lvl="1"/>
            <a:r>
              <a:rPr lang="en-US" sz="2000" dirty="0"/>
              <a:t>Be on the look out for emails from Oasis with direct links to the forms – no need to remember your login!</a:t>
            </a:r>
          </a:p>
          <a:p>
            <a:pPr lvl="1"/>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All forms have two types of questions: </a:t>
            </a:r>
          </a:p>
          <a:p>
            <a:pPr lvl="1"/>
            <a:r>
              <a:rPr lang="en-US" sz="2000" dirty="0"/>
              <a:t>Ratings</a:t>
            </a:r>
          </a:p>
          <a:p>
            <a:pPr lvl="1"/>
            <a:r>
              <a:rPr lang="en-US" sz="2000" dirty="0"/>
              <a:t>Comment boxes</a:t>
            </a:r>
          </a:p>
        </p:txBody>
      </p:sp>
      <p:pic>
        <p:nvPicPr>
          <p:cNvPr id="5" name="Picture 4" descr="A close-up of a website&#10;&#10;Description automatically generated">
            <a:extLst>
              <a:ext uri="{FF2B5EF4-FFF2-40B4-BE49-F238E27FC236}">
                <a16:creationId xmlns:a16="http://schemas.microsoft.com/office/drawing/2014/main" id="{7716A415-72D7-5922-4A40-A205F77F85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7694" y="2580716"/>
            <a:ext cx="7531335" cy="1223841"/>
          </a:xfrm>
          <a:prstGeom prst="rect">
            <a:avLst/>
          </a:prstGeom>
        </p:spPr>
      </p:pic>
    </p:spTree>
    <p:extLst>
      <p:ext uri="{BB962C8B-B14F-4D97-AF65-F5344CB8AC3E}">
        <p14:creationId xmlns:p14="http://schemas.microsoft.com/office/powerpoint/2010/main" val="150391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0E9A-30D3-119F-FC17-2966140D663F}"/>
              </a:ext>
            </a:extLst>
          </p:cNvPr>
          <p:cNvSpPr>
            <a:spLocks noGrp="1"/>
          </p:cNvSpPr>
          <p:nvPr>
            <p:ph type="title"/>
          </p:nvPr>
        </p:nvSpPr>
        <p:spPr/>
        <p:txBody>
          <a:bodyPr/>
          <a:lstStyle/>
          <a:p>
            <a:r>
              <a:rPr lang="en-US" dirty="0"/>
              <a:t>What are the tasks that you will assess? </a:t>
            </a:r>
          </a:p>
        </p:txBody>
      </p:sp>
      <p:graphicFrame>
        <p:nvGraphicFramePr>
          <p:cNvPr id="8" name="Content Placeholder 7">
            <a:extLst>
              <a:ext uri="{FF2B5EF4-FFF2-40B4-BE49-F238E27FC236}">
                <a16:creationId xmlns:a16="http://schemas.microsoft.com/office/drawing/2014/main" id="{DE0C78E9-BB43-FE81-02B6-A0F4D54BBD36}"/>
              </a:ext>
            </a:extLst>
          </p:cNvPr>
          <p:cNvGraphicFramePr>
            <a:graphicFrameLocks noGrp="1"/>
          </p:cNvGraphicFramePr>
          <p:nvPr>
            <p:ph sz="half" idx="1"/>
            <p:extLst>
              <p:ext uri="{D42A27DB-BD31-4B8C-83A1-F6EECF244321}">
                <p14:modId xmlns:p14="http://schemas.microsoft.com/office/powerpoint/2010/main" val="1325156947"/>
              </p:ext>
            </p:extLst>
          </p:nvPr>
        </p:nvGraphicFramePr>
        <p:xfrm>
          <a:off x="838200" y="1667044"/>
          <a:ext cx="4566634" cy="3698321"/>
        </p:xfrm>
        <a:graphic>
          <a:graphicData uri="http://schemas.openxmlformats.org/drawingml/2006/table">
            <a:tbl>
              <a:tblPr bandRow="1">
                <a:tableStyleId>{5C22544A-7EE6-4342-B048-85BDC9FD1C3A}</a:tableStyleId>
              </a:tblPr>
              <a:tblGrid>
                <a:gridCol w="4566634">
                  <a:extLst>
                    <a:ext uri="{9D8B030D-6E8A-4147-A177-3AD203B41FA5}">
                      <a16:colId xmlns:a16="http://schemas.microsoft.com/office/drawing/2014/main" val="2227364513"/>
                    </a:ext>
                  </a:extLst>
                </a:gridCol>
              </a:tblGrid>
              <a:tr h="466813">
                <a:tc>
                  <a:txBody>
                    <a:bodyPr/>
                    <a:lstStyle/>
                    <a:p>
                      <a:pPr marL="342900" marR="0" indent="-342900">
                        <a:spcBef>
                          <a:spcPts val="0"/>
                        </a:spcBef>
                        <a:spcAft>
                          <a:spcPts val="0"/>
                        </a:spcAft>
                        <a:buFont typeface="Arial" panose="020B0604020202020204" pitchFamily="34" charset="0"/>
                        <a:buChar char="•"/>
                      </a:pPr>
                      <a:r>
                        <a:rPr lang="en-US" sz="2000" dirty="0">
                          <a:effectLst/>
                        </a:rPr>
                        <a:t>Gather a </a:t>
                      </a:r>
                      <a:r>
                        <a:rPr lang="en-US" sz="2000" b="1" dirty="0">
                          <a:effectLst/>
                        </a:rPr>
                        <a:t>history</a:t>
                      </a:r>
                      <a:r>
                        <a:rPr lang="en-US" sz="2000" dirty="0">
                          <a:effectLst/>
                        </a:rPr>
                        <a:t> from a patient.</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3295936055"/>
                  </a:ext>
                </a:extLst>
              </a:tr>
              <a:tr h="392262">
                <a:tc>
                  <a:txBody>
                    <a:bodyPr/>
                    <a:lstStyle/>
                    <a:p>
                      <a:pPr marL="342900" marR="0" indent="-342900">
                        <a:spcBef>
                          <a:spcPts val="0"/>
                        </a:spcBef>
                        <a:spcAft>
                          <a:spcPts val="0"/>
                        </a:spcAft>
                        <a:buFont typeface="Arial" panose="020B0604020202020204" pitchFamily="34" charset="0"/>
                        <a:buChar char="•"/>
                      </a:pPr>
                      <a:r>
                        <a:rPr lang="en-US" sz="2000" dirty="0">
                          <a:effectLst/>
                        </a:rPr>
                        <a:t>Perform a </a:t>
                      </a:r>
                      <a:r>
                        <a:rPr lang="en-US" sz="2000" b="1" dirty="0">
                          <a:effectLst/>
                        </a:rPr>
                        <a:t>physical exam</a:t>
                      </a:r>
                      <a:r>
                        <a:rPr lang="en-US" sz="2000" dirty="0">
                          <a:effectLst/>
                        </a:rPr>
                        <a:t>.</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3857816126"/>
                  </a:ext>
                </a:extLst>
              </a:tr>
              <a:tr h="483502">
                <a:tc>
                  <a:txBody>
                    <a:bodyPr/>
                    <a:lstStyle/>
                    <a:p>
                      <a:pPr marL="342900" marR="0" indent="-342900">
                        <a:spcBef>
                          <a:spcPts val="0"/>
                        </a:spcBef>
                        <a:spcAft>
                          <a:spcPts val="0"/>
                        </a:spcAft>
                        <a:buFont typeface="Arial" panose="020B0604020202020204" pitchFamily="34" charset="0"/>
                        <a:buChar char="•"/>
                      </a:pPr>
                      <a:r>
                        <a:rPr lang="en-US" sz="2000" dirty="0">
                          <a:effectLst/>
                        </a:rPr>
                        <a:t>Develop a </a:t>
                      </a:r>
                      <a:r>
                        <a:rPr lang="en-US" sz="2000" b="1" dirty="0">
                          <a:effectLst/>
                        </a:rPr>
                        <a:t>differential diagnosis</a:t>
                      </a:r>
                      <a:r>
                        <a:rPr lang="en-US" sz="2000" dirty="0">
                          <a:effectLst/>
                        </a:rPr>
                        <a:t>.</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199920392"/>
                  </a:ext>
                </a:extLst>
              </a:tr>
              <a:tr h="790441">
                <a:tc>
                  <a:txBody>
                    <a:bodyPr/>
                    <a:lstStyle/>
                    <a:p>
                      <a:pPr marL="342900" marR="0" indent="-342900">
                        <a:spcBef>
                          <a:spcPts val="0"/>
                        </a:spcBef>
                        <a:spcAft>
                          <a:spcPts val="0"/>
                        </a:spcAft>
                        <a:buFont typeface="Arial" panose="020B0604020202020204" pitchFamily="34" charset="0"/>
                        <a:buChar char="•"/>
                      </a:pPr>
                      <a:r>
                        <a:rPr lang="en-US" sz="2000" dirty="0">
                          <a:effectLst/>
                        </a:rPr>
                        <a:t>Provide </a:t>
                      </a:r>
                      <a:r>
                        <a:rPr lang="en-US" sz="2000" b="1" dirty="0">
                          <a:effectLst/>
                        </a:rPr>
                        <a:t>written documentation </a:t>
                      </a:r>
                      <a:r>
                        <a:rPr lang="en-US" sz="2000" dirty="0">
                          <a:effectLst/>
                        </a:rPr>
                        <a:t>of a clinical encounter.</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2714434759"/>
                  </a:ext>
                </a:extLst>
              </a:tr>
              <a:tr h="650903">
                <a:tc>
                  <a:txBody>
                    <a:bodyPr/>
                    <a:lstStyle/>
                    <a:p>
                      <a:pPr marL="342900" marR="0" indent="-342900">
                        <a:spcBef>
                          <a:spcPts val="0"/>
                        </a:spcBef>
                        <a:spcAft>
                          <a:spcPts val="0"/>
                        </a:spcAft>
                        <a:buFont typeface="Arial" panose="020B0604020202020204" pitchFamily="34" charset="0"/>
                        <a:buChar char="•"/>
                      </a:pPr>
                      <a:r>
                        <a:rPr lang="en-US" sz="2000" dirty="0">
                          <a:effectLst/>
                        </a:rPr>
                        <a:t>Provide an </a:t>
                      </a:r>
                      <a:r>
                        <a:rPr lang="en-US" sz="2000" b="1" dirty="0">
                          <a:effectLst/>
                        </a:rPr>
                        <a:t>oral presentation </a:t>
                      </a:r>
                      <a:r>
                        <a:rPr lang="en-US" sz="2000" dirty="0">
                          <a:effectLst/>
                        </a:rPr>
                        <a:t>of a clinical encounter.</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609740339"/>
                  </a:ext>
                </a:extLst>
              </a:tr>
              <a:tr h="238308">
                <a:tc>
                  <a:txBody>
                    <a:bodyPr/>
                    <a:lstStyle/>
                    <a:p>
                      <a:pPr marL="342900" marR="0" indent="-342900">
                        <a:spcBef>
                          <a:spcPts val="0"/>
                        </a:spcBef>
                        <a:spcAft>
                          <a:spcPts val="0"/>
                        </a:spcAft>
                        <a:buFont typeface="Arial" panose="020B0604020202020204" pitchFamily="34" charset="0"/>
                        <a:buChar char="•"/>
                      </a:pPr>
                      <a:r>
                        <a:rPr lang="en-US" sz="2000" dirty="0">
                          <a:effectLst/>
                        </a:rPr>
                        <a:t>Develop a </a:t>
                      </a:r>
                      <a:r>
                        <a:rPr lang="en-US" sz="2000" b="1" dirty="0">
                          <a:effectLst/>
                        </a:rPr>
                        <a:t>management plan </a:t>
                      </a:r>
                      <a:r>
                        <a:rPr lang="en-US" sz="2000" dirty="0">
                          <a:effectLst/>
                        </a:rPr>
                        <a:t>(including selecting/interpreting tests and preventative care).</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2948272651"/>
                  </a:ext>
                </a:extLst>
              </a:tr>
            </a:tbl>
          </a:graphicData>
        </a:graphic>
      </p:graphicFrame>
      <p:graphicFrame>
        <p:nvGraphicFramePr>
          <p:cNvPr id="9" name="Content Placeholder 8">
            <a:extLst>
              <a:ext uri="{FF2B5EF4-FFF2-40B4-BE49-F238E27FC236}">
                <a16:creationId xmlns:a16="http://schemas.microsoft.com/office/drawing/2014/main" id="{5C3D47AC-BA10-03ED-33C4-6CDE2447B891}"/>
              </a:ext>
            </a:extLst>
          </p:cNvPr>
          <p:cNvGraphicFramePr>
            <a:graphicFrameLocks noGrp="1"/>
          </p:cNvGraphicFramePr>
          <p:nvPr>
            <p:ph sz="half" idx="2"/>
          </p:nvPr>
        </p:nvGraphicFramePr>
        <p:xfrm>
          <a:off x="6787166" y="1667044"/>
          <a:ext cx="4566634" cy="4503506"/>
        </p:xfrm>
        <a:graphic>
          <a:graphicData uri="http://schemas.openxmlformats.org/drawingml/2006/table">
            <a:tbl>
              <a:tblPr bandRow="1">
                <a:tableStyleId>{5C22544A-7EE6-4342-B048-85BDC9FD1C3A}</a:tableStyleId>
              </a:tblPr>
              <a:tblGrid>
                <a:gridCol w="4566634">
                  <a:extLst>
                    <a:ext uri="{9D8B030D-6E8A-4147-A177-3AD203B41FA5}">
                      <a16:colId xmlns:a16="http://schemas.microsoft.com/office/drawing/2014/main" val="1315240699"/>
                    </a:ext>
                  </a:extLst>
                </a:gridCol>
              </a:tblGrid>
              <a:tr h="458036">
                <a:tc>
                  <a:txBody>
                    <a:bodyPr/>
                    <a:lstStyle/>
                    <a:p>
                      <a:pPr marL="342900" marR="0" indent="-342900">
                        <a:spcBef>
                          <a:spcPts val="0"/>
                        </a:spcBef>
                        <a:spcAft>
                          <a:spcPts val="0"/>
                        </a:spcAft>
                        <a:buFont typeface="Arial" panose="020B0604020202020204" pitchFamily="34" charset="0"/>
                        <a:buChar char="•"/>
                      </a:pPr>
                      <a:r>
                        <a:rPr lang="en-US" sz="2000" dirty="0">
                          <a:effectLst/>
                        </a:rPr>
                        <a:t>Basic Technical skills</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962353237"/>
                  </a:ext>
                </a:extLst>
              </a:tr>
              <a:tr h="433781">
                <a:tc>
                  <a:txBody>
                    <a:bodyPr/>
                    <a:lstStyle/>
                    <a:p>
                      <a:pPr marL="342900" marR="0" indent="-342900">
                        <a:spcBef>
                          <a:spcPts val="0"/>
                        </a:spcBef>
                        <a:spcAft>
                          <a:spcPts val="0"/>
                        </a:spcAft>
                        <a:buFont typeface="Arial" panose="020B0604020202020204" pitchFamily="34" charset="0"/>
                        <a:buChar char="•"/>
                      </a:pPr>
                      <a:r>
                        <a:rPr lang="en-US" sz="2000" dirty="0">
                          <a:effectLst/>
                        </a:rPr>
                        <a:t>Urgent/ Emergent care</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2042761744"/>
                  </a:ext>
                </a:extLst>
              </a:tr>
              <a:tr h="458036">
                <a:tc>
                  <a:txBody>
                    <a:bodyPr/>
                    <a:lstStyle/>
                    <a:p>
                      <a:pPr marL="342900" marR="0" indent="-342900">
                        <a:spcBef>
                          <a:spcPts val="0"/>
                        </a:spcBef>
                        <a:spcAft>
                          <a:spcPts val="0"/>
                        </a:spcAft>
                        <a:buFont typeface="Arial" panose="020B0604020202020204" pitchFamily="34" charset="0"/>
                        <a:buChar char="•"/>
                      </a:pPr>
                      <a:r>
                        <a:rPr lang="en-US" sz="2000" dirty="0">
                          <a:effectLst/>
                        </a:rPr>
                        <a:t>Organization/Prioritization</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714888227"/>
                  </a:ext>
                </a:extLst>
              </a:tr>
              <a:tr h="417728">
                <a:tc>
                  <a:txBody>
                    <a:bodyPr/>
                    <a:lstStyle/>
                    <a:p>
                      <a:pPr marL="342900" marR="0" indent="-342900">
                        <a:spcBef>
                          <a:spcPts val="0"/>
                        </a:spcBef>
                        <a:spcAft>
                          <a:spcPts val="0"/>
                        </a:spcAft>
                        <a:buFont typeface="Arial" panose="020B0604020202020204" pitchFamily="34" charset="0"/>
                        <a:buChar char="•"/>
                      </a:pPr>
                      <a:r>
                        <a:rPr lang="en-US" sz="2000" dirty="0">
                          <a:effectLst/>
                        </a:rPr>
                        <a:t>Evidence-Based Medicine</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2951277548"/>
                  </a:ext>
                </a:extLst>
              </a:tr>
              <a:tr h="458036">
                <a:tc>
                  <a:txBody>
                    <a:bodyPr/>
                    <a:lstStyle/>
                    <a:p>
                      <a:pPr marL="342900" marR="0" indent="-342900">
                        <a:spcBef>
                          <a:spcPts val="0"/>
                        </a:spcBef>
                        <a:spcAft>
                          <a:spcPts val="0"/>
                        </a:spcAft>
                        <a:buFont typeface="Arial" panose="020B0604020202020204" pitchFamily="34" charset="0"/>
                        <a:buChar char="•"/>
                      </a:pPr>
                      <a:r>
                        <a:rPr lang="en-US" sz="2000" dirty="0">
                          <a:effectLst/>
                        </a:rPr>
                        <a:t>Professionalism</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210916049"/>
                  </a:ext>
                </a:extLst>
              </a:tr>
              <a:tr h="458036">
                <a:tc>
                  <a:txBody>
                    <a:bodyPr/>
                    <a:lstStyle/>
                    <a:p>
                      <a:pPr marL="342900" marR="0" indent="-342900">
                        <a:spcBef>
                          <a:spcPts val="0"/>
                        </a:spcBef>
                        <a:spcAft>
                          <a:spcPts val="0"/>
                        </a:spcAft>
                        <a:buFont typeface="Arial" panose="020B0604020202020204" pitchFamily="34" charset="0"/>
                        <a:buChar char="•"/>
                      </a:pPr>
                      <a:r>
                        <a:rPr lang="en-US" sz="2000" dirty="0">
                          <a:effectLst/>
                        </a:rPr>
                        <a:t>Compassion</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3622289162"/>
                  </a:ext>
                </a:extLst>
              </a:tr>
              <a:tr h="458036">
                <a:tc>
                  <a:txBody>
                    <a:bodyPr/>
                    <a:lstStyle/>
                    <a:p>
                      <a:pPr marL="342900" marR="0" indent="-342900">
                        <a:spcBef>
                          <a:spcPts val="0"/>
                        </a:spcBef>
                        <a:spcAft>
                          <a:spcPts val="0"/>
                        </a:spcAft>
                        <a:buFont typeface="Arial" panose="020B0604020202020204" pitchFamily="34" charset="0"/>
                        <a:buChar char="•"/>
                      </a:pPr>
                      <a:r>
                        <a:rPr lang="en-US" sz="2000" dirty="0">
                          <a:effectLst/>
                        </a:rPr>
                        <a:t>Situational Awareness</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3444204269"/>
                  </a:ext>
                </a:extLst>
              </a:tr>
              <a:tr h="415875">
                <a:tc>
                  <a:txBody>
                    <a:bodyPr/>
                    <a:lstStyle/>
                    <a:p>
                      <a:pPr marL="342900" marR="0" indent="-342900">
                        <a:spcBef>
                          <a:spcPts val="0"/>
                        </a:spcBef>
                        <a:spcAft>
                          <a:spcPts val="0"/>
                        </a:spcAft>
                        <a:buFont typeface="Arial" panose="020B0604020202020204" pitchFamily="34" charset="0"/>
                        <a:buChar char="•"/>
                      </a:pPr>
                      <a:r>
                        <a:rPr lang="en-US" sz="2000" dirty="0">
                          <a:effectLst/>
                        </a:rPr>
                        <a:t>Advocacy</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1528059733"/>
                  </a:ext>
                </a:extLst>
              </a:tr>
              <a:tr h="487906">
                <a:tc>
                  <a:txBody>
                    <a:bodyPr/>
                    <a:lstStyle/>
                    <a:p>
                      <a:pPr marL="342900" marR="0" indent="-342900">
                        <a:spcBef>
                          <a:spcPts val="0"/>
                        </a:spcBef>
                        <a:spcAft>
                          <a:spcPts val="0"/>
                        </a:spcAft>
                        <a:buFont typeface="Arial" panose="020B0604020202020204" pitchFamily="34" charset="0"/>
                        <a:buChar char="•"/>
                      </a:pPr>
                      <a:r>
                        <a:rPr lang="en-US" sz="2000" dirty="0">
                          <a:effectLst/>
                        </a:rPr>
                        <a:t>Interprofessional Collaboration</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1561767299"/>
                  </a:ext>
                </a:extLst>
              </a:tr>
              <a:tr h="458036">
                <a:tc>
                  <a:txBody>
                    <a:bodyPr/>
                    <a:lstStyle/>
                    <a:p>
                      <a:pPr marL="342900" marR="0" indent="-342900">
                        <a:spcBef>
                          <a:spcPts val="0"/>
                        </a:spcBef>
                        <a:spcAft>
                          <a:spcPts val="0"/>
                        </a:spcAft>
                        <a:buFont typeface="Arial" panose="020B0604020202020204" pitchFamily="34" charset="0"/>
                        <a:buChar char="•"/>
                      </a:pPr>
                      <a:r>
                        <a:rPr lang="en-US" sz="2000" dirty="0">
                          <a:effectLst/>
                        </a:rPr>
                        <a:t>Self-directed learning/Agency</a:t>
                      </a:r>
                      <a:endParaRPr lang="en-U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16" marR="51816" marT="0" marB="0"/>
                </a:tc>
                <a:extLst>
                  <a:ext uri="{0D108BD9-81ED-4DB2-BD59-A6C34878D82A}">
                    <a16:rowId xmlns:a16="http://schemas.microsoft.com/office/drawing/2014/main" val="3023332551"/>
                  </a:ext>
                </a:extLst>
              </a:tr>
            </a:tbl>
          </a:graphicData>
        </a:graphic>
      </p:graphicFrame>
    </p:spTree>
    <p:extLst>
      <p:ext uri="{BB962C8B-B14F-4D97-AF65-F5344CB8AC3E}">
        <p14:creationId xmlns:p14="http://schemas.microsoft.com/office/powerpoint/2010/main" val="266134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19B3-7301-E7E9-BC70-9ADACD1F80A7}"/>
              </a:ext>
            </a:extLst>
          </p:cNvPr>
          <p:cNvSpPr>
            <a:spLocks noGrp="1"/>
          </p:cNvSpPr>
          <p:nvPr>
            <p:ph type="title"/>
          </p:nvPr>
        </p:nvSpPr>
        <p:spPr>
          <a:xfrm>
            <a:off x="841248" y="548640"/>
            <a:ext cx="3600860" cy="5431536"/>
          </a:xfrm>
        </p:spPr>
        <p:txBody>
          <a:bodyPr>
            <a:normAutofit/>
          </a:bodyPr>
          <a:lstStyle/>
          <a:p>
            <a:r>
              <a:rPr lang="en-US" sz="3400"/>
              <a:t>For a patient with a </a:t>
            </a:r>
            <a:r>
              <a:rPr lang="en-US" sz="3400" b="1" i="1"/>
              <a:t>common concern</a:t>
            </a:r>
            <a:r>
              <a:rPr lang="en-US" sz="3400"/>
              <a:t>, if you were to supervise this student again how would you assign the task to the student to </a:t>
            </a:r>
            <a:r>
              <a:rPr lang="en-US" sz="3400" b="1" i="1"/>
              <a:t>assure safe and effective patient care</a:t>
            </a:r>
            <a:r>
              <a:rPr lang="en-US" sz="3400"/>
              <a:t>? </a:t>
            </a:r>
          </a:p>
        </p:txBody>
      </p:sp>
      <p:sp>
        <p:nvSpPr>
          <p:cNvPr id="5" name="Content Placeholder 4">
            <a:extLst>
              <a:ext uri="{FF2B5EF4-FFF2-40B4-BE49-F238E27FC236}">
                <a16:creationId xmlns:a16="http://schemas.microsoft.com/office/drawing/2014/main" id="{AA5FFD17-1F3B-0298-07A1-60BDF440C887}"/>
              </a:ext>
            </a:extLst>
          </p:cNvPr>
          <p:cNvSpPr>
            <a:spLocks noGrp="1"/>
          </p:cNvSpPr>
          <p:nvPr>
            <p:ph idx="1"/>
          </p:nvPr>
        </p:nvSpPr>
        <p:spPr>
          <a:xfrm>
            <a:off x="5126418" y="552091"/>
            <a:ext cx="6224335" cy="5431536"/>
          </a:xfrm>
        </p:spPr>
        <p:txBody>
          <a:bodyPr anchor="ctr">
            <a:normAutofit/>
          </a:bodyPr>
          <a:lstStyle/>
          <a:p>
            <a:r>
              <a:rPr lang="en-US" dirty="0"/>
              <a:t>Let the student watch me do it</a:t>
            </a:r>
          </a:p>
          <a:p>
            <a:r>
              <a:rPr lang="en-US" dirty="0"/>
              <a:t>Do it with the student together</a:t>
            </a:r>
          </a:p>
          <a:p>
            <a:r>
              <a:rPr lang="en-US" dirty="0"/>
              <a:t>Let the student do it on their own and then repeat </a:t>
            </a:r>
            <a:r>
              <a:rPr lang="en-US" u="sng" dirty="0"/>
              <a:t>all</a:t>
            </a:r>
            <a:r>
              <a:rPr lang="en-US" dirty="0"/>
              <a:t> findings or provide </a:t>
            </a:r>
            <a:r>
              <a:rPr lang="en-US" u="sng" dirty="0"/>
              <a:t>substantial</a:t>
            </a:r>
            <a:r>
              <a:rPr lang="en-US" dirty="0"/>
              <a:t> input/revisions</a:t>
            </a:r>
          </a:p>
          <a:p>
            <a:r>
              <a:rPr lang="en-US" dirty="0"/>
              <a:t>Let the student do it on their own and then repeat </a:t>
            </a:r>
            <a:r>
              <a:rPr lang="en-US" u="sng" dirty="0"/>
              <a:t>some</a:t>
            </a:r>
            <a:r>
              <a:rPr lang="en-US" dirty="0"/>
              <a:t> findings or provide </a:t>
            </a:r>
            <a:r>
              <a:rPr lang="en-US" u="sng" dirty="0"/>
              <a:t>minimal</a:t>
            </a:r>
            <a:r>
              <a:rPr lang="en-US" dirty="0"/>
              <a:t> input/revisions</a:t>
            </a:r>
          </a:p>
          <a:p>
            <a:endParaRPr lang="en-US" sz="2200" dirty="0"/>
          </a:p>
        </p:txBody>
      </p:sp>
    </p:spTree>
    <p:extLst>
      <p:ext uri="{BB962C8B-B14F-4D97-AF65-F5344CB8AC3E}">
        <p14:creationId xmlns:p14="http://schemas.microsoft.com/office/powerpoint/2010/main" val="371922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1377E5-6C5D-CC6A-44CB-5CF28A3A793C}"/>
              </a:ext>
            </a:extLst>
          </p:cNvPr>
          <p:cNvSpPr>
            <a:spLocks noGrp="1"/>
          </p:cNvSpPr>
          <p:nvPr>
            <p:ph type="title"/>
          </p:nvPr>
        </p:nvSpPr>
        <p:spPr>
          <a:xfrm>
            <a:off x="594360" y="1209086"/>
            <a:ext cx="3876848" cy="4064925"/>
          </a:xfrm>
        </p:spPr>
        <p:txBody>
          <a:bodyPr anchor="ctr">
            <a:normAutofit/>
          </a:bodyPr>
          <a:lstStyle/>
          <a:p>
            <a:r>
              <a:rPr lang="en-US" sz="4600" dirty="0"/>
              <a:t>Common misconceptions about ratings </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8438A98-B054-0A64-4B2B-FC71766B3255}"/>
              </a:ext>
            </a:extLst>
          </p:cNvPr>
          <p:cNvGraphicFramePr>
            <a:graphicFrameLocks noGrp="1"/>
          </p:cNvGraphicFramePr>
          <p:nvPr>
            <p:ph idx="1"/>
            <p:extLst>
              <p:ext uri="{D42A27DB-BD31-4B8C-83A1-F6EECF244321}">
                <p14:modId xmlns:p14="http://schemas.microsoft.com/office/powerpoint/2010/main" val="1328706779"/>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9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4889-18D9-EFC9-E24A-2A6B77DB72A8}"/>
              </a:ext>
            </a:extLst>
          </p:cNvPr>
          <p:cNvSpPr>
            <a:spLocks noGrp="1"/>
          </p:cNvSpPr>
          <p:nvPr>
            <p:ph type="title"/>
          </p:nvPr>
        </p:nvSpPr>
        <p:spPr/>
        <p:txBody>
          <a:bodyPr>
            <a:normAutofit/>
          </a:bodyPr>
          <a:lstStyle/>
          <a:p>
            <a:r>
              <a:rPr lang="en-US" sz="4000" dirty="0"/>
              <a:t>Independence in clinical care is context dependent</a:t>
            </a:r>
          </a:p>
        </p:txBody>
      </p:sp>
      <p:cxnSp>
        <p:nvCxnSpPr>
          <p:cNvPr id="5" name="Curved Connector 4">
            <a:extLst>
              <a:ext uri="{FF2B5EF4-FFF2-40B4-BE49-F238E27FC236}">
                <a16:creationId xmlns:a16="http://schemas.microsoft.com/office/drawing/2014/main" id="{0C3086D6-CBC5-3CFF-834D-D8862A635BB1}"/>
              </a:ext>
            </a:extLst>
          </p:cNvPr>
          <p:cNvCxnSpPr>
            <a:cxnSpLocks/>
          </p:cNvCxnSpPr>
          <p:nvPr/>
        </p:nvCxnSpPr>
        <p:spPr>
          <a:xfrm flipV="1">
            <a:off x="839451" y="1858780"/>
            <a:ext cx="10328221" cy="4287184"/>
          </a:xfrm>
          <a:prstGeom prst="curvedConnector3">
            <a:avLst>
              <a:gd name="adj1" fmla="val 41004"/>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6" name="Curved Connector 5">
            <a:extLst>
              <a:ext uri="{FF2B5EF4-FFF2-40B4-BE49-F238E27FC236}">
                <a16:creationId xmlns:a16="http://schemas.microsoft.com/office/drawing/2014/main" id="{D0FCDDC8-9EC1-497C-7529-D31B522E8F96}"/>
              </a:ext>
            </a:extLst>
          </p:cNvPr>
          <p:cNvCxnSpPr>
            <a:cxnSpLocks/>
          </p:cNvCxnSpPr>
          <p:nvPr/>
        </p:nvCxnSpPr>
        <p:spPr>
          <a:xfrm flipV="1">
            <a:off x="839451" y="2023673"/>
            <a:ext cx="10897847" cy="4122291"/>
          </a:xfrm>
          <a:prstGeom prst="curvedConnector3">
            <a:avLst>
              <a:gd name="adj1" fmla="val 62792"/>
            </a:avLst>
          </a:prstGeom>
          <a:ln w="57150">
            <a:tailEnd type="triangle"/>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C08BDCA2-4BEE-77C9-2383-4A36A1BB270C}"/>
              </a:ext>
            </a:extLst>
          </p:cNvPr>
          <p:cNvSpPr/>
          <p:nvPr/>
        </p:nvSpPr>
        <p:spPr>
          <a:xfrm>
            <a:off x="838200" y="1690688"/>
            <a:ext cx="10899098" cy="45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977B15B-DE40-3F9D-9A30-0372210B27E4}"/>
              </a:ext>
            </a:extLst>
          </p:cNvPr>
          <p:cNvSpPr txBox="1"/>
          <p:nvPr/>
        </p:nvSpPr>
        <p:spPr>
          <a:xfrm>
            <a:off x="268574" y="1690688"/>
            <a:ext cx="553998" cy="3131507"/>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Independence</a:t>
            </a:r>
          </a:p>
        </p:txBody>
      </p:sp>
      <p:sp>
        <p:nvSpPr>
          <p:cNvPr id="19" name="TextBox 18">
            <a:extLst>
              <a:ext uri="{FF2B5EF4-FFF2-40B4-BE49-F238E27FC236}">
                <a16:creationId xmlns:a16="http://schemas.microsoft.com/office/drawing/2014/main" id="{86C724D4-D4EA-ED1F-4945-DD786FA63440}"/>
              </a:ext>
            </a:extLst>
          </p:cNvPr>
          <p:cNvSpPr txBox="1"/>
          <p:nvPr/>
        </p:nvSpPr>
        <p:spPr>
          <a:xfrm>
            <a:off x="4601980" y="6124998"/>
            <a:ext cx="4467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Time/Practice</a:t>
            </a:r>
          </a:p>
        </p:txBody>
      </p:sp>
      <p:sp>
        <p:nvSpPr>
          <p:cNvPr id="20" name="TextBox 19">
            <a:extLst>
              <a:ext uri="{FF2B5EF4-FFF2-40B4-BE49-F238E27FC236}">
                <a16:creationId xmlns:a16="http://schemas.microsoft.com/office/drawing/2014/main" id="{753B412A-27E6-2D05-155E-9ADE9B53C494}"/>
              </a:ext>
            </a:extLst>
          </p:cNvPr>
          <p:cNvSpPr txBox="1"/>
          <p:nvPr/>
        </p:nvSpPr>
        <p:spPr>
          <a:xfrm>
            <a:off x="7974768" y="3520338"/>
            <a:ext cx="2563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Complex presentations</a:t>
            </a:r>
          </a:p>
        </p:txBody>
      </p:sp>
      <p:sp>
        <p:nvSpPr>
          <p:cNvPr id="21" name="TextBox 20">
            <a:extLst>
              <a:ext uri="{FF2B5EF4-FFF2-40B4-BE49-F238E27FC236}">
                <a16:creationId xmlns:a16="http://schemas.microsoft.com/office/drawing/2014/main" id="{64A98AC1-CFB3-1121-102F-B8E20D9D1BCE}"/>
              </a:ext>
            </a:extLst>
          </p:cNvPr>
          <p:cNvSpPr txBox="1"/>
          <p:nvPr/>
        </p:nvSpPr>
        <p:spPr>
          <a:xfrm>
            <a:off x="4272196" y="2264872"/>
            <a:ext cx="2563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Common presentations</a:t>
            </a:r>
          </a:p>
        </p:txBody>
      </p:sp>
    </p:spTree>
    <p:extLst>
      <p:ext uri="{BB962C8B-B14F-4D97-AF65-F5344CB8AC3E}">
        <p14:creationId xmlns:p14="http://schemas.microsoft.com/office/powerpoint/2010/main" val="249805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E012948-92C0-2F50-A9B3-6DDF04FE1F80}"/>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Common vs Complex</a:t>
            </a:r>
          </a:p>
        </p:txBody>
      </p:sp>
      <p:sp>
        <p:nvSpPr>
          <p:cNvPr id="5" name="Content Placeholder 4">
            <a:extLst>
              <a:ext uri="{FF2B5EF4-FFF2-40B4-BE49-F238E27FC236}">
                <a16:creationId xmlns:a16="http://schemas.microsoft.com/office/drawing/2014/main" id="{3278B9A8-E3AA-2C4B-DFDD-BD0B1289F31A}"/>
              </a:ext>
            </a:extLst>
          </p:cNvPr>
          <p:cNvSpPr>
            <a:spLocks noGrp="1"/>
          </p:cNvSpPr>
          <p:nvPr>
            <p:ph sz="half" idx="1"/>
          </p:nvPr>
        </p:nvSpPr>
        <p:spPr>
          <a:xfrm>
            <a:off x="4380855" y="840259"/>
            <a:ext cx="3427283" cy="4936074"/>
          </a:xfrm>
        </p:spPr>
        <p:txBody>
          <a:bodyPr>
            <a:normAutofit/>
          </a:bodyPr>
          <a:lstStyle/>
          <a:p>
            <a:pPr marL="0" marR="0" indent="0">
              <a:lnSpc>
                <a:spcPct val="110000"/>
              </a:lnSpc>
              <a:spcBef>
                <a:spcPts val="0"/>
              </a:spcBef>
              <a:spcAft>
                <a:spcPts val="600"/>
              </a:spcAft>
              <a:buNone/>
            </a:pPr>
            <a:r>
              <a:rPr lang="en-US" sz="2400" b="1" i="0" u="none" strike="noStrike" dirty="0">
                <a:effectLst/>
                <a:latin typeface="Calibri" panose="020F0502020204030204" pitchFamily="34" charset="0"/>
              </a:rPr>
              <a:t>Common</a:t>
            </a:r>
          </a:p>
          <a:p>
            <a:pPr>
              <a:spcBef>
                <a:spcPts val="0"/>
              </a:spcBef>
              <a:spcAft>
                <a:spcPts val="600"/>
              </a:spcAft>
            </a:pPr>
            <a:r>
              <a:rPr lang="en-US" sz="2200" b="0" i="0" u="none" strike="noStrike" dirty="0">
                <a:effectLst/>
                <a:latin typeface="Calibri" panose="020F0502020204030204" pitchFamily="34" charset="0"/>
              </a:rPr>
              <a:t>Single or a few uncomplicated concerns</a:t>
            </a:r>
          </a:p>
          <a:p>
            <a:pPr>
              <a:spcBef>
                <a:spcPts val="0"/>
              </a:spcBef>
              <a:spcAft>
                <a:spcPts val="600"/>
              </a:spcAft>
            </a:pPr>
            <a:r>
              <a:rPr lang="en-US" sz="2200" b="0" i="0" u="none" strike="noStrike" dirty="0">
                <a:effectLst/>
                <a:latin typeface="Calibri" panose="020F0502020204030204" pitchFamily="34" charset="0"/>
              </a:rPr>
              <a:t>Routine problem</a:t>
            </a:r>
          </a:p>
          <a:p>
            <a:pPr>
              <a:spcBef>
                <a:spcPts val="0"/>
              </a:spcBef>
              <a:spcAft>
                <a:spcPts val="600"/>
              </a:spcAft>
            </a:pPr>
            <a:r>
              <a:rPr lang="en-US" sz="2200" b="0" i="0" u="none" strike="noStrike" dirty="0">
                <a:effectLst/>
                <a:latin typeface="Calibri" panose="020F0502020204030204" pitchFamily="34" charset="0"/>
              </a:rPr>
              <a:t>Minimal intervention/orders/ follow-up needed</a:t>
            </a:r>
          </a:p>
          <a:p>
            <a:pPr>
              <a:lnSpc>
                <a:spcPct val="100000"/>
              </a:lnSpc>
              <a:spcBef>
                <a:spcPts val="0"/>
              </a:spcBef>
              <a:spcAft>
                <a:spcPts val="600"/>
              </a:spcAft>
            </a:pPr>
            <a:r>
              <a:rPr lang="en-US" sz="2200" b="0" i="0" u="none" strike="noStrike" dirty="0">
                <a:effectLst/>
                <a:latin typeface="Calibri" panose="020F0502020204030204" pitchFamily="34" charset="0"/>
              </a:rPr>
              <a:t>Follow up care of a stable chronic condition</a:t>
            </a:r>
          </a:p>
          <a:p>
            <a:pPr marL="0" marR="0">
              <a:spcBef>
                <a:spcPts val="0"/>
              </a:spcBef>
              <a:spcAft>
                <a:spcPts val="600"/>
              </a:spcAft>
            </a:pPr>
            <a:endParaRPr lang="en-US" sz="2000" b="0" i="0" u="none" strike="noStrike" dirty="0">
              <a:effectLst/>
              <a:latin typeface="Calibri" panose="020F0502020204030204" pitchFamily="34" charset="0"/>
            </a:endParaRP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7D64CDA1-FD36-562D-4C87-87DC402D8D7D}"/>
              </a:ext>
            </a:extLst>
          </p:cNvPr>
          <p:cNvSpPr>
            <a:spLocks noGrp="1"/>
          </p:cNvSpPr>
          <p:nvPr>
            <p:ph sz="half" idx="2"/>
          </p:nvPr>
        </p:nvSpPr>
        <p:spPr>
          <a:xfrm>
            <a:off x="8217245" y="840259"/>
            <a:ext cx="3842945" cy="5603404"/>
          </a:xfrm>
        </p:spPr>
        <p:txBody>
          <a:bodyPr>
            <a:normAutofit/>
          </a:bodyPr>
          <a:lstStyle/>
          <a:p>
            <a:pPr marL="0" marR="0" indent="0">
              <a:lnSpc>
                <a:spcPct val="110000"/>
              </a:lnSpc>
              <a:spcBef>
                <a:spcPts val="0"/>
              </a:spcBef>
              <a:spcAft>
                <a:spcPts val="600"/>
              </a:spcAft>
              <a:buNone/>
            </a:pPr>
            <a:r>
              <a:rPr lang="en-US" sz="2400" b="1" i="0" u="none" strike="noStrike" dirty="0">
                <a:effectLst/>
                <a:latin typeface="Calibri" panose="020F0502020204030204" pitchFamily="34" charset="0"/>
              </a:rPr>
              <a:t>Complex</a:t>
            </a:r>
            <a:r>
              <a:rPr lang="en-US" sz="1700" b="0" i="0" u="none" strike="noStrike" dirty="0">
                <a:effectLst/>
                <a:latin typeface="Calibri" panose="020F0502020204030204" pitchFamily="34" charset="0"/>
              </a:rPr>
              <a:t> </a:t>
            </a:r>
          </a:p>
          <a:p>
            <a:pPr>
              <a:spcBef>
                <a:spcPts val="0"/>
              </a:spcBef>
              <a:spcAft>
                <a:spcPts val="600"/>
              </a:spcAft>
            </a:pPr>
            <a:r>
              <a:rPr lang="en-US" sz="2200" b="0" i="0" u="none" strike="noStrike" dirty="0">
                <a:effectLst/>
                <a:latin typeface="Calibri" panose="020F0502020204030204" pitchFamily="34" charset="0"/>
              </a:rPr>
              <a:t>Multiple problems that may interact and require extensive clinical decision-making</a:t>
            </a:r>
          </a:p>
          <a:p>
            <a:pPr>
              <a:spcBef>
                <a:spcPts val="0"/>
              </a:spcBef>
              <a:spcAft>
                <a:spcPts val="600"/>
              </a:spcAft>
            </a:pPr>
            <a:r>
              <a:rPr lang="en-US" sz="2200" b="0" i="0" u="none" strike="noStrike" dirty="0">
                <a:effectLst/>
                <a:latin typeface="Calibri" panose="020F0502020204030204" pitchFamily="34" charset="0"/>
              </a:rPr>
              <a:t>Extensive test/ referral/medication ordering</a:t>
            </a:r>
          </a:p>
          <a:p>
            <a:pPr>
              <a:spcBef>
                <a:spcPts val="0"/>
              </a:spcBef>
              <a:spcAft>
                <a:spcPts val="600"/>
              </a:spcAft>
            </a:pPr>
            <a:r>
              <a:rPr lang="en-US" sz="2200" b="0" i="0" u="none" strike="noStrike" dirty="0">
                <a:effectLst/>
                <a:latin typeface="Calibri" panose="020F0502020204030204" pitchFamily="34" charset="0"/>
              </a:rPr>
              <a:t>Undifferentiated patient with unclear diagnosis</a:t>
            </a:r>
          </a:p>
          <a:p>
            <a:pPr>
              <a:spcBef>
                <a:spcPts val="0"/>
              </a:spcBef>
              <a:spcAft>
                <a:spcPts val="600"/>
              </a:spcAft>
            </a:pPr>
            <a:r>
              <a:rPr lang="en-US" sz="2200" dirty="0">
                <a:latin typeface="Calibri" panose="020F0502020204030204" pitchFamily="34" charset="0"/>
              </a:rPr>
              <a:t>Atypical presentations of common diagnoses</a:t>
            </a:r>
          </a:p>
          <a:p>
            <a:pPr>
              <a:spcBef>
                <a:spcPts val="0"/>
              </a:spcBef>
              <a:spcAft>
                <a:spcPts val="600"/>
              </a:spcAft>
            </a:pPr>
            <a:r>
              <a:rPr lang="en-US" sz="2200" b="0" i="0" u="none" strike="noStrike" dirty="0">
                <a:effectLst/>
                <a:latin typeface="Calibri" panose="020F0502020204030204" pitchFamily="34" charset="0"/>
              </a:rPr>
              <a:t>Patients who need urgent/emergent care</a:t>
            </a:r>
          </a:p>
          <a:p>
            <a:pPr>
              <a:spcBef>
                <a:spcPts val="0"/>
              </a:spcBef>
              <a:spcAft>
                <a:spcPts val="600"/>
              </a:spcAft>
            </a:pPr>
            <a:r>
              <a:rPr lang="en-US" sz="2200" b="0" i="0" u="none" strike="noStrike" dirty="0">
                <a:effectLst/>
                <a:latin typeface="Calibri" panose="020F0502020204030204" pitchFamily="34" charset="0"/>
              </a:rPr>
              <a:t>Decision-making heavily influenced by a complex social situation</a:t>
            </a:r>
          </a:p>
          <a:p>
            <a:endParaRPr lang="en-US" sz="1700" dirty="0"/>
          </a:p>
        </p:txBody>
      </p:sp>
    </p:spTree>
    <p:extLst>
      <p:ext uri="{BB962C8B-B14F-4D97-AF65-F5344CB8AC3E}">
        <p14:creationId xmlns:p14="http://schemas.microsoft.com/office/powerpoint/2010/main" val="3566526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3_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1371</Words>
  <Application>Microsoft Office PowerPoint</Application>
  <PresentationFormat>Widescreen</PresentationFormat>
  <Paragraphs>173</Paragraphs>
  <Slides>14</Slides>
  <Notes>11</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1_Office Theme</vt:lpstr>
      <vt:lpstr>2_Office Theme</vt:lpstr>
      <vt:lpstr>3_Office Theme</vt:lpstr>
      <vt:lpstr>Assessing medical students at CUSOM</vt:lpstr>
      <vt:lpstr>What is the overall goal of clinical assessment?</vt:lpstr>
      <vt:lpstr>CUSOM Trek Curriculum</vt:lpstr>
      <vt:lpstr>Assessment Forms</vt:lpstr>
      <vt:lpstr>What are the tasks that you will assess? </vt:lpstr>
      <vt:lpstr>For a patient with a common concern, if you were to supervise this student again how would you assign the task to the student to assure safe and effective patient care? </vt:lpstr>
      <vt:lpstr>Common misconceptions about ratings </vt:lpstr>
      <vt:lpstr>Independence in clinical care is context dependent</vt:lpstr>
      <vt:lpstr>Common vs Complex</vt:lpstr>
      <vt:lpstr>Suggestions for high quality feedback and narrative comments</vt:lpstr>
      <vt:lpstr>Mitigating bias</vt:lpstr>
      <vt:lpstr>Be the eye-witness and not the judge! </vt:lpstr>
      <vt:lpstr>Each assessment is another pixel to provide more detail</vt:lpstr>
      <vt:lpstr>Always feel free to reach out with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medical students at CUSOM</dc:title>
  <dc:creator>Lockspeiser, Tai</dc:creator>
  <cp:lastModifiedBy>Lockspeiser, Tai</cp:lastModifiedBy>
  <cp:revision>4</cp:revision>
  <dcterms:created xsi:type="dcterms:W3CDTF">2024-05-14T22:47:13Z</dcterms:created>
  <dcterms:modified xsi:type="dcterms:W3CDTF">2024-05-30T17:02:57Z</dcterms:modified>
</cp:coreProperties>
</file>