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51206400" cy="288036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16" userDrawn="1">
          <p15:clr>
            <a:srgbClr val="A4A3A4"/>
          </p15:clr>
        </p15:guide>
        <p15:guide id="2" pos="123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AF82"/>
    <a:srgbClr val="C4BD97"/>
    <a:srgbClr val="CC9900"/>
    <a:srgbClr val="FFF692"/>
    <a:srgbClr val="9E9D9E"/>
    <a:srgbClr val="3C79B6"/>
    <a:srgbClr val="EEE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81" autoAdjust="0"/>
    <p:restoredTop sz="94660"/>
  </p:normalViewPr>
  <p:slideViewPr>
    <p:cSldViewPr snapToObjects="1">
      <p:cViewPr varScale="1">
        <p:scale>
          <a:sx n="27" d="100"/>
          <a:sy n="27" d="100"/>
        </p:scale>
        <p:origin x="1122" y="114"/>
      </p:cViewPr>
      <p:guideLst>
        <p:guide orient="horz" pos="16416"/>
        <p:guide pos="1238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Pre-IBT</c:v>
                </c:pt>
              </c:strCache>
            </c:strRef>
          </c:tx>
          <c:spPr>
            <a:solidFill>
              <a:schemeClr val="bg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Extent racial microaggressions impact                                         a URM student's clinical performance                                         (Extremely/Slightly Negative Impact)</c:v>
                </c:pt>
                <c:pt idx="1">
                  <c:v>Effect stereotype threat has on                                           URM student's clinical performance                                           (Extremely/Slightly Negative Effect)</c:v>
                </c:pt>
                <c:pt idx="2">
                  <c:v>Impact of racial bias on URM                                                                    student's clinical evaluations                                                               (Extremely/Slightly Negative Effect)</c:v>
                </c:pt>
                <c:pt idx="3">
                  <c:v>Likely to intervene when observe                                                 bias in conversations about student's performance                                                                      (Extremely/Somewhat Likely)</c:v>
                </c:pt>
                <c:pt idx="4">
                  <c:v>Likely to intervene when observe microaggression against a student/other team member                                                             (Extremely/Somewhat Likely)</c:v>
                </c:pt>
                <c:pt idx="5">
                  <c:v>Prepared to mitigate your bias in                                                                       med student evaluations                                     (Extremely/Moderately Prepared)</c:v>
                </c:pt>
                <c:pt idx="6">
                  <c:v>Improvement in ability to mitigate racial bias in your evaluations of med students from trainings on DEI topics                                                                                            (A Great Deal/A Lot)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87.2</c:v>
                </c:pt>
                <c:pt idx="1">
                  <c:v>63.6</c:v>
                </c:pt>
                <c:pt idx="2">
                  <c:v>76.400000000000006</c:v>
                </c:pt>
                <c:pt idx="3">
                  <c:v>89.2</c:v>
                </c:pt>
                <c:pt idx="4">
                  <c:v>89.1</c:v>
                </c:pt>
                <c:pt idx="5">
                  <c:v>56.4</c:v>
                </c:pt>
                <c:pt idx="6">
                  <c:v>36.4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8A-4D71-BC2B-DC10C6A519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Post-IBT</c:v>
                </c:pt>
              </c:strCache>
            </c:strRef>
          </c:tx>
          <c:spPr>
            <a:solidFill>
              <a:srgbClr val="B8AF8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Extent racial microaggressions impact                                         a URM student's clinical performance                                         (Extremely/Slightly Negative Impact)</c:v>
                </c:pt>
                <c:pt idx="1">
                  <c:v>Effect stereotype threat has on                                           URM student's clinical performance                                           (Extremely/Slightly Negative Effect)</c:v>
                </c:pt>
                <c:pt idx="2">
                  <c:v>Impact of racial bias on URM                                                                    student's clinical evaluations                                                               (Extremely/Slightly Negative Effect)</c:v>
                </c:pt>
                <c:pt idx="3">
                  <c:v>Likely to intervene when observe                                                 bias in conversations about student's performance                                                                      (Extremely/Somewhat Likely)</c:v>
                </c:pt>
                <c:pt idx="4">
                  <c:v>Likely to intervene when observe microaggression against a student/other team member                                                             (Extremely/Somewhat Likely)</c:v>
                </c:pt>
                <c:pt idx="5">
                  <c:v>Prepared to mitigate your bias in                                                                       med student evaluations                                     (Extremely/Moderately Prepared)</c:v>
                </c:pt>
                <c:pt idx="6">
                  <c:v>Improvement in ability to mitigate racial bias in your evaluations of med students from trainings on DEI topics                                                                                            (A Great Deal/A Lot)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100</c:v>
                </c:pt>
                <c:pt idx="1">
                  <c:v>97.3</c:v>
                </c:pt>
                <c:pt idx="2">
                  <c:v>97.2</c:v>
                </c:pt>
                <c:pt idx="3">
                  <c:v>100</c:v>
                </c:pt>
                <c:pt idx="4">
                  <c:v>100</c:v>
                </c:pt>
                <c:pt idx="5">
                  <c:v>83.3</c:v>
                </c:pt>
                <c:pt idx="6">
                  <c:v>55.6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8A-4D71-BC2B-DC10C6A519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2173712"/>
        <c:axId val="482176992"/>
      </c:barChart>
      <c:catAx>
        <c:axId val="48217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2176992"/>
        <c:crosses val="autoZero"/>
        <c:auto val="1"/>
        <c:lblAlgn val="ctr"/>
        <c:lblOffset val="100"/>
        <c:noMultiLvlLbl val="0"/>
      </c:catAx>
      <c:valAx>
        <c:axId val="48217699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8217371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8633022276212159"/>
          <c:y val="1.0705615807289864E-3"/>
          <c:w val="0.10960041365238686"/>
          <c:h val="0.176568884092365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8947787"/>
            <a:ext cx="43525440" cy="61741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16322040"/>
            <a:ext cx="35844480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760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680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601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0BA7-6DB9-482E-B784-A94911544B2C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4991-C217-4FCE-9F3E-C127FC53A2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6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0BA7-6DB9-482E-B784-A94911544B2C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4991-C217-4FCE-9F3E-C127FC53A2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3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8200056" y="5534025"/>
            <a:ext cx="55304688" cy="1179680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85984" y="5534025"/>
            <a:ext cx="165060632" cy="1179680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0BA7-6DB9-482E-B784-A94911544B2C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4991-C217-4FCE-9F3E-C127FC53A2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6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0BA7-6DB9-482E-B784-A94911544B2C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4991-C217-4FCE-9F3E-C127FC53A2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7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2" y="18508982"/>
            <a:ext cx="43525440" cy="5720715"/>
          </a:xfrm>
        </p:spPr>
        <p:txBody>
          <a:bodyPr anchor="t"/>
          <a:lstStyle>
            <a:lvl1pPr algn="l">
              <a:defRPr sz="16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2" y="12208197"/>
            <a:ext cx="43525440" cy="6300786"/>
          </a:xfrm>
        </p:spPr>
        <p:txBody>
          <a:bodyPr anchor="b"/>
          <a:lstStyle>
            <a:lvl1pPr marL="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7525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6738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5863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5863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5863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5863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5863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58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0BA7-6DB9-482E-B784-A94911544B2C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4991-C217-4FCE-9F3E-C127FC53A2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4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85982" y="32257365"/>
            <a:ext cx="110182660" cy="91244739"/>
          </a:xfrm>
        </p:spPr>
        <p:txBody>
          <a:bodyPr/>
          <a:lstStyle>
            <a:lvl1pPr>
              <a:defRPr sz="11725"/>
            </a:lvl1pPr>
            <a:lvl2pPr>
              <a:defRPr sz="10063"/>
            </a:lvl2pPr>
            <a:lvl3pPr>
              <a:defRPr sz="8400"/>
            </a:lvl3pPr>
            <a:lvl4pPr>
              <a:defRPr sz="7525"/>
            </a:lvl4pPr>
            <a:lvl5pPr>
              <a:defRPr sz="7525"/>
            </a:lvl5pPr>
            <a:lvl6pPr>
              <a:defRPr sz="7525"/>
            </a:lvl6pPr>
            <a:lvl7pPr>
              <a:defRPr sz="7525"/>
            </a:lvl7pPr>
            <a:lvl8pPr>
              <a:defRPr sz="7525"/>
            </a:lvl8pPr>
            <a:lvl9pPr>
              <a:defRPr sz="75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322082" y="32257365"/>
            <a:ext cx="110182660" cy="91244739"/>
          </a:xfrm>
        </p:spPr>
        <p:txBody>
          <a:bodyPr/>
          <a:lstStyle>
            <a:lvl1pPr>
              <a:defRPr sz="11725"/>
            </a:lvl1pPr>
            <a:lvl2pPr>
              <a:defRPr sz="10063"/>
            </a:lvl2pPr>
            <a:lvl3pPr>
              <a:defRPr sz="8400"/>
            </a:lvl3pPr>
            <a:lvl4pPr>
              <a:defRPr sz="7525"/>
            </a:lvl4pPr>
            <a:lvl5pPr>
              <a:defRPr sz="7525"/>
            </a:lvl5pPr>
            <a:lvl6pPr>
              <a:defRPr sz="7525"/>
            </a:lvl6pPr>
            <a:lvl7pPr>
              <a:defRPr sz="7525"/>
            </a:lvl7pPr>
            <a:lvl8pPr>
              <a:defRPr sz="7525"/>
            </a:lvl8pPr>
            <a:lvl9pPr>
              <a:defRPr sz="75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0BA7-6DB9-482E-B784-A94911544B2C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4991-C217-4FCE-9F3E-C127FC53A2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92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153479"/>
            <a:ext cx="46085760" cy="4800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6447474"/>
            <a:ext cx="22625052" cy="2687001"/>
          </a:xfrm>
        </p:spPr>
        <p:txBody>
          <a:bodyPr anchor="b"/>
          <a:lstStyle>
            <a:lvl1pPr marL="0" indent="0">
              <a:buNone/>
              <a:defRPr sz="10063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25" b="1"/>
            </a:lvl3pPr>
            <a:lvl4pPr marL="5760720" indent="0">
              <a:buNone/>
              <a:defRPr sz="6738" b="1"/>
            </a:lvl4pPr>
            <a:lvl5pPr marL="7680960" indent="0">
              <a:buNone/>
              <a:defRPr sz="6738" b="1"/>
            </a:lvl5pPr>
            <a:lvl6pPr marL="9601200" indent="0">
              <a:buNone/>
              <a:defRPr sz="6738" b="1"/>
            </a:lvl6pPr>
            <a:lvl7pPr marL="11521440" indent="0">
              <a:buNone/>
              <a:defRPr sz="6738" b="1"/>
            </a:lvl7pPr>
            <a:lvl8pPr marL="13441680" indent="0">
              <a:buNone/>
              <a:defRPr sz="6738" b="1"/>
            </a:lvl8pPr>
            <a:lvl9pPr marL="15361920" indent="0">
              <a:buNone/>
              <a:defRPr sz="67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9134475"/>
            <a:ext cx="22625052" cy="16595409"/>
          </a:xfrm>
        </p:spPr>
        <p:txBody>
          <a:bodyPr/>
          <a:lstStyle>
            <a:lvl1pPr>
              <a:defRPr sz="10063"/>
            </a:lvl1pPr>
            <a:lvl2pPr>
              <a:defRPr sz="8400"/>
            </a:lvl2pPr>
            <a:lvl3pPr>
              <a:defRPr sz="7525"/>
            </a:lvl3pPr>
            <a:lvl4pPr>
              <a:defRPr sz="6738"/>
            </a:lvl4pPr>
            <a:lvl5pPr>
              <a:defRPr sz="6738"/>
            </a:lvl5pPr>
            <a:lvl6pPr>
              <a:defRPr sz="6738"/>
            </a:lvl6pPr>
            <a:lvl7pPr>
              <a:defRPr sz="6738"/>
            </a:lvl7pPr>
            <a:lvl8pPr>
              <a:defRPr sz="6738"/>
            </a:lvl8pPr>
            <a:lvl9pPr>
              <a:defRPr sz="67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2" y="6447474"/>
            <a:ext cx="22633940" cy="2687001"/>
          </a:xfrm>
        </p:spPr>
        <p:txBody>
          <a:bodyPr anchor="b"/>
          <a:lstStyle>
            <a:lvl1pPr marL="0" indent="0">
              <a:buNone/>
              <a:defRPr sz="10063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25" b="1"/>
            </a:lvl3pPr>
            <a:lvl4pPr marL="5760720" indent="0">
              <a:buNone/>
              <a:defRPr sz="6738" b="1"/>
            </a:lvl4pPr>
            <a:lvl5pPr marL="7680960" indent="0">
              <a:buNone/>
              <a:defRPr sz="6738" b="1"/>
            </a:lvl5pPr>
            <a:lvl6pPr marL="9601200" indent="0">
              <a:buNone/>
              <a:defRPr sz="6738" b="1"/>
            </a:lvl6pPr>
            <a:lvl7pPr marL="11521440" indent="0">
              <a:buNone/>
              <a:defRPr sz="6738" b="1"/>
            </a:lvl7pPr>
            <a:lvl8pPr marL="13441680" indent="0">
              <a:buNone/>
              <a:defRPr sz="6738" b="1"/>
            </a:lvl8pPr>
            <a:lvl9pPr marL="15361920" indent="0">
              <a:buNone/>
              <a:defRPr sz="67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2" y="9134475"/>
            <a:ext cx="22633940" cy="16595409"/>
          </a:xfrm>
        </p:spPr>
        <p:txBody>
          <a:bodyPr/>
          <a:lstStyle>
            <a:lvl1pPr>
              <a:defRPr sz="10063"/>
            </a:lvl1pPr>
            <a:lvl2pPr>
              <a:defRPr sz="8400"/>
            </a:lvl2pPr>
            <a:lvl3pPr>
              <a:defRPr sz="7525"/>
            </a:lvl3pPr>
            <a:lvl4pPr>
              <a:defRPr sz="6738"/>
            </a:lvl4pPr>
            <a:lvl5pPr>
              <a:defRPr sz="6738"/>
            </a:lvl5pPr>
            <a:lvl6pPr>
              <a:defRPr sz="6738"/>
            </a:lvl6pPr>
            <a:lvl7pPr>
              <a:defRPr sz="6738"/>
            </a:lvl7pPr>
            <a:lvl8pPr>
              <a:defRPr sz="6738"/>
            </a:lvl8pPr>
            <a:lvl9pPr>
              <a:defRPr sz="67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0BA7-6DB9-482E-B784-A94911544B2C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4991-C217-4FCE-9F3E-C127FC53A2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86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0BA7-6DB9-482E-B784-A94911544B2C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4991-C217-4FCE-9F3E-C127FC53A2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3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0BA7-6DB9-482E-B784-A94911544B2C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4991-C217-4FCE-9F3E-C127FC53A2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39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4" y="1146810"/>
            <a:ext cx="16846552" cy="4880610"/>
          </a:xfrm>
        </p:spPr>
        <p:txBody>
          <a:bodyPr anchor="b"/>
          <a:lstStyle>
            <a:lvl1pPr algn="l">
              <a:defRPr sz="8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146813"/>
            <a:ext cx="28625800" cy="24583074"/>
          </a:xfrm>
        </p:spPr>
        <p:txBody>
          <a:bodyPr/>
          <a:lstStyle>
            <a:lvl1pPr>
              <a:defRPr sz="13475"/>
            </a:lvl1pPr>
            <a:lvl2pPr>
              <a:defRPr sz="11725"/>
            </a:lvl2pPr>
            <a:lvl3pPr>
              <a:defRPr sz="10063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4" y="6027423"/>
            <a:ext cx="16846552" cy="19702464"/>
          </a:xfrm>
        </p:spPr>
        <p:txBody>
          <a:bodyPr/>
          <a:lstStyle>
            <a:lvl1pPr marL="0" indent="0">
              <a:buNone/>
              <a:defRPr sz="5863"/>
            </a:lvl1pPr>
            <a:lvl2pPr marL="1920240" indent="0">
              <a:buNone/>
              <a:defRPr sz="5075"/>
            </a:lvl2pPr>
            <a:lvl3pPr marL="3840480" indent="0">
              <a:buNone/>
              <a:defRPr sz="4200"/>
            </a:lvl3pPr>
            <a:lvl4pPr marL="5760720" indent="0">
              <a:buNone/>
              <a:defRPr sz="3763"/>
            </a:lvl4pPr>
            <a:lvl5pPr marL="7680960" indent="0">
              <a:buNone/>
              <a:defRPr sz="3763"/>
            </a:lvl5pPr>
            <a:lvl6pPr marL="9601200" indent="0">
              <a:buNone/>
              <a:defRPr sz="3763"/>
            </a:lvl6pPr>
            <a:lvl7pPr marL="11521440" indent="0">
              <a:buNone/>
              <a:defRPr sz="3763"/>
            </a:lvl7pPr>
            <a:lvl8pPr marL="13441680" indent="0">
              <a:buNone/>
              <a:defRPr sz="3763"/>
            </a:lvl8pPr>
            <a:lvl9pPr marL="15361920" indent="0">
              <a:buNone/>
              <a:defRPr sz="37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0BA7-6DB9-482E-B784-A94911544B2C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4991-C217-4FCE-9F3E-C127FC53A2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8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2" y="20162520"/>
            <a:ext cx="30723840" cy="2380299"/>
          </a:xfrm>
        </p:spPr>
        <p:txBody>
          <a:bodyPr anchor="b"/>
          <a:lstStyle>
            <a:lvl1pPr algn="l">
              <a:defRPr sz="8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2" y="2573655"/>
            <a:ext cx="30723840" cy="17282160"/>
          </a:xfrm>
        </p:spPr>
        <p:txBody>
          <a:bodyPr/>
          <a:lstStyle>
            <a:lvl1pPr marL="0" indent="0">
              <a:buNone/>
              <a:defRPr sz="13475"/>
            </a:lvl1pPr>
            <a:lvl2pPr marL="1920240" indent="0">
              <a:buNone/>
              <a:defRPr sz="11725"/>
            </a:lvl2pPr>
            <a:lvl3pPr marL="3840480" indent="0">
              <a:buNone/>
              <a:defRPr sz="10063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2" y="22542819"/>
            <a:ext cx="30723840" cy="3380421"/>
          </a:xfrm>
        </p:spPr>
        <p:txBody>
          <a:bodyPr/>
          <a:lstStyle>
            <a:lvl1pPr marL="0" indent="0">
              <a:buNone/>
              <a:defRPr sz="5863"/>
            </a:lvl1pPr>
            <a:lvl2pPr marL="1920240" indent="0">
              <a:buNone/>
              <a:defRPr sz="5075"/>
            </a:lvl2pPr>
            <a:lvl3pPr marL="3840480" indent="0">
              <a:buNone/>
              <a:defRPr sz="4200"/>
            </a:lvl3pPr>
            <a:lvl4pPr marL="5760720" indent="0">
              <a:buNone/>
              <a:defRPr sz="3763"/>
            </a:lvl4pPr>
            <a:lvl5pPr marL="7680960" indent="0">
              <a:buNone/>
              <a:defRPr sz="3763"/>
            </a:lvl5pPr>
            <a:lvl6pPr marL="9601200" indent="0">
              <a:buNone/>
              <a:defRPr sz="3763"/>
            </a:lvl6pPr>
            <a:lvl7pPr marL="11521440" indent="0">
              <a:buNone/>
              <a:defRPr sz="3763"/>
            </a:lvl7pPr>
            <a:lvl8pPr marL="13441680" indent="0">
              <a:buNone/>
              <a:defRPr sz="3763"/>
            </a:lvl8pPr>
            <a:lvl9pPr marL="15361920" indent="0">
              <a:buNone/>
              <a:defRPr sz="37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0BA7-6DB9-482E-B784-A94911544B2C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4991-C217-4FCE-9F3E-C127FC53A2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8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153479"/>
            <a:ext cx="46085760" cy="48006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6720843"/>
            <a:ext cx="46085760" cy="19009044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26696672"/>
            <a:ext cx="11948160" cy="1533525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90BA7-6DB9-482E-B784-A94911544B2C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26696672"/>
            <a:ext cx="16215360" cy="1533525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26696672"/>
            <a:ext cx="11948160" cy="1533525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24991-C217-4FCE-9F3E-C127FC53A2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47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40480" rtl="0" eaLnBrk="1" latinLnBrk="0" hangingPunct="1">
        <a:spcBef>
          <a:spcPct val="0"/>
        </a:spcBef>
        <a:buNone/>
        <a:defRPr sz="184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0180" indent="-1440180" algn="l" defTabSz="3840480" rtl="0" eaLnBrk="1" latinLnBrk="0" hangingPunct="1">
        <a:spcBef>
          <a:spcPct val="20000"/>
        </a:spcBef>
        <a:buFont typeface="Arial" pitchFamily="34" charset="0"/>
        <a:buChar char="•"/>
        <a:defRPr sz="13475" kern="1200">
          <a:solidFill>
            <a:schemeClr val="tx1"/>
          </a:solidFill>
          <a:latin typeface="+mn-lt"/>
          <a:ea typeface="+mn-ea"/>
          <a:cs typeface="+mn-cs"/>
        </a:defRPr>
      </a:lvl1pPr>
      <a:lvl2pPr marL="3120390" indent="-1200150" algn="l" defTabSz="3840480" rtl="0" eaLnBrk="1" latinLnBrk="0" hangingPunct="1">
        <a:spcBef>
          <a:spcPct val="20000"/>
        </a:spcBef>
        <a:buFont typeface="Arial" pitchFamily="34" charset="0"/>
        <a:buChar char="–"/>
        <a:defRPr sz="1172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spcBef>
          <a:spcPct val="20000"/>
        </a:spcBef>
        <a:buFont typeface="Arial" pitchFamily="34" charset="0"/>
        <a:buChar char="•"/>
        <a:defRPr sz="10063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spcBef>
          <a:spcPct val="20000"/>
        </a:spcBef>
        <a:buFont typeface="Arial" pitchFamily="34" charset="0"/>
        <a:buChar char="–"/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spcBef>
          <a:spcPct val="20000"/>
        </a:spcBef>
        <a:buFont typeface="Arial" pitchFamily="34" charset="0"/>
        <a:buChar char="»"/>
        <a:defRPr sz="840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25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25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25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25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25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25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25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25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438232" y="2784"/>
            <a:ext cx="43768168" cy="125034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sz="7525" dirty="0"/>
          </a:p>
        </p:txBody>
      </p:sp>
      <p:pic>
        <p:nvPicPr>
          <p:cNvPr id="5" name="Picture 631" descr="colorado_fall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438232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4600" y="2366963"/>
            <a:ext cx="2800351" cy="272854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4013059" y="165074"/>
            <a:ext cx="28114234" cy="27584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5775" b="1" dirty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Does Implicit Bias Training Make a Difference?  </a:t>
            </a:r>
          </a:p>
          <a:p>
            <a:pPr algn="ctr"/>
            <a:r>
              <a:rPr lang="en-US" sz="5775" b="1" dirty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Examining the Effects of Racial Implicit Bias Training on Medical Student Evaluators</a:t>
            </a:r>
            <a:endParaRPr lang="en-US" sz="5775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 Box 123"/>
          <p:cNvSpPr txBox="1">
            <a:spLocks noChangeArrowheads="1"/>
          </p:cNvSpPr>
          <p:nvPr/>
        </p:nvSpPr>
        <p:spPr bwMode="auto">
          <a:xfrm>
            <a:off x="10048594" y="2070256"/>
            <a:ext cx="38186005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36042" tIns="336042" rIns="336042" bIns="336042" anchor="ctr" anchorCtr="1"/>
          <a:lstStyle>
            <a:lvl1pPr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4375" dirty="0">
                <a:solidFill>
                  <a:schemeClr val="bg1"/>
                </a:solidFill>
              </a:rPr>
              <a:t>N. A. Nguyen MD, S. Zimmer MD, T. Yamashita, MS, T. Lockspeiser, MD, MHPE</a:t>
            </a:r>
            <a:br>
              <a:rPr lang="en-US" sz="4375" dirty="0">
                <a:solidFill>
                  <a:schemeClr val="bg1"/>
                </a:solidFill>
              </a:rPr>
            </a:br>
            <a:r>
              <a:rPr lang="en-US" sz="3850" dirty="0">
                <a:solidFill>
                  <a:schemeClr val="bg1"/>
                </a:solidFill>
              </a:rPr>
              <a:t>Denver Health and Hospital Authority, Department of Obstetrics and Gynecology</a:t>
            </a:r>
          </a:p>
          <a:p>
            <a:pPr algn="ctr">
              <a:defRPr/>
            </a:pPr>
            <a:r>
              <a:rPr lang="en-US" sz="3850" dirty="0">
                <a:solidFill>
                  <a:schemeClr val="bg1"/>
                </a:solidFill>
              </a:rPr>
              <a:t>University of Colorado, Denver</a:t>
            </a:r>
          </a:p>
        </p:txBody>
      </p:sp>
      <p:sp>
        <p:nvSpPr>
          <p:cNvPr id="22" name="Text Box 130"/>
          <p:cNvSpPr txBox="1">
            <a:spLocks noChangeArrowheads="1"/>
          </p:cNvSpPr>
          <p:nvPr/>
        </p:nvSpPr>
        <p:spPr bwMode="auto">
          <a:xfrm>
            <a:off x="0" y="5302054"/>
            <a:ext cx="18440400" cy="12001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none" lIns="168021" tIns="168021" rIns="168021" bIns="168021" anchor="ctr" anchorCtr="1"/>
          <a:lstStyle>
            <a:lvl1pPr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5250" b="1" dirty="0">
                <a:solidFill>
                  <a:schemeClr val="bg2"/>
                </a:solidFill>
                <a:latin typeface="Arial"/>
                <a:cs typeface="Arial"/>
              </a:rPr>
              <a:t>BACKGROUND</a:t>
            </a:r>
          </a:p>
        </p:txBody>
      </p:sp>
      <p:sp>
        <p:nvSpPr>
          <p:cNvPr id="24" name="TextBox 6"/>
          <p:cNvSpPr txBox="1">
            <a:spLocks noChangeArrowheads="1"/>
          </p:cNvSpPr>
          <p:nvPr/>
        </p:nvSpPr>
        <p:spPr bwMode="auto">
          <a:xfrm>
            <a:off x="98963" y="6934762"/>
            <a:ext cx="18341437" cy="5238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209" tIns="33604" rIns="67209" bIns="3360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500063" indent="-500063">
              <a:buFont typeface="Arial" panose="020B0604020202020204" pitchFamily="34" charset="0"/>
              <a:buChar char="•"/>
            </a:pPr>
            <a:r>
              <a:rPr lang="en-US" sz="3150" b="1" dirty="0"/>
              <a:t>Clinical performance evaluations have a significant impact on clerkship grading which subsequently affect a student’s competitiveness for residency.</a:t>
            </a:r>
            <a:r>
              <a:rPr lang="en-US" sz="3150" b="1" baseline="30000" dirty="0"/>
              <a:t>1 </a:t>
            </a:r>
          </a:p>
          <a:p>
            <a:endParaRPr lang="en-US" sz="3150" b="1" baseline="30000" dirty="0"/>
          </a:p>
          <a:p>
            <a:pPr marL="500063" indent="-500063">
              <a:buFont typeface="Arial" panose="020B0604020202020204" pitchFamily="34" charset="0"/>
              <a:buChar char="•"/>
            </a:pPr>
            <a:r>
              <a:rPr lang="en-US" sz="3150" b="1" dirty="0"/>
              <a:t>Racial disparities in medical student evaluations exists, leading us to evaluate our institution.</a:t>
            </a:r>
            <a:r>
              <a:rPr lang="en-US" sz="3150" b="1" baseline="30000" dirty="0"/>
              <a:t>2</a:t>
            </a:r>
            <a:r>
              <a:rPr lang="en-US" sz="3150" b="1" dirty="0"/>
              <a:t> </a:t>
            </a:r>
          </a:p>
          <a:p>
            <a:pPr marL="500063" indent="-500063">
              <a:buFont typeface="Arial" panose="020B0604020202020204" pitchFamily="34" charset="0"/>
              <a:buChar char="•"/>
            </a:pPr>
            <a:endParaRPr lang="en-US" sz="3150" b="1" dirty="0"/>
          </a:p>
          <a:p>
            <a:pPr marL="500063" indent="-500063">
              <a:buFont typeface="Arial" panose="020B0604020202020204" pitchFamily="34" charset="0"/>
              <a:buChar char="•"/>
            </a:pPr>
            <a:r>
              <a:rPr lang="en-US" sz="3150" b="1" dirty="0"/>
              <a:t>Clinical evaluations weigh heavily into assigned student grades.</a:t>
            </a:r>
          </a:p>
          <a:p>
            <a:endParaRPr lang="en-US" sz="3150" b="1" dirty="0"/>
          </a:p>
          <a:p>
            <a:pPr marL="500063" indent="-500063">
              <a:buFont typeface="Arial" panose="020B0604020202020204" pitchFamily="34" charset="0"/>
              <a:buChar char="•"/>
            </a:pPr>
            <a:r>
              <a:rPr lang="en-US" sz="3150" b="1" dirty="0"/>
              <a:t>Our analysis confirmed that we, too, have racial differences in the proportion of  Under-Represented Minority (URM) students receiving honors grades during the clinical clerkships.  </a:t>
            </a:r>
          </a:p>
          <a:p>
            <a:pPr marL="500063" indent="-500063">
              <a:buFont typeface="Arial" panose="020B0604020202020204" pitchFamily="34" charset="0"/>
              <a:buChar char="•"/>
            </a:pPr>
            <a:endParaRPr lang="en-US" sz="3150" b="1" dirty="0"/>
          </a:p>
        </p:txBody>
      </p:sp>
      <p:sp>
        <p:nvSpPr>
          <p:cNvPr id="25" name="TextBox 8"/>
          <p:cNvSpPr txBox="1">
            <a:spLocks noChangeArrowheads="1"/>
          </p:cNvSpPr>
          <p:nvPr/>
        </p:nvSpPr>
        <p:spPr bwMode="auto">
          <a:xfrm>
            <a:off x="98963" y="20002298"/>
            <a:ext cx="18341437" cy="5884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209" tIns="33604" rIns="67209" bIns="3360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500063" indent="-500063">
              <a:buFont typeface="Arial" panose="020B0604020202020204" pitchFamily="34" charset="0"/>
              <a:buChar char="•"/>
            </a:pPr>
            <a:r>
              <a:rPr lang="en-US" sz="3150" b="1" dirty="0"/>
              <a:t>Grading committees were asked to attend an IBT specifically designed for them.</a:t>
            </a:r>
          </a:p>
          <a:p>
            <a:pPr marL="1243013" lvl="1" indent="-500063">
              <a:buFont typeface="Arial" panose="020B0604020202020204" pitchFamily="34" charset="0"/>
              <a:buChar char="•"/>
            </a:pPr>
            <a:r>
              <a:rPr lang="en-US" sz="3150" b="1" dirty="0"/>
              <a:t>Involving real-life implicit bias instances which the medical trainees’ experienced and ways to mitigate/intervene</a:t>
            </a:r>
          </a:p>
          <a:p>
            <a:pPr lvl="1" indent="0"/>
            <a:endParaRPr lang="en-US" sz="3150" b="1" dirty="0"/>
          </a:p>
          <a:p>
            <a:pPr marL="500063" indent="-500063">
              <a:buFont typeface="Arial" panose="020B0604020202020204" pitchFamily="34" charset="0"/>
              <a:buChar char="•"/>
            </a:pPr>
            <a:r>
              <a:rPr lang="en-US" sz="3150" b="1" dirty="0"/>
              <a:t>Participants completed immediate pre-training, 24-hour post-training and 6 month post-training knowledge-based surveys. </a:t>
            </a:r>
          </a:p>
          <a:p>
            <a:pPr marL="1243013" lvl="1" indent="-500063">
              <a:buFont typeface="Arial" panose="020B0604020202020204" pitchFamily="34" charset="0"/>
              <a:buChar char="•"/>
            </a:pPr>
            <a:r>
              <a:rPr lang="en-US" sz="3150" b="1" dirty="0"/>
              <a:t>Survey items rated on Likert-scales</a:t>
            </a:r>
          </a:p>
          <a:p>
            <a:pPr marL="500063" indent="-500063">
              <a:buFont typeface="Arial" panose="020B0604020202020204" pitchFamily="34" charset="0"/>
              <a:buChar char="•"/>
            </a:pPr>
            <a:endParaRPr lang="en-US" sz="3150" b="1" dirty="0"/>
          </a:p>
          <a:p>
            <a:pPr marL="500063" indent="-500063">
              <a:buFont typeface="Arial" panose="020B0604020202020204" pitchFamily="34" charset="0"/>
              <a:buChar char="•"/>
            </a:pPr>
            <a:r>
              <a:rPr lang="en-US" sz="3150" b="1" dirty="0"/>
              <a:t>Percentages of responses in the 2 highest categories reported</a:t>
            </a:r>
          </a:p>
          <a:p>
            <a:endParaRPr lang="en-US" sz="3150" b="1" dirty="0"/>
          </a:p>
          <a:p>
            <a:pPr marL="500063" indent="-500063">
              <a:buFont typeface="Arial" panose="020B0604020202020204" pitchFamily="34" charset="0"/>
              <a:buChar char="•"/>
            </a:pPr>
            <a:r>
              <a:rPr lang="en-US" sz="3150" b="1" dirty="0"/>
              <a:t>Wilcoxon Signed Rank Sum test p-values reported to assess change in paired pre-post responses. </a:t>
            </a:r>
          </a:p>
        </p:txBody>
      </p:sp>
      <p:sp>
        <p:nvSpPr>
          <p:cNvPr id="43" name="Text Box 130"/>
          <p:cNvSpPr txBox="1">
            <a:spLocks noChangeArrowheads="1"/>
          </p:cNvSpPr>
          <p:nvPr/>
        </p:nvSpPr>
        <p:spPr bwMode="auto">
          <a:xfrm>
            <a:off x="1" y="13207212"/>
            <a:ext cx="18440399" cy="110754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none" lIns="168021" tIns="168021" rIns="168021" bIns="168021" anchor="ctr" anchorCtr="1"/>
          <a:lstStyle>
            <a:lvl1pPr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5250" b="1" dirty="0">
                <a:solidFill>
                  <a:schemeClr val="bg2"/>
                </a:solidFill>
                <a:latin typeface="Arial"/>
                <a:cs typeface="Arial"/>
              </a:rPr>
              <a:t>OBJECTIVES</a:t>
            </a:r>
          </a:p>
        </p:txBody>
      </p:sp>
      <p:sp>
        <p:nvSpPr>
          <p:cNvPr id="45" name="Text Box 130"/>
          <p:cNvSpPr txBox="1">
            <a:spLocks noChangeArrowheads="1"/>
          </p:cNvSpPr>
          <p:nvPr/>
        </p:nvSpPr>
        <p:spPr bwMode="auto">
          <a:xfrm>
            <a:off x="19754733" y="5325086"/>
            <a:ext cx="31451667" cy="117711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none" lIns="168021" tIns="168021" rIns="168021" bIns="168021" anchor="ctr" anchorCtr="1"/>
          <a:lstStyle>
            <a:lvl1pPr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5250" b="1" dirty="0">
                <a:solidFill>
                  <a:schemeClr val="bg2"/>
                </a:solidFill>
                <a:latin typeface="Arial"/>
                <a:cs typeface="Arial"/>
              </a:rPr>
              <a:t>RESULTS</a:t>
            </a:r>
          </a:p>
        </p:txBody>
      </p:sp>
      <p:sp>
        <p:nvSpPr>
          <p:cNvPr id="48" name="Text Box 130"/>
          <p:cNvSpPr txBox="1">
            <a:spLocks noChangeArrowheads="1"/>
          </p:cNvSpPr>
          <p:nvPr/>
        </p:nvSpPr>
        <p:spPr bwMode="auto">
          <a:xfrm>
            <a:off x="19880304" y="19733074"/>
            <a:ext cx="31451666" cy="95126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none" lIns="168021" tIns="168021" rIns="168021" bIns="168021" anchor="ctr" anchorCtr="1"/>
          <a:lstStyle>
            <a:lvl1pPr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5250" b="1" dirty="0">
                <a:solidFill>
                  <a:schemeClr val="bg2"/>
                </a:solidFill>
                <a:latin typeface="Arial"/>
                <a:cs typeface="Arial"/>
              </a:rPr>
              <a:t>CONCLUSIONS</a:t>
            </a:r>
          </a:p>
        </p:txBody>
      </p:sp>
      <p:sp>
        <p:nvSpPr>
          <p:cNvPr id="34" name="Text Box 130"/>
          <p:cNvSpPr txBox="1">
            <a:spLocks noChangeArrowheads="1"/>
          </p:cNvSpPr>
          <p:nvPr/>
        </p:nvSpPr>
        <p:spPr bwMode="auto">
          <a:xfrm>
            <a:off x="1" y="18550248"/>
            <a:ext cx="18440399" cy="12156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none" lIns="168021" tIns="168021" rIns="168021" bIns="168021" anchor="ctr" anchorCtr="1"/>
          <a:lstStyle>
            <a:lvl1pPr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5250" b="1" dirty="0">
                <a:solidFill>
                  <a:schemeClr val="bg2"/>
                </a:solidFill>
                <a:latin typeface="Arial"/>
                <a:cs typeface="Arial"/>
              </a:rPr>
              <a:t>MATERIALS AND METHODS</a:t>
            </a:r>
          </a:p>
        </p:txBody>
      </p:sp>
      <p:sp>
        <p:nvSpPr>
          <p:cNvPr id="35" name="Text Box 130"/>
          <p:cNvSpPr txBox="1">
            <a:spLocks noChangeArrowheads="1"/>
          </p:cNvSpPr>
          <p:nvPr/>
        </p:nvSpPr>
        <p:spPr bwMode="auto">
          <a:xfrm>
            <a:off x="0" y="26148615"/>
            <a:ext cx="18440399" cy="119386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none" lIns="168021" tIns="168021" rIns="168021" bIns="168021" anchor="ctr" anchorCtr="1"/>
          <a:lstStyle>
            <a:lvl1pPr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5250" b="1" dirty="0">
                <a:solidFill>
                  <a:schemeClr val="bg2"/>
                </a:solidFill>
                <a:latin typeface="Arial"/>
                <a:cs typeface="Arial"/>
              </a:rPr>
              <a:t>CONTACT INFORMATION</a:t>
            </a:r>
          </a:p>
        </p:txBody>
      </p:sp>
      <p:sp>
        <p:nvSpPr>
          <p:cNvPr id="38" name="TextBox 82"/>
          <p:cNvSpPr txBox="1">
            <a:spLocks noChangeArrowheads="1"/>
          </p:cNvSpPr>
          <p:nvPr/>
        </p:nvSpPr>
        <p:spPr bwMode="auto">
          <a:xfrm>
            <a:off x="98963" y="27348663"/>
            <a:ext cx="18985958" cy="96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209" tIns="33604" rIns="67209" bIns="3360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2900" dirty="0">
                <a:solidFill>
                  <a:schemeClr val="bg1"/>
                </a:solidFill>
              </a:rPr>
              <a:t>Nicki Nguyen, MD;  Denver Health Hospital, Dept. of OB/GYN; University of Colorado Anschutz</a:t>
            </a:r>
          </a:p>
          <a:p>
            <a:pPr>
              <a:defRPr/>
            </a:pPr>
            <a:r>
              <a:rPr lang="en-US" sz="2900" dirty="0">
                <a:solidFill>
                  <a:schemeClr val="bg1"/>
                </a:solidFill>
              </a:rPr>
              <a:t>Email: nicki.nguyen@dhha.org</a:t>
            </a:r>
          </a:p>
        </p:txBody>
      </p:sp>
      <p:sp>
        <p:nvSpPr>
          <p:cNvPr id="39" name="Text Box 130"/>
          <p:cNvSpPr txBox="1">
            <a:spLocks noChangeArrowheads="1"/>
          </p:cNvSpPr>
          <p:nvPr/>
        </p:nvSpPr>
        <p:spPr bwMode="auto">
          <a:xfrm>
            <a:off x="19774233" y="26650284"/>
            <a:ext cx="31451666" cy="119386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none" lIns="168021" tIns="168021" rIns="168021" bIns="168021" anchor="ctr" anchorCtr="1"/>
          <a:lstStyle>
            <a:lvl1pPr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389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5250" b="1" dirty="0">
                <a:solidFill>
                  <a:schemeClr val="bg2"/>
                </a:solidFill>
                <a:latin typeface="Arial"/>
                <a:cs typeface="Arial"/>
              </a:rPr>
              <a:t>REFERENCES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934825" y="29070300"/>
            <a:ext cx="184731" cy="12503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7525" dirty="0"/>
          </a:p>
        </p:txBody>
      </p:sp>
      <p:sp>
        <p:nvSpPr>
          <p:cNvPr id="85" name="TextBox 84"/>
          <p:cNvSpPr txBox="1"/>
          <p:nvPr/>
        </p:nvSpPr>
        <p:spPr>
          <a:xfrm>
            <a:off x="22151950" y="23103757"/>
            <a:ext cx="184731" cy="12503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7525" dirty="0"/>
          </a:p>
        </p:txBody>
      </p:sp>
      <p:sp>
        <p:nvSpPr>
          <p:cNvPr id="51" name="TextBox 6"/>
          <p:cNvSpPr txBox="1">
            <a:spLocks noChangeArrowheads="1"/>
          </p:cNvSpPr>
          <p:nvPr/>
        </p:nvSpPr>
        <p:spPr bwMode="auto">
          <a:xfrm>
            <a:off x="98963" y="14868525"/>
            <a:ext cx="18341437" cy="297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209" tIns="33604" rIns="67209" bIns="3360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500063" indent="-500063">
              <a:buFont typeface="Arial" panose="020B0604020202020204" pitchFamily="34" charset="0"/>
              <a:buChar char="•"/>
            </a:pPr>
            <a:r>
              <a:rPr lang="en-US" sz="3150" b="1" dirty="0"/>
              <a:t>To develop interventions to mitigate racial implicit bias within our medical student evaluators by providing implicit bias training (IBT).  </a:t>
            </a:r>
          </a:p>
          <a:p>
            <a:pPr marL="500063" indent="-500063">
              <a:buFont typeface="Arial" panose="020B0604020202020204" pitchFamily="34" charset="0"/>
              <a:buChar char="•"/>
            </a:pPr>
            <a:endParaRPr lang="en-US" sz="3150" b="1" dirty="0"/>
          </a:p>
          <a:p>
            <a:pPr marL="500063" indent="-500063">
              <a:buFont typeface="Arial" panose="020B0604020202020204" pitchFamily="34" charset="0"/>
              <a:buChar char="•"/>
            </a:pPr>
            <a:r>
              <a:rPr lang="en-US" sz="3150" b="1" dirty="0"/>
              <a:t>To examine the effects of IBT on participants’ understanding of implicit bias concepts </a:t>
            </a:r>
          </a:p>
          <a:p>
            <a:pPr marL="500063" indent="-500063">
              <a:buFont typeface="Arial" panose="020B0604020202020204" pitchFamily="34" charset="0"/>
              <a:buChar char="•"/>
            </a:pPr>
            <a:endParaRPr lang="en-US" sz="3150" b="1" dirty="0"/>
          </a:p>
          <a:p>
            <a:pPr marL="500063" indent="-500063">
              <a:buFont typeface="Arial" panose="020B0604020202020204" pitchFamily="34" charset="0"/>
              <a:buChar char="•"/>
            </a:pPr>
            <a:r>
              <a:rPr lang="en-US" sz="3150" b="1" dirty="0"/>
              <a:t>Use IBT to mitigate the impact of implicit biases on student clinical evaluations.  </a:t>
            </a:r>
          </a:p>
        </p:txBody>
      </p:sp>
      <p:sp>
        <p:nvSpPr>
          <p:cNvPr id="54" name="TextBox 8"/>
          <p:cNvSpPr txBox="1">
            <a:spLocks noChangeArrowheads="1"/>
          </p:cNvSpPr>
          <p:nvPr/>
        </p:nvSpPr>
        <p:spPr bwMode="auto">
          <a:xfrm>
            <a:off x="20005876" y="27905815"/>
            <a:ext cx="31200523" cy="80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209" tIns="33604" rIns="67209" bIns="3360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400050" indent="-400050">
              <a:buAutoNum type="arabicPeriod"/>
            </a:pPr>
            <a:r>
              <a:rPr lang="en-US" dirty="0"/>
              <a:t>Green M, Jones P, Thomas JX Jr. Selection criteria for residency: results of a national program directors survey. </a:t>
            </a:r>
            <a:r>
              <a:rPr lang="en-US" dirty="0" err="1"/>
              <a:t>Acad</a:t>
            </a:r>
            <a:r>
              <a:rPr lang="en-US" dirty="0"/>
              <a:t> Med. 2009;84(3):362-367.. doi:10.1097/ACM.0b013e3181970c6b</a:t>
            </a:r>
          </a:p>
          <a:p>
            <a:pPr lvl="0"/>
            <a:r>
              <a:rPr lang="en-US" dirty="0"/>
              <a:t>2.  Low D, Pollack SW, Liao ZC, et al. Racial/Ethnic Disparities in Clinical Grading in Medical School. Teach Learn Med. 2019;31(5):487-496. doi:10.1080/10401334.2019.1597724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263" y="2133600"/>
            <a:ext cx="2198301" cy="2601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128">
            <a:extLst>
              <a:ext uri="{FF2B5EF4-FFF2-40B4-BE49-F238E27FC236}">
                <a16:creationId xmlns:a16="http://schemas.microsoft.com/office/drawing/2014/main" id="{0C2E41AA-9A34-304B-99E9-BFD734924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5876" y="20612647"/>
            <a:ext cx="30880607" cy="4065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8021" tIns="168021" rIns="168021" bIns="168021"/>
          <a:lstStyle>
            <a:lvl1pPr defTabSz="4389438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00063" indent="-500063">
              <a:buFont typeface="Arial" panose="020B0604020202020204" pitchFamily="34" charset="0"/>
              <a:buChar char="•"/>
            </a:pPr>
            <a:r>
              <a:rPr lang="en-US" sz="3150" b="1" dirty="0"/>
              <a:t>IBT can be effective in changing attitudes and participant understating of topics related to implicit bias</a:t>
            </a:r>
          </a:p>
          <a:p>
            <a:pPr marL="500063" indent="-500063">
              <a:buFont typeface="Arial" panose="020B0604020202020204" pitchFamily="34" charset="0"/>
              <a:buChar char="•"/>
            </a:pPr>
            <a:endParaRPr lang="en-US" sz="3150" b="1" dirty="0"/>
          </a:p>
          <a:p>
            <a:pPr marL="500063" indent="-500063">
              <a:buFont typeface="Arial" panose="020B0604020202020204" pitchFamily="34" charset="0"/>
              <a:buChar char="•"/>
            </a:pPr>
            <a:r>
              <a:rPr lang="en-US" sz="3150" b="1" dirty="0"/>
              <a:t>Six months after IBT training, at least 75% of respondents maintained or increased their ratings on:</a:t>
            </a:r>
          </a:p>
          <a:p>
            <a:pPr marL="1243013" lvl="1" indent="-500063">
              <a:buFont typeface="Arial" panose="020B0604020202020204" pitchFamily="34" charset="0"/>
              <a:buChar char="•"/>
            </a:pPr>
            <a:r>
              <a:rPr lang="en-US" sz="3150" b="1" dirty="0"/>
              <a:t>Being prepared to mitigate their bias in medical student evaluation</a:t>
            </a:r>
          </a:p>
          <a:p>
            <a:pPr marL="1243013" lvl="1" indent="-500063">
              <a:buFont typeface="Arial" panose="020B0604020202020204" pitchFamily="34" charset="0"/>
              <a:buChar char="•"/>
            </a:pPr>
            <a:r>
              <a:rPr lang="en-US" sz="3150" b="1" dirty="0"/>
              <a:t>The impact and effect of racial microaggressions and stereotype threats on URM student’s clinical performance</a:t>
            </a:r>
          </a:p>
          <a:p>
            <a:pPr marL="1243013" lvl="1" indent="-500063">
              <a:buFont typeface="Arial" panose="020B0604020202020204" pitchFamily="34" charset="0"/>
              <a:buChar char="•"/>
            </a:pPr>
            <a:r>
              <a:rPr lang="en-US" sz="3150" b="1" dirty="0"/>
              <a:t>The likelihood of intervening when they observe microaggressions/bias in conversations against students or other team members, and </a:t>
            </a:r>
          </a:p>
          <a:p>
            <a:pPr marL="1243013" lvl="1" indent="-500063">
              <a:buFont typeface="Arial" panose="020B0604020202020204" pitchFamily="34" charset="0"/>
              <a:buChar char="•"/>
            </a:pPr>
            <a:r>
              <a:rPr lang="en-US" sz="3150" b="1" dirty="0"/>
              <a:t>The amount of improvement trainings on DEI topics have on their ability to mitigate racial bias in their evaluations of medical students.</a:t>
            </a:r>
          </a:p>
          <a:p>
            <a:pPr marL="1243013" lvl="1" indent="-500063">
              <a:buFont typeface="Arial" panose="020B0604020202020204" pitchFamily="34" charset="0"/>
              <a:buChar char="•"/>
            </a:pPr>
            <a:endParaRPr lang="en-US" sz="3150" b="1" dirty="0"/>
          </a:p>
          <a:p>
            <a:pPr marL="500063" indent="-500063">
              <a:buFont typeface="Arial" panose="020B0604020202020204" pitchFamily="34" charset="0"/>
              <a:buChar char="•"/>
            </a:pPr>
            <a:r>
              <a:rPr lang="en-US" sz="3150" b="1" dirty="0"/>
              <a:t>Limitations:  Low response rate (16%) to all 3 surveys, therefore limiting generalizability to the entire group who participated in the IBT training.</a:t>
            </a:r>
          </a:p>
          <a:p>
            <a:endParaRPr lang="en-US" sz="3150" b="1" dirty="0"/>
          </a:p>
          <a:p>
            <a:pPr marL="500063" indent="-500063">
              <a:buFont typeface="Arial" panose="020B0604020202020204" pitchFamily="34" charset="0"/>
              <a:buChar char="•"/>
            </a:pPr>
            <a:r>
              <a:rPr lang="en-US" sz="3150" b="1" dirty="0"/>
              <a:t>Future steps:  Follow the differences in grades between our URM and non-URM students to determine if interventions like this can reduce and ultimately eliminate racial differences in medical student evaluations</a:t>
            </a:r>
          </a:p>
          <a:p>
            <a:pPr marL="1243013" lvl="1" indent="-500063">
              <a:buFont typeface="Arial" panose="020B0604020202020204" pitchFamily="34" charset="0"/>
              <a:buChar char="•"/>
            </a:pPr>
            <a:endParaRPr lang="en-US" sz="3150" b="1" dirty="0"/>
          </a:p>
          <a:p>
            <a:pPr marL="1243013" lvl="1" indent="-500063">
              <a:buFont typeface="Arial" panose="020B0604020202020204" pitchFamily="34" charset="0"/>
              <a:buChar char="•"/>
            </a:pPr>
            <a:endParaRPr lang="en-US" sz="3150" b="1" dirty="0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02C0EB1-1802-4BA0-B345-AC55D0E820C0}"/>
              </a:ext>
            </a:extLst>
          </p:cNvPr>
          <p:cNvGrpSpPr/>
          <p:nvPr/>
        </p:nvGrpSpPr>
        <p:grpSpPr>
          <a:xfrm>
            <a:off x="20005876" y="12846401"/>
            <a:ext cx="30204023" cy="7469434"/>
            <a:chOff x="1153620" y="16859152"/>
            <a:chExt cx="46165210" cy="10137315"/>
          </a:xfrm>
        </p:grpSpPr>
        <p:graphicFrame>
          <p:nvGraphicFramePr>
            <p:cNvPr id="67" name="Chart 66">
              <a:extLst>
                <a:ext uri="{FF2B5EF4-FFF2-40B4-BE49-F238E27FC236}">
                  <a16:creationId xmlns:a16="http://schemas.microsoft.com/office/drawing/2014/main" id="{EF87C4CE-3F7E-4C52-B48A-52CDDEDBBF9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17804370"/>
                </p:ext>
              </p:extLst>
            </p:nvPr>
          </p:nvGraphicFramePr>
          <p:xfrm>
            <a:off x="2076343" y="16859152"/>
            <a:ext cx="45242487" cy="1013731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656BA4B-AD9B-4D9E-9491-0BAFE55D8A20}"/>
                </a:ext>
              </a:extLst>
            </p:cNvPr>
            <p:cNvSpPr txBox="1"/>
            <p:nvPr/>
          </p:nvSpPr>
          <p:spPr>
            <a:xfrm rot="16200000">
              <a:off x="628967" y="19712496"/>
              <a:ext cx="1972029" cy="9227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/>
                <a:t>Percent</a:t>
              </a:r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75725BB8-4AEA-4531-B1D6-5BBC31FD512F}"/>
              </a:ext>
            </a:extLst>
          </p:cNvPr>
          <p:cNvSpPr txBox="1"/>
          <p:nvPr/>
        </p:nvSpPr>
        <p:spPr>
          <a:xfrm>
            <a:off x="20041663" y="12093021"/>
            <a:ext cx="9158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Comparing Pre- and Post-Survey Results, N= 31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5ECE0E-461E-4A72-812C-EA85D25BD12C}"/>
              </a:ext>
            </a:extLst>
          </p:cNvPr>
          <p:cNvSpPr txBox="1"/>
          <p:nvPr/>
        </p:nvSpPr>
        <p:spPr>
          <a:xfrm>
            <a:off x="24147467" y="13349074"/>
            <a:ext cx="473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ns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BA8D78C-BB96-466F-9C53-8ABA82914DB7}"/>
              </a:ext>
            </a:extLst>
          </p:cNvPr>
          <p:cNvSpPr txBox="1"/>
          <p:nvPr/>
        </p:nvSpPr>
        <p:spPr>
          <a:xfrm>
            <a:off x="27813000" y="13401656"/>
            <a:ext cx="1119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P&lt; 0.01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9BA73BD-EFE5-44B1-B80F-C974F4F1109D}"/>
              </a:ext>
            </a:extLst>
          </p:cNvPr>
          <p:cNvSpPr txBox="1"/>
          <p:nvPr/>
        </p:nvSpPr>
        <p:spPr>
          <a:xfrm>
            <a:off x="35835194" y="13292084"/>
            <a:ext cx="1271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P&lt; 0.05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39CC81E-EA27-4EAF-96FC-64FB7561A49B}"/>
              </a:ext>
            </a:extLst>
          </p:cNvPr>
          <p:cNvSpPr txBox="1"/>
          <p:nvPr/>
        </p:nvSpPr>
        <p:spPr>
          <a:xfrm>
            <a:off x="39973291" y="13207212"/>
            <a:ext cx="1119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P&lt; 0.01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4AAF45-FA0E-46FF-98B4-B49E1752DD9B}"/>
              </a:ext>
            </a:extLst>
          </p:cNvPr>
          <p:cNvSpPr txBox="1"/>
          <p:nvPr/>
        </p:nvSpPr>
        <p:spPr>
          <a:xfrm>
            <a:off x="43967400" y="14074907"/>
            <a:ext cx="1274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P&lt; 0.001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AC5F99D-731A-446E-8FD4-5426E289C1B5}"/>
              </a:ext>
            </a:extLst>
          </p:cNvPr>
          <p:cNvSpPr txBox="1"/>
          <p:nvPr/>
        </p:nvSpPr>
        <p:spPr>
          <a:xfrm>
            <a:off x="47929800" y="15269516"/>
            <a:ext cx="1274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P&lt; 0.001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5611146-1CFB-41C0-9C51-686DB64C6496}"/>
              </a:ext>
            </a:extLst>
          </p:cNvPr>
          <p:cNvSpPr txBox="1"/>
          <p:nvPr/>
        </p:nvSpPr>
        <p:spPr>
          <a:xfrm>
            <a:off x="31849497" y="13337999"/>
            <a:ext cx="1119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P&lt; 0.01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C9EF6EB1-5082-4D42-AD1C-6284C05FB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189191"/>
              </p:ext>
            </p:extLst>
          </p:nvPr>
        </p:nvGraphicFramePr>
        <p:xfrm>
          <a:off x="19842600" y="7196301"/>
          <a:ext cx="31114534" cy="4245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25742">
                  <a:extLst>
                    <a:ext uri="{9D8B030D-6E8A-4147-A177-3AD203B41FA5}">
                      <a16:colId xmlns:a16="http://schemas.microsoft.com/office/drawing/2014/main" val="3755621625"/>
                    </a:ext>
                  </a:extLst>
                </a:gridCol>
                <a:gridCol w="10244396">
                  <a:extLst>
                    <a:ext uri="{9D8B030D-6E8A-4147-A177-3AD203B41FA5}">
                      <a16:colId xmlns:a16="http://schemas.microsoft.com/office/drawing/2014/main" val="2957255647"/>
                    </a:ext>
                  </a:extLst>
                </a:gridCol>
                <a:gridCol w="10244396">
                  <a:extLst>
                    <a:ext uri="{9D8B030D-6E8A-4147-A177-3AD203B41FA5}">
                      <a16:colId xmlns:a16="http://schemas.microsoft.com/office/drawing/2014/main" val="2363496130"/>
                    </a:ext>
                  </a:extLst>
                </a:gridCol>
              </a:tblGrid>
              <a:tr h="736233">
                <a:tc>
                  <a:txBody>
                    <a:bodyPr/>
                    <a:lstStyle/>
                    <a:p>
                      <a:r>
                        <a:rPr lang="en-US" sz="2800" b="1" dirty="0"/>
                        <a:t>Pre-Training Survey, N=55 (98.2%)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Immediate Post-Training Survey, N= 36 (64.3%)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6-month Post-training Survey, N=22 (39.3%)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665573"/>
                  </a:ext>
                </a:extLst>
              </a:tr>
              <a:tr h="3509639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dirty="0"/>
                        <a:t>63.6% had previously attended IBT, but</a:t>
                      </a:r>
                    </a:p>
                    <a:p>
                      <a:pPr marL="237744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dirty="0"/>
                        <a:t>94.5% only sometimes/rarely recognized racial microaggressions when they occur, and</a:t>
                      </a:r>
                    </a:p>
                    <a:p>
                      <a:pPr marL="237744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dirty="0"/>
                        <a:t>Only 9.1% completely  understood the term “Stereotype Threat”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dirty="0"/>
                        <a:t>75.0% felt IBT was very/extremely effective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dirty="0"/>
                        <a:t>Nine (16%) participants completed all 3 surveys</a:t>
                      </a:r>
                    </a:p>
                    <a:p>
                      <a:pPr marL="457200" marR="0" indent="-457200" algn="l" defTabSz="3840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those who completed all 3 surveys:</a:t>
                      </a:r>
                    </a:p>
                    <a:p>
                      <a:pPr marL="2377440" marR="0" lvl="1" indent="-457200" algn="l" defTabSz="3840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 of the ratings for feeling prepared to mitigate their bias in medical student evaluation </a:t>
                      </a:r>
                    </a:p>
                    <a:p>
                      <a:pPr marL="0" marR="0" lvl="0" indent="0" algn="l" defTabSz="3840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Remained </a:t>
                      </a:r>
                      <a:r>
                        <a:rPr lang="en-US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same or increased at 6 months, compared to</a:t>
                      </a:r>
                    </a:p>
                    <a:p>
                      <a:pPr marL="0" marR="0" lvl="0" indent="0" algn="l" defTabSz="3840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pre-IBT training.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922137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4295074D-ECF4-4F1E-93E1-D349AD28AE99}"/>
              </a:ext>
            </a:extLst>
          </p:cNvPr>
          <p:cNvSpPr txBox="1"/>
          <p:nvPr/>
        </p:nvSpPr>
        <p:spPr>
          <a:xfrm>
            <a:off x="19754733" y="6480014"/>
            <a:ext cx="100449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56 Participants Completed the Implicit Bias Training</a:t>
            </a:r>
          </a:p>
        </p:txBody>
      </p:sp>
    </p:spTree>
    <p:extLst>
      <p:ext uri="{BB962C8B-B14F-4D97-AF65-F5344CB8AC3E}">
        <p14:creationId xmlns:p14="http://schemas.microsoft.com/office/powerpoint/2010/main" val="4267867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ysClr val="windowText" lastClr="000000"/>
      </a:dk1>
      <a:lt1>
        <a:srgbClr val="000000"/>
      </a:lt1>
      <a:dk2>
        <a:srgbClr val="1F497D"/>
      </a:dk2>
      <a:lt2>
        <a:srgbClr val="EEECE1"/>
      </a:lt2>
      <a:accent1>
        <a:srgbClr val="4F81BD"/>
      </a:accent1>
      <a:accent2>
        <a:srgbClr val="3C79B6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E37B837B08444BAE128860CF1DD09B" ma:contentTypeVersion="12" ma:contentTypeDescription="Create a new document." ma:contentTypeScope="" ma:versionID="28238094857a0742199e0e24acf0308c">
  <xsd:schema xmlns:xsd="http://www.w3.org/2001/XMLSchema" xmlns:xs="http://www.w3.org/2001/XMLSchema" xmlns:p="http://schemas.microsoft.com/office/2006/metadata/properties" xmlns:ns1="http://schemas.microsoft.com/sharepoint/v3" xmlns:ns2="46b1a4ad-11bc-4fd4-9ef1-cd904b581af9" xmlns:ns3="11275357-eb5c-44b9-99ec-417194a706a1" targetNamespace="http://schemas.microsoft.com/office/2006/metadata/properties" ma:root="true" ma:fieldsID="ec94d78e8eec2991acc19e01f6667677" ns1:_="" ns2:_="" ns3:_="">
    <xsd:import namespace="http://schemas.microsoft.com/sharepoint/v3"/>
    <xsd:import namespace="46b1a4ad-11bc-4fd4-9ef1-cd904b581af9"/>
    <xsd:import namespace="11275357-eb5c-44b9-99ec-417194a70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UploadedtoAMEWebsi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b1a4ad-11bc-4fd4-9ef1-cd904b581a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UploadedtoAMEWebsite" ma:index="19" nillable="true" ma:displayName="Uploaded to AME Website" ma:format="Dropdown" ma:internalName="UploadedtoAMEWebsit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275357-eb5c-44b9-99ec-417194a70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UploadedtoAMEWebsite xmlns="46b1a4ad-11bc-4fd4-9ef1-cd904b581af9" xsi:nil="true"/>
  </documentManagement>
</p:properties>
</file>

<file path=customXml/itemProps1.xml><?xml version="1.0" encoding="utf-8"?>
<ds:datastoreItem xmlns:ds="http://schemas.openxmlformats.org/officeDocument/2006/customXml" ds:itemID="{AEBB0B39-41DE-4CA6-A458-69862831D373}"/>
</file>

<file path=customXml/itemProps2.xml><?xml version="1.0" encoding="utf-8"?>
<ds:datastoreItem xmlns:ds="http://schemas.openxmlformats.org/officeDocument/2006/customXml" ds:itemID="{BA723635-81B3-4785-940C-65537F45DE7E}"/>
</file>

<file path=customXml/itemProps3.xml><?xml version="1.0" encoding="utf-8"?>
<ds:datastoreItem xmlns:ds="http://schemas.openxmlformats.org/officeDocument/2006/customXml" ds:itemID="{47523544-F54D-4FA0-BF82-1480484DCCEC}"/>
</file>

<file path=docProps/app.xml><?xml version="1.0" encoding="utf-8"?>
<Properties xmlns="http://schemas.openxmlformats.org/officeDocument/2006/extended-properties" xmlns:vt="http://schemas.openxmlformats.org/officeDocument/2006/docPropsVTypes">
  <TotalTime>31992</TotalTime>
  <Words>687</Words>
  <Application>Microsoft Office PowerPoint</Application>
  <PresentationFormat>Custom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Charles</dc:creator>
  <cp:lastModifiedBy>Nguyen, Nicki MD</cp:lastModifiedBy>
  <cp:revision>191</cp:revision>
  <cp:lastPrinted>2016-01-25T01:15:50Z</cp:lastPrinted>
  <dcterms:created xsi:type="dcterms:W3CDTF">2016-01-09T18:53:53Z</dcterms:created>
  <dcterms:modified xsi:type="dcterms:W3CDTF">2022-02-15T23:15:17Z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0x01010077E37B837B08444BAE128860CF1DD09B</vt:lpwstr>
  </property>
</Properties>
</file>