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51206400" cy="32918400"/>
  <p:notesSz cx="9144000" cy="6858000"/>
  <p:defaultTextStyle>
    <a:defPPr>
      <a:defRPr lang="en-US"/>
    </a:defPPr>
    <a:lvl1pPr marL="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1pPr>
    <a:lvl2pPr marL="2018995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2pPr>
    <a:lvl3pPr marL="4037990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3pPr>
    <a:lvl4pPr marL="605698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4pPr>
    <a:lvl5pPr marL="807598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5pPr>
    <a:lvl6pPr marL="1009497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6pPr>
    <a:lvl7pPr marL="12113971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7pPr>
    <a:lvl8pPr marL="14132966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8pPr>
    <a:lvl9pPr marL="16151962" algn="l" defTabSz="4037990" rtl="0" eaLnBrk="1" latinLnBrk="0" hangingPunct="1">
      <a:defRPr sz="79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669" autoAdjust="0"/>
    <p:restoredTop sz="96120" autoAdjust="0"/>
  </p:normalViewPr>
  <p:slideViewPr>
    <p:cSldViewPr snapToGrid="0" snapToObjects="1">
      <p:cViewPr>
        <p:scale>
          <a:sx n="17" d="100"/>
          <a:sy n="17" d="100"/>
        </p:scale>
        <p:origin x="2886" y="672"/>
      </p:cViewPr>
      <p:guideLst>
        <p:guide orient="horz" pos="10368"/>
        <p:guide pos="1612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5387342"/>
            <a:ext cx="3840480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7289782"/>
            <a:ext cx="384048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752600"/>
            <a:ext cx="1104138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752600"/>
            <a:ext cx="3248406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8206745"/>
            <a:ext cx="4416552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22029425"/>
            <a:ext cx="4416552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8763000"/>
            <a:ext cx="2176272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752603"/>
            <a:ext cx="4416552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8069582"/>
            <a:ext cx="21662705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2024360"/>
            <a:ext cx="21662705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8069582"/>
            <a:ext cx="21769390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2024360"/>
            <a:ext cx="21769390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739642"/>
            <a:ext cx="2592324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2194560"/>
            <a:ext cx="16515395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739642"/>
            <a:ext cx="2592324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9875520"/>
            <a:ext cx="16515395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752603"/>
            <a:ext cx="441655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8763000"/>
            <a:ext cx="441655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30510482"/>
            <a:ext cx="172821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30510482"/>
            <a:ext cx="115214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ox and whisker chart&#10;&#10;Description automatically generated">
            <a:extLst>
              <a:ext uri="{FF2B5EF4-FFF2-40B4-BE49-F238E27FC236}">
                <a16:creationId xmlns:a16="http://schemas.microsoft.com/office/drawing/2014/main" id="{DF97F5DC-E1AD-4F75-AAF0-CBFFC4AD1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447" y="7566506"/>
            <a:ext cx="13470276" cy="7416235"/>
          </a:xfrm>
          <a:prstGeom prst="rect">
            <a:avLst/>
          </a:prstGeom>
        </p:spPr>
      </p:pic>
      <p:grpSp>
        <p:nvGrpSpPr>
          <p:cNvPr id="92" name="Group 4">
            <a:extLst>
              <a:ext uri="{FF2B5EF4-FFF2-40B4-BE49-F238E27FC236}">
                <a16:creationId xmlns:a16="http://schemas.microsoft.com/office/drawing/2014/main" id="{DEFD8462-ACFE-4795-947F-BAD115979FA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981402" y="19629406"/>
            <a:ext cx="16483804" cy="12579097"/>
            <a:chOff x="14384" y="12857"/>
            <a:chExt cx="7189" cy="5229"/>
          </a:xfrm>
        </p:grpSpPr>
        <p:sp>
          <p:nvSpPr>
            <p:cNvPr id="93" name="AutoShape 3">
              <a:extLst>
                <a:ext uri="{FF2B5EF4-FFF2-40B4-BE49-F238E27FC236}">
                  <a16:creationId xmlns:a16="http://schemas.microsoft.com/office/drawing/2014/main" id="{4B32D513-54BB-4924-8768-111C1081473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384" y="12857"/>
              <a:ext cx="7189" cy="5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0EC519CE-FD08-42E2-A57E-C083FFAE84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8" y="12936"/>
              <a:ext cx="3418" cy="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4CEDE1D3-A866-4EC2-8FF6-84B0A05EA5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8" y="15289"/>
              <a:ext cx="3418" cy="2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>
              <a:extLst>
                <a:ext uri="{FF2B5EF4-FFF2-40B4-BE49-F238E27FC236}">
                  <a16:creationId xmlns:a16="http://schemas.microsoft.com/office/drawing/2014/main" id="{7535D2B5-4733-441D-8C33-8C122D607C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" y="12929"/>
              <a:ext cx="3557" cy="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CB0C3C77-89BE-439A-9233-A15E7E61B6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" y="15265"/>
              <a:ext cx="3561" cy="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53955" y="6336829"/>
            <a:ext cx="18480914" cy="108387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Background &amp; Rationale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235" y="20857021"/>
            <a:ext cx="18480915" cy="9723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6046649" y="6336829"/>
            <a:ext cx="14801923" cy="10838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3955" y="882360"/>
            <a:ext cx="50516467" cy="45844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9925" y="7412694"/>
            <a:ext cx="18691477" cy="36833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Ultrasound (US): portable, real-time imaging, cheap, no radiation emission.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US is among one of the most utilized imaging modalities used to understand 3D anatomy in a 2D image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7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Recent integration of US as a supplemental teaching tool leads to greater level of anatomical understanding and enthusiasm when lead by trained instructors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COVID-19 prompted modifications to traditional, hands-on anatomy education, pivoting to virtual, distanced learning that gives students the same levels of perceived confidence and understanding.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New US devices are being utilized to study the efficacy of remote teaching/learning of US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3,5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56033" y="1026072"/>
            <a:ext cx="405936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US" sz="8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Tele-Ultrasound: Virtual Hands-on Medical Education for Novice Users Utilizing FAST &amp; Carpal Tunnel Models, Pilot Study</a:t>
            </a:r>
            <a:endParaRPr lang="en-US" sz="8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046650" y="27781279"/>
            <a:ext cx="14865446" cy="28625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No difference in perceived confidence or assessment scores between POCUS to Tele-US using the BiQ for novice learners.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Suggests equivalent competency levels when learning US virtually/in-person.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Findings supported by outside research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3,5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Additional research needs to be done to expand the sample size, gather qualitative data, and assess in-group variances such as time spent on Tele-US.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046648" y="26947456"/>
            <a:ext cx="14865447" cy="8338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Conclusions and Future Directions</a:t>
            </a:r>
          </a:p>
        </p:txBody>
      </p:sp>
      <p:pic>
        <p:nvPicPr>
          <p:cNvPr id="22" name="Picture 21" descr="MSMHA Logo Centered Colo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03" y="977352"/>
            <a:ext cx="5454148" cy="32608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126650" y="3428527"/>
            <a:ext cx="32317804" cy="101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Logan Scott BS</a:t>
            </a:r>
            <a:r>
              <a:rPr lang="en-US" sz="6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Juliana Wilson, MPH DO</a:t>
            </a:r>
            <a:r>
              <a:rPr lang="en-US" sz="6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Danielle Royer, PhD</a:t>
            </a:r>
            <a:r>
              <a:rPr lang="en-US" sz="6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Chelsea Lohman-Bonfiglio, PhD</a:t>
            </a:r>
            <a:r>
              <a:rPr lang="en-US" sz="6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033" y="4573910"/>
            <a:ext cx="40593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Colorado Anschutz Medical Campus;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Human Anatomy Program,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Cell and Developmental Biology, </a:t>
            </a:r>
            <a:r>
              <a:rPr lang="en-US" sz="4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Emergency Medicine</a:t>
            </a:r>
            <a:endParaRPr lang="en-US" sz="4000" dirty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3317F0-B36E-4A74-90EE-9A65C19EE95C}"/>
              </a:ext>
            </a:extLst>
          </p:cNvPr>
          <p:cNvSpPr/>
          <p:nvPr/>
        </p:nvSpPr>
        <p:spPr>
          <a:xfrm>
            <a:off x="19416312" y="6328815"/>
            <a:ext cx="16048894" cy="108387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Module Design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91B8E9-6305-4915-A309-4243FE72D3CD}"/>
              </a:ext>
            </a:extLst>
          </p:cNvPr>
          <p:cNvSpPr/>
          <p:nvPr/>
        </p:nvSpPr>
        <p:spPr>
          <a:xfrm>
            <a:off x="317236" y="17553785"/>
            <a:ext cx="18480914" cy="97237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E334260-3B3B-4119-90D2-8E2FE9798423}"/>
              </a:ext>
            </a:extLst>
          </p:cNvPr>
          <p:cNvSpPr txBox="1"/>
          <p:nvPr/>
        </p:nvSpPr>
        <p:spPr>
          <a:xfrm>
            <a:off x="335980" y="18513097"/>
            <a:ext cx="18517882" cy="22463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Aim: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educational value of  virtual ultrasound learning (VUL) using Butterfly iQ, its impact on medical/anatomy students’ learning, their perceptions, and confidence.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Hypothesis: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of virtual education modules and guided virtual ultrasound sessions using the Butterfly iQ ultrasound device is as effective as in person sessions for novice ultrasound users.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338A3A-FBBD-4004-88D5-B37CED6B52BE}"/>
              </a:ext>
            </a:extLst>
          </p:cNvPr>
          <p:cNvSpPr txBox="1"/>
          <p:nvPr/>
        </p:nvSpPr>
        <p:spPr>
          <a:xfrm>
            <a:off x="19200954" y="31381760"/>
            <a:ext cx="15998274" cy="1720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Figure 3.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Screenshots of pages from FAST module depicting hepatorenal recess. Each region of interest demonstrated highlighted anatomy (Visual Human Dissector), normal US, pathological US, and a description page.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424164B-FD98-43DE-A39B-16AB7AA1545B}"/>
              </a:ext>
            </a:extLst>
          </p:cNvPr>
          <p:cNvSpPr/>
          <p:nvPr/>
        </p:nvSpPr>
        <p:spPr>
          <a:xfrm>
            <a:off x="36031240" y="30687402"/>
            <a:ext cx="14896261" cy="8338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References &amp; Acknowledgements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69D832-9548-47F7-A444-B1D26655FFF2}"/>
              </a:ext>
            </a:extLst>
          </p:cNvPr>
          <p:cNvSpPr txBox="1"/>
          <p:nvPr/>
        </p:nvSpPr>
        <p:spPr>
          <a:xfrm>
            <a:off x="35978502" y="31542008"/>
            <a:ext cx="14896261" cy="1332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References available upon request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The authors thank </a:t>
            </a:r>
            <a:r>
              <a:rPr lang="en-US" sz="28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Mariafrancisca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</a:t>
            </a:r>
            <a:r>
              <a:rPr lang="en-US" sz="280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Zabalaga-Haberman, MSMHA and Ernesto Salcedo, PhD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for assisting with data collection and analysis.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C7D155-6594-4BF4-9803-88D2B05024D3}"/>
              </a:ext>
            </a:extLst>
          </p:cNvPr>
          <p:cNvSpPr txBox="1"/>
          <p:nvPr/>
        </p:nvSpPr>
        <p:spPr>
          <a:xfrm>
            <a:off x="43773934" y="5554032"/>
            <a:ext cx="806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COMIRB Exemption: #</a:t>
            </a:r>
            <a:r>
              <a:rPr lang="en-US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21-3964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FCB192-3386-4D2D-9218-349C019FF3EE}"/>
              </a:ext>
            </a:extLst>
          </p:cNvPr>
          <p:cNvSpPr txBox="1"/>
          <p:nvPr/>
        </p:nvSpPr>
        <p:spPr>
          <a:xfrm>
            <a:off x="36046650" y="23101915"/>
            <a:ext cx="14865446" cy="37357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Figure 5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 Quantitative r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eport of participant perception scores for Likert-Scale questions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easy was the Carpal Tunnel module to follow and learn from?(P=0.98).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easy was the FAST exam module to follow and learn from? (P=0.75).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useful was the Butterfly ultrasound device? (P=0.21).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confident in my ability to properly orient the probe and the onscreen image in order to identify the anatomy of the Carpal Tunnel.  (P=0.12).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am confident in my ability to perform the FAST examination and recognize what the normal anatomy should look like with ultrasound. (P=0.13).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350EE2-29DA-4AD1-8F13-5DEFDBE703E1}"/>
              </a:ext>
            </a:extLst>
          </p:cNvPr>
          <p:cNvSpPr txBox="1"/>
          <p:nvPr/>
        </p:nvSpPr>
        <p:spPr>
          <a:xfrm>
            <a:off x="19200954" y="17752763"/>
            <a:ext cx="16264253" cy="12791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Figure 2.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Screenshot of 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till US image demonstrating a short-axis view of the carpal tunnel (A) and a long-axis view of the hepatorenal recess (B), paired with associated probe placement. Structures appear with a color-coded region of interest and the structure name when learner hovers over them with a curser increasing interactive abilities.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E1FF19-51D3-4BBB-A7D0-EA83AFE1A07D}"/>
              </a:ext>
            </a:extLst>
          </p:cNvPr>
          <p:cNvSpPr txBox="1"/>
          <p:nvPr/>
        </p:nvSpPr>
        <p:spPr>
          <a:xfrm>
            <a:off x="354972" y="15181198"/>
            <a:ext cx="18498890" cy="2407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Figure 1.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(A) Screenshot of on-screen tele-guidance display, instructor view. Educator tools: provide direct feedback and probe manipulation instructions, on-screen indicators, augmented reality. (B) Picture of student set up; laptop displaying self guided instructional models, iPad &amp; Butterfly iQ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™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device used for ultrasound and tele-guidance (2-way video conferencing with trained staff, live-image relay, direct compatibility with devices with a Lightning Port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™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ability to remotely change settings, provide visual instructional cues).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E071139-1BD3-44C3-B198-03CD19CA6135}"/>
              </a:ext>
            </a:extLst>
          </p:cNvPr>
          <p:cNvSpPr txBox="1"/>
          <p:nvPr/>
        </p:nvSpPr>
        <p:spPr>
          <a:xfrm>
            <a:off x="373415" y="21770920"/>
            <a:ext cx="18498890" cy="24174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Recruitment: Novice US users (&gt;20h cumulative experience)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Population: 1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year Medical Students (MS1) &amp; 1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year Modern Human Anatomy Graduate Students (MHA)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Pre-Study: Introductory Module, Pre-assessment survey, and random group assignment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In-Study: Carpal Tunnel &amp; Focused Assessment of Sonography on Trauma (FAST) modules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Post-Study: Assessment &amp; Post-Survey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A3AD5BB-7A88-44CB-85DB-CCE876429151}"/>
              </a:ext>
            </a:extLst>
          </p:cNvPr>
          <p:cNvGrpSpPr/>
          <p:nvPr/>
        </p:nvGrpSpPr>
        <p:grpSpPr>
          <a:xfrm>
            <a:off x="19333005" y="10400179"/>
            <a:ext cx="16132202" cy="7297310"/>
            <a:chOff x="18487381" y="19913745"/>
            <a:chExt cx="17902529" cy="7215026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22B48AA5-41DA-41AF-8591-652514CF3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67" t="51187" r="12862" b="7769"/>
            <a:stretch/>
          </p:blipFill>
          <p:spPr bwMode="auto">
            <a:xfrm>
              <a:off x="27271759" y="19913745"/>
              <a:ext cx="9118151" cy="68968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7BEF4071-4DEB-4CFA-B86B-3D22C6CAB9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67" b="59330"/>
            <a:stretch/>
          </p:blipFill>
          <p:spPr bwMode="auto">
            <a:xfrm>
              <a:off x="18487381" y="19943358"/>
              <a:ext cx="8784378" cy="68376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85FD4C9-1004-46BA-84E0-0C8C5A5B185A}"/>
                </a:ext>
              </a:extLst>
            </p:cNvPr>
            <p:cNvSpPr txBox="1"/>
            <p:nvPr/>
          </p:nvSpPr>
          <p:spPr>
            <a:xfrm>
              <a:off x="21980412" y="26592821"/>
              <a:ext cx="874424" cy="51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D26A875D-9F0F-4693-ACD3-3C6EB7C10363}"/>
                </a:ext>
              </a:extLst>
            </p:cNvPr>
            <p:cNvSpPr txBox="1"/>
            <p:nvPr/>
          </p:nvSpPr>
          <p:spPr>
            <a:xfrm>
              <a:off x="31496178" y="26605551"/>
              <a:ext cx="731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05AD720-1B3B-4186-8883-4D3282B24880}"/>
              </a:ext>
            </a:extLst>
          </p:cNvPr>
          <p:cNvGrpSpPr/>
          <p:nvPr/>
        </p:nvGrpSpPr>
        <p:grpSpPr>
          <a:xfrm>
            <a:off x="289926" y="10567405"/>
            <a:ext cx="18244093" cy="4660312"/>
            <a:chOff x="317033" y="11163909"/>
            <a:chExt cx="18244093" cy="4660312"/>
          </a:xfrm>
        </p:grpSpPr>
        <p:pic>
          <p:nvPicPr>
            <p:cNvPr id="99" name="Picture 98" descr="A screenshot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DE0497BF-82A0-4C07-BDF5-96AD80272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421" y="11265383"/>
              <a:ext cx="7706401" cy="4558838"/>
            </a:xfrm>
            <a:prstGeom prst="rect">
              <a:avLst/>
            </a:prstGeom>
          </p:spPr>
        </p:pic>
        <p:pic>
          <p:nvPicPr>
            <p:cNvPr id="121" name="Picture 8" descr="Image preview">
              <a:extLst>
                <a:ext uri="{FF2B5EF4-FFF2-40B4-BE49-F238E27FC236}">
                  <a16:creationId xmlns:a16="http://schemas.microsoft.com/office/drawing/2014/main" id="{9F4A96C0-EC2E-4BA8-A247-CBECF39AAB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80" r="18058" b="829"/>
            <a:stretch/>
          </p:blipFill>
          <p:spPr bwMode="auto">
            <a:xfrm>
              <a:off x="11326710" y="11230551"/>
              <a:ext cx="7234416" cy="4558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1385DA8-FB1A-459F-8FAA-789C3D5DD2E6}"/>
                </a:ext>
              </a:extLst>
            </p:cNvPr>
            <p:cNvSpPr txBox="1"/>
            <p:nvPr/>
          </p:nvSpPr>
          <p:spPr>
            <a:xfrm>
              <a:off x="317033" y="11168039"/>
              <a:ext cx="731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2FC594B-FE85-4A36-9E80-90008B4BDED5}"/>
                </a:ext>
              </a:extLst>
            </p:cNvPr>
            <p:cNvSpPr txBox="1"/>
            <p:nvPr/>
          </p:nvSpPr>
          <p:spPr>
            <a:xfrm>
              <a:off x="10675897" y="11163909"/>
              <a:ext cx="731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  <p:sp>
          <p:nvSpPr>
            <p:cNvPr id="136" name="Arrow: Curved Up 135">
              <a:extLst>
                <a:ext uri="{FF2B5EF4-FFF2-40B4-BE49-F238E27FC236}">
                  <a16:creationId xmlns:a16="http://schemas.microsoft.com/office/drawing/2014/main" id="{764B685D-47A8-4F9A-BAE6-81DAF8E5D341}"/>
                </a:ext>
              </a:extLst>
            </p:cNvPr>
            <p:cNvSpPr/>
            <p:nvPr/>
          </p:nvSpPr>
          <p:spPr>
            <a:xfrm rot="10800000">
              <a:off x="8906366" y="12302920"/>
              <a:ext cx="2110908" cy="1227784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Arrow: Curved Up 137">
              <a:extLst>
                <a:ext uri="{FF2B5EF4-FFF2-40B4-BE49-F238E27FC236}">
                  <a16:creationId xmlns:a16="http://schemas.microsoft.com/office/drawing/2014/main" id="{2C04BA82-68AC-4F6E-A4C4-8D4FD0CA9267}"/>
                </a:ext>
              </a:extLst>
            </p:cNvPr>
            <p:cNvSpPr/>
            <p:nvPr/>
          </p:nvSpPr>
          <p:spPr>
            <a:xfrm>
              <a:off x="9050491" y="13885988"/>
              <a:ext cx="2110908" cy="1227784"/>
            </a:xfrm>
            <a:prstGeom prst="curved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Graphic 10" descr="Wireless with solid fill">
            <a:extLst>
              <a:ext uri="{FF2B5EF4-FFF2-40B4-BE49-F238E27FC236}">
                <a16:creationId xmlns:a16="http://schemas.microsoft.com/office/drawing/2014/main" id="{949A3E32-CB4B-483C-BEB3-96F373E364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64391">
            <a:off x="9542500" y="12515484"/>
            <a:ext cx="914400" cy="914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D859DB2-5443-433E-804D-5B6680CBEA74}"/>
              </a:ext>
            </a:extLst>
          </p:cNvPr>
          <p:cNvSpPr txBox="1"/>
          <p:nvPr/>
        </p:nvSpPr>
        <p:spPr>
          <a:xfrm>
            <a:off x="19551617" y="7654658"/>
            <a:ext cx="15913589" cy="2428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Modules designed with: Articulate 360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™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Visual Human Dissector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™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, Butterfly iQ</a:t>
            </a:r>
            <a:r>
              <a:rPr lang="en-US" sz="3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™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Self-directed modules: Introduction, Carpal Tunnel, FAST; (30 min. Each).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Integration of 3D renderings of anatomical structures, a description of what settings need to be used and where to find the region of interest, normal and positive US findings using mixed still images and videos.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Icon buttons for multidirectional navigation.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00FD2-AD55-4D5D-9087-AAD86879E785}"/>
              </a:ext>
            </a:extLst>
          </p:cNvPr>
          <p:cNvSpPr txBox="1"/>
          <p:nvPr/>
        </p:nvSpPr>
        <p:spPr>
          <a:xfrm>
            <a:off x="35961727" y="14982741"/>
            <a:ext cx="14533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4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Quantitative report of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scores; 1</a:t>
            </a:r>
            <a:r>
              <a:rPr lang="en-US" sz="300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MS1 and MHA students (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=26). Exclusion of data for 1 participant was done do to experience level in US. (P=0.62)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Diagram&#10;&#10;Description automatically generated">
            <a:extLst>
              <a:ext uri="{FF2B5EF4-FFF2-40B4-BE49-F238E27FC236}">
                <a16:creationId xmlns:a16="http://schemas.microsoft.com/office/drawing/2014/main" id="{D3EA497F-4B84-42C8-8F25-4DAF2CD70047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80"/>
          <a:stretch/>
        </p:blipFill>
        <p:spPr>
          <a:xfrm>
            <a:off x="3366595" y="24188382"/>
            <a:ext cx="12382193" cy="858854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950081F-B953-4C15-B3B1-A73FCE308331}"/>
              </a:ext>
            </a:extLst>
          </p:cNvPr>
          <p:cNvGrpSpPr/>
          <p:nvPr/>
        </p:nvGrpSpPr>
        <p:grpSpPr>
          <a:xfrm>
            <a:off x="36515447" y="16152270"/>
            <a:ext cx="13470276" cy="6975482"/>
            <a:chOff x="36515447" y="16152270"/>
            <a:chExt cx="13470276" cy="6975482"/>
          </a:xfrm>
        </p:grpSpPr>
        <p:pic>
          <p:nvPicPr>
            <p:cNvPr id="29" name="Picture 28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0C4794AF-C93C-4ABD-A9AF-097AC188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15447" y="16152270"/>
              <a:ext cx="13470276" cy="6975482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C3560A8-E14A-49D3-BD77-965CAC38B74A}"/>
                </a:ext>
              </a:extLst>
            </p:cNvPr>
            <p:cNvSpPr txBox="1"/>
            <p:nvPr/>
          </p:nvSpPr>
          <p:spPr>
            <a:xfrm rot="16200000">
              <a:off x="34212562" y="19082438"/>
              <a:ext cx="61564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Post-Study Survey Scores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67399FA-6357-4AFC-9963-C58467394EAD}"/>
              </a:ext>
            </a:extLst>
          </p:cNvPr>
          <p:cNvSpPr txBox="1"/>
          <p:nvPr/>
        </p:nvSpPr>
        <p:spPr>
          <a:xfrm rot="16200000">
            <a:off x="33702338" y="10773318"/>
            <a:ext cx="651003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In-Study Assessment Score</a:t>
            </a:r>
          </a:p>
        </p:txBody>
      </p: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E5D5142D-2472-4032-B9BA-3DAB0FA225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02" y="4355102"/>
            <a:ext cx="8696770" cy="1087096"/>
          </a:xfrm>
          <a:prstGeom prst="rect">
            <a:avLst/>
          </a:prstGeom>
        </p:spPr>
      </p:pic>
      <p:pic>
        <p:nvPicPr>
          <p:cNvPr id="13" name="Picture 12" descr="Application&#10;&#10;Description automatically generated with medium confidence">
            <a:extLst>
              <a:ext uri="{FF2B5EF4-FFF2-40B4-BE49-F238E27FC236}">
                <a16:creationId xmlns:a16="http://schemas.microsoft.com/office/drawing/2014/main" id="{7A3C91F4-CDF4-4147-8909-E8465EEC06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1821" y="905764"/>
            <a:ext cx="2846751" cy="3390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2BA24E-594E-4541-B3F5-315D78DEE9DB}"/>
              </a:ext>
            </a:extLst>
          </p:cNvPr>
          <p:cNvSpPr txBox="1"/>
          <p:nvPr/>
        </p:nvSpPr>
        <p:spPr>
          <a:xfrm>
            <a:off x="45693910" y="7745886"/>
            <a:ext cx="4221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 average= 10 ±3.49</a:t>
            </a:r>
          </a:p>
          <a:p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VG average= 10.6 ±2.66</a:t>
            </a:r>
          </a:p>
          <a:p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P=0.62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UploadedtoAMEWebsite xmlns="46b1a4ad-11bc-4fd4-9ef1-cd904b581a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37B837B08444BAE128860CF1DD09B" ma:contentTypeVersion="12" ma:contentTypeDescription="Create a new document." ma:contentTypeScope="" ma:versionID="28238094857a0742199e0e24acf0308c">
  <xsd:schema xmlns:xsd="http://www.w3.org/2001/XMLSchema" xmlns:xs="http://www.w3.org/2001/XMLSchema" xmlns:p="http://schemas.microsoft.com/office/2006/metadata/properties" xmlns:ns1="http://schemas.microsoft.com/sharepoint/v3" xmlns:ns2="46b1a4ad-11bc-4fd4-9ef1-cd904b581af9" xmlns:ns3="11275357-eb5c-44b9-99ec-417194a706a1" targetNamespace="http://schemas.microsoft.com/office/2006/metadata/properties" ma:root="true" ma:fieldsID="ec94d78e8eec2991acc19e01f6667677" ns1:_="" ns2:_="" ns3:_="">
    <xsd:import namespace="http://schemas.microsoft.com/sharepoint/v3"/>
    <xsd:import namespace="46b1a4ad-11bc-4fd4-9ef1-cd904b581af9"/>
    <xsd:import namespace="11275357-eb5c-44b9-99ec-417194a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UploadedtoAMEWebsi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1a4ad-11bc-4fd4-9ef1-cd904b581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loadedtoAMEWebsite" ma:index="19" nillable="true" ma:displayName="Uploaded to AME Website" ma:format="Dropdown" ma:internalName="UploadedtoAMEWebsi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75357-eb5c-44b9-99ec-417194a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9547EA-6666-4D01-AB3A-826F0ACA88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422F94-4359-4FD3-8DF0-192175C6EEE1}"/>
</file>

<file path=customXml/itemProps3.xml><?xml version="1.0" encoding="utf-8"?>
<ds:datastoreItem xmlns:ds="http://schemas.openxmlformats.org/officeDocument/2006/customXml" ds:itemID="{3BF8A122-CDE1-4E13-A29D-F689B54F67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3181</TotalTime>
  <Words>854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Manager/>
  <Company>University of Colorado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Poster</dc:title>
  <dc:subject>Modern Human Anatomy</dc:subject>
  <dc:creator>Mike Pascoe, PhD</dc:creator>
  <cp:keywords/>
  <dc:description/>
  <cp:lastModifiedBy>Scott, Logan</cp:lastModifiedBy>
  <cp:revision>67</cp:revision>
  <dcterms:created xsi:type="dcterms:W3CDTF">2015-03-09T18:25:50Z</dcterms:created>
  <dcterms:modified xsi:type="dcterms:W3CDTF">2022-02-22T14:08:56Z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0x01010077E37B837B08444BAE128860CF1DD09B</vt:lpwstr>
  </property>
</Properties>
</file>