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Proxima No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gE3sj2nwtUlf7ksdwBL3iiqAU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16" autoAdjust="0"/>
  </p:normalViewPr>
  <p:slideViewPr>
    <p:cSldViewPr snapToGrid="0">
      <p:cViewPr varScale="1">
        <p:scale>
          <a:sx n="72" d="100"/>
          <a:sy n="72" d="100"/>
        </p:scale>
        <p:origin x="11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42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43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33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33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45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45"/>
          <p:cNvCxnSpPr/>
          <p:nvPr/>
        </p:nvCxnSpPr>
        <p:spPr>
          <a:xfrm>
            <a:off x="1926291" y="2968710"/>
            <a:ext cx="5291418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46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47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7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48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48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49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50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34"/>
          <p:cNvCxnSpPr/>
          <p:nvPr/>
        </p:nvCxnSpPr>
        <p:spPr>
          <a:xfrm>
            <a:off x="1926291" y="2968710"/>
            <a:ext cx="5291418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52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3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53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6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36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37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37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38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38"/>
          <p:cNvCxnSpPr/>
          <p:nvPr/>
        </p:nvCxnSpPr>
        <p:spPr>
          <a:xfrm>
            <a:off x="299575" y="1008122"/>
            <a:ext cx="8532725" cy="0"/>
          </a:xfrm>
          <a:prstGeom prst="straightConnector1">
            <a:avLst/>
          </a:prstGeom>
          <a:noFill/>
          <a:ln w="28575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39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40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1"/>
          <p:cNvPicPr preferRelativeResize="0"/>
          <p:nvPr/>
        </p:nvPicPr>
        <p:blipFill rotWithShape="1">
          <a:blip r:embed="rId2">
            <a:alphaModFix/>
          </a:blip>
          <a:srcRect l="44107" t="15925" r="42630" b="30822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dschool.cuanschutz.edu/deans-office/diversity-inclusion/about-us/pre-med-progra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ctrTitle"/>
          </p:nvPr>
        </p:nvSpPr>
        <p:spPr>
          <a:xfrm>
            <a:off x="311700" y="199011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Interviews</a:t>
            </a:r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311699" y="260734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</a:t>
            </a:r>
            <a:r>
              <a:rPr lang="en" sz="3200" b="1" i="0" u="none" strike="noStrike" cap="none">
                <a:solidFill>
                  <a:srgbClr val="CC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MD</a:t>
            </a:r>
            <a:endParaRPr sz="3200" b="0" i="0" u="none" strike="noStrike" cap="none">
              <a:solidFill>
                <a:srgbClr val="CC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" descr="Medical students begin training in Colorado Springs | UCHealth Tod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738" y="3525005"/>
            <a:ext cx="2666525" cy="675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"/>
          <p:cNvCxnSpPr/>
          <p:nvPr/>
        </p:nvCxnSpPr>
        <p:spPr>
          <a:xfrm>
            <a:off x="1636699" y="2482284"/>
            <a:ext cx="590902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1"/>
          <p:cNvSpPr txBox="1">
            <a:spLocks noGrp="1"/>
          </p:cNvSpPr>
          <p:nvPr>
            <p:ph type="subTitle" idx="1"/>
          </p:nvPr>
        </p:nvSpPr>
        <p:spPr>
          <a:xfrm>
            <a:off x="311700" y="4440613"/>
            <a:ext cx="85206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>
                <a:solidFill>
                  <a:schemeClr val="dk1"/>
                </a:solidFill>
              </a:rPr>
              <a:t>Looking for previous PreMD Presentations?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https://medschool.cuanschutz.edu/deans-office/diversity-inclusion/about-us/pre-med-program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Multiple Mini Interviews</a:t>
            </a:r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4560300" cy="3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schools have adopted this style</a:t>
            </a:r>
            <a:endParaRPr sz="16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Mixes components of traditional interviews with situational judgement/ethical discussion/communication skills evaluation</a:t>
            </a:r>
            <a:endParaRPr sz="160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structure: </a:t>
            </a:r>
            <a:endParaRPr sz="16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stations of varying numbers (6-12) </a:t>
            </a:r>
            <a:endParaRPr sz="16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interviewer at each station </a:t>
            </a:r>
            <a:endParaRPr sz="16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amount of time at each station</a:t>
            </a:r>
            <a:endParaRPr sz="160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can be in a folder outside the door or asked upon entry</a:t>
            </a:r>
            <a:endParaRPr sz="1600">
              <a:solidFill>
                <a:schemeClr val="dk1"/>
              </a:solidFill>
            </a:endParaRPr>
          </a:p>
          <a:p>
            <a:pPr marL="44323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16957"/>
          <a:stretch/>
        </p:blipFill>
        <p:spPr>
          <a:xfrm>
            <a:off x="4989250" y="2077487"/>
            <a:ext cx="3767074" cy="16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Multiple Mini Interviews</a:t>
            </a:r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311700" y="1077175"/>
            <a:ext cx="8520600" cy="3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74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 b="1">
                <a:solidFill>
                  <a:schemeClr val="dk1"/>
                </a:solidFill>
              </a:rPr>
              <a:t>Different types of MMI stations</a:t>
            </a:r>
            <a:endParaRPr sz="1400">
              <a:solidFill>
                <a:schemeClr val="dk1"/>
              </a:solidFill>
            </a:endParaRPr>
          </a:p>
          <a:p>
            <a:pPr marL="1574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400">
              <a:solidFill>
                <a:schemeClr val="dk1"/>
              </a:solidFill>
            </a:endParaRPr>
          </a:p>
          <a:p>
            <a:pPr marL="44323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400" b="1">
                <a:solidFill>
                  <a:schemeClr val="dk1"/>
                </a:solidFill>
              </a:rPr>
              <a:t>Traditional</a:t>
            </a:r>
            <a:r>
              <a:rPr lang="en" sz="1400">
                <a:solidFill>
                  <a:schemeClr val="dk1"/>
                </a:solidFill>
              </a:rPr>
              <a:t> </a:t>
            </a:r>
            <a:endParaRPr sz="1400"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Questions to get to know you better </a:t>
            </a:r>
            <a:endParaRPr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Tell me about yourself </a:t>
            </a:r>
            <a:endParaRPr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Why our school </a:t>
            </a:r>
            <a:endParaRPr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Tell me about your greatest failure/challenge </a:t>
            </a:r>
            <a:endParaRPr>
              <a:solidFill>
                <a:schemeClr val="dk1"/>
              </a:solidFill>
            </a:endParaRPr>
          </a:p>
          <a:p>
            <a:pPr marL="90043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4323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400" b="1">
                <a:solidFill>
                  <a:schemeClr val="dk1"/>
                </a:solidFill>
              </a:rPr>
              <a:t>Ethical</a:t>
            </a:r>
            <a:r>
              <a:rPr lang="en" sz="1400">
                <a:solidFill>
                  <a:schemeClr val="dk1"/>
                </a:solidFill>
              </a:rPr>
              <a:t> </a:t>
            </a:r>
            <a:endParaRPr sz="1400"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Prompt that provokes some kind of ethical dilemma (similar to CASPer) </a:t>
            </a:r>
            <a:endParaRPr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They want to see what your stance is but more importantly want to hear why you believe what you believe </a:t>
            </a:r>
            <a:endParaRPr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Important to take a stance, but also to acknowledge the other side and why you can understand that perspective as well</a:t>
            </a:r>
            <a:endParaRPr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Example: The community has a growing opinion that HPV vaccination at a young age promotes promiscuous behavior in adolescents. How would you approach a mom refusing the vaccination for her kid due to these reasons?</a:t>
            </a:r>
            <a:endParaRPr>
              <a:solidFill>
                <a:schemeClr val="dk1"/>
              </a:solidFill>
            </a:endParaRPr>
          </a:p>
          <a:p>
            <a:pPr marL="61468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>
                <a:solidFill>
                  <a:schemeClr val="dk1"/>
                </a:solidFill>
              </a:rPr>
              <a:t> </a:t>
            </a:r>
            <a:endParaRPr/>
          </a:p>
          <a:p>
            <a:pPr marL="15748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Multiple Mini Interviews</a:t>
            </a:r>
            <a:endParaRPr/>
          </a:p>
        </p:txBody>
      </p:sp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311700" y="1077175"/>
            <a:ext cx="41961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74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400" b="1" dirty="0">
                <a:solidFill>
                  <a:schemeClr val="dk1"/>
                </a:solidFill>
              </a:rPr>
              <a:t>Different types of MMI stations</a:t>
            </a:r>
            <a:endParaRPr sz="1400" dirty="0">
              <a:solidFill>
                <a:schemeClr val="dk1"/>
              </a:solidFill>
            </a:endParaRPr>
          </a:p>
          <a:p>
            <a:pPr marL="61468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dirty="0">
                <a:solidFill>
                  <a:schemeClr val="dk1"/>
                </a:solidFill>
              </a:rPr>
              <a:t> </a:t>
            </a:r>
            <a:endParaRPr dirty="0">
              <a:solidFill>
                <a:schemeClr val="dk1"/>
              </a:solidFill>
            </a:endParaRPr>
          </a:p>
          <a:p>
            <a:pPr marL="44323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400" b="1" dirty="0">
                <a:solidFill>
                  <a:schemeClr val="dk1"/>
                </a:solidFill>
              </a:rPr>
              <a:t>Situational/Acting </a:t>
            </a:r>
            <a:endParaRPr sz="1400" dirty="0"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Interviewer(s) are acting out a scenario and you are to address the situation as you would in a real life scenario</a:t>
            </a:r>
            <a:endParaRPr dirty="0">
              <a:solidFill>
                <a:schemeClr val="dk1"/>
              </a:solidFill>
            </a:endParaRPr>
          </a:p>
          <a:p>
            <a:pPr marL="90043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Testing for communication skills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799" y="2824125"/>
            <a:ext cx="2663675" cy="20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/>
        </p:nvSpPr>
        <p:spPr>
          <a:xfrm>
            <a:off x="4404509" y="1724685"/>
            <a:ext cx="41961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0043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An elderly patient had a fall recently and their family wants to put them into a nursing home. They do not want this. Go talk to the patient. 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43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to elucidate the patient’s perspective and understand why they don’t want this while also discussing safety and helping them to understand their family’s perspective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Interviews </a:t>
            </a:r>
            <a:br>
              <a:rPr lang="en" sz="2500" b="0"/>
            </a:br>
            <a:br>
              <a:rPr lang="en" sz="2500"/>
            </a:br>
            <a:endParaRPr sz="2500"/>
          </a:p>
        </p:txBody>
      </p:sp>
      <p:sp>
        <p:nvSpPr>
          <p:cNvPr id="230" name="Google Shape;23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58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621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Format: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One to several interviewers with multiple applicants 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Questions distributed evenly between the applicants 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Questions can be repeated for each individual or </a:t>
            </a:r>
            <a:endParaRPr dirty="0"/>
          </a:p>
          <a:p>
            <a:pPr marL="5969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None/>
            </a:pPr>
            <a:r>
              <a:rPr lang="en" sz="1600" dirty="0">
                <a:solidFill>
                  <a:schemeClr val="dk1"/>
                </a:solidFill>
              </a:rPr>
              <a:t>	new questions asked to each </a:t>
            </a:r>
            <a:endParaRPr sz="1600" dirty="0">
              <a:solidFill>
                <a:schemeClr val="dk1"/>
              </a:solidFill>
            </a:endParaRPr>
          </a:p>
          <a:p>
            <a:pPr marL="5143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1621"/>
              <a:buFont typeface="Arial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621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General Approach: 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Do not dominate the conversation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Be mindful of the time you’re taking to respond and how that impacts your co-applicant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Listen to what your co-applicants are responding to their questions and piggy-back off of what they’ve said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4594"/>
              <a:buFont typeface="Arial"/>
              <a:buChar char="•"/>
            </a:pPr>
            <a:r>
              <a:rPr lang="en" sz="1600" dirty="0">
                <a:solidFill>
                  <a:schemeClr val="dk1"/>
                </a:solidFill>
              </a:rPr>
              <a:t>Shows that you’re engaged and working with your fellow applicant(s) </a:t>
            </a:r>
            <a:br>
              <a:rPr lang="en" sz="16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None/>
            </a:pPr>
            <a:endParaRPr dirty="0"/>
          </a:p>
        </p:txBody>
      </p:sp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0525" y="1316819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Exercises</a:t>
            </a:r>
            <a:br>
              <a:rPr lang="en" sz="2500"/>
            </a:br>
            <a:endParaRPr sz="2500"/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89200" cy="3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43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Some interviews have integrated group/team exercises as part of their interview</a:t>
            </a:r>
            <a:endParaRPr sz="1200">
              <a:solidFill>
                <a:schemeClr val="dk1"/>
              </a:solidFill>
            </a:endParaRPr>
          </a:p>
          <a:p>
            <a:pPr marL="457200" lvl="0" indent="-3243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Evaluating your communication skills and ability to work in a team</a:t>
            </a:r>
            <a:endParaRPr sz="1200">
              <a:solidFill>
                <a:schemeClr val="dk1"/>
              </a:solidFill>
            </a:endParaRPr>
          </a:p>
          <a:p>
            <a:pPr marL="457200" lvl="0" indent="-3243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Always involve some arbitrary task that they ask you to complete with a team of your co-applicants</a:t>
            </a:r>
            <a:endParaRPr sz="1200">
              <a:solidFill>
                <a:schemeClr val="dk1"/>
              </a:solidFill>
            </a:endParaRPr>
          </a:p>
          <a:p>
            <a:pPr marL="457200" lvl="0" indent="-3243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Can be done in direct “competition” with another team of your co-applicants </a:t>
            </a:r>
            <a:endParaRPr sz="1200">
              <a:solidFill>
                <a:schemeClr val="dk1"/>
              </a:solidFill>
            </a:endParaRPr>
          </a:p>
          <a:p>
            <a:pPr marL="457200" lvl="0" indent="-32436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General Approach: </a:t>
            </a:r>
            <a:endParaRPr sz="1200">
              <a:solidFill>
                <a:schemeClr val="dk1"/>
              </a:solidFill>
            </a:endParaRPr>
          </a:p>
          <a:p>
            <a:pPr marL="914400" lvl="1" indent="-3030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Whatever the task is, whatever the competition is, know that it doesn’t matter</a:t>
            </a:r>
            <a:endParaRPr sz="1200">
              <a:solidFill>
                <a:schemeClr val="dk1"/>
              </a:solidFill>
            </a:endParaRPr>
          </a:p>
          <a:p>
            <a:pPr marL="914400" lvl="1" indent="-3030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The winning group won’t be accepted just because they won </a:t>
            </a:r>
            <a:endParaRPr sz="1200">
              <a:solidFill>
                <a:schemeClr val="dk1"/>
              </a:solidFill>
            </a:endParaRPr>
          </a:p>
          <a:p>
            <a:pPr marL="914400" lvl="1" indent="-3030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Work together and communicate clearly to complete the task </a:t>
            </a:r>
            <a:endParaRPr sz="1200">
              <a:solidFill>
                <a:schemeClr val="dk1"/>
              </a:solidFill>
            </a:endParaRPr>
          </a:p>
          <a:p>
            <a:pPr marL="914400" lvl="1" indent="-3030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Be easy-going, encourage your teammates, and present ideas in a collaborative manner</a:t>
            </a:r>
            <a:endParaRPr sz="1200">
              <a:solidFill>
                <a:schemeClr val="dk1"/>
              </a:solidFill>
            </a:endParaRPr>
          </a:p>
          <a:p>
            <a:pPr marL="914400" lvl="1" indent="-30308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7"/>
              <a:buFont typeface="Arial"/>
              <a:buChar char="•"/>
            </a:pPr>
            <a:r>
              <a:rPr lang="en" sz="1200">
                <a:solidFill>
                  <a:schemeClr val="dk1"/>
                </a:solidFill>
              </a:rPr>
              <a:t>Absolutely, do not dominate your group or discard any ideas by your teammates </a:t>
            </a:r>
            <a:br>
              <a:rPr lang="en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</p:txBody>
      </p:sp>
      <p:pic>
        <p:nvPicPr>
          <p:cNvPr id="238" name="Google Shape;2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3300" y="1152475"/>
            <a:ext cx="2679000" cy="354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I prepare?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500"/>
              <a:t>What should I know about the school?</a:t>
            </a:r>
            <a:endParaRPr sz="2500"/>
          </a:p>
        </p:txBody>
      </p:sp>
      <p:sp>
        <p:nvSpPr>
          <p:cNvPr id="249" name="Google Shape;249;p16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44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Why are you interested in this school?</a:t>
            </a:r>
            <a:endParaRPr sz="1400">
              <a:solidFill>
                <a:schemeClr val="dk1"/>
              </a:solidFill>
            </a:endParaRPr>
          </a:p>
          <a:p>
            <a:pPr marL="9017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Location</a:t>
            </a:r>
            <a:endParaRPr>
              <a:solidFill>
                <a:schemeClr val="dk1"/>
              </a:solidFill>
            </a:endParaRPr>
          </a:p>
          <a:p>
            <a:pPr marL="9017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Curriculum specifics</a:t>
            </a:r>
            <a:endParaRPr>
              <a:solidFill>
                <a:schemeClr val="dk1"/>
              </a:solidFill>
            </a:endParaRPr>
          </a:p>
          <a:p>
            <a:pPr marL="9017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Specific people at the school</a:t>
            </a:r>
            <a:endParaRPr>
              <a:solidFill>
                <a:schemeClr val="dk1"/>
              </a:solidFill>
            </a:endParaRPr>
          </a:p>
          <a:p>
            <a:pPr marL="444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What is the curriculum like (preclinical and clinical)?</a:t>
            </a:r>
            <a:endParaRPr sz="1400">
              <a:solidFill>
                <a:schemeClr val="dk1"/>
              </a:solidFill>
            </a:endParaRPr>
          </a:p>
          <a:p>
            <a:pPr marL="444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Were there changes to the curriculum recently?</a:t>
            </a:r>
            <a:endParaRPr sz="1400">
              <a:solidFill>
                <a:schemeClr val="dk1"/>
              </a:solidFill>
            </a:endParaRPr>
          </a:p>
          <a:p>
            <a:pPr marL="444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What clinical sites do you rotate at?</a:t>
            </a:r>
            <a:endParaRPr sz="1400">
              <a:solidFill>
                <a:schemeClr val="dk1"/>
              </a:solidFill>
            </a:endParaRPr>
          </a:p>
          <a:p>
            <a:pPr marL="444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What does the school mission statement say? Are there common themes to the words they use? (leadership, diversity, advocacy, etc)</a:t>
            </a:r>
            <a:endParaRPr sz="1400">
              <a:solidFill>
                <a:schemeClr val="dk1"/>
              </a:solidFill>
            </a:endParaRPr>
          </a:p>
          <a:p>
            <a:pPr marL="444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</a:rPr>
              <a:t>If you are given the names of your interviewers, look them up beforehand and know what they do/are interested in and have questions prepared for them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6969" y="1518237"/>
            <a:ext cx="35814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should I know about myself?</a:t>
            </a:r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7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Know everything that is on your application in detail (including the activities that you may have spent the least amount of time participating in)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do you want the interviewers to know about you by the end of the day?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are your strengths?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are your weaknesses?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Why do you want to go into medicine?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Why will you make a great doctor, colleague, advocate?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do you like outside of medicine?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experiences greatly influenced who you are today?</a:t>
            </a:r>
            <a:endParaRPr sz="16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257" name="Google Shape;25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693" y="2249571"/>
            <a:ext cx="24193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Common Interview Questions</a:t>
            </a:r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311700" y="1117175"/>
            <a:ext cx="8520600" cy="3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Tell me about yourself. 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Why medicine? Why do you want to be a physician? 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Why do you want to go to our school? 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How have your past experiences brought you/prepared you for medical school?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is your greatest strength? Weakness?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Where do you see yourself in 5/10/15 years?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would you change about healthcare in the United States?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How do you deal with stress? Tell me about a specific time you handled a stressful situation/conflict. 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Tell me about a time you did not get along with a group. How did you handle it? What would you do differently?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Have you completed any research projects? Are you interested in research?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Why should we choose you?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do I practice?</a:t>
            </a: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283125" y="1152475"/>
            <a:ext cx="8661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600" b="1" i="1" u="sng">
                <a:solidFill>
                  <a:srgbClr val="00B050"/>
                </a:solidFill>
                <a:highlight>
                  <a:schemeClr val="lt1"/>
                </a:highlight>
              </a:rPr>
              <a:t>Practice</a:t>
            </a:r>
            <a:r>
              <a:rPr lang="en" sz="1600" b="1" i="1">
                <a:solidFill>
                  <a:srgbClr val="CC9900"/>
                </a:solidFill>
              </a:rPr>
              <a:t> </a:t>
            </a:r>
            <a:r>
              <a:rPr lang="en" sz="1600">
                <a:solidFill>
                  <a:schemeClr val="dk1"/>
                </a:solidFill>
              </a:rPr>
              <a:t>as much as possible with as many people as possible</a:t>
            </a:r>
            <a:endParaRPr sz="1600"/>
          </a:p>
          <a:p>
            <a:pPr marL="87630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Teachers, advisors, friends, mentors</a:t>
            </a:r>
            <a:endParaRPr sz="1600"/>
          </a:p>
          <a:p>
            <a:pPr marL="41910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Have talking points, but </a:t>
            </a:r>
            <a:r>
              <a:rPr lang="en" sz="1600" b="1" i="1" u="sng">
                <a:solidFill>
                  <a:srgbClr val="CC0000"/>
                </a:solidFill>
                <a:highlight>
                  <a:schemeClr val="lt1"/>
                </a:highlight>
              </a:rPr>
              <a:t>don’t make a script</a:t>
            </a:r>
            <a:endParaRPr sz="1600" b="1" i="1" u="sng">
              <a:solidFill>
                <a:srgbClr val="CC0000"/>
              </a:solidFill>
              <a:highlight>
                <a:schemeClr val="lt1"/>
              </a:highlight>
            </a:endParaRPr>
          </a:p>
          <a:p>
            <a:pPr marL="41910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Practice common questions and </a:t>
            </a:r>
            <a:r>
              <a:rPr lang="en" sz="1600" b="1" i="1" u="sng">
                <a:solidFill>
                  <a:srgbClr val="00B050"/>
                </a:solidFill>
              </a:rPr>
              <a:t>know your stories</a:t>
            </a:r>
            <a:endParaRPr sz="1600" b="1" i="1" u="sng">
              <a:solidFill>
                <a:srgbClr val="00B050"/>
              </a:solidFill>
            </a:endParaRPr>
          </a:p>
          <a:p>
            <a:pPr marL="41910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600" b="1" i="1" u="sng">
                <a:solidFill>
                  <a:srgbClr val="00B050"/>
                </a:solidFill>
              </a:rPr>
              <a:t>Record yourself</a:t>
            </a:r>
            <a:r>
              <a:rPr lang="en" sz="1600">
                <a:solidFill>
                  <a:schemeClr val="dk1"/>
                </a:solidFill>
              </a:rPr>
              <a:t> answering questions and watch it back</a:t>
            </a:r>
            <a:endParaRPr sz="1600"/>
          </a:p>
          <a:p>
            <a:pPr marL="419100" lvl="0" indent="-190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 l="8321" t="7716" r="5972" b="9390"/>
          <a:stretch/>
        </p:blipFill>
        <p:spPr>
          <a:xfrm>
            <a:off x="6252250" y="3009438"/>
            <a:ext cx="1975500" cy="16422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4">
            <a:alphaModFix/>
          </a:blip>
          <a:srcRect l="5984" t="11502" r="5621" b="9390"/>
          <a:stretch/>
        </p:blipFill>
        <p:spPr>
          <a:xfrm>
            <a:off x="861750" y="3046938"/>
            <a:ext cx="2167325" cy="15672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2134" y="3046951"/>
            <a:ext cx="1719729" cy="17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PreMD Entry Survey</a:t>
            </a:r>
            <a:endParaRPr sz="2400"/>
          </a:p>
        </p:txBody>
      </p:sp>
      <p:cxnSp>
        <p:nvCxnSpPr>
          <p:cNvPr id="137" name="Google Shape;137;p2"/>
          <p:cNvCxnSpPr/>
          <p:nvPr/>
        </p:nvCxnSpPr>
        <p:spPr>
          <a:xfrm>
            <a:off x="2717800" y="2069201"/>
            <a:ext cx="3708300" cy="0"/>
          </a:xfrm>
          <a:prstGeom prst="straightConnector1">
            <a:avLst/>
          </a:prstGeom>
          <a:noFill/>
          <a:ln w="127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8" name="Google Shape;13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0569" y="2130677"/>
            <a:ext cx="2932462" cy="294237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 txBox="1"/>
          <p:nvPr/>
        </p:nvSpPr>
        <p:spPr>
          <a:xfrm>
            <a:off x="195183" y="1679472"/>
            <a:ext cx="8753635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complete our survey!</a:t>
            </a: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entered into a raffle for an MCAT practice exam or an AAMC MCAT section bank!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What questions should I have prepared for my interviewers?</a:t>
            </a:r>
            <a:endParaRPr sz="2420"/>
          </a:p>
        </p:txBody>
      </p:sp>
      <p:sp>
        <p:nvSpPr>
          <p:cNvPr id="278" name="Google Shape;27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b="1" i="1" dirty="0">
                <a:solidFill>
                  <a:srgbClr val="CC9900"/>
                </a:solidFill>
              </a:rPr>
              <a:t>Why</a:t>
            </a:r>
            <a:r>
              <a:rPr lang="en" dirty="0">
                <a:solidFill>
                  <a:schemeClr val="dk1"/>
                </a:solidFill>
              </a:rPr>
              <a:t> did you decide to come/work at this school?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What makes your school </a:t>
            </a:r>
            <a:r>
              <a:rPr lang="en" b="1" i="1" dirty="0">
                <a:solidFill>
                  <a:srgbClr val="CC9900"/>
                </a:solidFill>
              </a:rPr>
              <a:t>stand out</a:t>
            </a:r>
            <a:r>
              <a:rPr lang="en" dirty="0">
                <a:solidFill>
                  <a:schemeClr val="dk1"/>
                </a:solidFill>
              </a:rPr>
              <a:t>? 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Can you tell me more about the </a:t>
            </a:r>
            <a:r>
              <a:rPr lang="en" b="1" i="1" dirty="0">
                <a:solidFill>
                  <a:srgbClr val="CC9900"/>
                </a:solidFill>
                <a:highlight>
                  <a:schemeClr val="lt1"/>
                </a:highlight>
              </a:rPr>
              <a:t>diversity and culture</a:t>
            </a:r>
            <a:r>
              <a:rPr lang="en" dirty="0">
                <a:solidFill>
                  <a:schemeClr val="dk1"/>
                </a:solidFill>
              </a:rPr>
              <a:t> of this school?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What is your </a:t>
            </a:r>
            <a:r>
              <a:rPr lang="en" b="1" i="1" dirty="0">
                <a:solidFill>
                  <a:srgbClr val="CC9900"/>
                </a:solidFill>
                <a:highlight>
                  <a:schemeClr val="lt1"/>
                </a:highlight>
              </a:rPr>
              <a:t>favorite thing</a:t>
            </a:r>
            <a:r>
              <a:rPr lang="en" dirty="0">
                <a:solidFill>
                  <a:schemeClr val="dk1"/>
                </a:solidFill>
              </a:rPr>
              <a:t> about this school?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What makes this </a:t>
            </a:r>
            <a:r>
              <a:rPr lang="en" b="1" i="1" dirty="0">
                <a:solidFill>
                  <a:srgbClr val="CC9900"/>
                </a:solidFill>
              </a:rPr>
              <a:t>community</a:t>
            </a:r>
            <a:r>
              <a:rPr lang="en" dirty="0">
                <a:solidFill>
                  <a:schemeClr val="dk1"/>
                </a:solidFill>
              </a:rPr>
              <a:t> special?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How is this school involved in the local </a:t>
            </a:r>
            <a:r>
              <a:rPr lang="en" b="1" i="1" dirty="0">
                <a:solidFill>
                  <a:srgbClr val="CC9900"/>
                </a:solidFill>
              </a:rPr>
              <a:t>community</a:t>
            </a:r>
            <a:r>
              <a:rPr lang="en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What </a:t>
            </a:r>
            <a:r>
              <a:rPr lang="en" b="1" i="1" dirty="0">
                <a:solidFill>
                  <a:srgbClr val="CC9900"/>
                </a:solidFill>
              </a:rPr>
              <a:t>changes</a:t>
            </a:r>
            <a:r>
              <a:rPr lang="en" dirty="0">
                <a:solidFill>
                  <a:schemeClr val="dk1"/>
                </a:solidFill>
              </a:rPr>
              <a:t> has your medical school made to its curriculum, and why?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279" name="Google Shape;2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3900" y="3556600"/>
            <a:ext cx="2163650" cy="14398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4550" y="3556600"/>
            <a:ext cx="2571095" cy="14398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After the Interview</a:t>
            </a:r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Outcomes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You can be accepted, waitlisted, or rejected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You will typically hear in 4-8 weeks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If waitlisted, you will have to wait until the end of the cycle to officially know whether you are accepted or rejected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What do I do while I wait?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Send a thank you email or letter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Send an application update/letter of interest/letter of intent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697" y="1152475"/>
            <a:ext cx="3976599" cy="37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 do I have a good interview?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Do’s and Don’ts</a:t>
            </a:r>
            <a:endParaRPr/>
          </a:p>
        </p:txBody>
      </p:sp>
      <p:sp>
        <p:nvSpPr>
          <p:cNvPr id="298" name="Google Shape;298;p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2872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8000"/>
                </a:solidFill>
              </a:rPr>
              <a:t>Do</a:t>
            </a:r>
            <a:endParaRPr b="1">
              <a:solidFill>
                <a:srgbClr val="008000"/>
              </a:solidFill>
            </a:endParaRPr>
          </a:p>
          <a:p>
            <a:pPr marL="640080" lvl="0" indent="-300672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✅"/>
            </a:pPr>
            <a:r>
              <a:rPr lang="en" sz="1400">
                <a:solidFill>
                  <a:schemeClr val="dk1"/>
                </a:solidFill>
              </a:rPr>
              <a:t>Be respectful to everyone you meet</a:t>
            </a:r>
            <a:endParaRPr sz="1400">
              <a:solidFill>
                <a:schemeClr val="dk1"/>
              </a:solidFill>
            </a:endParaRPr>
          </a:p>
          <a:p>
            <a:pPr marL="640080" lvl="0" indent="-300672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✅"/>
            </a:pPr>
            <a:r>
              <a:rPr lang="en" sz="1400">
                <a:solidFill>
                  <a:schemeClr val="dk1"/>
                </a:solidFill>
              </a:rPr>
              <a:t>Practice, practice, practice</a:t>
            </a:r>
            <a:endParaRPr sz="1400">
              <a:solidFill>
                <a:schemeClr val="dk1"/>
              </a:solidFill>
            </a:endParaRPr>
          </a:p>
          <a:p>
            <a:pPr marL="640080" lvl="0" indent="-300672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✅"/>
            </a:pPr>
            <a:r>
              <a:rPr lang="en" sz="1400">
                <a:solidFill>
                  <a:schemeClr val="dk1"/>
                </a:solidFill>
              </a:rPr>
              <a:t>Be honest and genuine</a:t>
            </a:r>
            <a:endParaRPr sz="1400">
              <a:solidFill>
                <a:schemeClr val="dk1"/>
              </a:solidFill>
            </a:endParaRPr>
          </a:p>
          <a:p>
            <a:pPr marL="640080" lvl="0" indent="-300672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✅"/>
            </a:pPr>
            <a:r>
              <a:rPr lang="en" sz="1400">
                <a:solidFill>
                  <a:schemeClr val="dk1"/>
                </a:solidFill>
              </a:rPr>
              <a:t>Ask good questions</a:t>
            </a:r>
            <a:endParaRPr sz="1400">
              <a:solidFill>
                <a:schemeClr val="dk1"/>
              </a:solidFill>
            </a:endParaRPr>
          </a:p>
          <a:p>
            <a:pPr marL="640080" lvl="0" indent="-300672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✅"/>
            </a:pPr>
            <a:r>
              <a:rPr lang="en" sz="1400">
                <a:solidFill>
                  <a:schemeClr val="dk1"/>
                </a:solidFill>
              </a:rPr>
              <a:t>Be professional (clothes, setting, interactions)</a:t>
            </a:r>
            <a:endParaRPr sz="1400">
              <a:solidFill>
                <a:schemeClr val="dk1"/>
              </a:solidFill>
            </a:endParaRPr>
          </a:p>
          <a:p>
            <a:pPr marL="640080" lvl="0" indent="-300672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✅"/>
            </a:pPr>
            <a:r>
              <a:rPr lang="en" sz="1400">
                <a:solidFill>
                  <a:schemeClr val="dk1"/>
                </a:solidFill>
              </a:rPr>
              <a:t>Follow-up after your interview with a thank you</a:t>
            </a:r>
            <a:endParaRPr sz="1400">
              <a:solidFill>
                <a:schemeClr val="dk1"/>
              </a:solidFill>
            </a:endParaRPr>
          </a:p>
          <a:p>
            <a:pPr marL="122872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C00000"/>
                </a:solidFill>
              </a:rPr>
              <a:t>Don’t</a:t>
            </a:r>
            <a:endParaRPr b="1">
              <a:solidFill>
                <a:srgbClr val="C00000"/>
              </a:solidFill>
            </a:endParaRPr>
          </a:p>
          <a:p>
            <a:pPr marL="640080" lvl="0" indent="-275907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SzPts val="1400"/>
              <a:buChar char="❌"/>
            </a:pPr>
            <a:r>
              <a:rPr lang="en" sz="1400">
                <a:solidFill>
                  <a:schemeClr val="dk1"/>
                </a:solidFill>
              </a:rPr>
              <a:t>Be late or disrespectful</a:t>
            </a:r>
            <a:endParaRPr sz="1400">
              <a:solidFill>
                <a:schemeClr val="dk1"/>
              </a:solidFill>
            </a:endParaRPr>
          </a:p>
          <a:p>
            <a:pPr marL="640080" lvl="0" indent="-275907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SzPts val="1400"/>
              <a:buChar char="❌"/>
            </a:pPr>
            <a:r>
              <a:rPr lang="en" sz="1400">
                <a:solidFill>
                  <a:schemeClr val="dk1"/>
                </a:solidFill>
              </a:rPr>
              <a:t>Be dishonest</a:t>
            </a:r>
            <a:endParaRPr sz="1400">
              <a:solidFill>
                <a:schemeClr val="dk1"/>
              </a:solidFill>
            </a:endParaRPr>
          </a:p>
          <a:p>
            <a:pPr marL="640080" lvl="0" indent="-275907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SzPts val="1400"/>
              <a:buChar char="❌"/>
            </a:pPr>
            <a:r>
              <a:rPr lang="en" sz="1400">
                <a:solidFill>
                  <a:schemeClr val="dk1"/>
                </a:solidFill>
              </a:rPr>
              <a:t>Let one question throw off your whole interview</a:t>
            </a:r>
            <a:endParaRPr sz="1400">
              <a:solidFill>
                <a:schemeClr val="dk1"/>
              </a:solidFill>
            </a:endParaRPr>
          </a:p>
          <a:p>
            <a:pPr marL="640080" lvl="0" indent="-275907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SzPts val="1400"/>
              <a:buChar char="❌"/>
            </a:pPr>
            <a:r>
              <a:rPr lang="en" sz="1400">
                <a:solidFill>
                  <a:schemeClr val="dk1"/>
                </a:solidFill>
              </a:rPr>
              <a:t>Only repeat information already in your application</a:t>
            </a:r>
            <a:endParaRPr sz="1400">
              <a:solidFill>
                <a:schemeClr val="dk1"/>
              </a:solidFill>
            </a:endParaRPr>
          </a:p>
          <a:p>
            <a:pPr marL="640080" lvl="0" indent="-275907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SzPts val="1400"/>
              <a:buChar char="❌"/>
            </a:pPr>
            <a:r>
              <a:rPr lang="en" sz="1400">
                <a:solidFill>
                  <a:schemeClr val="dk1"/>
                </a:solidFill>
              </a:rPr>
              <a:t>Be vague (know details, sell yourself, show don’t tell)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Keys to the Interview</a:t>
            </a:r>
            <a:endParaRPr/>
          </a:p>
        </p:txBody>
      </p:sp>
      <p:pic>
        <p:nvPicPr>
          <p:cNvPr id="304" name="Google Shape;3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9126" y="1310850"/>
            <a:ext cx="5665751" cy="37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Tips for Zoom</a:t>
            </a:r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440969" cy="3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Check your Zoom connection in advance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Ensure your background is professional 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Limit background noise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Ensure there is a strong connection with no lag</a:t>
            </a:r>
            <a:endParaRPr sz="16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Have a backup location with another Wi-Fi network if feasible 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Keep your camera on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Check the lighting of your location beforehand</a:t>
            </a:r>
            <a:endParaRPr sz="16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600">
                <a:solidFill>
                  <a:schemeClr val="dk1"/>
                </a:solidFill>
              </a:rPr>
              <a:t>Don’t forget about time zones!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311" name="Google Shape;3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194" y="2013387"/>
            <a:ext cx="3887524" cy="21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Interview Anecdotes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Characteristics of a Medical Student</a:t>
            </a:r>
            <a:endParaRPr/>
          </a:p>
        </p:txBody>
      </p:sp>
      <p:pic>
        <p:nvPicPr>
          <p:cNvPr id="322" name="Google Shape;322;p27"/>
          <p:cNvPicPr preferRelativeResize="0"/>
          <p:nvPr/>
        </p:nvPicPr>
        <p:blipFill rotWithShape="1">
          <a:blip r:embed="rId3">
            <a:alphaModFix/>
          </a:blip>
          <a:srcRect t="10313" b="6791"/>
          <a:stretch/>
        </p:blipFill>
        <p:spPr>
          <a:xfrm>
            <a:off x="1890545" y="1201390"/>
            <a:ext cx="5362909" cy="330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/>
              <a:t>PreMD Exit Survey</a:t>
            </a:r>
            <a:endParaRPr sz="2400"/>
          </a:p>
        </p:txBody>
      </p:sp>
      <p:cxnSp>
        <p:nvCxnSpPr>
          <p:cNvPr id="328" name="Google Shape;328;p28"/>
          <p:cNvCxnSpPr/>
          <p:nvPr/>
        </p:nvCxnSpPr>
        <p:spPr>
          <a:xfrm>
            <a:off x="2717800" y="2078206"/>
            <a:ext cx="3708400" cy="1"/>
          </a:xfrm>
          <a:prstGeom prst="straightConnector1">
            <a:avLst/>
          </a:prstGeom>
          <a:noFill/>
          <a:ln w="1270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9" name="Google Shape;3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769" y="2201122"/>
            <a:ext cx="2932462" cy="294237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 txBox="1"/>
          <p:nvPr/>
        </p:nvSpPr>
        <p:spPr>
          <a:xfrm>
            <a:off x="-42000" y="1690147"/>
            <a:ext cx="9228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complete our survey!</a:t>
            </a: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entered into a raffle for an an MCAT practice exam or an AAMC MCAT section bank!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ctrTitle"/>
          </p:nvPr>
        </p:nvSpPr>
        <p:spPr>
          <a:xfrm>
            <a:off x="311700" y="1633817"/>
            <a:ext cx="85206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 i="1"/>
              <a:t>Thank you!</a:t>
            </a:r>
            <a:br>
              <a:rPr lang="en" sz="3600" i="1"/>
            </a:br>
            <a:br>
              <a:rPr lang="en" sz="3600" i="1"/>
            </a:br>
            <a:r>
              <a:rPr lang="en" sz="3600" b="1" i="1"/>
              <a:t>Questions?</a:t>
            </a:r>
            <a:endParaRPr sz="3600" b="1" i="1"/>
          </a:p>
        </p:txBody>
      </p:sp>
      <p:cxnSp>
        <p:nvCxnSpPr>
          <p:cNvPr id="336" name="Google Shape;336;p29"/>
          <p:cNvCxnSpPr/>
          <p:nvPr/>
        </p:nvCxnSpPr>
        <p:spPr>
          <a:xfrm>
            <a:off x="1975766" y="2503534"/>
            <a:ext cx="5291400" cy="0"/>
          </a:xfrm>
          <a:prstGeom prst="straightConnector1">
            <a:avLst/>
          </a:prstGeom>
          <a:noFill/>
          <a:ln w="19050" cap="flat" cmpd="sng">
            <a:solidFill>
              <a:srgbClr val="CC99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7" name="Google Shape;337;p29"/>
          <p:cNvPicPr preferRelativeResize="0"/>
          <p:nvPr/>
        </p:nvPicPr>
        <p:blipFill rotWithShape="1">
          <a:blip r:embed="rId3">
            <a:alphaModFix/>
          </a:blip>
          <a:srcRect l="44107" t="15922" r="42630" b="30823"/>
          <a:stretch/>
        </p:blipFill>
        <p:spPr>
          <a:xfrm>
            <a:off x="7907308" y="48483"/>
            <a:ext cx="1130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 idx="4294967295"/>
          </p:nvPr>
        </p:nvSpPr>
        <p:spPr>
          <a:xfrm>
            <a:off x="311100" y="1034813"/>
            <a:ext cx="8521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/>
              <a:t>The Application Cycle</a:t>
            </a:r>
            <a:endParaRPr b="1"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75" y="2592050"/>
            <a:ext cx="8839201" cy="21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4982625" y="2955250"/>
            <a:ext cx="1440900" cy="354000"/>
          </a:xfrm>
          <a:prstGeom prst="rect">
            <a:avLst/>
          </a:prstGeom>
          <a:solidFill>
            <a:srgbClr val="674EA7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Secondary Apps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789821" y="2085650"/>
            <a:ext cx="4192800" cy="354000"/>
          </a:xfrm>
          <a:prstGeom prst="rect">
            <a:avLst/>
          </a:prstGeom>
          <a:solidFill>
            <a:srgbClr val="E6913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MCAT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5296466" y="2085650"/>
            <a:ext cx="3063900" cy="354000"/>
          </a:xfrm>
          <a:prstGeom prst="rect">
            <a:avLst/>
          </a:prstGeom>
          <a:solidFill>
            <a:srgbClr val="4A86E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Interviews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971250" y="2955250"/>
            <a:ext cx="957000" cy="3540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App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4982625" y="3358850"/>
            <a:ext cx="1440900" cy="354000"/>
          </a:xfrm>
          <a:prstGeom prst="rect">
            <a:avLst/>
          </a:prstGeom>
          <a:solidFill>
            <a:srgbClr val="005800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Judgement Tests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2519475" y="2561125"/>
            <a:ext cx="239100" cy="210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832150" y="2592000"/>
            <a:ext cx="239100" cy="210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8437249" y="2052155"/>
            <a:ext cx="437590" cy="420989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22355A"/>
              </a:buClr>
              <a:buSzPts val="1050"/>
              <a:buNone/>
            </a:pPr>
            <a:endParaRPr sz="12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900"/>
              </a:spcBef>
              <a:spcAft>
                <a:spcPts val="1200"/>
              </a:spcAft>
              <a:buSzPts val="1800"/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19134" y="1167012"/>
            <a:ext cx="8520600" cy="36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3230" marR="0" lvl="0" indent="-28575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Interviews: September – January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430" marR="0" lvl="1" indent="-28575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Secondaries: July - August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325" y="2044451"/>
            <a:ext cx="5108200" cy="24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the point of an interview?</a:t>
            </a:r>
            <a:endParaRPr/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1675" y="1683323"/>
            <a:ext cx="1958175" cy="1305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/>
        </p:nvSpPr>
        <p:spPr>
          <a:xfrm>
            <a:off x="208350" y="1217113"/>
            <a:ext cx="264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get to know you personally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3325575" y="1109425"/>
            <a:ext cx="2870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 how you interact with interviewers and other students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6567175" y="1109425"/>
            <a:ext cx="230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Judge your ability to problem solve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6567150" y="3177300"/>
            <a:ext cx="230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how you may interact with patients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311700" y="3177300"/>
            <a:ext cx="243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in further detail your activities and 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542763" y="3177300"/>
            <a:ext cx="243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your ability to act professionally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7624" y="3792892"/>
            <a:ext cx="1886300" cy="125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8138" y="3792900"/>
            <a:ext cx="2162658" cy="12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0362" y="1750125"/>
            <a:ext cx="1958165" cy="12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2672" y="1750125"/>
            <a:ext cx="2234046" cy="12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8">
            <a:alphaModFix/>
          </a:blip>
          <a:srcRect l="9468" r="8697"/>
          <a:stretch/>
        </p:blipFill>
        <p:spPr>
          <a:xfrm>
            <a:off x="448375" y="3737775"/>
            <a:ext cx="2162650" cy="13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40900" cy="3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38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What do I need for virtual interviews?</a:t>
            </a:r>
            <a:endParaRPr sz="1300" dirty="0">
              <a:solidFill>
                <a:schemeClr val="dk1"/>
              </a:solidFill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Computer, Reliable wifi</a:t>
            </a:r>
            <a:endParaRPr sz="1300" dirty="0">
              <a:solidFill>
                <a:schemeClr val="dk1"/>
              </a:solidFill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Simple Background/Good Lighting/Private Space</a:t>
            </a:r>
            <a:endParaRPr sz="1300" dirty="0">
              <a:solidFill>
                <a:schemeClr val="dk1"/>
              </a:solidFill>
            </a:endParaRPr>
          </a:p>
          <a:p>
            <a:pPr marL="9588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sz="1300" dirty="0">
              <a:solidFill>
                <a:schemeClr val="dk1"/>
              </a:solidFill>
            </a:endParaRPr>
          </a:p>
          <a:p>
            <a:pPr marL="3238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How do I sign up for interviews?</a:t>
            </a:r>
            <a:endParaRPr sz="1300" dirty="0">
              <a:solidFill>
                <a:schemeClr val="dk1"/>
              </a:solidFill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Receive an email with an invite for an interview and instructions to schedule your interview</a:t>
            </a:r>
            <a:endParaRPr sz="1300" dirty="0">
              <a:solidFill>
                <a:schemeClr val="dk1"/>
              </a:solidFill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Schedule your interview on the same application portal you used for secondaries</a:t>
            </a:r>
            <a:endParaRPr sz="1300" dirty="0">
              <a:solidFill>
                <a:schemeClr val="dk1"/>
              </a:solidFill>
            </a:endParaRPr>
          </a:p>
          <a:p>
            <a:pPr marL="9588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sz="1300" dirty="0">
              <a:solidFill>
                <a:schemeClr val="dk1"/>
              </a:solidFill>
            </a:endParaRPr>
          </a:p>
          <a:p>
            <a:pPr marL="3238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How long are they?</a:t>
            </a:r>
            <a:endParaRPr sz="1300" dirty="0">
              <a:solidFill>
                <a:schemeClr val="dk1"/>
              </a:solidFill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Typically a few hours</a:t>
            </a:r>
            <a:endParaRPr sz="1300" dirty="0">
              <a:solidFill>
                <a:schemeClr val="dk1"/>
              </a:solidFill>
            </a:endParaRPr>
          </a:p>
          <a:p>
            <a:pPr marL="9588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sz="1300" dirty="0">
              <a:solidFill>
                <a:schemeClr val="dk1"/>
              </a:solidFill>
            </a:endParaRPr>
          </a:p>
          <a:p>
            <a:pPr marL="3238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What do I wear?</a:t>
            </a:r>
            <a:endParaRPr sz="1300" dirty="0">
              <a:solidFill>
                <a:schemeClr val="dk1"/>
              </a:solidFill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Suit</a:t>
            </a:r>
            <a:endParaRPr sz="1300" dirty="0">
              <a:solidFill>
                <a:schemeClr val="dk1"/>
              </a:solidFill>
            </a:endParaRPr>
          </a:p>
          <a:p>
            <a:pPr marL="9588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000"/>
              <a:buFont typeface="Arial" panose="020B0604020202020204" pitchFamily="34" charset="0"/>
              <a:buChar char="•"/>
            </a:pPr>
            <a:endParaRPr sz="1300" dirty="0">
              <a:solidFill>
                <a:schemeClr val="dk1"/>
              </a:solidFill>
            </a:endParaRPr>
          </a:p>
          <a:p>
            <a:pPr marL="3238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Who will I talk to?</a:t>
            </a:r>
            <a:endParaRPr sz="1300" dirty="0">
              <a:solidFill>
                <a:schemeClr val="dk1"/>
              </a:solidFill>
            </a:endParaRPr>
          </a:p>
          <a:p>
            <a:pPr marL="7556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1300" dirty="0">
                <a:solidFill>
                  <a:schemeClr val="dk1"/>
                </a:solidFill>
              </a:rPr>
              <a:t>Faculty members, deans, current students, community members</a:t>
            </a:r>
            <a:endParaRPr sz="1300" dirty="0">
              <a:solidFill>
                <a:schemeClr val="dk1"/>
              </a:solidFill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094437"/>
            <a:ext cx="1727731" cy="14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5050" y="1244098"/>
            <a:ext cx="1727725" cy="173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Types of Interviews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Traditional Interviews</a:t>
            </a:r>
            <a:endParaRPr/>
          </a:p>
        </p:txBody>
      </p:sp>
      <p:sp>
        <p:nvSpPr>
          <p:cNvPr id="202" name="Google Shape;202;p9"/>
          <p:cNvSpPr txBox="1">
            <a:spLocks noGrp="1"/>
          </p:cNvSpPr>
          <p:nvPr>
            <p:ph type="body" idx="1"/>
          </p:nvPr>
        </p:nvSpPr>
        <p:spPr>
          <a:xfrm>
            <a:off x="319125" y="1167000"/>
            <a:ext cx="4841100" cy="3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3230" lvl="0" indent="-27940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Typically 1-on-1 with a faculty member</a:t>
            </a:r>
            <a:endParaRPr sz="1400" dirty="0">
              <a:solidFill>
                <a:schemeClr val="dk1"/>
              </a:solidFill>
            </a:endParaRPr>
          </a:p>
          <a:p>
            <a:pPr marL="443230" lvl="0" indent="-27940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Question-answer format lasting anywhere from 15 minutes to an hour (usually around 30 mins) </a:t>
            </a:r>
            <a:endParaRPr sz="1400" dirty="0">
              <a:solidFill>
                <a:schemeClr val="dk1"/>
              </a:solidFill>
            </a:endParaRPr>
          </a:p>
          <a:p>
            <a:pPr marL="443230" lvl="0" indent="-27940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Prepare for commonly used questions</a:t>
            </a:r>
            <a:endParaRPr sz="1400" dirty="0">
              <a:solidFill>
                <a:schemeClr val="dk1"/>
              </a:solidFill>
            </a:endParaRPr>
          </a:p>
          <a:p>
            <a:pPr marL="443230" lvl="0" indent="-27940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Often end up feeling like a normal conversation where someone is trying to get to know you better</a:t>
            </a:r>
            <a:endParaRPr sz="1400" dirty="0">
              <a:solidFill>
                <a:schemeClr val="dk1"/>
              </a:solidFill>
            </a:endParaRPr>
          </a:p>
          <a:p>
            <a:pPr marL="443230" lvl="0" indent="-27940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Be prepared to ask your interviewer questions at the end</a:t>
            </a:r>
            <a:endParaRPr sz="1400" dirty="0">
              <a:solidFill>
                <a:schemeClr val="dk1"/>
              </a:solidFill>
            </a:endParaRPr>
          </a:p>
          <a:p>
            <a:pPr marL="443230" lvl="0" indent="-27940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Make sure questions are thoughtful and demonstrate genuine interest in the school (not things easily answered if you did your research)</a:t>
            </a:r>
            <a:endParaRPr sz="1400" dirty="0">
              <a:solidFill>
                <a:schemeClr val="dk1"/>
              </a:solidFill>
            </a:endParaRPr>
          </a:p>
          <a:p>
            <a:pPr marL="252730" lvl="0" indent="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2000"/>
              </a:lnSpc>
              <a:spcBef>
                <a:spcPts val="600"/>
              </a:spcBef>
              <a:spcAft>
                <a:spcPts val="300"/>
              </a:spcAft>
              <a:buSzPts val="1800"/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5650" y="1770350"/>
            <a:ext cx="3649249" cy="183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1517</Words>
  <Application>Microsoft Office PowerPoint</Application>
  <PresentationFormat>On-screen Show (16:9)</PresentationFormat>
  <Paragraphs>187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Times New Roman</vt:lpstr>
      <vt:lpstr>Noto Sans Symbols</vt:lpstr>
      <vt:lpstr>Arial</vt:lpstr>
      <vt:lpstr>Proxima Nova</vt:lpstr>
      <vt:lpstr>1_Simple Light</vt:lpstr>
      <vt:lpstr>2_Simple Light</vt:lpstr>
      <vt:lpstr>Interviews</vt:lpstr>
      <vt:lpstr>PreMD Entry Survey</vt:lpstr>
      <vt:lpstr>Overview</vt:lpstr>
      <vt:lpstr>The Application Cycle</vt:lpstr>
      <vt:lpstr>Timeline</vt:lpstr>
      <vt:lpstr>What is the point of an interview?</vt:lpstr>
      <vt:lpstr>Logistics</vt:lpstr>
      <vt:lpstr>Types of Interviews</vt:lpstr>
      <vt:lpstr>Traditional Interviews</vt:lpstr>
      <vt:lpstr>Multiple Mini Interviews</vt:lpstr>
      <vt:lpstr>Multiple Mini Interviews</vt:lpstr>
      <vt:lpstr>Multiple Mini Interviews</vt:lpstr>
      <vt:lpstr>Group Interviews   </vt:lpstr>
      <vt:lpstr>Group Exercises </vt:lpstr>
      <vt:lpstr>How do I prepare?</vt:lpstr>
      <vt:lpstr>What should I know about the school?</vt:lpstr>
      <vt:lpstr>What should I know about myself?</vt:lpstr>
      <vt:lpstr>Common Interview Questions</vt:lpstr>
      <vt:lpstr>How do I practice?</vt:lpstr>
      <vt:lpstr>What questions should I have prepared for my interviewers?</vt:lpstr>
      <vt:lpstr>After the Interview</vt:lpstr>
      <vt:lpstr>How do I have a good interview?</vt:lpstr>
      <vt:lpstr>Do’s and Don’ts</vt:lpstr>
      <vt:lpstr>Keys to the Interview</vt:lpstr>
      <vt:lpstr>Tips for Zoom</vt:lpstr>
      <vt:lpstr>Interview Anecdotes </vt:lpstr>
      <vt:lpstr>Characteristics of a Medical Student</vt:lpstr>
      <vt:lpstr>PreMD Exit Survey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Interviews</dc:title>
  <dc:creator>Lauren Miller</dc:creator>
  <cp:lastModifiedBy>Arguinchona, Lauren</cp:lastModifiedBy>
  <cp:revision>2</cp:revision>
  <dcterms:modified xsi:type="dcterms:W3CDTF">2023-05-25T19:41:46Z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2023-05-23T20:01:30Z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be287c4c-a9c0-4417-86a9-2927c490e968</vt:lpwstr>
  </property>
  <property fmtid="{D5CDD505-2E9C-101B-9397-08002B2CF9AE}" pid="7" name="MSIP_Label_defa4170-0d19-0005-0004-bc88714345d2_ActionId">
    <vt:lpwstr>ac7d2ebd-0ddb-4f2d-9381-adc8acd24ea6</vt:lpwstr>
  </property>
  <property fmtid="{D5CDD505-2E9C-101B-9397-08002B2CF9AE}" pid="8" name="MSIP_Label_defa4170-0d19-0005-0004-bc88714345d2_ContentBits">
    <vt:lpwstr>0</vt:lpwstr>
  </property>
</Properties>
</file>