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9kx0me2mSv6FAqV+djvJx7aAY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38313D-4678-4D3C-BF21-0CA6BE2EF187}">
  <a:tblStyle styleId="{8438313D-4678-4D3C-BF21-0CA6BE2EF18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73" autoAdjust="0"/>
  </p:normalViewPr>
  <p:slideViewPr>
    <p:cSldViewPr snapToGrid="0">
      <p:cViewPr>
        <p:scale>
          <a:sx n="69" d="100"/>
          <a:sy n="69" d="100"/>
        </p:scale>
        <p:origin x="120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5" name="Google Shape;32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0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sp>
        <p:nvSpPr>
          <p:cNvPr id="56" name="Google Shape;56;p4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7" name="Google Shape;57;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42"/>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p43"/>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61" name="Google Shape;61;p4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2" name="Google Shape;62;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3" name="Google Shape;63;p43"/>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0" name="Google Shape;70;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1" name="Google Shape;71;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2" name="Google Shape;72;p33"/>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73" name="Google Shape;73;p33"/>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4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6" name="Google Shape;76;p4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77" name="Google Shape;77;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0" name="Google Shape;80;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1" name="Google Shape;81;p45"/>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82" name="Google Shape;82;p45"/>
          <p:cNvCxnSpPr/>
          <p:nvPr/>
        </p:nvCxnSpPr>
        <p:spPr>
          <a:xfrm>
            <a:off x="1926291" y="2968710"/>
            <a:ext cx="5291418" cy="0"/>
          </a:xfrm>
          <a:prstGeom prst="straightConnector1">
            <a:avLst/>
          </a:prstGeom>
          <a:noFill/>
          <a:ln w="19050" cap="flat" cmpd="sng">
            <a:solidFill>
              <a:srgbClr val="CC9900"/>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85" name="Google Shape;85;p46"/>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6"/>
        <p:cNvGrpSpPr/>
        <p:nvPr/>
      </p:nvGrpSpPr>
      <p:grpSpPr>
        <a:xfrm>
          <a:off x="0" y="0"/>
          <a:ext cx="0" cy="0"/>
          <a:chOff x="0" y="0"/>
          <a:chExt cx="0" cy="0"/>
        </a:xfrm>
      </p:grpSpPr>
      <p:sp>
        <p:nvSpPr>
          <p:cNvPr id="87" name="Google Shape;87;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8" name="Google Shape;88;p4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9" name="Google Shape;89;p4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0" name="Google Shape;90;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1" name="Google Shape;91;p47"/>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92" name="Google Shape;92;p47"/>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5" name="Google Shape;95;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96" name="Google Shape;96;p48"/>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97" name="Google Shape;97;p48"/>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8"/>
        <p:cNvGrpSpPr/>
        <p:nvPr/>
      </p:nvGrpSpPr>
      <p:grpSpPr>
        <a:xfrm>
          <a:off x="0" y="0"/>
          <a:ext cx="0" cy="0"/>
          <a:chOff x="0" y="0"/>
          <a:chExt cx="0" cy="0"/>
        </a:xfrm>
      </p:grpSpPr>
      <p:sp>
        <p:nvSpPr>
          <p:cNvPr id="99" name="Google Shape;99;p4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00" name="Google Shape;100;p4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1" name="Google Shape;101;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2" name="Google Shape;102;p49"/>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3"/>
        <p:cNvGrpSpPr/>
        <p:nvPr/>
      </p:nvGrpSpPr>
      <p:grpSpPr>
        <a:xfrm>
          <a:off x="0" y="0"/>
          <a:ext cx="0" cy="0"/>
          <a:chOff x="0" y="0"/>
          <a:chExt cx="0" cy="0"/>
        </a:xfrm>
      </p:grpSpPr>
      <p:sp>
        <p:nvSpPr>
          <p:cNvPr id="104" name="Google Shape;104;p5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05" name="Google Shape;105;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50"/>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6" name="Google Shape;16;p34"/>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17" name="Google Shape;17;p34"/>
          <p:cNvCxnSpPr/>
          <p:nvPr/>
        </p:nvCxnSpPr>
        <p:spPr>
          <a:xfrm>
            <a:off x="1926291" y="2968710"/>
            <a:ext cx="5291418" cy="0"/>
          </a:xfrm>
          <a:prstGeom prst="straightConnector1">
            <a:avLst/>
          </a:prstGeom>
          <a:noFill/>
          <a:ln w="19050" cap="flat" cmpd="sng">
            <a:solidFill>
              <a:srgbClr val="CC9900"/>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7"/>
        <p:cNvGrpSpPr/>
        <p:nvPr/>
      </p:nvGrpSpPr>
      <p:grpSpPr>
        <a:xfrm>
          <a:off x="0" y="0"/>
          <a:ext cx="0" cy="0"/>
          <a:chOff x="0" y="0"/>
          <a:chExt cx="0" cy="0"/>
        </a:xfrm>
      </p:grpSpPr>
      <p:sp>
        <p:nvSpPr>
          <p:cNvPr id="108" name="Google Shape;108;p5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5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10" name="Google Shape;110;p5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1" name="Google Shape;111;p5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12" name="Google Shape;112;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3" name="Google Shape;113;p51"/>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4"/>
        <p:cNvGrpSpPr/>
        <p:nvPr/>
      </p:nvGrpSpPr>
      <p:grpSpPr>
        <a:xfrm>
          <a:off x="0" y="0"/>
          <a:ext cx="0" cy="0"/>
          <a:chOff x="0" y="0"/>
          <a:chExt cx="0" cy="0"/>
        </a:xfrm>
      </p:grpSpPr>
      <p:sp>
        <p:nvSpPr>
          <p:cNvPr id="115" name="Google Shape;115;p5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16" name="Google Shape;116;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17" name="Google Shape;117;p52"/>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8"/>
        <p:cNvGrpSpPr/>
        <p:nvPr/>
      </p:nvGrpSpPr>
      <p:grpSpPr>
        <a:xfrm>
          <a:off x="0" y="0"/>
          <a:ext cx="0" cy="0"/>
          <a:chOff x="0" y="0"/>
          <a:chExt cx="0" cy="0"/>
        </a:xfrm>
      </p:grpSpPr>
      <p:sp>
        <p:nvSpPr>
          <p:cNvPr id="119" name="Google Shape;119;p53"/>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20" name="Google Shape;120;p5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21" name="Google Shape;121;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22" name="Google Shape;122;p53"/>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35"/>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 name="Google Shape;24;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36"/>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26" name="Google Shape;26;p36"/>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3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3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2" name="Google Shape;32;p37"/>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33" name="Google Shape;33;p37"/>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37" name="Google Shape;37;p38"/>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cxnSp>
        <p:nvCxnSpPr>
          <p:cNvPr id="38" name="Google Shape;38;p38"/>
          <p:cNvCxnSpPr/>
          <p:nvPr/>
        </p:nvCxnSpPr>
        <p:spPr>
          <a:xfrm>
            <a:off x="299575" y="1008122"/>
            <a:ext cx="8532725" cy="0"/>
          </a:xfrm>
          <a:prstGeom prst="straightConnector1">
            <a:avLst/>
          </a:prstGeom>
          <a:noFill/>
          <a:ln w="28575" cap="flat" cmpd="sng">
            <a:solidFill>
              <a:srgbClr val="CC9900"/>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sp>
        <p:nvSpPr>
          <p:cNvPr id="40" name="Google Shape;40;p3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1" name="Google Shape;41;p3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2" name="Google Shape;42;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3" name="Google Shape;43;p39"/>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4"/>
        <p:cNvGrpSpPr/>
        <p:nvPr/>
      </p:nvGrpSpPr>
      <p:grpSpPr>
        <a:xfrm>
          <a:off x="0" y="0"/>
          <a:ext cx="0" cy="0"/>
          <a:chOff x="0" y="0"/>
          <a:chExt cx="0" cy="0"/>
        </a:xfrm>
      </p:grpSpPr>
      <p:sp>
        <p:nvSpPr>
          <p:cNvPr id="45" name="Google Shape;45;p4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6" name="Google Shape;46;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40"/>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4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1" name="Google Shape;51;p4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4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3" name="Google Shape;53;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41"/>
          <p:cNvPicPr preferRelativeResize="0"/>
          <p:nvPr/>
        </p:nvPicPr>
        <p:blipFill rotWithShape="1">
          <a:blip r:embed="rId2">
            <a:alphaModFix/>
          </a:blip>
          <a:srcRect l="44107" t="15925" r="42630" b="30822"/>
          <a:stretch/>
        </p:blipFill>
        <p:spPr>
          <a:xfrm>
            <a:off x="7907308" y="48483"/>
            <a:ext cx="1130300" cy="431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64"/>
        <p:cNvGrpSpPr/>
        <p:nvPr/>
      </p:nvGrpSpPr>
      <p:grpSpPr>
        <a:xfrm>
          <a:off x="0" y="0"/>
          <a:ext cx="0" cy="0"/>
          <a:chOff x="0" y="0"/>
          <a:chExt cx="0" cy="0"/>
        </a:xfrm>
      </p:grpSpPr>
      <p:sp>
        <p:nvSpPr>
          <p:cNvPr id="65" name="Google Shape;65;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6" name="Google Shape;66;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7" name="Google Shape;67;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medschool.cuanschutz.edu/deans-office/diversity-inclusion/about-us/pre-med-progra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ddit.com/r/premed/comments/nwabsj/my_guide_to_prewriting_secondaries_on_4_simple/?utm_source=share&amp;utm_medium=ios_app&amp;utm_name=iossm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hyperlink" Target="https://www.medschoolcoach.com/medical-school-interview-questions-and-answers/"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rospectivedoctor.com/medical-school-secondary-essay-prompts-databas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forums.studentdoctor.net/forums/2022-2023-md-medical-school-specific-discussions.1198/" TargetMode="External"/><Relationship Id="rId5" Type="http://schemas.openxmlformats.org/officeDocument/2006/relationships/hyperlink" Target="https://bemoacademicconsulting.com/blog/medical-school-secondary-essays-prompt-list" TargetMode="External"/><Relationship Id="rId4" Type="http://schemas.openxmlformats.org/officeDocument/2006/relationships/hyperlink" Target="https://medicalschoolhq.net/medical-school-secondary-application-essay-libr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
          <p:cNvSpPr txBox="1">
            <a:spLocks noGrp="1"/>
          </p:cNvSpPr>
          <p:nvPr>
            <p:ph type="ctrTitle"/>
          </p:nvPr>
        </p:nvSpPr>
        <p:spPr>
          <a:xfrm>
            <a:off x="311700" y="199011"/>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t>Secondary Applications</a:t>
            </a:r>
            <a:endParaRPr/>
          </a:p>
        </p:txBody>
      </p:sp>
      <p:sp>
        <p:nvSpPr>
          <p:cNvPr id="128" name="Google Shape;128;p1"/>
          <p:cNvSpPr txBox="1"/>
          <p:nvPr/>
        </p:nvSpPr>
        <p:spPr>
          <a:xfrm>
            <a:off x="311699" y="2607345"/>
            <a:ext cx="8520600" cy="792600"/>
          </a:xfrm>
          <a:prstGeom prst="rect">
            <a:avLst/>
          </a:prstGeom>
          <a:noFill/>
          <a:ln>
            <a:noFill/>
          </a:ln>
        </p:spPr>
        <p:txBody>
          <a:bodyPr spcFirstLastPara="1" wrap="square" lIns="91425" tIns="91425" rIns="91425" bIns="91425" anchor="t" anchorCtr="0">
            <a:normAutofit/>
          </a:bodyPr>
          <a:lstStyle/>
          <a:p>
            <a:pPr marL="114300" marR="0" lvl="0" indent="0" algn="ctr" rtl="0">
              <a:lnSpc>
                <a:spcPct val="115000"/>
              </a:lnSpc>
              <a:spcBef>
                <a:spcPts val="0"/>
              </a:spcBef>
              <a:spcAft>
                <a:spcPts val="0"/>
              </a:spcAft>
              <a:buClr>
                <a:schemeClr val="dk2"/>
              </a:buClr>
              <a:buSzPts val="1800"/>
              <a:buFont typeface="Arial"/>
              <a:buNone/>
            </a:pPr>
            <a:r>
              <a:rPr lang="en" sz="3200" b="0" i="0" u="none" strike="noStrike" cap="none">
                <a:solidFill>
                  <a:schemeClr val="dk2"/>
                </a:solidFill>
                <a:latin typeface="Times New Roman"/>
                <a:ea typeface="Times New Roman"/>
                <a:cs typeface="Times New Roman"/>
                <a:sym typeface="Times New Roman"/>
              </a:rPr>
              <a:t>Pre</a:t>
            </a:r>
            <a:r>
              <a:rPr lang="en" sz="3200" b="1" i="0" u="none" strike="noStrike" cap="none">
                <a:solidFill>
                  <a:srgbClr val="CC9900"/>
                </a:solidFill>
                <a:latin typeface="Times New Roman"/>
                <a:ea typeface="Times New Roman"/>
                <a:cs typeface="Times New Roman"/>
                <a:sym typeface="Times New Roman"/>
              </a:rPr>
              <a:t>MD</a:t>
            </a:r>
            <a:endParaRPr sz="3200" b="0" i="0" u="none" strike="noStrike" cap="none">
              <a:solidFill>
                <a:srgbClr val="CC9900"/>
              </a:solidFill>
              <a:latin typeface="Times New Roman"/>
              <a:ea typeface="Times New Roman"/>
              <a:cs typeface="Times New Roman"/>
              <a:sym typeface="Times New Roman"/>
            </a:endParaRPr>
          </a:p>
        </p:txBody>
      </p:sp>
      <p:pic>
        <p:nvPicPr>
          <p:cNvPr id="129" name="Google Shape;129;p1" descr="Medical students begin training in Colorado Springs | UCHealth Today"/>
          <p:cNvPicPr preferRelativeResize="0"/>
          <p:nvPr/>
        </p:nvPicPr>
        <p:blipFill rotWithShape="1">
          <a:blip r:embed="rId3">
            <a:alphaModFix/>
          </a:blip>
          <a:srcRect/>
          <a:stretch/>
        </p:blipFill>
        <p:spPr>
          <a:xfrm>
            <a:off x="3238738" y="3525005"/>
            <a:ext cx="2666525" cy="675520"/>
          </a:xfrm>
          <a:prstGeom prst="rect">
            <a:avLst/>
          </a:prstGeom>
          <a:noFill/>
          <a:ln>
            <a:noFill/>
          </a:ln>
        </p:spPr>
      </p:pic>
      <p:cxnSp>
        <p:nvCxnSpPr>
          <p:cNvPr id="130" name="Google Shape;130;p1"/>
          <p:cNvCxnSpPr/>
          <p:nvPr/>
        </p:nvCxnSpPr>
        <p:spPr>
          <a:xfrm>
            <a:off x="1636699" y="2482284"/>
            <a:ext cx="5909022" cy="0"/>
          </a:xfrm>
          <a:prstGeom prst="straightConnector1">
            <a:avLst/>
          </a:prstGeom>
          <a:noFill/>
          <a:ln w="9525" cap="flat" cmpd="sng">
            <a:solidFill>
              <a:schemeClr val="dk2"/>
            </a:solidFill>
            <a:prstDash val="solid"/>
            <a:round/>
            <a:headEnd type="none" w="sm" len="sm"/>
            <a:tailEnd type="none" w="sm" len="sm"/>
          </a:ln>
        </p:spPr>
      </p:cxnSp>
      <p:sp>
        <p:nvSpPr>
          <p:cNvPr id="131" name="Google Shape;131;p1"/>
          <p:cNvSpPr txBox="1">
            <a:spLocks noGrp="1"/>
          </p:cNvSpPr>
          <p:nvPr>
            <p:ph type="subTitle" idx="1"/>
          </p:nvPr>
        </p:nvSpPr>
        <p:spPr>
          <a:xfrm>
            <a:off x="311700" y="4440613"/>
            <a:ext cx="8520600" cy="584745"/>
          </a:xfrm>
          <a:prstGeom prst="rect">
            <a:avLst/>
          </a:prstGeom>
          <a:noFill/>
          <a:ln>
            <a:noFill/>
          </a:ln>
        </p:spPr>
        <p:txBody>
          <a:bodyPr spcFirstLastPara="1" wrap="square" lIns="91425" tIns="91425" rIns="91425" bIns="91425" anchor="t" anchorCtr="0">
            <a:normAutofit fontScale="55000" lnSpcReduction="20000"/>
          </a:bodyPr>
          <a:lstStyle/>
          <a:p>
            <a:pPr marL="0" lvl="0" indent="0" algn="ctr" rtl="0">
              <a:lnSpc>
                <a:spcPct val="100000"/>
              </a:lnSpc>
              <a:spcBef>
                <a:spcPts val="0"/>
              </a:spcBef>
              <a:spcAft>
                <a:spcPts val="0"/>
              </a:spcAft>
              <a:buSzPct val="181818"/>
              <a:buNone/>
            </a:pPr>
            <a:r>
              <a:rPr lang="en">
                <a:solidFill>
                  <a:schemeClr val="dk1"/>
                </a:solidFill>
              </a:rPr>
              <a:t>Looking for previous PreMD Presentations?</a:t>
            </a:r>
            <a:endParaRPr>
              <a:solidFill>
                <a:schemeClr val="dk1"/>
              </a:solidFill>
            </a:endParaRPr>
          </a:p>
          <a:p>
            <a:pPr marL="0" lvl="0" indent="0" algn="ctr" rtl="0">
              <a:lnSpc>
                <a:spcPct val="100000"/>
              </a:lnSpc>
              <a:spcBef>
                <a:spcPts val="0"/>
              </a:spcBef>
              <a:spcAft>
                <a:spcPts val="0"/>
              </a:spcAft>
              <a:buSzPct val="181818"/>
              <a:buNone/>
            </a:pPr>
            <a:r>
              <a:rPr lang="en" u="sng">
                <a:solidFill>
                  <a:schemeClr val="hlink"/>
                </a:solidFill>
                <a:hlinkClick r:id="rId4"/>
              </a:rPr>
              <a:t>https://medschool.cuanschutz.edu/deans-office/diversity-inclusion/about-us/pre-med-program</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How do I finish them all on time?</a:t>
            </a:r>
            <a:endParaRPr/>
          </a:p>
        </p:txBody>
      </p:sp>
      <p:sp>
        <p:nvSpPr>
          <p:cNvPr id="208" name="Google Shape;208;p10"/>
          <p:cNvSpPr txBox="1">
            <a:spLocks noGrp="1"/>
          </p:cNvSpPr>
          <p:nvPr>
            <p:ph type="body" idx="1"/>
          </p:nvPr>
        </p:nvSpPr>
        <p:spPr>
          <a:xfrm>
            <a:off x="311700" y="1152144"/>
            <a:ext cx="8520600" cy="3621300"/>
          </a:xfrm>
          <a:prstGeom prst="rect">
            <a:avLst/>
          </a:prstGeom>
          <a:noFill/>
          <a:ln>
            <a:noFill/>
          </a:ln>
        </p:spPr>
        <p:txBody>
          <a:bodyPr spcFirstLastPara="1" wrap="square" lIns="91425" tIns="91425" rIns="91425" bIns="91425" anchor="t" anchorCtr="0">
            <a:noAutofit/>
          </a:bodyPr>
          <a:lstStyle/>
          <a:p>
            <a:pPr marL="443230" lvl="0" indent="-285750" algn="l" rtl="0">
              <a:lnSpc>
                <a:spcPct val="120000"/>
              </a:lnSpc>
              <a:spcBef>
                <a:spcPts val="600"/>
              </a:spcBef>
              <a:spcAft>
                <a:spcPts val="0"/>
              </a:spcAft>
              <a:buClr>
                <a:schemeClr val="tx1"/>
              </a:buClr>
              <a:buSzPts val="1500"/>
              <a:buFont typeface="Arial"/>
              <a:buChar char="•"/>
            </a:pPr>
            <a:r>
              <a:rPr lang="en" sz="1500" b="1" dirty="0">
                <a:solidFill>
                  <a:schemeClr val="tx1"/>
                </a:solidFill>
              </a:rPr>
              <a:t>Prewrite your responses </a:t>
            </a:r>
            <a:r>
              <a:rPr lang="en" sz="1500" dirty="0">
                <a:solidFill>
                  <a:schemeClr val="tx1"/>
                </a:solidFill>
              </a:rPr>
              <a:t>ahead of time using prompts from past years or those posted on the school website</a:t>
            </a:r>
            <a:endParaRPr sz="1500" dirty="0">
              <a:solidFill>
                <a:schemeClr val="tx1"/>
              </a:solidFill>
            </a:endParaRPr>
          </a:p>
          <a:p>
            <a:pPr marL="443230" lvl="0" indent="-285750" algn="l" rtl="0">
              <a:lnSpc>
                <a:spcPct val="120000"/>
              </a:lnSpc>
              <a:spcBef>
                <a:spcPts val="600"/>
              </a:spcBef>
              <a:spcAft>
                <a:spcPts val="0"/>
              </a:spcAft>
              <a:buClr>
                <a:schemeClr val="tx1"/>
              </a:buClr>
              <a:buSzPts val="1500"/>
              <a:buChar char="•"/>
            </a:pPr>
            <a:r>
              <a:rPr lang="en" sz="1500" dirty="0">
                <a:solidFill>
                  <a:schemeClr val="tx1"/>
                </a:solidFill>
              </a:rPr>
              <a:t>Be prepared to have to </a:t>
            </a:r>
            <a:r>
              <a:rPr lang="en" sz="1500" b="1" dirty="0">
                <a:solidFill>
                  <a:schemeClr val="tx1"/>
                </a:solidFill>
              </a:rPr>
              <a:t>rework the same response into a few different versions </a:t>
            </a:r>
            <a:r>
              <a:rPr lang="en" sz="1500" dirty="0">
                <a:solidFill>
                  <a:schemeClr val="tx1"/>
                </a:solidFill>
              </a:rPr>
              <a:t>due to word-count / character restrictions</a:t>
            </a:r>
            <a:endParaRPr sz="1500" dirty="0">
              <a:solidFill>
                <a:schemeClr val="tx1"/>
              </a:solidFill>
            </a:endParaRPr>
          </a:p>
          <a:p>
            <a:pPr marL="443230" lvl="0" indent="-285750" algn="l" rtl="0">
              <a:lnSpc>
                <a:spcPct val="120000"/>
              </a:lnSpc>
              <a:spcBef>
                <a:spcPts val="600"/>
              </a:spcBef>
              <a:spcAft>
                <a:spcPts val="0"/>
              </a:spcAft>
              <a:buClr>
                <a:schemeClr val="tx1"/>
              </a:buClr>
              <a:buSzPts val="1500"/>
              <a:buChar char="•"/>
            </a:pPr>
            <a:r>
              <a:rPr lang="en" sz="1500" dirty="0">
                <a:solidFill>
                  <a:schemeClr val="tx1"/>
                </a:solidFill>
              </a:rPr>
              <a:t>Research the school’s medical school website and social media to better </a:t>
            </a:r>
            <a:r>
              <a:rPr lang="en" sz="1500" b="1" dirty="0">
                <a:solidFill>
                  <a:schemeClr val="tx1"/>
                </a:solidFill>
              </a:rPr>
              <a:t>understand their values and why you would be a good fit</a:t>
            </a:r>
            <a:endParaRPr sz="1500" b="1" dirty="0">
              <a:solidFill>
                <a:schemeClr val="tx1"/>
              </a:solidFill>
            </a:endParaRPr>
          </a:p>
          <a:p>
            <a:pPr marL="443230" lvl="0" indent="-285750" algn="l" rtl="0">
              <a:lnSpc>
                <a:spcPct val="120000"/>
              </a:lnSpc>
              <a:spcBef>
                <a:spcPts val="600"/>
              </a:spcBef>
              <a:spcAft>
                <a:spcPts val="0"/>
              </a:spcAft>
              <a:buClr>
                <a:schemeClr val="tx1"/>
              </a:buClr>
              <a:buSzPts val="1500"/>
              <a:buChar char="•"/>
            </a:pPr>
            <a:r>
              <a:rPr lang="en" sz="1500" b="1" dirty="0">
                <a:solidFill>
                  <a:schemeClr val="tx1"/>
                </a:solidFill>
              </a:rPr>
              <a:t>Keep a spreadsheet of secondary invites</a:t>
            </a:r>
            <a:r>
              <a:rPr lang="en" sz="1500" dirty="0">
                <a:solidFill>
                  <a:schemeClr val="tx1"/>
                </a:solidFill>
              </a:rPr>
              <a:t> you’ve received, and mark once you have submitted them</a:t>
            </a:r>
            <a:endParaRPr sz="1500" dirty="0">
              <a:solidFill>
                <a:schemeClr val="tx1"/>
              </a:solidFill>
            </a:endParaRPr>
          </a:p>
          <a:p>
            <a:pPr marL="443230" lvl="0" indent="-285750" algn="l" rtl="0">
              <a:lnSpc>
                <a:spcPct val="120000"/>
              </a:lnSpc>
              <a:spcBef>
                <a:spcPts val="600"/>
              </a:spcBef>
              <a:spcAft>
                <a:spcPts val="0"/>
              </a:spcAft>
              <a:buClr>
                <a:schemeClr val="tx1"/>
              </a:buClr>
              <a:buSzPts val="1500"/>
              <a:buChar char="•"/>
            </a:pPr>
            <a:r>
              <a:rPr lang="en" sz="1500" dirty="0">
                <a:solidFill>
                  <a:schemeClr val="tx1"/>
                </a:solidFill>
              </a:rPr>
              <a:t>A good goal for secondary responses is </a:t>
            </a:r>
            <a:r>
              <a:rPr lang="en" sz="1500" b="1" dirty="0">
                <a:solidFill>
                  <a:schemeClr val="tx1"/>
                </a:solidFill>
              </a:rPr>
              <a:t>2 weeks from receiving the invite</a:t>
            </a:r>
            <a:endParaRPr sz="1500" dirty="0">
              <a:solidFill>
                <a:schemeClr val="tx1"/>
              </a:solidFill>
            </a:endParaRPr>
          </a:p>
          <a:p>
            <a:pPr marL="457200" lvl="0" indent="-323850" algn="l" rtl="0">
              <a:lnSpc>
                <a:spcPct val="120000"/>
              </a:lnSpc>
              <a:spcBef>
                <a:spcPts val="600"/>
              </a:spcBef>
              <a:spcAft>
                <a:spcPts val="300"/>
              </a:spcAft>
              <a:buClr>
                <a:schemeClr val="tx1"/>
              </a:buClr>
              <a:buSzPts val="1500"/>
              <a:buChar char="•"/>
            </a:pPr>
            <a:r>
              <a:rPr lang="en" sz="1500" dirty="0">
                <a:solidFill>
                  <a:schemeClr val="tx1"/>
                </a:solidFill>
              </a:rPr>
              <a:t>Try to </a:t>
            </a:r>
            <a:r>
              <a:rPr lang="en" sz="1500" b="1" dirty="0">
                <a:solidFill>
                  <a:schemeClr val="tx1"/>
                </a:solidFill>
              </a:rPr>
              <a:t>complete secondaries on a rolling basis</a:t>
            </a:r>
            <a:r>
              <a:rPr lang="en" sz="1500" dirty="0">
                <a:solidFill>
                  <a:schemeClr val="tx1"/>
                </a:solidFill>
              </a:rPr>
              <a:t>, you can prioritize which secondaries matter more to you</a:t>
            </a:r>
            <a:endParaRPr sz="15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What do I write about?</a:t>
            </a:r>
            <a:endParaRPr/>
          </a:p>
        </p:txBody>
      </p:sp>
      <p:sp>
        <p:nvSpPr>
          <p:cNvPr id="214" name="Google Shape;214;p11"/>
          <p:cNvSpPr txBox="1">
            <a:spLocks noGrp="1"/>
          </p:cNvSpPr>
          <p:nvPr>
            <p:ph type="body" idx="1"/>
          </p:nvPr>
        </p:nvSpPr>
        <p:spPr>
          <a:xfrm>
            <a:off x="311700" y="1025766"/>
            <a:ext cx="8520600" cy="36213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tx1"/>
              </a:buClr>
              <a:buSzPts val="1100"/>
              <a:buChar char="•"/>
            </a:pPr>
            <a:r>
              <a:rPr lang="en" sz="1500" dirty="0">
                <a:solidFill>
                  <a:schemeClr val="tx1"/>
                </a:solidFill>
              </a:rPr>
              <a:t>Ensure you are </a:t>
            </a:r>
            <a:r>
              <a:rPr lang="en" sz="1500" b="1" dirty="0">
                <a:solidFill>
                  <a:schemeClr val="tx1"/>
                </a:solidFill>
              </a:rPr>
              <a:t>answering the question they asked you</a:t>
            </a:r>
            <a:r>
              <a:rPr lang="en" sz="1500" dirty="0">
                <a:solidFill>
                  <a:schemeClr val="tx1"/>
                </a:solidFill>
              </a:rPr>
              <a:t> </a:t>
            </a:r>
            <a:endParaRPr sz="1500" dirty="0">
              <a:solidFill>
                <a:schemeClr val="tx1"/>
              </a:solidFill>
            </a:endParaRPr>
          </a:p>
          <a:p>
            <a:pPr marL="457200" lvl="0" indent="-298450" algn="l" rtl="0">
              <a:lnSpc>
                <a:spcPct val="115000"/>
              </a:lnSpc>
              <a:spcBef>
                <a:spcPts val="0"/>
              </a:spcBef>
              <a:spcAft>
                <a:spcPts val="0"/>
              </a:spcAft>
              <a:buClr>
                <a:schemeClr val="tx1"/>
              </a:buClr>
              <a:buSzPts val="1100"/>
              <a:buChar char="•"/>
            </a:pPr>
            <a:r>
              <a:rPr lang="en" sz="1500" dirty="0">
                <a:solidFill>
                  <a:schemeClr val="tx1"/>
                </a:solidFill>
              </a:rPr>
              <a:t>Elaborate on any </a:t>
            </a:r>
            <a:r>
              <a:rPr lang="en" sz="1500" b="1" dirty="0">
                <a:solidFill>
                  <a:schemeClr val="tx1"/>
                </a:solidFill>
              </a:rPr>
              <a:t>experiences/activities that you didn't get a chance to share details about</a:t>
            </a:r>
            <a:r>
              <a:rPr lang="en" sz="1500" dirty="0">
                <a:solidFill>
                  <a:schemeClr val="tx1"/>
                </a:solidFill>
              </a:rPr>
              <a:t> in your primary application</a:t>
            </a:r>
            <a:endParaRPr sz="1500" dirty="0">
              <a:solidFill>
                <a:schemeClr val="tx1"/>
              </a:solidFill>
            </a:endParaRPr>
          </a:p>
          <a:p>
            <a:pPr marL="457200" lvl="0" indent="-298450" algn="l" rtl="0">
              <a:lnSpc>
                <a:spcPct val="115000"/>
              </a:lnSpc>
              <a:spcBef>
                <a:spcPts val="0"/>
              </a:spcBef>
              <a:spcAft>
                <a:spcPts val="0"/>
              </a:spcAft>
              <a:buClr>
                <a:schemeClr val="tx1"/>
              </a:buClr>
              <a:buSzPts val="1100"/>
              <a:buChar char="•"/>
            </a:pPr>
            <a:r>
              <a:rPr lang="en" sz="1500" dirty="0">
                <a:solidFill>
                  <a:schemeClr val="tx1"/>
                </a:solidFill>
              </a:rPr>
              <a:t>Answer </a:t>
            </a:r>
            <a:r>
              <a:rPr lang="en" sz="1500" b="1" dirty="0">
                <a:solidFill>
                  <a:schemeClr val="tx1"/>
                </a:solidFill>
              </a:rPr>
              <a:t>what makes you unique</a:t>
            </a:r>
            <a:r>
              <a:rPr lang="en" sz="1500" dirty="0">
                <a:solidFill>
                  <a:schemeClr val="tx1"/>
                </a:solidFill>
              </a:rPr>
              <a:t> as a candidate to their specific program</a:t>
            </a:r>
            <a:endParaRPr sz="1500" dirty="0">
              <a:solidFill>
                <a:schemeClr val="tx1"/>
              </a:solidFill>
            </a:endParaRPr>
          </a:p>
          <a:p>
            <a:pPr marL="457200" lvl="0" indent="-298450" algn="l" rtl="0">
              <a:lnSpc>
                <a:spcPct val="115000"/>
              </a:lnSpc>
              <a:spcBef>
                <a:spcPts val="0"/>
              </a:spcBef>
              <a:spcAft>
                <a:spcPts val="0"/>
              </a:spcAft>
              <a:buClr>
                <a:schemeClr val="tx1"/>
              </a:buClr>
              <a:buSzPts val="1100"/>
              <a:buChar char="•"/>
            </a:pPr>
            <a:r>
              <a:rPr lang="en" sz="1500" b="1" dirty="0">
                <a:solidFill>
                  <a:schemeClr val="tx1"/>
                </a:solidFill>
              </a:rPr>
              <a:t>Show; don't tell</a:t>
            </a:r>
            <a:r>
              <a:rPr lang="en" sz="1500" dirty="0">
                <a:solidFill>
                  <a:schemeClr val="tx1"/>
                </a:solidFill>
              </a:rPr>
              <a:t>. Best to follow the format: proof -&gt; claim. Use your journal to inspire stories that exemplify traits you claim you have or wish to show. </a:t>
            </a:r>
            <a:endParaRPr sz="1500" dirty="0">
              <a:solidFill>
                <a:schemeClr val="tx1"/>
              </a:solidFill>
            </a:endParaRPr>
          </a:p>
          <a:p>
            <a:pPr marL="914400" lvl="1" indent="-298450" algn="l" rtl="0">
              <a:lnSpc>
                <a:spcPct val="115000"/>
              </a:lnSpc>
              <a:spcBef>
                <a:spcPts val="0"/>
              </a:spcBef>
              <a:spcAft>
                <a:spcPts val="0"/>
              </a:spcAft>
              <a:buClr>
                <a:schemeClr val="tx1"/>
              </a:buClr>
              <a:buSzPts val="1100"/>
              <a:buChar char="•"/>
            </a:pPr>
            <a:r>
              <a:rPr lang="en" sz="1500" i="1" dirty="0">
                <a:solidFill>
                  <a:schemeClr val="tx1"/>
                </a:solidFill>
              </a:rPr>
              <a:t>E.g. I work at a group-home and recently two residents had a violent altercation. My duty as a care aid was to step in and prevent the situation from escalating further. I resolved the situation and no one was seriously hurt. Through these types of experiences I am well-equipped to handle high-pressure and stressful situations.</a:t>
            </a:r>
            <a:endParaRPr sz="1500" i="1" dirty="0">
              <a:solidFill>
                <a:schemeClr val="tx1"/>
              </a:solidFill>
            </a:endParaRPr>
          </a:p>
          <a:p>
            <a:pPr marL="457200" lvl="0" indent="-298450" algn="l" rtl="0">
              <a:lnSpc>
                <a:spcPct val="115000"/>
              </a:lnSpc>
              <a:spcBef>
                <a:spcPts val="0"/>
              </a:spcBef>
              <a:spcAft>
                <a:spcPts val="0"/>
              </a:spcAft>
              <a:buClr>
                <a:schemeClr val="tx1"/>
              </a:buClr>
              <a:buSzPts val="1100"/>
              <a:buChar char="•"/>
            </a:pPr>
            <a:r>
              <a:rPr lang="en" sz="1500" b="1" dirty="0">
                <a:solidFill>
                  <a:schemeClr val="tx1"/>
                </a:solidFill>
              </a:rPr>
              <a:t>Be authentic to who you are</a:t>
            </a:r>
            <a:endParaRPr sz="1500" b="1" dirty="0">
              <a:solidFill>
                <a:schemeClr val="tx1"/>
              </a:solidFill>
            </a:endParaRPr>
          </a:p>
          <a:p>
            <a:pPr marL="457200" lvl="0" indent="-298450" algn="l" rtl="0">
              <a:lnSpc>
                <a:spcPct val="115000"/>
              </a:lnSpc>
              <a:spcBef>
                <a:spcPts val="0"/>
              </a:spcBef>
              <a:spcAft>
                <a:spcPts val="0"/>
              </a:spcAft>
              <a:buClr>
                <a:schemeClr val="tx1"/>
              </a:buClr>
              <a:buSzPts val="1100"/>
              <a:buChar char="•"/>
            </a:pPr>
            <a:r>
              <a:rPr lang="en" sz="1500" dirty="0">
                <a:solidFill>
                  <a:schemeClr val="tx1"/>
                </a:solidFill>
              </a:rPr>
              <a:t>Try to think of </a:t>
            </a:r>
            <a:r>
              <a:rPr lang="en" sz="1500" b="1" dirty="0">
                <a:solidFill>
                  <a:schemeClr val="tx1"/>
                </a:solidFill>
              </a:rPr>
              <a:t>examples or experiences that set you apart</a:t>
            </a:r>
            <a:r>
              <a:rPr lang="en" sz="1500" dirty="0">
                <a:solidFill>
                  <a:schemeClr val="tx1"/>
                </a:solidFill>
              </a:rPr>
              <a:t> and show how you might possess unique qualities that would make you a better medical student than other people applying</a:t>
            </a:r>
            <a:endParaRPr sz="1500" dirty="0">
              <a:solidFill>
                <a:schemeClr val="tx1"/>
              </a:solidFill>
            </a:endParaRPr>
          </a:p>
          <a:p>
            <a:pPr marL="457200" lvl="0" indent="0" algn="l" rtl="0">
              <a:lnSpc>
                <a:spcPct val="115000"/>
              </a:lnSpc>
              <a:spcBef>
                <a:spcPts val="0"/>
              </a:spcBef>
              <a:spcAft>
                <a:spcPts val="0"/>
              </a:spcAft>
              <a:buSzPts val="1800"/>
              <a:buNone/>
            </a:pPr>
            <a:endParaRPr sz="1500" dirty="0">
              <a:solidFill>
                <a:srgbClr val="0E101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Strategy to templating responses to common prompts</a:t>
            </a:r>
            <a:endParaRPr/>
          </a:p>
        </p:txBody>
      </p:sp>
      <p:sp>
        <p:nvSpPr>
          <p:cNvPr id="220" name="Google Shape;220;p12"/>
          <p:cNvSpPr txBox="1">
            <a:spLocks noGrp="1"/>
          </p:cNvSpPr>
          <p:nvPr>
            <p:ph type="body" idx="1"/>
          </p:nvPr>
        </p:nvSpPr>
        <p:spPr>
          <a:xfrm>
            <a:off x="283125" y="1152475"/>
            <a:ext cx="8661000"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20000"/>
              </a:lnSpc>
              <a:spcBef>
                <a:spcPts val="600"/>
              </a:spcBef>
              <a:spcAft>
                <a:spcPts val="0"/>
              </a:spcAft>
              <a:buClr>
                <a:schemeClr val="tx1"/>
              </a:buClr>
              <a:buSzPts val="1800"/>
              <a:buFont typeface="Arial"/>
              <a:buChar char="•"/>
            </a:pPr>
            <a:r>
              <a:rPr lang="en" sz="1500" b="1" dirty="0">
                <a:solidFill>
                  <a:schemeClr val="tx1"/>
                </a:solidFill>
              </a:rPr>
              <a:t>Pre-write about some of the memorable experiences you’ve had throughout college and gap years.</a:t>
            </a:r>
            <a:r>
              <a:rPr lang="en" sz="1500" dirty="0">
                <a:solidFill>
                  <a:schemeClr val="tx1"/>
                </a:solidFill>
              </a:rPr>
              <a:t> Once secondary prompts are given by each school, tailor/edit those stories to fit the prompts.</a:t>
            </a:r>
            <a:endParaRPr sz="1500" dirty="0">
              <a:solidFill>
                <a:schemeClr val="tx1"/>
              </a:solidFill>
            </a:endParaRPr>
          </a:p>
          <a:p>
            <a:pPr marL="457200" lvl="0" indent="-342900" algn="l" rtl="0">
              <a:lnSpc>
                <a:spcPct val="120000"/>
              </a:lnSpc>
              <a:spcBef>
                <a:spcPts val="1200"/>
              </a:spcBef>
              <a:spcAft>
                <a:spcPts val="0"/>
              </a:spcAft>
              <a:buClr>
                <a:schemeClr val="tx1"/>
              </a:buClr>
              <a:buSzPts val="1800"/>
              <a:buFont typeface="Arial"/>
              <a:buChar char="•"/>
            </a:pPr>
            <a:r>
              <a:rPr lang="en" sz="1500" dirty="0">
                <a:solidFill>
                  <a:schemeClr val="tx1"/>
                </a:solidFill>
              </a:rPr>
              <a:t>See if you can find </a:t>
            </a:r>
            <a:r>
              <a:rPr lang="en" sz="1500" b="1" dirty="0">
                <a:solidFill>
                  <a:schemeClr val="tx1"/>
                </a:solidFill>
              </a:rPr>
              <a:t>mission/vision statements</a:t>
            </a:r>
            <a:r>
              <a:rPr lang="en" sz="1500" dirty="0">
                <a:solidFill>
                  <a:schemeClr val="tx1"/>
                </a:solidFill>
              </a:rPr>
              <a:t> from the school, or other displays of values on their website/media/etc and </a:t>
            </a:r>
            <a:r>
              <a:rPr lang="en" sz="1500" b="1" dirty="0">
                <a:solidFill>
                  <a:schemeClr val="tx1"/>
                </a:solidFill>
              </a:rPr>
              <a:t>use these to guide your responses</a:t>
            </a:r>
            <a:r>
              <a:rPr lang="en" sz="1500" dirty="0">
                <a:solidFill>
                  <a:schemeClr val="tx1"/>
                </a:solidFill>
              </a:rPr>
              <a:t> to show what makes you a good fit for that specific program. You could have a few sentences in each common prompt that can be swapped out to be more specific to each program.</a:t>
            </a:r>
            <a:endParaRPr sz="1500" dirty="0">
              <a:solidFill>
                <a:schemeClr val="tx1"/>
              </a:solidFill>
            </a:endParaRPr>
          </a:p>
          <a:p>
            <a:pPr marL="457200" lvl="0" indent="-342900" algn="l" rtl="0">
              <a:lnSpc>
                <a:spcPct val="120000"/>
              </a:lnSpc>
              <a:spcBef>
                <a:spcPts val="1200"/>
              </a:spcBef>
              <a:spcAft>
                <a:spcPts val="0"/>
              </a:spcAft>
              <a:buClr>
                <a:schemeClr val="tx1"/>
              </a:buClr>
              <a:buSzPts val="1800"/>
              <a:buFont typeface="Arial"/>
              <a:buChar char="•"/>
            </a:pPr>
            <a:r>
              <a:rPr lang="en" sz="1500" dirty="0">
                <a:solidFill>
                  <a:schemeClr val="tx1"/>
                </a:solidFill>
              </a:rPr>
              <a:t>Keep a document of all your secondary responses - </a:t>
            </a:r>
            <a:r>
              <a:rPr lang="en" sz="1500" b="1" dirty="0">
                <a:solidFill>
                  <a:schemeClr val="tx1"/>
                </a:solidFill>
              </a:rPr>
              <a:t>you will be able to reuse many responses</a:t>
            </a:r>
            <a:r>
              <a:rPr lang="en" sz="1500" dirty="0">
                <a:solidFill>
                  <a:schemeClr val="tx1"/>
                </a:solidFill>
              </a:rPr>
              <a:t> with slight modifications since many prompts from different programs will be very similar.</a:t>
            </a:r>
            <a:endParaRPr sz="1500" dirty="0">
              <a:solidFill>
                <a:schemeClr val="tx1"/>
              </a:solidFill>
            </a:endParaRPr>
          </a:p>
          <a:p>
            <a:pPr marL="0" lvl="0" indent="0" algn="ctr" rtl="0">
              <a:lnSpc>
                <a:spcPct val="120000"/>
              </a:lnSpc>
              <a:spcBef>
                <a:spcPts val="1200"/>
              </a:spcBef>
              <a:spcAft>
                <a:spcPts val="600"/>
              </a:spcAft>
              <a:buSzPts val="1800"/>
              <a:buNone/>
            </a:pPr>
            <a:r>
              <a:rPr lang="en" sz="1500" b="1" u="sng" dirty="0">
                <a:solidFill>
                  <a:schemeClr val="dk1"/>
                </a:solidFill>
                <a:hlinkClick r:id="rId3">
                  <a:extLst>
                    <a:ext uri="{A12FA001-AC4F-418D-AE19-62706E023703}">
                      <ahyp:hlinkClr xmlns:ahyp="http://schemas.microsoft.com/office/drawing/2018/hyperlinkcolor" val="tx"/>
                    </a:ext>
                  </a:extLst>
                </a:hlinkClick>
              </a:rPr>
              <a:t>SUPER helpful Reddit post about how to pre-write your secondaries</a:t>
            </a:r>
            <a:endParaRPr sz="1500" b="1" dirty="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Arial"/>
              <a:buNone/>
            </a:pPr>
            <a:r>
              <a:rPr lang="en" sz="2500"/>
              <a:t>Example Prompts (bolded are more common questions)</a:t>
            </a:r>
            <a:endParaRPr sz="2500"/>
          </a:p>
        </p:txBody>
      </p:sp>
      <p:sp>
        <p:nvSpPr>
          <p:cNvPr id="226" name="Google Shape;226;p13"/>
          <p:cNvSpPr txBox="1">
            <a:spLocks noGrp="1"/>
          </p:cNvSpPr>
          <p:nvPr>
            <p:ph type="body" idx="1"/>
          </p:nvPr>
        </p:nvSpPr>
        <p:spPr>
          <a:xfrm>
            <a:off x="311700" y="1107871"/>
            <a:ext cx="8520600" cy="3416400"/>
          </a:xfrm>
          <a:prstGeom prst="rect">
            <a:avLst/>
          </a:prstGeom>
          <a:noFill/>
          <a:ln>
            <a:noFill/>
          </a:ln>
        </p:spPr>
        <p:txBody>
          <a:bodyPr spcFirstLastPara="1" wrap="square" lIns="91425" tIns="0" rIns="91425" bIns="91425" anchor="t" anchorCtr="0">
            <a:noAutofit/>
          </a:bodyPr>
          <a:lstStyle/>
          <a:p>
            <a:pPr marL="158750" lvl="0" indent="0" algn="l" rtl="0">
              <a:lnSpc>
                <a:spcPct val="115000"/>
              </a:lnSpc>
              <a:spcBef>
                <a:spcPts val="0"/>
              </a:spcBef>
              <a:spcAft>
                <a:spcPts val="0"/>
              </a:spcAft>
              <a:buClr>
                <a:schemeClr val="dk1"/>
              </a:buClr>
              <a:buSzPts val="1100"/>
              <a:buNone/>
            </a:pPr>
            <a:r>
              <a:rPr lang="en" sz="1200" dirty="0">
                <a:solidFill>
                  <a:schemeClr val="tx1"/>
                </a:solidFill>
              </a:rPr>
              <a:t>Most prompts are either 2000 characters or 200-250 words limit.</a:t>
            </a:r>
            <a:endParaRPr sz="1200" dirty="0">
              <a:solidFill>
                <a:schemeClr val="tx1"/>
              </a:solidFill>
            </a:endParaRPr>
          </a:p>
          <a:p>
            <a:pPr marL="457200" lvl="0" indent="-298450" algn="l" rtl="0">
              <a:lnSpc>
                <a:spcPct val="115000"/>
              </a:lnSpc>
              <a:spcBef>
                <a:spcPts val="0"/>
              </a:spcBef>
              <a:spcAft>
                <a:spcPts val="0"/>
              </a:spcAft>
              <a:buClr>
                <a:schemeClr val="tx1"/>
              </a:buClr>
              <a:buSzPts val="1100"/>
              <a:buFont typeface="Arial"/>
              <a:buChar char="•"/>
            </a:pPr>
            <a:r>
              <a:rPr lang="en" sz="1200" b="1" dirty="0">
                <a:solidFill>
                  <a:schemeClr val="tx1"/>
                </a:solidFill>
              </a:rPr>
              <a:t>What else do you feel is important for us to know about you? </a:t>
            </a:r>
            <a:r>
              <a:rPr lang="en" sz="1200" dirty="0">
                <a:solidFill>
                  <a:schemeClr val="tx1"/>
                </a:solidFill>
              </a:rPr>
              <a:t>Please use this space to highlight something not addressed in your application, including new experiences not in your AMCAS application.</a:t>
            </a:r>
            <a:endParaRPr sz="1200" dirty="0">
              <a:solidFill>
                <a:schemeClr val="tx1"/>
              </a:solidFill>
            </a:endParaRPr>
          </a:p>
          <a:p>
            <a:pPr marL="457200" lvl="0" indent="-298450" algn="l" rtl="0">
              <a:lnSpc>
                <a:spcPct val="115000"/>
              </a:lnSpc>
              <a:spcBef>
                <a:spcPts val="0"/>
              </a:spcBef>
              <a:spcAft>
                <a:spcPts val="0"/>
              </a:spcAft>
              <a:buClr>
                <a:schemeClr val="tx1"/>
              </a:buClr>
              <a:buSzPts val="1100"/>
              <a:buFont typeface="Arial"/>
              <a:buChar char="•"/>
            </a:pPr>
            <a:r>
              <a:rPr lang="en" sz="1200" dirty="0">
                <a:solidFill>
                  <a:schemeClr val="tx1"/>
                </a:solidFill>
              </a:rPr>
              <a:t>If you are a recent graduate, please tell us what you have been doing since graduation. You may answer "Not applicable".</a:t>
            </a:r>
            <a:endParaRPr sz="1200" dirty="0">
              <a:solidFill>
                <a:schemeClr val="tx1"/>
              </a:solidFill>
            </a:endParaRPr>
          </a:p>
          <a:p>
            <a:pPr marL="457200" lvl="0" indent="-298450" algn="l" rtl="0">
              <a:lnSpc>
                <a:spcPct val="115000"/>
              </a:lnSpc>
              <a:spcBef>
                <a:spcPts val="0"/>
              </a:spcBef>
              <a:spcAft>
                <a:spcPts val="0"/>
              </a:spcAft>
              <a:buClr>
                <a:schemeClr val="tx1"/>
              </a:buClr>
              <a:buSzPts val="1100"/>
              <a:buFont typeface="Arial"/>
              <a:buChar char="•"/>
            </a:pPr>
            <a:r>
              <a:rPr lang="en" sz="1200" dirty="0">
                <a:solidFill>
                  <a:schemeClr val="tx1"/>
                </a:solidFill>
              </a:rPr>
              <a:t>If you have taken a gap year(s), please explain what you have been, or will be, doing since graduating from your undergrad institution.</a:t>
            </a:r>
            <a:endParaRPr sz="1200" dirty="0">
              <a:solidFill>
                <a:schemeClr val="tx1"/>
              </a:solidFill>
            </a:endParaRPr>
          </a:p>
          <a:p>
            <a:pPr marL="457200" lvl="0" indent="-298450" algn="l" rtl="0">
              <a:lnSpc>
                <a:spcPct val="115000"/>
              </a:lnSpc>
              <a:spcBef>
                <a:spcPts val="0"/>
              </a:spcBef>
              <a:spcAft>
                <a:spcPts val="0"/>
              </a:spcAft>
              <a:buClr>
                <a:schemeClr val="tx1"/>
              </a:buClr>
              <a:buSzPts val="1100"/>
              <a:buFont typeface="Arial"/>
              <a:buChar char="•"/>
            </a:pPr>
            <a:r>
              <a:rPr lang="en" sz="1200" dirty="0">
                <a:solidFill>
                  <a:schemeClr val="tx1"/>
                </a:solidFill>
              </a:rPr>
              <a:t>Is becoming a physician a second career for you? If so, what was your first career choice?</a:t>
            </a:r>
            <a:endParaRPr sz="1200" dirty="0">
              <a:solidFill>
                <a:schemeClr val="tx1"/>
              </a:solidFill>
            </a:endParaRPr>
          </a:p>
          <a:p>
            <a:pPr marL="457200" lvl="0" indent="-298450" algn="l" rtl="0">
              <a:lnSpc>
                <a:spcPct val="115000"/>
              </a:lnSpc>
              <a:spcBef>
                <a:spcPts val="0"/>
              </a:spcBef>
              <a:spcAft>
                <a:spcPts val="0"/>
              </a:spcAft>
              <a:buClr>
                <a:schemeClr val="tx1"/>
              </a:buClr>
              <a:buSzPts val="1100"/>
              <a:buFont typeface="Arial"/>
              <a:buChar char="•"/>
            </a:pPr>
            <a:r>
              <a:rPr lang="en" sz="1200" b="1" dirty="0">
                <a:solidFill>
                  <a:schemeClr val="tx1"/>
                </a:solidFill>
              </a:rPr>
              <a:t>Indicate any special experiences</a:t>
            </a:r>
            <a:r>
              <a:rPr lang="en" sz="1200" dirty="0">
                <a:solidFill>
                  <a:schemeClr val="tx1"/>
                </a:solidFill>
              </a:rPr>
              <a:t>, unusual factors or other information you feel would be helpful in evaluating you,</a:t>
            </a:r>
            <a:br>
              <a:rPr lang="en" sz="1200" dirty="0">
                <a:solidFill>
                  <a:schemeClr val="tx1"/>
                </a:solidFill>
              </a:rPr>
            </a:br>
            <a:r>
              <a:rPr lang="en" sz="1200" dirty="0">
                <a:solidFill>
                  <a:schemeClr val="tx1"/>
                </a:solidFill>
              </a:rPr>
              <a:t> including, but not limited to, education, employment, extracurricular activities, prevailing over adversity.</a:t>
            </a:r>
            <a:endParaRPr sz="1200" dirty="0">
              <a:solidFill>
                <a:schemeClr val="tx1"/>
              </a:solidFill>
            </a:endParaRPr>
          </a:p>
          <a:p>
            <a:pPr marL="457200" lvl="0" indent="-298450" algn="l" rtl="0">
              <a:lnSpc>
                <a:spcPct val="115000"/>
              </a:lnSpc>
              <a:spcBef>
                <a:spcPts val="0"/>
              </a:spcBef>
              <a:spcAft>
                <a:spcPts val="0"/>
              </a:spcAft>
              <a:buClr>
                <a:schemeClr val="tx1"/>
              </a:buClr>
              <a:buSzPts val="1100"/>
              <a:buFont typeface="Arial"/>
              <a:buChar char="•"/>
            </a:pPr>
            <a:r>
              <a:rPr lang="en" sz="1200" b="1" dirty="0">
                <a:solidFill>
                  <a:schemeClr val="tx1"/>
                </a:solidFill>
              </a:rPr>
              <a:t>Explain why you decided to apply to _________ School of Medicine.</a:t>
            </a:r>
            <a:endParaRPr sz="1200" b="1" dirty="0">
              <a:solidFill>
                <a:schemeClr val="tx1"/>
              </a:solidFill>
            </a:endParaRPr>
          </a:p>
          <a:p>
            <a:pPr marL="457200" lvl="0" indent="-304800" algn="l" rtl="0">
              <a:lnSpc>
                <a:spcPct val="115000"/>
              </a:lnSpc>
              <a:spcBef>
                <a:spcPts val="0"/>
              </a:spcBef>
              <a:spcAft>
                <a:spcPts val="0"/>
              </a:spcAft>
              <a:buClr>
                <a:schemeClr val="tx1"/>
              </a:buClr>
              <a:buSzPts val="1200"/>
              <a:buFont typeface="Arial"/>
              <a:buChar char="•"/>
            </a:pPr>
            <a:r>
              <a:rPr lang="en" sz="1200" dirty="0">
                <a:solidFill>
                  <a:schemeClr val="tx1"/>
                </a:solidFill>
              </a:rPr>
              <a:t>Write a short statement describing how you envision using your medical education to advance care for under-represented or marginalized populations.</a:t>
            </a:r>
            <a:endParaRPr sz="1200" dirty="0">
              <a:solidFill>
                <a:schemeClr val="tx1"/>
              </a:solidFill>
            </a:endParaRPr>
          </a:p>
          <a:p>
            <a:pPr marL="457200" lvl="0" indent="-298450" algn="l" rtl="0">
              <a:lnSpc>
                <a:spcPct val="115000"/>
              </a:lnSpc>
              <a:spcBef>
                <a:spcPts val="0"/>
              </a:spcBef>
              <a:spcAft>
                <a:spcPts val="0"/>
              </a:spcAft>
              <a:buClr>
                <a:schemeClr val="tx1"/>
              </a:buClr>
              <a:buSzPts val="1100"/>
              <a:buFont typeface="Arial"/>
              <a:buChar char="•"/>
            </a:pPr>
            <a:r>
              <a:rPr lang="en" sz="1200" dirty="0">
                <a:solidFill>
                  <a:schemeClr val="tx1"/>
                </a:solidFill>
              </a:rPr>
              <a:t>Tell us about a </a:t>
            </a:r>
            <a:r>
              <a:rPr lang="en" sz="1200" b="1" dirty="0">
                <a:solidFill>
                  <a:schemeClr val="tx1"/>
                </a:solidFill>
              </a:rPr>
              <a:t>challenging problem you faced</a:t>
            </a:r>
            <a:r>
              <a:rPr lang="en" sz="1200" dirty="0">
                <a:solidFill>
                  <a:schemeClr val="tx1"/>
                </a:solidFill>
              </a:rPr>
              <a:t> and how you resolved it. </a:t>
            </a:r>
            <a:endParaRPr sz="1200" dirty="0">
              <a:solidFill>
                <a:schemeClr val="tx1"/>
              </a:solidFill>
            </a:endParaRPr>
          </a:p>
          <a:p>
            <a:pPr marL="457200" lvl="0" indent="-298450" algn="l" rtl="0">
              <a:lnSpc>
                <a:spcPct val="115000"/>
              </a:lnSpc>
              <a:spcBef>
                <a:spcPts val="0"/>
              </a:spcBef>
              <a:spcAft>
                <a:spcPts val="0"/>
              </a:spcAft>
              <a:buClr>
                <a:schemeClr val="tx1"/>
              </a:buClr>
              <a:buSzPts val="1100"/>
              <a:buFont typeface="Arial"/>
              <a:buChar char="•"/>
            </a:pPr>
            <a:r>
              <a:rPr lang="en" sz="1200" dirty="0">
                <a:solidFill>
                  <a:schemeClr val="tx1"/>
                </a:solidFill>
              </a:rPr>
              <a:t>This is a culturally diverse and talented community. How would you enrich/enliven this community? The essay should discuss material that is not included in the rest of your application. </a:t>
            </a:r>
            <a:endParaRPr sz="12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Why Our School - What to Write About</a:t>
            </a:r>
            <a:endParaRPr/>
          </a:p>
        </p:txBody>
      </p:sp>
      <p:sp>
        <p:nvSpPr>
          <p:cNvPr id="232" name="Google Shape;232;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tx1"/>
              </a:buClr>
              <a:buSzPts val="1800"/>
              <a:buFont typeface="Arial"/>
              <a:buChar char="•"/>
            </a:pPr>
            <a:r>
              <a:rPr lang="en" sz="1600" dirty="0">
                <a:solidFill>
                  <a:schemeClr val="tx1"/>
                </a:solidFill>
              </a:rPr>
              <a:t>Probably the </a:t>
            </a:r>
            <a:r>
              <a:rPr lang="en" sz="1600" b="1" dirty="0">
                <a:solidFill>
                  <a:schemeClr val="tx1"/>
                </a:solidFill>
              </a:rPr>
              <a:t>most common secondary prompt</a:t>
            </a:r>
            <a:endParaRPr sz="1600" b="1" dirty="0">
              <a:solidFill>
                <a:schemeClr val="tx1"/>
              </a:solidFill>
            </a:endParaRPr>
          </a:p>
          <a:p>
            <a:pPr marL="457200" lvl="0" indent="-342900" algn="l" rtl="0">
              <a:lnSpc>
                <a:spcPct val="115000"/>
              </a:lnSpc>
              <a:spcBef>
                <a:spcPts val="0"/>
              </a:spcBef>
              <a:spcAft>
                <a:spcPts val="0"/>
              </a:spcAft>
              <a:buClr>
                <a:schemeClr val="tx1"/>
              </a:buClr>
              <a:buSzPts val="1800"/>
              <a:buFont typeface="Arial"/>
              <a:buChar char="•"/>
            </a:pPr>
            <a:r>
              <a:rPr lang="en" sz="1600" dirty="0">
                <a:solidFill>
                  <a:schemeClr val="tx1"/>
                </a:solidFill>
              </a:rPr>
              <a:t>Important to </a:t>
            </a:r>
            <a:r>
              <a:rPr lang="en" sz="1600" b="1" dirty="0">
                <a:solidFill>
                  <a:schemeClr val="tx1"/>
                </a:solidFill>
              </a:rPr>
              <a:t>research the school</a:t>
            </a:r>
            <a:r>
              <a:rPr lang="en" sz="1600" dirty="0">
                <a:solidFill>
                  <a:schemeClr val="tx1"/>
                </a:solidFill>
              </a:rPr>
              <a:t> and find specific programs, philosophies, curriculum specifics, clubs, etc. that you can relate to and use</a:t>
            </a:r>
            <a:endParaRPr sz="1600" dirty="0">
              <a:solidFill>
                <a:schemeClr val="tx1"/>
              </a:solidFill>
            </a:endParaRPr>
          </a:p>
          <a:p>
            <a:pPr marL="457200" lvl="0" indent="-342900" algn="l" rtl="0">
              <a:lnSpc>
                <a:spcPct val="115000"/>
              </a:lnSpc>
              <a:spcBef>
                <a:spcPts val="0"/>
              </a:spcBef>
              <a:spcAft>
                <a:spcPts val="0"/>
              </a:spcAft>
              <a:buClr>
                <a:schemeClr val="tx1"/>
              </a:buClr>
              <a:buSzPts val="1800"/>
              <a:buFont typeface="Arial"/>
              <a:buChar char="•"/>
            </a:pPr>
            <a:r>
              <a:rPr lang="en" sz="1600" dirty="0">
                <a:solidFill>
                  <a:schemeClr val="tx1"/>
                </a:solidFill>
              </a:rPr>
              <a:t>Employ the </a:t>
            </a:r>
            <a:r>
              <a:rPr lang="en" sz="1600" b="1" dirty="0">
                <a:solidFill>
                  <a:schemeClr val="tx1"/>
                </a:solidFill>
              </a:rPr>
              <a:t>show then tell approach</a:t>
            </a:r>
            <a:endParaRPr dirty="0">
              <a:solidFill>
                <a:schemeClr val="tx1"/>
              </a:solidFill>
            </a:endParaRPr>
          </a:p>
          <a:p>
            <a:pPr marL="914400" lvl="1" indent="-317500" algn="l" rtl="0">
              <a:lnSpc>
                <a:spcPct val="115000"/>
              </a:lnSpc>
              <a:spcBef>
                <a:spcPts val="0"/>
              </a:spcBef>
              <a:spcAft>
                <a:spcPts val="0"/>
              </a:spcAft>
              <a:buClr>
                <a:schemeClr val="tx1"/>
              </a:buClr>
              <a:buSzPts val="1400"/>
              <a:buFont typeface="Arial"/>
              <a:buChar char="•"/>
            </a:pPr>
            <a:r>
              <a:rPr lang="en" i="1" dirty="0">
                <a:solidFill>
                  <a:schemeClr val="tx1"/>
                </a:solidFill>
              </a:rPr>
              <a:t>E.g. Before medical school I worked as a scribe in an endocrinology clinic and saw the impacts of diabetes on our population’s youth. As a medical student at CU I plan to get involved with research at CU’s Barbara Davis Center for Diabetes to… </a:t>
            </a:r>
            <a:endParaRPr i="1" dirty="0">
              <a:solidFill>
                <a:schemeClr val="tx1"/>
              </a:solidFill>
            </a:endParaRPr>
          </a:p>
          <a:p>
            <a:pPr marL="914400" lvl="1" indent="-317500" algn="l" rtl="0">
              <a:lnSpc>
                <a:spcPct val="115000"/>
              </a:lnSpc>
              <a:spcBef>
                <a:spcPts val="0"/>
              </a:spcBef>
              <a:spcAft>
                <a:spcPts val="0"/>
              </a:spcAft>
              <a:buClr>
                <a:schemeClr val="tx1"/>
              </a:buClr>
              <a:buSzPts val="1400"/>
              <a:buFont typeface="Arial"/>
              <a:buChar char="•"/>
            </a:pPr>
            <a:r>
              <a:rPr lang="en" dirty="0">
                <a:solidFill>
                  <a:schemeClr val="tx1"/>
                </a:solidFill>
              </a:rPr>
              <a:t>Anything like this. </a:t>
            </a:r>
            <a:r>
              <a:rPr lang="en" b="1" dirty="0">
                <a:solidFill>
                  <a:schemeClr val="tx1"/>
                </a:solidFill>
              </a:rPr>
              <a:t>Relate your experiences/values to something specific about a school</a:t>
            </a:r>
            <a:r>
              <a:rPr lang="en" dirty="0">
                <a:solidFill>
                  <a:schemeClr val="tx1"/>
                </a:solidFill>
              </a:rPr>
              <a:t> or its mission to prove that you really want to go there.</a:t>
            </a:r>
            <a:endParaRPr dirty="0">
              <a:solidFill>
                <a:schemeClr val="tx1"/>
              </a:solidFill>
            </a:endParaRPr>
          </a:p>
          <a:p>
            <a:pPr marL="457200" lvl="0" indent="-342900" algn="l" rtl="0">
              <a:lnSpc>
                <a:spcPct val="115000"/>
              </a:lnSpc>
              <a:spcBef>
                <a:spcPts val="0"/>
              </a:spcBef>
              <a:spcAft>
                <a:spcPts val="0"/>
              </a:spcAft>
              <a:buClr>
                <a:schemeClr val="tx1"/>
              </a:buClr>
              <a:buSzPts val="1800"/>
              <a:buFont typeface="Arial"/>
              <a:buChar char="•"/>
            </a:pPr>
            <a:r>
              <a:rPr lang="en" sz="1600" dirty="0">
                <a:solidFill>
                  <a:schemeClr val="tx1"/>
                </a:solidFill>
              </a:rPr>
              <a:t>This is a good prompt to create a template for and switch out XYZ elements for different schools</a:t>
            </a:r>
            <a:endParaRPr sz="16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Diversity Prompt - What to Write About</a:t>
            </a:r>
            <a:endParaRPr/>
          </a:p>
        </p:txBody>
      </p:sp>
      <p:sp>
        <p:nvSpPr>
          <p:cNvPr id="238" name="Google Shape;238;p15"/>
          <p:cNvSpPr txBox="1">
            <a:spLocks noGrp="1"/>
          </p:cNvSpPr>
          <p:nvPr>
            <p:ph type="body" idx="1"/>
          </p:nvPr>
        </p:nvSpPr>
        <p:spPr>
          <a:xfrm>
            <a:off x="311700" y="1182211"/>
            <a:ext cx="8520600" cy="3416400"/>
          </a:xfrm>
          <a:prstGeom prst="rect">
            <a:avLst/>
          </a:prstGeom>
          <a:noFill/>
          <a:ln>
            <a:noFill/>
          </a:ln>
        </p:spPr>
        <p:txBody>
          <a:bodyPr spcFirstLastPara="1" wrap="square" lIns="91425" tIns="91425" rIns="91425" bIns="91425" anchor="t" anchorCtr="0">
            <a:normAutofit/>
          </a:bodyPr>
          <a:lstStyle/>
          <a:p>
            <a:pPr lvl="0" algn="l" rtl="0">
              <a:lnSpc>
                <a:spcPct val="115000"/>
              </a:lnSpc>
              <a:spcBef>
                <a:spcPts val="600"/>
              </a:spcBef>
              <a:spcAft>
                <a:spcPts val="0"/>
              </a:spcAft>
              <a:buClr>
                <a:schemeClr val="tx1"/>
              </a:buClr>
              <a:buSzPts val="1800"/>
              <a:buFont typeface="Arial" panose="020B0604020202020204" pitchFamily="34" charset="0"/>
              <a:buChar char="•"/>
            </a:pPr>
            <a:r>
              <a:rPr lang="en" sz="1500" dirty="0">
                <a:solidFill>
                  <a:schemeClr val="tx1"/>
                </a:solidFill>
              </a:rPr>
              <a:t>Can be </a:t>
            </a:r>
            <a:r>
              <a:rPr lang="en" sz="1500" b="1" dirty="0">
                <a:solidFill>
                  <a:schemeClr val="tx1"/>
                </a:solidFill>
              </a:rPr>
              <a:t>anything that makes you unique! </a:t>
            </a:r>
            <a:endParaRPr sz="1500" b="1" dirty="0">
              <a:solidFill>
                <a:schemeClr val="tx1"/>
              </a:solidFill>
            </a:endParaRPr>
          </a:p>
          <a:p>
            <a:pPr lvl="1" algn="l" rtl="0">
              <a:lnSpc>
                <a:spcPct val="115000"/>
              </a:lnSpc>
              <a:spcBef>
                <a:spcPts val="600"/>
              </a:spcBef>
              <a:spcAft>
                <a:spcPts val="0"/>
              </a:spcAft>
              <a:buClr>
                <a:schemeClr val="tx1"/>
              </a:buClr>
              <a:buSzPts val="1400"/>
              <a:buFont typeface="Arial" panose="020B0604020202020204" pitchFamily="34" charset="0"/>
              <a:buChar char="•"/>
            </a:pPr>
            <a:r>
              <a:rPr lang="en" sz="1500" dirty="0">
                <a:solidFill>
                  <a:schemeClr val="tx1"/>
                </a:solidFill>
              </a:rPr>
              <a:t>Cultural background </a:t>
            </a:r>
            <a:endParaRPr sz="1500" dirty="0">
              <a:solidFill>
                <a:schemeClr val="tx1"/>
              </a:solidFill>
            </a:endParaRPr>
          </a:p>
          <a:p>
            <a:pPr lvl="1" algn="l" rtl="0">
              <a:lnSpc>
                <a:spcPct val="115000"/>
              </a:lnSpc>
              <a:spcBef>
                <a:spcPts val="0"/>
              </a:spcBef>
              <a:spcAft>
                <a:spcPts val="0"/>
              </a:spcAft>
              <a:buClr>
                <a:schemeClr val="tx1"/>
              </a:buClr>
              <a:buSzPts val="1400"/>
              <a:buFont typeface="Arial" panose="020B0604020202020204" pitchFamily="34" charset="0"/>
              <a:buChar char="•"/>
            </a:pPr>
            <a:r>
              <a:rPr lang="en" sz="1500" dirty="0">
                <a:solidFill>
                  <a:schemeClr val="tx1"/>
                </a:solidFill>
              </a:rPr>
              <a:t>Academic background </a:t>
            </a:r>
            <a:endParaRPr sz="1500" dirty="0">
              <a:solidFill>
                <a:schemeClr val="tx1"/>
              </a:solidFill>
            </a:endParaRPr>
          </a:p>
          <a:p>
            <a:pPr lvl="1" algn="l" rtl="0">
              <a:lnSpc>
                <a:spcPct val="115000"/>
              </a:lnSpc>
              <a:spcBef>
                <a:spcPts val="0"/>
              </a:spcBef>
              <a:spcAft>
                <a:spcPts val="0"/>
              </a:spcAft>
              <a:buClr>
                <a:schemeClr val="tx1"/>
              </a:buClr>
              <a:buSzPts val="1400"/>
              <a:buFont typeface="Arial" panose="020B0604020202020204" pitchFamily="34" charset="0"/>
              <a:buChar char="•"/>
            </a:pPr>
            <a:r>
              <a:rPr lang="en" sz="1500" dirty="0">
                <a:solidFill>
                  <a:schemeClr val="tx1"/>
                </a:solidFill>
              </a:rPr>
              <a:t>Hobbies </a:t>
            </a:r>
            <a:endParaRPr sz="1500" dirty="0">
              <a:solidFill>
                <a:schemeClr val="tx1"/>
              </a:solidFill>
            </a:endParaRPr>
          </a:p>
          <a:p>
            <a:pPr lvl="1" algn="l" rtl="0">
              <a:lnSpc>
                <a:spcPct val="115000"/>
              </a:lnSpc>
              <a:spcBef>
                <a:spcPts val="0"/>
              </a:spcBef>
              <a:spcAft>
                <a:spcPts val="0"/>
              </a:spcAft>
              <a:buClr>
                <a:schemeClr val="tx1"/>
              </a:buClr>
              <a:buSzPts val="1400"/>
              <a:buFont typeface="Arial" panose="020B0604020202020204" pitchFamily="34" charset="0"/>
              <a:buChar char="•"/>
            </a:pPr>
            <a:r>
              <a:rPr lang="en" sz="1500" dirty="0">
                <a:solidFill>
                  <a:schemeClr val="tx1"/>
                </a:solidFill>
              </a:rPr>
              <a:t>Personality traits </a:t>
            </a:r>
            <a:endParaRPr dirty="0">
              <a:solidFill>
                <a:schemeClr val="tx1"/>
              </a:solidFill>
            </a:endParaRPr>
          </a:p>
          <a:p>
            <a:pPr marL="971550" lvl="1" indent="-285750" algn="l" rtl="0">
              <a:lnSpc>
                <a:spcPct val="115000"/>
              </a:lnSpc>
              <a:spcBef>
                <a:spcPts val="0"/>
              </a:spcBef>
              <a:spcAft>
                <a:spcPts val="0"/>
              </a:spcAft>
              <a:buClr>
                <a:schemeClr val="tx1"/>
              </a:buClr>
              <a:buSzPts val="1400"/>
              <a:buFont typeface="Arial" panose="020B0604020202020204" pitchFamily="34" charset="0"/>
              <a:buChar char="•"/>
            </a:pPr>
            <a:endParaRPr sz="1500" dirty="0">
              <a:solidFill>
                <a:schemeClr val="tx1"/>
              </a:solidFill>
            </a:endParaRPr>
          </a:p>
          <a:p>
            <a:pPr lvl="0" algn="l" rtl="0">
              <a:lnSpc>
                <a:spcPct val="120000"/>
              </a:lnSpc>
              <a:spcBef>
                <a:spcPts val="600"/>
              </a:spcBef>
              <a:spcAft>
                <a:spcPts val="0"/>
              </a:spcAft>
              <a:buClr>
                <a:schemeClr val="tx1"/>
              </a:buClr>
              <a:buSzPts val="1800"/>
              <a:buFont typeface="Arial" panose="020B0604020202020204" pitchFamily="34" charset="0"/>
              <a:buChar char="•"/>
            </a:pPr>
            <a:r>
              <a:rPr lang="en" sz="1500" dirty="0">
                <a:solidFill>
                  <a:schemeClr val="tx1"/>
                </a:solidFill>
              </a:rPr>
              <a:t>Whatever it is, relate it back to how </a:t>
            </a:r>
            <a:r>
              <a:rPr lang="en" sz="1500" b="1" dirty="0">
                <a:solidFill>
                  <a:schemeClr val="tx1"/>
                </a:solidFill>
              </a:rPr>
              <a:t>it’s going to help you excel in medical school,</a:t>
            </a:r>
            <a:r>
              <a:rPr lang="en" sz="1500" dirty="0">
                <a:solidFill>
                  <a:schemeClr val="tx1"/>
                </a:solidFill>
              </a:rPr>
              <a:t> be a stellar physician, and how your perspective and experiences are going to contribute to your teams</a:t>
            </a:r>
            <a:endParaRPr sz="1500" dirty="0">
              <a:solidFill>
                <a:schemeClr val="tx1"/>
              </a:solidFill>
            </a:endParaRPr>
          </a:p>
          <a:p>
            <a:pPr lvl="0" algn="l" rtl="0">
              <a:lnSpc>
                <a:spcPct val="120000"/>
              </a:lnSpc>
              <a:spcBef>
                <a:spcPts val="1200"/>
              </a:spcBef>
              <a:spcAft>
                <a:spcPts val="600"/>
              </a:spcAft>
              <a:buClr>
                <a:schemeClr val="tx1"/>
              </a:buClr>
              <a:buSzPts val="1800"/>
              <a:buFont typeface="Arial" panose="020B0604020202020204" pitchFamily="34" charset="0"/>
              <a:buChar char="•"/>
            </a:pPr>
            <a:r>
              <a:rPr lang="en" sz="1500" dirty="0">
                <a:solidFill>
                  <a:schemeClr val="tx1"/>
                </a:solidFill>
              </a:rPr>
              <a:t>How will your experiences help you become a </a:t>
            </a:r>
            <a:r>
              <a:rPr lang="en" sz="1500" b="1" dirty="0">
                <a:solidFill>
                  <a:schemeClr val="tx1"/>
                </a:solidFill>
              </a:rPr>
              <a:t>unique medical student/future physician</a:t>
            </a:r>
            <a:endParaRPr sz="1500" b="1" dirty="0">
              <a:solidFill>
                <a:schemeClr val="tx1"/>
              </a:solidFill>
            </a:endParaRPr>
          </a:p>
        </p:txBody>
      </p:sp>
      <p:pic>
        <p:nvPicPr>
          <p:cNvPr id="239" name="Google Shape;239;p15" descr="Selected themes | Culture and Creativity"/>
          <p:cNvPicPr preferRelativeResize="0"/>
          <p:nvPr/>
        </p:nvPicPr>
        <p:blipFill rotWithShape="1">
          <a:blip r:embed="rId3">
            <a:alphaModFix/>
          </a:blip>
          <a:srcRect/>
          <a:stretch/>
        </p:blipFill>
        <p:spPr>
          <a:xfrm>
            <a:off x="3275755" y="1910576"/>
            <a:ext cx="1606819" cy="903557"/>
          </a:xfrm>
          <a:prstGeom prst="rect">
            <a:avLst/>
          </a:prstGeom>
          <a:noFill/>
          <a:ln>
            <a:noFill/>
          </a:ln>
        </p:spPr>
      </p:pic>
      <p:pic>
        <p:nvPicPr>
          <p:cNvPr id="240" name="Google Shape;240;p15" descr="Classroom with solid fill"/>
          <p:cNvPicPr preferRelativeResize="0"/>
          <p:nvPr/>
        </p:nvPicPr>
        <p:blipFill rotWithShape="1">
          <a:blip r:embed="rId4">
            <a:alphaModFix/>
          </a:blip>
          <a:srcRect/>
          <a:stretch/>
        </p:blipFill>
        <p:spPr>
          <a:xfrm>
            <a:off x="7315734" y="2018679"/>
            <a:ext cx="1089104" cy="1089104"/>
          </a:xfrm>
          <a:prstGeom prst="rect">
            <a:avLst/>
          </a:prstGeom>
          <a:noFill/>
          <a:ln>
            <a:noFill/>
          </a:ln>
        </p:spPr>
      </p:pic>
      <p:pic>
        <p:nvPicPr>
          <p:cNvPr id="241" name="Google Shape;241;p15" descr="Kids hobbies. Young athletes, musicians and artists, teenagers hold different objects, children activities and interests. Sports, drawing and leisure time. Vector cartoon flat isolated set Kids hobbies. Young athletes, musicians and artists, teenagers hold various different objects, children activities and interests. Sports, drawing and leisure time. Vector cartoon flat isolated set different hobbies stock illustrations"/>
          <p:cNvPicPr preferRelativeResize="0"/>
          <p:nvPr/>
        </p:nvPicPr>
        <p:blipFill rotWithShape="1">
          <a:blip r:embed="rId5">
            <a:alphaModFix/>
          </a:blip>
          <a:srcRect/>
          <a:stretch/>
        </p:blipFill>
        <p:spPr>
          <a:xfrm>
            <a:off x="4882574" y="1121537"/>
            <a:ext cx="2120391" cy="141359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Adversity - What to Write About</a:t>
            </a:r>
            <a:endParaRPr/>
          </a:p>
          <a:p>
            <a:pPr marL="0" lvl="0" indent="0" algn="l" rtl="0">
              <a:lnSpc>
                <a:spcPct val="100000"/>
              </a:lnSpc>
              <a:spcBef>
                <a:spcPts val="0"/>
              </a:spcBef>
              <a:spcAft>
                <a:spcPts val="0"/>
              </a:spcAft>
              <a:buSzPct val="111111"/>
              <a:buNone/>
            </a:pPr>
            <a:endParaRPr/>
          </a:p>
        </p:txBody>
      </p:sp>
      <p:sp>
        <p:nvSpPr>
          <p:cNvPr id="247" name="Google Shape;24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a:bodyPr>
          <a:lstStyle/>
          <a:p>
            <a:pPr marL="457200" lvl="0" indent="-342900" algn="l" rtl="0">
              <a:lnSpc>
                <a:spcPct val="120000"/>
              </a:lnSpc>
              <a:spcBef>
                <a:spcPts val="300"/>
              </a:spcBef>
              <a:spcAft>
                <a:spcPts val="0"/>
              </a:spcAft>
              <a:buClr>
                <a:schemeClr val="tx1"/>
              </a:buClr>
              <a:buSzPct val="129729"/>
              <a:buFont typeface="Arial"/>
              <a:buChar char="•"/>
            </a:pPr>
            <a:r>
              <a:rPr lang="en" sz="1500" dirty="0">
                <a:solidFill>
                  <a:schemeClr val="tx1"/>
                </a:solidFill>
              </a:rPr>
              <a:t>Write about any </a:t>
            </a:r>
            <a:r>
              <a:rPr lang="en" sz="1500" b="1" dirty="0">
                <a:solidFill>
                  <a:schemeClr val="tx1"/>
                </a:solidFill>
              </a:rPr>
              <a:t>particularly important challenge</a:t>
            </a:r>
            <a:r>
              <a:rPr lang="en" sz="1500" dirty="0">
                <a:solidFill>
                  <a:schemeClr val="tx1"/>
                </a:solidFill>
              </a:rPr>
              <a:t> you’ve faced or failure you’ve experienced </a:t>
            </a:r>
            <a:endParaRPr sz="1500" dirty="0">
              <a:solidFill>
                <a:schemeClr val="tx1"/>
              </a:solidFill>
            </a:endParaRPr>
          </a:p>
          <a:p>
            <a:pPr marL="914400" lvl="1" indent="-317500" algn="l" rtl="0">
              <a:lnSpc>
                <a:spcPct val="120000"/>
              </a:lnSpc>
              <a:spcBef>
                <a:spcPts val="600"/>
              </a:spcBef>
              <a:spcAft>
                <a:spcPts val="0"/>
              </a:spcAft>
              <a:buClr>
                <a:schemeClr val="tx1"/>
              </a:buClr>
              <a:buSzPct val="100900"/>
              <a:buFont typeface="Arial"/>
              <a:buChar char="•"/>
            </a:pPr>
            <a:r>
              <a:rPr lang="en" sz="1500" b="1" dirty="0">
                <a:solidFill>
                  <a:schemeClr val="tx1"/>
                </a:solidFill>
              </a:rPr>
              <a:t>Discuss what you learned</a:t>
            </a:r>
            <a:r>
              <a:rPr lang="en" sz="1500" dirty="0">
                <a:solidFill>
                  <a:schemeClr val="tx1"/>
                </a:solidFill>
              </a:rPr>
              <a:t> from this experience and how it’s shaped you into who you are today</a:t>
            </a:r>
            <a:endParaRPr sz="1500" dirty="0">
              <a:solidFill>
                <a:schemeClr val="tx1"/>
              </a:solidFill>
            </a:endParaRPr>
          </a:p>
          <a:p>
            <a:pPr marL="914400" lvl="1" indent="-317500" algn="l" rtl="0">
              <a:lnSpc>
                <a:spcPct val="120000"/>
              </a:lnSpc>
              <a:spcBef>
                <a:spcPts val="600"/>
              </a:spcBef>
              <a:spcAft>
                <a:spcPts val="0"/>
              </a:spcAft>
              <a:buClr>
                <a:schemeClr val="tx1"/>
              </a:buClr>
              <a:buSzPct val="100900"/>
              <a:buFont typeface="Arial"/>
              <a:buChar char="•"/>
            </a:pPr>
            <a:r>
              <a:rPr lang="en" sz="1500" b="1" dirty="0">
                <a:solidFill>
                  <a:schemeClr val="tx1"/>
                </a:solidFill>
              </a:rPr>
              <a:t>Don’t focus on external factors</a:t>
            </a:r>
            <a:r>
              <a:rPr lang="en" sz="1500" dirty="0">
                <a:solidFill>
                  <a:schemeClr val="tx1"/>
                </a:solidFill>
              </a:rPr>
              <a:t> being the cause of the adversity you faced</a:t>
            </a:r>
            <a:endParaRPr sz="1500" dirty="0">
              <a:solidFill>
                <a:schemeClr val="tx1"/>
              </a:solidFill>
            </a:endParaRPr>
          </a:p>
          <a:p>
            <a:pPr marL="914400" lvl="1" indent="-317500" algn="l" rtl="0">
              <a:lnSpc>
                <a:spcPct val="120000"/>
              </a:lnSpc>
              <a:spcBef>
                <a:spcPts val="600"/>
              </a:spcBef>
              <a:spcAft>
                <a:spcPts val="0"/>
              </a:spcAft>
              <a:buClr>
                <a:schemeClr val="tx1"/>
              </a:buClr>
              <a:buSzPct val="100900"/>
              <a:buFont typeface="Arial"/>
              <a:buChar char="•"/>
            </a:pPr>
            <a:r>
              <a:rPr lang="en" sz="1500" dirty="0">
                <a:solidFill>
                  <a:schemeClr val="tx1"/>
                </a:solidFill>
              </a:rPr>
              <a:t>Extremely important to </a:t>
            </a:r>
            <a:r>
              <a:rPr lang="en" sz="1500" b="1" dirty="0">
                <a:solidFill>
                  <a:schemeClr val="tx1"/>
                </a:solidFill>
              </a:rPr>
              <a:t>identify specific areas of growth and personal development</a:t>
            </a:r>
            <a:r>
              <a:rPr lang="en" sz="1500" dirty="0">
                <a:solidFill>
                  <a:schemeClr val="tx1"/>
                </a:solidFill>
              </a:rPr>
              <a:t> that resulted from your challenges, own the challenge</a:t>
            </a:r>
            <a:endParaRPr sz="1500" dirty="0">
              <a:solidFill>
                <a:schemeClr val="tx1"/>
              </a:solidFill>
            </a:endParaRPr>
          </a:p>
          <a:p>
            <a:pPr marL="914400" lvl="1" indent="-317500" algn="l" rtl="0">
              <a:lnSpc>
                <a:spcPct val="120000"/>
              </a:lnSpc>
              <a:spcBef>
                <a:spcPts val="600"/>
              </a:spcBef>
              <a:spcAft>
                <a:spcPts val="0"/>
              </a:spcAft>
              <a:buClr>
                <a:schemeClr val="tx1"/>
              </a:buClr>
              <a:buSzPct val="100900"/>
              <a:buFont typeface="Arial"/>
              <a:buChar char="•"/>
            </a:pPr>
            <a:r>
              <a:rPr lang="en" sz="1500" dirty="0">
                <a:solidFill>
                  <a:schemeClr val="tx1"/>
                </a:solidFill>
              </a:rPr>
              <a:t>Relate it to how it’s going to </a:t>
            </a:r>
            <a:r>
              <a:rPr lang="en" sz="1500" b="1" dirty="0">
                <a:solidFill>
                  <a:schemeClr val="tx1"/>
                </a:solidFill>
              </a:rPr>
              <a:t>make you a better medical student, physician, person, teammate, etc.</a:t>
            </a:r>
            <a:r>
              <a:rPr lang="en" sz="1500" dirty="0">
                <a:solidFill>
                  <a:schemeClr val="tx1"/>
                </a:solidFill>
              </a:rPr>
              <a:t> </a:t>
            </a:r>
            <a:endParaRPr sz="1500" dirty="0">
              <a:solidFill>
                <a:schemeClr val="tx1"/>
              </a:solidFill>
            </a:endParaRPr>
          </a:p>
          <a:p>
            <a:pPr marL="457200" lvl="0" indent="-342900" algn="l" rtl="0">
              <a:lnSpc>
                <a:spcPct val="120000"/>
              </a:lnSpc>
              <a:spcBef>
                <a:spcPts val="600"/>
              </a:spcBef>
              <a:spcAft>
                <a:spcPts val="0"/>
              </a:spcAft>
              <a:buClr>
                <a:schemeClr val="tx1"/>
              </a:buClr>
              <a:buSzPct val="129729"/>
              <a:buFont typeface="Arial"/>
              <a:buChar char="•"/>
            </a:pPr>
            <a:r>
              <a:rPr lang="en" sz="1500" dirty="0">
                <a:solidFill>
                  <a:schemeClr val="tx1"/>
                </a:solidFill>
              </a:rPr>
              <a:t>If you have something monumental, use it. If not, that’s totally fine. </a:t>
            </a:r>
            <a:endParaRPr sz="1500" dirty="0">
              <a:solidFill>
                <a:schemeClr val="tx1"/>
              </a:solidFill>
            </a:endParaRPr>
          </a:p>
          <a:p>
            <a:pPr marL="914400" lvl="1" indent="-317500" algn="l" rtl="0">
              <a:lnSpc>
                <a:spcPct val="120000"/>
              </a:lnSpc>
              <a:spcBef>
                <a:spcPts val="600"/>
              </a:spcBef>
              <a:spcAft>
                <a:spcPts val="300"/>
              </a:spcAft>
              <a:buClr>
                <a:schemeClr val="tx1"/>
              </a:buClr>
              <a:buSzPct val="100900"/>
              <a:buFont typeface="Arial"/>
              <a:buChar char="•"/>
            </a:pPr>
            <a:r>
              <a:rPr lang="en" sz="1500" dirty="0">
                <a:solidFill>
                  <a:schemeClr val="tx1"/>
                </a:solidFill>
              </a:rPr>
              <a:t>Again, the most important thing is that you show your growth as a person and future doctor </a:t>
            </a:r>
            <a:endParaRPr sz="15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What Makes it Good?</a:t>
            </a:r>
            <a:endParaRPr/>
          </a:p>
        </p:txBody>
      </p:sp>
      <p:sp>
        <p:nvSpPr>
          <p:cNvPr id="253" name="Google Shape;253;p17"/>
          <p:cNvSpPr txBox="1">
            <a:spLocks noGrp="1"/>
          </p:cNvSpPr>
          <p:nvPr>
            <p:ph type="body" idx="1"/>
          </p:nvPr>
        </p:nvSpPr>
        <p:spPr>
          <a:xfrm>
            <a:off x="283125" y="1152475"/>
            <a:ext cx="8661000" cy="3416400"/>
          </a:xfrm>
          <a:prstGeom prst="rect">
            <a:avLst/>
          </a:prstGeom>
          <a:noFill/>
          <a:ln>
            <a:noFill/>
          </a:ln>
        </p:spPr>
        <p:txBody>
          <a:bodyPr spcFirstLastPara="1" wrap="square" lIns="91425" tIns="91425" rIns="91425" bIns="91425" anchor="t" anchorCtr="0">
            <a:normAutofit/>
          </a:bodyPr>
          <a:lstStyle/>
          <a:p>
            <a:pPr marL="457200" lvl="0" indent="-317500" algn="l" rtl="0">
              <a:lnSpc>
                <a:spcPct val="115000"/>
              </a:lnSpc>
              <a:spcBef>
                <a:spcPts val="1500"/>
              </a:spcBef>
              <a:spcAft>
                <a:spcPts val="0"/>
              </a:spcAft>
              <a:buClr>
                <a:schemeClr val="tx1"/>
              </a:buClr>
              <a:buSzPts val="1400"/>
              <a:buFont typeface="Arial"/>
              <a:buChar char="•"/>
            </a:pPr>
            <a:r>
              <a:rPr lang="en" sz="1400" b="1" dirty="0">
                <a:solidFill>
                  <a:schemeClr val="tx1"/>
                </a:solidFill>
              </a:rPr>
              <a:t>Brevity and Clarity</a:t>
            </a:r>
            <a:r>
              <a:rPr lang="en" sz="1400" dirty="0">
                <a:solidFill>
                  <a:schemeClr val="tx1"/>
                </a:solidFill>
              </a:rPr>
              <a:t>: Is concise and straightforward, and makes points quickly without embellishment</a:t>
            </a:r>
            <a:endParaRPr sz="1400" dirty="0">
              <a:solidFill>
                <a:schemeClr val="tx1"/>
              </a:solidFill>
            </a:endParaRPr>
          </a:p>
          <a:p>
            <a:pPr marL="457200" lvl="0" indent="-317500" algn="l" rtl="0">
              <a:lnSpc>
                <a:spcPct val="115000"/>
              </a:lnSpc>
              <a:spcBef>
                <a:spcPts val="0"/>
              </a:spcBef>
              <a:spcAft>
                <a:spcPts val="0"/>
              </a:spcAft>
              <a:buClr>
                <a:schemeClr val="tx1"/>
              </a:buClr>
              <a:buSzPts val="1400"/>
              <a:buFont typeface="Arial"/>
              <a:buChar char="•"/>
            </a:pPr>
            <a:r>
              <a:rPr lang="en" sz="1400" b="1" dirty="0">
                <a:solidFill>
                  <a:schemeClr val="tx1"/>
                </a:solidFill>
              </a:rPr>
              <a:t>Personalization</a:t>
            </a:r>
            <a:r>
              <a:rPr lang="en" sz="1400" dirty="0">
                <a:solidFill>
                  <a:schemeClr val="tx1"/>
                </a:solidFill>
              </a:rPr>
              <a:t>: Shares unique experiences, skills, and perspectives in alignment with program values</a:t>
            </a:r>
            <a:endParaRPr sz="1400" dirty="0">
              <a:solidFill>
                <a:schemeClr val="tx1"/>
              </a:solidFill>
            </a:endParaRPr>
          </a:p>
          <a:p>
            <a:pPr marL="457200" lvl="0" indent="-317500" algn="l" rtl="0">
              <a:lnSpc>
                <a:spcPct val="115000"/>
              </a:lnSpc>
              <a:spcBef>
                <a:spcPts val="0"/>
              </a:spcBef>
              <a:spcAft>
                <a:spcPts val="0"/>
              </a:spcAft>
              <a:buClr>
                <a:schemeClr val="tx1"/>
              </a:buClr>
              <a:buSzPts val="1400"/>
              <a:buFont typeface="Arial"/>
              <a:buChar char="•"/>
            </a:pPr>
            <a:r>
              <a:rPr lang="en" sz="1400" b="1" dirty="0">
                <a:solidFill>
                  <a:schemeClr val="tx1"/>
                </a:solidFill>
              </a:rPr>
              <a:t>Relevance</a:t>
            </a:r>
            <a:r>
              <a:rPr lang="en" sz="1400" dirty="0">
                <a:solidFill>
                  <a:schemeClr val="tx1"/>
                </a:solidFill>
              </a:rPr>
              <a:t>: Actually answers the specific questions! </a:t>
            </a:r>
            <a:endParaRPr sz="1400" dirty="0">
              <a:solidFill>
                <a:schemeClr val="tx1"/>
              </a:solidFill>
            </a:endParaRPr>
          </a:p>
          <a:p>
            <a:pPr marL="457200" lvl="0" indent="-317500" algn="l" rtl="0">
              <a:lnSpc>
                <a:spcPct val="115000"/>
              </a:lnSpc>
              <a:spcBef>
                <a:spcPts val="0"/>
              </a:spcBef>
              <a:spcAft>
                <a:spcPts val="0"/>
              </a:spcAft>
              <a:buClr>
                <a:schemeClr val="tx1"/>
              </a:buClr>
              <a:buSzPts val="1400"/>
              <a:buFont typeface="Arial"/>
              <a:buChar char="•"/>
            </a:pPr>
            <a:r>
              <a:rPr lang="en" sz="1400" b="1" dirty="0">
                <a:solidFill>
                  <a:schemeClr val="tx1"/>
                </a:solidFill>
              </a:rPr>
              <a:t>Demonstrate Diversity &amp; Humanism</a:t>
            </a:r>
            <a:r>
              <a:rPr lang="en" sz="1400" dirty="0">
                <a:solidFill>
                  <a:schemeClr val="tx1"/>
                </a:solidFill>
              </a:rPr>
              <a:t>: Shares how your background, experiences, skills, and capabilities can contribute to the medical school community and ultimately, your patients</a:t>
            </a:r>
            <a:endParaRPr sz="1400" dirty="0">
              <a:solidFill>
                <a:schemeClr val="tx1"/>
              </a:solidFill>
            </a:endParaRPr>
          </a:p>
          <a:p>
            <a:pPr marL="457200" lvl="0" indent="-317500" algn="l" rtl="0">
              <a:lnSpc>
                <a:spcPct val="115000"/>
              </a:lnSpc>
              <a:spcBef>
                <a:spcPts val="0"/>
              </a:spcBef>
              <a:spcAft>
                <a:spcPts val="0"/>
              </a:spcAft>
              <a:buClr>
                <a:schemeClr val="tx1"/>
              </a:buClr>
              <a:buSzPts val="1400"/>
              <a:buFont typeface="Arial"/>
              <a:buChar char="•"/>
            </a:pPr>
            <a:r>
              <a:rPr lang="en" sz="1400" b="1" dirty="0">
                <a:solidFill>
                  <a:schemeClr val="tx1"/>
                </a:solidFill>
              </a:rPr>
              <a:t>Attention to Detail</a:t>
            </a:r>
            <a:r>
              <a:rPr lang="en" sz="1400" dirty="0">
                <a:solidFill>
                  <a:schemeClr val="tx1"/>
                </a:solidFill>
              </a:rPr>
              <a:t>: Ensures no spelling and grammatical errors</a:t>
            </a:r>
            <a:endParaRPr sz="1400" dirty="0">
              <a:solidFill>
                <a:schemeClr val="tx1"/>
              </a:solidFill>
            </a:endParaRPr>
          </a:p>
          <a:p>
            <a:pPr marL="457200" lvl="0" indent="-317500" algn="l" rtl="0">
              <a:lnSpc>
                <a:spcPct val="115000"/>
              </a:lnSpc>
              <a:spcBef>
                <a:spcPts val="0"/>
              </a:spcBef>
              <a:spcAft>
                <a:spcPts val="0"/>
              </a:spcAft>
              <a:buClr>
                <a:schemeClr val="tx1"/>
              </a:buClr>
              <a:buSzPts val="1400"/>
              <a:buFont typeface="Arial"/>
              <a:buChar char="•"/>
            </a:pPr>
            <a:r>
              <a:rPr lang="en" sz="1400" b="1" dirty="0">
                <a:solidFill>
                  <a:schemeClr val="tx1"/>
                </a:solidFill>
              </a:rPr>
              <a:t>Honesty and Integrity</a:t>
            </a:r>
            <a:r>
              <a:rPr lang="en" sz="1400" dirty="0">
                <a:solidFill>
                  <a:schemeClr val="tx1"/>
                </a:solidFill>
              </a:rPr>
              <a:t>: Is straightforward and truthful in responses. Doesn't try to exaggerate or fake anything.</a:t>
            </a:r>
            <a:endParaRPr sz="1400" dirty="0">
              <a:solidFill>
                <a:schemeClr val="tx1"/>
              </a:solidFill>
            </a:endParaRPr>
          </a:p>
          <a:p>
            <a:pPr marL="0" lvl="0" indent="0" algn="l" rtl="0">
              <a:lnSpc>
                <a:spcPct val="115000"/>
              </a:lnSpc>
              <a:spcBef>
                <a:spcPts val="1500"/>
              </a:spcBef>
              <a:spcAft>
                <a:spcPts val="0"/>
              </a:spcAft>
              <a:buSzPts val="1800"/>
              <a:buNone/>
            </a:pPr>
            <a:r>
              <a:rPr lang="en" sz="1400" dirty="0">
                <a:solidFill>
                  <a:schemeClr val="tx1"/>
                </a:solidFill>
              </a:rPr>
              <a:t>Remember, the main goal of your application is to show </a:t>
            </a:r>
            <a:r>
              <a:rPr lang="en" sz="1400" b="1" i="1" dirty="0">
                <a:solidFill>
                  <a:schemeClr val="tx1"/>
                </a:solidFill>
              </a:rPr>
              <a:t>who</a:t>
            </a:r>
            <a:r>
              <a:rPr lang="en" sz="1400" b="1" dirty="0">
                <a:solidFill>
                  <a:schemeClr val="tx1"/>
                </a:solidFill>
              </a:rPr>
              <a:t> you are and </a:t>
            </a:r>
            <a:r>
              <a:rPr lang="en" sz="1400" b="1" i="1" dirty="0">
                <a:solidFill>
                  <a:schemeClr val="tx1"/>
                </a:solidFill>
              </a:rPr>
              <a:t>why</a:t>
            </a:r>
            <a:r>
              <a:rPr lang="en" sz="1400" b="1" dirty="0">
                <a:solidFill>
                  <a:schemeClr val="tx1"/>
                </a:solidFill>
              </a:rPr>
              <a:t> you are an ideal candidate</a:t>
            </a:r>
            <a:r>
              <a:rPr lang="en" sz="1400" dirty="0">
                <a:solidFill>
                  <a:schemeClr val="tx1"/>
                </a:solidFill>
              </a:rPr>
              <a:t> for medical school.</a:t>
            </a:r>
            <a:endParaRPr sz="20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Editing?</a:t>
            </a:r>
            <a:endParaRPr/>
          </a:p>
        </p:txBody>
      </p:sp>
      <p:sp>
        <p:nvSpPr>
          <p:cNvPr id="259" name="Google Shape;259;p18"/>
          <p:cNvSpPr txBox="1">
            <a:spLocks noGrp="1"/>
          </p:cNvSpPr>
          <p:nvPr>
            <p:ph type="body" idx="1"/>
          </p:nvPr>
        </p:nvSpPr>
        <p:spPr>
          <a:xfrm>
            <a:off x="348870" y="1152475"/>
            <a:ext cx="8520600" cy="3794400"/>
          </a:xfrm>
          <a:prstGeom prst="rect">
            <a:avLst/>
          </a:prstGeom>
          <a:noFill/>
          <a:ln>
            <a:noFill/>
          </a:ln>
        </p:spPr>
        <p:txBody>
          <a:bodyPr spcFirstLastPara="1" wrap="square" lIns="91425" tIns="91425" rIns="91425" bIns="91425" anchor="t" anchorCtr="0">
            <a:normAutofit/>
          </a:bodyPr>
          <a:lstStyle/>
          <a:p>
            <a:pPr marL="457200" lvl="0" indent="-457200" algn="l" rtl="0">
              <a:lnSpc>
                <a:spcPct val="115000"/>
              </a:lnSpc>
              <a:spcBef>
                <a:spcPts val="600"/>
              </a:spcBef>
              <a:spcAft>
                <a:spcPts val="0"/>
              </a:spcAft>
              <a:buClr>
                <a:schemeClr val="tx1"/>
              </a:buClr>
              <a:buSzPts val="2700"/>
              <a:buFont typeface="+mj-lt"/>
              <a:buAutoNum type="arabicPeriod"/>
            </a:pPr>
            <a:r>
              <a:rPr lang="en" dirty="0">
                <a:solidFill>
                  <a:schemeClr val="tx1"/>
                </a:solidFill>
              </a:rPr>
              <a:t>Write multiple drafts, similar to your personal statement </a:t>
            </a:r>
            <a:endParaRPr dirty="0">
              <a:solidFill>
                <a:schemeClr val="tx1"/>
              </a:solidFill>
            </a:endParaRPr>
          </a:p>
          <a:p>
            <a:pPr marL="514350" lvl="0" algn="l" rtl="0">
              <a:lnSpc>
                <a:spcPct val="115000"/>
              </a:lnSpc>
              <a:spcBef>
                <a:spcPts val="1200"/>
              </a:spcBef>
              <a:spcAft>
                <a:spcPts val="0"/>
              </a:spcAft>
              <a:buClr>
                <a:schemeClr val="tx1"/>
              </a:buClr>
              <a:buSzPts val="2700"/>
              <a:buFont typeface="+mj-lt"/>
              <a:buAutoNum type="arabicPeriod"/>
            </a:pPr>
            <a:endParaRPr dirty="0">
              <a:solidFill>
                <a:schemeClr val="tx1"/>
              </a:solidFill>
            </a:endParaRPr>
          </a:p>
          <a:p>
            <a:pPr marL="457200" lvl="0" indent="-457200" algn="l" rtl="0">
              <a:lnSpc>
                <a:spcPct val="115000"/>
              </a:lnSpc>
              <a:spcBef>
                <a:spcPts val="1200"/>
              </a:spcBef>
              <a:spcAft>
                <a:spcPts val="0"/>
              </a:spcAft>
              <a:buClr>
                <a:schemeClr val="tx1"/>
              </a:buClr>
              <a:buSzPts val="2700"/>
              <a:buFont typeface="+mj-lt"/>
              <a:buAutoNum type="arabicPeriod"/>
            </a:pPr>
            <a:r>
              <a:rPr lang="en" dirty="0">
                <a:solidFill>
                  <a:schemeClr val="tx1"/>
                </a:solidFill>
              </a:rPr>
              <a:t>Find a trusted mentor or friend to help edit your responses </a:t>
            </a:r>
            <a:endParaRPr dirty="0">
              <a:solidFill>
                <a:schemeClr val="tx1"/>
              </a:solidFill>
            </a:endParaRPr>
          </a:p>
          <a:p>
            <a:pPr marL="514350" lvl="0" algn="l" rtl="0">
              <a:lnSpc>
                <a:spcPct val="115000"/>
              </a:lnSpc>
              <a:spcBef>
                <a:spcPts val="1200"/>
              </a:spcBef>
              <a:spcAft>
                <a:spcPts val="0"/>
              </a:spcAft>
              <a:buClr>
                <a:schemeClr val="tx1"/>
              </a:buClr>
              <a:buSzPts val="2700"/>
              <a:buFont typeface="+mj-lt"/>
              <a:buAutoNum type="arabicPeriod"/>
            </a:pPr>
            <a:endParaRPr dirty="0">
              <a:solidFill>
                <a:schemeClr val="tx1"/>
              </a:solidFill>
            </a:endParaRPr>
          </a:p>
          <a:p>
            <a:pPr marL="457200" lvl="0" indent="-457200" algn="l" rtl="0">
              <a:lnSpc>
                <a:spcPct val="115000"/>
              </a:lnSpc>
              <a:spcBef>
                <a:spcPts val="1200"/>
              </a:spcBef>
              <a:spcAft>
                <a:spcPts val="0"/>
              </a:spcAft>
              <a:buClr>
                <a:schemeClr val="tx1"/>
              </a:buClr>
              <a:buSzPts val="2700"/>
              <a:buFont typeface="+mj-lt"/>
              <a:buAutoNum type="arabicPeriod"/>
            </a:pPr>
            <a:r>
              <a:rPr lang="en" dirty="0">
                <a:solidFill>
                  <a:schemeClr val="tx1"/>
                </a:solidFill>
              </a:rPr>
              <a:t>Read it out loud</a:t>
            </a:r>
            <a:endParaRPr dirty="0">
              <a:solidFill>
                <a:schemeClr val="tx1"/>
              </a:solidFill>
            </a:endParaRPr>
          </a:p>
          <a:p>
            <a:pPr marL="457200" lvl="0" indent="0" algn="l" rtl="0">
              <a:lnSpc>
                <a:spcPct val="115000"/>
              </a:lnSpc>
              <a:spcBef>
                <a:spcPts val="600"/>
              </a:spcBef>
              <a:spcAft>
                <a:spcPts val="0"/>
              </a:spcAft>
              <a:buSzPts val="1800"/>
              <a:buNone/>
            </a:pPr>
            <a:endParaRPr dirty="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Tips</a:t>
            </a:r>
            <a:endParaRPr/>
          </a:p>
        </p:txBody>
      </p:sp>
      <p:sp>
        <p:nvSpPr>
          <p:cNvPr id="265" name="Google Shape;265;p19"/>
          <p:cNvSpPr txBox="1">
            <a:spLocks noGrp="1"/>
          </p:cNvSpPr>
          <p:nvPr>
            <p:ph type="body" idx="1"/>
          </p:nvPr>
        </p:nvSpPr>
        <p:spPr>
          <a:xfrm>
            <a:off x="311700" y="1044900"/>
            <a:ext cx="8520600" cy="3921600"/>
          </a:xfrm>
          <a:prstGeom prst="rect">
            <a:avLst/>
          </a:prstGeom>
          <a:noFill/>
          <a:ln>
            <a:noFill/>
          </a:ln>
        </p:spPr>
        <p:txBody>
          <a:bodyPr spcFirstLastPara="1" wrap="square" lIns="91425" tIns="91425" rIns="91425" bIns="91425" anchor="t" anchorCtr="0">
            <a:normAutofit/>
          </a:bodyPr>
          <a:lstStyle/>
          <a:p>
            <a:pPr marL="285750" lvl="0" indent="-165735" algn="l" rtl="0">
              <a:lnSpc>
                <a:spcPct val="115000"/>
              </a:lnSpc>
              <a:spcBef>
                <a:spcPts val="0"/>
              </a:spcBef>
              <a:spcAft>
                <a:spcPts val="0"/>
              </a:spcAft>
              <a:buClr>
                <a:schemeClr val="dk2"/>
              </a:buClr>
              <a:buSzPts val="1890"/>
              <a:buFont typeface="Arial"/>
              <a:buNone/>
            </a:pPr>
            <a:endParaRPr>
              <a:solidFill>
                <a:schemeClr val="dk1"/>
              </a:solidFill>
            </a:endParaRPr>
          </a:p>
          <a:p>
            <a:pPr marL="285750" lvl="0" indent="-171450" algn="l" rtl="0">
              <a:lnSpc>
                <a:spcPct val="115000"/>
              </a:lnSpc>
              <a:spcBef>
                <a:spcPts val="0"/>
              </a:spcBef>
              <a:spcAft>
                <a:spcPts val="0"/>
              </a:spcAft>
              <a:buClr>
                <a:schemeClr val="dk2"/>
              </a:buClr>
              <a:buSzPts val="1800"/>
              <a:buFont typeface="Arial"/>
              <a:buNone/>
            </a:pPr>
            <a:endParaRPr>
              <a:solidFill>
                <a:schemeClr val="dk1"/>
              </a:solidFill>
            </a:endParaRPr>
          </a:p>
        </p:txBody>
      </p:sp>
      <p:sp>
        <p:nvSpPr>
          <p:cNvPr id="266" name="Google Shape;266;p19"/>
          <p:cNvSpPr txBox="1">
            <a:spLocks noGrp="1"/>
          </p:cNvSpPr>
          <p:nvPr>
            <p:ph type="body" idx="1"/>
          </p:nvPr>
        </p:nvSpPr>
        <p:spPr>
          <a:xfrm>
            <a:off x="311700" y="1152475"/>
            <a:ext cx="8520600" cy="3794400"/>
          </a:xfrm>
          <a:prstGeom prst="rect">
            <a:avLst/>
          </a:prstGeom>
          <a:noFill/>
          <a:ln>
            <a:noFill/>
          </a:ln>
        </p:spPr>
        <p:txBody>
          <a:bodyPr spcFirstLastPara="1" wrap="square" lIns="91425" tIns="91425" rIns="91425" bIns="91425" anchor="t" anchorCtr="0">
            <a:noAutofit/>
          </a:bodyPr>
          <a:lstStyle/>
          <a:p>
            <a:pPr marL="457200" lvl="0" indent="-317500" algn="l" rtl="0">
              <a:lnSpc>
                <a:spcPct val="105000"/>
              </a:lnSpc>
              <a:spcBef>
                <a:spcPts val="0"/>
              </a:spcBef>
              <a:spcAft>
                <a:spcPts val="0"/>
              </a:spcAft>
              <a:buClr>
                <a:schemeClr val="tx1"/>
              </a:buClr>
              <a:buSzPts val="1400"/>
              <a:buChar char="•"/>
            </a:pPr>
            <a:r>
              <a:rPr lang="en" sz="1400" b="1" dirty="0">
                <a:solidFill>
                  <a:schemeClr val="tx1"/>
                </a:solidFill>
              </a:rPr>
              <a:t>Start early</a:t>
            </a:r>
            <a:r>
              <a:rPr lang="en" sz="1400" dirty="0">
                <a:solidFill>
                  <a:schemeClr val="tx1"/>
                </a:solidFill>
              </a:rPr>
              <a:t>: allow enough time to complete all applications and ensure you submit them by the deadline</a:t>
            </a:r>
            <a:endParaRPr sz="1400" dirty="0">
              <a:solidFill>
                <a:schemeClr val="tx1"/>
              </a:solidFill>
            </a:endParaRPr>
          </a:p>
          <a:p>
            <a:pPr marL="457200" lvl="0" indent="-317500" algn="l" rtl="0">
              <a:lnSpc>
                <a:spcPct val="105000"/>
              </a:lnSpc>
              <a:spcBef>
                <a:spcPts val="0"/>
              </a:spcBef>
              <a:spcAft>
                <a:spcPts val="0"/>
              </a:spcAft>
              <a:buClr>
                <a:schemeClr val="tx1"/>
              </a:buClr>
              <a:buSzPts val="1400"/>
              <a:buChar char="•"/>
            </a:pPr>
            <a:r>
              <a:rPr lang="en" sz="1400" b="1" dirty="0">
                <a:solidFill>
                  <a:schemeClr val="tx1"/>
                </a:solidFill>
              </a:rPr>
              <a:t>Plan your time</a:t>
            </a:r>
            <a:r>
              <a:rPr lang="en" sz="1400" dirty="0">
                <a:solidFill>
                  <a:schemeClr val="tx1"/>
                </a:solidFill>
              </a:rPr>
              <a:t>: create a realistic timeline and schedule that allows you to work on your applications while also meeting your other school or work obligations</a:t>
            </a:r>
            <a:endParaRPr sz="1400" dirty="0">
              <a:solidFill>
                <a:schemeClr val="tx1"/>
              </a:solidFill>
            </a:endParaRPr>
          </a:p>
          <a:p>
            <a:pPr marL="457200" lvl="0" indent="-317500" algn="l" rtl="0">
              <a:lnSpc>
                <a:spcPct val="105000"/>
              </a:lnSpc>
              <a:spcBef>
                <a:spcPts val="0"/>
              </a:spcBef>
              <a:spcAft>
                <a:spcPts val="0"/>
              </a:spcAft>
              <a:buClr>
                <a:schemeClr val="tx1"/>
              </a:buClr>
              <a:buSzPts val="1400"/>
              <a:buChar char="•"/>
            </a:pPr>
            <a:r>
              <a:rPr lang="en" sz="1400" b="1" dirty="0">
                <a:solidFill>
                  <a:schemeClr val="tx1"/>
                </a:solidFill>
              </a:rPr>
              <a:t>Be organized</a:t>
            </a:r>
            <a:r>
              <a:rPr lang="en" sz="1400" dirty="0">
                <a:solidFill>
                  <a:schemeClr val="tx1"/>
                </a:solidFill>
              </a:rPr>
              <a:t>: keep track of deadlines and make sure you have met all the necessary character limits</a:t>
            </a:r>
            <a:endParaRPr sz="1400" dirty="0">
              <a:solidFill>
                <a:schemeClr val="tx1"/>
              </a:solidFill>
            </a:endParaRPr>
          </a:p>
          <a:p>
            <a:pPr marL="457200" lvl="0" indent="-317500" algn="l" rtl="0">
              <a:lnSpc>
                <a:spcPct val="105000"/>
              </a:lnSpc>
              <a:spcBef>
                <a:spcPts val="0"/>
              </a:spcBef>
              <a:spcAft>
                <a:spcPts val="0"/>
              </a:spcAft>
              <a:buClr>
                <a:schemeClr val="tx1"/>
              </a:buClr>
              <a:buSzPts val="1400"/>
              <a:buChar char="•"/>
            </a:pPr>
            <a:r>
              <a:rPr lang="en" sz="1400" b="1" dirty="0">
                <a:solidFill>
                  <a:schemeClr val="tx1"/>
                </a:solidFill>
              </a:rPr>
              <a:t>Showcase personality</a:t>
            </a:r>
            <a:r>
              <a:rPr lang="en" sz="1400" dirty="0">
                <a:solidFill>
                  <a:schemeClr val="tx1"/>
                </a:solidFill>
              </a:rPr>
              <a:t>: show what makes you unique, your motivation for becoming a physician, and your accomplishments</a:t>
            </a:r>
            <a:endParaRPr sz="1400" dirty="0">
              <a:solidFill>
                <a:schemeClr val="tx1"/>
              </a:solidFill>
            </a:endParaRPr>
          </a:p>
          <a:p>
            <a:pPr marL="457200" lvl="0" indent="-317500" algn="l" rtl="0">
              <a:lnSpc>
                <a:spcPct val="105000"/>
              </a:lnSpc>
              <a:spcBef>
                <a:spcPts val="0"/>
              </a:spcBef>
              <a:spcAft>
                <a:spcPts val="0"/>
              </a:spcAft>
              <a:buClr>
                <a:schemeClr val="tx1"/>
              </a:buClr>
              <a:buSzPts val="1400"/>
              <a:buChar char="•"/>
            </a:pPr>
            <a:r>
              <a:rPr lang="en" sz="1400" b="1" dirty="0">
                <a:solidFill>
                  <a:schemeClr val="tx1"/>
                </a:solidFill>
              </a:rPr>
              <a:t>Use proper grammar and spelling</a:t>
            </a:r>
            <a:r>
              <a:rPr lang="en" sz="1400" dirty="0">
                <a:solidFill>
                  <a:schemeClr val="tx1"/>
                </a:solidFill>
              </a:rPr>
              <a:t>: proofread everything multiple times and consider having someone else review your applications before submitting</a:t>
            </a:r>
            <a:endParaRPr sz="1400" dirty="0">
              <a:solidFill>
                <a:schemeClr val="tx1"/>
              </a:solidFill>
            </a:endParaRPr>
          </a:p>
          <a:p>
            <a:pPr marL="457200" lvl="0" indent="-317500" algn="l" rtl="0">
              <a:lnSpc>
                <a:spcPct val="105000"/>
              </a:lnSpc>
              <a:spcBef>
                <a:spcPts val="0"/>
              </a:spcBef>
              <a:spcAft>
                <a:spcPts val="0"/>
              </a:spcAft>
              <a:buClr>
                <a:schemeClr val="tx1"/>
              </a:buClr>
              <a:buSzPts val="1400"/>
              <a:buChar char="•"/>
            </a:pPr>
            <a:r>
              <a:rPr lang="en" sz="1400" b="1" dirty="0">
                <a:solidFill>
                  <a:schemeClr val="tx1"/>
                </a:solidFill>
              </a:rPr>
              <a:t>Be honest:</a:t>
            </a:r>
            <a:r>
              <a:rPr lang="en" sz="1400" dirty="0">
                <a:solidFill>
                  <a:schemeClr val="tx1"/>
                </a:solidFill>
              </a:rPr>
              <a:t> don't embellish your experiences or accomplishments to make yourself look better</a:t>
            </a:r>
            <a:endParaRPr sz="1400" dirty="0">
              <a:solidFill>
                <a:schemeClr val="tx1"/>
              </a:solidFill>
            </a:endParaRPr>
          </a:p>
          <a:p>
            <a:pPr marL="457200" lvl="0" indent="-317500" algn="l" rtl="0">
              <a:lnSpc>
                <a:spcPct val="105000"/>
              </a:lnSpc>
              <a:spcBef>
                <a:spcPts val="0"/>
              </a:spcBef>
              <a:spcAft>
                <a:spcPts val="0"/>
              </a:spcAft>
              <a:buClr>
                <a:schemeClr val="tx1"/>
              </a:buClr>
              <a:buSzPts val="1400"/>
              <a:buChar char="•"/>
            </a:pPr>
            <a:r>
              <a:rPr lang="en" sz="1400" b="1" dirty="0">
                <a:solidFill>
                  <a:schemeClr val="tx1"/>
                </a:solidFill>
              </a:rPr>
              <a:t>Show your potential</a:t>
            </a:r>
            <a:r>
              <a:rPr lang="en" sz="1400" dirty="0">
                <a:solidFill>
                  <a:schemeClr val="tx1"/>
                </a:solidFill>
              </a:rPr>
              <a:t>: highlight your unique strengths, such as problem-solving skills, leadership abilities, and teamwork</a:t>
            </a:r>
            <a:endParaRPr sz="1400" dirty="0">
              <a:solidFill>
                <a:schemeClr val="tx1"/>
              </a:solidFill>
            </a:endParaRPr>
          </a:p>
          <a:p>
            <a:pPr marL="457200" lvl="0" indent="-317500" algn="l" rtl="0">
              <a:lnSpc>
                <a:spcPct val="105000"/>
              </a:lnSpc>
              <a:spcBef>
                <a:spcPts val="0"/>
              </a:spcBef>
              <a:spcAft>
                <a:spcPts val="0"/>
              </a:spcAft>
              <a:buClr>
                <a:schemeClr val="tx1"/>
              </a:buClr>
              <a:buSzPts val="1400"/>
              <a:buChar char="•"/>
            </a:pPr>
            <a:r>
              <a:rPr lang="en" sz="1400" b="1" dirty="0">
                <a:solidFill>
                  <a:schemeClr val="tx1"/>
                </a:solidFill>
              </a:rPr>
              <a:t>Be yourself</a:t>
            </a:r>
            <a:r>
              <a:rPr lang="en" sz="1400" dirty="0">
                <a:solidFill>
                  <a:schemeClr val="tx1"/>
                </a:solidFill>
              </a:rPr>
              <a:t>: convey your authentic self and let your application reflect your passion for medicine and your desire to make a difference in people's lives, specifically as a physician</a:t>
            </a:r>
            <a:endParaRPr sz="20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PreMD Entry Survey</a:t>
            </a:r>
            <a:endParaRPr sz="2400"/>
          </a:p>
        </p:txBody>
      </p:sp>
      <p:cxnSp>
        <p:nvCxnSpPr>
          <p:cNvPr id="137" name="Google Shape;137;p2"/>
          <p:cNvCxnSpPr/>
          <p:nvPr/>
        </p:nvCxnSpPr>
        <p:spPr>
          <a:xfrm>
            <a:off x="2717800" y="2069201"/>
            <a:ext cx="3708300" cy="0"/>
          </a:xfrm>
          <a:prstGeom prst="straightConnector1">
            <a:avLst/>
          </a:prstGeom>
          <a:noFill/>
          <a:ln w="12700" cap="flat" cmpd="sng">
            <a:solidFill>
              <a:srgbClr val="CC9900"/>
            </a:solidFill>
            <a:prstDash val="solid"/>
            <a:round/>
            <a:headEnd type="none" w="sm" len="sm"/>
            <a:tailEnd type="none" w="sm" len="sm"/>
          </a:ln>
        </p:spPr>
      </p:cxnSp>
      <p:pic>
        <p:nvPicPr>
          <p:cNvPr id="138" name="Google Shape;138;p2"/>
          <p:cNvPicPr preferRelativeResize="0"/>
          <p:nvPr/>
        </p:nvPicPr>
        <p:blipFill rotWithShape="1">
          <a:blip r:embed="rId3">
            <a:alphaModFix/>
          </a:blip>
          <a:srcRect/>
          <a:stretch/>
        </p:blipFill>
        <p:spPr>
          <a:xfrm>
            <a:off x="3040468" y="2198255"/>
            <a:ext cx="3062964" cy="2933910"/>
          </a:xfrm>
          <a:prstGeom prst="rect">
            <a:avLst/>
          </a:prstGeom>
          <a:noFill/>
          <a:ln>
            <a:noFill/>
          </a:ln>
        </p:spPr>
      </p:pic>
      <p:sp>
        <p:nvSpPr>
          <p:cNvPr id="139" name="Google Shape;139;p2"/>
          <p:cNvSpPr txBox="1"/>
          <p:nvPr/>
        </p:nvSpPr>
        <p:spPr>
          <a:xfrm>
            <a:off x="195183" y="1679472"/>
            <a:ext cx="8753635" cy="451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 sz="2000" b="0" i="0" u="none" strike="noStrike" cap="none">
                <a:solidFill>
                  <a:schemeClr val="dk1"/>
                </a:solidFill>
                <a:latin typeface="Arial"/>
                <a:ea typeface="Arial"/>
                <a:cs typeface="Arial"/>
                <a:sym typeface="Arial"/>
              </a:rPr>
              <a:t>Please complete our survey!</a:t>
            </a:r>
            <a:br>
              <a:rPr lang="en" sz="2000" b="0" i="0" u="none" strike="noStrike" cap="none">
                <a:solidFill>
                  <a:schemeClr val="dk1"/>
                </a:solidFill>
                <a:latin typeface="Arial"/>
                <a:ea typeface="Arial"/>
                <a:cs typeface="Arial"/>
                <a:sym typeface="Arial"/>
              </a:rPr>
            </a:br>
            <a:r>
              <a:rPr lang="en" sz="2000" b="0" i="0" u="none" strike="noStrike" cap="none">
                <a:solidFill>
                  <a:schemeClr val="dk1"/>
                </a:solidFill>
                <a:latin typeface="Arial"/>
                <a:ea typeface="Arial"/>
                <a:cs typeface="Arial"/>
                <a:sym typeface="Arial"/>
              </a:rPr>
              <a:t>You will be entered into a raffle for an AAMC question pack! This includes all 6 question banks for all the subjects with a total of 720 questions!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Do’s and Don’ts</a:t>
            </a:r>
            <a:endParaRPr/>
          </a:p>
        </p:txBody>
      </p:sp>
      <p:sp>
        <p:nvSpPr>
          <p:cNvPr id="272" name="Google Shape;272;p20"/>
          <p:cNvSpPr txBox="1">
            <a:spLocks noGrp="1"/>
          </p:cNvSpPr>
          <p:nvPr>
            <p:ph type="body" idx="1"/>
          </p:nvPr>
        </p:nvSpPr>
        <p:spPr>
          <a:xfrm>
            <a:off x="311700" y="1017725"/>
            <a:ext cx="8520600" cy="3921600"/>
          </a:xfrm>
          <a:prstGeom prst="rect">
            <a:avLst/>
          </a:prstGeom>
          <a:noFill/>
          <a:ln>
            <a:noFill/>
          </a:ln>
        </p:spPr>
        <p:txBody>
          <a:bodyPr spcFirstLastPara="1" wrap="square" lIns="91425" tIns="91425" rIns="91425" bIns="91425" anchor="t" anchorCtr="0">
            <a:noAutofit/>
          </a:bodyPr>
          <a:lstStyle/>
          <a:p>
            <a:pPr marL="122873" lvl="0" indent="0" algn="l" rtl="0">
              <a:lnSpc>
                <a:spcPct val="115000"/>
              </a:lnSpc>
              <a:spcBef>
                <a:spcPts val="0"/>
              </a:spcBef>
              <a:spcAft>
                <a:spcPts val="0"/>
              </a:spcAft>
              <a:buSzPts val="1800"/>
              <a:buNone/>
            </a:pPr>
            <a:r>
              <a:rPr lang="en" b="1" dirty="0">
                <a:solidFill>
                  <a:srgbClr val="008000"/>
                </a:solidFill>
              </a:rPr>
              <a:t>Do</a:t>
            </a:r>
            <a:endParaRPr b="1" dirty="0">
              <a:solidFill>
                <a:srgbClr val="008000"/>
              </a:solidFill>
            </a:endParaRPr>
          </a:p>
          <a:p>
            <a:pPr marL="640080" lvl="0" indent="-287972" algn="l" rtl="0">
              <a:lnSpc>
                <a:spcPct val="123076"/>
              </a:lnSpc>
              <a:spcBef>
                <a:spcPts val="0"/>
              </a:spcBef>
              <a:spcAft>
                <a:spcPts val="0"/>
              </a:spcAft>
              <a:buClr>
                <a:schemeClr val="tx1"/>
              </a:buClr>
              <a:buSzPts val="1200"/>
              <a:buFont typeface="Noto Sans Symbols"/>
              <a:buChar char="✔"/>
            </a:pPr>
            <a:r>
              <a:rPr lang="en" sz="1200" dirty="0">
                <a:solidFill>
                  <a:schemeClr val="tx1"/>
                </a:solidFill>
              </a:rPr>
              <a:t>Have a trusted friend/mentor review your responses</a:t>
            </a:r>
            <a:endParaRPr sz="1200" dirty="0">
              <a:solidFill>
                <a:schemeClr val="tx1"/>
              </a:solidFill>
            </a:endParaRPr>
          </a:p>
          <a:p>
            <a:pPr marL="640080" lvl="0" indent="-287972" algn="l" rtl="0">
              <a:lnSpc>
                <a:spcPct val="123076"/>
              </a:lnSpc>
              <a:spcBef>
                <a:spcPts val="0"/>
              </a:spcBef>
              <a:spcAft>
                <a:spcPts val="0"/>
              </a:spcAft>
              <a:buClr>
                <a:schemeClr val="tx1"/>
              </a:buClr>
              <a:buSzPts val="1200"/>
              <a:buFont typeface="Noto Sans Symbols"/>
              <a:buChar char="✔"/>
            </a:pPr>
            <a:r>
              <a:rPr lang="en" sz="1200" dirty="0">
                <a:solidFill>
                  <a:schemeClr val="tx1"/>
                </a:solidFill>
              </a:rPr>
              <a:t>Use this as an opportunity to determine which programs you truly want to continue to apply at / interview with (almost every program will give you a secondary, and each one costs $$$)</a:t>
            </a:r>
            <a:endParaRPr sz="1200" dirty="0">
              <a:solidFill>
                <a:schemeClr val="tx1"/>
              </a:solidFill>
            </a:endParaRPr>
          </a:p>
          <a:p>
            <a:pPr marL="640080" lvl="0" indent="-287972" algn="l" rtl="0">
              <a:lnSpc>
                <a:spcPct val="123076"/>
              </a:lnSpc>
              <a:spcBef>
                <a:spcPts val="0"/>
              </a:spcBef>
              <a:spcAft>
                <a:spcPts val="0"/>
              </a:spcAft>
              <a:buClr>
                <a:schemeClr val="tx1"/>
              </a:buClr>
              <a:buSzPts val="1200"/>
              <a:buFont typeface="Noto Sans Symbols"/>
              <a:buChar char="✔"/>
            </a:pPr>
            <a:r>
              <a:rPr lang="en" sz="1200" dirty="0">
                <a:solidFill>
                  <a:schemeClr val="tx1"/>
                </a:solidFill>
              </a:rPr>
              <a:t>Demonstrate humanism! This is your space to show who you are and how you would excel in the </a:t>
            </a:r>
            <a:r>
              <a:rPr lang="en" sz="1200" i="1" dirty="0">
                <a:solidFill>
                  <a:schemeClr val="tx1"/>
                </a:solidFill>
              </a:rPr>
              <a:t>art</a:t>
            </a:r>
            <a:r>
              <a:rPr lang="en" sz="1200" dirty="0">
                <a:solidFill>
                  <a:schemeClr val="tx1"/>
                </a:solidFill>
              </a:rPr>
              <a:t> of medicine. Usually, reviewers will not see your metrics/grades when rating your secondary responses - you have often passed a certain cutoff at this point and are now showcasing who you are and how that sets you apart </a:t>
            </a:r>
            <a:endParaRPr sz="1200" dirty="0">
              <a:solidFill>
                <a:schemeClr val="tx1"/>
              </a:solidFill>
            </a:endParaRPr>
          </a:p>
          <a:p>
            <a:pPr marL="640080" lvl="0" indent="-287972" algn="l" rtl="0">
              <a:lnSpc>
                <a:spcPct val="123076"/>
              </a:lnSpc>
              <a:spcBef>
                <a:spcPts val="0"/>
              </a:spcBef>
              <a:spcAft>
                <a:spcPts val="0"/>
              </a:spcAft>
              <a:buClr>
                <a:schemeClr val="tx1"/>
              </a:buClr>
              <a:buSzPts val="1200"/>
              <a:buFont typeface="Noto Sans Symbols"/>
              <a:buChar char="✔"/>
            </a:pPr>
            <a:r>
              <a:rPr lang="en" sz="1200" dirty="0">
                <a:solidFill>
                  <a:schemeClr val="tx1"/>
                </a:solidFill>
              </a:rPr>
              <a:t>Be prepared - prewrite responses, do your due diligence on programs, and respond promptly</a:t>
            </a:r>
            <a:endParaRPr sz="1200" b="1" dirty="0">
              <a:solidFill>
                <a:schemeClr val="tx1"/>
              </a:solidFill>
            </a:endParaRPr>
          </a:p>
          <a:p>
            <a:pPr marL="122873" lvl="0" indent="0" algn="l" rtl="0">
              <a:lnSpc>
                <a:spcPct val="115000"/>
              </a:lnSpc>
              <a:spcBef>
                <a:spcPts val="600"/>
              </a:spcBef>
              <a:spcAft>
                <a:spcPts val="0"/>
              </a:spcAft>
              <a:buSzPts val="1800"/>
              <a:buNone/>
            </a:pPr>
            <a:r>
              <a:rPr lang="en" b="1" dirty="0">
                <a:solidFill>
                  <a:srgbClr val="C00000"/>
                </a:solidFill>
              </a:rPr>
              <a:t>Don’t</a:t>
            </a:r>
            <a:endParaRPr b="1" dirty="0">
              <a:solidFill>
                <a:srgbClr val="C00000"/>
              </a:solidFill>
            </a:endParaRPr>
          </a:p>
          <a:p>
            <a:pPr marL="640080" lvl="0" indent="-263207" algn="l" rtl="0">
              <a:lnSpc>
                <a:spcPct val="123076"/>
              </a:lnSpc>
              <a:spcBef>
                <a:spcPts val="600"/>
              </a:spcBef>
              <a:spcAft>
                <a:spcPts val="0"/>
              </a:spcAft>
              <a:buClr>
                <a:schemeClr val="tx1"/>
              </a:buClr>
              <a:buSzPct val="130000"/>
              <a:buFont typeface="Arial" panose="020B0604020202020204" pitchFamily="34" charset="0"/>
              <a:buChar char="×"/>
            </a:pPr>
            <a:r>
              <a:rPr lang="en" sz="1200" dirty="0">
                <a:solidFill>
                  <a:schemeClr val="dk1"/>
                </a:solidFill>
              </a:rPr>
              <a:t>Mistakenly copy the wrong response into a question prompt or have grammatical errors!</a:t>
            </a:r>
            <a:endParaRPr sz="1200" dirty="0"/>
          </a:p>
          <a:p>
            <a:pPr marL="640080" lvl="0" indent="-263207" algn="l" rtl="0">
              <a:lnSpc>
                <a:spcPct val="123076"/>
              </a:lnSpc>
              <a:spcBef>
                <a:spcPts val="0"/>
              </a:spcBef>
              <a:spcAft>
                <a:spcPts val="0"/>
              </a:spcAft>
              <a:buClr>
                <a:schemeClr val="tx1"/>
              </a:buClr>
              <a:buSzPct val="130000"/>
              <a:buFont typeface="Arial" panose="020B0604020202020204" pitchFamily="34" charset="0"/>
              <a:buChar char="×"/>
            </a:pPr>
            <a:r>
              <a:rPr lang="en" sz="1200" dirty="0">
                <a:solidFill>
                  <a:schemeClr val="dk1"/>
                </a:solidFill>
              </a:rPr>
              <a:t>Use the same exact response to similar prompts at different programs - OR use the same examples/experiences in multiple answers to the same school - you should be tailoring your responses </a:t>
            </a:r>
            <a:endParaRPr sz="1200" dirty="0"/>
          </a:p>
          <a:p>
            <a:pPr marL="640080" lvl="0" indent="-263207" algn="l" rtl="0">
              <a:lnSpc>
                <a:spcPct val="123076"/>
              </a:lnSpc>
              <a:spcBef>
                <a:spcPts val="0"/>
              </a:spcBef>
              <a:spcAft>
                <a:spcPts val="0"/>
              </a:spcAft>
              <a:buClr>
                <a:schemeClr val="tx1"/>
              </a:buClr>
              <a:buSzPct val="130000"/>
              <a:buFont typeface="Arial" panose="020B0604020202020204" pitchFamily="34" charset="0"/>
              <a:buChar char="×"/>
            </a:pPr>
            <a:r>
              <a:rPr lang="en" sz="1200" dirty="0">
                <a:solidFill>
                  <a:schemeClr val="dk1"/>
                </a:solidFill>
              </a:rPr>
              <a:t>Write a different school’s name in another school’s essay</a:t>
            </a:r>
            <a:endParaRPr sz="1200" dirty="0"/>
          </a:p>
          <a:p>
            <a:pPr marL="640080" lvl="0" indent="-263207" algn="l" rtl="0">
              <a:lnSpc>
                <a:spcPct val="123076"/>
              </a:lnSpc>
              <a:spcBef>
                <a:spcPts val="0"/>
              </a:spcBef>
              <a:spcAft>
                <a:spcPts val="0"/>
              </a:spcAft>
              <a:buClr>
                <a:schemeClr val="tx1"/>
              </a:buClr>
              <a:buSzPct val="130000"/>
              <a:buFont typeface="Arial" panose="020B0604020202020204" pitchFamily="34" charset="0"/>
              <a:buChar char="×"/>
            </a:pPr>
            <a:r>
              <a:rPr lang="en" sz="1200" dirty="0">
                <a:solidFill>
                  <a:schemeClr val="dk1"/>
                </a:solidFill>
              </a:rPr>
              <a:t>When asked about challenges, own them and don’t blame them on external factors</a:t>
            </a:r>
            <a:endParaRPr sz="1200" dirty="0"/>
          </a:p>
          <a:p>
            <a:pPr marL="640080" lvl="0" indent="-263207" algn="l" rtl="0">
              <a:lnSpc>
                <a:spcPct val="123076"/>
              </a:lnSpc>
              <a:spcBef>
                <a:spcPts val="0"/>
              </a:spcBef>
              <a:spcAft>
                <a:spcPts val="0"/>
              </a:spcAft>
              <a:buClr>
                <a:schemeClr val="tx1"/>
              </a:buClr>
              <a:buSzPct val="130000"/>
              <a:buFont typeface="Arial" panose="020B0604020202020204" pitchFamily="34" charset="0"/>
              <a:buChar char="×"/>
            </a:pPr>
            <a:r>
              <a:rPr lang="en" sz="1200" dirty="0">
                <a:solidFill>
                  <a:schemeClr val="dk1"/>
                </a:solidFill>
              </a:rPr>
              <a:t>Lie or exaggerate about anything you did - you may be asked details about your responses during interviews - if you say you speak another language, they may conduct the interview in that language</a:t>
            </a:r>
            <a:endParaRPr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Characteristics of a Medical Student</a:t>
            </a:r>
            <a:endParaRPr/>
          </a:p>
        </p:txBody>
      </p:sp>
      <p:pic>
        <p:nvPicPr>
          <p:cNvPr id="278" name="Google Shape;278;p21"/>
          <p:cNvPicPr preferRelativeResize="0"/>
          <p:nvPr/>
        </p:nvPicPr>
        <p:blipFill rotWithShape="1">
          <a:blip r:embed="rId3">
            <a:alphaModFix/>
          </a:blip>
          <a:srcRect t="10313" b="6791"/>
          <a:stretch/>
        </p:blipFill>
        <p:spPr>
          <a:xfrm>
            <a:off x="1890545" y="1201390"/>
            <a:ext cx="5362909" cy="33091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Situational Judgement Tests (CASPer, DUET, PREview)</a:t>
            </a:r>
            <a:endParaRPr/>
          </a:p>
        </p:txBody>
      </p:sp>
      <p:pic>
        <p:nvPicPr>
          <p:cNvPr id="284" name="Google Shape;284;p22" descr="A picture containing text, clipart&#10;&#10;Description automatically generated"/>
          <p:cNvPicPr preferRelativeResize="0"/>
          <p:nvPr/>
        </p:nvPicPr>
        <p:blipFill rotWithShape="1">
          <a:blip r:embed="rId3">
            <a:alphaModFix/>
          </a:blip>
          <a:srcRect/>
          <a:stretch/>
        </p:blipFill>
        <p:spPr>
          <a:xfrm>
            <a:off x="3574050" y="1404104"/>
            <a:ext cx="1995901" cy="767654"/>
          </a:xfrm>
          <a:prstGeom prst="rect">
            <a:avLst/>
          </a:prstGeom>
          <a:noFill/>
          <a:ln>
            <a:noFill/>
          </a:ln>
        </p:spPr>
      </p:pic>
      <p:pic>
        <p:nvPicPr>
          <p:cNvPr id="285" name="Google Shape;285;p22" descr="Chart&#10;&#10;Description automatically generated with medium confidence"/>
          <p:cNvPicPr preferRelativeResize="0"/>
          <p:nvPr/>
        </p:nvPicPr>
        <p:blipFill rotWithShape="1">
          <a:blip r:embed="rId4">
            <a:alphaModFix/>
          </a:blip>
          <a:srcRect/>
          <a:stretch/>
        </p:blipFill>
        <p:spPr>
          <a:xfrm>
            <a:off x="1176759" y="1371997"/>
            <a:ext cx="1165765" cy="1165765"/>
          </a:xfrm>
          <a:prstGeom prst="rect">
            <a:avLst/>
          </a:prstGeom>
          <a:noFill/>
          <a:ln>
            <a:noFill/>
          </a:ln>
        </p:spPr>
      </p:pic>
      <p:pic>
        <p:nvPicPr>
          <p:cNvPr id="286" name="Google Shape;286;p22" descr="Diagram&#10;&#10;Description automatically generated"/>
          <p:cNvPicPr preferRelativeResize="0"/>
          <p:nvPr/>
        </p:nvPicPr>
        <p:blipFill rotWithShape="1">
          <a:blip r:embed="rId5">
            <a:alphaModFix/>
          </a:blip>
          <a:srcRect/>
          <a:stretch/>
        </p:blipFill>
        <p:spPr>
          <a:xfrm>
            <a:off x="6579733" y="1131217"/>
            <a:ext cx="1638382" cy="1471295"/>
          </a:xfrm>
          <a:prstGeom prst="rect">
            <a:avLst/>
          </a:prstGeom>
          <a:noFill/>
          <a:ln>
            <a:noFill/>
          </a:ln>
        </p:spPr>
      </p:pic>
      <p:sp>
        <p:nvSpPr>
          <p:cNvPr id="287" name="Google Shape;287;p22"/>
          <p:cNvSpPr txBox="1"/>
          <p:nvPr/>
        </p:nvSpPr>
        <p:spPr>
          <a:xfrm>
            <a:off x="433761" y="2674044"/>
            <a:ext cx="2651760"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dk1"/>
                </a:solidFill>
                <a:latin typeface="Arial"/>
                <a:ea typeface="Arial"/>
                <a:cs typeface="Arial"/>
                <a:sym typeface="Arial"/>
              </a:rPr>
              <a:t>CASPer</a:t>
            </a:r>
            <a:endParaRPr/>
          </a:p>
          <a:p>
            <a:pPr marL="0" marR="0" lvl="0" indent="0" algn="ctr" rtl="0">
              <a:lnSpc>
                <a:spcPct val="100000"/>
              </a:lnSpc>
              <a:spcBef>
                <a:spcPts val="0"/>
              </a:spcBef>
              <a:spcAft>
                <a:spcPts val="0"/>
              </a:spcAft>
              <a:buNone/>
            </a:pPr>
            <a:r>
              <a:rPr lang="en" sz="1400" b="0" i="1" u="none" strike="noStrike" cap="none">
                <a:solidFill>
                  <a:schemeClr val="dk1"/>
                </a:solidFill>
                <a:latin typeface="Arial"/>
                <a:ea typeface="Arial"/>
                <a:cs typeface="Arial"/>
                <a:sym typeface="Arial"/>
              </a:rPr>
              <a:t>Situational judgment test (SJT)</a:t>
            </a:r>
            <a:endParaRPr/>
          </a:p>
          <a:p>
            <a:pPr marL="0" marR="0" lvl="0" indent="0" algn="l" rtl="0">
              <a:lnSpc>
                <a:spcPct val="100000"/>
              </a:lnSpc>
              <a:spcBef>
                <a:spcPts val="0"/>
              </a:spcBef>
              <a:spcAft>
                <a:spcPts val="0"/>
              </a:spcAft>
              <a:buNone/>
            </a:pPr>
            <a:r>
              <a:rPr lang="en" sz="1400" b="0" i="1" u="none" strike="noStrike" cap="none">
                <a:solidFill>
                  <a:schemeClr val="dk1"/>
                </a:solidFill>
                <a:latin typeface="Arial"/>
                <a:ea typeface="Arial"/>
                <a:cs typeface="Arial"/>
                <a:sym typeface="Arial"/>
              </a:rPr>
              <a:t> </a:t>
            </a:r>
            <a:endParaRPr/>
          </a:p>
          <a:p>
            <a:pPr marL="0" marR="0" lvl="0" indent="0" algn="ctr"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Evaluates professionalism and non-cognitive skills</a:t>
            </a:r>
            <a:endParaRPr sz="1400" b="0" i="0" u="none" strike="noStrike" cap="none">
              <a:solidFill>
                <a:srgbClr val="000000"/>
              </a:solidFill>
              <a:latin typeface="Arial"/>
              <a:ea typeface="Arial"/>
              <a:cs typeface="Arial"/>
              <a:sym typeface="Arial"/>
            </a:endParaRPr>
          </a:p>
        </p:txBody>
      </p:sp>
      <p:sp>
        <p:nvSpPr>
          <p:cNvPr id="288" name="Google Shape;288;p22"/>
          <p:cNvSpPr txBox="1"/>
          <p:nvPr/>
        </p:nvSpPr>
        <p:spPr>
          <a:xfrm>
            <a:off x="3246120" y="2674044"/>
            <a:ext cx="2651760" cy="116955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chemeClr val="dk1"/>
                </a:solidFill>
                <a:latin typeface="Arial"/>
                <a:ea typeface="Arial"/>
                <a:cs typeface="Arial"/>
                <a:sym typeface="Arial"/>
              </a:rPr>
              <a:t>DUET</a:t>
            </a:r>
            <a:endParaRPr/>
          </a:p>
          <a:p>
            <a:pPr marL="0" marR="0" lvl="0" indent="0" algn="ctr" rtl="0">
              <a:lnSpc>
                <a:spcPct val="100000"/>
              </a:lnSpc>
              <a:spcBef>
                <a:spcPts val="0"/>
              </a:spcBef>
              <a:spcAft>
                <a:spcPts val="0"/>
              </a:spcAft>
              <a:buNone/>
            </a:pPr>
            <a:r>
              <a:rPr lang="en" sz="1400" b="0" i="1" u="none" strike="noStrike" cap="none">
                <a:solidFill>
                  <a:schemeClr val="dk1"/>
                </a:solidFill>
                <a:latin typeface="Arial"/>
                <a:ea typeface="Arial"/>
                <a:cs typeface="Arial"/>
                <a:sym typeface="Arial"/>
              </a:rPr>
              <a:t>Value-alignment assessment  </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Compares your values to what a program offers</a:t>
            </a:r>
            <a:endParaRPr/>
          </a:p>
        </p:txBody>
      </p:sp>
      <p:sp>
        <p:nvSpPr>
          <p:cNvPr id="289" name="Google Shape;289;p22"/>
          <p:cNvSpPr txBox="1"/>
          <p:nvPr/>
        </p:nvSpPr>
        <p:spPr>
          <a:xfrm>
            <a:off x="6073044" y="2674044"/>
            <a:ext cx="2651760"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1" i="0" u="none" strike="noStrike" cap="none">
                <a:solidFill>
                  <a:srgbClr val="000000"/>
                </a:solidFill>
                <a:latin typeface="Arial"/>
                <a:ea typeface="Arial"/>
                <a:cs typeface="Arial"/>
                <a:sym typeface="Arial"/>
              </a:rPr>
              <a:t>PREview</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 sz="1400" b="0" i="1" u="none" strike="noStrike" cap="none">
                <a:solidFill>
                  <a:srgbClr val="000000"/>
                </a:solidFill>
                <a:latin typeface="Arial"/>
                <a:ea typeface="Arial"/>
                <a:cs typeface="Arial"/>
                <a:sym typeface="Arial"/>
              </a:rPr>
              <a:t>Professional readiness exam</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Assess knowledge of effective and ineffective professional behaviors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CASPer (Altus Suite)</a:t>
            </a:r>
            <a:endParaRPr/>
          </a:p>
        </p:txBody>
      </p:sp>
      <p:sp>
        <p:nvSpPr>
          <p:cNvPr id="295" name="Google Shape;295;p23"/>
          <p:cNvSpPr txBox="1">
            <a:spLocks noGrp="1"/>
          </p:cNvSpPr>
          <p:nvPr>
            <p:ph type="body" idx="1"/>
          </p:nvPr>
        </p:nvSpPr>
        <p:spPr>
          <a:xfrm>
            <a:off x="311700" y="1115306"/>
            <a:ext cx="8520600" cy="3823954"/>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tx1"/>
              </a:buClr>
              <a:buSzPts val="1200"/>
              <a:buFont typeface="Arial"/>
              <a:buChar char="•"/>
            </a:pPr>
            <a:r>
              <a:rPr lang="en" sz="1400" dirty="0">
                <a:solidFill>
                  <a:schemeClr val="tx1"/>
                </a:solidFill>
              </a:rPr>
              <a:t>CASPer is an open-response, situational judgment test (SJT) that evaluates professionalism and non-cognitive skills, such as collaboration, problem solving, ethics, and empathy</a:t>
            </a:r>
            <a:endParaRPr sz="1400" dirty="0">
              <a:solidFill>
                <a:schemeClr val="tx1"/>
              </a:solidFill>
            </a:endParaRPr>
          </a:p>
          <a:p>
            <a:pPr marL="457200" lvl="0" indent="-304800" algn="l" rtl="0">
              <a:lnSpc>
                <a:spcPct val="115000"/>
              </a:lnSpc>
              <a:spcBef>
                <a:spcPts val="0"/>
              </a:spcBef>
              <a:spcAft>
                <a:spcPts val="0"/>
              </a:spcAft>
              <a:buClr>
                <a:schemeClr val="tx1"/>
              </a:buClr>
              <a:buSzPts val="1200"/>
              <a:buFont typeface="Arial"/>
              <a:buChar char="•"/>
            </a:pPr>
            <a:r>
              <a:rPr lang="en" sz="1400" dirty="0">
                <a:solidFill>
                  <a:schemeClr val="tx1"/>
                </a:solidFill>
              </a:rPr>
              <a:t>Format of the exam: </a:t>
            </a:r>
            <a:endParaRPr sz="1400" dirty="0">
              <a:solidFill>
                <a:schemeClr val="tx1"/>
              </a:solidFill>
            </a:endParaRPr>
          </a:p>
          <a:p>
            <a:pPr marL="914400" lvl="1" indent="-304800" algn="l" rtl="0">
              <a:lnSpc>
                <a:spcPct val="115000"/>
              </a:lnSpc>
              <a:spcBef>
                <a:spcPts val="0"/>
              </a:spcBef>
              <a:spcAft>
                <a:spcPts val="0"/>
              </a:spcAft>
              <a:buClr>
                <a:schemeClr val="tx1"/>
              </a:buClr>
              <a:buSzPts val="1200"/>
              <a:buFont typeface="Arial"/>
              <a:buChar char="•"/>
            </a:pPr>
            <a:r>
              <a:rPr lang="en" dirty="0">
                <a:solidFill>
                  <a:schemeClr val="tx1"/>
                </a:solidFill>
              </a:rPr>
              <a:t>CASPer includes 14 dilemmas or scenarios, followed by </a:t>
            </a:r>
            <a:r>
              <a:rPr lang="en" dirty="0">
                <a:solidFill>
                  <a:schemeClr val="tx1"/>
                </a:solidFill>
                <a:uFill>
                  <a:noFill/>
                </a:uFill>
                <a:hlinkClick r:id="rId3">
                  <a:extLst>
                    <a:ext uri="{A12FA001-AC4F-418D-AE19-62706E023703}">
                      <ahyp:hlinkClr xmlns:ahyp="http://schemas.microsoft.com/office/drawing/2018/hyperlinkcolor" val="tx"/>
                    </a:ext>
                  </a:extLst>
                </a:hlinkClick>
              </a:rPr>
              <a:t>2 questions</a:t>
            </a:r>
            <a:r>
              <a:rPr lang="en" dirty="0">
                <a:solidFill>
                  <a:schemeClr val="tx1"/>
                </a:solidFill>
              </a:rPr>
              <a:t>, each with </a:t>
            </a:r>
            <a:r>
              <a:rPr lang="en" b="1" u="sng" dirty="0">
                <a:solidFill>
                  <a:schemeClr val="tx1"/>
                </a:solidFill>
              </a:rPr>
              <a:t>5 minutes</a:t>
            </a:r>
            <a:r>
              <a:rPr lang="en" dirty="0">
                <a:solidFill>
                  <a:schemeClr val="tx1"/>
                </a:solidFill>
              </a:rPr>
              <a:t> to respond. Think of CASPer as an automated set of multiple mini interviews.</a:t>
            </a:r>
            <a:endParaRPr dirty="0">
              <a:solidFill>
                <a:schemeClr val="tx1"/>
              </a:solidFill>
            </a:endParaRPr>
          </a:p>
          <a:p>
            <a:pPr marL="914400" lvl="1" indent="-304800" algn="l" rtl="0">
              <a:lnSpc>
                <a:spcPct val="115000"/>
              </a:lnSpc>
              <a:spcBef>
                <a:spcPts val="0"/>
              </a:spcBef>
              <a:spcAft>
                <a:spcPts val="0"/>
              </a:spcAft>
              <a:buClr>
                <a:schemeClr val="tx1"/>
              </a:buClr>
              <a:buSzPts val="1200"/>
              <a:buFont typeface="Arial"/>
              <a:buChar char="•"/>
            </a:pPr>
            <a:r>
              <a:rPr lang="en" dirty="0">
                <a:solidFill>
                  <a:schemeClr val="tx1"/>
                </a:solidFill>
              </a:rPr>
              <a:t>9 video-based scenarios and 5 word-based scenarios</a:t>
            </a:r>
            <a:endParaRPr dirty="0">
              <a:solidFill>
                <a:schemeClr val="tx1"/>
              </a:solidFill>
            </a:endParaRPr>
          </a:p>
          <a:p>
            <a:pPr marL="914400" lvl="1" indent="-304800" algn="l" rtl="0">
              <a:lnSpc>
                <a:spcPct val="115000"/>
              </a:lnSpc>
              <a:spcBef>
                <a:spcPts val="0"/>
              </a:spcBef>
              <a:spcAft>
                <a:spcPts val="0"/>
              </a:spcAft>
              <a:buClr>
                <a:schemeClr val="tx1"/>
              </a:buClr>
              <a:buSzPts val="1200"/>
              <a:buFont typeface="Arial"/>
              <a:buChar char="•"/>
            </a:pPr>
            <a:r>
              <a:rPr lang="en" dirty="0">
                <a:solidFill>
                  <a:schemeClr val="tx1"/>
                </a:solidFill>
              </a:rPr>
              <a:t>8 scenarios require typed responses; 2 are word-based and 6 are video-based</a:t>
            </a:r>
            <a:endParaRPr dirty="0">
              <a:solidFill>
                <a:schemeClr val="tx1"/>
              </a:solidFill>
            </a:endParaRPr>
          </a:p>
          <a:p>
            <a:pPr marL="914400" lvl="1" indent="-304800" algn="l" rtl="0">
              <a:lnSpc>
                <a:spcPct val="115000"/>
              </a:lnSpc>
              <a:spcBef>
                <a:spcPts val="0"/>
              </a:spcBef>
              <a:spcAft>
                <a:spcPts val="0"/>
              </a:spcAft>
              <a:buClr>
                <a:schemeClr val="tx1"/>
              </a:buClr>
              <a:buSzPts val="1200"/>
              <a:buFont typeface="Arial"/>
              <a:buChar char="•"/>
            </a:pPr>
            <a:r>
              <a:rPr lang="en" dirty="0">
                <a:solidFill>
                  <a:schemeClr val="tx1"/>
                </a:solidFill>
              </a:rPr>
              <a:t>6 scenarios require video responses; 2 are word-based and 4 are video-based</a:t>
            </a:r>
            <a:endParaRPr dirty="0">
              <a:solidFill>
                <a:schemeClr val="tx1"/>
              </a:solidFill>
            </a:endParaRPr>
          </a:p>
          <a:p>
            <a:pPr marL="457200" lvl="0" indent="-304800" algn="l" rtl="0">
              <a:lnSpc>
                <a:spcPct val="115000"/>
              </a:lnSpc>
              <a:spcBef>
                <a:spcPts val="0"/>
              </a:spcBef>
              <a:spcAft>
                <a:spcPts val="0"/>
              </a:spcAft>
              <a:buClr>
                <a:schemeClr val="tx1"/>
              </a:buClr>
              <a:buSzPts val="1200"/>
              <a:buFont typeface="Arial"/>
              <a:buChar char="•"/>
            </a:pPr>
            <a:r>
              <a:rPr lang="en" sz="1400" b="1" dirty="0">
                <a:solidFill>
                  <a:schemeClr val="tx1"/>
                </a:solidFill>
              </a:rPr>
              <a:t>Sample Scenario and questions: </a:t>
            </a:r>
            <a:endParaRPr sz="1400" b="1" dirty="0">
              <a:solidFill>
                <a:schemeClr val="tx1"/>
              </a:solidFill>
            </a:endParaRPr>
          </a:p>
          <a:p>
            <a:pPr marL="914400" lvl="1" indent="-304800" algn="l" rtl="0">
              <a:lnSpc>
                <a:spcPct val="115000"/>
              </a:lnSpc>
              <a:spcBef>
                <a:spcPts val="0"/>
              </a:spcBef>
              <a:spcAft>
                <a:spcPts val="0"/>
              </a:spcAft>
              <a:buClr>
                <a:schemeClr val="tx1"/>
              </a:buClr>
              <a:buSzPts val="1200"/>
              <a:buFont typeface="Arial"/>
              <a:buChar char="•"/>
            </a:pPr>
            <a:r>
              <a:rPr lang="en" dirty="0">
                <a:solidFill>
                  <a:schemeClr val="tx1"/>
                </a:solidFill>
              </a:rPr>
              <a:t>Consider this statement: “From time to time, we deal with conflict in some form.”</a:t>
            </a:r>
            <a:endParaRPr dirty="0">
              <a:solidFill>
                <a:schemeClr val="tx1"/>
              </a:solidFill>
            </a:endParaRPr>
          </a:p>
          <a:p>
            <a:pPr marL="914400" lvl="1" indent="-304800" algn="l" rtl="0">
              <a:lnSpc>
                <a:spcPct val="115000"/>
              </a:lnSpc>
              <a:spcBef>
                <a:spcPts val="0"/>
              </a:spcBef>
              <a:spcAft>
                <a:spcPts val="0"/>
              </a:spcAft>
              <a:buClr>
                <a:schemeClr val="tx1"/>
              </a:buClr>
              <a:buSzPts val="1200"/>
              <a:buFont typeface="Arial"/>
              <a:buChar char="•"/>
            </a:pPr>
            <a:r>
              <a:rPr lang="en" dirty="0">
                <a:solidFill>
                  <a:schemeClr val="tx1"/>
                </a:solidFill>
              </a:rPr>
              <a:t>Describe a time when you had to deal with conflict and how you coped with it.</a:t>
            </a:r>
            <a:endParaRPr dirty="0">
              <a:solidFill>
                <a:schemeClr val="tx1"/>
              </a:solidFill>
            </a:endParaRPr>
          </a:p>
          <a:p>
            <a:pPr marL="914400" lvl="1" indent="-304800" algn="l" rtl="0">
              <a:lnSpc>
                <a:spcPct val="115000"/>
              </a:lnSpc>
              <a:spcBef>
                <a:spcPts val="0"/>
              </a:spcBef>
              <a:spcAft>
                <a:spcPts val="0"/>
              </a:spcAft>
              <a:buClr>
                <a:schemeClr val="tx1"/>
              </a:buClr>
              <a:buSzPts val="1200"/>
              <a:buFont typeface="Arial"/>
              <a:buChar char="•"/>
            </a:pPr>
            <a:r>
              <a:rPr lang="en" dirty="0">
                <a:solidFill>
                  <a:schemeClr val="tx1"/>
                </a:solidFill>
              </a:rPr>
              <a:t>How might you handle a similar situation differently should it arise again?</a:t>
            </a:r>
            <a:endParaRPr dirty="0">
              <a:solidFill>
                <a:schemeClr val="tx1"/>
              </a:solidFill>
            </a:endParaRPr>
          </a:p>
          <a:p>
            <a:pPr marL="914400" lvl="1" indent="-304800" algn="l" rtl="0">
              <a:lnSpc>
                <a:spcPct val="115000"/>
              </a:lnSpc>
              <a:spcBef>
                <a:spcPts val="0"/>
              </a:spcBef>
              <a:spcAft>
                <a:spcPts val="0"/>
              </a:spcAft>
              <a:buClr>
                <a:schemeClr val="tx1"/>
              </a:buClr>
              <a:buSzPts val="1200"/>
              <a:buFont typeface="Arial"/>
              <a:buChar char="•"/>
            </a:pPr>
            <a:r>
              <a:rPr lang="en" dirty="0">
                <a:solidFill>
                  <a:schemeClr val="tx1"/>
                </a:solidFill>
              </a:rPr>
              <a:t>What would be your strategy if you were faced with a conflict that was extremely difficult to resolve? </a:t>
            </a:r>
            <a:endParaRPr dirty="0">
              <a:solidFill>
                <a:schemeClr val="tx1"/>
              </a:solidFill>
            </a:endParaRPr>
          </a:p>
          <a:p>
            <a:pPr marL="0" lvl="0" indent="0" algn="l" rtl="0">
              <a:lnSpc>
                <a:spcPct val="115000"/>
              </a:lnSpc>
              <a:spcBef>
                <a:spcPts val="1500"/>
              </a:spcBef>
              <a:spcAft>
                <a:spcPts val="0"/>
              </a:spcAft>
              <a:buSzPts val="1800"/>
              <a:buNone/>
            </a:pPr>
            <a:endParaRPr sz="1400" dirty="0">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CASPer Continued </a:t>
            </a:r>
            <a:endParaRPr/>
          </a:p>
        </p:txBody>
      </p:sp>
      <p:sp>
        <p:nvSpPr>
          <p:cNvPr id="301" name="Google Shape;301;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tx1"/>
              </a:buClr>
              <a:buSzPts val="1200"/>
              <a:buFont typeface="Arial"/>
              <a:buChar char="•"/>
            </a:pPr>
            <a:r>
              <a:rPr lang="en" sz="1300" dirty="0">
                <a:solidFill>
                  <a:schemeClr val="tx1"/>
                </a:solidFill>
              </a:rPr>
              <a:t>Five minutes to respond isn’t a lot of time so it is worthwhile to prepare for commonly asked scenarios/questions</a:t>
            </a:r>
            <a:endParaRPr sz="1300" dirty="0">
              <a:solidFill>
                <a:schemeClr val="tx1"/>
              </a:solidFill>
            </a:endParaRPr>
          </a:p>
          <a:p>
            <a:pPr marL="457200" lvl="0" indent="-304800" algn="l" rtl="0">
              <a:lnSpc>
                <a:spcPct val="115000"/>
              </a:lnSpc>
              <a:spcBef>
                <a:spcPts val="0"/>
              </a:spcBef>
              <a:spcAft>
                <a:spcPts val="0"/>
              </a:spcAft>
              <a:buClr>
                <a:schemeClr val="tx1"/>
              </a:buClr>
              <a:buSzPts val="1200"/>
              <a:buFont typeface="Arial"/>
              <a:buChar char="•"/>
            </a:pPr>
            <a:r>
              <a:rPr lang="en" sz="1300" b="1" dirty="0">
                <a:solidFill>
                  <a:schemeClr val="tx1"/>
                </a:solidFill>
              </a:rPr>
              <a:t>Take the full practice test available on the CASPer website ahead of your real test</a:t>
            </a:r>
            <a:endParaRPr sz="1300" b="1" dirty="0">
              <a:solidFill>
                <a:schemeClr val="tx1"/>
              </a:solidFill>
            </a:endParaRPr>
          </a:p>
          <a:p>
            <a:pPr marL="457200" lvl="0" indent="-304800" algn="l" rtl="0">
              <a:lnSpc>
                <a:spcPct val="115000"/>
              </a:lnSpc>
              <a:spcBef>
                <a:spcPts val="0"/>
              </a:spcBef>
              <a:spcAft>
                <a:spcPts val="0"/>
              </a:spcAft>
              <a:buClr>
                <a:schemeClr val="tx1"/>
              </a:buClr>
              <a:buSzPts val="1200"/>
              <a:buFont typeface="Arial"/>
              <a:buChar char="•"/>
            </a:pPr>
            <a:r>
              <a:rPr lang="en" sz="1300" dirty="0">
                <a:solidFill>
                  <a:schemeClr val="tx1"/>
                </a:solidFill>
              </a:rPr>
              <a:t>In your responses - briefly describe your actions and most importantly, </a:t>
            </a:r>
            <a:r>
              <a:rPr lang="en" sz="1300" b="1" u="sng" dirty="0">
                <a:solidFill>
                  <a:schemeClr val="tx1"/>
                </a:solidFill>
              </a:rPr>
              <a:t>discuss why you would choose those actions</a:t>
            </a:r>
            <a:endParaRPr sz="1300" dirty="0">
              <a:solidFill>
                <a:schemeClr val="tx1"/>
              </a:solidFill>
            </a:endParaRPr>
          </a:p>
          <a:p>
            <a:pPr marL="457200" lvl="0" indent="-304800" algn="l" rtl="0">
              <a:lnSpc>
                <a:spcPct val="115000"/>
              </a:lnSpc>
              <a:spcBef>
                <a:spcPts val="0"/>
              </a:spcBef>
              <a:spcAft>
                <a:spcPts val="0"/>
              </a:spcAft>
              <a:buClr>
                <a:schemeClr val="tx1"/>
              </a:buClr>
              <a:buSzPts val="1200"/>
              <a:buFont typeface="Arial"/>
              <a:buChar char="•"/>
            </a:pPr>
            <a:r>
              <a:rPr lang="en" sz="1300" dirty="0">
                <a:solidFill>
                  <a:schemeClr val="tx1"/>
                </a:solidFill>
              </a:rPr>
              <a:t>Example: You catch your classmate cheating on an exam. </a:t>
            </a:r>
            <a:endParaRPr sz="1300" dirty="0">
              <a:solidFill>
                <a:schemeClr val="tx1"/>
              </a:solidFill>
            </a:endParaRPr>
          </a:p>
          <a:p>
            <a:pPr marL="457200" lvl="0" indent="-304800" algn="l" rtl="0">
              <a:lnSpc>
                <a:spcPct val="115000"/>
              </a:lnSpc>
              <a:spcBef>
                <a:spcPts val="0"/>
              </a:spcBef>
              <a:spcAft>
                <a:spcPts val="0"/>
              </a:spcAft>
              <a:buClr>
                <a:schemeClr val="tx1"/>
              </a:buClr>
              <a:buSzPts val="1200"/>
              <a:buFont typeface="Arial"/>
              <a:buChar char="•"/>
            </a:pPr>
            <a:r>
              <a:rPr lang="en" sz="1300" dirty="0">
                <a:solidFill>
                  <a:schemeClr val="tx1"/>
                </a:solidFill>
              </a:rPr>
              <a:t>What do you do? </a:t>
            </a:r>
            <a:endParaRPr sz="1300" dirty="0">
              <a:solidFill>
                <a:schemeClr val="tx1"/>
              </a:solidFill>
            </a:endParaRPr>
          </a:p>
          <a:p>
            <a:pPr marL="914400" lvl="1" indent="-304800" algn="l" rtl="0">
              <a:lnSpc>
                <a:spcPct val="115000"/>
              </a:lnSpc>
              <a:spcBef>
                <a:spcPts val="0"/>
              </a:spcBef>
              <a:spcAft>
                <a:spcPts val="0"/>
              </a:spcAft>
              <a:buClr>
                <a:schemeClr val="tx1"/>
              </a:buClr>
              <a:buSzPts val="1200"/>
              <a:buFont typeface="Arial"/>
              <a:buChar char="•"/>
            </a:pPr>
            <a:r>
              <a:rPr lang="en" sz="1300" dirty="0">
                <a:solidFill>
                  <a:schemeClr val="tx1"/>
                </a:solidFill>
              </a:rPr>
              <a:t>I’d have an open, honest, and nonjudgmental discussion with my classmate and elicit their perspective for why they cheated. It would be important for me to have this discussion with them so I could learn about their motivations and better understand their situation. Following this, I’d discuss with them that they should go to the professor and be honest about what they’ve done and why they’ve done it. If they refused to turn themselves in, I’d tell them that I’d regrettably have to report it because their actions were unfair to the rest of the class. </a:t>
            </a:r>
            <a:endParaRPr sz="1300" dirty="0">
              <a:solidFill>
                <a:schemeClr val="tx1"/>
              </a:solidFill>
            </a:endParaRPr>
          </a:p>
          <a:p>
            <a:pPr marL="457200" lvl="0" indent="-304800" algn="l" rtl="0">
              <a:lnSpc>
                <a:spcPct val="115000"/>
              </a:lnSpc>
              <a:spcBef>
                <a:spcPts val="0"/>
              </a:spcBef>
              <a:spcAft>
                <a:spcPts val="0"/>
              </a:spcAft>
              <a:buClr>
                <a:schemeClr val="tx1"/>
              </a:buClr>
              <a:buSzPts val="1200"/>
              <a:buFont typeface="Arial"/>
              <a:buChar char="•"/>
            </a:pPr>
            <a:r>
              <a:rPr lang="en" sz="1300" dirty="0">
                <a:solidFill>
                  <a:schemeClr val="tx1"/>
                </a:solidFill>
              </a:rPr>
              <a:t>This test is essentially evaluating the same characteristics that will be evaluated for in MMI’s, a format of interviews used by many medical schools (more on this at later sessions) </a:t>
            </a:r>
            <a:endParaRPr sz="1300"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Duet (Altus Suite)</a:t>
            </a:r>
            <a:endParaRPr/>
          </a:p>
        </p:txBody>
      </p:sp>
      <p:sp>
        <p:nvSpPr>
          <p:cNvPr id="307" name="Google Shape;307;p25"/>
          <p:cNvSpPr txBox="1">
            <a:spLocks noGrp="1"/>
          </p:cNvSpPr>
          <p:nvPr>
            <p:ph type="body" idx="1"/>
          </p:nvPr>
        </p:nvSpPr>
        <p:spPr>
          <a:xfrm>
            <a:off x="311700" y="1152475"/>
            <a:ext cx="3599473"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Clr>
                <a:schemeClr val="tx1"/>
              </a:buClr>
              <a:buSzPts val="1800"/>
              <a:buFont typeface="Arial"/>
              <a:buChar char="•"/>
            </a:pPr>
            <a:r>
              <a:rPr lang="en" dirty="0">
                <a:solidFill>
                  <a:schemeClr val="tx1"/>
                </a:solidFill>
              </a:rPr>
              <a:t>A value-alignment assessment comparing your values to what a program offers</a:t>
            </a:r>
            <a:endParaRPr dirty="0">
              <a:solidFill>
                <a:schemeClr val="tx1"/>
              </a:solidFill>
            </a:endParaRPr>
          </a:p>
          <a:p>
            <a:pPr marL="914400" lvl="1" indent="-317500" algn="l" rtl="0">
              <a:lnSpc>
                <a:spcPct val="115000"/>
              </a:lnSpc>
              <a:spcBef>
                <a:spcPts val="0"/>
              </a:spcBef>
              <a:spcAft>
                <a:spcPts val="0"/>
              </a:spcAft>
              <a:buClr>
                <a:schemeClr val="tx1"/>
              </a:buClr>
              <a:buSzPts val="1400"/>
              <a:buFont typeface="Arial"/>
              <a:buChar char="•"/>
            </a:pPr>
            <a:r>
              <a:rPr lang="en" dirty="0">
                <a:solidFill>
                  <a:schemeClr val="tx1"/>
                </a:solidFill>
              </a:rPr>
              <a:t>For each group of characteristics, choose which is more important</a:t>
            </a:r>
            <a:endParaRPr dirty="0">
              <a:solidFill>
                <a:schemeClr val="tx1"/>
              </a:solidFill>
            </a:endParaRPr>
          </a:p>
          <a:p>
            <a:pPr marL="914400" lvl="1" indent="-317500" algn="l" rtl="0">
              <a:lnSpc>
                <a:spcPct val="115000"/>
              </a:lnSpc>
              <a:spcBef>
                <a:spcPts val="0"/>
              </a:spcBef>
              <a:spcAft>
                <a:spcPts val="0"/>
              </a:spcAft>
              <a:buClr>
                <a:schemeClr val="tx1"/>
              </a:buClr>
              <a:buSzPts val="1400"/>
              <a:buFont typeface="Arial"/>
              <a:buChar char="•"/>
            </a:pPr>
            <a:r>
              <a:rPr lang="en" dirty="0">
                <a:solidFill>
                  <a:schemeClr val="tx1"/>
                </a:solidFill>
              </a:rPr>
              <a:t>Your answers are then compared to the programs you’ve applied to</a:t>
            </a:r>
            <a:endParaRPr dirty="0">
              <a:solidFill>
                <a:schemeClr val="tx1"/>
              </a:solidFill>
            </a:endParaRPr>
          </a:p>
          <a:p>
            <a:pPr marL="285750" lvl="0" indent="-171450" algn="l" rtl="0">
              <a:lnSpc>
                <a:spcPct val="115000"/>
              </a:lnSpc>
              <a:spcBef>
                <a:spcPts val="0"/>
              </a:spcBef>
              <a:spcAft>
                <a:spcPts val="0"/>
              </a:spcAft>
              <a:buSzPts val="1800"/>
              <a:buFont typeface="Arial"/>
              <a:buNone/>
            </a:pPr>
            <a:endParaRPr dirty="0">
              <a:solidFill>
                <a:schemeClr val="dk1"/>
              </a:solidFill>
            </a:endParaRPr>
          </a:p>
          <a:p>
            <a:pPr marL="0" lvl="0" indent="0" algn="l" rtl="0">
              <a:lnSpc>
                <a:spcPct val="115000"/>
              </a:lnSpc>
              <a:spcBef>
                <a:spcPts val="0"/>
              </a:spcBef>
              <a:spcAft>
                <a:spcPts val="0"/>
              </a:spcAft>
              <a:buSzPts val="1800"/>
              <a:buNone/>
            </a:pPr>
            <a:endParaRPr dirty="0"/>
          </a:p>
        </p:txBody>
      </p:sp>
      <p:pic>
        <p:nvPicPr>
          <p:cNvPr id="308" name="Google Shape;308;p25"/>
          <p:cNvPicPr preferRelativeResize="0"/>
          <p:nvPr/>
        </p:nvPicPr>
        <p:blipFill rotWithShape="1">
          <a:blip r:embed="rId3">
            <a:alphaModFix/>
          </a:blip>
          <a:srcRect/>
          <a:stretch/>
        </p:blipFill>
        <p:spPr>
          <a:xfrm>
            <a:off x="4082925" y="2973411"/>
            <a:ext cx="4423994" cy="1477730"/>
          </a:xfrm>
          <a:prstGeom prst="rect">
            <a:avLst/>
          </a:prstGeom>
          <a:noFill/>
          <a:ln w="28575" cap="flat" cmpd="sng">
            <a:solidFill>
              <a:schemeClr val="dk1"/>
            </a:solidFill>
            <a:prstDash val="solid"/>
            <a:round/>
            <a:headEnd type="none" w="sm" len="sm"/>
            <a:tailEnd type="none" w="sm" len="sm"/>
          </a:ln>
        </p:spPr>
      </p:pic>
      <p:pic>
        <p:nvPicPr>
          <p:cNvPr id="309" name="Google Shape;309;p25"/>
          <p:cNvPicPr preferRelativeResize="0"/>
          <p:nvPr/>
        </p:nvPicPr>
        <p:blipFill rotWithShape="1">
          <a:blip r:embed="rId4">
            <a:alphaModFix/>
          </a:blip>
          <a:srcRect/>
          <a:stretch/>
        </p:blipFill>
        <p:spPr>
          <a:xfrm>
            <a:off x="4082926" y="1152475"/>
            <a:ext cx="4423994" cy="1687343"/>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AAMC PREview</a:t>
            </a:r>
            <a:endParaRPr/>
          </a:p>
        </p:txBody>
      </p:sp>
      <p:sp>
        <p:nvSpPr>
          <p:cNvPr id="315" name="Google Shape;315;p26"/>
          <p:cNvSpPr txBox="1">
            <a:spLocks noGrp="1"/>
          </p:cNvSpPr>
          <p:nvPr>
            <p:ph type="body" idx="1"/>
          </p:nvPr>
        </p:nvSpPr>
        <p:spPr>
          <a:xfrm>
            <a:off x="311700" y="1152475"/>
            <a:ext cx="5008445" cy="3416400"/>
          </a:xfrm>
          <a:prstGeom prst="rect">
            <a:avLst/>
          </a:prstGeom>
          <a:noFill/>
          <a:ln>
            <a:noFill/>
          </a:ln>
        </p:spPr>
        <p:txBody>
          <a:bodyPr spcFirstLastPara="1" wrap="square" lIns="91425" tIns="91425" rIns="91425" bIns="91425" anchor="t" anchorCtr="0">
            <a:noAutofit/>
          </a:bodyPr>
          <a:lstStyle/>
          <a:p>
            <a:pPr marL="285750" lvl="0" indent="-285750" algn="l" rtl="0">
              <a:lnSpc>
                <a:spcPct val="128571"/>
              </a:lnSpc>
              <a:spcBef>
                <a:spcPts val="300"/>
              </a:spcBef>
              <a:spcAft>
                <a:spcPts val="0"/>
              </a:spcAft>
              <a:buClr>
                <a:schemeClr val="tx1"/>
              </a:buClr>
              <a:buSzPts val="1800"/>
              <a:buFont typeface="Arial"/>
              <a:buChar char="•"/>
            </a:pPr>
            <a:r>
              <a:rPr lang="en" sz="1400" b="0" i="0" dirty="0">
                <a:solidFill>
                  <a:schemeClr val="tx1"/>
                </a:solidFill>
                <a:latin typeface="Arial"/>
                <a:ea typeface="Arial"/>
                <a:cs typeface="Arial"/>
                <a:sym typeface="Arial"/>
              </a:rPr>
              <a:t>The AAMC PREview</a:t>
            </a:r>
            <a:r>
              <a:rPr lang="en" sz="1400" b="0" i="0" baseline="30000" dirty="0">
                <a:solidFill>
                  <a:schemeClr val="tx1"/>
                </a:solidFill>
                <a:latin typeface="Arial"/>
                <a:ea typeface="Arial"/>
                <a:cs typeface="Arial"/>
                <a:sym typeface="Arial"/>
              </a:rPr>
              <a:t>™</a:t>
            </a:r>
            <a:r>
              <a:rPr lang="en" sz="1400" b="0" i="0" dirty="0">
                <a:solidFill>
                  <a:schemeClr val="tx1"/>
                </a:solidFill>
                <a:latin typeface="Arial"/>
                <a:ea typeface="Arial"/>
                <a:cs typeface="Arial"/>
                <a:sym typeface="Arial"/>
              </a:rPr>
              <a:t> professional readiness exam is designed to assess examinees’ understanding of effective pre-professional behavior across eight core competencies for entering medical students</a:t>
            </a:r>
            <a:endParaRPr sz="1400" dirty="0">
              <a:solidFill>
                <a:schemeClr val="tx1"/>
              </a:solidFill>
              <a:latin typeface="Arial"/>
              <a:ea typeface="Arial"/>
              <a:cs typeface="Arial"/>
              <a:sym typeface="Arial"/>
            </a:endParaRPr>
          </a:p>
          <a:p>
            <a:pPr marL="285750" lvl="0" indent="-285750" algn="l" rtl="0">
              <a:lnSpc>
                <a:spcPct val="128571"/>
              </a:lnSpc>
              <a:spcBef>
                <a:spcPts val="600"/>
              </a:spcBef>
              <a:spcAft>
                <a:spcPts val="0"/>
              </a:spcAft>
              <a:buClr>
                <a:schemeClr val="tx1"/>
              </a:buClr>
              <a:buSzPts val="1800"/>
              <a:buFont typeface="Arial"/>
              <a:buChar char="•"/>
            </a:pPr>
            <a:r>
              <a:rPr lang="en" sz="1400" dirty="0">
                <a:solidFill>
                  <a:schemeClr val="tx1"/>
                </a:solidFill>
                <a:latin typeface="Arial"/>
                <a:ea typeface="Arial"/>
                <a:cs typeface="Arial"/>
                <a:sym typeface="Arial"/>
              </a:rPr>
              <a:t>The exam includes written scenario sets that present hypothetical dilemmas that you may encounter in medical school, which are linked to eight pre-professional competencies. They are set in educational, healthcare, or other real-life settings. The scenario sets are developed in collaboration with the medical school community.</a:t>
            </a:r>
            <a:endParaRPr lang="en" dirty="0">
              <a:solidFill>
                <a:schemeClr val="tx1"/>
              </a:solidFill>
            </a:endParaRPr>
          </a:p>
          <a:p>
            <a:pPr marL="285750" lvl="0" indent="-285750" algn="l" rtl="0">
              <a:lnSpc>
                <a:spcPct val="128571"/>
              </a:lnSpc>
              <a:spcBef>
                <a:spcPts val="600"/>
              </a:spcBef>
              <a:spcAft>
                <a:spcPts val="0"/>
              </a:spcAft>
              <a:buClr>
                <a:schemeClr val="tx1"/>
              </a:buClr>
              <a:buSzPts val="1800"/>
              <a:buFont typeface="Arial"/>
              <a:buChar char="•"/>
            </a:pPr>
            <a:r>
              <a:rPr lang="en" sz="1400" dirty="0">
                <a:solidFill>
                  <a:schemeClr val="tx1"/>
                </a:solidFill>
                <a:latin typeface="Arial"/>
                <a:ea typeface="Arial"/>
                <a:cs typeface="Arial"/>
                <a:sym typeface="Arial"/>
              </a:rPr>
              <a:t>There is a full-length practice exam provided by AAMC</a:t>
            </a:r>
            <a:endParaRPr dirty="0">
              <a:solidFill>
                <a:schemeClr val="tx1"/>
              </a:solidFill>
            </a:endParaRPr>
          </a:p>
          <a:p>
            <a:pPr marL="0" lvl="0" indent="0" algn="l" rtl="0">
              <a:lnSpc>
                <a:spcPct val="115000"/>
              </a:lnSpc>
              <a:spcBef>
                <a:spcPts val="600"/>
              </a:spcBef>
              <a:spcAft>
                <a:spcPts val="0"/>
              </a:spcAft>
              <a:buSzPts val="1800"/>
              <a:buNone/>
            </a:pPr>
            <a:endParaRPr sz="1400" dirty="0">
              <a:latin typeface="Arial"/>
              <a:ea typeface="Arial"/>
              <a:cs typeface="Arial"/>
              <a:sym typeface="Arial"/>
            </a:endParaRPr>
          </a:p>
        </p:txBody>
      </p:sp>
      <p:pic>
        <p:nvPicPr>
          <p:cNvPr id="316" name="Google Shape;316;p26"/>
          <p:cNvPicPr preferRelativeResize="0"/>
          <p:nvPr/>
        </p:nvPicPr>
        <p:blipFill rotWithShape="1">
          <a:blip r:embed="rId3">
            <a:alphaModFix/>
          </a:blip>
          <a:srcRect/>
          <a:stretch/>
        </p:blipFill>
        <p:spPr>
          <a:xfrm>
            <a:off x="5320145" y="1356710"/>
            <a:ext cx="3512155" cy="300793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AAMC PREview</a:t>
            </a:r>
            <a:endParaRPr/>
          </a:p>
        </p:txBody>
      </p:sp>
      <p:pic>
        <p:nvPicPr>
          <p:cNvPr id="322" name="Google Shape;322;p27"/>
          <p:cNvPicPr preferRelativeResize="0"/>
          <p:nvPr/>
        </p:nvPicPr>
        <p:blipFill rotWithShape="1">
          <a:blip r:embed="rId3">
            <a:alphaModFix/>
          </a:blip>
          <a:srcRect/>
          <a:stretch/>
        </p:blipFill>
        <p:spPr>
          <a:xfrm>
            <a:off x="1336472" y="1100171"/>
            <a:ext cx="6443424" cy="370417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a:t>PreMD Exit Survey</a:t>
            </a:r>
            <a:endParaRPr sz="2400"/>
          </a:p>
        </p:txBody>
      </p:sp>
      <p:cxnSp>
        <p:nvCxnSpPr>
          <p:cNvPr id="328" name="Google Shape;328;p28"/>
          <p:cNvCxnSpPr/>
          <p:nvPr/>
        </p:nvCxnSpPr>
        <p:spPr>
          <a:xfrm>
            <a:off x="2717800" y="2078206"/>
            <a:ext cx="3708400" cy="1"/>
          </a:xfrm>
          <a:prstGeom prst="straightConnector1">
            <a:avLst/>
          </a:prstGeom>
          <a:noFill/>
          <a:ln w="12700" cap="flat" cmpd="sng">
            <a:solidFill>
              <a:srgbClr val="CC9900"/>
            </a:solidFill>
            <a:prstDash val="solid"/>
            <a:round/>
            <a:headEnd type="none" w="sm" len="sm"/>
            <a:tailEnd type="none" w="sm" len="sm"/>
          </a:ln>
        </p:spPr>
      </p:cxnSp>
      <p:pic>
        <p:nvPicPr>
          <p:cNvPr id="329" name="Google Shape;329;p28"/>
          <p:cNvPicPr preferRelativeResize="0"/>
          <p:nvPr/>
        </p:nvPicPr>
        <p:blipFill rotWithShape="1">
          <a:blip r:embed="rId3">
            <a:alphaModFix/>
          </a:blip>
          <a:srcRect/>
          <a:stretch/>
        </p:blipFill>
        <p:spPr>
          <a:xfrm>
            <a:off x="3040499" y="2141346"/>
            <a:ext cx="3063002" cy="2999861"/>
          </a:xfrm>
          <a:prstGeom prst="rect">
            <a:avLst/>
          </a:prstGeom>
          <a:noFill/>
          <a:ln>
            <a:noFill/>
          </a:ln>
        </p:spPr>
      </p:pic>
      <p:sp>
        <p:nvSpPr>
          <p:cNvPr id="330" name="Google Shape;330;p28"/>
          <p:cNvSpPr txBox="1"/>
          <p:nvPr/>
        </p:nvSpPr>
        <p:spPr>
          <a:xfrm>
            <a:off x="-42000" y="1690147"/>
            <a:ext cx="9228000" cy="4512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5200"/>
              <a:buFont typeface="Arial"/>
              <a:buNone/>
            </a:pPr>
            <a:r>
              <a:rPr lang="en" sz="2000" b="0" i="0" u="none" strike="noStrike" cap="none">
                <a:solidFill>
                  <a:schemeClr val="dk1"/>
                </a:solidFill>
                <a:latin typeface="Arial"/>
                <a:ea typeface="Arial"/>
                <a:cs typeface="Arial"/>
                <a:sym typeface="Arial"/>
              </a:rPr>
              <a:t>Please complete our survey!</a:t>
            </a:r>
            <a:br>
              <a:rPr lang="en" sz="2000" b="0" i="0" u="none" strike="noStrike" cap="none">
                <a:solidFill>
                  <a:schemeClr val="dk1"/>
                </a:solidFill>
                <a:latin typeface="Arial"/>
                <a:ea typeface="Arial"/>
                <a:cs typeface="Arial"/>
                <a:sym typeface="Arial"/>
              </a:rPr>
            </a:br>
            <a:r>
              <a:rPr lang="en" sz="2000" b="0" i="0" u="none" strike="noStrike" cap="none">
                <a:solidFill>
                  <a:schemeClr val="dk1"/>
                </a:solidFill>
                <a:latin typeface="Arial"/>
                <a:ea typeface="Arial"/>
                <a:cs typeface="Arial"/>
                <a:sym typeface="Arial"/>
              </a:rPr>
              <a:t>You will be entered into a raffle for an AAMC question pack! This includes all 6 question banks for all the subjects with a total of 720 questions!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9"/>
          <p:cNvSpPr txBox="1">
            <a:spLocks noGrp="1"/>
          </p:cNvSpPr>
          <p:nvPr>
            <p:ph type="ctrTitle"/>
          </p:nvPr>
        </p:nvSpPr>
        <p:spPr>
          <a:xfrm>
            <a:off x="311700" y="1633817"/>
            <a:ext cx="8520600" cy="1739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sz="3600" i="1"/>
              <a:t>Thank you!</a:t>
            </a:r>
            <a:br>
              <a:rPr lang="en" sz="3600" i="1"/>
            </a:br>
            <a:br>
              <a:rPr lang="en" sz="3600" i="1"/>
            </a:br>
            <a:r>
              <a:rPr lang="en" sz="3600" b="1" i="1"/>
              <a:t>Questions?</a:t>
            </a:r>
            <a:endParaRPr sz="3600" b="1" i="1"/>
          </a:p>
        </p:txBody>
      </p:sp>
      <p:cxnSp>
        <p:nvCxnSpPr>
          <p:cNvPr id="336" name="Google Shape;336;p29"/>
          <p:cNvCxnSpPr/>
          <p:nvPr/>
        </p:nvCxnSpPr>
        <p:spPr>
          <a:xfrm>
            <a:off x="1975766" y="2503534"/>
            <a:ext cx="5291400" cy="0"/>
          </a:xfrm>
          <a:prstGeom prst="straightConnector1">
            <a:avLst/>
          </a:prstGeom>
          <a:noFill/>
          <a:ln w="19050" cap="flat" cmpd="sng">
            <a:solidFill>
              <a:srgbClr val="CC9900"/>
            </a:solidFill>
            <a:prstDash val="solid"/>
            <a:round/>
            <a:headEnd type="none" w="sm" len="sm"/>
            <a:tailEnd type="none" w="sm" len="sm"/>
          </a:ln>
        </p:spPr>
      </p:cxnSp>
      <p:pic>
        <p:nvPicPr>
          <p:cNvPr id="337" name="Google Shape;337;p29"/>
          <p:cNvPicPr preferRelativeResize="0"/>
          <p:nvPr/>
        </p:nvPicPr>
        <p:blipFill rotWithShape="1">
          <a:blip r:embed="rId3">
            <a:alphaModFix/>
          </a:blip>
          <a:srcRect l="44107" t="15922" r="42630" b="30823"/>
          <a:stretch/>
        </p:blipFill>
        <p:spPr>
          <a:xfrm>
            <a:off x="7907308" y="48483"/>
            <a:ext cx="1130300" cy="431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600"/>
              <a:buNone/>
            </a:pPr>
            <a:r>
              <a:rPr lang="en"/>
              <a:t>Overview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title" idx="4294967295"/>
          </p:nvPr>
        </p:nvSpPr>
        <p:spPr>
          <a:xfrm>
            <a:off x="311100" y="1034813"/>
            <a:ext cx="8521800" cy="5730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b="1"/>
              <a:t>The Application Cycle</a:t>
            </a:r>
            <a:endParaRPr b="1"/>
          </a:p>
        </p:txBody>
      </p:sp>
      <p:pic>
        <p:nvPicPr>
          <p:cNvPr id="150" name="Google Shape;150;p4"/>
          <p:cNvPicPr preferRelativeResize="0"/>
          <p:nvPr/>
        </p:nvPicPr>
        <p:blipFill rotWithShape="1">
          <a:blip r:embed="rId3">
            <a:alphaModFix/>
          </a:blip>
          <a:srcRect/>
          <a:stretch/>
        </p:blipFill>
        <p:spPr>
          <a:xfrm>
            <a:off x="121675" y="2592050"/>
            <a:ext cx="8839201" cy="210799"/>
          </a:xfrm>
          <a:prstGeom prst="rect">
            <a:avLst/>
          </a:prstGeom>
          <a:noFill/>
          <a:ln>
            <a:noFill/>
          </a:ln>
        </p:spPr>
      </p:pic>
      <p:sp>
        <p:nvSpPr>
          <p:cNvPr id="151" name="Google Shape;151;p4"/>
          <p:cNvSpPr txBox="1"/>
          <p:nvPr/>
        </p:nvSpPr>
        <p:spPr>
          <a:xfrm>
            <a:off x="4982625" y="2955250"/>
            <a:ext cx="1440900" cy="354000"/>
          </a:xfrm>
          <a:prstGeom prst="rect">
            <a:avLst/>
          </a:prstGeom>
          <a:solidFill>
            <a:srgbClr val="674EA7"/>
          </a:solidFill>
          <a:ln w="127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Arial"/>
                <a:ea typeface="Arial"/>
                <a:cs typeface="Arial"/>
                <a:sym typeface="Arial"/>
              </a:rPr>
              <a:t>Secondary Apps</a:t>
            </a:r>
            <a:endParaRPr sz="1100" b="0" i="0" u="none" strike="noStrike" cap="none">
              <a:solidFill>
                <a:srgbClr val="FFFFFF"/>
              </a:solidFill>
              <a:latin typeface="Arial"/>
              <a:ea typeface="Arial"/>
              <a:cs typeface="Arial"/>
              <a:sym typeface="Arial"/>
            </a:endParaRPr>
          </a:p>
        </p:txBody>
      </p:sp>
      <p:sp>
        <p:nvSpPr>
          <p:cNvPr id="152" name="Google Shape;152;p4"/>
          <p:cNvSpPr txBox="1"/>
          <p:nvPr/>
        </p:nvSpPr>
        <p:spPr>
          <a:xfrm>
            <a:off x="789821" y="2085650"/>
            <a:ext cx="4192800" cy="354000"/>
          </a:xfrm>
          <a:prstGeom prst="rect">
            <a:avLst/>
          </a:prstGeom>
          <a:solidFill>
            <a:srgbClr val="E69138"/>
          </a:solidFill>
          <a:ln w="127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Arial"/>
                <a:ea typeface="Arial"/>
                <a:cs typeface="Arial"/>
                <a:sym typeface="Arial"/>
              </a:rPr>
              <a:t>MCAT</a:t>
            </a:r>
            <a:endParaRPr sz="1100" b="0" i="0" u="none" strike="noStrike" cap="none">
              <a:solidFill>
                <a:srgbClr val="FFFFFF"/>
              </a:solidFill>
              <a:latin typeface="Arial"/>
              <a:ea typeface="Arial"/>
              <a:cs typeface="Arial"/>
              <a:sym typeface="Arial"/>
            </a:endParaRPr>
          </a:p>
        </p:txBody>
      </p:sp>
      <p:sp>
        <p:nvSpPr>
          <p:cNvPr id="153" name="Google Shape;153;p4"/>
          <p:cNvSpPr txBox="1"/>
          <p:nvPr/>
        </p:nvSpPr>
        <p:spPr>
          <a:xfrm>
            <a:off x="5296466" y="2085650"/>
            <a:ext cx="3063900" cy="354000"/>
          </a:xfrm>
          <a:prstGeom prst="rect">
            <a:avLst/>
          </a:prstGeom>
          <a:solidFill>
            <a:srgbClr val="4A86E8"/>
          </a:solidFill>
          <a:ln w="127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Arial"/>
                <a:ea typeface="Arial"/>
                <a:cs typeface="Arial"/>
                <a:sym typeface="Arial"/>
              </a:rPr>
              <a:t>Interviews</a:t>
            </a:r>
            <a:endParaRPr sz="1100" b="0" i="0" u="none" strike="noStrike" cap="none">
              <a:solidFill>
                <a:srgbClr val="FFFFFF"/>
              </a:solidFill>
              <a:latin typeface="Arial"/>
              <a:ea typeface="Arial"/>
              <a:cs typeface="Arial"/>
              <a:sym typeface="Arial"/>
            </a:endParaRPr>
          </a:p>
        </p:txBody>
      </p:sp>
      <p:sp>
        <p:nvSpPr>
          <p:cNvPr id="154" name="Google Shape;154;p4"/>
          <p:cNvSpPr txBox="1"/>
          <p:nvPr/>
        </p:nvSpPr>
        <p:spPr>
          <a:xfrm>
            <a:off x="3971250" y="2955250"/>
            <a:ext cx="957000" cy="354000"/>
          </a:xfrm>
          <a:prstGeom prst="rect">
            <a:avLst/>
          </a:prstGeom>
          <a:solidFill>
            <a:srgbClr val="C00000"/>
          </a:solidFill>
          <a:ln w="127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Arial"/>
                <a:ea typeface="Arial"/>
                <a:cs typeface="Arial"/>
                <a:sym typeface="Arial"/>
              </a:rPr>
              <a:t>Primary App</a:t>
            </a:r>
            <a:endParaRPr sz="1100" b="0" i="0" u="none" strike="noStrike" cap="none">
              <a:solidFill>
                <a:srgbClr val="FFFFFF"/>
              </a:solidFill>
              <a:latin typeface="Arial"/>
              <a:ea typeface="Arial"/>
              <a:cs typeface="Arial"/>
              <a:sym typeface="Arial"/>
            </a:endParaRPr>
          </a:p>
        </p:txBody>
      </p:sp>
      <p:sp>
        <p:nvSpPr>
          <p:cNvPr id="155" name="Google Shape;155;p4"/>
          <p:cNvSpPr txBox="1"/>
          <p:nvPr/>
        </p:nvSpPr>
        <p:spPr>
          <a:xfrm>
            <a:off x="4982625" y="3358850"/>
            <a:ext cx="1440900" cy="354000"/>
          </a:xfrm>
          <a:prstGeom prst="rect">
            <a:avLst/>
          </a:prstGeom>
          <a:solidFill>
            <a:srgbClr val="005800"/>
          </a:solidFill>
          <a:ln w="127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rgbClr val="FFFFFF"/>
                </a:solidFill>
                <a:latin typeface="Arial"/>
                <a:ea typeface="Arial"/>
                <a:cs typeface="Arial"/>
                <a:sym typeface="Arial"/>
              </a:rPr>
              <a:t>Judgement Tests</a:t>
            </a:r>
            <a:endParaRPr sz="1100" b="0" i="0" u="none" strike="noStrike" cap="none">
              <a:solidFill>
                <a:srgbClr val="FFFFFF"/>
              </a:solidFill>
              <a:latin typeface="Arial"/>
              <a:ea typeface="Arial"/>
              <a:cs typeface="Arial"/>
              <a:sym typeface="Arial"/>
            </a:endParaRPr>
          </a:p>
        </p:txBody>
      </p:sp>
      <p:sp>
        <p:nvSpPr>
          <p:cNvPr id="156" name="Google Shape;156;p4"/>
          <p:cNvSpPr/>
          <p:nvPr/>
        </p:nvSpPr>
        <p:spPr>
          <a:xfrm>
            <a:off x="2519475" y="2561125"/>
            <a:ext cx="239100" cy="210900"/>
          </a:xfrm>
          <a:prstGeom prst="star5">
            <a:avLst>
              <a:gd name="adj" fmla="val 19098"/>
              <a:gd name="hf" fmla="val 105146"/>
              <a:gd name="vf" fmla="val 110557"/>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4"/>
          <p:cNvSpPr/>
          <p:nvPr/>
        </p:nvSpPr>
        <p:spPr>
          <a:xfrm>
            <a:off x="3832150" y="2592000"/>
            <a:ext cx="239100" cy="210900"/>
          </a:xfrm>
          <a:prstGeom prst="star5">
            <a:avLst>
              <a:gd name="adj" fmla="val 19098"/>
              <a:gd name="hf" fmla="val 105146"/>
              <a:gd name="vf" fmla="val 110557"/>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4"/>
          <p:cNvSpPr/>
          <p:nvPr/>
        </p:nvSpPr>
        <p:spPr>
          <a:xfrm>
            <a:off x="6598825" y="3026413"/>
            <a:ext cx="1279800" cy="2391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What is a Secondary? </a:t>
            </a:r>
            <a:endParaRPr/>
          </a:p>
        </p:txBody>
      </p:sp>
      <p:sp>
        <p:nvSpPr>
          <p:cNvPr id="164" name="Google Shape;164;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57000"/>
              </a:lnSpc>
              <a:spcBef>
                <a:spcPts val="0"/>
              </a:spcBef>
              <a:spcAft>
                <a:spcPts val="0"/>
              </a:spcAft>
              <a:buSzPts val="1800"/>
              <a:buNone/>
            </a:pPr>
            <a:endParaRPr/>
          </a:p>
          <a:p>
            <a:pPr marL="0" lvl="0" indent="0" algn="l" rtl="0">
              <a:lnSpc>
                <a:spcPct val="157000"/>
              </a:lnSpc>
              <a:spcBef>
                <a:spcPts val="0"/>
              </a:spcBef>
              <a:spcAft>
                <a:spcPts val="0"/>
              </a:spcAft>
              <a:buClr>
                <a:srgbClr val="22355A"/>
              </a:buClr>
              <a:buSzPts val="1050"/>
              <a:buNone/>
            </a:pPr>
            <a:endParaRPr sz="1200" i="1">
              <a:solidFill>
                <a:schemeClr val="dk1"/>
              </a:solidFill>
            </a:endParaRPr>
          </a:p>
          <a:p>
            <a:pPr marL="0" lvl="0" indent="0" algn="l" rtl="0">
              <a:lnSpc>
                <a:spcPct val="115000"/>
              </a:lnSpc>
              <a:spcBef>
                <a:spcPts val="1900"/>
              </a:spcBef>
              <a:spcAft>
                <a:spcPts val="1200"/>
              </a:spcAft>
              <a:buSzPts val="1800"/>
              <a:buNone/>
            </a:pPr>
            <a:endParaRPr sz="1600">
              <a:solidFill>
                <a:schemeClr val="dk1"/>
              </a:solidFill>
            </a:endParaRPr>
          </a:p>
        </p:txBody>
      </p:sp>
      <p:sp>
        <p:nvSpPr>
          <p:cNvPr id="165" name="Google Shape;165;p5"/>
          <p:cNvSpPr txBox="1"/>
          <p:nvPr/>
        </p:nvSpPr>
        <p:spPr>
          <a:xfrm>
            <a:off x="582750" y="1152475"/>
            <a:ext cx="7978500" cy="3139291"/>
          </a:xfrm>
          <a:prstGeom prst="rect">
            <a:avLst/>
          </a:prstGeom>
          <a:noFill/>
          <a:ln>
            <a:noFill/>
          </a:ln>
        </p:spPr>
        <p:txBody>
          <a:bodyPr spcFirstLastPara="1" wrap="square" lIns="91425" tIns="91425" rIns="91425" bIns="91425" anchor="t" anchorCtr="0">
            <a:spAutoFit/>
          </a:bodyPr>
          <a:lstStyle/>
          <a:p>
            <a:pPr marL="457200" marR="0" lvl="0" indent="-317500" algn="l" rtl="0">
              <a:lnSpc>
                <a:spcPct val="160000"/>
              </a:lnSpc>
              <a:spcBef>
                <a:spcPts val="0"/>
              </a:spcBef>
              <a:spcAft>
                <a:spcPts val="0"/>
              </a:spcAft>
              <a:buClr>
                <a:srgbClr val="000000"/>
              </a:buClr>
              <a:buSzPts val="1400"/>
              <a:buFont typeface="Arial"/>
              <a:buChar char="•"/>
            </a:pPr>
            <a:r>
              <a:rPr lang="en" sz="1500" b="0" i="0" u="none" strike="noStrike" cap="none" dirty="0">
                <a:solidFill>
                  <a:schemeClr val="tx1"/>
                </a:solidFill>
                <a:latin typeface="Arial"/>
                <a:ea typeface="Arial"/>
                <a:cs typeface="Arial"/>
                <a:sym typeface="Arial"/>
              </a:rPr>
              <a:t>A set of essays that you write for a specific school </a:t>
            </a:r>
            <a:endParaRPr sz="1500" b="0" i="0" u="none" strike="noStrike" cap="none" dirty="0">
              <a:solidFill>
                <a:schemeClr val="tx1"/>
              </a:solidFill>
              <a:latin typeface="Arial"/>
              <a:ea typeface="Arial"/>
              <a:cs typeface="Arial"/>
              <a:sym typeface="Arial"/>
            </a:endParaRPr>
          </a:p>
          <a:p>
            <a:pPr marL="457200" marR="0" lvl="0" indent="-317500" algn="l" rtl="0">
              <a:lnSpc>
                <a:spcPct val="160000"/>
              </a:lnSpc>
              <a:spcBef>
                <a:spcPts val="0"/>
              </a:spcBef>
              <a:spcAft>
                <a:spcPts val="0"/>
              </a:spcAft>
              <a:buClr>
                <a:srgbClr val="000000"/>
              </a:buClr>
              <a:buSzPts val="1400"/>
              <a:buFont typeface="Arial"/>
              <a:buChar char="•"/>
            </a:pPr>
            <a:r>
              <a:rPr lang="en" sz="1500" b="0" i="0" u="none" strike="noStrike" cap="none" dirty="0">
                <a:solidFill>
                  <a:schemeClr val="tx1"/>
                </a:solidFill>
                <a:latin typeface="Arial"/>
                <a:ea typeface="Arial"/>
                <a:cs typeface="Arial"/>
                <a:sym typeface="Arial"/>
              </a:rPr>
              <a:t>That school’s way of getting to know you better before a potential interview</a:t>
            </a:r>
            <a:endParaRPr sz="1500" b="0" i="0" u="none" strike="noStrike" cap="none" dirty="0">
              <a:solidFill>
                <a:schemeClr val="tx1"/>
              </a:solidFill>
              <a:latin typeface="Arial"/>
              <a:ea typeface="Arial"/>
              <a:cs typeface="Arial"/>
              <a:sym typeface="Arial"/>
            </a:endParaRPr>
          </a:p>
          <a:p>
            <a:pPr marL="457200" marR="0" lvl="0" indent="-317500" algn="l" rtl="0">
              <a:lnSpc>
                <a:spcPct val="160000"/>
              </a:lnSpc>
              <a:spcBef>
                <a:spcPts val="0"/>
              </a:spcBef>
              <a:spcAft>
                <a:spcPts val="0"/>
              </a:spcAft>
              <a:buClr>
                <a:srgbClr val="000000"/>
              </a:buClr>
              <a:buSzPts val="1400"/>
              <a:buFont typeface="Arial"/>
              <a:buChar char="•"/>
            </a:pPr>
            <a:r>
              <a:rPr lang="en" sz="1500" b="0" i="0" u="none" strike="noStrike" cap="none" dirty="0">
                <a:solidFill>
                  <a:schemeClr val="tx1"/>
                </a:solidFill>
                <a:latin typeface="Arial"/>
                <a:ea typeface="Arial"/>
                <a:cs typeface="Arial"/>
                <a:sym typeface="Arial"/>
              </a:rPr>
              <a:t>Each school chooses which prompts they want to ask you and you answer them in essay format </a:t>
            </a:r>
            <a:endParaRPr sz="1500" b="0" i="0" u="none" strike="noStrike" cap="none" dirty="0">
              <a:solidFill>
                <a:schemeClr val="tx1"/>
              </a:solidFill>
              <a:latin typeface="Arial"/>
              <a:ea typeface="Arial"/>
              <a:cs typeface="Arial"/>
              <a:sym typeface="Arial"/>
            </a:endParaRPr>
          </a:p>
          <a:p>
            <a:pPr marL="457200" marR="0" lvl="0" indent="-317500" algn="l" rtl="0">
              <a:lnSpc>
                <a:spcPct val="160000"/>
              </a:lnSpc>
              <a:spcBef>
                <a:spcPts val="0"/>
              </a:spcBef>
              <a:spcAft>
                <a:spcPts val="0"/>
              </a:spcAft>
              <a:buClr>
                <a:srgbClr val="000000"/>
              </a:buClr>
              <a:buSzPts val="1400"/>
              <a:buFont typeface="Arial"/>
              <a:buChar char="•"/>
            </a:pPr>
            <a:r>
              <a:rPr lang="en" sz="1500" b="0" i="0" u="none" strike="noStrike" cap="none" dirty="0">
                <a:solidFill>
                  <a:schemeClr val="tx1"/>
                </a:solidFill>
                <a:latin typeface="Arial"/>
                <a:ea typeface="Arial"/>
                <a:cs typeface="Arial"/>
                <a:sym typeface="Arial"/>
              </a:rPr>
              <a:t>Some prompts are commonly asked so many students will pre-write them</a:t>
            </a:r>
            <a:endParaRPr sz="1500" b="0" i="0" u="none" strike="noStrike" cap="none" dirty="0">
              <a:solidFill>
                <a:schemeClr val="tx1"/>
              </a:solidFill>
              <a:latin typeface="Arial"/>
              <a:ea typeface="Arial"/>
              <a:cs typeface="Arial"/>
              <a:sym typeface="Arial"/>
            </a:endParaRPr>
          </a:p>
          <a:p>
            <a:pPr marL="457200" marR="0" lvl="0" indent="-317500" algn="l" rtl="0">
              <a:lnSpc>
                <a:spcPct val="160000"/>
              </a:lnSpc>
              <a:spcBef>
                <a:spcPts val="0"/>
              </a:spcBef>
              <a:spcAft>
                <a:spcPts val="0"/>
              </a:spcAft>
              <a:buClr>
                <a:srgbClr val="000000"/>
              </a:buClr>
              <a:buSzPts val="1400"/>
              <a:buFont typeface="Arial"/>
              <a:buChar char="•"/>
            </a:pPr>
            <a:r>
              <a:rPr lang="en" sz="1500" b="0" i="0" u="none" strike="noStrike" cap="none" dirty="0">
                <a:solidFill>
                  <a:schemeClr val="tx1"/>
                </a:solidFill>
                <a:latin typeface="Arial"/>
                <a:ea typeface="Arial"/>
                <a:cs typeface="Arial"/>
                <a:sym typeface="Arial"/>
              </a:rPr>
              <a:t>Other prompts are more unique to specific schools </a:t>
            </a:r>
            <a:endParaRPr sz="1500" b="0" i="0" u="none" strike="noStrike" cap="none" dirty="0">
              <a:solidFill>
                <a:schemeClr val="tx1"/>
              </a:solidFill>
              <a:latin typeface="Arial"/>
              <a:ea typeface="Arial"/>
              <a:cs typeface="Arial"/>
              <a:sym typeface="Arial"/>
            </a:endParaRPr>
          </a:p>
          <a:p>
            <a:pPr marL="457200" marR="0" lvl="0" indent="-317500" algn="l" rtl="0">
              <a:lnSpc>
                <a:spcPct val="160000"/>
              </a:lnSpc>
              <a:spcBef>
                <a:spcPts val="0"/>
              </a:spcBef>
              <a:spcAft>
                <a:spcPts val="0"/>
              </a:spcAft>
              <a:buClr>
                <a:srgbClr val="000000"/>
              </a:buClr>
              <a:buSzPts val="1400"/>
              <a:buFont typeface="Arial"/>
              <a:buChar char="•"/>
            </a:pPr>
            <a:r>
              <a:rPr lang="en" sz="1500" b="0" i="0" u="none" strike="noStrike" cap="none" dirty="0">
                <a:solidFill>
                  <a:schemeClr val="tx1"/>
                </a:solidFill>
                <a:latin typeface="Arial"/>
                <a:ea typeface="Arial"/>
                <a:cs typeface="Arial"/>
                <a:sym typeface="Arial"/>
              </a:rPr>
              <a:t>Schools can also change which prompts they ask from year-to-year, BUT they typically stay the same</a:t>
            </a:r>
            <a:endParaRPr sz="1500" b="0" i="0" u="none" strike="noStrike" cap="none" dirty="0">
              <a:solidFill>
                <a:schemeClr val="tx1"/>
              </a:solidFill>
              <a:latin typeface="Arial"/>
              <a:ea typeface="Arial"/>
              <a:cs typeface="Arial"/>
              <a:sym typeface="Arial"/>
            </a:endParaRPr>
          </a:p>
        </p:txBody>
      </p:sp>
      <p:grpSp>
        <p:nvGrpSpPr>
          <p:cNvPr id="166" name="Google Shape;166;p5"/>
          <p:cNvGrpSpPr/>
          <p:nvPr/>
        </p:nvGrpSpPr>
        <p:grpSpPr>
          <a:xfrm>
            <a:off x="1383749" y="4207005"/>
            <a:ext cx="6376501" cy="800328"/>
            <a:chOff x="5699" y="31156"/>
            <a:chExt cx="6473605" cy="1043317"/>
          </a:xfrm>
        </p:grpSpPr>
        <p:sp>
          <p:nvSpPr>
            <p:cNvPr id="167" name="Google Shape;167;p5"/>
            <p:cNvSpPr/>
            <p:nvPr/>
          </p:nvSpPr>
          <p:spPr>
            <a:xfrm>
              <a:off x="5699" y="52325"/>
              <a:ext cx="1703580" cy="1022148"/>
            </a:xfrm>
            <a:prstGeom prst="roundRect">
              <a:avLst>
                <a:gd name="adj" fmla="val 10000"/>
              </a:avLst>
            </a:prstGeom>
            <a:solidFill>
              <a:srgbClr val="CC99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txBox="1"/>
            <p:nvPr/>
          </p:nvSpPr>
          <p:spPr>
            <a:xfrm>
              <a:off x="35637" y="82263"/>
              <a:ext cx="1643704" cy="96227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Primary</a:t>
              </a:r>
              <a:endParaRPr/>
            </a:p>
          </p:txBody>
        </p:sp>
        <p:sp>
          <p:nvSpPr>
            <p:cNvPr id="169" name="Google Shape;169;p5"/>
            <p:cNvSpPr/>
            <p:nvPr/>
          </p:nvSpPr>
          <p:spPr>
            <a:xfrm rot="-30512">
              <a:off x="1879631" y="341480"/>
              <a:ext cx="361173" cy="422487"/>
            </a:xfrm>
            <a:prstGeom prst="rightArrow">
              <a:avLst>
                <a:gd name="adj1" fmla="val 60000"/>
                <a:gd name="adj2" fmla="val 50000"/>
              </a:avLst>
            </a:pr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txBox="1"/>
            <p:nvPr/>
          </p:nvSpPr>
          <p:spPr>
            <a:xfrm rot="-30512">
              <a:off x="1879633" y="426458"/>
              <a:ext cx="252821" cy="2534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171" name="Google Shape;171;p5"/>
            <p:cNvSpPr/>
            <p:nvPr/>
          </p:nvSpPr>
          <p:spPr>
            <a:xfrm>
              <a:off x="2390712" y="31156"/>
              <a:ext cx="1703580" cy="1022148"/>
            </a:xfrm>
            <a:prstGeom prst="roundRect">
              <a:avLst>
                <a:gd name="adj" fmla="val 10000"/>
              </a:avLst>
            </a:prstGeom>
            <a:solidFill>
              <a:srgbClr val="CC99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txBox="1"/>
            <p:nvPr/>
          </p:nvSpPr>
          <p:spPr>
            <a:xfrm>
              <a:off x="2420650" y="61094"/>
              <a:ext cx="1643704" cy="96227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Secondary/Situational Judgement Tests</a:t>
              </a:r>
              <a:endParaRPr/>
            </a:p>
          </p:txBody>
        </p:sp>
        <p:sp>
          <p:nvSpPr>
            <p:cNvPr id="173" name="Google Shape;173;p5"/>
            <p:cNvSpPr/>
            <p:nvPr/>
          </p:nvSpPr>
          <p:spPr>
            <a:xfrm>
              <a:off x="4264650" y="330986"/>
              <a:ext cx="361159" cy="422487"/>
            </a:xfrm>
            <a:prstGeom prst="rightArrow">
              <a:avLst>
                <a:gd name="adj1" fmla="val 60000"/>
                <a:gd name="adj2" fmla="val 50000"/>
              </a:avLst>
            </a:pr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txBox="1"/>
            <p:nvPr/>
          </p:nvSpPr>
          <p:spPr>
            <a:xfrm>
              <a:off x="4264650" y="415483"/>
              <a:ext cx="252811" cy="25349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chemeClr val="lt1"/>
                </a:solidFill>
                <a:latin typeface="Arial"/>
                <a:ea typeface="Arial"/>
                <a:cs typeface="Arial"/>
                <a:sym typeface="Arial"/>
              </a:endParaRPr>
            </a:p>
          </p:txBody>
        </p:sp>
        <p:sp>
          <p:nvSpPr>
            <p:cNvPr id="175" name="Google Shape;175;p5"/>
            <p:cNvSpPr/>
            <p:nvPr/>
          </p:nvSpPr>
          <p:spPr>
            <a:xfrm>
              <a:off x="4775724" y="31156"/>
              <a:ext cx="1703580" cy="1022148"/>
            </a:xfrm>
            <a:prstGeom prst="roundRect">
              <a:avLst>
                <a:gd name="adj" fmla="val 10000"/>
              </a:avLst>
            </a:prstGeom>
            <a:solidFill>
              <a:srgbClr val="CC99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txBox="1"/>
            <p:nvPr/>
          </p:nvSpPr>
          <p:spPr>
            <a:xfrm>
              <a:off x="4805662" y="61094"/>
              <a:ext cx="1643704" cy="96227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0" i="0" u="none" strike="noStrike" cap="none">
                  <a:solidFill>
                    <a:schemeClr val="lt1"/>
                  </a:solidFill>
                  <a:latin typeface="Arial"/>
                  <a:ea typeface="Arial"/>
                  <a:cs typeface="Arial"/>
                  <a:sym typeface="Arial"/>
                </a:rPr>
                <a:t>Interviews</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6"/>
          <p:cNvPicPr preferRelativeResize="0"/>
          <p:nvPr/>
        </p:nvPicPr>
        <p:blipFill rotWithShape="1">
          <a:blip r:embed="rId3">
            <a:alphaModFix/>
          </a:blip>
          <a:srcRect l="2342"/>
          <a:stretch/>
        </p:blipFill>
        <p:spPr>
          <a:xfrm>
            <a:off x="4768250" y="1592225"/>
            <a:ext cx="3994750" cy="2582675"/>
          </a:xfrm>
          <a:prstGeom prst="rect">
            <a:avLst/>
          </a:prstGeom>
          <a:noFill/>
          <a:ln>
            <a:noFill/>
          </a:ln>
        </p:spPr>
      </p:pic>
      <p:sp>
        <p:nvSpPr>
          <p:cNvPr id="182" name="Google Shape;182;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Timeline</a:t>
            </a:r>
            <a:endParaRPr/>
          </a:p>
        </p:txBody>
      </p:sp>
      <p:sp>
        <p:nvSpPr>
          <p:cNvPr id="183" name="Google Shape;183;p6"/>
          <p:cNvSpPr txBox="1">
            <a:spLocks noGrp="1"/>
          </p:cNvSpPr>
          <p:nvPr>
            <p:ph type="body" idx="1"/>
          </p:nvPr>
        </p:nvSpPr>
        <p:spPr>
          <a:xfrm>
            <a:off x="135000" y="1284273"/>
            <a:ext cx="4437000" cy="3198517"/>
          </a:xfrm>
          <a:prstGeom prst="rect">
            <a:avLst/>
          </a:prstGeom>
          <a:noFill/>
          <a:ln>
            <a:noFill/>
          </a:ln>
        </p:spPr>
        <p:txBody>
          <a:bodyPr spcFirstLastPara="1" wrap="square" lIns="91425" tIns="91425" rIns="91425" bIns="91425" anchor="t" anchorCtr="0">
            <a:normAutofit fontScale="92500" lnSpcReduction="10000"/>
          </a:bodyPr>
          <a:lstStyle/>
          <a:p>
            <a:pPr marL="457200" lvl="0" indent="-325755" algn="l" rtl="0">
              <a:lnSpc>
                <a:spcPct val="128571"/>
              </a:lnSpc>
              <a:spcBef>
                <a:spcPts val="600"/>
              </a:spcBef>
              <a:spcAft>
                <a:spcPts val="0"/>
              </a:spcAft>
              <a:buClr>
                <a:schemeClr val="tx1"/>
              </a:buClr>
              <a:buSzPts val="1400"/>
              <a:buFont typeface="Arial"/>
              <a:buChar char="•"/>
            </a:pPr>
            <a:r>
              <a:rPr lang="en" sz="1400" dirty="0">
                <a:solidFill>
                  <a:schemeClr val="tx1"/>
                </a:solidFill>
              </a:rPr>
              <a:t>They are sent to you after your primary application is cleared by the school </a:t>
            </a:r>
            <a:endParaRPr sz="1400" dirty="0">
              <a:solidFill>
                <a:schemeClr val="tx1"/>
              </a:solidFill>
            </a:endParaRPr>
          </a:p>
          <a:p>
            <a:pPr marL="457200" lvl="0" indent="-325755" algn="l" rtl="0">
              <a:lnSpc>
                <a:spcPct val="128571"/>
              </a:lnSpc>
              <a:spcBef>
                <a:spcPts val="1200"/>
              </a:spcBef>
              <a:spcAft>
                <a:spcPts val="0"/>
              </a:spcAft>
              <a:buClr>
                <a:schemeClr val="tx1"/>
              </a:buClr>
              <a:buSzPts val="1400"/>
              <a:buFont typeface="Arial"/>
              <a:buChar char="•"/>
            </a:pPr>
            <a:r>
              <a:rPr lang="en" sz="1400" dirty="0">
                <a:solidFill>
                  <a:schemeClr val="tx1"/>
                </a:solidFill>
              </a:rPr>
              <a:t>Secondary apps can be sent back immediately after your primary is approved or some primary apps will go through a more thorough review process and may take a few weeks to get to you</a:t>
            </a:r>
            <a:endParaRPr sz="1400" dirty="0">
              <a:solidFill>
                <a:schemeClr val="tx1"/>
              </a:solidFill>
            </a:endParaRPr>
          </a:p>
          <a:p>
            <a:pPr marL="457200" lvl="0" indent="-325755" algn="l" rtl="0">
              <a:lnSpc>
                <a:spcPct val="128571"/>
              </a:lnSpc>
              <a:spcBef>
                <a:spcPts val="1200"/>
              </a:spcBef>
              <a:spcAft>
                <a:spcPts val="0"/>
              </a:spcAft>
              <a:buClr>
                <a:schemeClr val="tx1"/>
              </a:buClr>
              <a:buSzPts val="1400"/>
              <a:buFont typeface="Arial"/>
              <a:buChar char="•"/>
            </a:pPr>
            <a:r>
              <a:rPr lang="en" sz="1400" dirty="0">
                <a:solidFill>
                  <a:schemeClr val="tx1"/>
                </a:solidFill>
              </a:rPr>
              <a:t>Start writing them in July and continue writing them through the end of September </a:t>
            </a:r>
            <a:endParaRPr sz="1400" dirty="0">
              <a:solidFill>
                <a:schemeClr val="tx1"/>
              </a:solidFill>
            </a:endParaRPr>
          </a:p>
          <a:p>
            <a:pPr marL="457200" lvl="0" indent="-325755" algn="l" rtl="0">
              <a:lnSpc>
                <a:spcPct val="128571"/>
              </a:lnSpc>
              <a:spcBef>
                <a:spcPts val="1200"/>
              </a:spcBef>
              <a:spcAft>
                <a:spcPts val="600"/>
              </a:spcAft>
              <a:buClr>
                <a:schemeClr val="tx1"/>
              </a:buClr>
              <a:buSzPts val="1400"/>
              <a:buFont typeface="Arial"/>
              <a:buChar char="•"/>
            </a:pPr>
            <a:r>
              <a:rPr lang="en" sz="1400" dirty="0">
                <a:solidFill>
                  <a:schemeClr val="tx1"/>
                </a:solidFill>
              </a:rPr>
              <a:t>Pre-write the common prompts to help with writing burden </a:t>
            </a:r>
            <a:endParaRPr sz="1400" dirty="0">
              <a:solidFill>
                <a:schemeClr val="tx1"/>
              </a:solidFill>
            </a:endParaRPr>
          </a:p>
        </p:txBody>
      </p:sp>
      <p:sp>
        <p:nvSpPr>
          <p:cNvPr id="184" name="Google Shape;184;p6"/>
          <p:cNvSpPr/>
          <p:nvPr/>
        </p:nvSpPr>
        <p:spPr>
          <a:xfrm>
            <a:off x="7208425" y="3026413"/>
            <a:ext cx="1279800" cy="2391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Cost of Applying</a:t>
            </a:r>
            <a:endParaRPr/>
          </a:p>
        </p:txBody>
      </p:sp>
      <p:sp>
        <p:nvSpPr>
          <p:cNvPr id="190" name="Google Shape;190;p7"/>
          <p:cNvSpPr txBox="1">
            <a:spLocks noGrp="1"/>
          </p:cNvSpPr>
          <p:nvPr>
            <p:ph type="body" idx="1"/>
          </p:nvPr>
        </p:nvSpPr>
        <p:spPr>
          <a:xfrm>
            <a:off x="647700" y="3694503"/>
            <a:ext cx="7848600" cy="10776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solidFill>
                  <a:schemeClr val="dk1"/>
                </a:solidFill>
              </a:rPr>
              <a:t>AAMC’s Fee Assistance Program</a:t>
            </a:r>
            <a:endParaRPr>
              <a:solidFill>
                <a:schemeClr val="dk1"/>
              </a:solidFill>
            </a:endParaRPr>
          </a:p>
          <a:p>
            <a:pPr marL="914400" lvl="1" indent="-317500" algn="l" rtl="0">
              <a:lnSpc>
                <a:spcPct val="115000"/>
              </a:lnSpc>
              <a:spcBef>
                <a:spcPts val="0"/>
              </a:spcBef>
              <a:spcAft>
                <a:spcPts val="0"/>
              </a:spcAft>
              <a:buSzPts val="1400"/>
              <a:buChar char="-"/>
            </a:pPr>
            <a:r>
              <a:rPr lang="en">
                <a:solidFill>
                  <a:schemeClr val="dk1"/>
                </a:solidFill>
              </a:rPr>
              <a:t>Help with MCAT prep materials, MCAT fee, AMCAS fee, Secondary Application fees</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Ask Pre-med advisor for other avenues to save money</a:t>
            </a:r>
            <a:endParaRPr>
              <a:solidFill>
                <a:schemeClr val="dk1"/>
              </a:solidFill>
            </a:endParaRPr>
          </a:p>
        </p:txBody>
      </p:sp>
      <p:graphicFrame>
        <p:nvGraphicFramePr>
          <p:cNvPr id="191" name="Google Shape;191;p7"/>
          <p:cNvGraphicFramePr/>
          <p:nvPr/>
        </p:nvGraphicFramePr>
        <p:xfrm>
          <a:off x="1135380" y="1200449"/>
          <a:ext cx="6873250" cy="2258900"/>
        </p:xfrm>
        <a:graphic>
          <a:graphicData uri="http://schemas.openxmlformats.org/drawingml/2006/table">
            <a:tbl>
              <a:tblPr>
                <a:noFill/>
                <a:tableStyleId>{8438313D-4678-4D3C-BF21-0CA6BE2EF187}</a:tableStyleId>
              </a:tblPr>
              <a:tblGrid>
                <a:gridCol w="1999850">
                  <a:extLst>
                    <a:ext uri="{9D8B030D-6E8A-4147-A177-3AD203B41FA5}">
                      <a16:colId xmlns:a16="http://schemas.microsoft.com/office/drawing/2014/main" val="20000"/>
                    </a:ext>
                  </a:extLst>
                </a:gridCol>
                <a:gridCol w="4873400">
                  <a:extLst>
                    <a:ext uri="{9D8B030D-6E8A-4147-A177-3AD203B41FA5}">
                      <a16:colId xmlns:a16="http://schemas.microsoft.com/office/drawing/2014/main" val="20001"/>
                    </a:ext>
                  </a:extLst>
                </a:gridCol>
              </a:tblGrid>
              <a:tr h="32340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Step</a:t>
                      </a:r>
                      <a:endParaRPr sz="1400" b="1"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12700" cap="flat" cmpd="sng">
                      <a:solidFill>
                        <a:srgbClr val="926C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C99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t>Description</a:t>
                      </a:r>
                      <a:endParaRPr sz="1400" b="1" i="0" u="none" strike="noStrike" cap="none">
                        <a:solidFill>
                          <a:srgbClr val="000000"/>
                        </a:solidFill>
                        <a:latin typeface="Arial"/>
                        <a:ea typeface="Arial"/>
                        <a:cs typeface="Arial"/>
                        <a:sym typeface="Arial"/>
                      </a:endParaRPr>
                    </a:p>
                  </a:txBody>
                  <a:tcPr marL="45725" marR="45725" marT="45725" marB="45725" anchor="ctr">
                    <a:lnL w="12700" cap="flat" cmpd="sng">
                      <a:solidFill>
                        <a:srgbClr val="926C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C9900"/>
                    </a:solidFill>
                  </a:tcPr>
                </a:tc>
                <a:extLst>
                  <a:ext uri="{0D108BD9-81ED-4DB2-BD59-A6C34878D82A}">
                    <a16:rowId xmlns:a16="http://schemas.microsoft.com/office/drawing/2014/main" val="10000"/>
                  </a:ext>
                </a:extLst>
              </a:tr>
              <a:tr h="4838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Primary Application</a:t>
                      </a:r>
                      <a:endParaRPr sz="1400" b="0"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12700" cap="flat" cmpd="sng">
                      <a:solidFill>
                        <a:srgbClr val="926C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26C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$170 for first school, $43 for each additional school</a:t>
                      </a:r>
                      <a:endParaRPr sz="1400" b="0" i="0" u="none" strike="noStrike" cap="none">
                        <a:solidFill>
                          <a:srgbClr val="000000"/>
                        </a:solidFill>
                        <a:latin typeface="Arial"/>
                        <a:ea typeface="Arial"/>
                        <a:cs typeface="Arial"/>
                        <a:sym typeface="Arial"/>
                      </a:endParaRPr>
                    </a:p>
                  </a:txBody>
                  <a:tcPr marL="45725" marR="45725" marT="45725" marB="45725" anchor="ctr">
                    <a:lnL w="12700" cap="flat" cmpd="sng">
                      <a:solidFill>
                        <a:srgbClr val="926C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26C00"/>
                      </a:solidFill>
                      <a:prstDash val="solid"/>
                      <a:round/>
                      <a:headEnd type="none" w="sm" len="sm"/>
                      <a:tailEnd type="none" w="sm" len="sm"/>
                    </a:lnB>
                  </a:tcPr>
                </a:tc>
                <a:extLst>
                  <a:ext uri="{0D108BD9-81ED-4DB2-BD59-A6C34878D82A}">
                    <a16:rowId xmlns:a16="http://schemas.microsoft.com/office/drawing/2014/main" val="10001"/>
                  </a:ext>
                </a:extLst>
              </a:tr>
              <a:tr h="4838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Secondary Application</a:t>
                      </a:r>
                      <a:endParaRPr sz="1400" b="0"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12700" cap="flat" cmpd="sng">
                      <a:solidFill>
                        <a:srgbClr val="926C00"/>
                      </a:solidFill>
                      <a:prstDash val="solid"/>
                      <a:round/>
                      <a:headEnd type="none" w="sm" len="sm"/>
                      <a:tailEnd type="none" w="sm" len="sm"/>
                    </a:lnR>
                    <a:lnT w="12700" cap="flat" cmpd="sng">
                      <a:solidFill>
                        <a:srgbClr val="926C00"/>
                      </a:solidFill>
                      <a:prstDash val="solid"/>
                      <a:round/>
                      <a:headEnd type="none" w="sm" len="sm"/>
                      <a:tailEnd type="none" w="sm" len="sm"/>
                    </a:lnT>
                    <a:lnB w="12700" cap="flat" cmpd="sng">
                      <a:solidFill>
                        <a:srgbClr val="926C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Varies from $50-$150</a:t>
                      </a:r>
                      <a:endParaRPr sz="1400" b="0" i="0" u="none" strike="noStrike" cap="none">
                        <a:solidFill>
                          <a:srgbClr val="000000"/>
                        </a:solidFill>
                        <a:latin typeface="Arial"/>
                        <a:ea typeface="Arial"/>
                        <a:cs typeface="Arial"/>
                        <a:sym typeface="Arial"/>
                      </a:endParaRPr>
                    </a:p>
                  </a:txBody>
                  <a:tcPr marL="45725" marR="45725" marT="45725" marB="45725" anchor="ctr">
                    <a:lnL w="12700" cap="flat" cmpd="sng">
                      <a:solidFill>
                        <a:srgbClr val="926C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26C00"/>
                      </a:solidFill>
                      <a:prstDash val="solid"/>
                      <a:round/>
                      <a:headEnd type="none" w="sm" len="sm"/>
                      <a:tailEnd type="none" w="sm" len="sm"/>
                    </a:lnT>
                    <a:lnB w="12700" cap="flat" cmpd="sng">
                      <a:solidFill>
                        <a:srgbClr val="926C00"/>
                      </a:solidFill>
                      <a:prstDash val="solid"/>
                      <a:round/>
                      <a:headEnd type="none" w="sm" len="sm"/>
                      <a:tailEnd type="none" w="sm" len="sm"/>
                    </a:lnB>
                  </a:tcPr>
                </a:tc>
                <a:extLst>
                  <a:ext uri="{0D108BD9-81ED-4DB2-BD59-A6C34878D82A}">
                    <a16:rowId xmlns:a16="http://schemas.microsoft.com/office/drawing/2014/main" val="10002"/>
                  </a:ext>
                </a:extLst>
              </a:tr>
              <a:tr h="4838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Interview Travel</a:t>
                      </a:r>
                      <a:endParaRPr sz="1400" b="0"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12700" cap="flat" cmpd="sng">
                      <a:solidFill>
                        <a:srgbClr val="926C00"/>
                      </a:solidFill>
                      <a:prstDash val="solid"/>
                      <a:round/>
                      <a:headEnd type="none" w="sm" len="sm"/>
                      <a:tailEnd type="none" w="sm" len="sm"/>
                    </a:lnR>
                    <a:lnT w="12700" cap="flat" cmpd="sng">
                      <a:solidFill>
                        <a:srgbClr val="926C00"/>
                      </a:solidFill>
                      <a:prstDash val="solid"/>
                      <a:round/>
                      <a:headEnd type="none" w="sm" len="sm"/>
                      <a:tailEnd type="none" w="sm" len="sm"/>
                    </a:lnT>
                    <a:lnB w="12700" cap="flat" cmpd="sng">
                      <a:solidFill>
                        <a:srgbClr val="926C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Varies widely</a:t>
                      </a:r>
                      <a:endParaRPr sz="1400" b="0" i="0" u="none" strike="noStrike" cap="none">
                        <a:solidFill>
                          <a:srgbClr val="000000"/>
                        </a:solidFill>
                        <a:latin typeface="Arial"/>
                        <a:ea typeface="Arial"/>
                        <a:cs typeface="Arial"/>
                        <a:sym typeface="Arial"/>
                      </a:endParaRPr>
                    </a:p>
                  </a:txBody>
                  <a:tcPr marL="45725" marR="45725" marT="45725" marB="45725" anchor="ctr">
                    <a:lnL w="12700" cap="flat" cmpd="sng">
                      <a:solidFill>
                        <a:srgbClr val="926C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26C00"/>
                      </a:solidFill>
                      <a:prstDash val="solid"/>
                      <a:round/>
                      <a:headEnd type="none" w="sm" len="sm"/>
                      <a:tailEnd type="none" w="sm" len="sm"/>
                    </a:lnT>
                    <a:lnB w="12700" cap="flat" cmpd="sng">
                      <a:solidFill>
                        <a:srgbClr val="926C00"/>
                      </a:solidFill>
                      <a:prstDash val="solid"/>
                      <a:round/>
                      <a:headEnd type="none" w="sm" len="sm"/>
                      <a:tailEnd type="none" w="sm" len="sm"/>
                    </a:lnB>
                  </a:tcPr>
                </a:tc>
                <a:extLst>
                  <a:ext uri="{0D108BD9-81ED-4DB2-BD59-A6C34878D82A}">
                    <a16:rowId xmlns:a16="http://schemas.microsoft.com/office/drawing/2014/main" val="10003"/>
                  </a:ext>
                </a:extLst>
              </a:tr>
              <a:tr h="483875">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Total</a:t>
                      </a:r>
                      <a:endParaRPr sz="1400" b="1" i="0" u="none" strike="noStrike" cap="none">
                        <a:solidFill>
                          <a:srgbClr val="000000"/>
                        </a:solidFill>
                        <a:latin typeface="Arial"/>
                        <a:ea typeface="Arial"/>
                        <a:cs typeface="Arial"/>
                        <a:sym typeface="Arial"/>
                      </a:endParaRPr>
                    </a:p>
                  </a:txBody>
                  <a:tcPr marL="45725" marR="45725" marT="45725" marB="45725" anchor="ctr">
                    <a:lnL w="9525" cap="flat" cmpd="sng">
                      <a:solidFill>
                        <a:srgbClr val="000000">
                          <a:alpha val="0"/>
                        </a:srgbClr>
                      </a:solidFill>
                      <a:prstDash val="solid"/>
                      <a:round/>
                      <a:headEnd type="none" w="sm" len="sm"/>
                      <a:tailEnd type="none" w="sm" len="sm"/>
                    </a:lnL>
                    <a:lnR w="12700" cap="flat" cmpd="sng">
                      <a:solidFill>
                        <a:srgbClr val="926C00"/>
                      </a:solidFill>
                      <a:prstDash val="solid"/>
                      <a:round/>
                      <a:headEnd type="none" w="sm" len="sm"/>
                      <a:tailEnd type="none" w="sm" len="sm"/>
                    </a:lnR>
                    <a:lnT w="12700" cap="flat" cmpd="sng">
                      <a:solidFill>
                        <a:srgbClr val="926C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t>Expect total costs to be in the $1,000</a:t>
                      </a:r>
                      <a:r>
                        <a:rPr lang="en" sz="1400" b="1" u="none" strike="noStrike" cap="none"/>
                        <a:t>’</a:t>
                      </a:r>
                      <a:r>
                        <a:rPr lang="en" sz="1400" b="1" i="0" u="none" strike="noStrike" cap="none"/>
                        <a:t>s</a:t>
                      </a:r>
                      <a:endParaRPr sz="1400" b="1" i="0" u="none" strike="noStrike" cap="none">
                        <a:solidFill>
                          <a:srgbClr val="000000"/>
                        </a:solidFill>
                        <a:latin typeface="Arial"/>
                        <a:ea typeface="Arial"/>
                        <a:cs typeface="Arial"/>
                        <a:sym typeface="Arial"/>
                      </a:endParaRPr>
                    </a:p>
                  </a:txBody>
                  <a:tcPr marL="45725" marR="45725" marT="45725" marB="45725" anchor="ctr">
                    <a:lnL w="12700" cap="flat" cmpd="sng">
                      <a:solidFill>
                        <a:srgbClr val="926C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26C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600"/>
              <a:buNone/>
            </a:pPr>
            <a:r>
              <a:rPr lang="en"/>
              <a:t>Approach to Secondaries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How can I find the prompts?</a:t>
            </a:r>
            <a:endParaRPr/>
          </a:p>
        </p:txBody>
      </p:sp>
      <p:sp>
        <p:nvSpPr>
          <p:cNvPr id="202" name="Google Shape;202;p9"/>
          <p:cNvSpPr txBox="1">
            <a:spLocks noGrp="1"/>
          </p:cNvSpPr>
          <p:nvPr>
            <p:ph type="body" idx="1"/>
          </p:nvPr>
        </p:nvSpPr>
        <p:spPr>
          <a:xfrm>
            <a:off x="319134" y="1167012"/>
            <a:ext cx="8520600" cy="3621192"/>
          </a:xfrm>
          <a:prstGeom prst="rect">
            <a:avLst/>
          </a:prstGeom>
          <a:noFill/>
          <a:ln>
            <a:noFill/>
          </a:ln>
        </p:spPr>
        <p:txBody>
          <a:bodyPr spcFirstLastPara="1" wrap="square" lIns="91425" tIns="91425" rIns="91425" bIns="91425" anchor="t" anchorCtr="0">
            <a:noAutofit/>
          </a:bodyPr>
          <a:lstStyle/>
          <a:p>
            <a:pPr marL="443230" lvl="0" indent="-285750" algn="l" rtl="0">
              <a:lnSpc>
                <a:spcPct val="112000"/>
              </a:lnSpc>
              <a:spcBef>
                <a:spcPts val="600"/>
              </a:spcBef>
              <a:spcAft>
                <a:spcPts val="0"/>
              </a:spcAft>
              <a:buClr>
                <a:schemeClr val="tx1"/>
              </a:buClr>
              <a:buSzPts val="1500"/>
              <a:buFont typeface="Arial"/>
              <a:buChar char="•"/>
            </a:pPr>
            <a:r>
              <a:rPr lang="en" sz="1500" b="1" u="sng" dirty="0">
                <a:solidFill>
                  <a:schemeClr val="tx1"/>
                </a:solidFill>
                <a:hlinkClick r:id="rId3">
                  <a:extLst>
                    <a:ext uri="{A12FA001-AC4F-418D-AE19-62706E023703}">
                      <ahyp:hlinkClr xmlns:ahyp="http://schemas.microsoft.com/office/drawing/2018/hyperlinkcolor" val="tx"/>
                    </a:ext>
                  </a:extLst>
                </a:hlinkClick>
              </a:rPr>
              <a:t>Prospective Doctor</a:t>
            </a:r>
            <a:r>
              <a:rPr lang="en" sz="1500" dirty="0">
                <a:solidFill>
                  <a:schemeClr val="tx1"/>
                </a:solidFill>
              </a:rPr>
              <a:t> </a:t>
            </a:r>
            <a:endParaRPr dirty="0">
              <a:solidFill>
                <a:schemeClr val="tx1"/>
              </a:solidFill>
            </a:endParaRPr>
          </a:p>
          <a:p>
            <a:pPr marL="443230" lvl="0" indent="-285750" algn="l" rtl="0">
              <a:lnSpc>
                <a:spcPct val="112000"/>
              </a:lnSpc>
              <a:spcBef>
                <a:spcPts val="600"/>
              </a:spcBef>
              <a:spcAft>
                <a:spcPts val="0"/>
              </a:spcAft>
              <a:buClr>
                <a:schemeClr val="tx1"/>
              </a:buClr>
              <a:buSzPts val="1500"/>
              <a:buFont typeface="Arial"/>
              <a:buChar char="•"/>
            </a:pPr>
            <a:r>
              <a:rPr lang="en" sz="1500" b="1" u="sng" dirty="0">
                <a:solidFill>
                  <a:schemeClr val="tx1"/>
                </a:solidFill>
                <a:hlinkClick r:id="rId4">
                  <a:extLst>
                    <a:ext uri="{A12FA001-AC4F-418D-AE19-62706E023703}">
                      <ahyp:hlinkClr xmlns:ahyp="http://schemas.microsoft.com/office/drawing/2018/hyperlinkcolor" val="tx"/>
                    </a:ext>
                  </a:extLst>
                </a:hlinkClick>
              </a:rPr>
              <a:t>Medical School Headquarters</a:t>
            </a:r>
            <a:r>
              <a:rPr lang="en" sz="1500" b="1" dirty="0">
                <a:solidFill>
                  <a:schemeClr val="tx1"/>
                </a:solidFill>
              </a:rPr>
              <a:t> </a:t>
            </a:r>
            <a:r>
              <a:rPr lang="en" sz="1500" dirty="0">
                <a:solidFill>
                  <a:schemeClr val="tx1"/>
                </a:solidFill>
              </a:rPr>
              <a:t>–</a:t>
            </a:r>
            <a:r>
              <a:rPr lang="en" sz="1500" b="1" dirty="0">
                <a:solidFill>
                  <a:schemeClr val="tx1"/>
                </a:solidFill>
              </a:rPr>
              <a:t> </a:t>
            </a:r>
            <a:r>
              <a:rPr lang="en" sz="1500" dirty="0">
                <a:solidFill>
                  <a:schemeClr val="tx1"/>
                </a:solidFill>
              </a:rPr>
              <a:t>Library of prompts for each school</a:t>
            </a:r>
            <a:endParaRPr sz="1500" dirty="0">
              <a:solidFill>
                <a:schemeClr val="tx1"/>
              </a:solidFill>
            </a:endParaRPr>
          </a:p>
          <a:p>
            <a:pPr marL="443230" lvl="0" indent="-285750" algn="l" rtl="0">
              <a:lnSpc>
                <a:spcPct val="112000"/>
              </a:lnSpc>
              <a:spcBef>
                <a:spcPts val="600"/>
              </a:spcBef>
              <a:spcAft>
                <a:spcPts val="0"/>
              </a:spcAft>
              <a:buClr>
                <a:schemeClr val="tx1"/>
              </a:buClr>
              <a:buSzPts val="1500"/>
              <a:buChar char="•"/>
            </a:pPr>
            <a:r>
              <a:rPr lang="en" sz="1500" b="1" u="sng" dirty="0">
                <a:solidFill>
                  <a:schemeClr val="tx1"/>
                </a:solidFill>
                <a:hlinkClick r:id="rId5">
                  <a:extLst>
                    <a:ext uri="{A12FA001-AC4F-418D-AE19-62706E023703}">
                      <ahyp:hlinkClr xmlns:ahyp="http://schemas.microsoft.com/office/drawing/2018/hyperlinkcolor" val="tx"/>
                    </a:ext>
                  </a:extLst>
                </a:hlinkClick>
              </a:rPr>
              <a:t>BeMo Academic Counseling</a:t>
            </a:r>
            <a:r>
              <a:rPr lang="en" sz="1500" b="1" dirty="0">
                <a:solidFill>
                  <a:schemeClr val="tx1"/>
                </a:solidFill>
              </a:rPr>
              <a:t> </a:t>
            </a:r>
            <a:r>
              <a:rPr lang="en" sz="1500" dirty="0">
                <a:solidFill>
                  <a:schemeClr val="tx1"/>
                </a:solidFill>
              </a:rPr>
              <a:t>–</a:t>
            </a:r>
            <a:r>
              <a:rPr lang="en" sz="1500" b="1" dirty="0">
                <a:solidFill>
                  <a:schemeClr val="tx1"/>
                </a:solidFill>
              </a:rPr>
              <a:t> </a:t>
            </a:r>
            <a:r>
              <a:rPr lang="en" sz="1500" dirty="0">
                <a:solidFill>
                  <a:schemeClr val="tx1"/>
                </a:solidFill>
              </a:rPr>
              <a:t>Library of prompts for each school</a:t>
            </a:r>
            <a:endParaRPr dirty="0">
              <a:solidFill>
                <a:schemeClr val="tx1"/>
              </a:solidFill>
            </a:endParaRPr>
          </a:p>
          <a:p>
            <a:pPr marL="443230" lvl="0" indent="-285750" algn="l" rtl="0">
              <a:lnSpc>
                <a:spcPct val="112000"/>
              </a:lnSpc>
              <a:spcBef>
                <a:spcPts val="600"/>
              </a:spcBef>
              <a:spcAft>
                <a:spcPts val="0"/>
              </a:spcAft>
              <a:buClr>
                <a:schemeClr val="tx1"/>
              </a:buClr>
              <a:buSzPts val="1500"/>
              <a:buChar char="•"/>
            </a:pPr>
            <a:r>
              <a:rPr lang="en" sz="1500" b="1" u="sng" dirty="0">
                <a:solidFill>
                  <a:schemeClr val="tx1"/>
                </a:solidFill>
                <a:hlinkClick r:id="rId6">
                  <a:extLst>
                    <a:ext uri="{A12FA001-AC4F-418D-AE19-62706E023703}">
                      <ahyp:hlinkClr xmlns:ahyp="http://schemas.microsoft.com/office/drawing/2018/hyperlinkcolor" val="tx"/>
                    </a:ext>
                  </a:extLst>
                </a:hlinkClick>
              </a:rPr>
              <a:t>Student Doctor Network</a:t>
            </a:r>
            <a:r>
              <a:rPr lang="en" sz="1500" b="1" dirty="0">
                <a:solidFill>
                  <a:schemeClr val="tx1"/>
                </a:solidFill>
              </a:rPr>
              <a:t> </a:t>
            </a:r>
            <a:r>
              <a:rPr lang="en" sz="1500" dirty="0">
                <a:solidFill>
                  <a:schemeClr val="tx1"/>
                </a:solidFill>
              </a:rPr>
              <a:t>– School specific forums</a:t>
            </a:r>
            <a:endParaRPr sz="1500" dirty="0">
              <a:solidFill>
                <a:schemeClr val="tx1"/>
              </a:solidFill>
            </a:endParaRPr>
          </a:p>
          <a:p>
            <a:pPr marL="443230" lvl="0" indent="-285750" algn="l" rtl="0">
              <a:lnSpc>
                <a:spcPct val="112000"/>
              </a:lnSpc>
              <a:spcBef>
                <a:spcPts val="600"/>
              </a:spcBef>
              <a:spcAft>
                <a:spcPts val="0"/>
              </a:spcAft>
              <a:buClr>
                <a:schemeClr val="tx1"/>
              </a:buClr>
              <a:buSzPts val="1500"/>
              <a:buChar char="•"/>
            </a:pPr>
            <a:r>
              <a:rPr lang="en" sz="1500" dirty="0">
                <a:solidFill>
                  <a:schemeClr val="tx1"/>
                </a:solidFill>
              </a:rPr>
              <a:t>Some schools post their secondaries on their website</a:t>
            </a:r>
            <a:endParaRPr sz="1500" dirty="0">
              <a:solidFill>
                <a:schemeClr val="tx1"/>
              </a:solidFill>
            </a:endParaRPr>
          </a:p>
          <a:p>
            <a:pPr marL="0" lvl="0" indent="0" algn="l" rtl="0">
              <a:lnSpc>
                <a:spcPct val="112000"/>
              </a:lnSpc>
              <a:spcBef>
                <a:spcPts val="600"/>
              </a:spcBef>
              <a:spcAft>
                <a:spcPts val="300"/>
              </a:spcAft>
              <a:buSzPts val="1800"/>
              <a:buNone/>
            </a:pPr>
            <a:endParaRPr sz="1500" dirty="0">
              <a:solidFill>
                <a:schemeClr val="dk1"/>
              </a:solidFill>
            </a:endParaRPr>
          </a:p>
        </p:txBody>
      </p:sp>
    </p:spTree>
  </p:cSld>
  <p:clrMapOvr>
    <a:masterClrMapping/>
  </p:clrMapOvr>
</p:sld>
</file>

<file path=ppt/theme/theme1.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2546</Words>
  <Application>Microsoft Office PowerPoint</Application>
  <PresentationFormat>On-screen Show (16:9)</PresentationFormat>
  <Paragraphs>186</Paragraphs>
  <Slides>29</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Noto Sans Symbols</vt:lpstr>
      <vt:lpstr>Times New Roman</vt:lpstr>
      <vt:lpstr>1_Simple Light</vt:lpstr>
      <vt:lpstr>2_Simple Light</vt:lpstr>
      <vt:lpstr>Secondary Applications</vt:lpstr>
      <vt:lpstr>PreMD Entry Survey</vt:lpstr>
      <vt:lpstr>Overview</vt:lpstr>
      <vt:lpstr>The Application Cycle</vt:lpstr>
      <vt:lpstr>What is a Secondary? </vt:lpstr>
      <vt:lpstr>Timeline</vt:lpstr>
      <vt:lpstr>Cost of Applying</vt:lpstr>
      <vt:lpstr>Approach to Secondaries</vt:lpstr>
      <vt:lpstr>How can I find the prompts?</vt:lpstr>
      <vt:lpstr>How do I finish them all on time?</vt:lpstr>
      <vt:lpstr>What do I write about?</vt:lpstr>
      <vt:lpstr>Strategy to templating responses to common prompts</vt:lpstr>
      <vt:lpstr>Example Prompts (bolded are more common questions)</vt:lpstr>
      <vt:lpstr>Why Our School - What to Write About</vt:lpstr>
      <vt:lpstr>Diversity Prompt - What to Write About</vt:lpstr>
      <vt:lpstr>Adversity - What to Write About </vt:lpstr>
      <vt:lpstr>What Makes it Good?</vt:lpstr>
      <vt:lpstr>Editing?</vt:lpstr>
      <vt:lpstr>Tips</vt:lpstr>
      <vt:lpstr>Do’s and Don’ts</vt:lpstr>
      <vt:lpstr>Characteristics of a Medical Student</vt:lpstr>
      <vt:lpstr>Situational Judgement Tests (CASPer, DUET, PREview)</vt:lpstr>
      <vt:lpstr>CASPer (Altus Suite)</vt:lpstr>
      <vt:lpstr>CASPer Continued </vt:lpstr>
      <vt:lpstr>Duet (Altus Suite)</vt:lpstr>
      <vt:lpstr>AAMC PREview</vt:lpstr>
      <vt:lpstr>AAMC PREview</vt:lpstr>
      <vt:lpstr>PreMD Exit Survey</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Applications</dc:title>
  <dc:creator>Lauren Miller</dc:creator>
  <cp:lastModifiedBy>Arguinchona, Lauren</cp:lastModifiedBy>
  <cp:revision>1</cp:revision>
  <dcterms:modified xsi:type="dcterms:W3CDTF">2023-05-25T19:29:16Z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2023-04-25T03:42:19Z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be287c4c-a9c0-4417-86a9-2927c490e968</vt:lpwstr>
  </property>
  <property fmtid="{D5CDD505-2E9C-101B-9397-08002B2CF9AE}" pid="7" name="MSIP_Label_defa4170-0d19-0005-0004-bc88714345d2_ActionId">
    <vt:lpwstr>a20eb77e-ae67-470a-9bf5-ea8b3981be1a</vt:lpwstr>
  </property>
  <property fmtid="{D5CDD505-2E9C-101B-9397-08002B2CF9AE}" pid="8" name="MSIP_Label_defa4170-0d19-0005-0004-bc88714345d2_ContentBits">
    <vt:lpwstr>0</vt:lpwstr>
  </property>
</Properties>
</file>