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4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jHvP7rcGHNVDsHhvyN5kCamIXa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0F9DD08-8A4E-43B0-8C54-2CCE09346E32}">
  <a:tblStyle styleId="{80F9DD08-8A4E-43B0-8C54-2CCE09346E32}"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175" autoAdjust="0"/>
  </p:normalViewPr>
  <p:slideViewPr>
    <p:cSldViewPr snapToGrid="0">
      <p:cViewPr varScale="1">
        <p:scale>
          <a:sx n="62" d="100"/>
          <a:sy n="62" d="100"/>
        </p:scale>
        <p:origin x="1400"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51" Type="http://customschemas.google.com/relationships/presentationmetadata" Target="meta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b="1"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Why doctor journal is something we talked about in previous sessions! Writing down any thoughts you have about why you want to be a doctor or writing about your experiences when they happen (what you did, what you learned, how you felt)</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solidFill>
                  <a:schemeClr val="dk1"/>
                </a:solidFill>
              </a:rPr>
              <a:t>Activities - Don’t need to fill all 15! </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Don’t put in things that aren’t actually meaningful because you lose credibility in your other activities</a:t>
            </a:r>
            <a:endParaRPr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 dirty="0">
                <a:solidFill>
                  <a:schemeClr val="dk1"/>
                </a:solidFill>
              </a:rPr>
              <a:t>You can put in a </a:t>
            </a:r>
            <a:r>
              <a:rPr lang="en" b="1" dirty="0">
                <a:solidFill>
                  <a:schemeClr val="dk1"/>
                </a:solidFill>
              </a:rPr>
              <a:t>hobby</a:t>
            </a:r>
            <a:r>
              <a:rPr lang="en" dirty="0">
                <a:solidFill>
                  <a:schemeClr val="dk1"/>
                </a:solidFill>
              </a:rPr>
              <a:t> - it makes you </a:t>
            </a:r>
            <a:r>
              <a:rPr lang="en" b="1" dirty="0">
                <a:solidFill>
                  <a:schemeClr val="dk1"/>
                </a:solidFill>
              </a:rPr>
              <a:t>unique</a:t>
            </a:r>
            <a:r>
              <a:rPr lang="en" dirty="0">
                <a:solidFill>
                  <a:schemeClr val="dk1"/>
                </a:solidFill>
              </a:rPr>
              <a:t> and can be a great talking point</a:t>
            </a:r>
            <a:endParaRPr dirty="0">
              <a:solidFill>
                <a:schemeClr val="dk1"/>
              </a:solidFill>
            </a:endParaRPr>
          </a:p>
          <a:p>
            <a:pPr marL="0" lvl="0" indent="0" algn="l" rtl="0">
              <a:lnSpc>
                <a:spcPct val="115000"/>
              </a:lnSpc>
              <a:spcBef>
                <a:spcPts val="0"/>
              </a:spcBef>
              <a:spcAft>
                <a:spcPts val="1200"/>
              </a:spcAft>
              <a:buSzPts val="1100"/>
              <a:buNone/>
            </a:pPr>
            <a:r>
              <a:rPr lang="en" dirty="0">
                <a:solidFill>
                  <a:schemeClr val="dk1"/>
                </a:solidFill>
              </a:rPr>
              <a:t>Other notes: work/experiences appear in chronological order, can only pick up to 4 activities in each category </a:t>
            </a:r>
            <a:endParaRPr dirty="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dirty="0"/>
              <a:t>You can combine experiences</a:t>
            </a:r>
            <a:endParaRPr dirty="0"/>
          </a:p>
          <a:p>
            <a:pPr marL="914400" lvl="1" indent="-298450" algn="l" rtl="0">
              <a:lnSpc>
                <a:spcPct val="100000"/>
              </a:lnSpc>
              <a:spcBef>
                <a:spcPts val="0"/>
              </a:spcBef>
              <a:spcAft>
                <a:spcPts val="0"/>
              </a:spcAft>
              <a:buSzPts val="1100"/>
              <a:buChar char="-"/>
            </a:pPr>
            <a:r>
              <a:rPr lang="en" dirty="0"/>
              <a:t>Especially for honors/awards/recognitions, shadowing, publications/presentations/posters</a:t>
            </a:r>
            <a:endParaRPr dirty="0"/>
          </a:p>
          <a:p>
            <a:pPr marL="914400" lvl="1" indent="-298450" algn="l" rtl="0">
              <a:lnSpc>
                <a:spcPct val="100000"/>
              </a:lnSpc>
              <a:spcBef>
                <a:spcPts val="0"/>
              </a:spcBef>
              <a:spcAft>
                <a:spcPts val="0"/>
              </a:spcAft>
              <a:buSzPts val="1100"/>
              <a:buChar char="-"/>
            </a:pPr>
            <a:r>
              <a:rPr lang="en" dirty="0"/>
              <a:t>If you are separating out 4 different poster presentations into different activities and have nothing new to add - not the best use of space or showing your credibility</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Example of what a normal sized entry looks like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Example Most Meaningful - Included this mainly to see the layout - all the information that is necessary to collect for each experience and about how much information has to be entered for each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Example of how to list separate shadowing experiences in one entry - could also just list in one sentence all the departments you shadowed in and then expand on the one you have the most to say about for the rest of the entry.</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Good to think about how you can exemplify these competencies through your experiences and statements (Don’t forget that you still have secondary applications to continue to expand on your story!)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050">
                <a:solidFill>
                  <a:srgbClr val="595959"/>
                </a:solidFill>
              </a:rPr>
              <a:t>Personal Essay Prompt: “asks you to explain your motivation to seek a career in medicine. You are asked to include the value of your experiences that prepare you to be a physician.”</a:t>
            </a:r>
            <a:endParaRPr sz="1050">
              <a:solidFill>
                <a:srgbClr val="595959"/>
              </a:solidFill>
            </a:endParaRPr>
          </a:p>
          <a:p>
            <a:pPr marL="0" lvl="0" indent="0" algn="l" rtl="0">
              <a:lnSpc>
                <a:spcPct val="115000"/>
              </a:lnSpc>
              <a:spcBef>
                <a:spcPts val="1200"/>
              </a:spcBef>
              <a:spcAft>
                <a:spcPts val="0"/>
              </a:spcAft>
              <a:buSzPts val="1100"/>
              <a:buNone/>
            </a:pPr>
            <a:r>
              <a:rPr lang="en" sz="1050">
                <a:solidFill>
                  <a:srgbClr val="595959"/>
                </a:solidFill>
              </a:rPr>
              <a:t>Of the two additional essays - 1 is required, 2nd is optional but highly recommended</a:t>
            </a:r>
            <a:endParaRPr sz="1050">
              <a:solidFill>
                <a:srgbClr val="595959"/>
              </a:solidFill>
            </a:endParaRPr>
          </a:p>
          <a:p>
            <a:pPr marL="0" lvl="0" indent="0" algn="l" rtl="0">
              <a:lnSpc>
                <a:spcPct val="115000"/>
              </a:lnSpc>
              <a:spcBef>
                <a:spcPts val="1200"/>
              </a:spcBef>
              <a:spcAft>
                <a:spcPts val="1200"/>
              </a:spcAft>
              <a:buSzPts val="1100"/>
              <a:buNone/>
            </a:pPr>
            <a:r>
              <a:rPr lang="en" sz="1050">
                <a:solidFill>
                  <a:srgbClr val="595959"/>
                </a:solidFill>
              </a:rPr>
              <a:t>There is potentially a limit of 3 most meaningful experiences </a:t>
            </a:r>
            <a:endParaRPr sz="1050">
              <a:solidFill>
                <a:srgbClr val="595959"/>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Each school has:</a:t>
            </a:r>
            <a:endParaRPr sz="1200" dirty="0"/>
          </a:p>
          <a:p>
            <a:pPr marL="1371600" lvl="2" indent="-304800" algn="l" rtl="0">
              <a:lnSpc>
                <a:spcPct val="115000"/>
              </a:lnSpc>
              <a:spcBef>
                <a:spcPts val="0"/>
              </a:spcBef>
              <a:spcAft>
                <a:spcPts val="0"/>
              </a:spcAft>
              <a:buClr>
                <a:srgbClr val="595959"/>
              </a:buClr>
              <a:buSzPts val="1200"/>
              <a:buChar char="■"/>
            </a:pPr>
            <a:r>
              <a:rPr lang="en" sz="1200" dirty="0">
                <a:solidFill>
                  <a:srgbClr val="595959"/>
                </a:solidFill>
              </a:rPr>
              <a:t>Varying deadlines</a:t>
            </a:r>
            <a:endParaRPr sz="1200" dirty="0">
              <a:solidFill>
                <a:srgbClr val="595959"/>
              </a:solidFill>
            </a:endParaRPr>
          </a:p>
          <a:p>
            <a:pPr marL="1371600" lvl="2" indent="-304800" algn="l" rtl="0">
              <a:lnSpc>
                <a:spcPct val="115000"/>
              </a:lnSpc>
              <a:spcBef>
                <a:spcPts val="0"/>
              </a:spcBef>
              <a:spcAft>
                <a:spcPts val="0"/>
              </a:spcAft>
              <a:buClr>
                <a:srgbClr val="595959"/>
              </a:buClr>
              <a:buSzPts val="1200"/>
              <a:buChar char="■"/>
            </a:pPr>
            <a:r>
              <a:rPr lang="en" sz="1200" dirty="0">
                <a:solidFill>
                  <a:srgbClr val="595959"/>
                </a:solidFill>
              </a:rPr>
              <a:t>Each program has unique prerequisite classes, questions, essays which are all required within the AACOMAS application.</a:t>
            </a:r>
            <a:endParaRPr sz="1200" dirty="0">
              <a:solidFill>
                <a:srgbClr val="595959"/>
              </a:solidFill>
            </a:endParaRPr>
          </a:p>
          <a:p>
            <a:pPr marL="0" lvl="0" indent="0" algn="l" rtl="0">
              <a:lnSpc>
                <a:spcPct val="115000"/>
              </a:lnSpc>
              <a:spcBef>
                <a:spcPts val="1200"/>
              </a:spcBef>
              <a:spcAft>
                <a:spcPts val="0"/>
              </a:spcAft>
              <a:buSzPts val="1100"/>
              <a:buNone/>
            </a:pPr>
            <a:r>
              <a:rPr lang="en" sz="1200" dirty="0">
                <a:solidFill>
                  <a:srgbClr val="595959"/>
                </a:solidFill>
              </a:rPr>
              <a:t>DO Personal Statement Prompt: “The colleges will see your personal statement exactly as you enter it in the box below. You are advised to check your spelling, syntax, and grammar before submitting your personal statement.”</a:t>
            </a:r>
            <a:endParaRPr sz="1200" dirty="0">
              <a:solidFill>
                <a:srgbClr val="595959"/>
              </a:solidFill>
            </a:endParaRPr>
          </a:p>
          <a:p>
            <a:pPr marL="0" lvl="0" indent="0" algn="l" rtl="0">
              <a:lnSpc>
                <a:spcPct val="115000"/>
              </a:lnSpc>
              <a:spcBef>
                <a:spcPts val="1200"/>
              </a:spcBef>
              <a:spcAft>
                <a:spcPts val="0"/>
              </a:spcAft>
              <a:buSzPts val="1100"/>
              <a:buNone/>
            </a:pPr>
            <a:r>
              <a:rPr lang="en" sz="1200" dirty="0">
                <a:solidFill>
                  <a:srgbClr val="595959"/>
                </a:solidFill>
              </a:rPr>
              <a:t>Influences section: Who has influenced your decision to go to medical school -&gt; MD, DO’s</a:t>
            </a:r>
            <a:endParaRPr sz="1200" dirty="0">
              <a:solidFill>
                <a:srgbClr val="595959"/>
              </a:solidFill>
            </a:endParaRPr>
          </a:p>
          <a:p>
            <a:pPr marL="0" lvl="0" indent="0" algn="l" rtl="0">
              <a:lnSpc>
                <a:spcPct val="115000"/>
              </a:lnSpc>
              <a:spcBef>
                <a:spcPts val="1200"/>
              </a:spcBef>
              <a:spcAft>
                <a:spcPts val="1200"/>
              </a:spcAft>
              <a:buSzPts val="1100"/>
              <a:buNone/>
            </a:pPr>
            <a:r>
              <a:rPr lang="en" sz="1200" dirty="0">
                <a:solidFill>
                  <a:srgbClr val="595959"/>
                </a:solidFill>
              </a:rPr>
              <a:t>Every application needs LOR submissions. Ex: If you are submitting both AMCAS and AACOMAS, you need to ask your LOR writer to submit to both applications.</a:t>
            </a:r>
            <a:endParaRPr sz="1200" dirty="0">
              <a:solidFill>
                <a:srgbClr val="595959"/>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5" name="Google Shape;345;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6" name="Google Shape;356;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1" name="Google Shape;371;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3" name="Google Shape;383;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0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4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4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sp>
        <p:nvSpPr>
          <p:cNvPr id="56" name="Google Shape;56;p5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7" name="Google Shape;57;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58" name="Google Shape;58;p52"/>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9"/>
        <p:cNvGrpSpPr/>
        <p:nvPr/>
      </p:nvGrpSpPr>
      <p:grpSpPr>
        <a:xfrm>
          <a:off x="0" y="0"/>
          <a:ext cx="0" cy="0"/>
          <a:chOff x="0" y="0"/>
          <a:chExt cx="0" cy="0"/>
        </a:xfrm>
      </p:grpSpPr>
      <p:sp>
        <p:nvSpPr>
          <p:cNvPr id="60" name="Google Shape;60;p53"/>
          <p:cNvSpPr txBox="1">
            <a:spLocks noGrp="1"/>
          </p:cNvSpPr>
          <p:nvPr>
            <p:ph type="title"/>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61" name="Google Shape;61;p5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62" name="Google Shape;62;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63" name="Google Shape;63;p53"/>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
        <p:cNvGrpSpPr/>
        <p:nvPr/>
      </p:nvGrpSpPr>
      <p:grpSpPr>
        <a:xfrm>
          <a:off x="0" y="0"/>
          <a:ext cx="0" cy="0"/>
          <a:chOff x="0" y="0"/>
          <a:chExt cx="0" cy="0"/>
        </a:xfrm>
      </p:grpSpPr>
      <p:sp>
        <p:nvSpPr>
          <p:cNvPr id="69" name="Google Shape;69;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0" name="Google Shape;70;p4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71" name="Google Shape;71;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72" name="Google Shape;72;p43"/>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cxnSp>
        <p:nvCxnSpPr>
          <p:cNvPr id="73" name="Google Shape;73;p43"/>
          <p:cNvCxnSpPr/>
          <p:nvPr/>
        </p:nvCxnSpPr>
        <p:spPr>
          <a:xfrm>
            <a:off x="299575" y="1008122"/>
            <a:ext cx="8532725" cy="0"/>
          </a:xfrm>
          <a:prstGeom prst="straightConnector1">
            <a:avLst/>
          </a:prstGeom>
          <a:noFill/>
          <a:ln w="28575" cap="flat" cmpd="sng">
            <a:solidFill>
              <a:srgbClr val="CC9900"/>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4"/>
        <p:cNvGrpSpPr/>
        <p:nvPr/>
      </p:nvGrpSpPr>
      <p:grpSpPr>
        <a:xfrm>
          <a:off x="0" y="0"/>
          <a:ext cx="0" cy="0"/>
          <a:chOff x="0" y="0"/>
          <a:chExt cx="0" cy="0"/>
        </a:xfrm>
      </p:grpSpPr>
      <p:sp>
        <p:nvSpPr>
          <p:cNvPr id="75" name="Google Shape;75;p5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76" name="Google Shape;76;p5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77" name="Google Shape;77;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5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80" name="Google Shape;80;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81" name="Google Shape;81;p55"/>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cxnSp>
        <p:nvCxnSpPr>
          <p:cNvPr id="82" name="Google Shape;82;p55"/>
          <p:cNvCxnSpPr/>
          <p:nvPr/>
        </p:nvCxnSpPr>
        <p:spPr>
          <a:xfrm>
            <a:off x="1926291" y="2968710"/>
            <a:ext cx="5291418" cy="0"/>
          </a:xfrm>
          <a:prstGeom prst="straightConnector1">
            <a:avLst/>
          </a:prstGeom>
          <a:noFill/>
          <a:ln w="19050" cap="flat" cmpd="sng">
            <a:solidFill>
              <a:srgbClr val="CC9900"/>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
        <p:nvSpPr>
          <p:cNvPr id="84" name="Google Shape;84;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85" name="Google Shape;85;p56"/>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6"/>
        <p:cNvGrpSpPr/>
        <p:nvPr/>
      </p:nvGrpSpPr>
      <p:grpSpPr>
        <a:xfrm>
          <a:off x="0" y="0"/>
          <a:ext cx="0" cy="0"/>
          <a:chOff x="0" y="0"/>
          <a:chExt cx="0" cy="0"/>
        </a:xfrm>
      </p:grpSpPr>
      <p:sp>
        <p:nvSpPr>
          <p:cNvPr id="87" name="Google Shape;87;p5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8" name="Google Shape;88;p5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9" name="Google Shape;89;p5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90" name="Google Shape;90;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91" name="Google Shape;91;p57"/>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cxnSp>
        <p:nvCxnSpPr>
          <p:cNvPr id="92" name="Google Shape;92;p57"/>
          <p:cNvCxnSpPr/>
          <p:nvPr/>
        </p:nvCxnSpPr>
        <p:spPr>
          <a:xfrm>
            <a:off x="299575" y="1008122"/>
            <a:ext cx="8532725" cy="0"/>
          </a:xfrm>
          <a:prstGeom prst="straightConnector1">
            <a:avLst/>
          </a:prstGeom>
          <a:noFill/>
          <a:ln w="28575" cap="flat" cmpd="sng">
            <a:solidFill>
              <a:srgbClr val="CC9900"/>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3"/>
        <p:cNvGrpSpPr/>
        <p:nvPr/>
      </p:nvGrpSpPr>
      <p:grpSpPr>
        <a:xfrm>
          <a:off x="0" y="0"/>
          <a:ext cx="0" cy="0"/>
          <a:chOff x="0" y="0"/>
          <a:chExt cx="0" cy="0"/>
        </a:xfrm>
      </p:grpSpPr>
      <p:sp>
        <p:nvSpPr>
          <p:cNvPr id="94" name="Google Shape;94;p5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5" name="Google Shape;95;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96" name="Google Shape;96;p58"/>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cxnSp>
        <p:nvCxnSpPr>
          <p:cNvPr id="97" name="Google Shape;97;p58"/>
          <p:cNvCxnSpPr/>
          <p:nvPr/>
        </p:nvCxnSpPr>
        <p:spPr>
          <a:xfrm>
            <a:off x="299575" y="1008122"/>
            <a:ext cx="8532725" cy="0"/>
          </a:xfrm>
          <a:prstGeom prst="straightConnector1">
            <a:avLst/>
          </a:prstGeom>
          <a:noFill/>
          <a:ln w="28575" cap="flat" cmpd="sng">
            <a:solidFill>
              <a:srgbClr val="CC9900"/>
            </a:solidFill>
            <a:prstDash val="solid"/>
            <a:round/>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98"/>
        <p:cNvGrpSpPr/>
        <p:nvPr/>
      </p:nvGrpSpPr>
      <p:grpSpPr>
        <a:xfrm>
          <a:off x="0" y="0"/>
          <a:ext cx="0" cy="0"/>
          <a:chOff x="0" y="0"/>
          <a:chExt cx="0" cy="0"/>
        </a:xfrm>
      </p:grpSpPr>
      <p:sp>
        <p:nvSpPr>
          <p:cNvPr id="99" name="Google Shape;99;p5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00" name="Google Shape;100;p5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01" name="Google Shape;101;p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02" name="Google Shape;102;p59"/>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3"/>
        <p:cNvGrpSpPr/>
        <p:nvPr/>
      </p:nvGrpSpPr>
      <p:grpSpPr>
        <a:xfrm>
          <a:off x="0" y="0"/>
          <a:ext cx="0" cy="0"/>
          <a:chOff x="0" y="0"/>
          <a:chExt cx="0" cy="0"/>
        </a:xfrm>
      </p:grpSpPr>
      <p:sp>
        <p:nvSpPr>
          <p:cNvPr id="104" name="Google Shape;104;p6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05" name="Google Shape;105;p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06" name="Google Shape;106;p60"/>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4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6" name="Google Shape;16;p44"/>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cxnSp>
        <p:nvCxnSpPr>
          <p:cNvPr id="17" name="Google Shape;17;p44"/>
          <p:cNvCxnSpPr/>
          <p:nvPr/>
        </p:nvCxnSpPr>
        <p:spPr>
          <a:xfrm>
            <a:off x="1926291" y="2968710"/>
            <a:ext cx="5291418" cy="0"/>
          </a:xfrm>
          <a:prstGeom prst="straightConnector1">
            <a:avLst/>
          </a:prstGeom>
          <a:noFill/>
          <a:ln w="19050" cap="flat" cmpd="sng">
            <a:solidFill>
              <a:srgbClr val="CC9900"/>
            </a:solidFill>
            <a:prstDash val="solid"/>
            <a:round/>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07"/>
        <p:cNvGrpSpPr/>
        <p:nvPr/>
      </p:nvGrpSpPr>
      <p:grpSpPr>
        <a:xfrm>
          <a:off x="0" y="0"/>
          <a:ext cx="0" cy="0"/>
          <a:chOff x="0" y="0"/>
          <a:chExt cx="0" cy="0"/>
        </a:xfrm>
      </p:grpSpPr>
      <p:sp>
        <p:nvSpPr>
          <p:cNvPr id="108" name="Google Shape;108;p6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6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10" name="Google Shape;110;p6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11" name="Google Shape;111;p6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12" name="Google Shape;112;p6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13" name="Google Shape;113;p61"/>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14"/>
        <p:cNvGrpSpPr/>
        <p:nvPr/>
      </p:nvGrpSpPr>
      <p:grpSpPr>
        <a:xfrm>
          <a:off x="0" y="0"/>
          <a:ext cx="0" cy="0"/>
          <a:chOff x="0" y="0"/>
          <a:chExt cx="0" cy="0"/>
        </a:xfrm>
      </p:grpSpPr>
      <p:sp>
        <p:nvSpPr>
          <p:cNvPr id="115" name="Google Shape;115;p6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16" name="Google Shape;116;p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17" name="Google Shape;117;p62"/>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8"/>
        <p:cNvGrpSpPr/>
        <p:nvPr/>
      </p:nvGrpSpPr>
      <p:grpSpPr>
        <a:xfrm>
          <a:off x="0" y="0"/>
          <a:ext cx="0" cy="0"/>
          <a:chOff x="0" y="0"/>
          <a:chExt cx="0" cy="0"/>
        </a:xfrm>
      </p:grpSpPr>
      <p:sp>
        <p:nvSpPr>
          <p:cNvPr id="119" name="Google Shape;119;p63"/>
          <p:cNvSpPr txBox="1">
            <a:spLocks noGrp="1"/>
          </p:cNvSpPr>
          <p:nvPr>
            <p:ph type="title"/>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120" name="Google Shape;120;p6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21" name="Google Shape;121;p6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22" name="Google Shape;122;p63"/>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0" name="Google Shape;20;p45"/>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4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4" name="Google Shape;24;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46"/>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cxnSp>
        <p:nvCxnSpPr>
          <p:cNvPr id="26" name="Google Shape;26;p46"/>
          <p:cNvCxnSpPr/>
          <p:nvPr/>
        </p:nvCxnSpPr>
        <p:spPr>
          <a:xfrm>
            <a:off x="299575" y="1008122"/>
            <a:ext cx="8532725" cy="0"/>
          </a:xfrm>
          <a:prstGeom prst="straightConnector1">
            <a:avLst/>
          </a:prstGeom>
          <a:noFill/>
          <a:ln w="28575" cap="flat" cmpd="sng">
            <a:solidFill>
              <a:srgbClr val="CC9900"/>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4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0" name="Google Shape;30;p4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2" name="Google Shape;32;p47"/>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cxnSp>
        <p:nvCxnSpPr>
          <p:cNvPr id="33" name="Google Shape;33;p47"/>
          <p:cNvCxnSpPr/>
          <p:nvPr/>
        </p:nvCxnSpPr>
        <p:spPr>
          <a:xfrm>
            <a:off x="299575" y="1008122"/>
            <a:ext cx="8532725" cy="0"/>
          </a:xfrm>
          <a:prstGeom prst="straightConnector1">
            <a:avLst/>
          </a:prstGeom>
          <a:noFill/>
          <a:ln w="28575" cap="flat" cmpd="sng">
            <a:solidFill>
              <a:srgbClr val="CC9900"/>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 name="Google Shape;36;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7" name="Google Shape;37;p48"/>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cxnSp>
        <p:nvCxnSpPr>
          <p:cNvPr id="38" name="Google Shape;38;p48"/>
          <p:cNvCxnSpPr/>
          <p:nvPr/>
        </p:nvCxnSpPr>
        <p:spPr>
          <a:xfrm>
            <a:off x="299575" y="1008122"/>
            <a:ext cx="8532725" cy="0"/>
          </a:xfrm>
          <a:prstGeom prst="straightConnector1">
            <a:avLst/>
          </a:prstGeom>
          <a:noFill/>
          <a:ln w="28575" cap="flat" cmpd="sng">
            <a:solidFill>
              <a:srgbClr val="CC9900"/>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sp>
        <p:nvSpPr>
          <p:cNvPr id="40" name="Google Shape;40;p4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1" name="Google Shape;41;p4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2" name="Google Shape;42;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43" name="Google Shape;43;p49"/>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4"/>
        <p:cNvGrpSpPr/>
        <p:nvPr/>
      </p:nvGrpSpPr>
      <p:grpSpPr>
        <a:xfrm>
          <a:off x="0" y="0"/>
          <a:ext cx="0" cy="0"/>
          <a:chOff x="0" y="0"/>
          <a:chExt cx="0" cy="0"/>
        </a:xfrm>
      </p:grpSpPr>
      <p:sp>
        <p:nvSpPr>
          <p:cNvPr id="45" name="Google Shape;45;p5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6" name="Google Shape;46;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47" name="Google Shape;47;p50"/>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5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5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1" name="Google Shape;51;p5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2" name="Google Shape;52;p5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3" name="Google Shape;53;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54" name="Google Shape;54;p51"/>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4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64"/>
        <p:cNvGrpSpPr/>
        <p:nvPr/>
      </p:nvGrpSpPr>
      <p:grpSpPr>
        <a:xfrm>
          <a:off x="0" y="0"/>
          <a:ext cx="0" cy="0"/>
          <a:chOff x="0" y="0"/>
          <a:chExt cx="0" cy="0"/>
        </a:xfrm>
      </p:grpSpPr>
      <p:sp>
        <p:nvSpPr>
          <p:cNvPr id="65" name="Google Shape;65;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66" name="Google Shape;66;p4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67" name="Google Shape;67;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medschool.cuanschutz.edu/deans-office/diversity-inclusion/about-us/pre-med-progra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secure.princetonreview.com/event?PSOId=518531" TargetMode="External"/><Relationship Id="rId4" Type="http://schemas.openxmlformats.org/officeDocument/2006/relationships/hyperlink" Target="https://secure.princetonreview.com/event?PSOId=518530"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advising.utah.edu/preprofessional/pre-medical/" TargetMode="External"/><Relationship Id="rId7" Type="http://schemas.openxmlformats.org/officeDocument/2006/relationships/hyperlink" Target="https://students-residents.aamc.org/applying-medical-school-amcas/early-decision-program"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hyperlink" Target="https://students-residents.aamc.org/how-apply-medical-school-amcas/how-apply-medical-school-amcas" TargetMode="External"/><Relationship Id="rId5" Type="http://schemas.openxmlformats.org/officeDocument/2006/relationships/hyperlink" Target="https://www.aamc.org/services/admissions-lifecycle/competencies-entering-medical-students" TargetMode="External"/><Relationship Id="rId4" Type="http://schemas.openxmlformats.org/officeDocument/2006/relationships/hyperlink" Target="https://bemoacademicconsulting.com/blog/amcas-work-activities-definitive-guid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
          <p:cNvSpPr txBox="1">
            <a:spLocks noGrp="1"/>
          </p:cNvSpPr>
          <p:nvPr>
            <p:ph type="ctrTitle"/>
          </p:nvPr>
        </p:nvSpPr>
        <p:spPr>
          <a:xfrm>
            <a:off x="311708" y="199011"/>
            <a:ext cx="8520600" cy="20526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
              <a:t>Primary Application</a:t>
            </a:r>
            <a:endParaRPr/>
          </a:p>
        </p:txBody>
      </p:sp>
      <p:sp>
        <p:nvSpPr>
          <p:cNvPr id="128" name="Google Shape;128;p1"/>
          <p:cNvSpPr txBox="1"/>
          <p:nvPr/>
        </p:nvSpPr>
        <p:spPr>
          <a:xfrm>
            <a:off x="311699" y="2607345"/>
            <a:ext cx="8520600" cy="792600"/>
          </a:xfrm>
          <a:prstGeom prst="rect">
            <a:avLst/>
          </a:prstGeom>
          <a:noFill/>
          <a:ln>
            <a:noFill/>
          </a:ln>
        </p:spPr>
        <p:txBody>
          <a:bodyPr spcFirstLastPara="1" wrap="square" lIns="91425" tIns="91425" rIns="91425" bIns="91425" anchor="t" anchorCtr="0">
            <a:normAutofit/>
          </a:bodyPr>
          <a:lstStyle/>
          <a:p>
            <a:pPr marL="114300" marR="0" lvl="0" indent="0" algn="ctr" rtl="0">
              <a:lnSpc>
                <a:spcPct val="115000"/>
              </a:lnSpc>
              <a:spcBef>
                <a:spcPts val="0"/>
              </a:spcBef>
              <a:spcAft>
                <a:spcPts val="0"/>
              </a:spcAft>
              <a:buClr>
                <a:schemeClr val="dk2"/>
              </a:buClr>
              <a:buSzPts val="1800"/>
              <a:buFont typeface="Arial"/>
              <a:buNone/>
            </a:pPr>
            <a:r>
              <a:rPr lang="en" sz="3200" b="0" i="0" u="none" strike="noStrike" cap="none">
                <a:solidFill>
                  <a:schemeClr val="dk2"/>
                </a:solidFill>
                <a:latin typeface="Times New Roman"/>
                <a:ea typeface="Times New Roman"/>
                <a:cs typeface="Times New Roman"/>
                <a:sym typeface="Times New Roman"/>
              </a:rPr>
              <a:t>Pre</a:t>
            </a:r>
            <a:r>
              <a:rPr lang="en" sz="3200" b="1" i="0" u="none" strike="noStrike" cap="none">
                <a:solidFill>
                  <a:srgbClr val="CC9900"/>
                </a:solidFill>
                <a:latin typeface="Times New Roman"/>
                <a:ea typeface="Times New Roman"/>
                <a:cs typeface="Times New Roman"/>
                <a:sym typeface="Times New Roman"/>
              </a:rPr>
              <a:t>MD</a:t>
            </a:r>
            <a:endParaRPr sz="3200" b="0" i="0" u="none" strike="noStrike" cap="none">
              <a:solidFill>
                <a:srgbClr val="CC9900"/>
              </a:solidFill>
              <a:latin typeface="Times New Roman"/>
              <a:ea typeface="Times New Roman"/>
              <a:cs typeface="Times New Roman"/>
              <a:sym typeface="Times New Roman"/>
            </a:endParaRPr>
          </a:p>
        </p:txBody>
      </p:sp>
      <p:pic>
        <p:nvPicPr>
          <p:cNvPr id="129" name="Google Shape;129;p1" descr="Medical students begin training in Colorado Springs | UCHealth Today"/>
          <p:cNvPicPr preferRelativeResize="0"/>
          <p:nvPr/>
        </p:nvPicPr>
        <p:blipFill rotWithShape="1">
          <a:blip r:embed="rId3">
            <a:alphaModFix/>
          </a:blip>
          <a:srcRect/>
          <a:stretch/>
        </p:blipFill>
        <p:spPr>
          <a:xfrm>
            <a:off x="3238738" y="3525005"/>
            <a:ext cx="2666525" cy="675520"/>
          </a:xfrm>
          <a:prstGeom prst="rect">
            <a:avLst/>
          </a:prstGeom>
          <a:noFill/>
          <a:ln>
            <a:noFill/>
          </a:ln>
        </p:spPr>
      </p:pic>
      <p:cxnSp>
        <p:nvCxnSpPr>
          <p:cNvPr id="130" name="Google Shape;130;p1"/>
          <p:cNvCxnSpPr/>
          <p:nvPr/>
        </p:nvCxnSpPr>
        <p:spPr>
          <a:xfrm>
            <a:off x="1636699" y="2482284"/>
            <a:ext cx="5909022" cy="0"/>
          </a:xfrm>
          <a:prstGeom prst="straightConnector1">
            <a:avLst/>
          </a:prstGeom>
          <a:noFill/>
          <a:ln w="9525" cap="flat" cmpd="sng">
            <a:solidFill>
              <a:schemeClr val="dk2"/>
            </a:solidFill>
            <a:prstDash val="solid"/>
            <a:round/>
            <a:headEnd type="none" w="sm" len="sm"/>
            <a:tailEnd type="none" w="sm" len="sm"/>
          </a:ln>
        </p:spPr>
      </p:cxnSp>
      <p:sp>
        <p:nvSpPr>
          <p:cNvPr id="131" name="Google Shape;131;p1"/>
          <p:cNvSpPr txBox="1">
            <a:spLocks noGrp="1"/>
          </p:cNvSpPr>
          <p:nvPr>
            <p:ph type="subTitle" idx="1"/>
          </p:nvPr>
        </p:nvSpPr>
        <p:spPr>
          <a:xfrm>
            <a:off x="311700" y="4440613"/>
            <a:ext cx="8520600" cy="584745"/>
          </a:xfrm>
          <a:prstGeom prst="rect">
            <a:avLst/>
          </a:prstGeom>
          <a:noFill/>
          <a:ln>
            <a:noFill/>
          </a:ln>
        </p:spPr>
        <p:txBody>
          <a:bodyPr spcFirstLastPara="1" wrap="square" lIns="91425" tIns="91425" rIns="91425" bIns="91425" anchor="t" anchorCtr="0">
            <a:normAutofit fontScale="55000" lnSpcReduction="20000"/>
          </a:bodyPr>
          <a:lstStyle/>
          <a:p>
            <a:pPr marL="0" lvl="0" indent="0" algn="ctr" rtl="0">
              <a:lnSpc>
                <a:spcPct val="100000"/>
              </a:lnSpc>
              <a:spcBef>
                <a:spcPts val="0"/>
              </a:spcBef>
              <a:spcAft>
                <a:spcPts val="0"/>
              </a:spcAft>
              <a:buSzPct val="181818"/>
              <a:buNone/>
            </a:pPr>
            <a:r>
              <a:rPr lang="en">
                <a:solidFill>
                  <a:schemeClr val="dk1"/>
                </a:solidFill>
              </a:rPr>
              <a:t>Looking for previous PreMD Presentations?</a:t>
            </a:r>
            <a:endParaRPr>
              <a:solidFill>
                <a:schemeClr val="dk1"/>
              </a:solidFill>
            </a:endParaRPr>
          </a:p>
          <a:p>
            <a:pPr marL="0" lvl="0" indent="0" algn="ctr" rtl="0">
              <a:lnSpc>
                <a:spcPct val="100000"/>
              </a:lnSpc>
              <a:spcBef>
                <a:spcPts val="0"/>
              </a:spcBef>
              <a:spcAft>
                <a:spcPts val="0"/>
              </a:spcAft>
              <a:buSzPct val="181818"/>
              <a:buNone/>
            </a:pPr>
            <a:r>
              <a:rPr lang="en" u="sng">
                <a:solidFill>
                  <a:schemeClr val="hlink"/>
                </a:solidFill>
                <a:hlinkClick r:id="rId4"/>
              </a:rPr>
              <a:t>https://medschool.cuanschutz.edu/deans-office/diversity-inclusion/about-us/pre-med-program</a:t>
            </a:r>
            <a:r>
              <a:rPr lang="en"/>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
              <a:t>What Do Each of These Sections Include?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Background Info</a:t>
            </a:r>
            <a:endParaRPr/>
          </a:p>
        </p:txBody>
      </p:sp>
      <p:sp>
        <p:nvSpPr>
          <p:cNvPr id="202" name="Google Shape;202;p11"/>
          <p:cNvSpPr txBox="1">
            <a:spLocks noGrp="1"/>
          </p:cNvSpPr>
          <p:nvPr>
            <p:ph type="body" idx="1"/>
          </p:nvPr>
        </p:nvSpPr>
        <p:spPr>
          <a:xfrm>
            <a:off x="311700" y="1867219"/>
            <a:ext cx="2420700" cy="2136291"/>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0"/>
              </a:spcAft>
              <a:buSzPts val="1800"/>
              <a:buNone/>
            </a:pPr>
            <a:r>
              <a:rPr lang="en" sz="1600" b="1" u="sng">
                <a:solidFill>
                  <a:srgbClr val="002060"/>
                </a:solidFill>
              </a:rPr>
              <a:t>Section 1: Identifying Information</a:t>
            </a:r>
            <a:endParaRPr sz="1600" b="1" u="sng">
              <a:solidFill>
                <a:srgbClr val="002060"/>
              </a:solidFill>
            </a:endParaRPr>
          </a:p>
          <a:p>
            <a:pPr marL="457200" lvl="0" indent="-342900" algn="l" rtl="0">
              <a:lnSpc>
                <a:spcPct val="115000"/>
              </a:lnSpc>
              <a:spcBef>
                <a:spcPts val="1200"/>
              </a:spcBef>
              <a:spcAft>
                <a:spcPts val="0"/>
              </a:spcAft>
              <a:buSzPts val="1800"/>
              <a:buChar char="-"/>
            </a:pPr>
            <a:r>
              <a:rPr lang="en" sz="1600">
                <a:solidFill>
                  <a:schemeClr val="dk1"/>
                </a:solidFill>
              </a:rPr>
              <a:t>Name/birth/sex</a:t>
            </a:r>
            <a:endParaRPr sz="1600">
              <a:solidFill>
                <a:schemeClr val="dk1"/>
              </a:solidFill>
            </a:endParaRPr>
          </a:p>
          <a:p>
            <a:pPr marL="457200" lvl="0" indent="-342900" algn="l" rtl="0">
              <a:lnSpc>
                <a:spcPct val="115000"/>
              </a:lnSpc>
              <a:spcBef>
                <a:spcPts val="0"/>
              </a:spcBef>
              <a:spcAft>
                <a:spcPts val="0"/>
              </a:spcAft>
              <a:buSzPts val="1800"/>
              <a:buChar char="-"/>
            </a:pPr>
            <a:r>
              <a:rPr lang="en" sz="1600">
                <a:solidFill>
                  <a:schemeClr val="dk1"/>
                </a:solidFill>
              </a:rPr>
              <a:t>ID numbers for schools (so they can link transcripts)</a:t>
            </a:r>
            <a:endParaRPr sz="1600">
              <a:solidFill>
                <a:schemeClr val="dk1"/>
              </a:solidFill>
            </a:endParaRPr>
          </a:p>
          <a:p>
            <a:pPr marL="0" lvl="0" indent="0" algn="l" rtl="0">
              <a:lnSpc>
                <a:spcPct val="115000"/>
              </a:lnSpc>
              <a:spcBef>
                <a:spcPts val="1200"/>
              </a:spcBef>
              <a:spcAft>
                <a:spcPts val="1200"/>
              </a:spcAft>
              <a:buSzPts val="1800"/>
              <a:buNone/>
            </a:pPr>
            <a:endParaRPr sz="1600">
              <a:solidFill>
                <a:schemeClr val="dk1"/>
              </a:solidFill>
            </a:endParaRPr>
          </a:p>
        </p:txBody>
      </p:sp>
      <p:sp>
        <p:nvSpPr>
          <p:cNvPr id="203" name="Google Shape;203;p11"/>
          <p:cNvSpPr txBox="1">
            <a:spLocks noGrp="1"/>
          </p:cNvSpPr>
          <p:nvPr>
            <p:ph type="body" idx="1"/>
          </p:nvPr>
        </p:nvSpPr>
        <p:spPr>
          <a:xfrm>
            <a:off x="3143024" y="1867219"/>
            <a:ext cx="2789049" cy="2981406"/>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 sz="1600" b="1" u="sng">
                <a:solidFill>
                  <a:srgbClr val="002060"/>
                </a:solidFill>
              </a:rPr>
              <a:t>Section 2: Schools Attended</a:t>
            </a:r>
            <a:endParaRPr sz="1600" b="1" u="sng">
              <a:solidFill>
                <a:srgbClr val="002060"/>
              </a:solidFill>
            </a:endParaRPr>
          </a:p>
          <a:p>
            <a:pPr marL="457200" lvl="0" indent="-334327" algn="l" rtl="0">
              <a:lnSpc>
                <a:spcPct val="115000"/>
              </a:lnSpc>
              <a:spcBef>
                <a:spcPts val="1200"/>
              </a:spcBef>
              <a:spcAft>
                <a:spcPts val="0"/>
              </a:spcAft>
              <a:buSzPts val="1600"/>
              <a:buChar char="-"/>
            </a:pPr>
            <a:r>
              <a:rPr lang="en" sz="1600">
                <a:solidFill>
                  <a:schemeClr val="dk1"/>
                </a:solidFill>
              </a:rPr>
              <a:t>High School</a:t>
            </a:r>
            <a:endParaRPr sz="1600">
              <a:solidFill>
                <a:schemeClr val="dk1"/>
              </a:solidFill>
            </a:endParaRPr>
          </a:p>
          <a:p>
            <a:pPr marL="457200" lvl="0" indent="-334327" algn="l" rtl="0">
              <a:lnSpc>
                <a:spcPct val="115000"/>
              </a:lnSpc>
              <a:spcBef>
                <a:spcPts val="0"/>
              </a:spcBef>
              <a:spcAft>
                <a:spcPts val="0"/>
              </a:spcAft>
              <a:buSzPts val="1600"/>
              <a:buChar char="-"/>
            </a:pPr>
            <a:r>
              <a:rPr lang="en" sz="1600">
                <a:solidFill>
                  <a:schemeClr val="dk1"/>
                </a:solidFill>
              </a:rPr>
              <a:t>Every Post-Secondary School where you were enrolled for one course (even if no credits given) –</a:t>
            </a:r>
            <a:r>
              <a:rPr lang="en" sz="1600" b="1">
                <a:solidFill>
                  <a:schemeClr val="dk1"/>
                </a:solidFill>
              </a:rPr>
              <a:t> need transcripts from each of these schools!</a:t>
            </a:r>
            <a:endParaRPr sz="1600" b="1">
              <a:solidFill>
                <a:schemeClr val="dk1"/>
              </a:solidFill>
            </a:endParaRPr>
          </a:p>
        </p:txBody>
      </p:sp>
      <p:sp>
        <p:nvSpPr>
          <p:cNvPr id="204" name="Google Shape;204;p11"/>
          <p:cNvSpPr txBox="1">
            <a:spLocks noGrp="1"/>
          </p:cNvSpPr>
          <p:nvPr>
            <p:ph type="body" idx="1"/>
          </p:nvPr>
        </p:nvSpPr>
        <p:spPr>
          <a:xfrm>
            <a:off x="6204206" y="1867219"/>
            <a:ext cx="2420700" cy="2620386"/>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0"/>
              </a:spcAft>
              <a:buSzPts val="1800"/>
              <a:buNone/>
            </a:pPr>
            <a:r>
              <a:rPr lang="en" sz="1600" b="1" u="sng">
                <a:solidFill>
                  <a:srgbClr val="002060"/>
                </a:solidFill>
              </a:rPr>
              <a:t>Section 3: Biographic Information</a:t>
            </a:r>
            <a:endParaRPr sz="1600" b="1" u="sng">
              <a:solidFill>
                <a:srgbClr val="002060"/>
              </a:solidFill>
            </a:endParaRPr>
          </a:p>
          <a:p>
            <a:pPr marL="457200" lvl="0" indent="-342900" algn="l" rtl="0">
              <a:lnSpc>
                <a:spcPct val="115000"/>
              </a:lnSpc>
              <a:spcBef>
                <a:spcPts val="1200"/>
              </a:spcBef>
              <a:spcAft>
                <a:spcPts val="0"/>
              </a:spcAft>
              <a:buSzPts val="1800"/>
              <a:buChar char="-"/>
            </a:pPr>
            <a:r>
              <a:rPr lang="en" sz="1600">
                <a:solidFill>
                  <a:schemeClr val="dk1"/>
                </a:solidFill>
              </a:rPr>
              <a:t>Contact info</a:t>
            </a:r>
            <a:endParaRPr sz="1600">
              <a:solidFill>
                <a:schemeClr val="dk1"/>
              </a:solidFill>
            </a:endParaRPr>
          </a:p>
          <a:p>
            <a:pPr marL="457200" lvl="0" indent="-342900" algn="l" rtl="0">
              <a:lnSpc>
                <a:spcPct val="115000"/>
              </a:lnSpc>
              <a:spcBef>
                <a:spcPts val="0"/>
              </a:spcBef>
              <a:spcAft>
                <a:spcPts val="0"/>
              </a:spcAft>
              <a:buSzPts val="1800"/>
              <a:buChar char="-"/>
            </a:pPr>
            <a:r>
              <a:rPr lang="en" sz="1600">
                <a:solidFill>
                  <a:schemeClr val="dk1"/>
                </a:solidFill>
              </a:rPr>
              <a:t>Ethnicity/race, languages spoken</a:t>
            </a:r>
            <a:endParaRPr sz="1600">
              <a:solidFill>
                <a:schemeClr val="dk1"/>
              </a:solidFill>
            </a:endParaRPr>
          </a:p>
          <a:p>
            <a:pPr marL="457200" lvl="0" indent="-342900" algn="l" rtl="0">
              <a:lnSpc>
                <a:spcPct val="115000"/>
              </a:lnSpc>
              <a:spcBef>
                <a:spcPts val="0"/>
              </a:spcBef>
              <a:spcAft>
                <a:spcPts val="0"/>
              </a:spcAft>
              <a:buSzPts val="1800"/>
              <a:buChar char="-"/>
            </a:pPr>
            <a:r>
              <a:rPr lang="en" sz="1600">
                <a:solidFill>
                  <a:schemeClr val="dk1"/>
                </a:solidFill>
              </a:rPr>
              <a:t>Family information </a:t>
            </a:r>
            <a:endParaRPr sz="1600">
              <a:solidFill>
                <a:schemeClr val="dk1"/>
              </a:solidFill>
            </a:endParaRPr>
          </a:p>
        </p:txBody>
      </p:sp>
      <p:pic>
        <p:nvPicPr>
          <p:cNvPr id="205" name="Google Shape;205;p11" descr="Employee badge"/>
          <p:cNvPicPr preferRelativeResize="0"/>
          <p:nvPr/>
        </p:nvPicPr>
        <p:blipFill rotWithShape="1">
          <a:blip r:embed="rId3">
            <a:alphaModFix/>
          </a:blip>
          <a:srcRect/>
          <a:stretch/>
        </p:blipFill>
        <p:spPr>
          <a:xfrm>
            <a:off x="1064850" y="1017725"/>
            <a:ext cx="914400" cy="914400"/>
          </a:xfrm>
          <a:prstGeom prst="rect">
            <a:avLst/>
          </a:prstGeom>
          <a:noFill/>
          <a:ln>
            <a:noFill/>
          </a:ln>
        </p:spPr>
      </p:pic>
      <p:pic>
        <p:nvPicPr>
          <p:cNvPr id="206" name="Google Shape;206;p11" descr="Cycle with people"/>
          <p:cNvPicPr preferRelativeResize="0"/>
          <p:nvPr/>
        </p:nvPicPr>
        <p:blipFill rotWithShape="1">
          <a:blip r:embed="rId4">
            <a:alphaModFix/>
          </a:blip>
          <a:srcRect/>
          <a:stretch/>
        </p:blipFill>
        <p:spPr>
          <a:xfrm>
            <a:off x="6957356" y="985272"/>
            <a:ext cx="914400" cy="914400"/>
          </a:xfrm>
          <a:prstGeom prst="rect">
            <a:avLst/>
          </a:prstGeom>
          <a:noFill/>
          <a:ln>
            <a:noFill/>
          </a:ln>
        </p:spPr>
      </p:pic>
      <p:pic>
        <p:nvPicPr>
          <p:cNvPr id="207" name="Google Shape;207;p11" descr="Schoolhouse"/>
          <p:cNvPicPr preferRelativeResize="0"/>
          <p:nvPr/>
        </p:nvPicPr>
        <p:blipFill rotWithShape="1">
          <a:blip r:embed="rId5">
            <a:alphaModFix/>
          </a:blip>
          <a:srcRect/>
          <a:stretch/>
        </p:blipFill>
        <p:spPr>
          <a:xfrm>
            <a:off x="4080348" y="952819"/>
            <a:ext cx="914400" cy="914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Coursework and Official Transcripts</a:t>
            </a:r>
            <a:endParaRPr/>
          </a:p>
        </p:txBody>
      </p:sp>
      <p:sp>
        <p:nvSpPr>
          <p:cNvPr id="213" name="Google Shape;213;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10000"/>
          </a:bodyPr>
          <a:lstStyle/>
          <a:p>
            <a:pPr marL="457200" lvl="0" indent="-351901" algn="l" rtl="0">
              <a:lnSpc>
                <a:spcPct val="115000"/>
              </a:lnSpc>
              <a:spcBef>
                <a:spcPts val="600"/>
              </a:spcBef>
              <a:spcAft>
                <a:spcPts val="0"/>
              </a:spcAft>
              <a:buClr>
                <a:schemeClr val="dk1"/>
              </a:buClr>
              <a:buSzPct val="113513"/>
              <a:buFont typeface="Arial"/>
              <a:buChar char="•"/>
            </a:pPr>
            <a:r>
              <a:rPr lang="en">
                <a:solidFill>
                  <a:schemeClr val="dk1"/>
                </a:solidFill>
              </a:rPr>
              <a:t>They will calculate your overall GPA AND “science” (BCPM) GPA</a:t>
            </a:r>
            <a:endParaRPr>
              <a:solidFill>
                <a:schemeClr val="dk1"/>
              </a:solidFill>
            </a:endParaRPr>
          </a:p>
          <a:p>
            <a:pPr marL="914400" lvl="1" indent="-324500" algn="l" rtl="0">
              <a:lnSpc>
                <a:spcPct val="115000"/>
              </a:lnSpc>
              <a:spcBef>
                <a:spcPts val="1200"/>
              </a:spcBef>
              <a:spcAft>
                <a:spcPts val="0"/>
              </a:spcAft>
              <a:buClr>
                <a:schemeClr val="dk1"/>
              </a:buClr>
              <a:buSzPct val="113513"/>
              <a:buFont typeface="Arial"/>
              <a:buChar char="•"/>
            </a:pPr>
            <a:r>
              <a:rPr lang="en">
                <a:solidFill>
                  <a:schemeClr val="dk1"/>
                </a:solidFill>
              </a:rPr>
              <a:t>The BCPM GPA is comprised of Biology, Chemistry, Physics, and Mathematics courses. All other coursework will be calculated in the AO (All Other) GPA.</a:t>
            </a:r>
            <a:endParaRPr>
              <a:solidFill>
                <a:schemeClr val="dk1"/>
              </a:solidFill>
            </a:endParaRPr>
          </a:p>
          <a:p>
            <a:pPr marL="457200" lvl="0" indent="-351901" algn="l" rtl="0">
              <a:lnSpc>
                <a:spcPct val="115000"/>
              </a:lnSpc>
              <a:spcBef>
                <a:spcPts val="1200"/>
              </a:spcBef>
              <a:spcAft>
                <a:spcPts val="0"/>
              </a:spcAft>
              <a:buClr>
                <a:schemeClr val="dk1"/>
              </a:buClr>
              <a:buSzPct val="113513"/>
              <a:buFont typeface="Arial"/>
              <a:buChar char="•"/>
            </a:pPr>
            <a:r>
              <a:rPr lang="en">
                <a:solidFill>
                  <a:schemeClr val="dk1"/>
                </a:solidFill>
              </a:rPr>
              <a:t>Official transcripts take a little while to get and to be processed by AAMC</a:t>
            </a:r>
            <a:endParaRPr>
              <a:solidFill>
                <a:schemeClr val="dk1"/>
              </a:solidFill>
            </a:endParaRPr>
          </a:p>
          <a:p>
            <a:pPr marL="914400" lvl="1" indent="-324500" algn="l" rtl="0">
              <a:lnSpc>
                <a:spcPct val="115000"/>
              </a:lnSpc>
              <a:spcBef>
                <a:spcPts val="1200"/>
              </a:spcBef>
              <a:spcAft>
                <a:spcPts val="0"/>
              </a:spcAft>
              <a:buClr>
                <a:schemeClr val="dk1"/>
              </a:buClr>
              <a:buSzPct val="113513"/>
              <a:buFont typeface="Arial"/>
              <a:buChar char="•"/>
            </a:pPr>
            <a:r>
              <a:rPr lang="en">
                <a:solidFill>
                  <a:schemeClr val="dk1"/>
                </a:solidFill>
              </a:rPr>
              <a:t>AAMC says it will take 15 BUSINESS days to process electronic or 25 BUSINESS days to process mail.</a:t>
            </a:r>
            <a:endParaRPr>
              <a:solidFill>
                <a:schemeClr val="dk1"/>
              </a:solidFill>
            </a:endParaRPr>
          </a:p>
          <a:p>
            <a:pPr marL="457200" lvl="0" indent="-351901" algn="l" rtl="0">
              <a:lnSpc>
                <a:spcPct val="115000"/>
              </a:lnSpc>
              <a:spcBef>
                <a:spcPts val="1200"/>
              </a:spcBef>
              <a:spcAft>
                <a:spcPts val="0"/>
              </a:spcAft>
              <a:buClr>
                <a:schemeClr val="dk1"/>
              </a:buClr>
              <a:buSzPct val="113513"/>
              <a:buFont typeface="Arial"/>
              <a:buChar char="•"/>
            </a:pPr>
            <a:r>
              <a:rPr lang="en">
                <a:solidFill>
                  <a:schemeClr val="dk1"/>
                </a:solidFill>
              </a:rPr>
              <a:t>Make sure to check the school’s course requirements and that you meet them</a:t>
            </a:r>
            <a:endParaRPr>
              <a:solidFill>
                <a:schemeClr val="dk1"/>
              </a:solidFill>
            </a:endParaRPr>
          </a:p>
          <a:p>
            <a:pPr marL="457200" lvl="0" indent="-351901" algn="l" rtl="0">
              <a:lnSpc>
                <a:spcPct val="115000"/>
              </a:lnSpc>
              <a:spcBef>
                <a:spcPts val="1200"/>
              </a:spcBef>
              <a:spcAft>
                <a:spcPts val="600"/>
              </a:spcAft>
              <a:buClr>
                <a:schemeClr val="dk1"/>
              </a:buClr>
              <a:buSzPct val="113513"/>
              <a:buFont typeface="Arial"/>
              <a:buChar char="•"/>
            </a:pPr>
            <a:r>
              <a:rPr lang="en">
                <a:solidFill>
                  <a:schemeClr val="dk1"/>
                </a:solidFill>
              </a:rPr>
              <a:t>Remember it can also take up to 6-8 weeks to process your application once submitted</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Personal Statement - What Is It?</a:t>
            </a:r>
            <a:endParaRPr/>
          </a:p>
        </p:txBody>
      </p:sp>
      <p:sp>
        <p:nvSpPr>
          <p:cNvPr id="219" name="Google Shape;219;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600" b="1" i="1">
                <a:solidFill>
                  <a:schemeClr val="dk1"/>
                </a:solidFill>
              </a:rPr>
              <a:t>“Use the space provided to explain why you want to go to medical school” </a:t>
            </a:r>
            <a:r>
              <a:rPr lang="en" sz="1600" i="1">
                <a:solidFill>
                  <a:schemeClr val="dk1"/>
                </a:solidFill>
              </a:rPr>
              <a:t>(5,300 characters).</a:t>
            </a:r>
            <a:endParaRPr sz="1600" i="1">
              <a:solidFill>
                <a:schemeClr val="dk1"/>
              </a:solidFill>
            </a:endParaRPr>
          </a:p>
          <a:p>
            <a:pPr marL="457200" lvl="0" indent="-295275" algn="l" rtl="0">
              <a:lnSpc>
                <a:spcPct val="115000"/>
              </a:lnSpc>
              <a:spcBef>
                <a:spcPts val="600"/>
              </a:spcBef>
              <a:spcAft>
                <a:spcPts val="0"/>
              </a:spcAft>
              <a:buClr>
                <a:srgbClr val="22355A"/>
              </a:buClr>
              <a:buSzPts val="1050"/>
              <a:buFont typeface="Arial"/>
              <a:buChar char="•"/>
            </a:pPr>
            <a:r>
              <a:rPr lang="en" sz="1400">
                <a:solidFill>
                  <a:schemeClr val="dk1"/>
                </a:solidFill>
              </a:rPr>
              <a:t>If you're applying to an MD-PhD program, you must complete two additional essays: the MD-PhD Essay and the Significant Research Experience Essay.</a:t>
            </a:r>
            <a:endParaRPr sz="1400">
              <a:solidFill>
                <a:schemeClr val="dk1"/>
              </a:solidFill>
            </a:endParaRPr>
          </a:p>
          <a:p>
            <a:pPr marL="457200" lvl="0" indent="-295275" algn="l" rtl="0">
              <a:lnSpc>
                <a:spcPct val="100000"/>
              </a:lnSpc>
              <a:spcBef>
                <a:spcPts val="600"/>
              </a:spcBef>
              <a:spcAft>
                <a:spcPts val="0"/>
              </a:spcAft>
              <a:buClr>
                <a:srgbClr val="22355A"/>
              </a:buClr>
              <a:buSzPts val="1050"/>
              <a:buFont typeface="Arial"/>
              <a:buChar char="•"/>
            </a:pPr>
            <a:r>
              <a:rPr lang="en" sz="1400">
                <a:solidFill>
                  <a:schemeClr val="dk1"/>
                </a:solidFill>
              </a:rPr>
              <a:t>Proofread carefully! There is no “spell checker” in the AMCAS application, and no changes will be permitted to this section after you have submitted your application.</a:t>
            </a:r>
            <a:endParaRPr sz="1400">
              <a:solidFill>
                <a:schemeClr val="dk1"/>
              </a:solidFill>
            </a:endParaRPr>
          </a:p>
          <a:p>
            <a:pPr marL="914400" lvl="1" indent="-295275" algn="l" rtl="0">
              <a:lnSpc>
                <a:spcPct val="100000"/>
              </a:lnSpc>
              <a:spcBef>
                <a:spcPts val="1200"/>
              </a:spcBef>
              <a:spcAft>
                <a:spcPts val="0"/>
              </a:spcAft>
              <a:buClr>
                <a:srgbClr val="22355A"/>
              </a:buClr>
              <a:buSzPts val="1050"/>
              <a:buFont typeface="Arial"/>
              <a:buChar char="•"/>
            </a:pPr>
            <a:r>
              <a:rPr lang="en">
                <a:solidFill>
                  <a:schemeClr val="dk1"/>
                </a:solidFill>
              </a:rPr>
              <a:t>Type in Word/Google docs and copy them over -&gt; formatting, sharing with others, saving for future use.</a:t>
            </a:r>
            <a:endParaRPr>
              <a:solidFill>
                <a:schemeClr val="dk1"/>
              </a:solidFill>
            </a:endParaRPr>
          </a:p>
          <a:p>
            <a:pPr marL="914400" lvl="1" indent="-295275" algn="l" rtl="0">
              <a:lnSpc>
                <a:spcPct val="185714"/>
              </a:lnSpc>
              <a:spcBef>
                <a:spcPts val="0"/>
              </a:spcBef>
              <a:spcAft>
                <a:spcPts val="0"/>
              </a:spcAft>
              <a:buClr>
                <a:srgbClr val="22355A"/>
              </a:buClr>
              <a:buSzPts val="1050"/>
              <a:buFont typeface="Arial"/>
              <a:buChar char="•"/>
            </a:pPr>
            <a:r>
              <a:rPr lang="en">
                <a:solidFill>
                  <a:schemeClr val="dk1"/>
                </a:solidFill>
              </a:rPr>
              <a:t>Formatting doesn’t go through -&gt; you can space out your paragraphs but that’s </a:t>
            </a:r>
            <a:r>
              <a:rPr lang="en" sz="1600">
                <a:solidFill>
                  <a:schemeClr val="dk1"/>
                </a:solidFill>
              </a:rPr>
              <a:t>it.</a:t>
            </a:r>
            <a:endParaRPr sz="1600">
              <a:solidFill>
                <a:schemeClr val="dk1"/>
              </a:solidFill>
            </a:endParaRPr>
          </a:p>
          <a:p>
            <a:pPr marL="619125" lvl="1" indent="0" algn="l" rtl="0">
              <a:lnSpc>
                <a:spcPct val="185714"/>
              </a:lnSpc>
              <a:spcBef>
                <a:spcPts val="0"/>
              </a:spcBef>
              <a:spcAft>
                <a:spcPts val="0"/>
              </a:spcAft>
              <a:buClr>
                <a:srgbClr val="22355A"/>
              </a:buClr>
              <a:buSzPts val="1050"/>
              <a:buNone/>
            </a:pPr>
            <a:endParaRPr sz="1000">
              <a:solidFill>
                <a:schemeClr val="dk1"/>
              </a:solidFill>
            </a:endParaRPr>
          </a:p>
          <a:p>
            <a:pPr marL="0" lvl="0" indent="0" algn="l" rtl="0">
              <a:lnSpc>
                <a:spcPct val="115000"/>
              </a:lnSpc>
              <a:spcBef>
                <a:spcPts val="300"/>
              </a:spcBef>
              <a:spcAft>
                <a:spcPts val="1200"/>
              </a:spcAft>
              <a:buSzPts val="1800"/>
              <a:buNone/>
            </a:pPr>
            <a:endParaRPr sz="1400">
              <a:solidFill>
                <a:schemeClr val="dk1"/>
              </a:solidFill>
            </a:endParaRPr>
          </a:p>
        </p:txBody>
      </p:sp>
      <p:pic>
        <p:nvPicPr>
          <p:cNvPr id="220" name="Google Shape;220;p13" descr="Lightbulb and gear"/>
          <p:cNvPicPr preferRelativeResize="0"/>
          <p:nvPr/>
        </p:nvPicPr>
        <p:blipFill rotWithShape="1">
          <a:blip r:embed="rId3">
            <a:alphaModFix/>
          </a:blip>
          <a:srcRect/>
          <a:stretch/>
        </p:blipFill>
        <p:spPr>
          <a:xfrm>
            <a:off x="2159214" y="4026321"/>
            <a:ext cx="358507" cy="400078"/>
          </a:xfrm>
          <a:prstGeom prst="rect">
            <a:avLst/>
          </a:prstGeom>
          <a:noFill/>
          <a:ln>
            <a:noFill/>
          </a:ln>
        </p:spPr>
      </p:pic>
      <p:sp>
        <p:nvSpPr>
          <p:cNvPr id="221" name="Google Shape;221;p13"/>
          <p:cNvSpPr txBox="1"/>
          <p:nvPr/>
        </p:nvSpPr>
        <p:spPr>
          <a:xfrm>
            <a:off x="2517721" y="4026320"/>
            <a:ext cx="4828215"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1" u="none" strike="noStrike" cap="none">
                <a:solidFill>
                  <a:srgbClr val="002060"/>
                </a:solidFill>
                <a:latin typeface="Arial"/>
                <a:ea typeface="Arial"/>
                <a:cs typeface="Arial"/>
                <a:sym typeface="Arial"/>
              </a:rPr>
              <a:t>Tip: Read back on your “why doctor” journal for inspiration</a:t>
            </a:r>
            <a:endParaRPr sz="1100" b="0" i="0" u="none" strike="noStrike" cap="none">
              <a:solidFill>
                <a:srgbClr val="00206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Personal Statement - What Is It?</a:t>
            </a:r>
            <a:endParaRPr/>
          </a:p>
        </p:txBody>
      </p:sp>
      <p:sp>
        <p:nvSpPr>
          <p:cNvPr id="227" name="Google Shape;227;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SzPts val="1800"/>
              <a:buNone/>
            </a:pPr>
            <a:r>
              <a:rPr lang="en" sz="1400">
                <a:solidFill>
                  <a:schemeClr val="dk1"/>
                </a:solidFill>
              </a:rPr>
              <a:t>AAMC suggests considering these topics: </a:t>
            </a:r>
            <a:endParaRPr sz="1400">
              <a:solidFill>
                <a:schemeClr val="dk1"/>
              </a:solidFill>
            </a:endParaRPr>
          </a:p>
          <a:p>
            <a:pPr marL="457200" lvl="0" indent="-295275" algn="l" rtl="0">
              <a:lnSpc>
                <a:spcPct val="115000"/>
              </a:lnSpc>
              <a:spcBef>
                <a:spcPts val="600"/>
              </a:spcBef>
              <a:spcAft>
                <a:spcPts val="0"/>
              </a:spcAft>
              <a:buClr>
                <a:srgbClr val="22355A"/>
              </a:buClr>
              <a:buSzPts val="1050"/>
              <a:buFont typeface="Arial"/>
              <a:buChar char="•"/>
            </a:pPr>
            <a:r>
              <a:rPr lang="en" sz="1400">
                <a:solidFill>
                  <a:schemeClr val="dk1"/>
                </a:solidFill>
              </a:rPr>
              <a:t>Why have you selected the field of medicine?</a:t>
            </a:r>
            <a:endParaRPr sz="1400">
              <a:solidFill>
                <a:schemeClr val="dk1"/>
              </a:solidFill>
            </a:endParaRPr>
          </a:p>
          <a:p>
            <a:pPr marL="457200" lvl="0" indent="-295275" algn="l" rtl="0">
              <a:lnSpc>
                <a:spcPct val="115000"/>
              </a:lnSpc>
              <a:spcBef>
                <a:spcPts val="600"/>
              </a:spcBef>
              <a:spcAft>
                <a:spcPts val="0"/>
              </a:spcAft>
              <a:buClr>
                <a:srgbClr val="22355A"/>
              </a:buClr>
              <a:buSzPts val="1050"/>
              <a:buFont typeface="Arial"/>
              <a:buChar char="•"/>
            </a:pPr>
            <a:r>
              <a:rPr lang="en" sz="1400">
                <a:solidFill>
                  <a:schemeClr val="dk1"/>
                </a:solidFill>
              </a:rPr>
              <a:t>What motivates you to learn more about medicine?</a:t>
            </a:r>
            <a:endParaRPr sz="1400">
              <a:solidFill>
                <a:schemeClr val="dk1"/>
              </a:solidFill>
            </a:endParaRPr>
          </a:p>
          <a:p>
            <a:pPr marL="457200" lvl="0" indent="-295275" algn="l" rtl="0">
              <a:lnSpc>
                <a:spcPct val="115000"/>
              </a:lnSpc>
              <a:spcBef>
                <a:spcPts val="600"/>
              </a:spcBef>
              <a:spcAft>
                <a:spcPts val="0"/>
              </a:spcAft>
              <a:buClr>
                <a:srgbClr val="22355A"/>
              </a:buClr>
              <a:buSzPts val="1050"/>
              <a:buFont typeface="Arial"/>
              <a:buChar char="•"/>
            </a:pPr>
            <a:r>
              <a:rPr lang="en" sz="1400">
                <a:solidFill>
                  <a:schemeClr val="dk1"/>
                </a:solidFill>
              </a:rPr>
              <a:t>What do you want medical schools to know about you that has not been disclosed in other sections of the application?</a:t>
            </a:r>
            <a:endParaRPr sz="1400">
              <a:solidFill>
                <a:schemeClr val="dk1"/>
              </a:solidFill>
            </a:endParaRPr>
          </a:p>
          <a:p>
            <a:pPr marL="457200" lvl="0" indent="-295275" algn="l" rtl="0">
              <a:lnSpc>
                <a:spcPct val="115000"/>
              </a:lnSpc>
              <a:spcBef>
                <a:spcPts val="600"/>
              </a:spcBef>
              <a:spcAft>
                <a:spcPts val="0"/>
              </a:spcAft>
              <a:buClr>
                <a:srgbClr val="22355A"/>
              </a:buClr>
              <a:buSzPts val="1050"/>
              <a:buFont typeface="Arial"/>
              <a:buChar char="•"/>
            </a:pPr>
            <a:r>
              <a:rPr lang="en" sz="1400">
                <a:solidFill>
                  <a:schemeClr val="dk1"/>
                </a:solidFill>
              </a:rPr>
              <a:t>In addition, you may wish to include information such as:</a:t>
            </a:r>
            <a:endParaRPr sz="1400">
              <a:solidFill>
                <a:schemeClr val="dk1"/>
              </a:solidFill>
            </a:endParaRPr>
          </a:p>
          <a:p>
            <a:pPr marL="914400" lvl="1" indent="-295275" algn="l" rtl="0">
              <a:lnSpc>
                <a:spcPct val="115000"/>
              </a:lnSpc>
              <a:spcBef>
                <a:spcPts val="600"/>
              </a:spcBef>
              <a:spcAft>
                <a:spcPts val="0"/>
              </a:spcAft>
              <a:buClr>
                <a:srgbClr val="22355A"/>
              </a:buClr>
              <a:buSzPts val="1050"/>
              <a:buFont typeface="Arial"/>
              <a:buChar char="•"/>
            </a:pPr>
            <a:r>
              <a:rPr lang="en" sz="1400">
                <a:solidFill>
                  <a:schemeClr val="dk1"/>
                </a:solidFill>
              </a:rPr>
              <a:t>Unique hardships, challenges, and obstacles that may have influenced your educational pursuits.</a:t>
            </a:r>
            <a:endParaRPr>
              <a:solidFill>
                <a:schemeClr val="dk1"/>
              </a:solidFill>
            </a:endParaRPr>
          </a:p>
          <a:p>
            <a:pPr marL="914400" lvl="1" indent="-295275" algn="l" rtl="0">
              <a:lnSpc>
                <a:spcPct val="115000"/>
              </a:lnSpc>
              <a:spcBef>
                <a:spcPts val="600"/>
              </a:spcBef>
              <a:spcAft>
                <a:spcPts val="0"/>
              </a:spcAft>
              <a:buClr>
                <a:srgbClr val="22355A"/>
              </a:buClr>
              <a:buSzPts val="1050"/>
              <a:buFont typeface="Arial"/>
              <a:buChar char="•"/>
            </a:pPr>
            <a:r>
              <a:rPr lang="en" sz="1400">
                <a:solidFill>
                  <a:schemeClr val="dk1"/>
                </a:solidFill>
              </a:rPr>
              <a:t>Comments on significant fluctuations in your academic record not explained elsewhere in your</a:t>
            </a:r>
            <a:r>
              <a:rPr lang="en">
                <a:solidFill>
                  <a:schemeClr val="dk1"/>
                </a:solidFill>
              </a:rPr>
              <a:t> </a:t>
            </a:r>
            <a:r>
              <a:rPr lang="en" sz="1400">
                <a:solidFill>
                  <a:schemeClr val="dk1"/>
                </a:solidFill>
              </a:rPr>
              <a:t>application.</a:t>
            </a:r>
            <a:endParaRPr sz="1400">
              <a:solidFill>
                <a:schemeClr val="dk1"/>
              </a:solidFill>
            </a:endParaRPr>
          </a:p>
          <a:p>
            <a:pPr marL="619125" lvl="1" indent="0" algn="l" rtl="0">
              <a:lnSpc>
                <a:spcPct val="185714"/>
              </a:lnSpc>
              <a:spcBef>
                <a:spcPts val="0"/>
              </a:spcBef>
              <a:spcAft>
                <a:spcPts val="0"/>
              </a:spcAft>
              <a:buClr>
                <a:srgbClr val="22355A"/>
              </a:buClr>
              <a:buSzPts val="1050"/>
              <a:buNone/>
            </a:pPr>
            <a:endParaRPr sz="1000">
              <a:solidFill>
                <a:schemeClr val="dk1"/>
              </a:solidFill>
            </a:endParaRPr>
          </a:p>
          <a:p>
            <a:pPr marL="0" lvl="0" indent="0" algn="l" rtl="0">
              <a:lnSpc>
                <a:spcPct val="115000"/>
              </a:lnSpc>
              <a:spcBef>
                <a:spcPts val="300"/>
              </a:spcBef>
              <a:spcAft>
                <a:spcPts val="1200"/>
              </a:spcAft>
              <a:buSzPts val="1800"/>
              <a:buNone/>
            </a:pPr>
            <a:endParaRPr sz="14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Where do I start?</a:t>
            </a:r>
            <a:endParaRPr/>
          </a:p>
        </p:txBody>
      </p:sp>
      <p:sp>
        <p:nvSpPr>
          <p:cNvPr id="233" name="Google Shape;233;p15"/>
          <p:cNvSpPr txBox="1">
            <a:spLocks noGrp="1"/>
          </p:cNvSpPr>
          <p:nvPr>
            <p:ph type="body" idx="1"/>
          </p:nvPr>
        </p:nvSpPr>
        <p:spPr>
          <a:xfrm>
            <a:off x="311700" y="1152475"/>
            <a:ext cx="7074300" cy="3416400"/>
          </a:xfrm>
          <a:prstGeom prst="rect">
            <a:avLst/>
          </a:prstGeom>
          <a:noFill/>
          <a:ln>
            <a:noFill/>
          </a:ln>
        </p:spPr>
        <p:txBody>
          <a:bodyPr spcFirstLastPara="1" wrap="square" lIns="91425" tIns="91425" rIns="91425" bIns="91425" anchor="t" anchorCtr="0">
            <a:noAutofit/>
          </a:bodyPr>
          <a:lstStyle/>
          <a:p>
            <a:pPr marL="457200" lvl="0" indent="-295275" algn="l" rtl="0">
              <a:lnSpc>
                <a:spcPct val="115000"/>
              </a:lnSpc>
              <a:spcBef>
                <a:spcPts val="300"/>
              </a:spcBef>
              <a:spcAft>
                <a:spcPts val="0"/>
              </a:spcAft>
              <a:buClr>
                <a:srgbClr val="22355A"/>
              </a:buClr>
              <a:buSzPts val="1050"/>
              <a:buFont typeface="Arial"/>
              <a:buChar char="•"/>
            </a:pPr>
            <a:r>
              <a:rPr lang="en" sz="1400" dirty="0">
                <a:solidFill>
                  <a:schemeClr val="dk1"/>
                </a:solidFill>
              </a:rPr>
              <a:t>You may have multiple ideas of where to start!</a:t>
            </a:r>
            <a:endParaRPr dirty="0"/>
          </a:p>
          <a:p>
            <a:pPr marL="914400" lvl="1" indent="-295275" algn="l" rtl="0">
              <a:lnSpc>
                <a:spcPct val="115000"/>
              </a:lnSpc>
              <a:spcBef>
                <a:spcPts val="600"/>
              </a:spcBef>
              <a:spcAft>
                <a:spcPts val="0"/>
              </a:spcAft>
              <a:buClr>
                <a:srgbClr val="22355A"/>
              </a:buClr>
              <a:buSzPts val="1050"/>
              <a:buFont typeface="Arial"/>
              <a:buChar char="•"/>
            </a:pPr>
            <a:r>
              <a:rPr lang="en" dirty="0">
                <a:solidFill>
                  <a:schemeClr val="dk1"/>
                </a:solidFill>
              </a:rPr>
              <a:t>A lot of people get stuck trying to think of a great intro - start in the middle!!!</a:t>
            </a:r>
            <a:endParaRPr dirty="0">
              <a:solidFill>
                <a:schemeClr val="dk1"/>
              </a:solidFill>
            </a:endParaRPr>
          </a:p>
          <a:p>
            <a:pPr marL="457200" lvl="0" indent="-295275" algn="l" rtl="0">
              <a:lnSpc>
                <a:spcPct val="115000"/>
              </a:lnSpc>
              <a:spcBef>
                <a:spcPts val="600"/>
              </a:spcBef>
              <a:spcAft>
                <a:spcPts val="0"/>
              </a:spcAft>
              <a:buClr>
                <a:srgbClr val="22355A"/>
              </a:buClr>
              <a:buSzPts val="1050"/>
              <a:buFont typeface="Arial"/>
              <a:buChar char="•"/>
            </a:pPr>
            <a:r>
              <a:rPr lang="en" sz="1400" dirty="0">
                <a:solidFill>
                  <a:schemeClr val="dk1"/>
                </a:solidFill>
              </a:rPr>
              <a:t>Write out a couple different versions and see what fits best or gets you writing</a:t>
            </a:r>
            <a:endParaRPr sz="1400" dirty="0">
              <a:solidFill>
                <a:schemeClr val="dk1"/>
              </a:solidFill>
            </a:endParaRPr>
          </a:p>
          <a:p>
            <a:pPr marL="457200" lvl="0" indent="-295275" algn="l" rtl="0">
              <a:lnSpc>
                <a:spcPct val="115000"/>
              </a:lnSpc>
              <a:spcBef>
                <a:spcPts val="600"/>
              </a:spcBef>
              <a:spcAft>
                <a:spcPts val="0"/>
              </a:spcAft>
              <a:buClr>
                <a:srgbClr val="22355A"/>
              </a:buClr>
              <a:buSzPts val="1050"/>
              <a:buFont typeface="Arial"/>
              <a:buChar char="•"/>
            </a:pPr>
            <a:r>
              <a:rPr lang="en" sz="1400" dirty="0">
                <a:solidFill>
                  <a:schemeClr val="dk1"/>
                </a:solidFill>
              </a:rPr>
              <a:t>Think about why you want to be a doctor and what experiences may have really impacted that decision</a:t>
            </a:r>
            <a:endParaRPr sz="1400" dirty="0">
              <a:solidFill>
                <a:schemeClr val="dk1"/>
              </a:solidFill>
            </a:endParaRPr>
          </a:p>
          <a:p>
            <a:pPr marL="457200" lvl="0" indent="-295275" algn="l" rtl="0">
              <a:lnSpc>
                <a:spcPct val="115000"/>
              </a:lnSpc>
              <a:spcBef>
                <a:spcPts val="600"/>
              </a:spcBef>
              <a:spcAft>
                <a:spcPts val="0"/>
              </a:spcAft>
              <a:buClr>
                <a:srgbClr val="22355A"/>
              </a:buClr>
              <a:buSzPts val="1050"/>
              <a:buFont typeface="Arial"/>
              <a:buChar char="•"/>
            </a:pPr>
            <a:r>
              <a:rPr lang="en" sz="1400" dirty="0">
                <a:solidFill>
                  <a:schemeClr val="dk1"/>
                </a:solidFill>
              </a:rPr>
              <a:t>Think about an experience that may have solidified your choice to be a doctor</a:t>
            </a:r>
            <a:endParaRPr sz="1400" dirty="0">
              <a:solidFill>
                <a:schemeClr val="dk1"/>
              </a:solidFill>
            </a:endParaRPr>
          </a:p>
          <a:p>
            <a:pPr marL="457200" lvl="0" indent="-295275" algn="l" rtl="0">
              <a:lnSpc>
                <a:spcPct val="115000"/>
              </a:lnSpc>
              <a:spcBef>
                <a:spcPts val="600"/>
              </a:spcBef>
              <a:spcAft>
                <a:spcPts val="0"/>
              </a:spcAft>
              <a:buClr>
                <a:srgbClr val="22355A"/>
              </a:buClr>
              <a:buSzPts val="1050"/>
              <a:buFont typeface="Arial"/>
              <a:buChar char="•"/>
            </a:pPr>
            <a:r>
              <a:rPr lang="en" sz="1400" dirty="0">
                <a:solidFill>
                  <a:schemeClr val="dk1"/>
                </a:solidFill>
              </a:rPr>
              <a:t>What things help you show and not tell</a:t>
            </a:r>
            <a:endParaRPr sz="1400" dirty="0">
              <a:solidFill>
                <a:schemeClr val="dk1"/>
              </a:solidFill>
            </a:endParaRPr>
          </a:p>
          <a:p>
            <a:pPr marL="457200" lvl="0" indent="-295275" algn="l" rtl="0">
              <a:lnSpc>
                <a:spcPct val="115000"/>
              </a:lnSpc>
              <a:spcBef>
                <a:spcPts val="600"/>
              </a:spcBef>
              <a:spcAft>
                <a:spcPts val="0"/>
              </a:spcAft>
              <a:buClr>
                <a:srgbClr val="22355A"/>
              </a:buClr>
              <a:buSzPts val="1050"/>
              <a:buFont typeface="Arial"/>
              <a:buChar char="•"/>
            </a:pPr>
            <a:r>
              <a:rPr lang="en" sz="1400" dirty="0">
                <a:solidFill>
                  <a:schemeClr val="dk1"/>
                </a:solidFill>
              </a:rPr>
              <a:t>Check out the aspects of a medical student and see how you can incorporate those</a:t>
            </a:r>
            <a:endParaRPr sz="1400" dirty="0">
              <a:solidFill>
                <a:schemeClr val="dk1"/>
              </a:solidFill>
            </a:endParaRPr>
          </a:p>
          <a:p>
            <a:pPr marL="457200" lvl="0" indent="-295275" algn="l" rtl="0">
              <a:lnSpc>
                <a:spcPct val="115000"/>
              </a:lnSpc>
              <a:spcBef>
                <a:spcPts val="600"/>
              </a:spcBef>
              <a:spcAft>
                <a:spcPts val="0"/>
              </a:spcAft>
              <a:buClr>
                <a:srgbClr val="22355A"/>
              </a:buClr>
              <a:buSzPts val="1050"/>
              <a:buFont typeface="Arial"/>
              <a:buChar char="•"/>
            </a:pPr>
            <a:r>
              <a:rPr lang="en" sz="1400" dirty="0">
                <a:solidFill>
                  <a:schemeClr val="dk1"/>
                </a:solidFill>
              </a:rPr>
              <a:t>Start early!</a:t>
            </a:r>
            <a:endParaRPr sz="1400" dirty="0">
              <a:solidFill>
                <a:schemeClr val="dk1"/>
              </a:solidFill>
            </a:endParaRPr>
          </a:p>
          <a:p>
            <a:pPr marL="914400" lvl="1" indent="-295275" algn="l" rtl="0">
              <a:lnSpc>
                <a:spcPct val="115000"/>
              </a:lnSpc>
              <a:spcBef>
                <a:spcPts val="600"/>
              </a:spcBef>
              <a:spcAft>
                <a:spcPts val="0"/>
              </a:spcAft>
              <a:buClr>
                <a:srgbClr val="22355A"/>
              </a:buClr>
              <a:buSzPts val="1050"/>
              <a:buFont typeface="Arial"/>
              <a:buChar char="•"/>
            </a:pPr>
            <a:r>
              <a:rPr lang="en" dirty="0">
                <a:solidFill>
                  <a:schemeClr val="dk1"/>
                </a:solidFill>
              </a:rPr>
              <a:t>Start many months early because it will take you a long time to create a personal statement!</a:t>
            </a:r>
            <a:endParaRPr dirty="0">
              <a:solidFill>
                <a:schemeClr val="dk1"/>
              </a:solidFill>
            </a:endParaRPr>
          </a:p>
          <a:p>
            <a:pPr marL="904875" lvl="1" indent="-219075" algn="l" rtl="0">
              <a:lnSpc>
                <a:spcPct val="185714"/>
              </a:lnSpc>
              <a:spcBef>
                <a:spcPts val="600"/>
              </a:spcBef>
              <a:spcAft>
                <a:spcPts val="0"/>
              </a:spcAft>
              <a:buClr>
                <a:srgbClr val="22355A"/>
              </a:buClr>
              <a:buSzPts val="1050"/>
              <a:buFont typeface="Arial"/>
              <a:buNone/>
            </a:pPr>
            <a:endParaRPr dirty="0">
              <a:solidFill>
                <a:schemeClr val="dk1"/>
              </a:solidFill>
            </a:endParaRPr>
          </a:p>
          <a:p>
            <a:pPr marL="0" lvl="0" indent="0" algn="l" rtl="0">
              <a:lnSpc>
                <a:spcPct val="115000"/>
              </a:lnSpc>
              <a:spcBef>
                <a:spcPts val="600"/>
              </a:spcBef>
              <a:spcAft>
                <a:spcPts val="300"/>
              </a:spcAft>
              <a:buSzPts val="1800"/>
              <a:buNone/>
            </a:pPr>
            <a:endParaRPr sz="1400" dirty="0">
              <a:solidFill>
                <a:schemeClr val="dk1"/>
              </a:solidFill>
            </a:endParaRPr>
          </a:p>
        </p:txBody>
      </p:sp>
      <p:pic>
        <p:nvPicPr>
          <p:cNvPr id="234" name="Google Shape;234;p15" descr="Document with solid fill"/>
          <p:cNvPicPr preferRelativeResize="0"/>
          <p:nvPr/>
        </p:nvPicPr>
        <p:blipFill rotWithShape="1">
          <a:blip r:embed="rId3">
            <a:alphaModFix/>
          </a:blip>
          <a:srcRect/>
          <a:stretch/>
        </p:blipFill>
        <p:spPr>
          <a:xfrm>
            <a:off x="7266164" y="1307727"/>
            <a:ext cx="914400" cy="914400"/>
          </a:xfrm>
          <a:prstGeom prst="rect">
            <a:avLst/>
          </a:prstGeom>
          <a:noFill/>
          <a:ln>
            <a:noFill/>
          </a:ln>
        </p:spPr>
      </p:pic>
      <p:pic>
        <p:nvPicPr>
          <p:cNvPr id="235" name="Google Shape;235;p15" descr="Confused person outline"/>
          <p:cNvPicPr preferRelativeResize="0"/>
          <p:nvPr/>
        </p:nvPicPr>
        <p:blipFill rotWithShape="1">
          <a:blip r:embed="rId4">
            <a:alphaModFix/>
          </a:blip>
          <a:srcRect/>
          <a:stretch/>
        </p:blipFill>
        <p:spPr>
          <a:xfrm>
            <a:off x="8180564" y="2432953"/>
            <a:ext cx="914400" cy="914400"/>
          </a:xfrm>
          <a:prstGeom prst="rect">
            <a:avLst/>
          </a:prstGeom>
          <a:noFill/>
          <a:ln>
            <a:noFill/>
          </a:ln>
        </p:spPr>
      </p:pic>
      <p:pic>
        <p:nvPicPr>
          <p:cNvPr id="236" name="Google Shape;236;p15" descr="Shuffle with solid fill"/>
          <p:cNvPicPr preferRelativeResize="0"/>
          <p:nvPr/>
        </p:nvPicPr>
        <p:blipFill rotWithShape="1">
          <a:blip r:embed="rId5">
            <a:alphaModFix/>
          </a:blip>
          <a:srcRect/>
          <a:stretch/>
        </p:blipFill>
        <p:spPr>
          <a:xfrm>
            <a:off x="7653861" y="3558179"/>
            <a:ext cx="914400" cy="914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Personal Statement - What Makes It Good?</a:t>
            </a:r>
            <a:endParaRPr/>
          </a:p>
        </p:txBody>
      </p:sp>
      <p:sp>
        <p:nvSpPr>
          <p:cNvPr id="242" name="Google Shape;242;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10000"/>
          </a:bodyPr>
          <a:lstStyle/>
          <a:p>
            <a:pPr marL="457200" lvl="0" indent="-322579" algn="l" rtl="0">
              <a:lnSpc>
                <a:spcPct val="115000"/>
              </a:lnSpc>
              <a:spcBef>
                <a:spcPts val="300"/>
              </a:spcBef>
              <a:spcAft>
                <a:spcPts val="0"/>
              </a:spcAft>
              <a:buClr>
                <a:srgbClr val="22355A"/>
              </a:buClr>
              <a:buSzPct val="104999"/>
              <a:buFont typeface="Arial"/>
              <a:buChar char="•"/>
            </a:pPr>
            <a:r>
              <a:rPr lang="en" sz="1600" dirty="0">
                <a:solidFill>
                  <a:schemeClr val="dk1"/>
                </a:solidFill>
                <a:highlight>
                  <a:schemeClr val="lt1"/>
                </a:highlight>
              </a:rPr>
              <a:t>Answer the why and the how, not just the what </a:t>
            </a:r>
            <a:endParaRPr dirty="0"/>
          </a:p>
          <a:p>
            <a:pPr marL="457200" lvl="0" indent="-322579" algn="l" rtl="0">
              <a:lnSpc>
                <a:spcPct val="115000"/>
              </a:lnSpc>
              <a:spcBef>
                <a:spcPts val="600"/>
              </a:spcBef>
              <a:spcAft>
                <a:spcPts val="0"/>
              </a:spcAft>
              <a:buClr>
                <a:srgbClr val="22355A"/>
              </a:buClr>
              <a:buSzPct val="104999"/>
              <a:buFont typeface="Arial"/>
              <a:buChar char="•"/>
            </a:pPr>
            <a:r>
              <a:rPr lang="en" sz="1600" dirty="0">
                <a:solidFill>
                  <a:schemeClr val="dk1"/>
                </a:solidFill>
                <a:highlight>
                  <a:schemeClr val="lt1"/>
                </a:highlight>
              </a:rPr>
              <a:t>Don’t get stuck in the cycle of “I did all these things because I want to be a doctor, and now I want to be a doctor because I did all these things”</a:t>
            </a:r>
            <a:endParaRPr dirty="0"/>
          </a:p>
          <a:p>
            <a:pPr marL="457200" lvl="0" indent="-322579" algn="l" rtl="0">
              <a:lnSpc>
                <a:spcPct val="115000"/>
              </a:lnSpc>
              <a:spcBef>
                <a:spcPts val="600"/>
              </a:spcBef>
              <a:spcAft>
                <a:spcPts val="0"/>
              </a:spcAft>
              <a:buSzPct val="104999"/>
              <a:buFont typeface="Arial"/>
              <a:buChar char="•"/>
            </a:pPr>
            <a:r>
              <a:rPr lang="en" sz="1600" dirty="0">
                <a:solidFill>
                  <a:schemeClr val="dk1"/>
                </a:solidFill>
              </a:rPr>
              <a:t>Leave </a:t>
            </a:r>
            <a:r>
              <a:rPr lang="en" sz="1600" b="1" dirty="0">
                <a:solidFill>
                  <a:schemeClr val="dk1"/>
                </a:solidFill>
              </a:rPr>
              <a:t>no doubt</a:t>
            </a:r>
            <a:r>
              <a:rPr lang="en" sz="1600" dirty="0">
                <a:solidFill>
                  <a:schemeClr val="dk1"/>
                </a:solidFill>
              </a:rPr>
              <a:t> that this is the career for you, especially in the conclusion:</a:t>
            </a:r>
            <a:endParaRPr sz="1600" dirty="0">
              <a:solidFill>
                <a:schemeClr val="dk1"/>
              </a:solidFill>
            </a:endParaRPr>
          </a:p>
          <a:p>
            <a:pPr marL="914400" lvl="1" indent="-327279" algn="l" rtl="0">
              <a:lnSpc>
                <a:spcPct val="115000"/>
              </a:lnSpc>
              <a:spcBef>
                <a:spcPts val="600"/>
              </a:spcBef>
              <a:spcAft>
                <a:spcPts val="0"/>
              </a:spcAft>
              <a:buSzPct val="104999"/>
              <a:buFont typeface="Arial"/>
              <a:buChar char="•"/>
            </a:pPr>
            <a:r>
              <a:rPr lang="en" sz="1600" dirty="0">
                <a:solidFill>
                  <a:schemeClr val="dk1"/>
                </a:solidFill>
              </a:rPr>
              <a:t>Example: ended with “No other career could fulfill my desire for direct care, employ my love for human progress and technology, and satisfy my need to assist in the well-being of others realistically”</a:t>
            </a:r>
            <a:endParaRPr sz="1600" dirty="0">
              <a:solidFill>
                <a:schemeClr val="dk1"/>
              </a:solidFill>
            </a:endParaRPr>
          </a:p>
          <a:p>
            <a:pPr marL="457200" lvl="0" indent="-322579" algn="l" rtl="0">
              <a:lnSpc>
                <a:spcPct val="115000"/>
              </a:lnSpc>
              <a:spcBef>
                <a:spcPts val="600"/>
              </a:spcBef>
              <a:spcAft>
                <a:spcPts val="0"/>
              </a:spcAft>
              <a:buClr>
                <a:schemeClr val="dk1"/>
              </a:buClr>
              <a:buSzPct val="104999"/>
              <a:buFont typeface="Arial"/>
              <a:buChar char="•"/>
            </a:pPr>
            <a:r>
              <a:rPr lang="en" sz="1600" dirty="0">
                <a:solidFill>
                  <a:schemeClr val="dk1"/>
                </a:solidFill>
              </a:rPr>
              <a:t>Don’t distract the reader or waste your words</a:t>
            </a:r>
            <a:endParaRPr sz="1600" dirty="0">
              <a:solidFill>
                <a:schemeClr val="dk1"/>
              </a:solidFill>
            </a:endParaRPr>
          </a:p>
          <a:p>
            <a:pPr marL="914400" lvl="1" indent="-322580" algn="l" rtl="0">
              <a:lnSpc>
                <a:spcPct val="115000"/>
              </a:lnSpc>
              <a:spcBef>
                <a:spcPts val="600"/>
              </a:spcBef>
              <a:spcAft>
                <a:spcPts val="0"/>
              </a:spcAft>
              <a:buClr>
                <a:schemeClr val="dk1"/>
              </a:buClr>
              <a:buSzPct val="104999"/>
              <a:buFont typeface="Arial"/>
              <a:buChar char="•"/>
            </a:pPr>
            <a:r>
              <a:rPr lang="en" sz="1600" dirty="0">
                <a:solidFill>
                  <a:schemeClr val="dk1"/>
                </a:solidFill>
              </a:rPr>
              <a:t>Not so much what happened but how it changed you and your goals</a:t>
            </a:r>
            <a:endParaRPr sz="1600" dirty="0">
              <a:solidFill>
                <a:schemeClr val="dk1"/>
              </a:solidFill>
            </a:endParaRPr>
          </a:p>
          <a:p>
            <a:pPr marL="457200" lvl="0" indent="-322579" algn="l" rtl="0">
              <a:lnSpc>
                <a:spcPct val="115000"/>
              </a:lnSpc>
              <a:spcBef>
                <a:spcPts val="600"/>
              </a:spcBef>
              <a:spcAft>
                <a:spcPts val="300"/>
              </a:spcAft>
              <a:buClr>
                <a:schemeClr val="dk1"/>
              </a:buClr>
              <a:buSzPct val="104999"/>
              <a:buFont typeface="Arial"/>
              <a:buChar char="•"/>
            </a:pPr>
            <a:r>
              <a:rPr lang="en" sz="1600" dirty="0">
                <a:solidFill>
                  <a:schemeClr val="dk1"/>
                </a:solidFill>
              </a:rPr>
              <a:t>Red flags: experiences where they practice medicine before getting the degree (like helping people give birth in other countries)</a:t>
            </a:r>
            <a:endParaRPr sz="1600" dirty="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Personal Statement - What Makes It Good?</a:t>
            </a:r>
            <a:endParaRPr/>
          </a:p>
        </p:txBody>
      </p:sp>
      <p:sp>
        <p:nvSpPr>
          <p:cNvPr id="248" name="Google Shape;248;p17"/>
          <p:cNvSpPr txBox="1">
            <a:spLocks noGrp="1"/>
          </p:cNvSpPr>
          <p:nvPr>
            <p:ph type="body" idx="1"/>
          </p:nvPr>
        </p:nvSpPr>
        <p:spPr>
          <a:xfrm>
            <a:off x="311700" y="1152144"/>
            <a:ext cx="8520600" cy="3621192"/>
          </a:xfrm>
          <a:prstGeom prst="rect">
            <a:avLst/>
          </a:prstGeom>
          <a:noFill/>
          <a:ln>
            <a:noFill/>
          </a:ln>
        </p:spPr>
        <p:txBody>
          <a:bodyPr spcFirstLastPara="1" wrap="square" lIns="91425" tIns="91425" rIns="91425" bIns="91425" anchor="t" anchorCtr="0">
            <a:noAutofit/>
          </a:bodyPr>
          <a:lstStyle/>
          <a:p>
            <a:pPr marL="443230" lvl="0" indent="-285750" algn="l" rtl="0">
              <a:lnSpc>
                <a:spcPct val="112000"/>
              </a:lnSpc>
              <a:spcBef>
                <a:spcPts val="300"/>
              </a:spcBef>
              <a:spcAft>
                <a:spcPts val="0"/>
              </a:spcAft>
              <a:buClr>
                <a:schemeClr val="dk1"/>
              </a:buClr>
              <a:buSzPts val="1500"/>
              <a:buFont typeface="Arial"/>
              <a:buChar char="•"/>
            </a:pPr>
            <a:r>
              <a:rPr lang="en" sz="1500" dirty="0">
                <a:solidFill>
                  <a:schemeClr val="dk1"/>
                </a:solidFill>
              </a:rPr>
              <a:t>Answer the prompt in the first 5 sentences </a:t>
            </a:r>
            <a:endParaRPr dirty="0"/>
          </a:p>
          <a:p>
            <a:pPr marL="443230" lvl="0" indent="-285750" algn="l" rtl="0">
              <a:lnSpc>
                <a:spcPct val="112000"/>
              </a:lnSpc>
              <a:spcBef>
                <a:spcPts val="600"/>
              </a:spcBef>
              <a:spcAft>
                <a:spcPts val="0"/>
              </a:spcAft>
              <a:buClr>
                <a:schemeClr val="dk1"/>
              </a:buClr>
              <a:buSzPts val="1500"/>
              <a:buFont typeface="Arial"/>
              <a:buChar char="•"/>
            </a:pPr>
            <a:r>
              <a:rPr lang="en" sz="1500" dirty="0">
                <a:solidFill>
                  <a:schemeClr val="dk1"/>
                </a:solidFill>
              </a:rPr>
              <a:t>Don’t overtly state “I want to help people”</a:t>
            </a:r>
            <a:endParaRPr sz="1500" dirty="0">
              <a:solidFill>
                <a:schemeClr val="dk1"/>
              </a:solidFill>
            </a:endParaRPr>
          </a:p>
          <a:p>
            <a:pPr marL="443230" lvl="0" indent="-285750" algn="l" rtl="0">
              <a:lnSpc>
                <a:spcPct val="112000"/>
              </a:lnSpc>
              <a:spcBef>
                <a:spcPts val="600"/>
              </a:spcBef>
              <a:spcAft>
                <a:spcPts val="0"/>
              </a:spcAft>
              <a:buClr>
                <a:schemeClr val="dk1"/>
              </a:buClr>
              <a:buSzPts val="1500"/>
              <a:buFont typeface="Arial"/>
              <a:buChar char="•"/>
            </a:pPr>
            <a:r>
              <a:rPr lang="en" sz="1500" dirty="0">
                <a:solidFill>
                  <a:schemeClr val="dk1"/>
                </a:solidFill>
              </a:rPr>
              <a:t>Have a clear purpose</a:t>
            </a:r>
            <a:endParaRPr sz="1500" dirty="0">
              <a:solidFill>
                <a:schemeClr val="dk1"/>
              </a:solidFill>
            </a:endParaRPr>
          </a:p>
          <a:p>
            <a:pPr marL="900431" lvl="1" indent="-285750" algn="l" rtl="0">
              <a:lnSpc>
                <a:spcPct val="112000"/>
              </a:lnSpc>
              <a:spcBef>
                <a:spcPts val="600"/>
              </a:spcBef>
              <a:spcAft>
                <a:spcPts val="0"/>
              </a:spcAft>
              <a:buClr>
                <a:schemeClr val="dk1"/>
              </a:buClr>
              <a:buSzPts val="1500"/>
              <a:buFont typeface="Arial"/>
              <a:buChar char="•"/>
            </a:pPr>
            <a:r>
              <a:rPr lang="en" sz="1500" dirty="0">
                <a:solidFill>
                  <a:schemeClr val="dk1"/>
                </a:solidFill>
              </a:rPr>
              <a:t>Don’t mention other professions</a:t>
            </a:r>
            <a:endParaRPr sz="1500" dirty="0">
              <a:solidFill>
                <a:schemeClr val="dk1"/>
              </a:solidFill>
            </a:endParaRPr>
          </a:p>
          <a:p>
            <a:pPr marL="900431" lvl="1" indent="-285750" algn="l" rtl="0">
              <a:lnSpc>
                <a:spcPct val="112000"/>
              </a:lnSpc>
              <a:spcBef>
                <a:spcPts val="600"/>
              </a:spcBef>
              <a:spcAft>
                <a:spcPts val="0"/>
              </a:spcAft>
              <a:buClr>
                <a:schemeClr val="dk1"/>
              </a:buClr>
              <a:buSzPts val="1500"/>
              <a:buFont typeface="Arial"/>
              <a:buChar char="•"/>
            </a:pPr>
            <a:r>
              <a:rPr lang="en" sz="1500" dirty="0">
                <a:solidFill>
                  <a:schemeClr val="dk1"/>
                </a:solidFill>
              </a:rPr>
              <a:t>Answer the “why not another medical profession” without actually answering the question</a:t>
            </a:r>
            <a:endParaRPr sz="1500" dirty="0">
              <a:solidFill>
                <a:schemeClr val="dk1"/>
              </a:solidFill>
            </a:endParaRPr>
          </a:p>
          <a:p>
            <a:pPr marL="443230" lvl="0" indent="-285750" algn="l" rtl="0">
              <a:lnSpc>
                <a:spcPct val="112000"/>
              </a:lnSpc>
              <a:spcBef>
                <a:spcPts val="600"/>
              </a:spcBef>
              <a:spcAft>
                <a:spcPts val="0"/>
              </a:spcAft>
              <a:buClr>
                <a:schemeClr val="dk1"/>
              </a:buClr>
              <a:buSzPts val="1500"/>
              <a:buFont typeface="Arial"/>
              <a:buChar char="•"/>
            </a:pPr>
            <a:r>
              <a:rPr lang="en" sz="1500" dirty="0">
                <a:solidFill>
                  <a:schemeClr val="dk1"/>
                </a:solidFill>
              </a:rPr>
              <a:t>Can use it to highlight other aspects of you that might not be covered in the activities section, scores, etc.</a:t>
            </a:r>
            <a:endParaRPr sz="1500" dirty="0">
              <a:solidFill>
                <a:schemeClr val="dk1"/>
              </a:solidFill>
            </a:endParaRPr>
          </a:p>
          <a:p>
            <a:pPr marL="443230" lvl="0" indent="-285750" algn="l" rtl="0">
              <a:lnSpc>
                <a:spcPct val="112000"/>
              </a:lnSpc>
              <a:spcBef>
                <a:spcPts val="600"/>
              </a:spcBef>
              <a:spcAft>
                <a:spcPts val="0"/>
              </a:spcAft>
              <a:buClr>
                <a:schemeClr val="dk1"/>
              </a:buClr>
              <a:buSzPts val="1500"/>
              <a:buFont typeface="Arial"/>
              <a:buChar char="•"/>
            </a:pPr>
            <a:r>
              <a:rPr lang="en" sz="1500" dirty="0">
                <a:solidFill>
                  <a:schemeClr val="dk1"/>
                </a:solidFill>
              </a:rPr>
              <a:t>Don’t be afraid to be personal</a:t>
            </a:r>
            <a:endParaRPr sz="1500" dirty="0">
              <a:solidFill>
                <a:schemeClr val="dk1"/>
              </a:solidFill>
            </a:endParaRPr>
          </a:p>
          <a:p>
            <a:pPr marL="900431" lvl="1" indent="-285750" algn="l" rtl="0">
              <a:lnSpc>
                <a:spcPct val="112000"/>
              </a:lnSpc>
              <a:spcBef>
                <a:spcPts val="600"/>
              </a:spcBef>
              <a:spcAft>
                <a:spcPts val="0"/>
              </a:spcAft>
              <a:buClr>
                <a:schemeClr val="dk1"/>
              </a:buClr>
              <a:buSzPts val="1500"/>
              <a:buFont typeface="Arial"/>
              <a:buChar char="•"/>
            </a:pPr>
            <a:r>
              <a:rPr lang="en" sz="1500" dirty="0">
                <a:solidFill>
                  <a:schemeClr val="dk1"/>
                </a:solidFill>
              </a:rPr>
              <a:t>If you are honest and upfront in your statement, that gives you the best chance of matching somewhere you will enjoy</a:t>
            </a:r>
            <a:endParaRPr sz="1500" dirty="0">
              <a:solidFill>
                <a:schemeClr val="dk1"/>
              </a:solidFill>
            </a:endParaRPr>
          </a:p>
          <a:p>
            <a:pPr marL="443230" lvl="0" indent="-285750" algn="l" rtl="0">
              <a:lnSpc>
                <a:spcPct val="112000"/>
              </a:lnSpc>
              <a:spcBef>
                <a:spcPts val="600"/>
              </a:spcBef>
              <a:spcAft>
                <a:spcPts val="300"/>
              </a:spcAft>
              <a:buClr>
                <a:schemeClr val="dk1"/>
              </a:buClr>
              <a:buSzPts val="1500"/>
              <a:buFont typeface="Arial"/>
              <a:buChar char="•"/>
            </a:pPr>
            <a:r>
              <a:rPr lang="en" sz="1500" dirty="0">
                <a:solidFill>
                  <a:schemeClr val="dk1"/>
                </a:solidFill>
              </a:rPr>
              <a:t>Don’t send in something created by ChatGPT!</a:t>
            </a:r>
            <a:endParaRPr sz="1500" dirty="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In Summary:</a:t>
            </a:r>
            <a:endParaRPr/>
          </a:p>
        </p:txBody>
      </p:sp>
      <p:sp>
        <p:nvSpPr>
          <p:cNvPr id="254" name="Google Shape;254;p18"/>
          <p:cNvSpPr txBox="1">
            <a:spLocks noGrp="1"/>
          </p:cNvSpPr>
          <p:nvPr>
            <p:ph type="body" idx="1"/>
          </p:nvPr>
        </p:nvSpPr>
        <p:spPr>
          <a:xfrm>
            <a:off x="283125" y="1152475"/>
            <a:ext cx="86610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00000"/>
              </a:lnSpc>
              <a:spcBef>
                <a:spcPts val="600"/>
              </a:spcBef>
              <a:spcAft>
                <a:spcPts val="0"/>
              </a:spcAft>
              <a:buClr>
                <a:schemeClr val="dk1"/>
              </a:buClr>
              <a:buSzPts val="1800"/>
              <a:buFont typeface="Arial"/>
              <a:buChar char="•"/>
            </a:pPr>
            <a:r>
              <a:rPr lang="en" b="1" u="sng">
                <a:solidFill>
                  <a:schemeClr val="dk1"/>
                </a:solidFill>
              </a:rPr>
              <a:t>Be honest:</a:t>
            </a:r>
            <a:r>
              <a:rPr lang="en" b="1">
                <a:solidFill>
                  <a:schemeClr val="dk1"/>
                </a:solidFill>
              </a:rPr>
              <a:t> </a:t>
            </a:r>
            <a:r>
              <a:rPr lang="en">
                <a:solidFill>
                  <a:schemeClr val="dk1"/>
                </a:solidFill>
              </a:rPr>
              <a:t>your personal experience is unique, even if you don’t believe it</a:t>
            </a:r>
            <a:endParaRPr/>
          </a:p>
          <a:p>
            <a:pPr marL="457200" lvl="0" indent="-228600" algn="l" rtl="0">
              <a:lnSpc>
                <a:spcPct val="100000"/>
              </a:lnSpc>
              <a:spcBef>
                <a:spcPts val="1200"/>
              </a:spcBef>
              <a:spcAft>
                <a:spcPts val="0"/>
              </a:spcAft>
              <a:buClr>
                <a:schemeClr val="dk2"/>
              </a:buClr>
              <a:buSzPts val="1800"/>
              <a:buFont typeface="Arial"/>
              <a:buNone/>
            </a:pPr>
            <a:endParaRPr>
              <a:solidFill>
                <a:schemeClr val="dk1"/>
              </a:solidFill>
            </a:endParaRPr>
          </a:p>
          <a:p>
            <a:pPr marL="457200" lvl="0" indent="-342900" algn="l" rtl="0">
              <a:lnSpc>
                <a:spcPct val="100000"/>
              </a:lnSpc>
              <a:spcBef>
                <a:spcPts val="1200"/>
              </a:spcBef>
              <a:spcAft>
                <a:spcPts val="0"/>
              </a:spcAft>
              <a:buClr>
                <a:schemeClr val="dk1"/>
              </a:buClr>
              <a:buSzPts val="1800"/>
              <a:buFont typeface="Arial"/>
              <a:buChar char="•"/>
            </a:pPr>
            <a:r>
              <a:rPr lang="en" b="1" u="sng">
                <a:solidFill>
                  <a:schemeClr val="dk1"/>
                </a:solidFill>
              </a:rPr>
              <a:t>Don’t say</a:t>
            </a:r>
            <a:r>
              <a:rPr lang="en" b="1">
                <a:solidFill>
                  <a:schemeClr val="dk1"/>
                </a:solidFill>
              </a:rPr>
              <a:t> </a:t>
            </a:r>
            <a:r>
              <a:rPr lang="en">
                <a:solidFill>
                  <a:schemeClr val="dk1"/>
                </a:solidFill>
              </a:rPr>
              <a:t>you want to go into medicine “to help people”</a:t>
            </a:r>
            <a:endParaRPr/>
          </a:p>
          <a:p>
            <a:pPr marL="457200" lvl="0" indent="-228600" algn="l" rtl="0">
              <a:lnSpc>
                <a:spcPct val="100000"/>
              </a:lnSpc>
              <a:spcBef>
                <a:spcPts val="1200"/>
              </a:spcBef>
              <a:spcAft>
                <a:spcPts val="0"/>
              </a:spcAft>
              <a:buClr>
                <a:schemeClr val="dk1"/>
              </a:buClr>
              <a:buSzPts val="1800"/>
              <a:buFont typeface="Arial"/>
              <a:buNone/>
            </a:pPr>
            <a:endParaRPr>
              <a:solidFill>
                <a:schemeClr val="dk1"/>
              </a:solidFill>
            </a:endParaRPr>
          </a:p>
          <a:p>
            <a:pPr marL="457200" lvl="0" indent="-342900" algn="l" rtl="0">
              <a:lnSpc>
                <a:spcPct val="100000"/>
              </a:lnSpc>
              <a:spcBef>
                <a:spcPts val="1200"/>
              </a:spcBef>
              <a:spcAft>
                <a:spcPts val="600"/>
              </a:spcAft>
              <a:buClr>
                <a:schemeClr val="dk1"/>
              </a:buClr>
              <a:buSzPts val="1800"/>
              <a:buFont typeface="Arial"/>
              <a:buChar char="•"/>
            </a:pPr>
            <a:r>
              <a:rPr lang="en" b="1" u="sng">
                <a:solidFill>
                  <a:schemeClr val="dk1"/>
                </a:solidFill>
              </a:rPr>
              <a:t>Be specific:</a:t>
            </a:r>
            <a:r>
              <a:rPr lang="en" b="1">
                <a:solidFill>
                  <a:schemeClr val="dk1"/>
                </a:solidFill>
              </a:rPr>
              <a:t> </a:t>
            </a:r>
            <a:r>
              <a:rPr lang="en">
                <a:solidFill>
                  <a:schemeClr val="dk1"/>
                </a:solidFill>
              </a:rPr>
              <a:t>Why do you want to be a </a:t>
            </a:r>
            <a:r>
              <a:rPr lang="en" b="1" i="1" u="sng">
                <a:solidFill>
                  <a:schemeClr val="dk1"/>
                </a:solidFill>
              </a:rPr>
              <a:t>physician</a:t>
            </a:r>
            <a:r>
              <a:rPr lang="en" i="1">
                <a:solidFill>
                  <a:schemeClr val="dk1"/>
                </a:solidFill>
              </a:rPr>
              <a:t> over other health professions</a:t>
            </a:r>
            <a:endParaRPr i="1">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Personal Statement - Editing</a:t>
            </a:r>
            <a:endParaRPr/>
          </a:p>
        </p:txBody>
      </p:sp>
      <p:sp>
        <p:nvSpPr>
          <p:cNvPr id="260" name="Google Shape;260;p19"/>
          <p:cNvSpPr txBox="1">
            <a:spLocks noGrp="1"/>
          </p:cNvSpPr>
          <p:nvPr>
            <p:ph type="body" idx="1"/>
          </p:nvPr>
        </p:nvSpPr>
        <p:spPr>
          <a:xfrm>
            <a:off x="311700" y="1152475"/>
            <a:ext cx="8520600" cy="3794400"/>
          </a:xfrm>
          <a:prstGeom prst="rect">
            <a:avLst/>
          </a:prstGeom>
          <a:noFill/>
          <a:ln>
            <a:noFill/>
          </a:ln>
        </p:spPr>
        <p:txBody>
          <a:bodyPr spcFirstLastPara="1" wrap="square" lIns="91425" tIns="91425" rIns="91425" bIns="91425" anchor="t" anchorCtr="0">
            <a:normAutofit lnSpcReduction="10000"/>
          </a:bodyPr>
          <a:lstStyle/>
          <a:p>
            <a:pPr marL="457200" lvl="0" indent="-333898" algn="l" rtl="0">
              <a:lnSpc>
                <a:spcPct val="115000"/>
              </a:lnSpc>
              <a:spcBef>
                <a:spcPts val="0"/>
              </a:spcBef>
              <a:spcAft>
                <a:spcPts val="0"/>
              </a:spcAft>
              <a:buClr>
                <a:schemeClr val="dk1"/>
              </a:buClr>
              <a:buSzPts val="1680"/>
              <a:buFont typeface="Arial"/>
              <a:buChar char="•"/>
            </a:pPr>
            <a:r>
              <a:rPr lang="en" sz="1600">
                <a:solidFill>
                  <a:schemeClr val="dk1"/>
                </a:solidFill>
              </a:rPr>
              <a:t>Start early (months in advance)</a:t>
            </a:r>
            <a:endParaRPr sz="1600">
              <a:solidFill>
                <a:schemeClr val="dk1"/>
              </a:solidFill>
            </a:endParaRPr>
          </a:p>
          <a:p>
            <a:pPr marL="457200" lvl="0" indent="-333898" algn="l" rtl="0">
              <a:lnSpc>
                <a:spcPct val="115000"/>
              </a:lnSpc>
              <a:spcBef>
                <a:spcPts val="0"/>
              </a:spcBef>
              <a:spcAft>
                <a:spcPts val="0"/>
              </a:spcAft>
              <a:buClr>
                <a:schemeClr val="dk1"/>
              </a:buClr>
              <a:buSzPts val="1680"/>
              <a:buFont typeface="Arial"/>
              <a:buChar char="•"/>
            </a:pPr>
            <a:r>
              <a:rPr lang="en" sz="1600">
                <a:solidFill>
                  <a:schemeClr val="dk1"/>
                </a:solidFill>
              </a:rPr>
              <a:t>Plan ahead for review</a:t>
            </a:r>
            <a:endParaRPr sz="1600">
              <a:solidFill>
                <a:schemeClr val="dk1"/>
              </a:solidFill>
            </a:endParaRPr>
          </a:p>
          <a:p>
            <a:pPr marL="457200" lvl="0" indent="-333898" algn="l" rtl="0">
              <a:lnSpc>
                <a:spcPct val="115000"/>
              </a:lnSpc>
              <a:spcBef>
                <a:spcPts val="0"/>
              </a:spcBef>
              <a:spcAft>
                <a:spcPts val="0"/>
              </a:spcAft>
              <a:buClr>
                <a:schemeClr val="dk1"/>
              </a:buClr>
              <a:buSzPts val="1680"/>
              <a:buFont typeface="Arial"/>
              <a:buChar char="•"/>
            </a:pPr>
            <a:r>
              <a:rPr lang="en" sz="1600">
                <a:solidFill>
                  <a:schemeClr val="dk1"/>
                </a:solidFill>
              </a:rPr>
              <a:t>Identify people that will review</a:t>
            </a:r>
            <a:endParaRPr sz="1600">
              <a:solidFill>
                <a:schemeClr val="dk1"/>
              </a:solidFill>
            </a:endParaRPr>
          </a:p>
          <a:p>
            <a:pPr marL="914400" lvl="1" indent="-310499" algn="l" rtl="0">
              <a:lnSpc>
                <a:spcPct val="115000"/>
              </a:lnSpc>
              <a:spcBef>
                <a:spcPts val="0"/>
              </a:spcBef>
              <a:spcAft>
                <a:spcPts val="0"/>
              </a:spcAft>
              <a:buClr>
                <a:schemeClr val="dk1"/>
              </a:buClr>
              <a:buSzPts val="1680"/>
              <a:buFont typeface="Arial"/>
              <a:buChar char="•"/>
            </a:pPr>
            <a:r>
              <a:rPr lang="en" sz="1600">
                <a:solidFill>
                  <a:schemeClr val="dk1"/>
                </a:solidFill>
              </a:rPr>
              <a:t>Friends can be good because they know who you are and can also be honest</a:t>
            </a:r>
            <a:endParaRPr sz="1600">
              <a:solidFill>
                <a:schemeClr val="dk1"/>
              </a:solidFill>
            </a:endParaRPr>
          </a:p>
          <a:p>
            <a:pPr marL="914400" lvl="1" indent="-310499" algn="l" rtl="0">
              <a:lnSpc>
                <a:spcPct val="115000"/>
              </a:lnSpc>
              <a:spcBef>
                <a:spcPts val="0"/>
              </a:spcBef>
              <a:spcAft>
                <a:spcPts val="0"/>
              </a:spcAft>
              <a:buClr>
                <a:schemeClr val="dk1"/>
              </a:buClr>
              <a:buSzPts val="1680"/>
              <a:buFont typeface="Arial"/>
              <a:buChar char="•"/>
            </a:pPr>
            <a:r>
              <a:rPr lang="en" sz="1600">
                <a:solidFill>
                  <a:schemeClr val="dk1"/>
                </a:solidFill>
              </a:rPr>
              <a:t>Don’t let it impact your statement too much - you know your experiences and passion</a:t>
            </a:r>
            <a:endParaRPr sz="1600">
              <a:solidFill>
                <a:schemeClr val="dk1"/>
              </a:solidFill>
            </a:endParaRPr>
          </a:p>
          <a:p>
            <a:pPr marL="457200" lvl="0" indent="-333898" algn="l" rtl="0">
              <a:lnSpc>
                <a:spcPct val="115000"/>
              </a:lnSpc>
              <a:spcBef>
                <a:spcPts val="0"/>
              </a:spcBef>
              <a:spcAft>
                <a:spcPts val="0"/>
              </a:spcAft>
              <a:buClr>
                <a:schemeClr val="dk1"/>
              </a:buClr>
              <a:buSzPts val="1680"/>
              <a:buFont typeface="Arial"/>
              <a:buChar char="•"/>
            </a:pPr>
            <a:r>
              <a:rPr lang="en" sz="1600">
                <a:solidFill>
                  <a:schemeClr val="dk1"/>
                </a:solidFill>
              </a:rPr>
              <a:t>Can take it to your writing center/premed advisors</a:t>
            </a:r>
            <a:endParaRPr sz="1600">
              <a:solidFill>
                <a:schemeClr val="dk1"/>
              </a:solidFill>
            </a:endParaRPr>
          </a:p>
          <a:p>
            <a:pPr marL="457200" lvl="0" indent="-333898" algn="l" rtl="0">
              <a:lnSpc>
                <a:spcPct val="115000"/>
              </a:lnSpc>
              <a:spcBef>
                <a:spcPts val="0"/>
              </a:spcBef>
              <a:spcAft>
                <a:spcPts val="0"/>
              </a:spcAft>
              <a:buClr>
                <a:schemeClr val="dk1"/>
              </a:buClr>
              <a:buSzPts val="1680"/>
              <a:buFont typeface="Arial"/>
              <a:buChar char="•"/>
            </a:pPr>
            <a:r>
              <a:rPr lang="en" sz="1600">
                <a:solidFill>
                  <a:schemeClr val="dk1"/>
                </a:solidFill>
              </a:rPr>
              <a:t>Talk to current medical students if possible</a:t>
            </a:r>
            <a:endParaRPr sz="1600">
              <a:solidFill>
                <a:schemeClr val="dk1"/>
              </a:solidFill>
            </a:endParaRPr>
          </a:p>
          <a:p>
            <a:pPr marL="457200" lvl="0" indent="-333898" algn="l" rtl="0">
              <a:lnSpc>
                <a:spcPct val="115000"/>
              </a:lnSpc>
              <a:spcBef>
                <a:spcPts val="0"/>
              </a:spcBef>
              <a:spcAft>
                <a:spcPts val="0"/>
              </a:spcAft>
              <a:buClr>
                <a:schemeClr val="dk1"/>
              </a:buClr>
              <a:buSzPts val="1680"/>
              <a:buFont typeface="Arial"/>
              <a:buChar char="•"/>
            </a:pPr>
            <a:r>
              <a:rPr lang="en" sz="1600">
                <a:solidFill>
                  <a:schemeClr val="dk1"/>
                </a:solidFill>
              </a:rPr>
              <a:t>Give people a timeline if they’re going to review </a:t>
            </a:r>
            <a:endParaRPr sz="1600">
              <a:solidFill>
                <a:schemeClr val="dk1"/>
              </a:solidFill>
            </a:endParaRPr>
          </a:p>
          <a:p>
            <a:pPr marL="457200" lvl="0" indent="-328612" algn="l" rtl="0">
              <a:lnSpc>
                <a:spcPct val="115000"/>
              </a:lnSpc>
              <a:spcBef>
                <a:spcPts val="0"/>
              </a:spcBef>
              <a:spcAft>
                <a:spcPts val="0"/>
              </a:spcAft>
              <a:buClr>
                <a:schemeClr val="dk1"/>
              </a:buClr>
              <a:buSzPts val="1600"/>
              <a:buChar char="•"/>
            </a:pPr>
            <a:r>
              <a:rPr lang="en" sz="1600">
                <a:solidFill>
                  <a:schemeClr val="dk1"/>
                </a:solidFill>
              </a:rPr>
              <a:t>Can send people even bullet points/short paragraphs to review and ask them if they think that will make a good story</a:t>
            </a:r>
            <a:endParaRPr sz="1600">
              <a:solidFill>
                <a:schemeClr val="dk1"/>
              </a:solidFill>
            </a:endParaRPr>
          </a:p>
          <a:p>
            <a:pPr marL="457200" lvl="0" indent="-333898" algn="l" rtl="0">
              <a:lnSpc>
                <a:spcPct val="115000"/>
              </a:lnSpc>
              <a:spcBef>
                <a:spcPts val="0"/>
              </a:spcBef>
              <a:spcAft>
                <a:spcPts val="0"/>
              </a:spcAft>
              <a:buClr>
                <a:schemeClr val="dk1"/>
              </a:buClr>
              <a:buSzPts val="1680"/>
              <a:buFont typeface="Arial"/>
              <a:buChar char="•"/>
            </a:pPr>
            <a:r>
              <a:rPr lang="en" sz="1600">
                <a:solidFill>
                  <a:schemeClr val="dk1"/>
                </a:solidFill>
              </a:rPr>
              <a:t>You can make different versions but you don’t have to</a:t>
            </a:r>
            <a:endParaRPr sz="1600">
              <a:solidFill>
                <a:schemeClr val="dk1"/>
              </a:solidFill>
            </a:endParaRPr>
          </a:p>
          <a:p>
            <a:pPr marL="914400" lvl="1" indent="-310499" algn="l" rtl="0">
              <a:lnSpc>
                <a:spcPct val="115000"/>
              </a:lnSpc>
              <a:spcBef>
                <a:spcPts val="0"/>
              </a:spcBef>
              <a:spcAft>
                <a:spcPts val="0"/>
              </a:spcAft>
              <a:buClr>
                <a:schemeClr val="dk1"/>
              </a:buClr>
              <a:buSzPts val="1680"/>
              <a:buFont typeface="Arial"/>
              <a:buChar char="•"/>
            </a:pPr>
            <a:r>
              <a:rPr lang="en" sz="1600">
                <a:solidFill>
                  <a:schemeClr val="dk1"/>
                </a:solidFill>
              </a:rPr>
              <a:t>You can write over the world limit and then have people tell you what is more or less important to keep/what best aligns with your theme</a:t>
            </a:r>
            <a:endParaRPr sz="1600">
              <a:solidFill>
                <a:schemeClr val="dk1"/>
              </a:solidFill>
            </a:endParaRPr>
          </a:p>
          <a:p>
            <a:pPr marL="0" lvl="0" indent="0" algn="l" rtl="0">
              <a:lnSpc>
                <a:spcPct val="115000"/>
              </a:lnSpc>
              <a:spcBef>
                <a:spcPts val="1200"/>
              </a:spcBef>
              <a:spcAft>
                <a:spcPts val="1200"/>
              </a:spcAft>
              <a:buSzPts val="1800"/>
              <a:buNone/>
            </a:pP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t>PreMD Entry Survey</a:t>
            </a:r>
            <a:endParaRPr sz="2400"/>
          </a:p>
        </p:txBody>
      </p:sp>
      <p:cxnSp>
        <p:nvCxnSpPr>
          <p:cNvPr id="137" name="Google Shape;137;p2"/>
          <p:cNvCxnSpPr/>
          <p:nvPr/>
        </p:nvCxnSpPr>
        <p:spPr>
          <a:xfrm>
            <a:off x="2717800" y="1721905"/>
            <a:ext cx="3708300" cy="0"/>
          </a:xfrm>
          <a:prstGeom prst="straightConnector1">
            <a:avLst/>
          </a:prstGeom>
          <a:noFill/>
          <a:ln w="12700" cap="flat" cmpd="sng">
            <a:solidFill>
              <a:srgbClr val="CC9900"/>
            </a:solidFill>
            <a:prstDash val="solid"/>
            <a:round/>
            <a:headEnd type="none" w="sm" len="sm"/>
            <a:tailEnd type="none" w="sm" len="sm"/>
          </a:ln>
        </p:spPr>
      </p:cxnSp>
      <p:pic>
        <p:nvPicPr>
          <p:cNvPr id="138" name="Google Shape;138;p2"/>
          <p:cNvPicPr preferRelativeResize="0"/>
          <p:nvPr/>
        </p:nvPicPr>
        <p:blipFill rotWithShape="1">
          <a:blip r:embed="rId3">
            <a:alphaModFix/>
          </a:blip>
          <a:srcRect/>
          <a:stretch/>
        </p:blipFill>
        <p:spPr>
          <a:xfrm>
            <a:off x="3040537" y="1861210"/>
            <a:ext cx="3062964" cy="3062964"/>
          </a:xfrm>
          <a:prstGeom prst="rect">
            <a:avLst/>
          </a:prstGeom>
          <a:noFill/>
          <a:ln>
            <a:noFill/>
          </a:ln>
        </p:spPr>
      </p:pic>
      <p:sp>
        <p:nvSpPr>
          <p:cNvPr id="139" name="Google Shape;139;p2"/>
          <p:cNvSpPr txBox="1"/>
          <p:nvPr/>
        </p:nvSpPr>
        <p:spPr>
          <a:xfrm>
            <a:off x="-41995" y="1340395"/>
            <a:ext cx="9227890" cy="451163"/>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5200"/>
              <a:buFont typeface="Arial"/>
              <a:buNone/>
            </a:pPr>
            <a:r>
              <a:rPr lang="en" sz="2000" b="0" i="0" u="none" strike="noStrike" cap="none">
                <a:solidFill>
                  <a:schemeClr val="dk1"/>
                </a:solidFill>
                <a:latin typeface="Arial"/>
                <a:ea typeface="Arial"/>
                <a:cs typeface="Arial"/>
                <a:sym typeface="Arial"/>
              </a:rPr>
              <a:t>Please complete our survey!</a:t>
            </a:r>
            <a:br>
              <a:rPr lang="en" sz="2000" b="0" i="0" u="none" strike="noStrike" cap="none">
                <a:solidFill>
                  <a:schemeClr val="dk1"/>
                </a:solidFill>
                <a:latin typeface="Arial"/>
                <a:ea typeface="Arial"/>
                <a:cs typeface="Arial"/>
                <a:sym typeface="Arial"/>
              </a:rPr>
            </a:br>
            <a:r>
              <a:rPr lang="en" sz="2000" b="0" i="0" u="none" strike="noStrike" cap="none">
                <a:solidFill>
                  <a:schemeClr val="dk1"/>
                </a:solidFill>
                <a:latin typeface="Arial"/>
                <a:ea typeface="Arial"/>
                <a:cs typeface="Arial"/>
                <a:sym typeface="Arial"/>
              </a:rPr>
              <a:t>You will be entered into a raffle for a free 12-month sketchy MCAT subscription!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AMCAS Application: Work/Activities</a:t>
            </a:r>
            <a:endParaRPr/>
          </a:p>
        </p:txBody>
      </p:sp>
      <p:sp>
        <p:nvSpPr>
          <p:cNvPr id="266" name="Google Shape;266;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Font typeface="Arial"/>
              <a:buChar char="•"/>
            </a:pPr>
            <a:r>
              <a:rPr lang="en">
                <a:solidFill>
                  <a:schemeClr val="dk1"/>
                </a:solidFill>
              </a:rPr>
              <a:t>Up to 15 work/activities spots with 700 character limit</a:t>
            </a:r>
            <a:endParaRPr>
              <a:solidFill>
                <a:schemeClr val="dk1"/>
              </a:solidFill>
            </a:endParaRPr>
          </a:p>
          <a:p>
            <a:pPr marL="914400" lvl="1" indent="-317500" algn="l" rtl="0">
              <a:lnSpc>
                <a:spcPct val="115000"/>
              </a:lnSpc>
              <a:spcBef>
                <a:spcPts val="0"/>
              </a:spcBef>
              <a:spcAft>
                <a:spcPts val="0"/>
              </a:spcAft>
              <a:buClr>
                <a:schemeClr val="dk1"/>
              </a:buClr>
              <a:buSzPts val="1400"/>
              <a:buFont typeface="Arial"/>
              <a:buChar char="•"/>
            </a:pPr>
            <a:r>
              <a:rPr lang="en">
                <a:solidFill>
                  <a:schemeClr val="dk1"/>
                </a:solidFill>
              </a:rPr>
              <a:t>3 of these are listed as “most meaningful” </a:t>
            </a:r>
            <a:endParaRPr>
              <a:solidFill>
                <a:schemeClr val="dk1"/>
              </a:solidFill>
            </a:endParaRPr>
          </a:p>
          <a:p>
            <a:pPr marL="285750" lvl="0" indent="-171450" algn="l" rtl="0">
              <a:lnSpc>
                <a:spcPct val="115000"/>
              </a:lnSpc>
              <a:spcBef>
                <a:spcPts val="0"/>
              </a:spcBef>
              <a:spcAft>
                <a:spcPts val="0"/>
              </a:spcAft>
              <a:buClr>
                <a:schemeClr val="dk2"/>
              </a:buClr>
              <a:buSzPts val="1800"/>
              <a:buFont typeface="Arial"/>
              <a:buNone/>
            </a:pPr>
            <a:endParaRPr>
              <a:solidFill>
                <a:schemeClr val="dk1"/>
              </a:solidFill>
            </a:endParaRPr>
          </a:p>
          <a:p>
            <a:pPr marL="457200" lvl="0" indent="-342900" algn="l" rtl="0">
              <a:lnSpc>
                <a:spcPct val="115000"/>
              </a:lnSpc>
              <a:spcBef>
                <a:spcPts val="0"/>
              </a:spcBef>
              <a:spcAft>
                <a:spcPts val="0"/>
              </a:spcAft>
              <a:buClr>
                <a:schemeClr val="dk1"/>
              </a:buClr>
              <a:buSzPts val="1800"/>
              <a:buFont typeface="Arial"/>
              <a:buChar char="•"/>
            </a:pPr>
            <a:r>
              <a:rPr lang="en">
                <a:solidFill>
                  <a:schemeClr val="dk1"/>
                </a:solidFill>
              </a:rPr>
              <a:t>Included Details: </a:t>
            </a:r>
            <a:endParaRPr>
              <a:solidFill>
                <a:schemeClr val="dk1"/>
              </a:solidFill>
            </a:endParaRPr>
          </a:p>
          <a:p>
            <a:pPr marL="914400" lvl="1" indent="-317500" algn="l" rtl="0">
              <a:lnSpc>
                <a:spcPct val="115000"/>
              </a:lnSpc>
              <a:spcBef>
                <a:spcPts val="0"/>
              </a:spcBef>
              <a:spcAft>
                <a:spcPts val="0"/>
              </a:spcAft>
              <a:buClr>
                <a:schemeClr val="dk1"/>
              </a:buClr>
              <a:buSzPts val="1400"/>
              <a:buFont typeface="Arial"/>
              <a:buChar char="•"/>
            </a:pPr>
            <a:r>
              <a:rPr lang="en">
                <a:solidFill>
                  <a:schemeClr val="dk1"/>
                </a:solidFill>
              </a:rPr>
              <a:t>Dates, title, organization name</a:t>
            </a:r>
            <a:endParaRPr>
              <a:solidFill>
                <a:schemeClr val="dk1"/>
              </a:solidFill>
            </a:endParaRPr>
          </a:p>
          <a:p>
            <a:pPr marL="914400" lvl="1" indent="-317500" algn="l" rtl="0">
              <a:lnSpc>
                <a:spcPct val="115000"/>
              </a:lnSpc>
              <a:spcBef>
                <a:spcPts val="0"/>
              </a:spcBef>
              <a:spcAft>
                <a:spcPts val="0"/>
              </a:spcAft>
              <a:buClr>
                <a:schemeClr val="dk1"/>
              </a:buClr>
              <a:buSzPts val="1400"/>
              <a:buFont typeface="Arial"/>
              <a:buChar char="•"/>
            </a:pPr>
            <a:r>
              <a:rPr lang="en">
                <a:solidFill>
                  <a:schemeClr val="dk1"/>
                </a:solidFill>
              </a:rPr>
              <a:t>Time spent on work/activity</a:t>
            </a:r>
            <a:endParaRPr>
              <a:solidFill>
                <a:schemeClr val="dk1"/>
              </a:solidFill>
            </a:endParaRPr>
          </a:p>
          <a:p>
            <a:pPr marL="914400" lvl="1" indent="-317500" algn="l" rtl="0">
              <a:lnSpc>
                <a:spcPct val="115000"/>
              </a:lnSpc>
              <a:spcBef>
                <a:spcPts val="0"/>
              </a:spcBef>
              <a:spcAft>
                <a:spcPts val="0"/>
              </a:spcAft>
              <a:buClr>
                <a:schemeClr val="dk1"/>
              </a:buClr>
              <a:buSzPts val="1400"/>
              <a:buFont typeface="Arial"/>
              <a:buChar char="•"/>
            </a:pPr>
            <a:r>
              <a:rPr lang="en">
                <a:solidFill>
                  <a:schemeClr val="dk1"/>
                </a:solidFill>
              </a:rPr>
              <a:t>Responsibilities and accomplishments</a:t>
            </a:r>
            <a:endParaRPr>
              <a:solidFill>
                <a:schemeClr val="dk1"/>
              </a:solidFill>
            </a:endParaRPr>
          </a:p>
          <a:p>
            <a:pPr marL="914400" lvl="1" indent="-317500" algn="l" rtl="0">
              <a:lnSpc>
                <a:spcPct val="115000"/>
              </a:lnSpc>
              <a:spcBef>
                <a:spcPts val="0"/>
              </a:spcBef>
              <a:spcAft>
                <a:spcPts val="0"/>
              </a:spcAft>
              <a:buClr>
                <a:schemeClr val="dk1"/>
              </a:buClr>
              <a:buSzPts val="1400"/>
              <a:buFont typeface="Arial"/>
              <a:buChar char="•"/>
            </a:pPr>
            <a:r>
              <a:rPr lang="en">
                <a:solidFill>
                  <a:schemeClr val="dk1"/>
                </a:solidFill>
              </a:rPr>
              <a:t>Impact </a:t>
            </a:r>
            <a:endParaRPr>
              <a:solidFill>
                <a:schemeClr val="dk1"/>
              </a:solidFill>
            </a:endParaRPr>
          </a:p>
          <a:p>
            <a:pPr marL="914400" lvl="1" indent="-317500" algn="l" rtl="0">
              <a:lnSpc>
                <a:spcPct val="115000"/>
              </a:lnSpc>
              <a:spcBef>
                <a:spcPts val="0"/>
              </a:spcBef>
              <a:spcAft>
                <a:spcPts val="0"/>
              </a:spcAft>
              <a:buClr>
                <a:schemeClr val="dk1"/>
              </a:buClr>
              <a:buSzPts val="1400"/>
              <a:buFont typeface="Arial"/>
              <a:buChar char="•"/>
            </a:pPr>
            <a:r>
              <a:rPr lang="en">
                <a:solidFill>
                  <a:schemeClr val="dk1"/>
                </a:solidFill>
              </a:rPr>
              <a:t>Qualities you gained/demonstrated</a:t>
            </a:r>
            <a:endParaRPr>
              <a:solidFill>
                <a:schemeClr val="dk1"/>
              </a:solidFill>
            </a:endParaRPr>
          </a:p>
        </p:txBody>
      </p:sp>
      <p:grpSp>
        <p:nvGrpSpPr>
          <p:cNvPr id="267" name="Google Shape;267;p20"/>
          <p:cNvGrpSpPr/>
          <p:nvPr/>
        </p:nvGrpSpPr>
        <p:grpSpPr>
          <a:xfrm>
            <a:off x="568522" y="4261086"/>
            <a:ext cx="3582353" cy="307800"/>
            <a:chOff x="1073347" y="4261086"/>
            <a:chExt cx="3582353" cy="307800"/>
          </a:xfrm>
        </p:grpSpPr>
        <p:sp>
          <p:nvSpPr>
            <p:cNvPr id="268" name="Google Shape;268;p20"/>
            <p:cNvSpPr txBox="1"/>
            <p:nvPr/>
          </p:nvSpPr>
          <p:spPr>
            <a:xfrm>
              <a:off x="1295400" y="4261086"/>
              <a:ext cx="3360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1" u="none" strike="noStrike" cap="none">
                  <a:solidFill>
                    <a:srgbClr val="002774"/>
                  </a:solidFill>
                  <a:latin typeface="Arial"/>
                  <a:ea typeface="Arial"/>
                  <a:cs typeface="Arial"/>
                  <a:sym typeface="Arial"/>
                </a:rPr>
                <a:t>Tip: Look back to your Activities Journal</a:t>
              </a:r>
              <a:endParaRPr sz="1400" b="0" i="0" u="none" strike="noStrike" cap="none">
                <a:solidFill>
                  <a:srgbClr val="000000"/>
                </a:solidFill>
                <a:latin typeface="Arial"/>
                <a:ea typeface="Arial"/>
                <a:cs typeface="Arial"/>
                <a:sym typeface="Arial"/>
              </a:endParaRPr>
            </a:p>
          </p:txBody>
        </p:sp>
        <p:pic>
          <p:nvPicPr>
            <p:cNvPr id="269" name="Google Shape;269;p20" descr="Lightbulb and gear"/>
            <p:cNvPicPr preferRelativeResize="0"/>
            <p:nvPr/>
          </p:nvPicPr>
          <p:blipFill rotWithShape="1">
            <a:blip r:embed="rId3">
              <a:alphaModFix/>
            </a:blip>
            <a:srcRect/>
            <a:stretch/>
          </p:blipFill>
          <p:spPr>
            <a:xfrm>
              <a:off x="1073347" y="4261086"/>
              <a:ext cx="307778" cy="307778"/>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1"/>
          <p:cNvSpPr txBox="1">
            <a:spLocks noGrp="1"/>
          </p:cNvSpPr>
          <p:nvPr>
            <p:ph type="body" idx="1"/>
          </p:nvPr>
        </p:nvSpPr>
        <p:spPr>
          <a:xfrm>
            <a:off x="311700" y="1063445"/>
            <a:ext cx="8520600" cy="44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2000">
                <a:solidFill>
                  <a:schemeClr val="dk1"/>
                </a:solidFill>
              </a:rPr>
              <a:t>Categories: </a:t>
            </a:r>
            <a:endParaRPr sz="2000">
              <a:solidFill>
                <a:schemeClr val="dk1"/>
              </a:solidFill>
            </a:endParaRPr>
          </a:p>
          <a:p>
            <a:pPr marL="457200" lvl="0" indent="0" algn="l" rtl="0">
              <a:lnSpc>
                <a:spcPct val="115000"/>
              </a:lnSpc>
              <a:spcBef>
                <a:spcPts val="1200"/>
              </a:spcBef>
              <a:spcAft>
                <a:spcPts val="1200"/>
              </a:spcAft>
              <a:buSzPts val="1800"/>
              <a:buNone/>
            </a:pPr>
            <a:endParaRPr sz="2000">
              <a:solidFill>
                <a:schemeClr val="dk1"/>
              </a:solidFill>
            </a:endParaRPr>
          </a:p>
        </p:txBody>
      </p:sp>
      <p:graphicFrame>
        <p:nvGraphicFramePr>
          <p:cNvPr id="275" name="Google Shape;275;p21"/>
          <p:cNvGraphicFramePr/>
          <p:nvPr/>
        </p:nvGraphicFramePr>
        <p:xfrm>
          <a:off x="952500" y="1619430"/>
          <a:ext cx="7239000" cy="2959475"/>
        </p:xfrm>
        <a:graphic>
          <a:graphicData uri="http://schemas.openxmlformats.org/drawingml/2006/table">
            <a:tbl>
              <a:tblPr>
                <a:noFill/>
                <a:tableStyleId>{80F9DD08-8A4E-43B0-8C54-2CCE09346E32}</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2959475">
                <a:tc>
                  <a:txBody>
                    <a:bodyPr/>
                    <a:lstStyle/>
                    <a:p>
                      <a:pPr marL="457200" marR="0" lvl="0" indent="-317500" algn="l" rtl="0">
                        <a:lnSpc>
                          <a:spcPct val="115000"/>
                        </a:lnSpc>
                        <a:spcBef>
                          <a:spcPts val="0"/>
                        </a:spcBef>
                        <a:spcAft>
                          <a:spcPts val="0"/>
                        </a:spcAft>
                        <a:buClr>
                          <a:schemeClr val="dk2"/>
                        </a:buClr>
                        <a:buSzPts val="1400"/>
                        <a:buFont typeface="Arial"/>
                        <a:buChar char="-"/>
                      </a:pPr>
                      <a:r>
                        <a:rPr lang="en" sz="1400" u="none" strike="noStrike" cap="none">
                          <a:solidFill>
                            <a:schemeClr val="dk1"/>
                          </a:solidFill>
                        </a:rPr>
                        <a:t>Artistic Endeavors</a:t>
                      </a:r>
                      <a:endParaRPr sz="1400" u="none" strike="noStrike" cap="none">
                        <a:solidFill>
                          <a:schemeClr val="dk1"/>
                        </a:solidFill>
                      </a:endParaRPr>
                    </a:p>
                    <a:p>
                      <a:pPr marL="457200" marR="0" lvl="0" indent="-317500" algn="l" rtl="0">
                        <a:lnSpc>
                          <a:spcPct val="115000"/>
                        </a:lnSpc>
                        <a:spcBef>
                          <a:spcPts val="0"/>
                        </a:spcBef>
                        <a:spcAft>
                          <a:spcPts val="0"/>
                        </a:spcAft>
                        <a:buClr>
                          <a:schemeClr val="dk2"/>
                        </a:buClr>
                        <a:buSzPts val="1400"/>
                        <a:buFont typeface="Arial"/>
                        <a:buChar char="-"/>
                      </a:pPr>
                      <a:r>
                        <a:rPr lang="en" sz="1400" u="none" strike="noStrike" cap="none">
                          <a:solidFill>
                            <a:schemeClr val="dk1"/>
                          </a:solidFill>
                        </a:rPr>
                        <a:t>Community Service/Volunteer - Medical/Clinical</a:t>
                      </a:r>
                      <a:endParaRPr sz="1400" u="none" strike="noStrike" cap="none">
                        <a:solidFill>
                          <a:schemeClr val="dk1"/>
                        </a:solidFill>
                      </a:endParaRPr>
                    </a:p>
                    <a:p>
                      <a:pPr marL="457200" marR="0" lvl="0" indent="-317500" algn="l" rtl="0">
                        <a:lnSpc>
                          <a:spcPct val="115000"/>
                        </a:lnSpc>
                        <a:spcBef>
                          <a:spcPts val="0"/>
                        </a:spcBef>
                        <a:spcAft>
                          <a:spcPts val="0"/>
                        </a:spcAft>
                        <a:buClr>
                          <a:schemeClr val="dk2"/>
                        </a:buClr>
                        <a:buSzPts val="1400"/>
                        <a:buFont typeface="Arial"/>
                        <a:buChar char="-"/>
                      </a:pPr>
                      <a:r>
                        <a:rPr lang="en" sz="1400" u="none" strike="noStrike" cap="none">
                          <a:solidFill>
                            <a:schemeClr val="dk1"/>
                          </a:solidFill>
                        </a:rPr>
                        <a:t>Community Service/Volunteer - Not Medical/Clinical</a:t>
                      </a:r>
                      <a:endParaRPr sz="1400" u="none" strike="noStrike" cap="none">
                        <a:solidFill>
                          <a:schemeClr val="dk1"/>
                        </a:solidFill>
                      </a:endParaRPr>
                    </a:p>
                    <a:p>
                      <a:pPr marL="457200" marR="0" lvl="0" indent="-317500" algn="l" rtl="0">
                        <a:lnSpc>
                          <a:spcPct val="115000"/>
                        </a:lnSpc>
                        <a:spcBef>
                          <a:spcPts val="0"/>
                        </a:spcBef>
                        <a:spcAft>
                          <a:spcPts val="0"/>
                        </a:spcAft>
                        <a:buClr>
                          <a:schemeClr val="dk2"/>
                        </a:buClr>
                        <a:buSzPts val="1400"/>
                        <a:buFont typeface="Arial"/>
                        <a:buChar char="-"/>
                      </a:pPr>
                      <a:r>
                        <a:rPr lang="en" sz="1400" u="none" strike="noStrike" cap="none">
                          <a:solidFill>
                            <a:schemeClr val="dk1"/>
                          </a:solidFill>
                        </a:rPr>
                        <a:t>Conferences Attended</a:t>
                      </a:r>
                      <a:endParaRPr sz="1400" u="none" strike="noStrike" cap="none">
                        <a:solidFill>
                          <a:schemeClr val="dk1"/>
                        </a:solidFill>
                      </a:endParaRPr>
                    </a:p>
                    <a:p>
                      <a:pPr marL="457200" marR="0" lvl="0" indent="-317500" algn="l" rtl="0">
                        <a:lnSpc>
                          <a:spcPct val="115000"/>
                        </a:lnSpc>
                        <a:spcBef>
                          <a:spcPts val="0"/>
                        </a:spcBef>
                        <a:spcAft>
                          <a:spcPts val="0"/>
                        </a:spcAft>
                        <a:buClr>
                          <a:schemeClr val="dk2"/>
                        </a:buClr>
                        <a:buSzPts val="1400"/>
                        <a:buFont typeface="Arial"/>
                        <a:buChar char="-"/>
                      </a:pPr>
                      <a:r>
                        <a:rPr lang="en" sz="1400" u="none" strike="noStrike" cap="none">
                          <a:solidFill>
                            <a:schemeClr val="dk1"/>
                          </a:solidFill>
                        </a:rPr>
                        <a:t>Extracurricular Activities</a:t>
                      </a:r>
                      <a:endParaRPr sz="1400" u="none" strike="noStrike" cap="none">
                        <a:solidFill>
                          <a:schemeClr val="dk1"/>
                        </a:solidFill>
                      </a:endParaRPr>
                    </a:p>
                    <a:p>
                      <a:pPr marL="457200" marR="0" lvl="0" indent="-317500" algn="l" rtl="0">
                        <a:lnSpc>
                          <a:spcPct val="115000"/>
                        </a:lnSpc>
                        <a:spcBef>
                          <a:spcPts val="0"/>
                        </a:spcBef>
                        <a:spcAft>
                          <a:spcPts val="0"/>
                        </a:spcAft>
                        <a:buClr>
                          <a:schemeClr val="dk2"/>
                        </a:buClr>
                        <a:buSzPts val="1400"/>
                        <a:buFont typeface="Arial"/>
                        <a:buChar char="-"/>
                      </a:pPr>
                      <a:r>
                        <a:rPr lang="en" sz="1400" u="none" strike="noStrike" cap="none">
                          <a:solidFill>
                            <a:schemeClr val="dk1"/>
                          </a:solidFill>
                        </a:rPr>
                        <a:t>Hobbies</a:t>
                      </a:r>
                      <a:endParaRPr sz="1400" u="none" strike="noStrike" cap="none">
                        <a:solidFill>
                          <a:schemeClr val="dk1"/>
                        </a:solidFill>
                      </a:endParaRPr>
                    </a:p>
                    <a:p>
                      <a:pPr marL="457200" marR="0" lvl="0" indent="-317500" algn="l" rtl="0">
                        <a:lnSpc>
                          <a:spcPct val="115000"/>
                        </a:lnSpc>
                        <a:spcBef>
                          <a:spcPts val="0"/>
                        </a:spcBef>
                        <a:spcAft>
                          <a:spcPts val="0"/>
                        </a:spcAft>
                        <a:buClr>
                          <a:schemeClr val="dk2"/>
                        </a:buClr>
                        <a:buSzPts val="1400"/>
                        <a:buFont typeface="Arial"/>
                        <a:buChar char="-"/>
                      </a:pPr>
                      <a:r>
                        <a:rPr lang="en" sz="1400" u="none" strike="noStrike" cap="none">
                          <a:solidFill>
                            <a:schemeClr val="dk1"/>
                          </a:solidFill>
                        </a:rPr>
                        <a:t>Honors/Awards/Recognitions</a:t>
                      </a:r>
                      <a:endParaRPr sz="1400" u="none" strike="noStrike" cap="none">
                        <a:solidFill>
                          <a:schemeClr val="dk1"/>
                        </a:solidFill>
                      </a:endParaRPr>
                    </a:p>
                    <a:p>
                      <a:pPr marL="457200" marR="0" lvl="0" indent="-317500" algn="l" rtl="0">
                        <a:lnSpc>
                          <a:spcPct val="115000"/>
                        </a:lnSpc>
                        <a:spcBef>
                          <a:spcPts val="0"/>
                        </a:spcBef>
                        <a:spcAft>
                          <a:spcPts val="0"/>
                        </a:spcAft>
                        <a:buClr>
                          <a:schemeClr val="dk2"/>
                        </a:buClr>
                        <a:buSzPts val="1400"/>
                        <a:buFont typeface="Arial"/>
                        <a:buChar char="-"/>
                      </a:pPr>
                      <a:r>
                        <a:rPr lang="en" sz="1400" u="none" strike="noStrike" cap="none">
                          <a:solidFill>
                            <a:schemeClr val="dk1"/>
                          </a:solidFill>
                        </a:rPr>
                        <a:t>Intercollegiate Athletics</a:t>
                      </a:r>
                      <a:endParaRPr sz="1400" u="none" strike="noStrike" cap="none">
                        <a:solidFill>
                          <a:schemeClr val="dk1"/>
                        </a:solidFill>
                      </a:endParaRPr>
                    </a:p>
                    <a:p>
                      <a:pPr marL="457200" marR="0" lvl="0" indent="-317500" algn="l" rtl="0">
                        <a:lnSpc>
                          <a:spcPct val="115000"/>
                        </a:lnSpc>
                        <a:spcBef>
                          <a:spcPts val="0"/>
                        </a:spcBef>
                        <a:spcAft>
                          <a:spcPts val="0"/>
                        </a:spcAft>
                        <a:buClr>
                          <a:schemeClr val="dk2"/>
                        </a:buClr>
                        <a:buSzPts val="1400"/>
                        <a:buFont typeface="Arial"/>
                        <a:buChar char="-"/>
                      </a:pPr>
                      <a:r>
                        <a:rPr lang="en" sz="1400" u="none" strike="noStrike" cap="none">
                          <a:solidFill>
                            <a:schemeClr val="dk1"/>
                          </a:solidFill>
                        </a:rPr>
                        <a:t>Leadership - Not Listed Elsewhere</a:t>
                      </a:r>
                      <a:endParaRPr sz="1400" u="none" strike="noStrike" cap="none">
                        <a:solidFill>
                          <a:schemeClr val="dk1"/>
                        </a:solidFill>
                      </a:endParaRPr>
                    </a:p>
                  </a:txBody>
                  <a:tcPr marL="91425" marR="91425" marT="91425" marB="91425">
                    <a:lnL w="12700" cap="flat" cmpd="sng">
                      <a:solidFill>
                        <a:srgbClr val="926C00"/>
                      </a:solidFill>
                      <a:prstDash val="solid"/>
                      <a:round/>
                      <a:headEnd type="none" w="sm" len="sm"/>
                      <a:tailEnd type="none" w="sm" len="sm"/>
                    </a:lnL>
                    <a:lnR w="12700" cap="flat" cmpd="sng">
                      <a:solidFill>
                        <a:srgbClr val="926C00"/>
                      </a:solidFill>
                      <a:prstDash val="solid"/>
                      <a:round/>
                      <a:headEnd type="none" w="sm" len="sm"/>
                      <a:tailEnd type="none" w="sm" len="sm"/>
                    </a:lnR>
                    <a:lnT w="12700" cap="flat" cmpd="sng">
                      <a:solidFill>
                        <a:srgbClr val="926C00"/>
                      </a:solidFill>
                      <a:prstDash val="solid"/>
                      <a:round/>
                      <a:headEnd type="none" w="sm" len="sm"/>
                      <a:tailEnd type="none" w="sm" len="sm"/>
                    </a:lnT>
                    <a:lnB w="12700" cap="flat" cmpd="sng">
                      <a:solidFill>
                        <a:srgbClr val="926C00"/>
                      </a:solidFill>
                      <a:prstDash val="solid"/>
                      <a:round/>
                      <a:headEnd type="none" w="sm" len="sm"/>
                      <a:tailEnd type="none" w="sm" len="sm"/>
                    </a:lnB>
                    <a:solidFill>
                      <a:srgbClr val="F2F2F2"/>
                    </a:solidFill>
                  </a:tcPr>
                </a:tc>
                <a:tc>
                  <a:txBody>
                    <a:bodyPr/>
                    <a:lstStyle/>
                    <a:p>
                      <a:pPr marL="457200" marR="0" lvl="0" indent="-317500" algn="l" rtl="0">
                        <a:lnSpc>
                          <a:spcPct val="115000"/>
                        </a:lnSpc>
                        <a:spcBef>
                          <a:spcPts val="0"/>
                        </a:spcBef>
                        <a:spcAft>
                          <a:spcPts val="0"/>
                        </a:spcAft>
                        <a:buClr>
                          <a:schemeClr val="dk2"/>
                        </a:buClr>
                        <a:buSzPts val="1400"/>
                        <a:buFont typeface="Arial"/>
                        <a:buChar char="-"/>
                      </a:pPr>
                      <a:r>
                        <a:rPr lang="en" sz="1400" u="none" strike="noStrike" cap="none">
                          <a:solidFill>
                            <a:schemeClr val="dk1"/>
                          </a:solidFill>
                        </a:rPr>
                        <a:t>Military Service</a:t>
                      </a:r>
                      <a:endParaRPr sz="1400" u="none" strike="noStrike" cap="none">
                        <a:solidFill>
                          <a:schemeClr val="dk1"/>
                        </a:solidFill>
                      </a:endParaRPr>
                    </a:p>
                    <a:p>
                      <a:pPr marL="457200" marR="0" lvl="0" indent="-317500" algn="l" rtl="0">
                        <a:lnSpc>
                          <a:spcPct val="115000"/>
                        </a:lnSpc>
                        <a:spcBef>
                          <a:spcPts val="0"/>
                        </a:spcBef>
                        <a:spcAft>
                          <a:spcPts val="0"/>
                        </a:spcAft>
                        <a:buClr>
                          <a:schemeClr val="dk2"/>
                        </a:buClr>
                        <a:buSzPts val="1400"/>
                        <a:buFont typeface="Arial"/>
                        <a:buChar char="-"/>
                      </a:pPr>
                      <a:r>
                        <a:rPr lang="en" sz="1400" u="none" strike="noStrike" cap="none">
                          <a:solidFill>
                            <a:schemeClr val="dk1"/>
                          </a:solidFill>
                        </a:rPr>
                        <a:t>Other</a:t>
                      </a:r>
                      <a:endParaRPr sz="1400" u="none" strike="noStrike" cap="none">
                        <a:solidFill>
                          <a:schemeClr val="dk1"/>
                        </a:solidFill>
                      </a:endParaRPr>
                    </a:p>
                    <a:p>
                      <a:pPr marL="457200" marR="0" lvl="0" indent="-317500" algn="l" rtl="0">
                        <a:lnSpc>
                          <a:spcPct val="115000"/>
                        </a:lnSpc>
                        <a:spcBef>
                          <a:spcPts val="0"/>
                        </a:spcBef>
                        <a:spcAft>
                          <a:spcPts val="0"/>
                        </a:spcAft>
                        <a:buClr>
                          <a:schemeClr val="dk2"/>
                        </a:buClr>
                        <a:buSzPts val="1400"/>
                        <a:buFont typeface="Arial"/>
                        <a:buChar char="-"/>
                      </a:pPr>
                      <a:r>
                        <a:rPr lang="en" sz="1400" u="none" strike="noStrike" cap="none">
                          <a:solidFill>
                            <a:schemeClr val="dk1"/>
                          </a:solidFill>
                        </a:rPr>
                        <a:t>Paid Employment - Medical/Clinical</a:t>
                      </a:r>
                      <a:endParaRPr sz="1400" u="none" strike="noStrike" cap="none">
                        <a:solidFill>
                          <a:schemeClr val="dk1"/>
                        </a:solidFill>
                      </a:endParaRPr>
                    </a:p>
                    <a:p>
                      <a:pPr marL="457200" marR="0" lvl="0" indent="-317500" algn="l" rtl="0">
                        <a:lnSpc>
                          <a:spcPct val="115000"/>
                        </a:lnSpc>
                        <a:spcBef>
                          <a:spcPts val="0"/>
                        </a:spcBef>
                        <a:spcAft>
                          <a:spcPts val="0"/>
                        </a:spcAft>
                        <a:buClr>
                          <a:schemeClr val="dk2"/>
                        </a:buClr>
                        <a:buSzPts val="1400"/>
                        <a:buFont typeface="Arial"/>
                        <a:buChar char="-"/>
                      </a:pPr>
                      <a:r>
                        <a:rPr lang="en" sz="1400" u="none" strike="noStrike" cap="none">
                          <a:solidFill>
                            <a:schemeClr val="dk1"/>
                          </a:solidFill>
                        </a:rPr>
                        <a:t>Paid Employment - Not Medical/Clinical</a:t>
                      </a:r>
                      <a:endParaRPr sz="1400" u="none" strike="noStrike" cap="none">
                        <a:solidFill>
                          <a:schemeClr val="dk1"/>
                        </a:solidFill>
                      </a:endParaRPr>
                    </a:p>
                    <a:p>
                      <a:pPr marL="457200" marR="0" lvl="0" indent="-317500" algn="l" rtl="0">
                        <a:lnSpc>
                          <a:spcPct val="115000"/>
                        </a:lnSpc>
                        <a:spcBef>
                          <a:spcPts val="0"/>
                        </a:spcBef>
                        <a:spcAft>
                          <a:spcPts val="0"/>
                        </a:spcAft>
                        <a:buClr>
                          <a:schemeClr val="dk2"/>
                        </a:buClr>
                        <a:buSzPts val="1400"/>
                        <a:buFont typeface="Arial"/>
                        <a:buChar char="-"/>
                      </a:pPr>
                      <a:r>
                        <a:rPr lang="en" sz="1400" u="none" strike="noStrike" cap="none">
                          <a:solidFill>
                            <a:schemeClr val="dk1"/>
                          </a:solidFill>
                        </a:rPr>
                        <a:t>Physician Shadowing/Clinical Observation</a:t>
                      </a:r>
                      <a:endParaRPr sz="1400" u="none" strike="noStrike" cap="none">
                        <a:solidFill>
                          <a:schemeClr val="dk1"/>
                        </a:solidFill>
                      </a:endParaRPr>
                    </a:p>
                    <a:p>
                      <a:pPr marL="457200" marR="0" lvl="0" indent="-317500" algn="l" rtl="0">
                        <a:lnSpc>
                          <a:spcPct val="115000"/>
                        </a:lnSpc>
                        <a:spcBef>
                          <a:spcPts val="0"/>
                        </a:spcBef>
                        <a:spcAft>
                          <a:spcPts val="0"/>
                        </a:spcAft>
                        <a:buClr>
                          <a:schemeClr val="dk2"/>
                        </a:buClr>
                        <a:buSzPts val="1400"/>
                        <a:buFont typeface="Arial"/>
                        <a:buChar char="-"/>
                      </a:pPr>
                      <a:r>
                        <a:rPr lang="en" sz="1400" u="none" strike="noStrike" cap="none">
                          <a:solidFill>
                            <a:schemeClr val="dk1"/>
                          </a:solidFill>
                        </a:rPr>
                        <a:t>Presentations/Posters</a:t>
                      </a:r>
                      <a:endParaRPr sz="1400" u="none" strike="noStrike" cap="none">
                        <a:solidFill>
                          <a:schemeClr val="dk1"/>
                        </a:solidFill>
                      </a:endParaRPr>
                    </a:p>
                    <a:p>
                      <a:pPr marL="457200" marR="0" lvl="0" indent="-317500" algn="l" rtl="0">
                        <a:lnSpc>
                          <a:spcPct val="115000"/>
                        </a:lnSpc>
                        <a:spcBef>
                          <a:spcPts val="0"/>
                        </a:spcBef>
                        <a:spcAft>
                          <a:spcPts val="0"/>
                        </a:spcAft>
                        <a:buClr>
                          <a:schemeClr val="dk2"/>
                        </a:buClr>
                        <a:buSzPts val="1400"/>
                        <a:buFont typeface="Arial"/>
                        <a:buChar char="-"/>
                      </a:pPr>
                      <a:r>
                        <a:rPr lang="en" sz="1400" u="none" strike="noStrike" cap="none">
                          <a:solidFill>
                            <a:schemeClr val="dk1"/>
                          </a:solidFill>
                        </a:rPr>
                        <a:t>Publications</a:t>
                      </a:r>
                      <a:endParaRPr sz="1400" u="none" strike="noStrike" cap="none">
                        <a:solidFill>
                          <a:schemeClr val="dk1"/>
                        </a:solidFill>
                      </a:endParaRPr>
                    </a:p>
                    <a:p>
                      <a:pPr marL="457200" marR="0" lvl="0" indent="-317500" algn="l" rtl="0">
                        <a:lnSpc>
                          <a:spcPct val="115000"/>
                        </a:lnSpc>
                        <a:spcBef>
                          <a:spcPts val="0"/>
                        </a:spcBef>
                        <a:spcAft>
                          <a:spcPts val="0"/>
                        </a:spcAft>
                        <a:buClr>
                          <a:schemeClr val="dk2"/>
                        </a:buClr>
                        <a:buSzPts val="1400"/>
                        <a:buFont typeface="Arial"/>
                        <a:buChar char="-"/>
                      </a:pPr>
                      <a:r>
                        <a:rPr lang="en" sz="1400" u="none" strike="noStrike" cap="none">
                          <a:solidFill>
                            <a:schemeClr val="dk1"/>
                          </a:solidFill>
                        </a:rPr>
                        <a:t>Research/Lab</a:t>
                      </a:r>
                      <a:endParaRPr sz="1400" u="none" strike="noStrike" cap="none">
                        <a:solidFill>
                          <a:schemeClr val="dk1"/>
                        </a:solidFill>
                      </a:endParaRPr>
                    </a:p>
                    <a:p>
                      <a:pPr marL="457200" marR="0" lvl="0" indent="-317500" algn="l" rtl="0">
                        <a:lnSpc>
                          <a:spcPct val="115000"/>
                        </a:lnSpc>
                        <a:spcBef>
                          <a:spcPts val="0"/>
                        </a:spcBef>
                        <a:spcAft>
                          <a:spcPts val="0"/>
                        </a:spcAft>
                        <a:buClr>
                          <a:schemeClr val="dk2"/>
                        </a:buClr>
                        <a:buSzPts val="1400"/>
                        <a:buFont typeface="Arial"/>
                        <a:buChar char="-"/>
                      </a:pPr>
                      <a:r>
                        <a:rPr lang="en" sz="1400" u="none" strike="noStrike" cap="none">
                          <a:solidFill>
                            <a:schemeClr val="dk1"/>
                          </a:solidFill>
                        </a:rPr>
                        <a:t>Teaching/Tutoring/Teaching Assistant</a:t>
                      </a:r>
                      <a:endParaRPr sz="1400" u="none" strike="noStrike" cap="none">
                        <a:solidFill>
                          <a:schemeClr val="dk1"/>
                        </a:solidFill>
                      </a:endParaRPr>
                    </a:p>
                  </a:txBody>
                  <a:tcPr marL="91425" marR="91425" marT="91425" marB="91425">
                    <a:lnL w="12700" cap="flat" cmpd="sng">
                      <a:solidFill>
                        <a:srgbClr val="926C00"/>
                      </a:solidFill>
                      <a:prstDash val="solid"/>
                      <a:round/>
                      <a:headEnd type="none" w="sm" len="sm"/>
                      <a:tailEnd type="none" w="sm" len="sm"/>
                    </a:lnL>
                    <a:lnR w="12700" cap="flat" cmpd="sng">
                      <a:solidFill>
                        <a:srgbClr val="926C00"/>
                      </a:solidFill>
                      <a:prstDash val="solid"/>
                      <a:round/>
                      <a:headEnd type="none" w="sm" len="sm"/>
                      <a:tailEnd type="none" w="sm" len="sm"/>
                    </a:lnR>
                    <a:lnT w="12700" cap="flat" cmpd="sng">
                      <a:solidFill>
                        <a:srgbClr val="926C00"/>
                      </a:solidFill>
                      <a:prstDash val="solid"/>
                      <a:round/>
                      <a:headEnd type="none" w="sm" len="sm"/>
                      <a:tailEnd type="none" w="sm" len="sm"/>
                    </a:lnT>
                    <a:lnB w="12700" cap="flat" cmpd="sng">
                      <a:solidFill>
                        <a:srgbClr val="926C00"/>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bl>
          </a:graphicData>
        </a:graphic>
      </p:graphicFrame>
      <p:sp>
        <p:nvSpPr>
          <p:cNvPr id="276" name="Google Shape;276;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AMCAS Application: Work/Activities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New for 2023: Anticipated Experiences</a:t>
            </a:r>
            <a:endParaRPr/>
          </a:p>
        </p:txBody>
      </p:sp>
      <p:sp>
        <p:nvSpPr>
          <p:cNvPr id="282" name="Google Shape;282;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Font typeface="Arial"/>
              <a:buChar char="•"/>
            </a:pPr>
            <a:r>
              <a:rPr lang="en" sz="1600" dirty="0">
                <a:solidFill>
                  <a:schemeClr val="dk1"/>
                </a:solidFill>
              </a:rPr>
              <a:t>“Anticipated” experiences are activities that you have not yet started but plan to participate in; they will begin after you have submitted your application</a:t>
            </a:r>
            <a:endParaRPr dirty="0"/>
          </a:p>
          <a:p>
            <a:pPr marL="457200" lvl="0" indent="-342900" algn="l" rtl="0">
              <a:lnSpc>
                <a:spcPct val="115000"/>
              </a:lnSpc>
              <a:spcBef>
                <a:spcPts val="0"/>
              </a:spcBef>
              <a:spcAft>
                <a:spcPts val="0"/>
              </a:spcAft>
              <a:buSzPts val="1800"/>
              <a:buFont typeface="Arial"/>
              <a:buChar char="•"/>
            </a:pPr>
            <a:r>
              <a:rPr lang="en" sz="1600" dirty="0">
                <a:solidFill>
                  <a:schemeClr val="dk1"/>
                </a:solidFill>
              </a:rPr>
              <a:t>An “Anticipated” activity could be:</a:t>
            </a:r>
            <a:endParaRPr dirty="0"/>
          </a:p>
          <a:p>
            <a:pPr marL="914400" lvl="1" indent="-342900" algn="l" rtl="0">
              <a:lnSpc>
                <a:spcPct val="115000"/>
              </a:lnSpc>
              <a:spcBef>
                <a:spcPts val="0"/>
              </a:spcBef>
              <a:spcAft>
                <a:spcPts val="0"/>
              </a:spcAft>
              <a:buSzPts val="1800"/>
              <a:buFont typeface="Arial"/>
              <a:buChar char="•"/>
            </a:pPr>
            <a:r>
              <a:rPr lang="en" sz="1600" dirty="0">
                <a:solidFill>
                  <a:schemeClr val="dk1"/>
                </a:solidFill>
              </a:rPr>
              <a:t>An entirely new future experience</a:t>
            </a:r>
            <a:endParaRPr dirty="0"/>
          </a:p>
          <a:p>
            <a:pPr marL="914400" lvl="1" indent="-342900" algn="l" rtl="0">
              <a:lnSpc>
                <a:spcPct val="115000"/>
              </a:lnSpc>
              <a:spcBef>
                <a:spcPts val="0"/>
              </a:spcBef>
              <a:spcAft>
                <a:spcPts val="0"/>
              </a:spcAft>
              <a:buSzPts val="1800"/>
              <a:buFont typeface="Arial"/>
              <a:buChar char="•"/>
            </a:pPr>
            <a:r>
              <a:rPr lang="en" sz="1600" dirty="0">
                <a:solidFill>
                  <a:schemeClr val="dk1"/>
                </a:solidFill>
              </a:rPr>
              <a:t>An upcoming, planned experience that is a continuation of a “Completed” experience</a:t>
            </a:r>
            <a:endParaRPr dirty="0"/>
          </a:p>
          <a:p>
            <a:pPr marL="914400" lvl="1" indent="-342900" algn="l" rtl="0">
              <a:lnSpc>
                <a:spcPct val="115000"/>
              </a:lnSpc>
              <a:spcBef>
                <a:spcPts val="0"/>
              </a:spcBef>
              <a:spcAft>
                <a:spcPts val="0"/>
              </a:spcAft>
              <a:buSzPts val="1800"/>
              <a:buFont typeface="Arial"/>
              <a:buChar char="•"/>
            </a:pPr>
            <a:r>
              <a:rPr lang="en" sz="1600" dirty="0">
                <a:solidFill>
                  <a:schemeClr val="dk1"/>
                </a:solidFill>
              </a:rPr>
              <a:t>An “Anticipated” activity cannot have a date in the past – the start date must be the current month* or later and the latest end date must be August of the matriculating/following year (August 2023)</a:t>
            </a:r>
            <a:endParaRPr sz="1600" dirty="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3"/>
          <p:cNvSpPr txBox="1">
            <a:spLocks noGrp="1"/>
          </p:cNvSpPr>
          <p:nvPr>
            <p:ph type="title"/>
          </p:nvPr>
        </p:nvSpPr>
        <p:spPr>
          <a:xfrm>
            <a:off x="311700" y="435238"/>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Example Experience Entry </a:t>
            </a:r>
            <a:endParaRPr/>
          </a:p>
        </p:txBody>
      </p:sp>
      <p:pic>
        <p:nvPicPr>
          <p:cNvPr id="288" name="Google Shape;288;p23"/>
          <p:cNvPicPr preferRelativeResize="0"/>
          <p:nvPr/>
        </p:nvPicPr>
        <p:blipFill rotWithShape="1">
          <a:blip r:embed="rId3">
            <a:alphaModFix/>
          </a:blip>
          <a:srcRect l="1134" t="4729" r="948" b="24206"/>
          <a:stretch/>
        </p:blipFill>
        <p:spPr>
          <a:xfrm>
            <a:off x="514830" y="1329338"/>
            <a:ext cx="8129708" cy="1759644"/>
          </a:xfrm>
          <a:prstGeom prst="rect">
            <a:avLst/>
          </a:prstGeom>
          <a:noFill/>
          <a:ln w="38100" cap="flat" cmpd="sng">
            <a:solidFill>
              <a:schemeClr val="dk1"/>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4"/>
          <p:cNvSpPr txBox="1">
            <a:spLocks noGrp="1"/>
          </p:cNvSpPr>
          <p:nvPr>
            <p:ph type="title"/>
          </p:nvPr>
        </p:nvSpPr>
        <p:spPr>
          <a:xfrm>
            <a:off x="311700" y="435238"/>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Example Experience Entry </a:t>
            </a:r>
            <a:endParaRPr/>
          </a:p>
        </p:txBody>
      </p:sp>
      <p:pic>
        <p:nvPicPr>
          <p:cNvPr id="294" name="Google Shape;294;p24"/>
          <p:cNvPicPr preferRelativeResize="0"/>
          <p:nvPr/>
        </p:nvPicPr>
        <p:blipFill rotWithShape="1">
          <a:blip r:embed="rId3">
            <a:alphaModFix/>
          </a:blip>
          <a:srcRect/>
          <a:stretch/>
        </p:blipFill>
        <p:spPr>
          <a:xfrm>
            <a:off x="891348" y="1137237"/>
            <a:ext cx="7327495" cy="3853863"/>
          </a:xfrm>
          <a:prstGeom prst="rect">
            <a:avLst/>
          </a:prstGeom>
          <a:noFill/>
          <a:ln w="38100" cap="flat" cmpd="sng">
            <a:solidFill>
              <a:schemeClr val="dk1"/>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5"/>
          <p:cNvSpPr txBox="1">
            <a:spLocks noGrp="1"/>
          </p:cNvSpPr>
          <p:nvPr>
            <p:ph type="title"/>
          </p:nvPr>
        </p:nvSpPr>
        <p:spPr>
          <a:xfrm>
            <a:off x="311700" y="443627"/>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Example Experience Entry </a:t>
            </a:r>
            <a:endParaRPr/>
          </a:p>
        </p:txBody>
      </p:sp>
      <p:pic>
        <p:nvPicPr>
          <p:cNvPr id="300" name="Google Shape;300;p25"/>
          <p:cNvPicPr preferRelativeResize="0"/>
          <p:nvPr/>
        </p:nvPicPr>
        <p:blipFill rotWithShape="1">
          <a:blip r:embed="rId3">
            <a:alphaModFix/>
          </a:blip>
          <a:srcRect/>
          <a:stretch/>
        </p:blipFill>
        <p:spPr>
          <a:xfrm>
            <a:off x="311700" y="1163150"/>
            <a:ext cx="8520600" cy="3316642"/>
          </a:xfrm>
          <a:prstGeom prst="rect">
            <a:avLst/>
          </a:prstGeom>
          <a:noFill/>
          <a:ln w="38100" cap="flat" cmpd="sng">
            <a:solidFill>
              <a:schemeClr val="dk1"/>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Most Meaningful Experiences</a:t>
            </a:r>
            <a:endParaRPr/>
          </a:p>
        </p:txBody>
      </p:sp>
      <p:sp>
        <p:nvSpPr>
          <p:cNvPr id="306" name="Google Shape;306;p26"/>
          <p:cNvSpPr txBox="1">
            <a:spLocks noGrp="1"/>
          </p:cNvSpPr>
          <p:nvPr>
            <p:ph type="body" idx="1"/>
          </p:nvPr>
        </p:nvSpPr>
        <p:spPr>
          <a:xfrm>
            <a:off x="311700" y="1044900"/>
            <a:ext cx="8520600" cy="3921600"/>
          </a:xfrm>
          <a:prstGeom prst="rect">
            <a:avLst/>
          </a:prstGeom>
          <a:noFill/>
          <a:ln>
            <a:noFill/>
          </a:ln>
        </p:spPr>
        <p:txBody>
          <a:bodyPr spcFirstLastPara="1" wrap="square" lIns="91425" tIns="91425" rIns="91425" bIns="91425" anchor="t" anchorCtr="0">
            <a:normAutofit/>
          </a:bodyPr>
          <a:lstStyle/>
          <a:p>
            <a:pPr marL="457200" lvl="0" indent="-368300" algn="l" rtl="0">
              <a:lnSpc>
                <a:spcPct val="115000"/>
              </a:lnSpc>
              <a:spcBef>
                <a:spcPts val="600"/>
              </a:spcBef>
              <a:spcAft>
                <a:spcPts val="0"/>
              </a:spcAft>
              <a:buClr>
                <a:schemeClr val="dk1"/>
              </a:buClr>
              <a:buSzPts val="1890"/>
              <a:buFont typeface="Arial"/>
              <a:buChar char="•"/>
            </a:pPr>
            <a:r>
              <a:rPr lang="en" dirty="0">
                <a:solidFill>
                  <a:schemeClr val="dk1"/>
                </a:solidFill>
              </a:rPr>
              <a:t>Opportunity to write about 3 of your “most meaningful” experiences </a:t>
            </a:r>
            <a:endParaRPr dirty="0">
              <a:solidFill>
                <a:schemeClr val="dk1"/>
              </a:solidFill>
            </a:endParaRPr>
          </a:p>
          <a:p>
            <a:pPr marL="457200" lvl="0" indent="-368300" algn="l" rtl="0">
              <a:lnSpc>
                <a:spcPct val="115000"/>
              </a:lnSpc>
              <a:spcBef>
                <a:spcPts val="1200"/>
              </a:spcBef>
              <a:spcAft>
                <a:spcPts val="0"/>
              </a:spcAft>
              <a:buClr>
                <a:schemeClr val="dk1"/>
              </a:buClr>
              <a:buSzPts val="1890"/>
              <a:buFont typeface="Arial"/>
              <a:buChar char="•"/>
            </a:pPr>
            <a:r>
              <a:rPr lang="en" dirty="0">
                <a:solidFill>
                  <a:schemeClr val="dk1"/>
                </a:solidFill>
              </a:rPr>
              <a:t>More space to write - 1,325 character prompt</a:t>
            </a:r>
            <a:endParaRPr dirty="0"/>
          </a:p>
          <a:p>
            <a:pPr marL="457200" lvl="0" indent="-368300" algn="l" rtl="0">
              <a:lnSpc>
                <a:spcPct val="115000"/>
              </a:lnSpc>
              <a:spcBef>
                <a:spcPts val="1200"/>
              </a:spcBef>
              <a:spcAft>
                <a:spcPts val="0"/>
              </a:spcAft>
              <a:buClr>
                <a:schemeClr val="dk1"/>
              </a:buClr>
              <a:buSzPts val="1890"/>
              <a:buFont typeface="Arial"/>
              <a:buChar char="•"/>
            </a:pPr>
            <a:r>
              <a:rPr lang="en" dirty="0">
                <a:solidFill>
                  <a:schemeClr val="dk1"/>
                </a:solidFill>
              </a:rPr>
              <a:t>Often have letter writers from these experiences to further prove the impact of these activitities  </a:t>
            </a:r>
            <a:endParaRPr dirty="0"/>
          </a:p>
          <a:p>
            <a:pPr marL="457200" lvl="0" indent="-368300" algn="l" rtl="0">
              <a:lnSpc>
                <a:spcPct val="115000"/>
              </a:lnSpc>
              <a:spcBef>
                <a:spcPts val="1200"/>
              </a:spcBef>
              <a:spcAft>
                <a:spcPts val="0"/>
              </a:spcAft>
              <a:buClr>
                <a:schemeClr val="dk1"/>
              </a:buClr>
              <a:buSzPts val="1890"/>
              <a:buFont typeface="Arial"/>
              <a:buChar char="•"/>
            </a:pPr>
            <a:r>
              <a:rPr lang="en" dirty="0">
                <a:solidFill>
                  <a:schemeClr val="dk1"/>
                </a:solidFill>
              </a:rPr>
              <a:t>What do you want to include in these responses?</a:t>
            </a:r>
            <a:endParaRPr dirty="0">
              <a:solidFill>
                <a:schemeClr val="dk1"/>
              </a:solidFill>
            </a:endParaRPr>
          </a:p>
          <a:p>
            <a:pPr marL="914400" lvl="1" indent="-330200" algn="l" rtl="0">
              <a:lnSpc>
                <a:spcPct val="115000"/>
              </a:lnSpc>
              <a:spcBef>
                <a:spcPts val="600"/>
              </a:spcBef>
              <a:spcAft>
                <a:spcPts val="0"/>
              </a:spcAft>
              <a:buClr>
                <a:schemeClr val="dk1"/>
              </a:buClr>
              <a:buSzPts val="1680"/>
              <a:buFont typeface="Arial"/>
              <a:buChar char="•"/>
            </a:pPr>
            <a:r>
              <a:rPr lang="en" sz="1600" dirty="0">
                <a:solidFill>
                  <a:schemeClr val="dk1"/>
                </a:solidFill>
              </a:rPr>
              <a:t>Everything you write about from your other activities </a:t>
            </a:r>
            <a:endParaRPr sz="1600" dirty="0">
              <a:solidFill>
                <a:schemeClr val="dk1"/>
              </a:solidFill>
            </a:endParaRPr>
          </a:p>
          <a:p>
            <a:pPr marL="914400" lvl="1" indent="-330200" algn="l" rtl="0">
              <a:lnSpc>
                <a:spcPct val="115000"/>
              </a:lnSpc>
              <a:spcBef>
                <a:spcPts val="0"/>
              </a:spcBef>
              <a:spcAft>
                <a:spcPts val="0"/>
              </a:spcAft>
              <a:buClr>
                <a:schemeClr val="dk1"/>
              </a:buClr>
              <a:buSzPts val="1680"/>
              <a:buFont typeface="Arial"/>
              <a:buChar char="•"/>
            </a:pPr>
            <a:r>
              <a:rPr lang="en" sz="1600" dirty="0">
                <a:solidFill>
                  <a:schemeClr val="dk1"/>
                </a:solidFill>
              </a:rPr>
              <a:t>How you grew from the experience</a:t>
            </a:r>
            <a:endParaRPr sz="1600" dirty="0">
              <a:solidFill>
                <a:schemeClr val="dk1"/>
              </a:solidFill>
            </a:endParaRPr>
          </a:p>
          <a:p>
            <a:pPr marL="914400" lvl="1" indent="-330200" algn="l" rtl="0">
              <a:lnSpc>
                <a:spcPct val="115000"/>
              </a:lnSpc>
              <a:spcBef>
                <a:spcPts val="0"/>
              </a:spcBef>
              <a:spcAft>
                <a:spcPts val="0"/>
              </a:spcAft>
              <a:buClr>
                <a:schemeClr val="dk1"/>
              </a:buClr>
              <a:buSzPts val="1680"/>
              <a:buFont typeface="Arial"/>
              <a:buChar char="•"/>
            </a:pPr>
            <a:r>
              <a:rPr lang="en" sz="1600" dirty="0">
                <a:solidFill>
                  <a:schemeClr val="dk1"/>
                </a:solidFill>
              </a:rPr>
              <a:t>What makes it stand out from the other listed experiences </a:t>
            </a:r>
            <a:endParaRPr sz="1600" dirty="0">
              <a:solidFill>
                <a:schemeClr val="dk1"/>
              </a:solidFill>
            </a:endParaRPr>
          </a:p>
          <a:p>
            <a:pPr marL="914400" lvl="1" indent="-325119" algn="l" rtl="0">
              <a:lnSpc>
                <a:spcPct val="115000"/>
              </a:lnSpc>
              <a:spcBef>
                <a:spcPts val="0"/>
              </a:spcBef>
              <a:spcAft>
                <a:spcPts val="0"/>
              </a:spcAft>
              <a:buClr>
                <a:schemeClr val="dk1"/>
              </a:buClr>
              <a:buSzPts val="1600"/>
              <a:buChar char="•"/>
            </a:pPr>
            <a:r>
              <a:rPr lang="en" sz="1600" dirty="0">
                <a:solidFill>
                  <a:schemeClr val="dk1"/>
                </a:solidFill>
              </a:rPr>
              <a:t>Often the activities where you have more to say, want to show more</a:t>
            </a:r>
            <a:endParaRPr sz="1600" dirty="0">
              <a:solidFill>
                <a:schemeClr val="dk1"/>
              </a:solidFill>
            </a:endParaRPr>
          </a:p>
          <a:p>
            <a:pPr marL="285750" lvl="0" indent="-165735" algn="l" rtl="0">
              <a:lnSpc>
                <a:spcPct val="115000"/>
              </a:lnSpc>
              <a:spcBef>
                <a:spcPts val="0"/>
              </a:spcBef>
              <a:spcAft>
                <a:spcPts val="0"/>
              </a:spcAft>
              <a:buClr>
                <a:schemeClr val="dk2"/>
              </a:buClr>
              <a:buSzPts val="1890"/>
              <a:buFont typeface="Arial"/>
              <a:buNone/>
            </a:pPr>
            <a:endParaRPr dirty="0">
              <a:solidFill>
                <a:schemeClr val="dk1"/>
              </a:solidFill>
            </a:endParaRPr>
          </a:p>
          <a:p>
            <a:pPr marL="285750" lvl="0" indent="-171450" algn="l" rtl="0">
              <a:lnSpc>
                <a:spcPct val="115000"/>
              </a:lnSpc>
              <a:spcBef>
                <a:spcPts val="0"/>
              </a:spcBef>
              <a:spcAft>
                <a:spcPts val="0"/>
              </a:spcAft>
              <a:buClr>
                <a:schemeClr val="dk2"/>
              </a:buClr>
              <a:buSzPts val="1800"/>
              <a:buFont typeface="Arial"/>
              <a:buNone/>
            </a:pPr>
            <a:endParaRPr dirty="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Work and Activities - How to Prepare Beforehand</a:t>
            </a:r>
            <a:endParaRPr/>
          </a:p>
        </p:txBody>
      </p:sp>
      <p:sp>
        <p:nvSpPr>
          <p:cNvPr id="312" name="Google Shape;312;p27"/>
          <p:cNvSpPr txBox="1">
            <a:spLocks noGrp="1"/>
          </p:cNvSpPr>
          <p:nvPr>
            <p:ph type="body" idx="1"/>
          </p:nvPr>
        </p:nvSpPr>
        <p:spPr>
          <a:xfrm>
            <a:off x="311700" y="1152475"/>
            <a:ext cx="8614186" cy="37803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Clr>
                <a:schemeClr val="dk1"/>
              </a:buClr>
              <a:buSzPts val="2000"/>
              <a:buFont typeface="Arial"/>
              <a:buChar char="•"/>
            </a:pPr>
            <a:r>
              <a:rPr lang="en" sz="1600">
                <a:solidFill>
                  <a:schemeClr val="dk1"/>
                </a:solidFill>
              </a:rPr>
              <a:t>Do what you’re passionate about! </a:t>
            </a:r>
            <a:endParaRPr sz="1600">
              <a:solidFill>
                <a:schemeClr val="dk1"/>
              </a:solidFill>
            </a:endParaRPr>
          </a:p>
          <a:p>
            <a:pPr marL="914400" lvl="1" indent="-330200" algn="l" rtl="0">
              <a:lnSpc>
                <a:spcPct val="115000"/>
              </a:lnSpc>
              <a:spcBef>
                <a:spcPts val="0"/>
              </a:spcBef>
              <a:spcAft>
                <a:spcPts val="0"/>
              </a:spcAft>
              <a:buClr>
                <a:schemeClr val="dk1"/>
              </a:buClr>
              <a:buSzPts val="1600"/>
              <a:buFont typeface="Arial"/>
              <a:buChar char="•"/>
            </a:pPr>
            <a:r>
              <a:rPr lang="en" sz="1600">
                <a:solidFill>
                  <a:schemeClr val="dk1"/>
                </a:solidFill>
              </a:rPr>
              <a:t>Ultimately you need to do what brings you joy and the readers/interviews will be looking to see how genuinely excited you are about your activities </a:t>
            </a:r>
            <a:endParaRPr sz="1600">
              <a:solidFill>
                <a:schemeClr val="dk1"/>
              </a:solidFill>
            </a:endParaRPr>
          </a:p>
          <a:p>
            <a:pPr marL="914400" lvl="1" indent="-330200" algn="l" rtl="0">
              <a:lnSpc>
                <a:spcPct val="115000"/>
              </a:lnSpc>
              <a:spcBef>
                <a:spcPts val="0"/>
              </a:spcBef>
              <a:spcAft>
                <a:spcPts val="0"/>
              </a:spcAft>
              <a:buClr>
                <a:schemeClr val="dk1"/>
              </a:buClr>
              <a:buSzPts val="1600"/>
              <a:buFont typeface="Arial"/>
              <a:buChar char="•"/>
            </a:pPr>
            <a:r>
              <a:rPr lang="en" sz="1600">
                <a:solidFill>
                  <a:schemeClr val="dk1"/>
                </a:solidFill>
              </a:rPr>
              <a:t>Shadowing is probably the only must have activity</a:t>
            </a:r>
            <a:endParaRPr sz="1600">
              <a:solidFill>
                <a:schemeClr val="dk1"/>
              </a:solidFill>
            </a:endParaRPr>
          </a:p>
          <a:p>
            <a:pPr marL="457200" lvl="0" indent="-355600" algn="l" rtl="0">
              <a:lnSpc>
                <a:spcPct val="115000"/>
              </a:lnSpc>
              <a:spcBef>
                <a:spcPts val="0"/>
              </a:spcBef>
              <a:spcAft>
                <a:spcPts val="0"/>
              </a:spcAft>
              <a:buClr>
                <a:schemeClr val="dk1"/>
              </a:buClr>
              <a:buSzPts val="2000"/>
              <a:buFont typeface="Arial"/>
              <a:buChar char="•"/>
            </a:pPr>
            <a:r>
              <a:rPr lang="en" sz="1600">
                <a:solidFill>
                  <a:schemeClr val="dk1"/>
                </a:solidFill>
              </a:rPr>
              <a:t>Follow your curiosity </a:t>
            </a:r>
            <a:endParaRPr sz="1600">
              <a:solidFill>
                <a:schemeClr val="dk1"/>
              </a:solidFill>
            </a:endParaRPr>
          </a:p>
          <a:p>
            <a:pPr marL="914400" lvl="1" indent="-330200" algn="l" rtl="0">
              <a:lnSpc>
                <a:spcPct val="115000"/>
              </a:lnSpc>
              <a:spcBef>
                <a:spcPts val="0"/>
              </a:spcBef>
              <a:spcAft>
                <a:spcPts val="0"/>
              </a:spcAft>
              <a:buClr>
                <a:schemeClr val="dk1"/>
              </a:buClr>
              <a:buSzPts val="1600"/>
              <a:buFont typeface="Arial"/>
              <a:buChar char="•"/>
            </a:pPr>
            <a:r>
              <a:rPr lang="en" sz="1600">
                <a:solidFill>
                  <a:schemeClr val="dk1"/>
                </a:solidFill>
              </a:rPr>
              <a:t>It gives you a story to tell and will change you for the better</a:t>
            </a:r>
            <a:endParaRPr sz="1600">
              <a:solidFill>
                <a:schemeClr val="dk1"/>
              </a:solidFill>
            </a:endParaRPr>
          </a:p>
          <a:p>
            <a:pPr marL="457200" lvl="0" indent="-355600" algn="l" rtl="0">
              <a:lnSpc>
                <a:spcPct val="115000"/>
              </a:lnSpc>
              <a:spcBef>
                <a:spcPts val="0"/>
              </a:spcBef>
              <a:spcAft>
                <a:spcPts val="0"/>
              </a:spcAft>
              <a:buClr>
                <a:schemeClr val="dk1"/>
              </a:buClr>
              <a:buSzPts val="2000"/>
              <a:buFont typeface="Arial"/>
              <a:buChar char="•"/>
            </a:pPr>
            <a:r>
              <a:rPr lang="en" sz="1600">
                <a:solidFill>
                  <a:schemeClr val="dk1"/>
                </a:solidFill>
              </a:rPr>
              <a:t>Do not add “fluff” </a:t>
            </a:r>
            <a:endParaRPr sz="1600">
              <a:solidFill>
                <a:schemeClr val="dk1"/>
              </a:solidFill>
            </a:endParaRPr>
          </a:p>
          <a:p>
            <a:pPr marL="914400" lvl="1" indent="-330200" algn="l" rtl="0">
              <a:lnSpc>
                <a:spcPct val="115000"/>
              </a:lnSpc>
              <a:spcBef>
                <a:spcPts val="0"/>
              </a:spcBef>
              <a:spcAft>
                <a:spcPts val="0"/>
              </a:spcAft>
              <a:buClr>
                <a:schemeClr val="dk1"/>
              </a:buClr>
              <a:buSzPts val="1600"/>
              <a:buFont typeface="Arial"/>
              <a:buChar char="•"/>
            </a:pPr>
            <a:r>
              <a:rPr lang="en" sz="1600">
                <a:solidFill>
                  <a:schemeClr val="dk1"/>
                </a:solidFill>
              </a:rPr>
              <a:t>Do not stress about finding other things to do to make sure you have 15 activities</a:t>
            </a:r>
            <a:endParaRPr sz="1600">
              <a:solidFill>
                <a:schemeClr val="dk1"/>
              </a:solidFill>
            </a:endParaRPr>
          </a:p>
          <a:p>
            <a:pPr marL="914400" lvl="1" indent="-330200" algn="l" rtl="0">
              <a:lnSpc>
                <a:spcPct val="115000"/>
              </a:lnSpc>
              <a:spcBef>
                <a:spcPts val="0"/>
              </a:spcBef>
              <a:spcAft>
                <a:spcPts val="0"/>
              </a:spcAft>
              <a:buClr>
                <a:schemeClr val="dk1"/>
              </a:buClr>
              <a:buSzPts val="1600"/>
              <a:buFont typeface="Arial"/>
              <a:buChar char="•"/>
            </a:pPr>
            <a:r>
              <a:rPr lang="en" sz="1600">
                <a:solidFill>
                  <a:schemeClr val="dk1"/>
                </a:solidFill>
              </a:rPr>
              <a:t>Do not write about activities you wouldn’t be excited to talk about in an interview </a:t>
            </a:r>
            <a:endParaRPr sz="1600">
              <a:solidFill>
                <a:schemeClr val="dk1"/>
              </a:solidFill>
            </a:endParaRPr>
          </a:p>
          <a:p>
            <a:pPr marL="914400" lvl="1" indent="-330200" algn="l" rtl="0">
              <a:lnSpc>
                <a:spcPct val="115000"/>
              </a:lnSpc>
              <a:spcBef>
                <a:spcPts val="0"/>
              </a:spcBef>
              <a:spcAft>
                <a:spcPts val="0"/>
              </a:spcAft>
              <a:buClr>
                <a:schemeClr val="dk1"/>
              </a:buClr>
              <a:buSzPts val="1600"/>
              <a:buFont typeface="Arial"/>
              <a:buChar char="•"/>
            </a:pPr>
            <a:r>
              <a:rPr lang="en" sz="1600">
                <a:solidFill>
                  <a:schemeClr val="dk1"/>
                </a:solidFill>
              </a:rPr>
              <a:t>Do not participate and seek out opportunities to simply “check the box”</a:t>
            </a:r>
            <a:endParaRPr/>
          </a:p>
          <a:p>
            <a:pPr marL="1371600" lvl="2" indent="-330200" algn="l" rtl="0">
              <a:lnSpc>
                <a:spcPct val="115000"/>
              </a:lnSpc>
              <a:spcBef>
                <a:spcPts val="0"/>
              </a:spcBef>
              <a:spcAft>
                <a:spcPts val="0"/>
              </a:spcAft>
              <a:buClr>
                <a:schemeClr val="dk1"/>
              </a:buClr>
              <a:buSzPts val="1600"/>
              <a:buFont typeface="Arial"/>
              <a:buChar char="•"/>
            </a:pPr>
            <a:r>
              <a:rPr lang="en" sz="1600">
                <a:solidFill>
                  <a:schemeClr val="dk1"/>
                </a:solidFill>
              </a:rPr>
              <a:t>Interviewers will ask you about the experiences that you may not have as long of a description for – you need to be ready to talk about each and every one</a:t>
            </a:r>
            <a:endParaRPr sz="16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Work and Activities - What Makes it Good?</a:t>
            </a:r>
            <a:endParaRPr/>
          </a:p>
          <a:p>
            <a:pPr marL="0" lvl="0" indent="0" algn="l" rtl="0">
              <a:lnSpc>
                <a:spcPct val="100000"/>
              </a:lnSpc>
              <a:spcBef>
                <a:spcPts val="0"/>
              </a:spcBef>
              <a:spcAft>
                <a:spcPts val="0"/>
              </a:spcAft>
              <a:buSzPct val="111111"/>
              <a:buNone/>
            </a:pPr>
            <a:endParaRPr/>
          </a:p>
        </p:txBody>
      </p:sp>
      <p:sp>
        <p:nvSpPr>
          <p:cNvPr id="318" name="Google Shape;318;p28"/>
          <p:cNvSpPr txBox="1">
            <a:spLocks noGrp="1"/>
          </p:cNvSpPr>
          <p:nvPr>
            <p:ph type="body" idx="1"/>
          </p:nvPr>
        </p:nvSpPr>
        <p:spPr>
          <a:xfrm>
            <a:off x="235500" y="1000075"/>
            <a:ext cx="8679900" cy="4007400"/>
          </a:xfrm>
          <a:prstGeom prst="rect">
            <a:avLst/>
          </a:prstGeom>
          <a:noFill/>
          <a:ln>
            <a:noFill/>
          </a:ln>
        </p:spPr>
        <p:txBody>
          <a:bodyPr spcFirstLastPara="1" wrap="square" lIns="91425" tIns="91425" rIns="91425" bIns="91425" anchor="t" anchorCtr="0">
            <a:noAutofit/>
          </a:bodyPr>
          <a:lstStyle/>
          <a:p>
            <a:pPr marL="365760" lvl="0" indent="-365760" algn="l" rtl="0">
              <a:lnSpc>
                <a:spcPct val="115000"/>
              </a:lnSpc>
              <a:spcBef>
                <a:spcPts val="0"/>
              </a:spcBef>
              <a:spcAft>
                <a:spcPts val="0"/>
              </a:spcAft>
              <a:buClr>
                <a:srgbClr val="22355A"/>
              </a:buClr>
              <a:buSzPts val="1400"/>
              <a:buFont typeface="Arial"/>
              <a:buChar char="•"/>
            </a:pPr>
            <a:r>
              <a:rPr lang="en" sz="1400">
                <a:solidFill>
                  <a:schemeClr val="dk1"/>
                </a:solidFill>
              </a:rPr>
              <a:t>Start early!</a:t>
            </a:r>
            <a:endParaRPr sz="1400">
              <a:solidFill>
                <a:schemeClr val="dk1"/>
              </a:solidFill>
            </a:endParaRPr>
          </a:p>
          <a:p>
            <a:pPr marL="365760" lvl="0" indent="-365760" algn="l" rtl="0">
              <a:lnSpc>
                <a:spcPct val="115000"/>
              </a:lnSpc>
              <a:spcBef>
                <a:spcPts val="0"/>
              </a:spcBef>
              <a:spcAft>
                <a:spcPts val="0"/>
              </a:spcAft>
              <a:buClr>
                <a:srgbClr val="22355A"/>
              </a:buClr>
              <a:buSzPts val="1400"/>
              <a:buFont typeface="Arial"/>
              <a:buChar char="•"/>
            </a:pPr>
            <a:r>
              <a:rPr lang="en" sz="1400">
                <a:solidFill>
                  <a:schemeClr val="dk1"/>
                </a:solidFill>
              </a:rPr>
              <a:t>Write your experience as a </a:t>
            </a:r>
            <a:r>
              <a:rPr lang="en" sz="1400" b="1">
                <a:solidFill>
                  <a:schemeClr val="dk1"/>
                </a:solidFill>
              </a:rPr>
              <a:t>story rather than a resume</a:t>
            </a:r>
            <a:endParaRPr sz="1400">
              <a:solidFill>
                <a:schemeClr val="dk1"/>
              </a:solidFill>
            </a:endParaRPr>
          </a:p>
          <a:p>
            <a:pPr marL="879232" lvl="1" indent="-285750" algn="l" rtl="0">
              <a:lnSpc>
                <a:spcPct val="100000"/>
              </a:lnSpc>
              <a:spcBef>
                <a:spcPts val="300"/>
              </a:spcBef>
              <a:spcAft>
                <a:spcPts val="0"/>
              </a:spcAft>
              <a:buClr>
                <a:srgbClr val="22355A"/>
              </a:buClr>
              <a:buSzPts val="1400"/>
              <a:buFont typeface="Arial"/>
              <a:buChar char="•"/>
            </a:pPr>
            <a:r>
              <a:rPr lang="en">
                <a:solidFill>
                  <a:schemeClr val="dk1"/>
                </a:solidFill>
              </a:rPr>
              <a:t>Show rather than tell the impact/result, qualities demonstrated, what you learned, and how it changed you</a:t>
            </a:r>
            <a:endParaRPr>
              <a:solidFill>
                <a:schemeClr val="dk1"/>
              </a:solidFill>
            </a:endParaRPr>
          </a:p>
          <a:p>
            <a:pPr marL="879232" lvl="1" indent="-285750" algn="l" rtl="0">
              <a:lnSpc>
                <a:spcPct val="115000"/>
              </a:lnSpc>
              <a:spcBef>
                <a:spcPts val="300"/>
              </a:spcBef>
              <a:spcAft>
                <a:spcPts val="0"/>
              </a:spcAft>
              <a:buClr>
                <a:srgbClr val="22355A"/>
              </a:buClr>
              <a:buSzPts val="1400"/>
              <a:buFont typeface="Arial"/>
              <a:buChar char="•"/>
            </a:pPr>
            <a:r>
              <a:rPr lang="en">
                <a:solidFill>
                  <a:schemeClr val="dk1"/>
                </a:solidFill>
              </a:rPr>
              <a:t>Often good to describe a meaningful experience you had in that activity rather than what you did</a:t>
            </a:r>
            <a:endParaRPr>
              <a:solidFill>
                <a:schemeClr val="dk1"/>
              </a:solidFill>
            </a:endParaRPr>
          </a:p>
          <a:p>
            <a:pPr marL="879232" lvl="1" indent="-285750" algn="l" rtl="0">
              <a:lnSpc>
                <a:spcPct val="115000"/>
              </a:lnSpc>
              <a:spcBef>
                <a:spcPts val="300"/>
              </a:spcBef>
              <a:spcAft>
                <a:spcPts val="0"/>
              </a:spcAft>
              <a:buClr>
                <a:srgbClr val="22355A"/>
              </a:buClr>
              <a:buSzPts val="1400"/>
              <a:buFont typeface="Arial"/>
              <a:buChar char="•"/>
            </a:pPr>
            <a:r>
              <a:rPr lang="en">
                <a:solidFill>
                  <a:schemeClr val="dk1"/>
                </a:solidFill>
              </a:rPr>
              <a:t>You need to convince the reader that you gained something from each experience</a:t>
            </a:r>
            <a:endParaRPr>
              <a:solidFill>
                <a:schemeClr val="dk1"/>
              </a:solidFill>
            </a:endParaRPr>
          </a:p>
          <a:p>
            <a:pPr marL="879232" lvl="1" indent="-285750" algn="l" rtl="0">
              <a:lnSpc>
                <a:spcPct val="115000"/>
              </a:lnSpc>
              <a:spcBef>
                <a:spcPts val="300"/>
              </a:spcBef>
              <a:spcAft>
                <a:spcPts val="0"/>
              </a:spcAft>
              <a:buClr>
                <a:srgbClr val="22355A"/>
              </a:buClr>
              <a:buSzPts val="1400"/>
              <a:buFont typeface="Arial"/>
              <a:buChar char="•"/>
            </a:pPr>
            <a:r>
              <a:rPr lang="en">
                <a:solidFill>
                  <a:schemeClr val="dk1"/>
                </a:solidFill>
              </a:rPr>
              <a:t>Ex. for research you don’t have to spend the whole box describing your project</a:t>
            </a:r>
            <a:endParaRPr>
              <a:solidFill>
                <a:schemeClr val="dk1"/>
              </a:solidFill>
            </a:endParaRPr>
          </a:p>
          <a:p>
            <a:pPr marL="365760" lvl="0" indent="-365760" algn="l" rtl="0">
              <a:lnSpc>
                <a:spcPct val="115000"/>
              </a:lnSpc>
              <a:spcBef>
                <a:spcPts val="600"/>
              </a:spcBef>
              <a:spcAft>
                <a:spcPts val="0"/>
              </a:spcAft>
              <a:buClr>
                <a:srgbClr val="22355A"/>
              </a:buClr>
              <a:buSzPts val="1400"/>
              <a:buFont typeface="Arial"/>
              <a:buChar char="•"/>
            </a:pPr>
            <a:r>
              <a:rPr lang="en" sz="1400">
                <a:solidFill>
                  <a:schemeClr val="dk1"/>
                </a:solidFill>
              </a:rPr>
              <a:t>Certain activities to highlight </a:t>
            </a:r>
            <a:endParaRPr sz="1400">
              <a:solidFill>
                <a:schemeClr val="dk1"/>
              </a:solidFill>
            </a:endParaRPr>
          </a:p>
          <a:p>
            <a:pPr marL="879232" lvl="1" indent="-285750" algn="l" rtl="0">
              <a:lnSpc>
                <a:spcPct val="115000"/>
              </a:lnSpc>
              <a:spcBef>
                <a:spcPts val="300"/>
              </a:spcBef>
              <a:spcAft>
                <a:spcPts val="0"/>
              </a:spcAft>
              <a:buClr>
                <a:srgbClr val="22355A"/>
              </a:buClr>
              <a:buSzPts val="1400"/>
              <a:buFont typeface="Arial"/>
              <a:buChar char="•"/>
            </a:pPr>
            <a:r>
              <a:rPr lang="en">
                <a:solidFill>
                  <a:schemeClr val="dk1"/>
                </a:solidFill>
              </a:rPr>
              <a:t>Activities that you engaged in for a long time are good for most meaningful experiences</a:t>
            </a:r>
            <a:endParaRPr>
              <a:solidFill>
                <a:schemeClr val="dk1"/>
              </a:solidFill>
            </a:endParaRPr>
          </a:p>
          <a:p>
            <a:pPr marL="879232" lvl="1" indent="-285750" algn="l" rtl="0">
              <a:lnSpc>
                <a:spcPct val="115000"/>
              </a:lnSpc>
              <a:spcBef>
                <a:spcPts val="300"/>
              </a:spcBef>
              <a:spcAft>
                <a:spcPts val="0"/>
              </a:spcAft>
              <a:buClr>
                <a:srgbClr val="22355A"/>
              </a:buClr>
              <a:buSzPts val="1400"/>
              <a:buFont typeface="Arial"/>
              <a:buChar char="•"/>
            </a:pPr>
            <a:r>
              <a:rPr lang="en">
                <a:solidFill>
                  <a:schemeClr val="dk1"/>
                </a:solidFill>
              </a:rPr>
              <a:t>Activities that aren’t likely to be in anyone else's application</a:t>
            </a:r>
            <a:endParaRPr>
              <a:solidFill>
                <a:schemeClr val="dk1"/>
              </a:solidFill>
            </a:endParaRPr>
          </a:p>
          <a:p>
            <a:pPr marL="1336432" lvl="2" indent="-285750" algn="l" rtl="0">
              <a:lnSpc>
                <a:spcPct val="115000"/>
              </a:lnSpc>
              <a:spcBef>
                <a:spcPts val="300"/>
              </a:spcBef>
              <a:spcAft>
                <a:spcPts val="0"/>
              </a:spcAft>
              <a:buClr>
                <a:srgbClr val="22355A"/>
              </a:buClr>
              <a:buSzPts val="1400"/>
              <a:buFont typeface="Arial"/>
              <a:buChar char="•"/>
            </a:pPr>
            <a:r>
              <a:rPr lang="en">
                <a:solidFill>
                  <a:schemeClr val="dk1"/>
                </a:solidFill>
              </a:rPr>
              <a:t>You </a:t>
            </a:r>
            <a:r>
              <a:rPr lang="en" b="1">
                <a:solidFill>
                  <a:schemeClr val="dk1"/>
                </a:solidFill>
              </a:rPr>
              <a:t>can include hobbies</a:t>
            </a:r>
            <a:r>
              <a:rPr lang="en">
                <a:solidFill>
                  <a:schemeClr val="dk1"/>
                </a:solidFill>
              </a:rPr>
              <a:t> that are meaningful to you! (reading, fencing, etc)</a:t>
            </a:r>
            <a:endParaRPr>
              <a:solidFill>
                <a:schemeClr val="dk1"/>
              </a:solidFill>
            </a:endParaRPr>
          </a:p>
          <a:p>
            <a:pPr marL="879232" lvl="1" indent="-285750" algn="l" rtl="0">
              <a:lnSpc>
                <a:spcPct val="115000"/>
              </a:lnSpc>
              <a:spcBef>
                <a:spcPts val="300"/>
              </a:spcBef>
              <a:spcAft>
                <a:spcPts val="0"/>
              </a:spcAft>
              <a:buClr>
                <a:srgbClr val="22355A"/>
              </a:buClr>
              <a:buSzPts val="1400"/>
              <a:buFont typeface="Arial"/>
              <a:buChar char="•"/>
            </a:pPr>
            <a:r>
              <a:rPr lang="en">
                <a:solidFill>
                  <a:schemeClr val="dk1"/>
                </a:solidFill>
              </a:rPr>
              <a:t>Activities that demonstrate intentional pursuit</a:t>
            </a:r>
            <a:endParaRPr>
              <a:solidFill>
                <a:schemeClr val="dk1"/>
              </a:solidFill>
            </a:endParaRPr>
          </a:p>
          <a:p>
            <a:pPr marL="365760" lvl="0" indent="-365760" algn="l" rtl="0">
              <a:lnSpc>
                <a:spcPct val="100000"/>
              </a:lnSpc>
              <a:spcBef>
                <a:spcPts val="600"/>
              </a:spcBef>
              <a:spcAft>
                <a:spcPts val="0"/>
              </a:spcAft>
              <a:buClr>
                <a:srgbClr val="22355A"/>
              </a:buClr>
              <a:buSzPts val="1400"/>
              <a:buFont typeface="Arial"/>
              <a:buChar char="•"/>
            </a:pPr>
            <a:r>
              <a:rPr lang="en" sz="1400">
                <a:solidFill>
                  <a:schemeClr val="dk1"/>
                </a:solidFill>
              </a:rPr>
              <a:t>You don’t have to use all of the characters provided, it shows that you can clearly and concisely convey an idea</a:t>
            </a:r>
            <a:endParaRPr sz="1400">
              <a:solidFill>
                <a:schemeClr val="dk1"/>
              </a:solidFill>
            </a:endParaRPr>
          </a:p>
          <a:p>
            <a:pPr marL="0" lvl="0" indent="0" algn="l" rtl="0">
              <a:lnSpc>
                <a:spcPct val="115000"/>
              </a:lnSpc>
              <a:spcBef>
                <a:spcPts val="1200"/>
              </a:spcBef>
              <a:spcAft>
                <a:spcPts val="1200"/>
              </a:spcAft>
              <a:buSzPts val="1800"/>
              <a:buNone/>
            </a:pPr>
            <a:endParaRPr sz="4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Characteristics of a Medical Student</a:t>
            </a:r>
            <a:endParaRPr/>
          </a:p>
        </p:txBody>
      </p:sp>
      <p:pic>
        <p:nvPicPr>
          <p:cNvPr id="324" name="Google Shape;324;p29"/>
          <p:cNvPicPr preferRelativeResize="0"/>
          <p:nvPr/>
        </p:nvPicPr>
        <p:blipFill rotWithShape="1">
          <a:blip r:embed="rId3">
            <a:alphaModFix/>
          </a:blip>
          <a:srcRect t="10313" b="6791"/>
          <a:stretch/>
        </p:blipFill>
        <p:spPr>
          <a:xfrm>
            <a:off x="1890545" y="1201390"/>
            <a:ext cx="5362909" cy="33091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t>Upcoming Princeton Review Events</a:t>
            </a:r>
            <a:endParaRPr sz="2400"/>
          </a:p>
        </p:txBody>
      </p:sp>
      <p:pic>
        <p:nvPicPr>
          <p:cNvPr id="145" name="Google Shape;145;p3" descr="Graphical user interface, text, application&#10;&#10;Description automatically generated"/>
          <p:cNvPicPr preferRelativeResize="0"/>
          <p:nvPr/>
        </p:nvPicPr>
        <p:blipFill rotWithShape="1">
          <a:blip r:embed="rId3">
            <a:alphaModFix/>
          </a:blip>
          <a:srcRect/>
          <a:stretch/>
        </p:blipFill>
        <p:spPr>
          <a:xfrm>
            <a:off x="932852" y="1099685"/>
            <a:ext cx="3050243" cy="3983462"/>
          </a:xfrm>
          <a:prstGeom prst="rect">
            <a:avLst/>
          </a:prstGeom>
          <a:noFill/>
          <a:ln w="28575" cap="flat" cmpd="sng">
            <a:solidFill>
              <a:schemeClr val="dk1"/>
            </a:solidFill>
            <a:prstDash val="solid"/>
            <a:round/>
            <a:headEnd type="none" w="sm" len="sm"/>
            <a:tailEnd type="none" w="sm" len="sm"/>
          </a:ln>
        </p:spPr>
      </p:pic>
      <p:sp>
        <p:nvSpPr>
          <p:cNvPr id="146" name="Google Shape;146;p3"/>
          <p:cNvSpPr txBox="1"/>
          <p:nvPr/>
        </p:nvSpPr>
        <p:spPr>
          <a:xfrm>
            <a:off x="4169327" y="2506641"/>
            <a:ext cx="4865616"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Link to CARS Session Registration: </a:t>
            </a:r>
            <a:r>
              <a:rPr lang="en"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https://secure.princetonreview.com/event?PSOId=518530</a:t>
            </a:r>
            <a:r>
              <a:rPr lang="en" sz="14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Link to Medical School Session Registration: </a:t>
            </a:r>
            <a:r>
              <a:rPr lang="en"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https://secure.princetonreview.com/event?PSOId=518531</a:t>
            </a:r>
            <a:r>
              <a:rPr lang="en" sz="14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TMDSAS: Texas Medical Schools</a:t>
            </a:r>
            <a:endParaRPr/>
          </a:p>
          <a:p>
            <a:pPr marL="0" lvl="0" indent="0" algn="l" rtl="0">
              <a:lnSpc>
                <a:spcPct val="100000"/>
              </a:lnSpc>
              <a:spcBef>
                <a:spcPts val="0"/>
              </a:spcBef>
              <a:spcAft>
                <a:spcPts val="0"/>
              </a:spcAft>
              <a:buSzPct val="111111"/>
              <a:buNone/>
            </a:pPr>
            <a:endParaRPr/>
          </a:p>
        </p:txBody>
      </p:sp>
      <p:sp>
        <p:nvSpPr>
          <p:cNvPr id="330" name="Google Shape;330;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1"/>
              </a:buClr>
              <a:buSzPts val="1800"/>
              <a:buFont typeface="Arial"/>
              <a:buChar char="•"/>
            </a:pPr>
            <a:r>
              <a:rPr lang="en" sz="1400">
                <a:solidFill>
                  <a:schemeClr val="dk1"/>
                </a:solidFill>
              </a:rPr>
              <a:t>Application opens </a:t>
            </a:r>
            <a:r>
              <a:rPr lang="en" sz="1400" b="1" u="sng">
                <a:solidFill>
                  <a:schemeClr val="dk1"/>
                </a:solidFill>
              </a:rPr>
              <a:t>May 1</a:t>
            </a:r>
            <a:r>
              <a:rPr lang="en" sz="1400">
                <a:solidFill>
                  <a:schemeClr val="dk1"/>
                </a:solidFill>
              </a:rPr>
              <a:t>, submission opens </a:t>
            </a:r>
            <a:r>
              <a:rPr lang="en" sz="1400" b="1" u="sng">
                <a:solidFill>
                  <a:schemeClr val="dk1"/>
                </a:solidFill>
              </a:rPr>
              <a:t>May 15</a:t>
            </a:r>
            <a:endParaRPr sz="1400">
              <a:solidFill>
                <a:schemeClr val="dk1"/>
              </a:solidFill>
            </a:endParaRPr>
          </a:p>
          <a:p>
            <a:pPr marL="396875" lvl="0" indent="-285750" algn="l" rtl="0">
              <a:lnSpc>
                <a:spcPct val="100000"/>
              </a:lnSpc>
              <a:spcBef>
                <a:spcPts val="800"/>
              </a:spcBef>
              <a:spcAft>
                <a:spcPts val="0"/>
              </a:spcAft>
              <a:buClr>
                <a:schemeClr val="dk1"/>
              </a:buClr>
              <a:buSzPts val="1850"/>
              <a:buFont typeface="Arial"/>
              <a:buChar char="•"/>
            </a:pPr>
            <a:r>
              <a:rPr lang="en" sz="1400">
                <a:solidFill>
                  <a:schemeClr val="dk1"/>
                </a:solidFill>
              </a:rPr>
              <a:t>Similar but different categories:</a:t>
            </a:r>
            <a:endParaRPr sz="1400">
              <a:solidFill>
                <a:schemeClr val="dk1"/>
              </a:solidFill>
            </a:endParaRPr>
          </a:p>
          <a:p>
            <a:pPr marL="1371600" lvl="2" indent="-317500" algn="l" rtl="0">
              <a:lnSpc>
                <a:spcPct val="100000"/>
              </a:lnSpc>
              <a:spcBef>
                <a:spcPts val="800"/>
              </a:spcBef>
              <a:spcAft>
                <a:spcPts val="0"/>
              </a:spcAft>
              <a:buClr>
                <a:schemeClr val="dk1"/>
              </a:buClr>
              <a:buSzPts val="1400"/>
              <a:buFont typeface="Arial"/>
              <a:buChar char="•"/>
            </a:pPr>
            <a:r>
              <a:rPr lang="en" b="1">
                <a:solidFill>
                  <a:schemeClr val="dk1"/>
                </a:solidFill>
              </a:rPr>
              <a:t>Personal essay</a:t>
            </a:r>
            <a:r>
              <a:rPr lang="en">
                <a:solidFill>
                  <a:schemeClr val="dk1"/>
                </a:solidFill>
              </a:rPr>
              <a:t>: 5000 characters - this is shorter than AMCAS or AACOMAS</a:t>
            </a:r>
            <a:endParaRPr>
              <a:solidFill>
                <a:schemeClr val="dk1"/>
              </a:solidFill>
            </a:endParaRPr>
          </a:p>
          <a:p>
            <a:pPr marL="1371600" lvl="2" indent="-317500" algn="l" rtl="0">
              <a:lnSpc>
                <a:spcPct val="100000"/>
              </a:lnSpc>
              <a:spcBef>
                <a:spcPts val="800"/>
              </a:spcBef>
              <a:spcAft>
                <a:spcPts val="0"/>
              </a:spcAft>
              <a:buClr>
                <a:schemeClr val="dk1"/>
              </a:buClr>
              <a:buSzPts val="1400"/>
              <a:buFont typeface="Arial"/>
              <a:buChar char="•"/>
            </a:pPr>
            <a:r>
              <a:rPr lang="en">
                <a:solidFill>
                  <a:schemeClr val="dk1"/>
                </a:solidFill>
              </a:rPr>
              <a:t>Has </a:t>
            </a:r>
            <a:r>
              <a:rPr lang="en" b="1" u="sng">
                <a:solidFill>
                  <a:schemeClr val="dk1"/>
                </a:solidFill>
              </a:rPr>
              <a:t>TWO</a:t>
            </a:r>
            <a:r>
              <a:rPr lang="en">
                <a:solidFill>
                  <a:schemeClr val="dk1"/>
                </a:solidFill>
              </a:rPr>
              <a:t> additional essays. 2nd essay “optional”</a:t>
            </a:r>
            <a:endParaRPr>
              <a:solidFill>
                <a:schemeClr val="dk1"/>
              </a:solidFill>
            </a:endParaRPr>
          </a:p>
          <a:p>
            <a:pPr marL="1371600" lvl="2" indent="-317500" algn="l" rtl="0">
              <a:lnSpc>
                <a:spcPct val="100000"/>
              </a:lnSpc>
              <a:spcBef>
                <a:spcPts val="800"/>
              </a:spcBef>
              <a:spcAft>
                <a:spcPts val="0"/>
              </a:spcAft>
              <a:buClr>
                <a:schemeClr val="dk1"/>
              </a:buClr>
              <a:buSzPts val="1400"/>
              <a:buFont typeface="Arial"/>
              <a:buChar char="•"/>
            </a:pPr>
            <a:r>
              <a:rPr lang="en">
                <a:solidFill>
                  <a:schemeClr val="dk1"/>
                </a:solidFill>
              </a:rPr>
              <a:t>Chronology of Activities - 300 characters for regular, 500 characters for “most meaningful”</a:t>
            </a:r>
            <a:endParaRPr>
              <a:solidFill>
                <a:schemeClr val="dk1"/>
              </a:solidFill>
            </a:endParaRPr>
          </a:p>
          <a:p>
            <a:pPr marL="1371600" lvl="2" indent="-317500" algn="l" rtl="0">
              <a:lnSpc>
                <a:spcPct val="100000"/>
              </a:lnSpc>
              <a:spcBef>
                <a:spcPts val="800"/>
              </a:spcBef>
              <a:spcAft>
                <a:spcPts val="0"/>
              </a:spcAft>
              <a:buClr>
                <a:schemeClr val="dk1"/>
              </a:buClr>
              <a:buSzPts val="1400"/>
              <a:buFont typeface="Arial"/>
              <a:buChar char="•"/>
            </a:pPr>
            <a:r>
              <a:rPr lang="en">
                <a:solidFill>
                  <a:schemeClr val="dk1"/>
                </a:solidFill>
              </a:rPr>
              <a:t>5 yr old MCAT accepted</a:t>
            </a:r>
            <a:endParaRPr>
              <a:solidFill>
                <a:schemeClr val="dk1"/>
              </a:solidFill>
            </a:endParaRPr>
          </a:p>
          <a:p>
            <a:pPr marL="1371600" lvl="2" indent="-317500" algn="l" rtl="0">
              <a:lnSpc>
                <a:spcPct val="100000"/>
              </a:lnSpc>
              <a:spcBef>
                <a:spcPts val="800"/>
              </a:spcBef>
              <a:spcAft>
                <a:spcPts val="0"/>
              </a:spcAft>
              <a:buClr>
                <a:schemeClr val="dk1"/>
              </a:buClr>
              <a:buSzPts val="1400"/>
              <a:buFont typeface="Arial"/>
              <a:buChar char="•"/>
            </a:pPr>
            <a:r>
              <a:rPr lang="en">
                <a:solidFill>
                  <a:schemeClr val="dk1"/>
                </a:solidFill>
              </a:rPr>
              <a:t>Match system: Schools and students match based on ranking in order of preference from both parties</a:t>
            </a:r>
            <a:endParaRPr>
              <a:solidFill>
                <a:schemeClr val="dk1"/>
              </a:solidFill>
            </a:endParaRPr>
          </a:p>
          <a:p>
            <a:pPr marL="457200" lvl="0" indent="-342900" algn="l" rtl="0">
              <a:lnSpc>
                <a:spcPct val="100000"/>
              </a:lnSpc>
              <a:spcBef>
                <a:spcPts val="800"/>
              </a:spcBef>
              <a:spcAft>
                <a:spcPts val="800"/>
              </a:spcAft>
              <a:buClr>
                <a:schemeClr val="dk1"/>
              </a:buClr>
              <a:buSzPts val="1800"/>
              <a:buFont typeface="Arial"/>
              <a:buChar char="•"/>
            </a:pPr>
            <a:r>
              <a:rPr lang="en" sz="1400">
                <a:solidFill>
                  <a:schemeClr val="dk1"/>
                </a:solidFill>
              </a:rPr>
              <a:t>Flat fee of $215 - Fee waiver unavailable</a:t>
            </a:r>
            <a:endParaRPr sz="140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AACOMAS: D.O. Schools</a:t>
            </a:r>
            <a:endParaRPr/>
          </a:p>
        </p:txBody>
      </p:sp>
      <p:sp>
        <p:nvSpPr>
          <p:cNvPr id="336" name="Google Shape;336;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25450" lvl="0" indent="-285750" algn="l" rtl="0">
              <a:lnSpc>
                <a:spcPct val="115000"/>
              </a:lnSpc>
              <a:spcBef>
                <a:spcPts val="0"/>
              </a:spcBef>
              <a:spcAft>
                <a:spcPts val="0"/>
              </a:spcAft>
              <a:buClr>
                <a:schemeClr val="dk1"/>
              </a:buClr>
              <a:buSzPts val="1400"/>
              <a:buFont typeface="Arial"/>
              <a:buChar char="•"/>
            </a:pPr>
            <a:r>
              <a:rPr lang="en">
                <a:solidFill>
                  <a:schemeClr val="dk1"/>
                </a:solidFill>
              </a:rPr>
              <a:t>Application opened May 4, 2022 for 2023 cycle. </a:t>
            </a:r>
            <a:endParaRPr/>
          </a:p>
          <a:p>
            <a:pPr marL="914400" lvl="1" indent="-317500" algn="l" rtl="0">
              <a:lnSpc>
                <a:spcPct val="115000"/>
              </a:lnSpc>
              <a:spcBef>
                <a:spcPts val="0"/>
              </a:spcBef>
              <a:spcAft>
                <a:spcPts val="0"/>
              </a:spcAft>
              <a:buClr>
                <a:schemeClr val="dk1"/>
              </a:buClr>
              <a:buSzPts val="1400"/>
              <a:buFont typeface="Arial"/>
              <a:buChar char="•"/>
            </a:pPr>
            <a:r>
              <a:rPr lang="en" sz="1800">
                <a:solidFill>
                  <a:schemeClr val="dk1"/>
                </a:solidFill>
              </a:rPr>
              <a:t>Look out for updated dates on the website</a:t>
            </a:r>
            <a:endParaRPr/>
          </a:p>
          <a:p>
            <a:pPr marL="914400" lvl="1" indent="-317500" algn="l" rtl="0">
              <a:lnSpc>
                <a:spcPct val="115000"/>
              </a:lnSpc>
              <a:spcBef>
                <a:spcPts val="0"/>
              </a:spcBef>
              <a:spcAft>
                <a:spcPts val="0"/>
              </a:spcAft>
              <a:buClr>
                <a:schemeClr val="dk1"/>
              </a:buClr>
              <a:buSzPts val="1400"/>
              <a:buFont typeface="Arial"/>
              <a:buChar char="•"/>
            </a:pPr>
            <a:r>
              <a:rPr lang="en" sz="1800">
                <a:solidFill>
                  <a:schemeClr val="dk1"/>
                </a:solidFill>
              </a:rPr>
              <a:t>Similar but different categories:</a:t>
            </a:r>
            <a:endParaRPr/>
          </a:p>
          <a:p>
            <a:pPr marL="425450" lvl="0" indent="-285750" algn="l" rtl="0">
              <a:lnSpc>
                <a:spcPct val="115000"/>
              </a:lnSpc>
              <a:spcBef>
                <a:spcPts val="0"/>
              </a:spcBef>
              <a:spcAft>
                <a:spcPts val="0"/>
              </a:spcAft>
              <a:buClr>
                <a:schemeClr val="dk1"/>
              </a:buClr>
              <a:buSzPts val="1400"/>
              <a:buFont typeface="Arial"/>
              <a:buChar char="•"/>
            </a:pPr>
            <a:r>
              <a:rPr lang="en" b="1">
                <a:solidFill>
                  <a:schemeClr val="dk1"/>
                </a:solidFill>
              </a:rPr>
              <a:t>Personal statement: </a:t>
            </a:r>
            <a:r>
              <a:rPr lang="en">
                <a:solidFill>
                  <a:schemeClr val="dk1"/>
                </a:solidFill>
                <a:highlight>
                  <a:srgbClr val="FFFFFF"/>
                </a:highlight>
              </a:rPr>
              <a:t>5300 characters</a:t>
            </a:r>
            <a:endParaRPr/>
          </a:p>
          <a:p>
            <a:pPr marL="425450" lvl="0" indent="-285750" algn="l" rtl="0">
              <a:lnSpc>
                <a:spcPct val="115000"/>
              </a:lnSpc>
              <a:spcBef>
                <a:spcPts val="0"/>
              </a:spcBef>
              <a:spcAft>
                <a:spcPts val="0"/>
              </a:spcAft>
              <a:buClr>
                <a:schemeClr val="dk1"/>
              </a:buClr>
              <a:buSzPts val="1400"/>
              <a:buFont typeface="Arial"/>
              <a:buChar char="•"/>
            </a:pPr>
            <a:r>
              <a:rPr lang="en" b="1">
                <a:solidFill>
                  <a:schemeClr val="dk1"/>
                </a:solidFill>
                <a:highlight>
                  <a:srgbClr val="FFFFFF"/>
                </a:highlight>
              </a:rPr>
              <a:t>LORs:</a:t>
            </a:r>
            <a:r>
              <a:rPr lang="en">
                <a:solidFill>
                  <a:schemeClr val="dk1"/>
                </a:solidFill>
                <a:highlight>
                  <a:srgbClr val="FFFFFF"/>
                </a:highlight>
              </a:rPr>
              <a:t> LOR will be submitted to every school; DO LOR highly recommended</a:t>
            </a:r>
            <a:endParaRPr/>
          </a:p>
          <a:p>
            <a:pPr marL="425450" lvl="0" indent="-285750" algn="l" rtl="0">
              <a:lnSpc>
                <a:spcPct val="115000"/>
              </a:lnSpc>
              <a:spcBef>
                <a:spcPts val="0"/>
              </a:spcBef>
              <a:spcAft>
                <a:spcPts val="0"/>
              </a:spcAft>
              <a:buClr>
                <a:schemeClr val="dk1"/>
              </a:buClr>
              <a:buSzPts val="1400"/>
              <a:buFont typeface="Arial"/>
              <a:buChar char="•"/>
            </a:pPr>
            <a:r>
              <a:rPr lang="en" b="1">
                <a:solidFill>
                  <a:schemeClr val="dk1"/>
                </a:solidFill>
                <a:highlight>
                  <a:srgbClr val="FFFFFF"/>
                </a:highlight>
              </a:rPr>
              <a:t>Influences section: </a:t>
            </a:r>
            <a:r>
              <a:rPr lang="en">
                <a:solidFill>
                  <a:schemeClr val="dk1"/>
                </a:solidFill>
                <a:highlight>
                  <a:srgbClr val="FFFFFF"/>
                </a:highlight>
              </a:rPr>
              <a:t>mention DOs or MDs that influenced commitment to medicine</a:t>
            </a:r>
            <a:endParaRPr/>
          </a:p>
          <a:p>
            <a:pPr marL="425450" lvl="0" indent="-285750" algn="l" rtl="0">
              <a:lnSpc>
                <a:spcPct val="115000"/>
              </a:lnSpc>
              <a:spcBef>
                <a:spcPts val="0"/>
              </a:spcBef>
              <a:spcAft>
                <a:spcPts val="0"/>
              </a:spcAft>
              <a:buClr>
                <a:schemeClr val="dk1"/>
              </a:buClr>
              <a:buSzPts val="1400"/>
              <a:buFont typeface="Arial"/>
              <a:buChar char="•"/>
            </a:pPr>
            <a:r>
              <a:rPr lang="en">
                <a:solidFill>
                  <a:schemeClr val="dk1"/>
                </a:solidFill>
              </a:rPr>
              <a:t>Primary: $198 for first program + $50 for each additional - Fee waiver available</a:t>
            </a:r>
            <a:endParaRPr/>
          </a:p>
          <a:p>
            <a:pPr marL="425450" lvl="0" indent="-285750" algn="l" rtl="0">
              <a:lnSpc>
                <a:spcPct val="115000"/>
              </a:lnSpc>
              <a:spcBef>
                <a:spcPts val="0"/>
              </a:spcBef>
              <a:spcAft>
                <a:spcPts val="0"/>
              </a:spcAft>
              <a:buClr>
                <a:schemeClr val="dk1"/>
              </a:buClr>
              <a:buSzPts val="1400"/>
              <a:buFont typeface="Arial"/>
              <a:buChar char="•"/>
            </a:pPr>
            <a:r>
              <a:rPr lang="en">
                <a:solidFill>
                  <a:schemeClr val="dk1"/>
                </a:solidFill>
              </a:rPr>
              <a:t>Secondary: Varies</a:t>
            </a:r>
            <a:endParaRPr>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Do I Need a Cohesive Application?</a:t>
            </a:r>
            <a:endParaRPr/>
          </a:p>
        </p:txBody>
      </p:sp>
      <p:sp>
        <p:nvSpPr>
          <p:cNvPr id="342" name="Google Shape;342;p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Font typeface="Arial"/>
              <a:buChar char="•"/>
            </a:pPr>
            <a:r>
              <a:rPr lang="en" sz="1600">
                <a:solidFill>
                  <a:schemeClr val="dk1"/>
                </a:solidFill>
              </a:rPr>
              <a:t>I does not necessarily need to be ‘cohesive’</a:t>
            </a:r>
            <a:endParaRPr/>
          </a:p>
          <a:p>
            <a:pPr marL="457200" lvl="0" indent="-342900" algn="l" rtl="0">
              <a:lnSpc>
                <a:spcPct val="115000"/>
              </a:lnSpc>
              <a:spcBef>
                <a:spcPts val="0"/>
              </a:spcBef>
              <a:spcAft>
                <a:spcPts val="0"/>
              </a:spcAft>
              <a:buSzPts val="1800"/>
              <a:buFont typeface="Arial"/>
              <a:buChar char="•"/>
            </a:pPr>
            <a:r>
              <a:rPr lang="en" sz="1600">
                <a:solidFill>
                  <a:schemeClr val="dk1"/>
                </a:solidFill>
              </a:rPr>
              <a:t>Often stories evolve like this: I liked </a:t>
            </a:r>
            <a:r>
              <a:rPr lang="en" sz="1600" i="1" u="sng">
                <a:solidFill>
                  <a:schemeClr val="dk1"/>
                </a:solidFill>
              </a:rPr>
              <a:t>x</a:t>
            </a:r>
            <a:r>
              <a:rPr lang="en" sz="1600">
                <a:solidFill>
                  <a:schemeClr val="dk1"/>
                </a:solidFill>
              </a:rPr>
              <a:t>, then tried </a:t>
            </a:r>
            <a:r>
              <a:rPr lang="en" sz="1600" i="1" u="sng">
                <a:solidFill>
                  <a:schemeClr val="dk1"/>
                </a:solidFill>
              </a:rPr>
              <a:t>y</a:t>
            </a:r>
            <a:r>
              <a:rPr lang="en" sz="1600">
                <a:solidFill>
                  <a:schemeClr val="dk1"/>
                </a:solidFill>
              </a:rPr>
              <a:t>, learned </a:t>
            </a:r>
            <a:r>
              <a:rPr lang="en" sz="1600" i="1" u="sng">
                <a:solidFill>
                  <a:schemeClr val="dk1"/>
                </a:solidFill>
              </a:rPr>
              <a:t>z</a:t>
            </a:r>
            <a:r>
              <a:rPr lang="en" sz="1600">
                <a:solidFill>
                  <a:schemeClr val="dk1"/>
                </a:solidFill>
              </a:rPr>
              <a:t>, and moved onto </a:t>
            </a:r>
            <a:r>
              <a:rPr lang="en" sz="1600" i="1" u="sng">
                <a:solidFill>
                  <a:schemeClr val="dk1"/>
                </a:solidFill>
              </a:rPr>
              <a:t>q</a:t>
            </a:r>
            <a:endParaRPr sz="1600" i="1" u="sng">
              <a:solidFill>
                <a:schemeClr val="dk1"/>
              </a:solidFill>
            </a:endParaRPr>
          </a:p>
          <a:p>
            <a:pPr marL="457200" lvl="0" indent="-342900" algn="l" rtl="0">
              <a:lnSpc>
                <a:spcPct val="115000"/>
              </a:lnSpc>
              <a:spcBef>
                <a:spcPts val="0"/>
              </a:spcBef>
              <a:spcAft>
                <a:spcPts val="0"/>
              </a:spcAft>
              <a:buSzPts val="1800"/>
              <a:buFont typeface="Arial"/>
              <a:buChar char="•"/>
            </a:pPr>
            <a:r>
              <a:rPr lang="en" sz="1600">
                <a:solidFill>
                  <a:schemeClr val="dk1"/>
                </a:solidFill>
              </a:rPr>
              <a:t>Show intent in the way you pursue things</a:t>
            </a:r>
            <a:endParaRPr sz="1600">
              <a:solidFill>
                <a:schemeClr val="dk1"/>
              </a:solidFill>
            </a:endParaRPr>
          </a:p>
          <a:p>
            <a:pPr marL="914400" lvl="1" indent="-317500" algn="l" rtl="0">
              <a:lnSpc>
                <a:spcPct val="115000"/>
              </a:lnSpc>
              <a:spcBef>
                <a:spcPts val="0"/>
              </a:spcBef>
              <a:spcAft>
                <a:spcPts val="0"/>
              </a:spcAft>
              <a:buSzPts val="1400"/>
              <a:buFont typeface="Arial"/>
              <a:buChar char="•"/>
            </a:pPr>
            <a:r>
              <a:rPr lang="en" sz="1600">
                <a:solidFill>
                  <a:schemeClr val="dk1"/>
                </a:solidFill>
              </a:rPr>
              <a:t>I wanted to learn more about…</a:t>
            </a:r>
            <a:endParaRPr sz="1600">
              <a:solidFill>
                <a:schemeClr val="dk1"/>
              </a:solidFill>
            </a:endParaRPr>
          </a:p>
          <a:p>
            <a:pPr marL="914400" lvl="1" indent="-317500" algn="l" rtl="0">
              <a:lnSpc>
                <a:spcPct val="115000"/>
              </a:lnSpc>
              <a:spcBef>
                <a:spcPts val="0"/>
              </a:spcBef>
              <a:spcAft>
                <a:spcPts val="0"/>
              </a:spcAft>
              <a:buSzPts val="1400"/>
              <a:buFont typeface="Arial"/>
              <a:buChar char="•"/>
            </a:pPr>
            <a:r>
              <a:rPr lang="en" sz="1600">
                <a:solidFill>
                  <a:schemeClr val="dk1"/>
                </a:solidFill>
              </a:rPr>
              <a:t>I wanted to get better at…</a:t>
            </a:r>
            <a:endParaRPr sz="1600">
              <a:solidFill>
                <a:schemeClr val="dk1"/>
              </a:solidFill>
            </a:endParaRPr>
          </a:p>
          <a:p>
            <a:pPr marL="914400" lvl="1" indent="-317500" algn="l" rtl="0">
              <a:lnSpc>
                <a:spcPct val="115000"/>
              </a:lnSpc>
              <a:spcBef>
                <a:spcPts val="0"/>
              </a:spcBef>
              <a:spcAft>
                <a:spcPts val="0"/>
              </a:spcAft>
              <a:buSzPts val="1400"/>
              <a:buFont typeface="Arial"/>
              <a:buChar char="•"/>
            </a:pPr>
            <a:r>
              <a:rPr lang="en" sz="1600">
                <a:solidFill>
                  <a:schemeClr val="dk1"/>
                </a:solidFill>
              </a:rPr>
              <a:t>I wanted to gain experience in…</a:t>
            </a:r>
            <a:endParaRPr sz="1600">
              <a:solidFill>
                <a:schemeClr val="dk1"/>
              </a:solidFill>
            </a:endParaRPr>
          </a:p>
          <a:p>
            <a:pPr marL="457200" lvl="0" indent="-342900" algn="l" rtl="0">
              <a:lnSpc>
                <a:spcPct val="115000"/>
              </a:lnSpc>
              <a:spcBef>
                <a:spcPts val="0"/>
              </a:spcBef>
              <a:spcAft>
                <a:spcPts val="0"/>
              </a:spcAft>
              <a:buSzPts val="1800"/>
              <a:buFont typeface="Arial"/>
              <a:buChar char="•"/>
            </a:pPr>
            <a:r>
              <a:rPr lang="en" sz="1600">
                <a:solidFill>
                  <a:schemeClr val="dk1"/>
                </a:solidFill>
              </a:rPr>
              <a:t>You might have a pattern of experiences that show you are passionate about leadership (or something else) and readers will be able to pick up on that – also okay if not!</a:t>
            </a:r>
            <a:endParaRPr sz="1600">
              <a:solidFill>
                <a:schemeClr val="dk1"/>
              </a:solidFill>
            </a:endParaRPr>
          </a:p>
          <a:p>
            <a:pPr marL="457200" lvl="0" indent="-342900" algn="l" rtl="0">
              <a:lnSpc>
                <a:spcPct val="115000"/>
              </a:lnSpc>
              <a:spcBef>
                <a:spcPts val="0"/>
              </a:spcBef>
              <a:spcAft>
                <a:spcPts val="0"/>
              </a:spcAft>
              <a:buSzPts val="1800"/>
              <a:buFont typeface="Arial"/>
              <a:buChar char="•"/>
            </a:pPr>
            <a:r>
              <a:rPr lang="en" sz="1600">
                <a:solidFill>
                  <a:schemeClr val="dk1"/>
                </a:solidFill>
              </a:rPr>
              <a:t>It is good to show you are a well-rounded person</a:t>
            </a:r>
            <a:endParaRPr sz="1600">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When do I apply?</a:t>
            </a:r>
            <a:endParaRPr/>
          </a:p>
        </p:txBody>
      </p:sp>
      <p:sp>
        <p:nvSpPr>
          <p:cNvPr id="348" name="Google Shape;348;p3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Font typeface="Arial"/>
              <a:buChar char="•"/>
            </a:pPr>
            <a:r>
              <a:rPr lang="en" sz="1600" b="1">
                <a:solidFill>
                  <a:schemeClr val="dk1"/>
                </a:solidFill>
              </a:rPr>
              <a:t>Submit your AMCAS application as soon as the option becomes available! (May 30)</a:t>
            </a:r>
            <a:endParaRPr sz="1600" b="1">
              <a:solidFill>
                <a:schemeClr val="dk1"/>
              </a:solidFill>
            </a:endParaRPr>
          </a:p>
          <a:p>
            <a:pPr marL="457200" lvl="0" indent="-342900" algn="l" rtl="0">
              <a:lnSpc>
                <a:spcPct val="115000"/>
              </a:lnSpc>
              <a:spcBef>
                <a:spcPts val="0"/>
              </a:spcBef>
              <a:spcAft>
                <a:spcPts val="0"/>
              </a:spcAft>
              <a:buSzPts val="1800"/>
              <a:buFont typeface="Arial"/>
              <a:buChar char="•"/>
            </a:pPr>
            <a:r>
              <a:rPr lang="en" sz="1600">
                <a:solidFill>
                  <a:schemeClr val="dk1"/>
                </a:solidFill>
              </a:rPr>
              <a:t>Applications do get reviewed in order so it is important to be early</a:t>
            </a:r>
            <a:endParaRPr sz="1600">
              <a:solidFill>
                <a:schemeClr val="dk1"/>
              </a:solidFill>
            </a:endParaRPr>
          </a:p>
          <a:p>
            <a:pPr marL="457200" lvl="0" indent="-342900" algn="l" rtl="0">
              <a:lnSpc>
                <a:spcPct val="115000"/>
              </a:lnSpc>
              <a:spcBef>
                <a:spcPts val="0"/>
              </a:spcBef>
              <a:spcAft>
                <a:spcPts val="0"/>
              </a:spcAft>
              <a:buSzPts val="1800"/>
              <a:buFont typeface="Arial"/>
              <a:buChar char="•"/>
            </a:pPr>
            <a:r>
              <a:rPr lang="en" sz="1600">
                <a:solidFill>
                  <a:schemeClr val="dk1"/>
                </a:solidFill>
              </a:rPr>
              <a:t>You can apply without an MCAT score</a:t>
            </a:r>
            <a:endParaRPr sz="1600">
              <a:solidFill>
                <a:schemeClr val="dk1"/>
              </a:solidFill>
            </a:endParaRPr>
          </a:p>
          <a:p>
            <a:pPr marL="914400" lvl="1" indent="-317500" algn="l" rtl="0">
              <a:lnSpc>
                <a:spcPct val="115000"/>
              </a:lnSpc>
              <a:spcBef>
                <a:spcPts val="0"/>
              </a:spcBef>
              <a:spcAft>
                <a:spcPts val="0"/>
              </a:spcAft>
              <a:buSzPts val="1400"/>
              <a:buFont typeface="Arial"/>
              <a:buChar char="•"/>
            </a:pPr>
            <a:r>
              <a:rPr lang="en" sz="1600">
                <a:solidFill>
                  <a:schemeClr val="dk1"/>
                </a:solidFill>
              </a:rPr>
              <a:t>Submit your application to just one school so it gets approved ASAP (it will take 6-8 weeks)</a:t>
            </a:r>
            <a:endParaRPr sz="1600">
              <a:solidFill>
                <a:schemeClr val="dk1"/>
              </a:solidFill>
            </a:endParaRPr>
          </a:p>
          <a:p>
            <a:pPr marL="914400" lvl="1" indent="-317500" algn="l" rtl="0">
              <a:lnSpc>
                <a:spcPct val="115000"/>
              </a:lnSpc>
              <a:spcBef>
                <a:spcPts val="0"/>
              </a:spcBef>
              <a:spcAft>
                <a:spcPts val="0"/>
              </a:spcAft>
              <a:buSzPts val="1400"/>
              <a:buFont typeface="Arial"/>
              <a:buChar char="•"/>
            </a:pPr>
            <a:r>
              <a:rPr lang="en" sz="1600">
                <a:solidFill>
                  <a:schemeClr val="dk1"/>
                </a:solidFill>
              </a:rPr>
              <a:t>Consider this if you feel confident about your score, confident you will apply regardless of your score, etc.</a:t>
            </a:r>
            <a:endParaRPr sz="1600">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p34"/>
          <p:cNvPicPr preferRelativeResize="0"/>
          <p:nvPr/>
        </p:nvPicPr>
        <p:blipFill rotWithShape="1">
          <a:blip r:embed="rId3">
            <a:alphaModFix/>
          </a:blip>
          <a:srcRect/>
          <a:stretch/>
        </p:blipFill>
        <p:spPr>
          <a:xfrm>
            <a:off x="3455100" y="130113"/>
            <a:ext cx="2149325" cy="48832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t>PreMD Exit Survey</a:t>
            </a:r>
            <a:endParaRPr sz="2400"/>
          </a:p>
        </p:txBody>
      </p:sp>
      <p:sp>
        <p:nvSpPr>
          <p:cNvPr id="359" name="Google Shape;359;p35"/>
          <p:cNvSpPr txBox="1">
            <a:spLocks noGrp="1"/>
          </p:cNvSpPr>
          <p:nvPr>
            <p:ph type="ctrTitle" idx="4294967295"/>
          </p:nvPr>
        </p:nvSpPr>
        <p:spPr>
          <a:xfrm>
            <a:off x="-41945" y="1349939"/>
            <a:ext cx="9227890" cy="451163"/>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5200"/>
              <a:buFont typeface="Arial"/>
              <a:buNone/>
            </a:pPr>
            <a:r>
              <a:rPr lang="en" sz="2000" b="0" i="0" u="none" strike="noStrike" cap="none">
                <a:solidFill>
                  <a:schemeClr val="dk1"/>
                </a:solidFill>
                <a:latin typeface="Arial"/>
                <a:ea typeface="Arial"/>
                <a:cs typeface="Arial"/>
                <a:sym typeface="Arial"/>
              </a:rPr>
              <a:t>Please complete our survey!</a:t>
            </a:r>
            <a:br>
              <a:rPr lang="en" sz="2000" b="0" i="0" u="none" strike="noStrike" cap="none">
                <a:solidFill>
                  <a:schemeClr val="dk1"/>
                </a:solidFill>
                <a:latin typeface="Arial"/>
                <a:ea typeface="Arial"/>
                <a:cs typeface="Arial"/>
                <a:sym typeface="Arial"/>
              </a:rPr>
            </a:br>
            <a:r>
              <a:rPr lang="en" sz="2000" b="0" i="0" u="none" strike="noStrike" cap="none">
                <a:solidFill>
                  <a:schemeClr val="dk1"/>
                </a:solidFill>
                <a:latin typeface="Arial"/>
                <a:ea typeface="Arial"/>
                <a:cs typeface="Arial"/>
                <a:sym typeface="Arial"/>
              </a:rPr>
              <a:t>You will be entered into a raffle for a free 12-month sketchy MCAT subscription!</a:t>
            </a:r>
            <a:endParaRPr sz="2000" b="0" i="0" u="none" strike="noStrike" cap="none">
              <a:solidFill>
                <a:schemeClr val="dk1"/>
              </a:solidFill>
              <a:latin typeface="Arial"/>
              <a:ea typeface="Arial"/>
              <a:cs typeface="Arial"/>
              <a:sym typeface="Arial"/>
            </a:endParaRPr>
          </a:p>
        </p:txBody>
      </p:sp>
      <p:cxnSp>
        <p:nvCxnSpPr>
          <p:cNvPr id="360" name="Google Shape;360;p35"/>
          <p:cNvCxnSpPr/>
          <p:nvPr/>
        </p:nvCxnSpPr>
        <p:spPr>
          <a:xfrm>
            <a:off x="2717800" y="1721905"/>
            <a:ext cx="3708400" cy="1"/>
          </a:xfrm>
          <a:prstGeom prst="straightConnector1">
            <a:avLst/>
          </a:prstGeom>
          <a:noFill/>
          <a:ln w="12700" cap="flat" cmpd="sng">
            <a:solidFill>
              <a:srgbClr val="CC9900"/>
            </a:solidFill>
            <a:prstDash val="solid"/>
            <a:round/>
            <a:headEnd type="none" w="sm" len="sm"/>
            <a:tailEnd type="none" w="sm" len="sm"/>
          </a:ln>
        </p:spPr>
      </p:cxnSp>
      <p:pic>
        <p:nvPicPr>
          <p:cNvPr id="361" name="Google Shape;361;p35"/>
          <p:cNvPicPr preferRelativeResize="0"/>
          <p:nvPr/>
        </p:nvPicPr>
        <p:blipFill rotWithShape="1">
          <a:blip r:embed="rId3">
            <a:alphaModFix/>
          </a:blip>
          <a:srcRect/>
          <a:stretch/>
        </p:blipFill>
        <p:spPr>
          <a:xfrm>
            <a:off x="3040500" y="1880298"/>
            <a:ext cx="3063002" cy="306300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6"/>
          <p:cNvSpPr txBox="1">
            <a:spLocks noGrp="1"/>
          </p:cNvSpPr>
          <p:nvPr>
            <p:ph type="ctrTitle"/>
          </p:nvPr>
        </p:nvSpPr>
        <p:spPr>
          <a:xfrm>
            <a:off x="311700" y="1633817"/>
            <a:ext cx="8520600" cy="1739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sz="3600" i="1"/>
              <a:t>Thank you!</a:t>
            </a:r>
            <a:br>
              <a:rPr lang="en" sz="3600" i="1"/>
            </a:br>
            <a:br>
              <a:rPr lang="en" sz="3600" i="1"/>
            </a:br>
            <a:r>
              <a:rPr lang="en" sz="3600" b="1" i="1"/>
              <a:t>Questions?</a:t>
            </a:r>
            <a:endParaRPr sz="3600" b="1" i="1"/>
          </a:p>
        </p:txBody>
      </p:sp>
      <p:cxnSp>
        <p:nvCxnSpPr>
          <p:cNvPr id="367" name="Google Shape;367;p36"/>
          <p:cNvCxnSpPr/>
          <p:nvPr/>
        </p:nvCxnSpPr>
        <p:spPr>
          <a:xfrm>
            <a:off x="1975766" y="2503534"/>
            <a:ext cx="5291400" cy="0"/>
          </a:xfrm>
          <a:prstGeom prst="straightConnector1">
            <a:avLst/>
          </a:prstGeom>
          <a:noFill/>
          <a:ln w="19050" cap="flat" cmpd="sng">
            <a:solidFill>
              <a:srgbClr val="CC9900"/>
            </a:solidFill>
            <a:prstDash val="solid"/>
            <a:round/>
            <a:headEnd type="none" w="sm" len="sm"/>
            <a:tailEnd type="none" w="sm" len="sm"/>
          </a:ln>
        </p:spPr>
      </p:cxnSp>
      <p:pic>
        <p:nvPicPr>
          <p:cNvPr id="368" name="Google Shape;368;p36"/>
          <p:cNvPicPr preferRelativeResize="0"/>
          <p:nvPr/>
        </p:nvPicPr>
        <p:blipFill rotWithShape="1">
          <a:blip r:embed="rId3">
            <a:alphaModFix/>
          </a:blip>
          <a:srcRect l="44107" t="15922" r="42630" b="30823"/>
          <a:stretch/>
        </p:blipFill>
        <p:spPr>
          <a:xfrm>
            <a:off x="7907308" y="48483"/>
            <a:ext cx="1130300" cy="4318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3600"/>
              <a:buNone/>
            </a:pPr>
            <a:r>
              <a:rPr lang="en"/>
              <a:t>Appendix</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What is the Early Decision Program?</a:t>
            </a:r>
            <a:endParaRPr/>
          </a:p>
        </p:txBody>
      </p:sp>
      <p:sp>
        <p:nvSpPr>
          <p:cNvPr id="379" name="Google Shape;379;p3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200" b="1" u="sng">
                <a:solidFill>
                  <a:schemeClr val="dk1"/>
                </a:solidFill>
              </a:rPr>
              <a:t>TLDR:</a:t>
            </a:r>
            <a:r>
              <a:rPr lang="en" sz="1200">
                <a:solidFill>
                  <a:schemeClr val="dk1"/>
                </a:solidFill>
              </a:rPr>
              <a:t> You apply to one school by August 1st - you should be very competitive for that school - if you don’t get in you can apply to additional medical schools starting October 1st (this is very late in the cycle)</a:t>
            </a:r>
            <a:endParaRPr sz="1200">
              <a:solidFill>
                <a:schemeClr val="dk1"/>
              </a:solidFill>
            </a:endParaRPr>
          </a:p>
          <a:p>
            <a:pPr marL="0" lvl="0" indent="0" algn="l" rtl="0">
              <a:lnSpc>
                <a:spcPct val="160000"/>
              </a:lnSpc>
              <a:spcBef>
                <a:spcPts val="1200"/>
              </a:spcBef>
              <a:spcAft>
                <a:spcPts val="0"/>
              </a:spcAft>
              <a:buSzPts val="1800"/>
              <a:buNone/>
            </a:pPr>
            <a:r>
              <a:rPr lang="en" sz="1200">
                <a:solidFill>
                  <a:schemeClr val="dk1"/>
                </a:solidFill>
              </a:rPr>
              <a:t>To apply through the Early Decision Program, applicants must follow these guidelines:</a:t>
            </a:r>
            <a:endParaRPr sz="1200">
              <a:solidFill>
                <a:schemeClr val="dk1"/>
              </a:solidFill>
            </a:endParaRPr>
          </a:p>
          <a:p>
            <a:pPr marL="457200" lvl="0" indent="-301625" algn="l" rtl="0">
              <a:lnSpc>
                <a:spcPct val="130000"/>
              </a:lnSpc>
              <a:spcBef>
                <a:spcPts val="300"/>
              </a:spcBef>
              <a:spcAft>
                <a:spcPts val="0"/>
              </a:spcAft>
              <a:buClr>
                <a:srgbClr val="22355A"/>
              </a:buClr>
              <a:buSzPts val="1150"/>
              <a:buChar char="●"/>
            </a:pPr>
            <a:r>
              <a:rPr lang="en" sz="1200">
                <a:solidFill>
                  <a:schemeClr val="dk1"/>
                </a:solidFill>
              </a:rPr>
              <a:t>Apply to </a:t>
            </a:r>
            <a:r>
              <a:rPr lang="en" sz="1200" b="1">
                <a:solidFill>
                  <a:schemeClr val="dk1"/>
                </a:solidFill>
              </a:rPr>
              <a:t>only one</a:t>
            </a:r>
            <a:r>
              <a:rPr lang="en" sz="1200">
                <a:solidFill>
                  <a:schemeClr val="dk1"/>
                </a:solidFill>
              </a:rPr>
              <a:t> U.S. medical school by the stated deadline date (August 1 for schools that participate in AMCAS);</a:t>
            </a:r>
            <a:endParaRPr sz="1200">
              <a:solidFill>
                <a:schemeClr val="dk1"/>
              </a:solidFill>
            </a:endParaRPr>
          </a:p>
          <a:p>
            <a:pPr marL="457200" lvl="0" indent="-301625" algn="l" rtl="0">
              <a:lnSpc>
                <a:spcPct val="130000"/>
              </a:lnSpc>
              <a:spcBef>
                <a:spcPts val="0"/>
              </a:spcBef>
              <a:spcAft>
                <a:spcPts val="0"/>
              </a:spcAft>
              <a:buClr>
                <a:srgbClr val="22355A"/>
              </a:buClr>
              <a:buSzPts val="1150"/>
              <a:buChar char="●"/>
            </a:pPr>
            <a:r>
              <a:rPr lang="en" sz="1200">
                <a:solidFill>
                  <a:schemeClr val="dk1"/>
                </a:solidFill>
              </a:rPr>
              <a:t>Not to apply through the Early Decision Program if they have already submitted an initial or secondary application (AMCAS or non-AMCAS) to a U.S. medical school for the current entering class.</a:t>
            </a:r>
            <a:endParaRPr sz="1200">
              <a:solidFill>
                <a:schemeClr val="dk1"/>
              </a:solidFill>
            </a:endParaRPr>
          </a:p>
          <a:p>
            <a:pPr marL="457200" lvl="0" indent="-301625" algn="l" rtl="0">
              <a:lnSpc>
                <a:spcPct val="130000"/>
              </a:lnSpc>
              <a:spcBef>
                <a:spcPts val="0"/>
              </a:spcBef>
              <a:spcAft>
                <a:spcPts val="0"/>
              </a:spcAft>
              <a:buClr>
                <a:srgbClr val="22355A"/>
              </a:buClr>
              <a:buSzPts val="1150"/>
              <a:buChar char="●"/>
            </a:pPr>
            <a:r>
              <a:rPr lang="en" sz="1200">
                <a:solidFill>
                  <a:schemeClr val="dk1"/>
                </a:solidFill>
              </a:rPr>
              <a:t>Attend only this school if offered a place under the Early Decision Program to familiarize yourself and comply with the school-specific Early Decision Program policies and agreements of the program to which you were accepted, including any school-specific impacts if you decide to change programs types and apply to other medical schools.</a:t>
            </a:r>
            <a:endParaRPr sz="1200">
              <a:solidFill>
                <a:schemeClr val="dk1"/>
              </a:solidFill>
            </a:endParaRPr>
          </a:p>
          <a:p>
            <a:pPr marL="457200" lvl="0" indent="-301625" algn="l" rtl="0">
              <a:lnSpc>
                <a:spcPct val="130000"/>
              </a:lnSpc>
              <a:spcBef>
                <a:spcPts val="0"/>
              </a:spcBef>
              <a:spcAft>
                <a:spcPts val="0"/>
              </a:spcAft>
              <a:buClr>
                <a:srgbClr val="22355A"/>
              </a:buClr>
              <a:buSzPts val="1150"/>
              <a:buChar char="●"/>
            </a:pPr>
            <a:r>
              <a:rPr lang="en" sz="1200">
                <a:solidFill>
                  <a:schemeClr val="dk1"/>
                </a:solidFill>
              </a:rPr>
              <a:t>If these guidelines are met, applicants will be notified of the school's admission decision by October 1.</a:t>
            </a:r>
            <a:endParaRPr sz="1200">
              <a:solidFill>
                <a:schemeClr val="dk1"/>
              </a:solidFill>
            </a:endParaRPr>
          </a:p>
          <a:p>
            <a:pPr marL="457200" lvl="0" indent="-301625" algn="l" rtl="0">
              <a:lnSpc>
                <a:spcPct val="130000"/>
              </a:lnSpc>
              <a:spcBef>
                <a:spcPts val="0"/>
              </a:spcBef>
              <a:spcAft>
                <a:spcPts val="0"/>
              </a:spcAft>
              <a:buClr>
                <a:srgbClr val="22355A"/>
              </a:buClr>
              <a:buSzPts val="1150"/>
              <a:buChar char="●"/>
            </a:pPr>
            <a:r>
              <a:rPr lang="en" sz="1200">
                <a:solidFill>
                  <a:schemeClr val="dk1"/>
                </a:solidFill>
              </a:rPr>
              <a:t>Not all medical schools offer admission through the Early Decision Program. Since most participating schools only admit a small portion of their entering class through the program, only applicants with an excellent chance of admission to a particular school should apply under this program.</a:t>
            </a:r>
            <a:endParaRPr sz="1200">
              <a:solidFill>
                <a:schemeClr val="dk1"/>
              </a:solidFill>
            </a:endParaRPr>
          </a:p>
        </p:txBody>
      </p:sp>
      <p:pic>
        <p:nvPicPr>
          <p:cNvPr id="380" name="Google Shape;380;p38"/>
          <p:cNvPicPr preferRelativeResize="0"/>
          <p:nvPr/>
        </p:nvPicPr>
        <p:blipFill rotWithShape="1">
          <a:blip r:embed="rId3">
            <a:alphaModFix/>
          </a:blip>
          <a:srcRect/>
          <a:stretch/>
        </p:blipFill>
        <p:spPr>
          <a:xfrm>
            <a:off x="8212823" y="4341394"/>
            <a:ext cx="737587" cy="71416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Resources</a:t>
            </a:r>
            <a:endParaRPr/>
          </a:p>
        </p:txBody>
      </p:sp>
      <p:sp>
        <p:nvSpPr>
          <p:cNvPr id="386" name="Google Shape;386;p3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21627" algn="l" rtl="0">
              <a:lnSpc>
                <a:spcPct val="115000"/>
              </a:lnSpc>
              <a:spcBef>
                <a:spcPts val="0"/>
              </a:spcBef>
              <a:spcAft>
                <a:spcPts val="0"/>
              </a:spcAft>
              <a:buClr>
                <a:schemeClr val="dk1"/>
              </a:buClr>
              <a:buSzPts val="1600"/>
              <a:buFont typeface="Arial"/>
              <a:buChar char="•"/>
            </a:pPr>
            <a:r>
              <a:rPr lang="en" sz="1600">
                <a:solidFill>
                  <a:schemeClr val="dk1"/>
                </a:solidFill>
              </a:rPr>
              <a:t>University of Utah PreMedical Website </a:t>
            </a:r>
            <a:r>
              <a:rPr lang="en" sz="1600"/>
              <a:t>(</a:t>
            </a:r>
            <a:r>
              <a:rPr lang="en" sz="1600" u="sng">
                <a:solidFill>
                  <a:schemeClr val="hlink"/>
                </a:solidFill>
                <a:hlinkClick r:id="rId3"/>
              </a:rPr>
              <a:t>https://advising.utah.edu/preprofessional/pre-medical/</a:t>
            </a:r>
            <a:r>
              <a:rPr lang="en" sz="1600"/>
              <a:t>)</a:t>
            </a:r>
            <a:endParaRPr sz="1600"/>
          </a:p>
          <a:p>
            <a:pPr marL="457200" lvl="0" indent="-321627" algn="l" rtl="0">
              <a:lnSpc>
                <a:spcPct val="115000"/>
              </a:lnSpc>
              <a:spcBef>
                <a:spcPts val="0"/>
              </a:spcBef>
              <a:spcAft>
                <a:spcPts val="0"/>
              </a:spcAft>
              <a:buClr>
                <a:schemeClr val="dk1"/>
              </a:buClr>
              <a:buSzPts val="1600"/>
              <a:buFont typeface="Arial"/>
              <a:buChar char="•"/>
            </a:pPr>
            <a:r>
              <a:rPr lang="en" sz="1600">
                <a:solidFill>
                  <a:schemeClr val="dk1"/>
                </a:solidFill>
              </a:rPr>
              <a:t>Activities Diagram: </a:t>
            </a:r>
            <a:r>
              <a:rPr lang="en" sz="1600" u="sng">
                <a:solidFill>
                  <a:schemeClr val="hlink"/>
                </a:solidFill>
                <a:hlinkClick r:id="rId4"/>
              </a:rPr>
              <a:t>https://bemoacademicconsulting.com/blog/amcas-work-activities-definitive-guide</a:t>
            </a:r>
            <a:r>
              <a:rPr lang="en" sz="1600"/>
              <a:t> </a:t>
            </a:r>
            <a:endParaRPr sz="1600"/>
          </a:p>
          <a:p>
            <a:pPr marL="457200" lvl="0" indent="-321627" algn="l" rtl="0">
              <a:lnSpc>
                <a:spcPct val="115000"/>
              </a:lnSpc>
              <a:spcBef>
                <a:spcPts val="0"/>
              </a:spcBef>
              <a:spcAft>
                <a:spcPts val="0"/>
              </a:spcAft>
              <a:buClr>
                <a:schemeClr val="dk1"/>
              </a:buClr>
              <a:buSzPts val="1600"/>
              <a:buFont typeface="Arial"/>
              <a:buChar char="•"/>
            </a:pPr>
            <a:r>
              <a:rPr lang="en" sz="1600">
                <a:solidFill>
                  <a:schemeClr val="dk1"/>
                </a:solidFill>
              </a:rPr>
              <a:t>AAMC Core Competencies: </a:t>
            </a:r>
            <a:r>
              <a:rPr lang="en" sz="1600" u="sng">
                <a:solidFill>
                  <a:schemeClr val="hlink"/>
                </a:solidFill>
                <a:hlinkClick r:id="rId5"/>
              </a:rPr>
              <a:t>https://www.aamc.org/services/admissions-lifecycle/competencies-entering-medical-students</a:t>
            </a:r>
            <a:r>
              <a:rPr lang="en" sz="1600"/>
              <a:t> </a:t>
            </a:r>
            <a:endParaRPr sz="1600"/>
          </a:p>
          <a:p>
            <a:pPr marL="457200" lvl="0" indent="-321627" algn="l" rtl="0">
              <a:lnSpc>
                <a:spcPct val="115000"/>
              </a:lnSpc>
              <a:spcBef>
                <a:spcPts val="0"/>
              </a:spcBef>
              <a:spcAft>
                <a:spcPts val="0"/>
              </a:spcAft>
              <a:buClr>
                <a:schemeClr val="dk1"/>
              </a:buClr>
              <a:buSzPts val="1600"/>
              <a:buFont typeface="Arial"/>
              <a:buChar char="•"/>
            </a:pPr>
            <a:r>
              <a:rPr lang="en" sz="1600">
                <a:solidFill>
                  <a:schemeClr val="dk1"/>
                </a:solidFill>
              </a:rPr>
              <a:t>AAMC Overview of the Application: </a:t>
            </a:r>
            <a:r>
              <a:rPr lang="en" sz="1600" u="sng">
                <a:solidFill>
                  <a:schemeClr val="hlink"/>
                </a:solidFill>
                <a:hlinkClick r:id="rId6"/>
              </a:rPr>
              <a:t>https://students-residents.aamc.org/how-apply-medical-school-amcas/how-apply-medical-school-amcas</a:t>
            </a:r>
            <a:r>
              <a:rPr lang="en" sz="1600"/>
              <a:t> </a:t>
            </a:r>
            <a:endParaRPr sz="1600"/>
          </a:p>
          <a:p>
            <a:pPr marL="457200" lvl="0" indent="-321627" algn="l" rtl="0">
              <a:lnSpc>
                <a:spcPct val="115000"/>
              </a:lnSpc>
              <a:spcBef>
                <a:spcPts val="0"/>
              </a:spcBef>
              <a:spcAft>
                <a:spcPts val="0"/>
              </a:spcAft>
              <a:buClr>
                <a:schemeClr val="dk1"/>
              </a:buClr>
              <a:buSzPts val="1600"/>
              <a:buFont typeface="Arial"/>
              <a:buChar char="•"/>
            </a:pPr>
            <a:r>
              <a:rPr lang="en" sz="1600">
                <a:solidFill>
                  <a:schemeClr val="dk1"/>
                </a:solidFill>
              </a:rPr>
              <a:t>Early Decision Program: </a:t>
            </a:r>
            <a:r>
              <a:rPr lang="en" sz="1600" u="sng">
                <a:solidFill>
                  <a:schemeClr val="hlink"/>
                </a:solidFill>
                <a:hlinkClick r:id="rId7"/>
              </a:rPr>
              <a:t>https://students-residents.aamc.org/applying-medical-school-amcas/early-decision-program</a:t>
            </a:r>
            <a:r>
              <a:rPr lang="en" sz="1600"/>
              <a:t> </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3600"/>
              <a:buNone/>
            </a:pPr>
            <a:r>
              <a:rPr lang="en"/>
              <a:t>Overview</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5"/>
          <p:cNvSpPr txBox="1">
            <a:spLocks noGrp="1"/>
          </p:cNvSpPr>
          <p:nvPr>
            <p:ph type="title" idx="4294967295"/>
          </p:nvPr>
        </p:nvSpPr>
        <p:spPr>
          <a:xfrm>
            <a:off x="311150" y="862013"/>
            <a:ext cx="8521800" cy="5730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 b="1"/>
              <a:t>The Application Cycle</a:t>
            </a:r>
            <a:endParaRPr b="1"/>
          </a:p>
        </p:txBody>
      </p:sp>
      <p:pic>
        <p:nvPicPr>
          <p:cNvPr id="157" name="Google Shape;157;p5"/>
          <p:cNvPicPr preferRelativeResize="0"/>
          <p:nvPr/>
        </p:nvPicPr>
        <p:blipFill rotWithShape="1">
          <a:blip r:embed="rId3">
            <a:alphaModFix/>
          </a:blip>
          <a:srcRect/>
          <a:stretch/>
        </p:blipFill>
        <p:spPr>
          <a:xfrm>
            <a:off x="121675" y="1601450"/>
            <a:ext cx="8839201" cy="210799"/>
          </a:xfrm>
          <a:prstGeom prst="rect">
            <a:avLst/>
          </a:prstGeom>
          <a:noFill/>
          <a:ln>
            <a:noFill/>
          </a:ln>
        </p:spPr>
      </p:pic>
      <p:sp>
        <p:nvSpPr>
          <p:cNvPr id="158" name="Google Shape;158;p5"/>
          <p:cNvSpPr txBox="1"/>
          <p:nvPr/>
        </p:nvSpPr>
        <p:spPr>
          <a:xfrm>
            <a:off x="4982621" y="2219648"/>
            <a:ext cx="1358700" cy="692700"/>
          </a:xfrm>
          <a:prstGeom prst="rect">
            <a:avLst/>
          </a:prstGeom>
          <a:solidFill>
            <a:srgbClr val="660066"/>
          </a:solidFill>
          <a:ln w="12700" cap="flat" cmpd="sng">
            <a:solidFill>
              <a:srgbClr val="540054"/>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FFFFFF"/>
                </a:solidFill>
                <a:latin typeface="Arial"/>
                <a:ea typeface="Arial"/>
                <a:cs typeface="Arial"/>
                <a:sym typeface="Arial"/>
              </a:rPr>
              <a:t>Secondary Apps</a:t>
            </a:r>
            <a:endParaRPr sz="11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FFFFFF"/>
                </a:solidFill>
                <a:latin typeface="Arial"/>
                <a:ea typeface="Arial"/>
                <a:cs typeface="Arial"/>
                <a:sym typeface="Arial"/>
              </a:rPr>
              <a:t>&amp;</a:t>
            </a:r>
            <a:endParaRPr sz="11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FFFFFF"/>
                </a:solidFill>
                <a:latin typeface="Arial"/>
                <a:ea typeface="Arial"/>
                <a:cs typeface="Arial"/>
                <a:sym typeface="Arial"/>
              </a:rPr>
              <a:t>Judgement Tests</a:t>
            </a:r>
            <a:endParaRPr sz="1100" b="0" i="0" u="none" strike="noStrike" cap="none">
              <a:solidFill>
                <a:srgbClr val="FFFFFF"/>
              </a:solidFill>
              <a:latin typeface="Arial"/>
              <a:ea typeface="Arial"/>
              <a:cs typeface="Arial"/>
              <a:sym typeface="Arial"/>
            </a:endParaRPr>
          </a:p>
        </p:txBody>
      </p:sp>
      <p:grpSp>
        <p:nvGrpSpPr>
          <p:cNvPr id="159" name="Google Shape;159;p5"/>
          <p:cNvGrpSpPr/>
          <p:nvPr/>
        </p:nvGrpSpPr>
        <p:grpSpPr>
          <a:xfrm>
            <a:off x="789821" y="1812250"/>
            <a:ext cx="4192800" cy="1861500"/>
            <a:chOff x="789821" y="1278850"/>
            <a:chExt cx="4192800" cy="1861500"/>
          </a:xfrm>
        </p:grpSpPr>
        <p:sp>
          <p:nvSpPr>
            <p:cNvPr id="160" name="Google Shape;160;p5"/>
            <p:cNvSpPr txBox="1"/>
            <p:nvPr/>
          </p:nvSpPr>
          <p:spPr>
            <a:xfrm>
              <a:off x="789821" y="2786350"/>
              <a:ext cx="4192800" cy="354000"/>
            </a:xfrm>
            <a:prstGeom prst="rect">
              <a:avLst/>
            </a:prstGeom>
            <a:solidFill>
              <a:srgbClr val="38761D"/>
            </a:solidFill>
            <a:ln w="12700" cap="flat" cmpd="sng">
              <a:solidFill>
                <a:srgbClr val="0058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FFFFFF"/>
                  </a:solidFill>
                  <a:latin typeface="Arial"/>
                  <a:ea typeface="Arial"/>
                  <a:cs typeface="Arial"/>
                  <a:sym typeface="Arial"/>
                </a:rPr>
                <a:t>MCAT</a:t>
              </a:r>
              <a:endParaRPr sz="1100" b="0" i="0" u="none" strike="noStrike" cap="none">
                <a:solidFill>
                  <a:srgbClr val="FFFFFF"/>
                </a:solidFill>
                <a:latin typeface="Arial"/>
                <a:ea typeface="Arial"/>
                <a:cs typeface="Arial"/>
                <a:sym typeface="Arial"/>
              </a:endParaRPr>
            </a:p>
          </p:txBody>
        </p:sp>
        <p:sp>
          <p:nvSpPr>
            <p:cNvPr id="161" name="Google Shape;161;p5"/>
            <p:cNvSpPr/>
            <p:nvPr/>
          </p:nvSpPr>
          <p:spPr>
            <a:xfrm>
              <a:off x="2502663" y="1278850"/>
              <a:ext cx="299400" cy="299400"/>
            </a:xfrm>
            <a:prstGeom prst="star4">
              <a:avLst>
                <a:gd name="adj" fmla="val 12500"/>
              </a:avLst>
            </a:prstGeom>
            <a:solidFill>
              <a:srgbClr val="38761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2" name="Google Shape;162;p5"/>
          <p:cNvSpPr txBox="1"/>
          <p:nvPr/>
        </p:nvSpPr>
        <p:spPr>
          <a:xfrm>
            <a:off x="5547666" y="3319750"/>
            <a:ext cx="3063900" cy="354000"/>
          </a:xfrm>
          <a:prstGeom prst="rect">
            <a:avLst/>
          </a:prstGeom>
          <a:solidFill>
            <a:srgbClr val="4A86E8"/>
          </a:solidFill>
          <a:ln w="12700" cap="flat" cmpd="sng">
            <a:solidFill>
              <a:srgbClr val="0000CC"/>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FFFFFF"/>
                </a:solidFill>
                <a:latin typeface="Arial"/>
                <a:ea typeface="Arial"/>
                <a:cs typeface="Arial"/>
                <a:sym typeface="Arial"/>
              </a:rPr>
              <a:t>Interviews</a:t>
            </a:r>
            <a:endParaRPr sz="1100" b="0" i="0" u="none" strike="noStrike" cap="none">
              <a:solidFill>
                <a:srgbClr val="FFFFFF"/>
              </a:solidFill>
              <a:latin typeface="Arial"/>
              <a:ea typeface="Arial"/>
              <a:cs typeface="Arial"/>
              <a:sym typeface="Arial"/>
            </a:endParaRPr>
          </a:p>
        </p:txBody>
      </p:sp>
      <p:grpSp>
        <p:nvGrpSpPr>
          <p:cNvPr id="163" name="Google Shape;163;p5"/>
          <p:cNvGrpSpPr/>
          <p:nvPr/>
        </p:nvGrpSpPr>
        <p:grpSpPr>
          <a:xfrm>
            <a:off x="3777025" y="1812250"/>
            <a:ext cx="913642" cy="1100101"/>
            <a:chOff x="3777025" y="1278850"/>
            <a:chExt cx="913642" cy="1100101"/>
          </a:xfrm>
        </p:grpSpPr>
        <p:sp>
          <p:nvSpPr>
            <p:cNvPr id="164" name="Google Shape;164;p5"/>
            <p:cNvSpPr/>
            <p:nvPr/>
          </p:nvSpPr>
          <p:spPr>
            <a:xfrm>
              <a:off x="3777025" y="1278850"/>
              <a:ext cx="299400" cy="299400"/>
            </a:xfrm>
            <a:prstGeom prst="star4">
              <a:avLst>
                <a:gd name="adj" fmla="val 125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5"/>
            <p:cNvSpPr txBox="1"/>
            <p:nvPr/>
          </p:nvSpPr>
          <p:spPr>
            <a:xfrm>
              <a:off x="3961367" y="1686251"/>
              <a:ext cx="729300" cy="692700"/>
            </a:xfrm>
            <a:prstGeom prst="rect">
              <a:avLst/>
            </a:prstGeom>
            <a:solidFill>
              <a:srgbClr val="C00000"/>
            </a:solidFill>
            <a:ln w="12700" cap="flat" cmpd="sng">
              <a:solidFill>
                <a:srgbClr val="760016"/>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FFFFFF"/>
                  </a:solidFill>
                  <a:latin typeface="Arial"/>
                  <a:ea typeface="Arial"/>
                  <a:cs typeface="Arial"/>
                  <a:sym typeface="Arial"/>
                </a:rPr>
                <a:t>Submit Primary App</a:t>
              </a:r>
              <a:endParaRPr sz="1100" b="0" i="0" u="none" strike="noStrike" cap="none">
                <a:solidFill>
                  <a:srgbClr val="FFFFFF"/>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1000"/>
                                        <p:tgtEl>
                                          <p:spTgt spid="1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
                                        </p:tgtEl>
                                        <p:attrNameLst>
                                          <p:attrName>style.visibility</p:attrName>
                                        </p:attrNameLst>
                                      </p:cBhvr>
                                      <p:to>
                                        <p:strVal val="visible"/>
                                      </p:to>
                                    </p:set>
                                    <p:animEffect transition="in" filter="fade">
                                      <p:cBhvr>
                                        <p:cTn id="12" dur="1000"/>
                                        <p:tgtEl>
                                          <p:spTgt spid="1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gtEl>
                                        <p:attrNameLst>
                                          <p:attrName>style.visibility</p:attrName>
                                        </p:attrNameLst>
                                      </p:cBhvr>
                                      <p:to>
                                        <p:strVal val="visible"/>
                                      </p:to>
                                    </p:set>
                                    <p:animEffect transition="in" filter="fade">
                                      <p:cBhvr>
                                        <p:cTn id="17" dur="1000"/>
                                        <p:tgtEl>
                                          <p:spTgt spid="1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2"/>
                                        </p:tgtEl>
                                        <p:attrNameLst>
                                          <p:attrName>style.visibility</p:attrName>
                                        </p:attrNameLst>
                                      </p:cBhvr>
                                      <p:to>
                                        <p:strVal val="visible"/>
                                      </p:to>
                                    </p:set>
                                    <p:animEffect transition="in" filter="fade">
                                      <p:cBhvr>
                                        <p:cTn id="22"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Timeline</a:t>
            </a:r>
            <a:endParaRPr/>
          </a:p>
        </p:txBody>
      </p:sp>
      <p:sp>
        <p:nvSpPr>
          <p:cNvPr id="171" name="Google Shape;171;p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57000"/>
              </a:lnSpc>
              <a:spcBef>
                <a:spcPts val="0"/>
              </a:spcBef>
              <a:spcAft>
                <a:spcPts val="0"/>
              </a:spcAft>
              <a:buClr>
                <a:schemeClr val="dk1"/>
              </a:buClr>
              <a:buSzPts val="1100"/>
              <a:buFont typeface="Arial"/>
              <a:buNone/>
            </a:pPr>
            <a:r>
              <a:rPr lang="en" sz="1600">
                <a:solidFill>
                  <a:schemeClr val="dk1"/>
                </a:solidFill>
              </a:rPr>
              <a:t>The current 2023-2024 application cycle dates are (starting school Fall 2024):</a:t>
            </a:r>
            <a:endParaRPr sz="1600">
              <a:solidFill>
                <a:schemeClr val="dk1"/>
              </a:solidFill>
            </a:endParaRPr>
          </a:p>
          <a:p>
            <a:pPr marL="457200" lvl="0" indent="-295275" algn="l" rtl="0">
              <a:lnSpc>
                <a:spcPct val="157000"/>
              </a:lnSpc>
              <a:spcBef>
                <a:spcPts val="2300"/>
              </a:spcBef>
              <a:spcAft>
                <a:spcPts val="0"/>
              </a:spcAft>
              <a:buClr>
                <a:srgbClr val="22355A"/>
              </a:buClr>
              <a:buSzPts val="1050"/>
              <a:buFont typeface="Arial"/>
              <a:buChar char="•"/>
            </a:pPr>
            <a:r>
              <a:rPr lang="en" sz="1600" b="1">
                <a:solidFill>
                  <a:schemeClr val="dk1"/>
                </a:solidFill>
              </a:rPr>
              <a:t>Tuesday, May 2:</a:t>
            </a:r>
            <a:r>
              <a:rPr lang="en" sz="1600">
                <a:solidFill>
                  <a:schemeClr val="dk1"/>
                </a:solidFill>
              </a:rPr>
              <a:t> AMCAS application opens</a:t>
            </a:r>
            <a:endParaRPr sz="1600">
              <a:solidFill>
                <a:schemeClr val="dk1"/>
              </a:solidFill>
            </a:endParaRPr>
          </a:p>
          <a:p>
            <a:pPr marL="457200" lvl="0" indent="-295275" algn="l" rtl="0">
              <a:lnSpc>
                <a:spcPct val="157000"/>
              </a:lnSpc>
              <a:spcBef>
                <a:spcPts val="0"/>
              </a:spcBef>
              <a:spcAft>
                <a:spcPts val="0"/>
              </a:spcAft>
              <a:buClr>
                <a:srgbClr val="22355A"/>
              </a:buClr>
              <a:buSzPts val="1050"/>
              <a:buFont typeface="Arial"/>
              <a:buChar char="•"/>
            </a:pPr>
            <a:r>
              <a:rPr lang="en" sz="1600" b="1">
                <a:solidFill>
                  <a:schemeClr val="dk1"/>
                </a:solidFill>
              </a:rPr>
              <a:t>Tuesday, May 30: </a:t>
            </a:r>
            <a:r>
              <a:rPr lang="en" sz="1600">
                <a:solidFill>
                  <a:schemeClr val="dk1"/>
                </a:solidFill>
              </a:rPr>
              <a:t>AMCAS application submission begins</a:t>
            </a:r>
            <a:endParaRPr sz="1600">
              <a:solidFill>
                <a:schemeClr val="dk1"/>
              </a:solidFill>
            </a:endParaRPr>
          </a:p>
          <a:p>
            <a:pPr marL="457200" lvl="0" indent="-295275" algn="l" rtl="0">
              <a:lnSpc>
                <a:spcPct val="157000"/>
              </a:lnSpc>
              <a:spcBef>
                <a:spcPts val="0"/>
              </a:spcBef>
              <a:spcAft>
                <a:spcPts val="0"/>
              </a:spcAft>
              <a:buClr>
                <a:srgbClr val="22355A"/>
              </a:buClr>
              <a:buSzPts val="1050"/>
              <a:buFont typeface="Arial"/>
              <a:buChar char="•"/>
            </a:pPr>
            <a:r>
              <a:rPr lang="en" sz="1600" b="1">
                <a:solidFill>
                  <a:schemeClr val="dk1"/>
                </a:solidFill>
              </a:rPr>
              <a:t>Friday, June 30:</a:t>
            </a:r>
            <a:r>
              <a:rPr lang="en" sz="1600">
                <a:solidFill>
                  <a:schemeClr val="dk1"/>
                </a:solidFill>
              </a:rPr>
              <a:t> Initial transmission of application data to medical schools</a:t>
            </a:r>
            <a:endParaRPr sz="1600">
              <a:solidFill>
                <a:schemeClr val="dk1"/>
              </a:solidFill>
            </a:endParaRPr>
          </a:p>
          <a:p>
            <a:pPr marL="457200" lvl="0" indent="-295275" algn="l" rtl="0">
              <a:lnSpc>
                <a:spcPct val="157000"/>
              </a:lnSpc>
              <a:spcBef>
                <a:spcPts val="0"/>
              </a:spcBef>
              <a:spcAft>
                <a:spcPts val="0"/>
              </a:spcAft>
              <a:buClr>
                <a:srgbClr val="22355A"/>
              </a:buClr>
              <a:buSzPts val="1050"/>
              <a:buFont typeface="Arial"/>
              <a:buChar char="•"/>
            </a:pPr>
            <a:r>
              <a:rPr lang="en" sz="1600" b="1">
                <a:solidFill>
                  <a:schemeClr val="dk1"/>
                </a:solidFill>
              </a:rPr>
              <a:t>Tuesday, August 1:</a:t>
            </a:r>
            <a:r>
              <a:rPr lang="en" sz="1600">
                <a:solidFill>
                  <a:schemeClr val="dk1"/>
                </a:solidFill>
              </a:rPr>
              <a:t> Early Decision Program deadline </a:t>
            </a:r>
            <a:endParaRPr/>
          </a:p>
          <a:p>
            <a:pPr marL="0" lvl="0" indent="0" algn="l" rtl="0">
              <a:lnSpc>
                <a:spcPct val="157000"/>
              </a:lnSpc>
              <a:spcBef>
                <a:spcPts val="0"/>
              </a:spcBef>
              <a:spcAft>
                <a:spcPts val="0"/>
              </a:spcAft>
              <a:buClr>
                <a:srgbClr val="22355A"/>
              </a:buClr>
              <a:buSzPts val="1050"/>
              <a:buNone/>
            </a:pPr>
            <a:endParaRPr sz="1200" i="1">
              <a:solidFill>
                <a:schemeClr val="dk1"/>
              </a:solidFill>
            </a:endParaRPr>
          </a:p>
          <a:p>
            <a:pPr marL="0" lvl="0" indent="0" algn="l" rtl="0">
              <a:lnSpc>
                <a:spcPct val="115000"/>
              </a:lnSpc>
              <a:spcBef>
                <a:spcPts val="1900"/>
              </a:spcBef>
              <a:spcAft>
                <a:spcPts val="1200"/>
              </a:spcAft>
              <a:buSzPts val="1800"/>
              <a:buNone/>
            </a:pPr>
            <a:endParaRPr sz="16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CUSOM Application Timeline</a:t>
            </a:r>
            <a:endParaRPr/>
          </a:p>
        </p:txBody>
      </p:sp>
      <p:sp>
        <p:nvSpPr>
          <p:cNvPr id="177" name="Google Shape;177;p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57000"/>
              </a:lnSpc>
              <a:spcBef>
                <a:spcPts val="0"/>
              </a:spcBef>
              <a:spcAft>
                <a:spcPts val="0"/>
              </a:spcAft>
              <a:buClr>
                <a:schemeClr val="dk1"/>
              </a:buClr>
              <a:buSzPts val="1100"/>
              <a:buFont typeface="Arial"/>
              <a:buNone/>
            </a:pPr>
            <a:r>
              <a:rPr lang="en" sz="1600">
                <a:solidFill>
                  <a:schemeClr val="dk1"/>
                </a:solidFill>
              </a:rPr>
              <a:t>The CUSOM 2023-24 application cycle dates are:</a:t>
            </a:r>
            <a:endParaRPr sz="1600">
              <a:solidFill>
                <a:schemeClr val="dk1"/>
              </a:solidFill>
            </a:endParaRPr>
          </a:p>
          <a:p>
            <a:pPr marL="457200" lvl="0" indent="-295275" algn="l" rtl="0">
              <a:lnSpc>
                <a:spcPct val="157000"/>
              </a:lnSpc>
              <a:spcBef>
                <a:spcPts val="2300"/>
              </a:spcBef>
              <a:spcAft>
                <a:spcPts val="0"/>
              </a:spcAft>
              <a:buClr>
                <a:srgbClr val="22355A"/>
              </a:buClr>
              <a:buSzPts val="1050"/>
              <a:buFont typeface="Arial"/>
              <a:buChar char="•"/>
            </a:pPr>
            <a:r>
              <a:rPr lang="en" sz="1600" b="1">
                <a:solidFill>
                  <a:schemeClr val="dk1"/>
                </a:solidFill>
              </a:rPr>
              <a:t>Monday, May 29:</a:t>
            </a:r>
            <a:r>
              <a:rPr lang="en" sz="1600">
                <a:solidFill>
                  <a:schemeClr val="dk1"/>
                </a:solidFill>
              </a:rPr>
              <a:t> Earliest filing date for primary application</a:t>
            </a:r>
            <a:endParaRPr sz="1600">
              <a:solidFill>
                <a:schemeClr val="dk1"/>
              </a:solidFill>
            </a:endParaRPr>
          </a:p>
          <a:p>
            <a:pPr marL="457200" lvl="0" indent="-295275" algn="l" rtl="0">
              <a:lnSpc>
                <a:spcPct val="157000"/>
              </a:lnSpc>
              <a:spcBef>
                <a:spcPts val="0"/>
              </a:spcBef>
              <a:spcAft>
                <a:spcPts val="0"/>
              </a:spcAft>
              <a:buClr>
                <a:srgbClr val="22355A"/>
              </a:buClr>
              <a:buSzPts val="1050"/>
              <a:buFont typeface="Arial"/>
              <a:buChar char="•"/>
            </a:pPr>
            <a:r>
              <a:rPr lang="en" sz="1600" b="1">
                <a:solidFill>
                  <a:schemeClr val="dk1"/>
                </a:solidFill>
              </a:rPr>
              <a:t>Monday, July 10: </a:t>
            </a:r>
            <a:r>
              <a:rPr lang="en" sz="1600">
                <a:solidFill>
                  <a:schemeClr val="dk1"/>
                </a:solidFill>
              </a:rPr>
              <a:t>Earliest filing date for CUSOM supplemental application</a:t>
            </a:r>
            <a:endParaRPr sz="1600">
              <a:solidFill>
                <a:schemeClr val="dk1"/>
              </a:solidFill>
            </a:endParaRPr>
          </a:p>
          <a:p>
            <a:pPr marL="457200" lvl="0" indent="-295275" algn="l" rtl="0">
              <a:lnSpc>
                <a:spcPct val="157000"/>
              </a:lnSpc>
              <a:spcBef>
                <a:spcPts val="0"/>
              </a:spcBef>
              <a:spcAft>
                <a:spcPts val="0"/>
              </a:spcAft>
              <a:buClr>
                <a:srgbClr val="22355A"/>
              </a:buClr>
              <a:buSzPts val="1050"/>
              <a:buFont typeface="Arial"/>
              <a:buChar char="•"/>
            </a:pPr>
            <a:r>
              <a:rPr lang="en" sz="1600" b="1">
                <a:solidFill>
                  <a:schemeClr val="dk1"/>
                </a:solidFill>
              </a:rPr>
              <a:t>Sunday, October 15: </a:t>
            </a:r>
            <a:r>
              <a:rPr lang="en" sz="1600">
                <a:solidFill>
                  <a:schemeClr val="dk1"/>
                </a:solidFill>
              </a:rPr>
              <a:t>CUSOM primary application deadline, offers of admission start to be offered on rolling basis</a:t>
            </a:r>
            <a:endParaRPr sz="1600">
              <a:solidFill>
                <a:schemeClr val="dk1"/>
              </a:solidFill>
            </a:endParaRPr>
          </a:p>
          <a:p>
            <a:pPr marL="457200" lvl="0" indent="-295275" algn="l" rtl="0">
              <a:lnSpc>
                <a:spcPct val="157000"/>
              </a:lnSpc>
              <a:spcBef>
                <a:spcPts val="0"/>
              </a:spcBef>
              <a:spcAft>
                <a:spcPts val="0"/>
              </a:spcAft>
              <a:buClr>
                <a:srgbClr val="22355A"/>
              </a:buClr>
              <a:buSzPts val="1050"/>
              <a:buFont typeface="Arial"/>
              <a:buChar char="•"/>
            </a:pPr>
            <a:r>
              <a:rPr lang="en" sz="1600" b="1">
                <a:solidFill>
                  <a:schemeClr val="dk1"/>
                </a:solidFill>
              </a:rPr>
              <a:t>Thursday, November 30: </a:t>
            </a:r>
            <a:r>
              <a:rPr lang="en" sz="1600">
                <a:solidFill>
                  <a:schemeClr val="dk1"/>
                </a:solidFill>
              </a:rPr>
              <a:t>CUSOM secondary application deadline</a:t>
            </a:r>
            <a:endParaRPr/>
          </a:p>
          <a:p>
            <a:pPr marL="161925" lvl="0" indent="0" algn="l" rtl="0">
              <a:lnSpc>
                <a:spcPct val="157000"/>
              </a:lnSpc>
              <a:spcBef>
                <a:spcPts val="0"/>
              </a:spcBef>
              <a:spcAft>
                <a:spcPts val="0"/>
              </a:spcAft>
              <a:buClr>
                <a:srgbClr val="22355A"/>
              </a:buClr>
              <a:buSzPts val="1050"/>
              <a:buFont typeface="Arial"/>
              <a:buNone/>
            </a:pPr>
            <a:endParaRPr sz="1200" i="1">
              <a:solidFill>
                <a:schemeClr val="dk1"/>
              </a:solidFill>
            </a:endParaRPr>
          </a:p>
          <a:p>
            <a:pPr marL="0" lvl="0" indent="0" algn="l" rtl="0">
              <a:lnSpc>
                <a:spcPct val="157000"/>
              </a:lnSpc>
              <a:spcBef>
                <a:spcPts val="0"/>
              </a:spcBef>
              <a:spcAft>
                <a:spcPts val="0"/>
              </a:spcAft>
              <a:buClr>
                <a:srgbClr val="22355A"/>
              </a:buClr>
              <a:buSzPts val="1050"/>
              <a:buFont typeface="Arial"/>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What is the Primary Application?</a:t>
            </a:r>
            <a:endParaRPr/>
          </a:p>
        </p:txBody>
      </p:sp>
      <p:sp>
        <p:nvSpPr>
          <p:cNvPr id="183" name="Google Shape;183;p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10000"/>
          </a:bodyPr>
          <a:lstStyle/>
          <a:p>
            <a:pPr marL="457200" lvl="0" indent="-342900" algn="l" rtl="0">
              <a:lnSpc>
                <a:spcPct val="115000"/>
              </a:lnSpc>
              <a:spcBef>
                <a:spcPts val="600"/>
              </a:spcBef>
              <a:spcAft>
                <a:spcPts val="0"/>
              </a:spcAft>
              <a:buClr>
                <a:schemeClr val="dk1"/>
              </a:buClr>
              <a:buSzPts val="1980"/>
              <a:buFont typeface="Arial"/>
              <a:buChar char="•"/>
            </a:pPr>
            <a:r>
              <a:rPr lang="en">
                <a:solidFill>
                  <a:schemeClr val="dk1"/>
                </a:solidFill>
              </a:rPr>
              <a:t>Background information</a:t>
            </a:r>
            <a:endParaRPr>
              <a:solidFill>
                <a:schemeClr val="dk1"/>
              </a:solidFill>
            </a:endParaRPr>
          </a:p>
          <a:p>
            <a:pPr marL="457200" lvl="0" indent="-342900" algn="l" rtl="0">
              <a:lnSpc>
                <a:spcPct val="115000"/>
              </a:lnSpc>
              <a:spcBef>
                <a:spcPts val="1200"/>
              </a:spcBef>
              <a:spcAft>
                <a:spcPts val="0"/>
              </a:spcAft>
              <a:buClr>
                <a:schemeClr val="dk1"/>
              </a:buClr>
              <a:buSzPts val="1980"/>
              <a:buFont typeface="Arial"/>
              <a:buChar char="•"/>
            </a:pPr>
            <a:r>
              <a:rPr lang="en">
                <a:solidFill>
                  <a:schemeClr val="dk1"/>
                </a:solidFill>
              </a:rPr>
              <a:t>Coursework and official transcripts</a:t>
            </a:r>
            <a:endParaRPr>
              <a:solidFill>
                <a:schemeClr val="dk1"/>
              </a:solidFill>
            </a:endParaRPr>
          </a:p>
          <a:p>
            <a:pPr marL="457200" lvl="0" indent="-342900" algn="l" rtl="0">
              <a:lnSpc>
                <a:spcPct val="115000"/>
              </a:lnSpc>
              <a:spcBef>
                <a:spcPts val="1200"/>
              </a:spcBef>
              <a:spcAft>
                <a:spcPts val="0"/>
              </a:spcAft>
              <a:buClr>
                <a:schemeClr val="dk1"/>
              </a:buClr>
              <a:buSzPts val="1980"/>
              <a:buFont typeface="Arial"/>
              <a:buChar char="•"/>
            </a:pPr>
            <a:r>
              <a:rPr lang="en">
                <a:solidFill>
                  <a:schemeClr val="dk1"/>
                </a:solidFill>
              </a:rPr>
              <a:t>MCAT score (previous session)</a:t>
            </a:r>
            <a:endParaRPr>
              <a:solidFill>
                <a:schemeClr val="dk1"/>
              </a:solidFill>
            </a:endParaRPr>
          </a:p>
          <a:p>
            <a:pPr marL="457200" lvl="0" indent="-342900" algn="l" rtl="0">
              <a:lnSpc>
                <a:spcPct val="115000"/>
              </a:lnSpc>
              <a:spcBef>
                <a:spcPts val="1200"/>
              </a:spcBef>
              <a:spcAft>
                <a:spcPts val="0"/>
              </a:spcAft>
              <a:buClr>
                <a:schemeClr val="dk1"/>
              </a:buClr>
              <a:buSzPts val="1980"/>
              <a:buFont typeface="Arial"/>
              <a:buChar char="•"/>
            </a:pPr>
            <a:r>
              <a:rPr lang="en">
                <a:solidFill>
                  <a:schemeClr val="dk1"/>
                </a:solidFill>
              </a:rPr>
              <a:t>Letter of evaluation (previous session)</a:t>
            </a:r>
            <a:endParaRPr>
              <a:solidFill>
                <a:schemeClr val="dk1"/>
              </a:solidFill>
            </a:endParaRPr>
          </a:p>
          <a:p>
            <a:pPr marL="457200" lvl="0" indent="-342900" algn="l" rtl="0">
              <a:lnSpc>
                <a:spcPct val="115000"/>
              </a:lnSpc>
              <a:spcBef>
                <a:spcPts val="1200"/>
              </a:spcBef>
              <a:spcAft>
                <a:spcPts val="0"/>
              </a:spcAft>
              <a:buClr>
                <a:schemeClr val="dk1"/>
              </a:buClr>
              <a:buSzPts val="1980"/>
              <a:buFont typeface="Arial"/>
              <a:buChar char="•"/>
            </a:pPr>
            <a:r>
              <a:rPr lang="en">
                <a:solidFill>
                  <a:schemeClr val="dk1"/>
                </a:solidFill>
              </a:rPr>
              <a:t>Personal statement</a:t>
            </a:r>
            <a:endParaRPr>
              <a:solidFill>
                <a:schemeClr val="dk1"/>
              </a:solidFill>
            </a:endParaRPr>
          </a:p>
          <a:p>
            <a:pPr marL="457200" lvl="0" indent="-342900" algn="l" rtl="0">
              <a:lnSpc>
                <a:spcPct val="115000"/>
              </a:lnSpc>
              <a:spcBef>
                <a:spcPts val="1200"/>
              </a:spcBef>
              <a:spcAft>
                <a:spcPts val="0"/>
              </a:spcAft>
              <a:buClr>
                <a:schemeClr val="dk1"/>
              </a:buClr>
              <a:buSzPts val="1980"/>
              <a:buFont typeface="Arial"/>
              <a:buChar char="•"/>
            </a:pPr>
            <a:r>
              <a:rPr lang="en">
                <a:solidFill>
                  <a:schemeClr val="dk1"/>
                </a:solidFill>
              </a:rPr>
              <a:t>Work and Activities</a:t>
            </a:r>
            <a:endParaRPr>
              <a:solidFill>
                <a:schemeClr val="dk1"/>
              </a:solidFill>
            </a:endParaRPr>
          </a:p>
          <a:p>
            <a:pPr marL="457200" lvl="0" indent="-342900" algn="l" rtl="0">
              <a:lnSpc>
                <a:spcPct val="115000"/>
              </a:lnSpc>
              <a:spcBef>
                <a:spcPts val="1200"/>
              </a:spcBef>
              <a:spcAft>
                <a:spcPts val="600"/>
              </a:spcAft>
              <a:buClr>
                <a:schemeClr val="dk1"/>
              </a:buClr>
              <a:buSzPts val="1980"/>
              <a:buFont typeface="Arial"/>
              <a:buChar char="•"/>
            </a:pPr>
            <a:r>
              <a:rPr lang="en">
                <a:solidFill>
                  <a:schemeClr val="dk1"/>
                </a:solidFill>
              </a:rPr>
              <a:t>Select which schools to send your application to (previous session)</a:t>
            </a:r>
            <a:endParaRPr>
              <a:solidFill>
                <a:schemeClr val="dk1"/>
              </a:solidFill>
            </a:endParaRPr>
          </a:p>
        </p:txBody>
      </p:sp>
      <p:pic>
        <p:nvPicPr>
          <p:cNvPr id="184" name="Google Shape;184;p8"/>
          <p:cNvPicPr preferRelativeResize="0"/>
          <p:nvPr/>
        </p:nvPicPr>
        <p:blipFill rotWithShape="1">
          <a:blip r:embed="rId3">
            <a:alphaModFix/>
          </a:blip>
          <a:srcRect/>
          <a:stretch/>
        </p:blipFill>
        <p:spPr>
          <a:xfrm>
            <a:off x="5009991" y="1385699"/>
            <a:ext cx="3545648" cy="2218112"/>
          </a:xfrm>
          <a:prstGeom prst="rect">
            <a:avLst/>
          </a:prstGeom>
          <a:noFill/>
          <a:ln w="19050" cap="flat" cmpd="sng">
            <a:solidFill>
              <a:srgbClr val="595959"/>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Cost of Applying</a:t>
            </a:r>
            <a:endParaRPr/>
          </a:p>
        </p:txBody>
      </p:sp>
      <p:sp>
        <p:nvSpPr>
          <p:cNvPr id="190" name="Google Shape;190;p9"/>
          <p:cNvSpPr txBox="1">
            <a:spLocks noGrp="1"/>
          </p:cNvSpPr>
          <p:nvPr>
            <p:ph type="body" idx="1"/>
          </p:nvPr>
        </p:nvSpPr>
        <p:spPr>
          <a:xfrm>
            <a:off x="647700" y="3694503"/>
            <a:ext cx="7848600" cy="1077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a:solidFill>
                  <a:schemeClr val="dk1"/>
                </a:solidFill>
              </a:rPr>
              <a:t>AAMC’s Fee Assistance Program</a:t>
            </a:r>
            <a:endParaRPr>
              <a:solidFill>
                <a:schemeClr val="dk1"/>
              </a:solidFill>
            </a:endParaRPr>
          </a:p>
          <a:p>
            <a:pPr marL="914400" lvl="1" indent="-317500" algn="l" rtl="0">
              <a:lnSpc>
                <a:spcPct val="115000"/>
              </a:lnSpc>
              <a:spcBef>
                <a:spcPts val="0"/>
              </a:spcBef>
              <a:spcAft>
                <a:spcPts val="0"/>
              </a:spcAft>
              <a:buSzPts val="1400"/>
              <a:buChar char="-"/>
            </a:pPr>
            <a:r>
              <a:rPr lang="en">
                <a:solidFill>
                  <a:schemeClr val="dk1"/>
                </a:solidFill>
              </a:rPr>
              <a:t>Help with MCAT prep materials, MCAT fee, AMCAS fee, Secondary Application fees</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Ask Pre-med advisor for other avenues to save money</a:t>
            </a:r>
            <a:endParaRPr>
              <a:solidFill>
                <a:schemeClr val="dk1"/>
              </a:solidFill>
            </a:endParaRPr>
          </a:p>
        </p:txBody>
      </p:sp>
      <p:graphicFrame>
        <p:nvGraphicFramePr>
          <p:cNvPr id="191" name="Google Shape;191;p9"/>
          <p:cNvGraphicFramePr/>
          <p:nvPr/>
        </p:nvGraphicFramePr>
        <p:xfrm>
          <a:off x="1135380" y="1200449"/>
          <a:ext cx="6873250" cy="2258900"/>
        </p:xfrm>
        <a:graphic>
          <a:graphicData uri="http://schemas.openxmlformats.org/drawingml/2006/table">
            <a:tbl>
              <a:tblPr>
                <a:noFill/>
                <a:tableStyleId>{80F9DD08-8A4E-43B0-8C54-2CCE09346E32}</a:tableStyleId>
              </a:tblPr>
              <a:tblGrid>
                <a:gridCol w="1999850">
                  <a:extLst>
                    <a:ext uri="{9D8B030D-6E8A-4147-A177-3AD203B41FA5}">
                      <a16:colId xmlns:a16="http://schemas.microsoft.com/office/drawing/2014/main" val="20000"/>
                    </a:ext>
                  </a:extLst>
                </a:gridCol>
                <a:gridCol w="4873400">
                  <a:extLst>
                    <a:ext uri="{9D8B030D-6E8A-4147-A177-3AD203B41FA5}">
                      <a16:colId xmlns:a16="http://schemas.microsoft.com/office/drawing/2014/main" val="20001"/>
                    </a:ext>
                  </a:extLst>
                </a:gridCol>
              </a:tblGrid>
              <a:tr h="323400">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t>Step</a:t>
                      </a:r>
                      <a:endParaRPr sz="1400" b="1" i="0" u="none" strike="noStrike" cap="none">
                        <a:solidFill>
                          <a:srgbClr val="000000"/>
                        </a:solidFill>
                        <a:latin typeface="Arial"/>
                        <a:ea typeface="Arial"/>
                        <a:cs typeface="Arial"/>
                        <a:sym typeface="Arial"/>
                      </a:endParaRPr>
                    </a:p>
                  </a:txBody>
                  <a:tcPr marL="45725" marR="45725" marT="45725" marB="45725" anchor="ctr">
                    <a:lnL w="9525" cap="flat" cmpd="sng">
                      <a:solidFill>
                        <a:srgbClr val="000000">
                          <a:alpha val="0"/>
                        </a:srgbClr>
                      </a:solidFill>
                      <a:prstDash val="solid"/>
                      <a:round/>
                      <a:headEnd type="none" w="sm" len="sm"/>
                      <a:tailEnd type="none" w="sm" len="sm"/>
                    </a:lnL>
                    <a:lnR w="12700" cap="flat" cmpd="sng">
                      <a:solidFill>
                        <a:srgbClr val="926C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C99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t>Description</a:t>
                      </a:r>
                      <a:endParaRPr sz="1400" b="1" i="0" u="none" strike="noStrike" cap="none">
                        <a:solidFill>
                          <a:srgbClr val="000000"/>
                        </a:solidFill>
                        <a:latin typeface="Arial"/>
                        <a:ea typeface="Arial"/>
                        <a:cs typeface="Arial"/>
                        <a:sym typeface="Arial"/>
                      </a:endParaRPr>
                    </a:p>
                  </a:txBody>
                  <a:tcPr marL="45725" marR="45725" marT="45725" marB="45725" anchor="ctr">
                    <a:lnL w="12700" cap="flat" cmpd="sng">
                      <a:solidFill>
                        <a:srgbClr val="926C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C9900"/>
                    </a:solidFill>
                  </a:tcPr>
                </a:tc>
                <a:extLst>
                  <a:ext uri="{0D108BD9-81ED-4DB2-BD59-A6C34878D82A}">
                    <a16:rowId xmlns:a16="http://schemas.microsoft.com/office/drawing/2014/main" val="10000"/>
                  </a:ext>
                </a:extLst>
              </a:tr>
              <a:tr h="4838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Primary Application</a:t>
                      </a:r>
                      <a:endParaRPr sz="1400" b="0" i="0" u="none" strike="noStrike" cap="none">
                        <a:solidFill>
                          <a:srgbClr val="000000"/>
                        </a:solidFill>
                        <a:latin typeface="Arial"/>
                        <a:ea typeface="Arial"/>
                        <a:cs typeface="Arial"/>
                        <a:sym typeface="Arial"/>
                      </a:endParaRPr>
                    </a:p>
                  </a:txBody>
                  <a:tcPr marL="45725" marR="45725" marT="45725" marB="45725" anchor="ctr">
                    <a:lnL w="9525" cap="flat" cmpd="sng">
                      <a:solidFill>
                        <a:srgbClr val="000000">
                          <a:alpha val="0"/>
                        </a:srgbClr>
                      </a:solidFill>
                      <a:prstDash val="solid"/>
                      <a:round/>
                      <a:headEnd type="none" w="sm" len="sm"/>
                      <a:tailEnd type="none" w="sm" len="sm"/>
                    </a:lnL>
                    <a:lnR w="12700" cap="flat" cmpd="sng">
                      <a:solidFill>
                        <a:srgbClr val="926C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926C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$170 for first school, $43 for each additional school</a:t>
                      </a:r>
                      <a:endParaRPr sz="1400" b="0" i="0" u="none" strike="noStrike" cap="none">
                        <a:solidFill>
                          <a:srgbClr val="000000"/>
                        </a:solidFill>
                        <a:latin typeface="Arial"/>
                        <a:ea typeface="Arial"/>
                        <a:cs typeface="Arial"/>
                        <a:sym typeface="Arial"/>
                      </a:endParaRPr>
                    </a:p>
                  </a:txBody>
                  <a:tcPr marL="45725" marR="45725" marT="45725" marB="45725" anchor="ctr">
                    <a:lnL w="12700" cap="flat" cmpd="sng">
                      <a:solidFill>
                        <a:srgbClr val="926C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926C00"/>
                      </a:solidFill>
                      <a:prstDash val="solid"/>
                      <a:round/>
                      <a:headEnd type="none" w="sm" len="sm"/>
                      <a:tailEnd type="none" w="sm" len="sm"/>
                    </a:lnB>
                  </a:tcPr>
                </a:tc>
                <a:extLst>
                  <a:ext uri="{0D108BD9-81ED-4DB2-BD59-A6C34878D82A}">
                    <a16:rowId xmlns:a16="http://schemas.microsoft.com/office/drawing/2014/main" val="10001"/>
                  </a:ext>
                </a:extLst>
              </a:tr>
              <a:tr h="4838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Secondary Application</a:t>
                      </a:r>
                      <a:endParaRPr sz="1400" b="0" i="0" u="none" strike="noStrike" cap="none">
                        <a:solidFill>
                          <a:srgbClr val="000000"/>
                        </a:solidFill>
                        <a:latin typeface="Arial"/>
                        <a:ea typeface="Arial"/>
                        <a:cs typeface="Arial"/>
                        <a:sym typeface="Arial"/>
                      </a:endParaRPr>
                    </a:p>
                  </a:txBody>
                  <a:tcPr marL="45725" marR="45725" marT="45725" marB="45725" anchor="ctr">
                    <a:lnL w="9525" cap="flat" cmpd="sng">
                      <a:solidFill>
                        <a:srgbClr val="000000">
                          <a:alpha val="0"/>
                        </a:srgbClr>
                      </a:solidFill>
                      <a:prstDash val="solid"/>
                      <a:round/>
                      <a:headEnd type="none" w="sm" len="sm"/>
                      <a:tailEnd type="none" w="sm" len="sm"/>
                    </a:lnL>
                    <a:lnR w="12700" cap="flat" cmpd="sng">
                      <a:solidFill>
                        <a:srgbClr val="926C00"/>
                      </a:solidFill>
                      <a:prstDash val="solid"/>
                      <a:round/>
                      <a:headEnd type="none" w="sm" len="sm"/>
                      <a:tailEnd type="none" w="sm" len="sm"/>
                    </a:lnR>
                    <a:lnT w="12700" cap="flat" cmpd="sng">
                      <a:solidFill>
                        <a:srgbClr val="926C00"/>
                      </a:solidFill>
                      <a:prstDash val="solid"/>
                      <a:round/>
                      <a:headEnd type="none" w="sm" len="sm"/>
                      <a:tailEnd type="none" w="sm" len="sm"/>
                    </a:lnT>
                    <a:lnB w="12700" cap="flat" cmpd="sng">
                      <a:solidFill>
                        <a:srgbClr val="926C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Varies from $50-$150</a:t>
                      </a:r>
                      <a:endParaRPr sz="1400" b="0" i="0" u="none" strike="noStrike" cap="none">
                        <a:solidFill>
                          <a:srgbClr val="000000"/>
                        </a:solidFill>
                        <a:latin typeface="Arial"/>
                        <a:ea typeface="Arial"/>
                        <a:cs typeface="Arial"/>
                        <a:sym typeface="Arial"/>
                      </a:endParaRPr>
                    </a:p>
                  </a:txBody>
                  <a:tcPr marL="45725" marR="45725" marT="45725" marB="45725" anchor="ctr">
                    <a:lnL w="12700" cap="flat" cmpd="sng">
                      <a:solidFill>
                        <a:srgbClr val="926C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26C00"/>
                      </a:solidFill>
                      <a:prstDash val="solid"/>
                      <a:round/>
                      <a:headEnd type="none" w="sm" len="sm"/>
                      <a:tailEnd type="none" w="sm" len="sm"/>
                    </a:lnT>
                    <a:lnB w="12700" cap="flat" cmpd="sng">
                      <a:solidFill>
                        <a:srgbClr val="926C00"/>
                      </a:solidFill>
                      <a:prstDash val="solid"/>
                      <a:round/>
                      <a:headEnd type="none" w="sm" len="sm"/>
                      <a:tailEnd type="none" w="sm" len="sm"/>
                    </a:lnB>
                  </a:tcPr>
                </a:tc>
                <a:extLst>
                  <a:ext uri="{0D108BD9-81ED-4DB2-BD59-A6C34878D82A}">
                    <a16:rowId xmlns:a16="http://schemas.microsoft.com/office/drawing/2014/main" val="10002"/>
                  </a:ext>
                </a:extLst>
              </a:tr>
              <a:tr h="4838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Interview Travel</a:t>
                      </a:r>
                      <a:endParaRPr sz="1400" b="0" i="0" u="none" strike="noStrike" cap="none">
                        <a:solidFill>
                          <a:srgbClr val="000000"/>
                        </a:solidFill>
                        <a:latin typeface="Arial"/>
                        <a:ea typeface="Arial"/>
                        <a:cs typeface="Arial"/>
                        <a:sym typeface="Arial"/>
                      </a:endParaRPr>
                    </a:p>
                  </a:txBody>
                  <a:tcPr marL="45725" marR="45725" marT="45725" marB="45725" anchor="ctr">
                    <a:lnL w="9525" cap="flat" cmpd="sng">
                      <a:solidFill>
                        <a:srgbClr val="000000">
                          <a:alpha val="0"/>
                        </a:srgbClr>
                      </a:solidFill>
                      <a:prstDash val="solid"/>
                      <a:round/>
                      <a:headEnd type="none" w="sm" len="sm"/>
                      <a:tailEnd type="none" w="sm" len="sm"/>
                    </a:lnL>
                    <a:lnR w="12700" cap="flat" cmpd="sng">
                      <a:solidFill>
                        <a:srgbClr val="926C00"/>
                      </a:solidFill>
                      <a:prstDash val="solid"/>
                      <a:round/>
                      <a:headEnd type="none" w="sm" len="sm"/>
                      <a:tailEnd type="none" w="sm" len="sm"/>
                    </a:lnR>
                    <a:lnT w="12700" cap="flat" cmpd="sng">
                      <a:solidFill>
                        <a:srgbClr val="926C00"/>
                      </a:solidFill>
                      <a:prstDash val="solid"/>
                      <a:round/>
                      <a:headEnd type="none" w="sm" len="sm"/>
                      <a:tailEnd type="none" w="sm" len="sm"/>
                    </a:lnT>
                    <a:lnB w="12700" cap="flat" cmpd="sng">
                      <a:solidFill>
                        <a:srgbClr val="926C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Varies widely</a:t>
                      </a:r>
                      <a:endParaRPr sz="1400" b="0" i="0" u="none" strike="noStrike" cap="none">
                        <a:solidFill>
                          <a:srgbClr val="000000"/>
                        </a:solidFill>
                        <a:latin typeface="Arial"/>
                        <a:ea typeface="Arial"/>
                        <a:cs typeface="Arial"/>
                        <a:sym typeface="Arial"/>
                      </a:endParaRPr>
                    </a:p>
                  </a:txBody>
                  <a:tcPr marL="45725" marR="45725" marT="45725" marB="45725" anchor="ctr">
                    <a:lnL w="12700" cap="flat" cmpd="sng">
                      <a:solidFill>
                        <a:srgbClr val="926C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26C00"/>
                      </a:solidFill>
                      <a:prstDash val="solid"/>
                      <a:round/>
                      <a:headEnd type="none" w="sm" len="sm"/>
                      <a:tailEnd type="none" w="sm" len="sm"/>
                    </a:lnT>
                    <a:lnB w="12700" cap="flat" cmpd="sng">
                      <a:solidFill>
                        <a:srgbClr val="926C00"/>
                      </a:solidFill>
                      <a:prstDash val="solid"/>
                      <a:round/>
                      <a:headEnd type="none" w="sm" len="sm"/>
                      <a:tailEnd type="none" w="sm" len="sm"/>
                    </a:lnB>
                  </a:tcPr>
                </a:tc>
                <a:extLst>
                  <a:ext uri="{0D108BD9-81ED-4DB2-BD59-A6C34878D82A}">
                    <a16:rowId xmlns:a16="http://schemas.microsoft.com/office/drawing/2014/main" val="10003"/>
                  </a:ext>
                </a:extLst>
              </a:tr>
              <a:tr h="483875">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t>Total</a:t>
                      </a:r>
                      <a:endParaRPr sz="1400" b="1" i="0" u="none" strike="noStrike" cap="none">
                        <a:solidFill>
                          <a:srgbClr val="000000"/>
                        </a:solidFill>
                        <a:latin typeface="Arial"/>
                        <a:ea typeface="Arial"/>
                        <a:cs typeface="Arial"/>
                        <a:sym typeface="Arial"/>
                      </a:endParaRPr>
                    </a:p>
                  </a:txBody>
                  <a:tcPr marL="45725" marR="45725" marT="45725" marB="45725" anchor="ctr">
                    <a:lnL w="9525" cap="flat" cmpd="sng">
                      <a:solidFill>
                        <a:srgbClr val="000000">
                          <a:alpha val="0"/>
                        </a:srgbClr>
                      </a:solidFill>
                      <a:prstDash val="solid"/>
                      <a:round/>
                      <a:headEnd type="none" w="sm" len="sm"/>
                      <a:tailEnd type="none" w="sm" len="sm"/>
                    </a:lnL>
                    <a:lnR w="12700" cap="flat" cmpd="sng">
                      <a:solidFill>
                        <a:srgbClr val="926C00"/>
                      </a:solidFill>
                      <a:prstDash val="solid"/>
                      <a:round/>
                      <a:headEnd type="none" w="sm" len="sm"/>
                      <a:tailEnd type="none" w="sm" len="sm"/>
                    </a:lnR>
                    <a:lnT w="12700" cap="flat" cmpd="sng">
                      <a:solidFill>
                        <a:srgbClr val="926C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t>Expect total costs to be in the $1,000</a:t>
                      </a:r>
                      <a:r>
                        <a:rPr lang="en" sz="1400" b="1" u="none" strike="noStrike" cap="none"/>
                        <a:t>’</a:t>
                      </a:r>
                      <a:r>
                        <a:rPr lang="en" sz="1400" b="1" i="0" u="none" strike="noStrike" cap="none"/>
                        <a:t>s</a:t>
                      </a:r>
                      <a:endParaRPr sz="1400" b="1" i="0" u="none" strike="noStrike" cap="none">
                        <a:solidFill>
                          <a:srgbClr val="000000"/>
                        </a:solidFill>
                        <a:latin typeface="Arial"/>
                        <a:ea typeface="Arial"/>
                        <a:cs typeface="Arial"/>
                        <a:sym typeface="Arial"/>
                      </a:endParaRPr>
                    </a:p>
                  </a:txBody>
                  <a:tcPr marL="45725" marR="45725" marT="45725" marB="45725" anchor="ctr">
                    <a:lnL w="12700" cap="flat" cmpd="sng">
                      <a:solidFill>
                        <a:srgbClr val="926C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26C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3141</Words>
  <Application>Microsoft Office PowerPoint</Application>
  <PresentationFormat>On-screen Show (16:9)</PresentationFormat>
  <Paragraphs>279</Paragraphs>
  <Slides>39</Slides>
  <Notes>39</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39</vt:i4>
      </vt:variant>
    </vt:vector>
  </HeadingPairs>
  <TitlesOfParts>
    <vt:vector size="43" baseType="lpstr">
      <vt:lpstr>Arial</vt:lpstr>
      <vt:lpstr>Times New Roman</vt:lpstr>
      <vt:lpstr>1_Simple Light</vt:lpstr>
      <vt:lpstr>2_Simple Light</vt:lpstr>
      <vt:lpstr>Primary Application</vt:lpstr>
      <vt:lpstr>PreMD Entry Survey</vt:lpstr>
      <vt:lpstr>Upcoming Princeton Review Events</vt:lpstr>
      <vt:lpstr>Overview</vt:lpstr>
      <vt:lpstr>The Application Cycle</vt:lpstr>
      <vt:lpstr>Timeline</vt:lpstr>
      <vt:lpstr>CUSOM Application Timeline</vt:lpstr>
      <vt:lpstr>What is the Primary Application?</vt:lpstr>
      <vt:lpstr>Cost of Applying</vt:lpstr>
      <vt:lpstr>What Do Each of These Sections Include?</vt:lpstr>
      <vt:lpstr>Background Info</vt:lpstr>
      <vt:lpstr>Coursework and Official Transcripts</vt:lpstr>
      <vt:lpstr>Personal Statement - What Is It?</vt:lpstr>
      <vt:lpstr>Personal Statement - What Is It?</vt:lpstr>
      <vt:lpstr>Where do I start?</vt:lpstr>
      <vt:lpstr>Personal Statement - What Makes It Good?</vt:lpstr>
      <vt:lpstr>Personal Statement - What Makes It Good?</vt:lpstr>
      <vt:lpstr>In Summary:</vt:lpstr>
      <vt:lpstr>Personal Statement - Editing</vt:lpstr>
      <vt:lpstr>AMCAS Application: Work/Activities</vt:lpstr>
      <vt:lpstr>AMCAS Application: Work/Activities</vt:lpstr>
      <vt:lpstr>New for 2023: Anticipated Experiences</vt:lpstr>
      <vt:lpstr>Example Experience Entry </vt:lpstr>
      <vt:lpstr>Example Experience Entry </vt:lpstr>
      <vt:lpstr>Example Experience Entry </vt:lpstr>
      <vt:lpstr>Most Meaningful Experiences</vt:lpstr>
      <vt:lpstr>Work and Activities - How to Prepare Beforehand</vt:lpstr>
      <vt:lpstr>Work and Activities - What Makes it Good? </vt:lpstr>
      <vt:lpstr>Characteristics of a Medical Student</vt:lpstr>
      <vt:lpstr>TMDSAS: Texas Medical Schools </vt:lpstr>
      <vt:lpstr>AACOMAS: D.O. Schools</vt:lpstr>
      <vt:lpstr>Do I Need a Cohesive Application?</vt:lpstr>
      <vt:lpstr>When do I apply?</vt:lpstr>
      <vt:lpstr>PowerPoint Presentation</vt:lpstr>
      <vt:lpstr>PreMD Exit Survey</vt:lpstr>
      <vt:lpstr>Thank you!  Questions?</vt:lpstr>
      <vt:lpstr>Appendix</vt:lpstr>
      <vt:lpstr>What is the Early Decision Program?</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Application</dc:title>
  <dc:creator>Lauren Miller</dc:creator>
  <cp:lastModifiedBy>Arguinchona, Lauren</cp:lastModifiedBy>
  <cp:revision>1</cp:revision>
  <dcterms:modified xsi:type="dcterms:W3CDTF">2023-05-25T16:24:39Z</dcterms:modified>
</cp:coreProperties>
</file>