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BD23A3-B61C-43C6-841A-9DCFE996AAE9}">
  <a:tblStyle styleId="{04BD23A3-B61C-43C6-841A-9DCFE996AAE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5" autoAdjust="0"/>
  </p:normalViewPr>
  <p:slideViewPr>
    <p:cSldViewPr snapToGrid="0">
      <p:cViewPr>
        <p:scale>
          <a:sx n="76" d="100"/>
          <a:sy n="76" d="100"/>
        </p:scale>
        <p:origin x="10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udents-residents.aamc.org/medical-school-admission-requirements/required-premedical-coursework-and-competenc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udents-residents.aamc.org/media/12716/download?attach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hemdjourney.com/lizzym-score-and-your-med-school-application-2021-review/#:~:text=Students%20with%20LizzyM%20scores%20of,schools%20and%20other%20medical%20scho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amc.org/services/admissions-lifecycle/competencies-entering-medical-stud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Good point here is longitudinal fashion - a LOR from a coordinator you completed 2 day of volunteer work for would not be an ideal option</a:t>
            </a:r>
            <a:endParaRPr dirty="0"/>
          </a:p>
          <a:p>
            <a:pPr marL="457200" lvl="0" indent="-298450" algn="l" rtl="0">
              <a:spcBef>
                <a:spcPts val="0"/>
              </a:spcBef>
              <a:spcAft>
                <a:spcPts val="0"/>
              </a:spcAft>
              <a:buSzPts val="1100"/>
              <a:buChar char="-"/>
            </a:pPr>
            <a:r>
              <a:rPr lang="en" dirty="0"/>
              <a:t>For professors - I made sure to ask professors that I had more than 1 course with. I attended a small school so this might be more likely, but if you only have 1 class with that professor make sure you make a point to connect with them outside of class, do research with them, etc. </a:t>
            </a:r>
            <a:endParaRPr dirty="0"/>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How does this person know you? A letter from someone who has known you/your work over time will speak louder than the lecturing professor for the 8am, 400 person Chemistry lecture you (sometimes) attend</a:t>
            </a:r>
            <a:endParaRPr dirty="0"/>
          </a:p>
          <a:p>
            <a:pPr marL="457200" lvl="0" indent="-298450" algn="l" rtl="0">
              <a:lnSpc>
                <a:spcPct val="100000"/>
              </a:lnSpc>
              <a:spcBef>
                <a:spcPts val="0"/>
              </a:spcBef>
              <a:spcAft>
                <a:spcPts val="0"/>
              </a:spcAft>
              <a:buSzPts val="1100"/>
              <a:buChar char="●"/>
            </a:pPr>
            <a:r>
              <a:rPr lang="en" dirty="0"/>
              <a:t>Can they say good things?</a:t>
            </a:r>
            <a:endParaRPr dirty="0"/>
          </a:p>
          <a:p>
            <a:pPr marL="914400" lvl="1" indent="-298450" algn="l" rtl="0">
              <a:lnSpc>
                <a:spcPct val="100000"/>
              </a:lnSpc>
              <a:spcBef>
                <a:spcPts val="0"/>
              </a:spcBef>
              <a:spcAft>
                <a:spcPts val="0"/>
              </a:spcAft>
              <a:buSzPts val="1100"/>
              <a:buChar char="○"/>
            </a:pPr>
            <a:r>
              <a:rPr lang="en" dirty="0"/>
              <a:t>Specific examples</a:t>
            </a:r>
            <a:endParaRPr dirty="0"/>
          </a:p>
          <a:p>
            <a:pPr marL="914400" lvl="1" indent="-298450" algn="l" rtl="0">
              <a:lnSpc>
                <a:spcPct val="100000"/>
              </a:lnSpc>
              <a:spcBef>
                <a:spcPts val="0"/>
              </a:spcBef>
              <a:spcAft>
                <a:spcPts val="0"/>
              </a:spcAft>
              <a:buSzPts val="1100"/>
              <a:buChar char="○"/>
            </a:pPr>
            <a:r>
              <a:rPr lang="en" dirty="0"/>
              <a:t>Descriptive (but not flowery) language</a:t>
            </a:r>
            <a:endParaRPr dirty="0"/>
          </a:p>
          <a:p>
            <a:pPr marL="914400" lvl="1" indent="-298450" algn="l" rtl="0">
              <a:lnSpc>
                <a:spcPct val="100000"/>
              </a:lnSpc>
              <a:spcBef>
                <a:spcPts val="0"/>
              </a:spcBef>
              <a:spcAft>
                <a:spcPts val="0"/>
              </a:spcAft>
              <a:buSzPts val="1100"/>
              <a:buChar char="○"/>
            </a:pPr>
            <a:r>
              <a:rPr lang="en" dirty="0"/>
              <a:t>Punch lines - I have shown you that this person is competent at A, and remarkable at B. A punch line makes it blunt - they will not miss the point.</a:t>
            </a:r>
            <a:endParaRPr dirty="0"/>
          </a:p>
          <a:p>
            <a:pPr marL="457200" lvl="0" indent="-298450" algn="l" rtl="0">
              <a:lnSpc>
                <a:spcPct val="100000"/>
              </a:lnSpc>
              <a:spcBef>
                <a:spcPts val="0"/>
              </a:spcBef>
              <a:spcAft>
                <a:spcPts val="0"/>
              </a:spcAft>
              <a:buSzPts val="1100"/>
              <a:buChar char="●"/>
            </a:pPr>
            <a:r>
              <a:rPr lang="en" dirty="0"/>
              <a:t>Offer to provide context - in the form of a CV, meeting for coffee, etc. In this case. Not everyone knows what Philmont is - if I’d left it in the top paragraph, it sounds like a summer camp. In reality, it’s the largest camping operation in the world and it serves ~22-24k people every summer, spread out across 220 square miles of high desert wilderness in northeastern New Mexico. Numbers - and sometimes extra details - speak volumes.</a:t>
            </a:r>
            <a:endParaRPr dirty="0"/>
          </a:p>
          <a:p>
            <a:pPr marL="457200" lvl="0" indent="-298450" algn="l" rtl="0">
              <a:lnSpc>
                <a:spcPct val="100000"/>
              </a:lnSpc>
              <a:spcBef>
                <a:spcPts val="0"/>
              </a:spcBef>
              <a:spcAft>
                <a:spcPts val="0"/>
              </a:spcAft>
              <a:buSzPts val="1100"/>
              <a:buChar char="●"/>
            </a:pPr>
            <a:r>
              <a:rPr lang="en" dirty="0"/>
              <a:t>Ideally, choose someone who knows you but also what you’ve done (whether it’s in class, a job, volunteering role) and can explain WHY what you did and how you did it was so impressive. </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dd167a1e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dd167a1e3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Potential Writes says “no” or doesn’t respond: I brainstormed and asked 6 people to write LORs, this gives you some wiggle room if 1-2 people say no or do not respond. Might be useful to brainstorm 7-8 people that could be potential LORs and then prioritize from there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b="1" dirty="0"/>
              <a:t>Try to think about humanities requirements that might not be so obvious</a:t>
            </a:r>
            <a:endParaRPr b="1" dirty="0"/>
          </a:p>
          <a:p>
            <a:pPr marL="914400" lvl="1" indent="-298450" algn="l" rtl="0">
              <a:lnSpc>
                <a:spcPct val="100000"/>
              </a:lnSpc>
              <a:spcBef>
                <a:spcPts val="0"/>
              </a:spcBef>
              <a:spcAft>
                <a:spcPts val="0"/>
              </a:spcAft>
              <a:buSzPts val="1100"/>
              <a:buChar char="-"/>
            </a:pPr>
            <a:r>
              <a:rPr lang="en" b="1" dirty="0"/>
              <a:t>If schools want English at all, it’s usually a year. Some schools (OHSU and Emory in the EY2020 cycle) want more.</a:t>
            </a:r>
            <a:endParaRPr b="1" dirty="0"/>
          </a:p>
          <a:p>
            <a:pPr marL="457200" lvl="0" indent="-298450" algn="l" rtl="0">
              <a:lnSpc>
                <a:spcPct val="100000"/>
              </a:lnSpc>
              <a:spcBef>
                <a:spcPts val="0"/>
              </a:spcBef>
              <a:spcAft>
                <a:spcPts val="0"/>
              </a:spcAft>
              <a:buSzPts val="1100"/>
              <a:buChar char="-"/>
            </a:pPr>
            <a:r>
              <a:rPr lang="en" dirty="0"/>
              <a:t>Consider AP credit/Community college credit</a:t>
            </a:r>
            <a:endParaRPr dirty="0"/>
          </a:p>
          <a:p>
            <a:pPr marL="457200" lvl="0" indent="-298450" algn="l" rtl="0">
              <a:lnSpc>
                <a:spcPct val="100000"/>
              </a:lnSpc>
              <a:spcBef>
                <a:spcPts val="0"/>
              </a:spcBef>
              <a:spcAft>
                <a:spcPts val="0"/>
              </a:spcAft>
              <a:buSzPts val="1100"/>
              <a:buChar char="-"/>
            </a:pPr>
            <a:r>
              <a:rPr lang="en" dirty="0"/>
              <a:t>Work with your advisors to satisfy requirements, especially if you want to major in something other than science -&gt; its easier to satisfy if you are science, but you dont have to be!</a:t>
            </a:r>
            <a:endParaRPr dirty="0"/>
          </a:p>
          <a:p>
            <a:pPr marL="457200" lvl="0" indent="-298450" algn="l" rtl="0">
              <a:lnSpc>
                <a:spcPct val="100000"/>
              </a:lnSpc>
              <a:spcBef>
                <a:spcPts val="0"/>
              </a:spcBef>
              <a:spcAft>
                <a:spcPts val="0"/>
              </a:spcAft>
              <a:buSzPts val="1100"/>
              <a:buChar char="-"/>
            </a:pPr>
            <a:r>
              <a:rPr lang="en" dirty="0"/>
              <a:t>Consider how the classes you take might help you prepare for the MCAT (+ when you might take them related to your test)</a:t>
            </a:r>
            <a:endParaRPr dirty="0"/>
          </a:p>
          <a:p>
            <a:pPr marL="457200" lvl="0" indent="-298450" algn="l" rtl="0">
              <a:lnSpc>
                <a:spcPct val="100000"/>
              </a:lnSpc>
              <a:spcBef>
                <a:spcPts val="0"/>
              </a:spcBef>
              <a:spcAft>
                <a:spcPts val="0"/>
              </a:spcAft>
              <a:buSzPts val="1100"/>
              <a:buChar char="-"/>
            </a:pPr>
            <a:r>
              <a:rPr lang="en" dirty="0"/>
              <a:t>Emphasize lab components!</a:t>
            </a:r>
            <a:endParaRPr dirty="0"/>
          </a:p>
          <a:p>
            <a:pPr marL="914400" lvl="1" indent="-298450" algn="l" rtl="0">
              <a:lnSpc>
                <a:spcPct val="100000"/>
              </a:lnSpc>
              <a:spcBef>
                <a:spcPts val="0"/>
              </a:spcBef>
              <a:spcAft>
                <a:spcPts val="0"/>
              </a:spcAft>
              <a:buSzPts val="1100"/>
              <a:buChar char="-"/>
            </a:pPr>
            <a:r>
              <a:rPr lang="en" dirty="0"/>
              <a:t>There might be some wiggle room within these requirements -&gt; Olivia used her Anthropology coursework toward a genetics course required by one school, Zoe used Mechanical Engineering for physics, Alex used Physiology for biology -&gt; work with the school to pass requirements by the school</a:t>
            </a:r>
            <a:endParaRPr dirty="0"/>
          </a:p>
          <a:p>
            <a:pPr marL="914400" lvl="1" indent="-298450" algn="l" rtl="0">
              <a:lnSpc>
                <a:spcPct val="100000"/>
              </a:lnSpc>
              <a:spcBef>
                <a:spcPts val="0"/>
              </a:spcBef>
              <a:spcAft>
                <a:spcPts val="0"/>
              </a:spcAft>
              <a:buSzPts val="1100"/>
              <a:buChar char="-"/>
            </a:pPr>
            <a:r>
              <a:rPr lang="en" dirty="0"/>
              <a:t>Think about saving your syllabus </a:t>
            </a:r>
            <a:endParaRPr dirty="0"/>
          </a:p>
          <a:p>
            <a:pPr marL="914400" lvl="1" indent="-298450" algn="l" rtl="0">
              <a:lnSpc>
                <a:spcPct val="100000"/>
              </a:lnSpc>
              <a:spcBef>
                <a:spcPts val="0"/>
              </a:spcBef>
              <a:spcAft>
                <a:spcPts val="0"/>
              </a:spcAft>
              <a:buSzPts val="1100"/>
              <a:buChar char="-"/>
            </a:pPr>
            <a:r>
              <a:rPr lang="en" dirty="0"/>
              <a:t>Keep in contact with the admissions office -&gt; schools will work with you</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u="sng" dirty="0">
                <a:solidFill>
                  <a:schemeClr val="hlink"/>
                </a:solidFill>
                <a:hlinkClick r:id="rId3"/>
              </a:rPr>
              <a:t>https://students-residents.aamc.org/medical-school-admission-requirements/required-premedical-coursework-and-competencies</a:t>
            </a:r>
            <a:r>
              <a:rPr lang="en"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dd167a1e3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dd167a1e3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Ranking</a:t>
            </a:r>
            <a:endParaRPr dirty="0"/>
          </a:p>
          <a:p>
            <a:pPr marL="457200" lvl="0" indent="-298450" algn="l" rtl="0">
              <a:lnSpc>
                <a:spcPct val="100000"/>
              </a:lnSpc>
              <a:spcBef>
                <a:spcPts val="0"/>
              </a:spcBef>
              <a:spcAft>
                <a:spcPts val="0"/>
              </a:spcAft>
              <a:buSzPts val="1100"/>
              <a:buChar char="-"/>
            </a:pPr>
            <a:r>
              <a:rPr lang="en" dirty="0"/>
              <a:t>Out of state acceptance %</a:t>
            </a:r>
            <a:endParaRPr dirty="0"/>
          </a:p>
          <a:p>
            <a:pPr marL="914400" lvl="1" indent="-298450" algn="l" rtl="0">
              <a:lnSpc>
                <a:spcPct val="100000"/>
              </a:lnSpc>
              <a:spcBef>
                <a:spcPts val="0"/>
              </a:spcBef>
              <a:spcAft>
                <a:spcPts val="0"/>
              </a:spcAft>
              <a:buSzPts val="1100"/>
              <a:buChar char="-"/>
            </a:pPr>
            <a:r>
              <a:rPr lang="en" dirty="0"/>
              <a:t>Think about what home ties mean</a:t>
            </a:r>
            <a:endParaRPr dirty="0"/>
          </a:p>
          <a:p>
            <a:pPr marL="1371600" lvl="2" indent="-298450" algn="l" rtl="0">
              <a:lnSpc>
                <a:spcPct val="100000"/>
              </a:lnSpc>
              <a:spcBef>
                <a:spcPts val="0"/>
              </a:spcBef>
              <a:spcAft>
                <a:spcPts val="0"/>
              </a:spcAft>
              <a:buSzPts val="1100"/>
              <a:buChar char="-"/>
            </a:pPr>
            <a:r>
              <a:rPr lang="en" dirty="0"/>
              <a:t>If you’re from there, if you have family there, etc</a:t>
            </a:r>
            <a:endParaRPr dirty="0"/>
          </a:p>
          <a:p>
            <a:pPr marL="457200" lvl="0" indent="-298450" algn="l" rtl="0">
              <a:lnSpc>
                <a:spcPct val="100000"/>
              </a:lnSpc>
              <a:spcBef>
                <a:spcPts val="0"/>
              </a:spcBef>
              <a:spcAft>
                <a:spcPts val="0"/>
              </a:spcAft>
              <a:buSzPts val="1100"/>
              <a:buChar char="-"/>
            </a:pPr>
            <a:r>
              <a:rPr lang="en" dirty="0"/>
              <a:t>OOS interview % as well - they may only interview one or two folks from OOS. If the % looks good, double check it against the other numbers.</a:t>
            </a:r>
            <a:endParaRPr dirty="0"/>
          </a:p>
          <a:p>
            <a:pPr marL="457200" lvl="0" indent="-298450" algn="l" rtl="0">
              <a:lnSpc>
                <a:spcPct val="100000"/>
              </a:lnSpc>
              <a:spcBef>
                <a:spcPts val="0"/>
              </a:spcBef>
              <a:spcAft>
                <a:spcPts val="0"/>
              </a:spcAft>
              <a:buSzPts val="1100"/>
              <a:buChar char="-"/>
            </a:pPr>
            <a:r>
              <a:rPr lang="en" dirty="0"/>
              <a:t>Application costs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MSAR lists “strong ties” for some schools, meaning you’ll have to justify a connection (historical, personal, etc) to that state. For most states, this needs to be GOOD - not just vacationing there every year, or having a relative who lives there. They want to hear why you’re more loyal to that state than wherever you currently call home.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fcb1873e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20fcb1873e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https://students-residents.aamc.org/media/12716/download?attachment</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All information provided by MSAR can be found on each individual school’s website. However, MSAR is nice because it complies all information into one location as shown on the next slide. </a:t>
            </a:r>
          </a:p>
          <a:p>
            <a:pPr marL="457200" lvl="0" indent="-298450" algn="l" rtl="0">
              <a:lnSpc>
                <a:spcPct val="100000"/>
              </a:lnSpc>
              <a:spcBef>
                <a:spcPts val="0"/>
              </a:spcBef>
              <a:spcAft>
                <a:spcPts val="0"/>
              </a:spcAft>
              <a:buSzPts val="1100"/>
              <a:buChar char="-"/>
            </a:pPr>
            <a:r>
              <a:rPr lang="en" dirty="0"/>
              <a:t>You can even filter your school search by different search criteria</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Lizzy M score is where you enter your personal stats and you get a score - for example 55. With this score you look up your ideal medical schools on SDN and compare to see if your score is close to their Lizzy M score range. </a:t>
            </a:r>
            <a:endParaRPr dirty="0"/>
          </a:p>
          <a:p>
            <a:pPr marL="457200" lvl="0" indent="-298450" algn="l" rtl="0">
              <a:lnSpc>
                <a:spcPct val="100000"/>
              </a:lnSpc>
              <a:spcBef>
                <a:spcPts val="0"/>
              </a:spcBef>
              <a:spcAft>
                <a:spcPts val="0"/>
              </a:spcAft>
              <a:buSzPts val="1100"/>
              <a:buChar char="-"/>
            </a:pPr>
            <a:r>
              <a:rPr lang="en" dirty="0"/>
              <a:t>Helps you determine if your overall application is a good match for that program </a:t>
            </a:r>
            <a:endParaRPr dirty="0"/>
          </a:p>
          <a:p>
            <a:pPr marL="457200" lvl="0" indent="-298450" algn="l" rtl="0">
              <a:lnSpc>
                <a:spcPct val="100000"/>
              </a:lnSpc>
              <a:spcBef>
                <a:spcPts val="0"/>
              </a:spcBef>
              <a:spcAft>
                <a:spcPts val="0"/>
              </a:spcAft>
              <a:buSzPts val="1100"/>
              <a:buChar char="-"/>
            </a:pPr>
            <a:r>
              <a:rPr lang="en" dirty="0"/>
              <a:t>Can also adjust your school search to only find schools that are within 10% of your LizzyM score, for example.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Reddit link to LizzyM for schools</a:t>
            </a:r>
            <a:endParaRPr dirty="0"/>
          </a:p>
          <a:p>
            <a:pPr marL="457200" lvl="0" indent="-298450" algn="l" rtl="0">
              <a:lnSpc>
                <a:spcPct val="100000"/>
              </a:lnSpc>
              <a:spcBef>
                <a:spcPts val="0"/>
              </a:spcBef>
              <a:spcAft>
                <a:spcPts val="0"/>
              </a:spcAft>
              <a:buSzPts val="1100"/>
              <a:buChar char="-"/>
            </a:pPr>
            <a:r>
              <a:rPr lang="en" u="sng" dirty="0">
                <a:solidFill>
                  <a:schemeClr val="hlink"/>
                </a:solidFill>
                <a:hlinkClick r:id="rId3"/>
              </a:rPr>
              <a:t>https://themdjourney.com/lizzym-score-and-your-med-school-application-2021-review/#:~:text=Students%20with%20LizzyM%20scores%20of,schools%20and%20other%20medical%20schools</a:t>
            </a:r>
            <a:r>
              <a:rPr lang="en" dirty="0"/>
              <a:t>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dd167a1e3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dd167a1e3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fcb1873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fcb1873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MCAT/GPA get you in the door -&gt; everything else gets you into the school</a:t>
            </a:r>
            <a:endParaRPr dirty="0"/>
          </a:p>
          <a:p>
            <a:pPr marL="457200" lvl="0" indent="-298450" algn="l" rtl="0">
              <a:lnSpc>
                <a:spcPct val="100000"/>
              </a:lnSpc>
              <a:spcBef>
                <a:spcPts val="0"/>
              </a:spcBef>
              <a:spcAft>
                <a:spcPts val="0"/>
              </a:spcAft>
              <a:buSzPts val="1100"/>
              <a:buChar char="-"/>
            </a:pPr>
            <a:r>
              <a:rPr lang="en" dirty="0"/>
              <a:t>Dont apply to a school you would never consider going to!</a:t>
            </a:r>
            <a:endParaRPr dirty="0"/>
          </a:p>
          <a:p>
            <a:pPr marL="914400" lvl="1" indent="-298450" algn="l" rtl="0">
              <a:lnSpc>
                <a:spcPct val="100000"/>
              </a:lnSpc>
              <a:spcBef>
                <a:spcPts val="0"/>
              </a:spcBef>
              <a:spcAft>
                <a:spcPts val="0"/>
              </a:spcAft>
              <a:buSzPts val="1100"/>
              <a:buChar char="-"/>
            </a:pPr>
            <a:r>
              <a:rPr lang="en" dirty="0"/>
              <a:t>If you get in and dont go -&gt; BAD</a:t>
            </a:r>
            <a:endParaRPr dirty="0"/>
          </a:p>
          <a:p>
            <a:pPr marL="457200" lvl="0" indent="-298450" algn="l" rtl="0">
              <a:lnSpc>
                <a:spcPct val="100000"/>
              </a:lnSpc>
              <a:spcBef>
                <a:spcPts val="0"/>
              </a:spcBef>
              <a:spcAft>
                <a:spcPts val="0"/>
              </a:spcAft>
              <a:buSzPts val="1100"/>
              <a:buChar char="-"/>
            </a:pPr>
            <a:r>
              <a:rPr lang="en" dirty="0"/>
              <a:t>How do you know your favorites</a:t>
            </a:r>
            <a:endParaRPr dirty="0"/>
          </a:p>
          <a:p>
            <a:pPr marL="914400" lvl="1" indent="-298450" algn="l" rtl="0">
              <a:lnSpc>
                <a:spcPct val="100000"/>
              </a:lnSpc>
              <a:spcBef>
                <a:spcPts val="0"/>
              </a:spcBef>
              <a:spcAft>
                <a:spcPts val="0"/>
              </a:spcAft>
              <a:buSzPts val="1100"/>
              <a:buChar char="-"/>
            </a:pPr>
            <a:r>
              <a:rPr lang="en" dirty="0"/>
              <a:t>Feel on interview days</a:t>
            </a:r>
            <a:endParaRPr dirty="0"/>
          </a:p>
          <a:p>
            <a:pPr marL="914400" lvl="1" indent="-298450" algn="l" rtl="0">
              <a:lnSpc>
                <a:spcPct val="100000"/>
              </a:lnSpc>
              <a:spcBef>
                <a:spcPts val="0"/>
              </a:spcBef>
              <a:spcAft>
                <a:spcPts val="0"/>
              </a:spcAft>
              <a:buSzPts val="1100"/>
              <a:buChar char="-"/>
            </a:pPr>
            <a:r>
              <a:rPr lang="en" dirty="0"/>
              <a:t>Looking at match stats to think about the future after medical school -&gt; can find match lists online</a:t>
            </a:r>
            <a:endParaRPr dirty="0"/>
          </a:p>
          <a:p>
            <a:pPr marL="457200" lvl="0" indent="-298450" algn="l" rtl="0">
              <a:lnSpc>
                <a:spcPct val="100000"/>
              </a:lnSpc>
              <a:spcBef>
                <a:spcPts val="0"/>
              </a:spcBef>
              <a:spcAft>
                <a:spcPts val="0"/>
              </a:spcAft>
              <a:buSzPts val="1100"/>
              <a:buChar char="-"/>
            </a:pPr>
            <a:r>
              <a:rPr lang="en" dirty="0"/>
              <a:t>How many schools to apply to</a:t>
            </a:r>
            <a:endParaRPr dirty="0"/>
          </a:p>
          <a:p>
            <a:pPr marL="914400" lvl="1" indent="-298450" algn="l" rtl="0">
              <a:lnSpc>
                <a:spcPct val="100000"/>
              </a:lnSpc>
              <a:spcBef>
                <a:spcPts val="0"/>
              </a:spcBef>
              <a:spcAft>
                <a:spcPts val="0"/>
              </a:spcAft>
              <a:buSzPts val="1100"/>
              <a:buChar char="-"/>
            </a:pPr>
            <a:r>
              <a:rPr lang="en" dirty="0"/>
              <a:t>Secondaries</a:t>
            </a:r>
            <a:endParaRPr dirty="0"/>
          </a:p>
          <a:p>
            <a:pPr marL="1371600" lvl="2" indent="-298450" algn="l" rtl="0">
              <a:lnSpc>
                <a:spcPct val="100000"/>
              </a:lnSpc>
              <a:spcBef>
                <a:spcPts val="0"/>
              </a:spcBef>
              <a:spcAft>
                <a:spcPts val="0"/>
              </a:spcAft>
              <a:buSzPts val="1100"/>
              <a:buChar char="-"/>
            </a:pPr>
            <a:r>
              <a:rPr lang="en" dirty="0"/>
              <a:t>The best way to make the most of your money is to intend to finish each secondary</a:t>
            </a:r>
            <a:endParaRPr dirty="0"/>
          </a:p>
          <a:p>
            <a:pPr marL="914400" lvl="1" indent="-298450" algn="l" rtl="0">
              <a:lnSpc>
                <a:spcPct val="100000"/>
              </a:lnSpc>
              <a:spcBef>
                <a:spcPts val="0"/>
              </a:spcBef>
              <a:spcAft>
                <a:spcPts val="0"/>
              </a:spcAft>
              <a:buSzPts val="1100"/>
              <a:buChar char="-"/>
            </a:pPr>
            <a:r>
              <a:rPr lang="en" dirty="0"/>
              <a:t>Depends on your preferences</a:t>
            </a:r>
            <a:endParaRPr dirty="0"/>
          </a:p>
          <a:p>
            <a:pPr marL="1371600" lvl="2" indent="-298450" algn="l" rtl="0">
              <a:lnSpc>
                <a:spcPct val="100000"/>
              </a:lnSpc>
              <a:spcBef>
                <a:spcPts val="0"/>
              </a:spcBef>
              <a:spcAft>
                <a:spcPts val="0"/>
              </a:spcAft>
              <a:buSzPts val="1100"/>
              <a:buChar char="-"/>
            </a:pPr>
            <a:r>
              <a:rPr lang="en" dirty="0"/>
              <a:t>Cost of application</a:t>
            </a:r>
            <a:endParaRPr dirty="0"/>
          </a:p>
          <a:p>
            <a:pPr marL="1371600" lvl="2" indent="-298450" algn="l" rtl="0">
              <a:lnSpc>
                <a:spcPct val="100000"/>
              </a:lnSpc>
              <a:spcBef>
                <a:spcPts val="0"/>
              </a:spcBef>
              <a:spcAft>
                <a:spcPts val="0"/>
              </a:spcAft>
              <a:buSzPts val="1100"/>
              <a:buChar char="-"/>
            </a:pPr>
            <a:r>
              <a:rPr lang="en" dirty="0"/>
              <a:t>Number you are interested in</a:t>
            </a:r>
            <a:endParaRPr dirty="0"/>
          </a:p>
          <a:p>
            <a:pPr marL="1371600" lvl="2" indent="-298450" algn="l" rtl="0">
              <a:lnSpc>
                <a:spcPct val="100000"/>
              </a:lnSpc>
              <a:spcBef>
                <a:spcPts val="0"/>
              </a:spcBef>
              <a:spcAft>
                <a:spcPts val="0"/>
              </a:spcAft>
              <a:buSzPts val="1100"/>
              <a:buChar char="-"/>
            </a:pPr>
            <a:r>
              <a:rPr lang="en" dirty="0"/>
              <a:t>Are you super committed to getting in this year</a:t>
            </a:r>
            <a:endParaRPr dirty="0"/>
          </a:p>
          <a:p>
            <a:pPr marL="1828800" lvl="3" indent="-298450" algn="l" rtl="0">
              <a:lnSpc>
                <a:spcPct val="100000"/>
              </a:lnSpc>
              <a:spcBef>
                <a:spcPts val="0"/>
              </a:spcBef>
              <a:spcAft>
                <a:spcPts val="0"/>
              </a:spcAft>
              <a:buSzPts val="1100"/>
              <a:buChar char="-"/>
            </a:pPr>
            <a:r>
              <a:rPr lang="en" dirty="0"/>
              <a:t>DO/MD applications as well</a:t>
            </a:r>
            <a:endParaRPr dirty="0"/>
          </a:p>
          <a:p>
            <a:pPr marL="1371600" lvl="2" indent="-298450" algn="l" rtl="0">
              <a:lnSpc>
                <a:spcPct val="100000"/>
              </a:lnSpc>
              <a:spcBef>
                <a:spcPts val="0"/>
              </a:spcBef>
              <a:spcAft>
                <a:spcPts val="0"/>
              </a:spcAft>
              <a:buSzPts val="1100"/>
              <a:buChar char="-"/>
            </a:pPr>
            <a:r>
              <a:rPr lang="en" dirty="0"/>
              <a:t>Think about how many secondaries you can complete</a:t>
            </a:r>
            <a:endParaRPr dirty="0"/>
          </a:p>
          <a:p>
            <a:pPr marL="457200" lvl="0" indent="-298450" algn="l" rtl="0">
              <a:lnSpc>
                <a:spcPct val="100000"/>
              </a:lnSpc>
              <a:spcBef>
                <a:spcPts val="0"/>
              </a:spcBef>
              <a:spcAft>
                <a:spcPts val="0"/>
              </a:spcAft>
              <a:buSzPts val="1100"/>
              <a:buChar char="-"/>
            </a:pPr>
            <a:r>
              <a:rPr lang="en" dirty="0"/>
              <a:t>Have reasons you want to go to the specific school because they will ask</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Pre-Health Advisor: recommended for students exploring a career in medicine; help you organize your required courses, tutoring/academic support if needed, help find experiences in the health field, and overall improve your application</a:t>
            </a:r>
            <a:endParaRPr dirty="0"/>
          </a:p>
          <a:p>
            <a:pPr marL="457200" lvl="0" indent="-298450" algn="l" rtl="0">
              <a:lnSpc>
                <a:spcPct val="100000"/>
              </a:lnSpc>
              <a:spcBef>
                <a:spcPts val="0"/>
              </a:spcBef>
              <a:spcAft>
                <a:spcPts val="0"/>
              </a:spcAft>
              <a:buSzPts val="1100"/>
              <a:buChar char="-"/>
            </a:pPr>
            <a:r>
              <a:rPr lang="en" dirty="0"/>
              <a:t>1st link: help you find an advisor if you have no other access</a:t>
            </a:r>
            <a:endParaRPr dirty="0"/>
          </a:p>
          <a:p>
            <a:pPr marL="457200" lvl="0" indent="-298450" algn="l" rtl="0">
              <a:lnSpc>
                <a:spcPct val="100000"/>
              </a:lnSpc>
              <a:spcBef>
                <a:spcPts val="0"/>
              </a:spcBef>
              <a:spcAft>
                <a:spcPts val="0"/>
              </a:spcAft>
              <a:buSzPts val="1100"/>
              <a:buChar char="-"/>
            </a:pPr>
            <a:r>
              <a:rPr lang="en" dirty="0"/>
              <a:t>2nd link: provides contact info for your schools advisor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Core competencies -&gt; maybe ask LOR writer to speak to specific ones in their letter</a:t>
            </a:r>
            <a:endParaRPr dirty="0"/>
          </a:p>
          <a:p>
            <a:pPr marL="457200" lvl="0" indent="-298450" algn="l" rtl="0">
              <a:lnSpc>
                <a:spcPct val="100000"/>
              </a:lnSpc>
              <a:spcBef>
                <a:spcPts val="0"/>
              </a:spcBef>
              <a:spcAft>
                <a:spcPts val="0"/>
              </a:spcAft>
              <a:buSzPts val="1100"/>
              <a:buChar char="-"/>
            </a:pPr>
            <a:r>
              <a:rPr lang="en" u="sng" dirty="0">
                <a:solidFill>
                  <a:schemeClr val="hlink"/>
                </a:solidFill>
                <a:hlinkClick r:id="rId3"/>
              </a:rPr>
              <a:t>https://www.aamc.org/services/admissions-lifecycle/competencies-entering-medical-students</a:t>
            </a:r>
            <a:r>
              <a:rPr lang="en" dirty="0"/>
              <a: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Tips</a:t>
            </a: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 dirty="0"/>
              <a:t>Give them materials - CV, how to write a medical school letter</a:t>
            </a:r>
            <a:endParaRPr dirty="0"/>
          </a:p>
          <a:p>
            <a:pPr marL="457200" lvl="0" indent="-298450" algn="l" rtl="0">
              <a:lnSpc>
                <a:spcPct val="100000"/>
              </a:lnSpc>
              <a:spcBef>
                <a:spcPts val="0"/>
              </a:spcBef>
              <a:spcAft>
                <a:spcPts val="0"/>
              </a:spcAft>
              <a:buSzPts val="1100"/>
              <a:buChar char="-"/>
            </a:pPr>
            <a:r>
              <a:rPr lang="en" dirty="0"/>
              <a:t>Ask if advisors are willing to read letters for you if your letter writers may have never written a LOR for medical school before</a:t>
            </a:r>
            <a:endParaRPr dirty="0"/>
          </a:p>
          <a:p>
            <a:pPr marL="914400" lvl="1" indent="-298450" algn="l" rtl="0">
              <a:lnSpc>
                <a:spcPct val="100000"/>
              </a:lnSpc>
              <a:spcBef>
                <a:spcPts val="0"/>
              </a:spcBef>
              <a:spcAft>
                <a:spcPts val="0"/>
              </a:spcAft>
              <a:buSzPts val="1100"/>
              <a:buChar char="-"/>
            </a:pPr>
            <a:r>
              <a:rPr lang="en" dirty="0"/>
              <a:t>What do I do if someone asks ME to write my own letter? (AMCAS confidentiality! Ask if they’d be willing to co-write with one of their grad students/TAs if you know one)</a:t>
            </a:r>
            <a:endParaRPr dirty="0"/>
          </a:p>
          <a:p>
            <a:pPr marL="457200" lvl="0" indent="-298450" algn="l" rtl="0">
              <a:lnSpc>
                <a:spcPct val="100000"/>
              </a:lnSpc>
              <a:spcBef>
                <a:spcPts val="0"/>
              </a:spcBef>
              <a:spcAft>
                <a:spcPts val="0"/>
              </a:spcAft>
              <a:buSzPts val="1100"/>
              <a:buChar char="-"/>
            </a:pPr>
            <a:r>
              <a:rPr lang="en" dirty="0"/>
              <a:t>Thank you card as a nudge to remind your letter writer the deadline is coming soon</a:t>
            </a:r>
            <a:endParaRPr dirty="0"/>
          </a:p>
          <a:p>
            <a:pPr marL="457200" lvl="0" indent="-298450" algn="l" rtl="0">
              <a:lnSpc>
                <a:spcPct val="100000"/>
              </a:lnSpc>
              <a:spcBef>
                <a:spcPts val="0"/>
              </a:spcBef>
              <a:spcAft>
                <a:spcPts val="0"/>
              </a:spcAft>
              <a:buClr>
                <a:schemeClr val="dk1"/>
              </a:buClr>
              <a:buSzPts val="1100"/>
              <a:buChar char="-"/>
            </a:pPr>
            <a:r>
              <a:rPr lang="en" dirty="0">
                <a:solidFill>
                  <a:schemeClr val="dk1"/>
                </a:solidFill>
              </a:rPr>
              <a:t>A broad scope can show you are a well rounded applicant - gives a complete view of your application</a:t>
            </a:r>
            <a:endParaRPr dirty="0">
              <a:solidFill>
                <a:schemeClr val="dk1"/>
              </a:solidFill>
            </a:endParaRPr>
          </a:p>
          <a:p>
            <a:pPr marL="914400" lvl="1" indent="-298450" algn="l" rtl="0">
              <a:lnSpc>
                <a:spcPct val="100000"/>
              </a:lnSpc>
              <a:spcBef>
                <a:spcPts val="0"/>
              </a:spcBef>
              <a:spcAft>
                <a:spcPts val="0"/>
              </a:spcAft>
              <a:buClr>
                <a:schemeClr val="dk1"/>
              </a:buClr>
              <a:buSzPts val="1100"/>
              <a:buChar char="-"/>
            </a:pPr>
            <a:r>
              <a:rPr lang="en" dirty="0">
                <a:solidFill>
                  <a:schemeClr val="dk1"/>
                </a:solidFill>
              </a:rPr>
              <a:t>Can also show different aspects of your personality </a:t>
            </a:r>
            <a:endParaRPr dirty="0">
              <a:solidFill>
                <a:schemeClr val="dk1"/>
              </a:solidFill>
            </a:endParaRPr>
          </a:p>
          <a:p>
            <a:pPr marL="457200" lvl="0" indent="-298450" algn="l" rtl="0">
              <a:lnSpc>
                <a:spcPct val="100000"/>
              </a:lnSpc>
              <a:spcBef>
                <a:spcPts val="0"/>
              </a:spcBef>
              <a:spcAft>
                <a:spcPts val="0"/>
              </a:spcAft>
              <a:buSzPts val="1100"/>
              <a:buChar char="-"/>
            </a:pPr>
            <a:r>
              <a:rPr lang="en" dirty="0"/>
              <a:t>Try to find a middle ground within the limit of LOR</a:t>
            </a:r>
            <a:endParaRPr dirty="0"/>
          </a:p>
          <a:p>
            <a:pPr marL="914400" lvl="1" indent="-298450" algn="l" rtl="0">
              <a:lnSpc>
                <a:spcPct val="100000"/>
              </a:lnSpc>
              <a:spcBef>
                <a:spcPts val="0"/>
              </a:spcBef>
              <a:spcAft>
                <a:spcPts val="0"/>
              </a:spcAft>
              <a:buSzPts val="1100"/>
              <a:buChar char="-"/>
            </a:pPr>
            <a:r>
              <a:rPr lang="en" dirty="0"/>
              <a:t>Dont add too many if you’re not confident that they are all great - similarly, hopefully you didn’t ask people that you thought would write an “ok” one</a:t>
            </a:r>
            <a:endParaRPr dirty="0"/>
          </a:p>
          <a:p>
            <a:pPr marL="914400" lvl="1" indent="-298450" algn="l" rtl="0">
              <a:lnSpc>
                <a:spcPct val="100000"/>
              </a:lnSpc>
              <a:spcBef>
                <a:spcPts val="0"/>
              </a:spcBef>
              <a:spcAft>
                <a:spcPts val="0"/>
              </a:spcAft>
              <a:buSzPts val="1100"/>
              <a:buChar char="-"/>
            </a:pPr>
            <a:r>
              <a:rPr lang="en" dirty="0"/>
              <a:t>The point of the LOR is to attest to who you are as a person -&gt; dont need to repeat 4 from a basic science professor because they might not be saying anything different</a:t>
            </a:r>
            <a:endParaRPr dirty="0"/>
          </a:p>
          <a:p>
            <a:pPr marL="914400" lvl="1" indent="-298450" algn="l" rtl="0">
              <a:lnSpc>
                <a:spcPct val="100000"/>
              </a:lnSpc>
              <a:spcBef>
                <a:spcPts val="0"/>
              </a:spcBef>
              <a:spcAft>
                <a:spcPts val="0"/>
              </a:spcAft>
              <a:buSzPts val="1100"/>
              <a:buChar char="-"/>
            </a:pPr>
            <a:r>
              <a:rPr lang="en" dirty="0"/>
              <a:t>Think about the actual content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Also offer up a time to meet for coffee, have a zoom/phone call to catch up if it has been awhile since you have interacted with this potential LOR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1" name="Google Shape;61;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18" name="Google Shape;18;p3"/>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23" name="Google Shape;23;p4"/>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3" name="Google Shape;33;p6"/>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8" name="Google Shape;38;p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school.cuanschutz.edu/deans-office/diversity-inclusion/about-us/pre-med-progra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students-residents.aamc.org/medical-school-admission-requirements/required-premedical-coursework-and-competenci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school.cuanschutz.edu/education/md-admissions/requirements#ac-degree-and-coursework-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s-residents.aamc.org/medical-school-admission-requirements/buying-and-using-medical-school-admission-requirements-faq?topic=buying-access-to-the-msar-websi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hemdjourney.com/lizzym-score-and-your-med-school-application-2021-review/#:~:text=Students%20with%20LizzyM%20scores%20of,schools%20and%20other%20medical%20schoo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www.reddit.com/r/premed/comments/iz4rj4/what_percentage_of_a_student_body_is_considere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ddit.com/r/premed/wiki/schoolli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aahp.org/public-resources/student-resources/find-an-adviso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aahp.org/public-resources/student-resources/find-an-advisor/locate-an-advisor-by-institu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loradowm.org/courses/pre-med/virtual-shadowing-nano-course-emergency-medic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amc.org/system/files?file=2019-09/lettersguidelinesbrochur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amc.org/services/admissions-lifecycle/competencies-entering-medical-stud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ervices.aamc.org/letterwri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311699" y="367154"/>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4000"/>
              <a:t>Letters of Recommendation, </a:t>
            </a:r>
            <a:br>
              <a:rPr lang="en" sz="4000"/>
            </a:br>
            <a:r>
              <a:rPr lang="en" sz="4000"/>
              <a:t>School Requirements,</a:t>
            </a:r>
            <a:br>
              <a:rPr lang="en" sz="4000"/>
            </a:br>
            <a:r>
              <a:rPr lang="en" sz="4000"/>
              <a:t>Creating a School List</a:t>
            </a:r>
            <a:endParaRPr sz="4000"/>
          </a:p>
        </p:txBody>
      </p:sp>
      <p:sp>
        <p:nvSpPr>
          <p:cNvPr id="69" name="Google Shape;69;p13"/>
          <p:cNvSpPr txBox="1">
            <a:spLocks noGrp="1"/>
          </p:cNvSpPr>
          <p:nvPr>
            <p:ph type="subTitle" idx="1"/>
          </p:nvPr>
        </p:nvSpPr>
        <p:spPr>
          <a:xfrm>
            <a:off x="311700" y="4440613"/>
            <a:ext cx="8520600" cy="792600"/>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SzPct val="181818"/>
              <a:buNone/>
            </a:pPr>
            <a:r>
              <a:rPr lang="en"/>
              <a:t>Looking for previous PreMD Presentations?</a:t>
            </a:r>
            <a:endParaRPr/>
          </a:p>
          <a:p>
            <a:pPr marL="0" lvl="0" indent="0" algn="ctr" rtl="0">
              <a:lnSpc>
                <a:spcPct val="100000"/>
              </a:lnSpc>
              <a:spcBef>
                <a:spcPts val="0"/>
              </a:spcBef>
              <a:spcAft>
                <a:spcPts val="0"/>
              </a:spcAft>
              <a:buSzPct val="181818"/>
              <a:buNone/>
            </a:pPr>
            <a:r>
              <a:rPr lang="en" u="sng">
                <a:solidFill>
                  <a:schemeClr val="hlink"/>
                </a:solidFill>
                <a:hlinkClick r:id="rId3"/>
              </a:rPr>
              <a:t>https://medschool.cuanschutz.edu/deans-office/diversity-inclusion/about-us/pre-med-program</a:t>
            </a:r>
            <a:r>
              <a:rPr lang="en"/>
              <a:t> </a:t>
            </a:r>
            <a:endParaRPr/>
          </a:p>
        </p:txBody>
      </p:sp>
      <p:sp>
        <p:nvSpPr>
          <p:cNvPr id="70" name="Google Shape;70;p13"/>
          <p:cNvSpPr txBox="1"/>
          <p:nvPr/>
        </p:nvSpPr>
        <p:spPr>
          <a:xfrm>
            <a:off x="311699" y="2607345"/>
            <a:ext cx="8520600" cy="792600"/>
          </a:xfrm>
          <a:prstGeom prst="rect">
            <a:avLst/>
          </a:prstGeom>
          <a:noFill/>
          <a:ln>
            <a:noFill/>
          </a:ln>
        </p:spPr>
        <p:txBody>
          <a:bodyPr spcFirstLastPara="1" wrap="square" lIns="91425" tIns="91425" rIns="91425" bIns="91425" anchor="t" anchorCtr="0">
            <a:normAutofit/>
          </a:bodyPr>
          <a:lstStyle/>
          <a:p>
            <a:pPr marL="114300" marR="0" lvl="0" indent="0" algn="ctr" rtl="0">
              <a:lnSpc>
                <a:spcPct val="115000"/>
              </a:lnSpc>
              <a:spcBef>
                <a:spcPts val="0"/>
              </a:spcBef>
              <a:spcAft>
                <a:spcPts val="0"/>
              </a:spcAft>
              <a:buClr>
                <a:schemeClr val="dk2"/>
              </a:buClr>
              <a:buSzPts val="1800"/>
              <a:buFont typeface="Arial"/>
              <a:buNone/>
            </a:pPr>
            <a:r>
              <a:rPr lang="en" sz="3200" b="0" i="0" u="none" strike="noStrike" cap="none">
                <a:solidFill>
                  <a:schemeClr val="dk2"/>
                </a:solidFill>
                <a:latin typeface="Times New Roman"/>
                <a:ea typeface="Times New Roman"/>
                <a:cs typeface="Times New Roman"/>
                <a:sym typeface="Times New Roman"/>
              </a:rPr>
              <a:t>Pre</a:t>
            </a:r>
            <a:r>
              <a:rPr lang="en" sz="3200" b="1" i="0" u="none" strike="noStrike" cap="none">
                <a:solidFill>
                  <a:srgbClr val="CC9900"/>
                </a:solidFill>
                <a:latin typeface="Times New Roman"/>
                <a:ea typeface="Times New Roman"/>
                <a:cs typeface="Times New Roman"/>
                <a:sym typeface="Times New Roman"/>
              </a:rPr>
              <a:t>MD</a:t>
            </a:r>
            <a:endParaRPr sz="3200" b="0" i="0" u="none" strike="noStrike" cap="none">
              <a:solidFill>
                <a:srgbClr val="CC9900"/>
              </a:solidFill>
              <a:latin typeface="Times New Roman"/>
              <a:ea typeface="Times New Roman"/>
              <a:cs typeface="Times New Roman"/>
              <a:sym typeface="Times New Roman"/>
            </a:endParaRPr>
          </a:p>
        </p:txBody>
      </p:sp>
      <p:pic>
        <p:nvPicPr>
          <p:cNvPr id="71" name="Google Shape;71;p13" descr="Medical students begin training in Colorado Springs | UCHealth Today"/>
          <p:cNvPicPr preferRelativeResize="0"/>
          <p:nvPr/>
        </p:nvPicPr>
        <p:blipFill rotWithShape="1">
          <a:blip r:embed="rId4">
            <a:alphaModFix/>
          </a:blip>
          <a:srcRect/>
          <a:stretch/>
        </p:blipFill>
        <p:spPr>
          <a:xfrm>
            <a:off x="3238738" y="3525005"/>
            <a:ext cx="2666525" cy="675520"/>
          </a:xfrm>
          <a:prstGeom prst="rect">
            <a:avLst/>
          </a:prstGeom>
          <a:noFill/>
          <a:ln>
            <a:noFill/>
          </a:ln>
        </p:spPr>
      </p:pic>
      <p:cxnSp>
        <p:nvCxnSpPr>
          <p:cNvPr id="72" name="Google Shape;72;p13"/>
          <p:cNvCxnSpPr/>
          <p:nvPr/>
        </p:nvCxnSpPr>
        <p:spPr>
          <a:xfrm>
            <a:off x="1926291" y="2482284"/>
            <a:ext cx="5291418"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AAMC Core Competencies</a:t>
            </a:r>
            <a:endParaRPr/>
          </a:p>
        </p:txBody>
      </p:sp>
      <p:graphicFrame>
        <p:nvGraphicFramePr>
          <p:cNvPr id="129" name="Google Shape;129;p22"/>
          <p:cNvGraphicFramePr/>
          <p:nvPr/>
        </p:nvGraphicFramePr>
        <p:xfrm>
          <a:off x="405617" y="1176866"/>
          <a:ext cx="8332775" cy="2938000"/>
        </p:xfrm>
        <a:graphic>
          <a:graphicData uri="http://schemas.openxmlformats.org/drawingml/2006/table">
            <a:tbl>
              <a:tblPr>
                <a:noFill/>
                <a:tableStyleId>{04BD23A3-B61C-43C6-841A-9DCFE996AAE9}</a:tableStyleId>
              </a:tblPr>
              <a:tblGrid>
                <a:gridCol w="2749925">
                  <a:extLst>
                    <a:ext uri="{9D8B030D-6E8A-4147-A177-3AD203B41FA5}">
                      <a16:colId xmlns:a16="http://schemas.microsoft.com/office/drawing/2014/main" val="20000"/>
                    </a:ext>
                  </a:extLst>
                </a:gridCol>
                <a:gridCol w="2791425">
                  <a:extLst>
                    <a:ext uri="{9D8B030D-6E8A-4147-A177-3AD203B41FA5}">
                      <a16:colId xmlns:a16="http://schemas.microsoft.com/office/drawing/2014/main" val="20001"/>
                    </a:ext>
                  </a:extLst>
                </a:gridCol>
                <a:gridCol w="2791425">
                  <a:extLst>
                    <a:ext uri="{9D8B030D-6E8A-4147-A177-3AD203B41FA5}">
                      <a16:colId xmlns:a16="http://schemas.microsoft.com/office/drawing/2014/main" val="20002"/>
                    </a:ext>
                  </a:extLst>
                </a:gridCol>
              </a:tblGrid>
              <a:tr h="293800">
                <a:tc>
                  <a:txBody>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Pre-Professional Competencies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774"/>
                    </a:solidFill>
                  </a:tcPr>
                </a:tc>
                <a:tc>
                  <a:txBody>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Thinking and Reasoning Competencies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774"/>
                    </a:solidFill>
                  </a:tcPr>
                </a:tc>
                <a:tc>
                  <a:txBody>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Science Competencies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2774"/>
                    </a:solidFill>
                  </a:tcPr>
                </a:tc>
                <a:extLst>
                  <a:ext uri="{0D108BD9-81ED-4DB2-BD59-A6C34878D82A}">
                    <a16:rowId xmlns:a16="http://schemas.microsoft.com/office/drawing/2014/main" val="10000"/>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Service Orientation</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Critical Thinking</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Living Systems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Social Skills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Quantitative Reasoning</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Human Behavior</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Cultural Competence</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Scientific Inquiry</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Teamwork</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Written Communication</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Oral Communication</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Ethical Responsibility to Self and Others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Reliability and Dependability</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Resilience and Adaptability</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3800">
                <a:tc>
                  <a:txBody>
                    <a:bodyPr/>
                    <a:lstStyle/>
                    <a:p>
                      <a:pPr marL="171450" marR="0" lvl="0" indent="-171450" algn="l" rtl="0">
                        <a:lnSpc>
                          <a:spcPct val="100000"/>
                        </a:lnSpc>
                        <a:spcBef>
                          <a:spcPts val="0"/>
                        </a:spcBef>
                        <a:spcAft>
                          <a:spcPts val="0"/>
                        </a:spcAft>
                        <a:buClr>
                          <a:srgbClr val="000000"/>
                        </a:buClr>
                        <a:buSzPts val="1100"/>
                        <a:buFont typeface="Noto Sans Symbols"/>
                        <a:buChar char="▪"/>
                      </a:pPr>
                      <a:r>
                        <a:rPr lang="en" sz="1100" b="0" i="0" u="none" strike="noStrike" cap="none">
                          <a:solidFill>
                            <a:srgbClr val="000000"/>
                          </a:solidFill>
                          <a:latin typeface="Arial"/>
                          <a:ea typeface="Arial"/>
                          <a:cs typeface="Arial"/>
                          <a:sym typeface="Arial"/>
                        </a:rPr>
                        <a:t>Capacity for Improvement</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01600" algn="l" rtl="0">
                        <a:lnSpc>
                          <a:spcPct val="100000"/>
                        </a:lnSpc>
                        <a:spcBef>
                          <a:spcPts val="0"/>
                        </a:spcBef>
                        <a:spcAft>
                          <a:spcPts val="0"/>
                        </a:spcAft>
                        <a:buClr>
                          <a:srgbClr val="000000"/>
                        </a:buClr>
                        <a:buSzPts val="1100"/>
                        <a:buFont typeface="Noto Sans Symbols"/>
                        <a:buNone/>
                      </a:pPr>
                      <a:endParaRPr sz="11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does CUSOM say?</a:t>
            </a:r>
            <a:endParaRPr/>
          </a:p>
        </p:txBody>
      </p:sp>
      <p:sp>
        <p:nvSpPr>
          <p:cNvPr id="135" name="Google Shape;135;p23"/>
          <p:cNvSpPr txBox="1">
            <a:spLocks noGrp="1"/>
          </p:cNvSpPr>
          <p:nvPr>
            <p:ph type="body" idx="1"/>
          </p:nvPr>
        </p:nvSpPr>
        <p:spPr>
          <a:xfrm>
            <a:off x="311701" y="1152475"/>
            <a:ext cx="7226336"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42900" algn="l" rtl="0">
              <a:lnSpc>
                <a:spcPct val="115000"/>
              </a:lnSpc>
              <a:spcBef>
                <a:spcPts val="0"/>
              </a:spcBef>
              <a:spcAft>
                <a:spcPts val="0"/>
              </a:spcAft>
              <a:buSzPct val="108108"/>
              <a:buFont typeface="Noto Sans Symbols"/>
              <a:buChar char="▪"/>
            </a:pPr>
            <a:r>
              <a:rPr lang="en" b="1">
                <a:solidFill>
                  <a:srgbClr val="002774"/>
                </a:solidFill>
              </a:rPr>
              <a:t>How many letters do you require?</a:t>
            </a:r>
            <a:endParaRPr/>
          </a:p>
          <a:p>
            <a:pPr marL="914400" lvl="1" indent="-317500" algn="l" rtl="0">
              <a:lnSpc>
                <a:spcPct val="115000"/>
              </a:lnSpc>
              <a:spcBef>
                <a:spcPts val="0"/>
              </a:spcBef>
              <a:spcAft>
                <a:spcPts val="0"/>
              </a:spcAft>
              <a:buSzPct val="108108"/>
              <a:buFont typeface="Noto Sans Symbols"/>
              <a:buChar char="▪"/>
            </a:pPr>
            <a:r>
              <a:rPr lang="en"/>
              <a:t>3 to 5 letters</a:t>
            </a:r>
            <a:endParaRPr/>
          </a:p>
          <a:p>
            <a:pPr marL="457200" lvl="0" indent="-342900" algn="l" rtl="0">
              <a:lnSpc>
                <a:spcPct val="115000"/>
              </a:lnSpc>
              <a:spcBef>
                <a:spcPts val="0"/>
              </a:spcBef>
              <a:spcAft>
                <a:spcPts val="0"/>
              </a:spcAft>
              <a:buSzPct val="108108"/>
              <a:buFont typeface="Noto Sans Symbols"/>
              <a:buChar char="▪"/>
            </a:pPr>
            <a:r>
              <a:rPr lang="en" b="1">
                <a:solidFill>
                  <a:srgbClr val="002774"/>
                </a:solidFill>
              </a:rPr>
              <a:t>If a school offers a committee letter, do you want to see one?</a:t>
            </a:r>
            <a:endParaRPr/>
          </a:p>
          <a:p>
            <a:pPr marL="914400" lvl="1" indent="-317500" algn="l" rtl="0">
              <a:lnSpc>
                <a:spcPct val="115000"/>
              </a:lnSpc>
              <a:spcBef>
                <a:spcPts val="0"/>
              </a:spcBef>
              <a:spcAft>
                <a:spcPts val="0"/>
              </a:spcAft>
              <a:buSzPct val="108108"/>
              <a:buFont typeface="Noto Sans Symbols"/>
              <a:buChar char="▪"/>
            </a:pPr>
            <a:r>
              <a:rPr lang="en"/>
              <a:t>Yes</a:t>
            </a:r>
            <a:endParaRPr/>
          </a:p>
          <a:p>
            <a:pPr marL="457200" lvl="0" indent="-342900" algn="l" rtl="0">
              <a:lnSpc>
                <a:spcPct val="115000"/>
              </a:lnSpc>
              <a:spcBef>
                <a:spcPts val="0"/>
              </a:spcBef>
              <a:spcAft>
                <a:spcPts val="0"/>
              </a:spcAft>
              <a:buSzPct val="108108"/>
              <a:buFont typeface="Noto Sans Symbols"/>
              <a:buChar char="▪"/>
            </a:pPr>
            <a:r>
              <a:rPr lang="en" b="1">
                <a:solidFill>
                  <a:srgbClr val="002774"/>
                </a:solidFill>
              </a:rPr>
              <a:t>If a student sends the maximum number of letters, do you read them all?</a:t>
            </a:r>
            <a:endParaRPr/>
          </a:p>
          <a:p>
            <a:pPr marL="914400" lvl="1" indent="-317500" algn="l" rtl="0">
              <a:lnSpc>
                <a:spcPct val="115000"/>
              </a:lnSpc>
              <a:spcBef>
                <a:spcPts val="0"/>
              </a:spcBef>
              <a:spcAft>
                <a:spcPts val="0"/>
              </a:spcAft>
              <a:buSzPct val="108108"/>
              <a:buFont typeface="Noto Sans Symbols"/>
              <a:buChar char="▪"/>
            </a:pPr>
            <a:r>
              <a:rPr lang="en"/>
              <a:t>Yes</a:t>
            </a:r>
            <a:endParaRPr/>
          </a:p>
          <a:p>
            <a:pPr marL="457200" lvl="0" indent="-342900" algn="l" rtl="0">
              <a:lnSpc>
                <a:spcPct val="115000"/>
              </a:lnSpc>
              <a:spcBef>
                <a:spcPts val="0"/>
              </a:spcBef>
              <a:spcAft>
                <a:spcPts val="0"/>
              </a:spcAft>
              <a:buSzPct val="108108"/>
              <a:buFont typeface="Noto Sans Symbols"/>
              <a:buChar char="▪"/>
            </a:pPr>
            <a:r>
              <a:rPr lang="en" b="1">
                <a:solidFill>
                  <a:srgbClr val="002774"/>
                </a:solidFill>
              </a:rPr>
              <a:t>Do you prefer 3 vs 5 letters?</a:t>
            </a:r>
            <a:endParaRPr/>
          </a:p>
          <a:p>
            <a:pPr marL="914400" lvl="1" indent="-317500" algn="l" rtl="0">
              <a:lnSpc>
                <a:spcPct val="115000"/>
              </a:lnSpc>
              <a:spcBef>
                <a:spcPts val="0"/>
              </a:spcBef>
              <a:spcAft>
                <a:spcPts val="0"/>
              </a:spcAft>
              <a:buSzPct val="108108"/>
              <a:buFont typeface="Noto Sans Symbols"/>
              <a:buChar char="▪"/>
            </a:pPr>
            <a:r>
              <a:rPr lang="en"/>
              <a:t>There is no need to have 5 letters, just make sure that every letter is strong and from someone who knows you really well</a:t>
            </a:r>
            <a:endParaRPr/>
          </a:p>
          <a:p>
            <a:pPr marL="457200" lvl="0" indent="-342900" algn="l" rtl="0">
              <a:lnSpc>
                <a:spcPct val="115000"/>
              </a:lnSpc>
              <a:spcBef>
                <a:spcPts val="0"/>
              </a:spcBef>
              <a:spcAft>
                <a:spcPts val="0"/>
              </a:spcAft>
              <a:buSzPct val="108108"/>
              <a:buFont typeface="Noto Sans Symbols"/>
              <a:buChar char="▪"/>
            </a:pPr>
            <a:r>
              <a:rPr lang="en" b="1">
                <a:solidFill>
                  <a:srgbClr val="002774"/>
                </a:solidFill>
              </a:rPr>
              <a:t>What makes a great letter of recommendation?</a:t>
            </a:r>
            <a:endParaRPr/>
          </a:p>
          <a:p>
            <a:pPr marL="914400" lvl="1" indent="-317500" algn="l" rtl="0">
              <a:lnSpc>
                <a:spcPct val="115000"/>
              </a:lnSpc>
              <a:spcBef>
                <a:spcPts val="0"/>
              </a:spcBef>
              <a:spcAft>
                <a:spcPts val="0"/>
              </a:spcAft>
              <a:buSzPct val="108108"/>
              <a:buFont typeface="Noto Sans Symbols"/>
              <a:buChar char="▪"/>
            </a:pPr>
            <a:r>
              <a:rPr lang="en"/>
              <a:t>Have someone write it that knows you well and in a longitudinal fashion</a:t>
            </a:r>
            <a:endParaRPr/>
          </a:p>
          <a:p>
            <a:pPr marL="457200" lvl="0" indent="-342900" algn="l" rtl="0">
              <a:lnSpc>
                <a:spcPct val="115000"/>
              </a:lnSpc>
              <a:spcBef>
                <a:spcPts val="0"/>
              </a:spcBef>
              <a:spcAft>
                <a:spcPts val="0"/>
              </a:spcAft>
              <a:buSzPct val="108108"/>
              <a:buFont typeface="Noto Sans Symbols"/>
              <a:buChar char="▪"/>
            </a:pPr>
            <a:r>
              <a:rPr lang="en" b="1">
                <a:solidFill>
                  <a:srgbClr val="002774"/>
                </a:solidFill>
              </a:rPr>
              <a:t>What mistakes do students make?</a:t>
            </a:r>
            <a:endParaRPr/>
          </a:p>
          <a:p>
            <a:pPr marL="914400" lvl="1" indent="-317500" algn="l" rtl="0">
              <a:lnSpc>
                <a:spcPct val="115000"/>
              </a:lnSpc>
              <a:spcBef>
                <a:spcPts val="0"/>
              </a:spcBef>
              <a:spcAft>
                <a:spcPts val="0"/>
              </a:spcAft>
              <a:buSzPct val="108108"/>
              <a:buFont typeface="Noto Sans Symbols"/>
              <a:buChar char="▪"/>
            </a:pPr>
            <a:r>
              <a:rPr lang="en"/>
              <a:t>A common mistake is getting letters from someone who doesn’t know you well. The letter might say “they were in my biology class and got an A”</a:t>
            </a:r>
            <a:endParaRPr/>
          </a:p>
          <a:p>
            <a:pPr marL="914400" lvl="1" indent="-228600" algn="l" rtl="0">
              <a:lnSpc>
                <a:spcPct val="115000"/>
              </a:lnSpc>
              <a:spcBef>
                <a:spcPts val="0"/>
              </a:spcBef>
              <a:spcAft>
                <a:spcPts val="0"/>
              </a:spcAft>
              <a:buSzPct val="108108"/>
              <a:buNone/>
            </a:pPr>
            <a:endParaRPr/>
          </a:p>
        </p:txBody>
      </p:sp>
      <p:pic>
        <p:nvPicPr>
          <p:cNvPr id="136" name="Google Shape;136;p23" descr="Open envelope with solid fill"/>
          <p:cNvPicPr preferRelativeResize="0"/>
          <p:nvPr/>
        </p:nvPicPr>
        <p:blipFill rotWithShape="1">
          <a:blip r:embed="rId3">
            <a:alphaModFix/>
          </a:blip>
          <a:srcRect/>
          <a:stretch/>
        </p:blipFill>
        <p:spPr>
          <a:xfrm>
            <a:off x="7781027" y="2046114"/>
            <a:ext cx="1051272" cy="10512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LOR Example</a:t>
            </a:r>
            <a:endParaRPr/>
          </a:p>
        </p:txBody>
      </p:sp>
      <p:pic>
        <p:nvPicPr>
          <p:cNvPr id="142" name="Google Shape;142;p24"/>
          <p:cNvPicPr preferRelativeResize="0"/>
          <p:nvPr/>
        </p:nvPicPr>
        <p:blipFill rotWithShape="1">
          <a:blip r:embed="rId3">
            <a:alphaModFix/>
          </a:blip>
          <a:srcRect/>
          <a:stretch/>
        </p:blipFill>
        <p:spPr>
          <a:xfrm>
            <a:off x="2566100" y="1159500"/>
            <a:ext cx="4011811" cy="3820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Obstacles to Getting LORs</a:t>
            </a:r>
            <a:endParaRPr/>
          </a:p>
        </p:txBody>
      </p:sp>
      <p:sp>
        <p:nvSpPr>
          <p:cNvPr id="148" name="Google Shape;148;p25"/>
          <p:cNvSpPr txBox="1">
            <a:spLocks noGrp="1"/>
          </p:cNvSpPr>
          <p:nvPr>
            <p:ph type="body" idx="1"/>
          </p:nvPr>
        </p:nvSpPr>
        <p:spPr>
          <a:xfrm>
            <a:off x="311700" y="1017713"/>
            <a:ext cx="8520600" cy="3815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2774"/>
              </a:buClr>
              <a:buSzPts val="1400"/>
              <a:buFont typeface="Noto Sans Symbols"/>
              <a:buChar char="▪"/>
            </a:pPr>
            <a:r>
              <a:rPr lang="en" sz="1400" b="1" dirty="0">
                <a:solidFill>
                  <a:srgbClr val="002774"/>
                </a:solidFill>
              </a:rPr>
              <a:t>Knowing expectations for letters</a:t>
            </a:r>
            <a:endParaRPr sz="1400" b="1" dirty="0">
              <a:solidFill>
                <a:srgbClr val="002774"/>
              </a:solidFill>
            </a:endParaRPr>
          </a:p>
          <a:p>
            <a:pPr marL="914400" lvl="1" indent="-311150" algn="l" rtl="0">
              <a:lnSpc>
                <a:spcPct val="115000"/>
              </a:lnSpc>
              <a:spcBef>
                <a:spcPts val="0"/>
              </a:spcBef>
              <a:spcAft>
                <a:spcPts val="0"/>
              </a:spcAft>
              <a:buClr>
                <a:schemeClr val="dk1"/>
              </a:buClr>
              <a:buSzPts val="1300"/>
              <a:buFont typeface="Noto Sans Symbols"/>
              <a:buChar char="▪"/>
            </a:pPr>
            <a:r>
              <a:rPr lang="en" sz="1300" dirty="0">
                <a:solidFill>
                  <a:schemeClr val="dk1"/>
                </a:solidFill>
              </a:rPr>
              <a:t>Some professors will only provide them if you get an “A”</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Some professors might request that you be more involved in their class -&gt; being a TA</a:t>
            </a:r>
            <a:endParaRPr sz="1300" dirty="0">
              <a:solidFill>
                <a:schemeClr val="dk1"/>
              </a:solidFill>
            </a:endParaRPr>
          </a:p>
          <a:p>
            <a:pPr marL="457200" lvl="0" indent="-317500" algn="l" rtl="0">
              <a:lnSpc>
                <a:spcPct val="115000"/>
              </a:lnSpc>
              <a:spcBef>
                <a:spcPts val="0"/>
              </a:spcBef>
              <a:spcAft>
                <a:spcPts val="0"/>
              </a:spcAft>
              <a:buClr>
                <a:srgbClr val="002774"/>
              </a:buClr>
              <a:buSzPts val="1400"/>
              <a:buChar char="▪"/>
            </a:pPr>
            <a:r>
              <a:rPr lang="en" sz="1400" b="1" dirty="0">
                <a:solidFill>
                  <a:srgbClr val="002774"/>
                </a:solidFill>
              </a:rPr>
              <a:t>Asking for a letter long after a certain experience</a:t>
            </a:r>
            <a:endParaRPr sz="1400" b="1" dirty="0">
              <a:solidFill>
                <a:srgbClr val="002774"/>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Make sure you have a plan as to how to get the letter</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Ask early</a:t>
            </a:r>
            <a:endParaRPr sz="1300" dirty="0">
              <a:solidFill>
                <a:schemeClr val="dk1"/>
              </a:solidFill>
            </a:endParaRPr>
          </a:p>
          <a:p>
            <a:pPr marL="457200" lvl="0" indent="-317500" algn="l" rtl="0">
              <a:lnSpc>
                <a:spcPct val="115000"/>
              </a:lnSpc>
              <a:spcBef>
                <a:spcPts val="0"/>
              </a:spcBef>
              <a:spcAft>
                <a:spcPts val="0"/>
              </a:spcAft>
              <a:buClr>
                <a:srgbClr val="002774"/>
              </a:buClr>
              <a:buSzPts val="1400"/>
              <a:buChar char="▪"/>
            </a:pPr>
            <a:r>
              <a:rPr lang="en" sz="1400" b="1" dirty="0">
                <a:solidFill>
                  <a:srgbClr val="002774"/>
                </a:solidFill>
              </a:rPr>
              <a:t>Losing contact with your letter writers</a:t>
            </a:r>
            <a:endParaRPr sz="1400" b="1" dirty="0">
              <a:solidFill>
                <a:srgbClr val="002774"/>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Provide letter writers with clear deadlines</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Stay in continuous communication, it is okay to check in</a:t>
            </a:r>
            <a:endParaRPr sz="1300" dirty="0">
              <a:solidFill>
                <a:schemeClr val="dk1"/>
              </a:solidFill>
            </a:endParaRPr>
          </a:p>
          <a:p>
            <a:pPr marL="457200" lvl="0" indent="-317500" algn="l" rtl="0">
              <a:lnSpc>
                <a:spcPct val="115000"/>
              </a:lnSpc>
              <a:spcBef>
                <a:spcPts val="0"/>
              </a:spcBef>
              <a:spcAft>
                <a:spcPts val="0"/>
              </a:spcAft>
              <a:buClr>
                <a:srgbClr val="002774"/>
              </a:buClr>
              <a:buSzPts val="1400"/>
              <a:buChar char="▪"/>
            </a:pPr>
            <a:r>
              <a:rPr lang="en" sz="1400" b="1" dirty="0">
                <a:solidFill>
                  <a:srgbClr val="002774"/>
                </a:solidFill>
              </a:rPr>
              <a:t>Writers requesting to see your personal statement</a:t>
            </a:r>
            <a:endParaRPr sz="1400" b="1" dirty="0">
              <a:solidFill>
                <a:srgbClr val="002774"/>
              </a:solidFill>
            </a:endParaRPr>
          </a:p>
          <a:p>
            <a:pPr marL="914400" lvl="1" indent="-317500" algn="l" rtl="0">
              <a:lnSpc>
                <a:spcPct val="115000"/>
              </a:lnSpc>
              <a:spcBef>
                <a:spcPts val="0"/>
              </a:spcBef>
              <a:spcAft>
                <a:spcPts val="0"/>
              </a:spcAft>
              <a:buClr>
                <a:schemeClr val="dk1"/>
              </a:buClr>
              <a:buSzPts val="1400"/>
              <a:buChar char="▪"/>
            </a:pPr>
            <a:r>
              <a:rPr lang="en" sz="1300" dirty="0">
                <a:solidFill>
                  <a:schemeClr val="dk1"/>
                </a:solidFill>
              </a:rPr>
              <a:t>Try to have a really rough draft of your statement prepped</a:t>
            </a:r>
            <a:endParaRPr sz="1300" dirty="0">
              <a:solidFill>
                <a:schemeClr val="dk1"/>
              </a:solidFill>
            </a:endParaRPr>
          </a:p>
          <a:p>
            <a:pPr marL="457200" lvl="0" indent="-317500" algn="l" rtl="0">
              <a:lnSpc>
                <a:spcPct val="115000"/>
              </a:lnSpc>
              <a:spcBef>
                <a:spcPts val="0"/>
              </a:spcBef>
              <a:spcAft>
                <a:spcPts val="0"/>
              </a:spcAft>
              <a:buClr>
                <a:srgbClr val="002774"/>
              </a:buClr>
              <a:buSzPts val="1400"/>
              <a:buChar char="▪"/>
            </a:pPr>
            <a:r>
              <a:rPr lang="en" sz="1400" b="1" dirty="0">
                <a:solidFill>
                  <a:srgbClr val="002774"/>
                </a:solidFill>
              </a:rPr>
              <a:t>Unsure of if the writer will write a good letter</a:t>
            </a:r>
            <a:endParaRPr sz="1400" b="1" dirty="0">
              <a:solidFill>
                <a:srgbClr val="002774"/>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Ask potential writers if they can write you a </a:t>
            </a:r>
            <a:r>
              <a:rPr lang="en" sz="1300" b="1" i="1" u="sng" dirty="0">
                <a:solidFill>
                  <a:schemeClr val="dk1"/>
                </a:solidFill>
              </a:rPr>
              <a:t>STRONG</a:t>
            </a:r>
            <a:r>
              <a:rPr lang="en" sz="1300" dirty="0">
                <a:solidFill>
                  <a:schemeClr val="dk1"/>
                </a:solidFill>
              </a:rPr>
              <a:t> letter of recommendation</a:t>
            </a:r>
            <a:endParaRPr sz="1300" dirty="0">
              <a:solidFill>
                <a:schemeClr val="dk1"/>
              </a:solidFill>
            </a:endParaRPr>
          </a:p>
          <a:p>
            <a:pPr marL="457200" lvl="0" indent="-317500" algn="l" rtl="0">
              <a:lnSpc>
                <a:spcPct val="115000"/>
              </a:lnSpc>
              <a:spcBef>
                <a:spcPts val="0"/>
              </a:spcBef>
              <a:spcAft>
                <a:spcPts val="0"/>
              </a:spcAft>
              <a:buClr>
                <a:srgbClr val="002774"/>
              </a:buClr>
              <a:buSzPts val="1400"/>
              <a:buChar char="▪"/>
            </a:pPr>
            <a:r>
              <a:rPr lang="en" sz="1400" b="1" dirty="0">
                <a:solidFill>
                  <a:srgbClr val="002774"/>
                </a:solidFill>
              </a:rPr>
              <a:t>Potential writer says no</a:t>
            </a:r>
            <a:endParaRPr sz="1400" b="1" dirty="0">
              <a:solidFill>
                <a:srgbClr val="002774"/>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That’s okay! Not everyone you ask will feel like they can write a strong letter or have time to write a letter. It is better that they be honest than provide you with a weak LOR</a:t>
            </a:r>
            <a:endParaRPr sz="1300" dirty="0">
              <a:solidFill>
                <a:schemeClr val="dk1"/>
              </a:solidFill>
            </a:endParaRPr>
          </a:p>
        </p:txBody>
      </p:sp>
      <p:pic>
        <p:nvPicPr>
          <p:cNvPr id="149" name="Google Shape;149;p25"/>
          <p:cNvPicPr preferRelativeResize="0"/>
          <p:nvPr/>
        </p:nvPicPr>
        <p:blipFill>
          <a:blip r:embed="rId3">
            <a:alphaModFix/>
          </a:blip>
          <a:stretch>
            <a:fillRect/>
          </a:stretch>
        </p:blipFill>
        <p:spPr>
          <a:xfrm>
            <a:off x="6764575" y="2209075"/>
            <a:ext cx="1167725" cy="116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School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Premed Course Requirements</a:t>
            </a:r>
            <a:endParaRPr/>
          </a:p>
        </p:txBody>
      </p:sp>
      <p:sp>
        <p:nvSpPr>
          <p:cNvPr id="160" name="Google Shape;160;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00000"/>
              <a:buNone/>
            </a:pPr>
            <a:r>
              <a:rPr lang="en">
                <a:solidFill>
                  <a:schemeClr val="dk1"/>
                </a:solidFill>
              </a:rPr>
              <a:t>Every med school has different requirements! </a:t>
            </a:r>
            <a:endParaRPr>
              <a:solidFill>
                <a:schemeClr val="dk1"/>
              </a:solidFill>
            </a:endParaRPr>
          </a:p>
          <a:p>
            <a:pPr marL="0" lvl="0" indent="0" algn="l" rtl="0">
              <a:lnSpc>
                <a:spcPct val="115000"/>
              </a:lnSpc>
              <a:spcBef>
                <a:spcPts val="1200"/>
              </a:spcBef>
              <a:spcAft>
                <a:spcPts val="0"/>
              </a:spcAft>
              <a:buSzPct val="100000"/>
              <a:buNone/>
            </a:pPr>
            <a:r>
              <a:rPr lang="en">
                <a:solidFill>
                  <a:schemeClr val="dk1"/>
                </a:solidFill>
              </a:rPr>
              <a:t>In general: </a:t>
            </a:r>
            <a:endParaRPr>
              <a:solidFill>
                <a:schemeClr val="dk1"/>
              </a:solidFill>
            </a:endParaRPr>
          </a:p>
          <a:p>
            <a:pPr marL="457200" lvl="0" indent="-334327" algn="l" rtl="0">
              <a:lnSpc>
                <a:spcPct val="115000"/>
              </a:lnSpc>
              <a:spcBef>
                <a:spcPts val="1200"/>
              </a:spcBef>
              <a:spcAft>
                <a:spcPts val="0"/>
              </a:spcAft>
              <a:buSzPct val="100000"/>
              <a:buFont typeface="Noto Sans Symbols"/>
              <a:buChar char="▪"/>
            </a:pPr>
            <a:r>
              <a:rPr lang="en">
                <a:solidFill>
                  <a:schemeClr val="dk1"/>
                </a:solidFill>
              </a:rPr>
              <a:t>1 year biology </a:t>
            </a:r>
            <a:r>
              <a:rPr lang="en" b="1" u="sng">
                <a:solidFill>
                  <a:schemeClr val="dk1"/>
                </a:solidFill>
              </a:rPr>
              <a:t>WITH lab</a:t>
            </a:r>
            <a:endParaRPr b="1" u="sng">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year general chemistry </a:t>
            </a:r>
            <a:r>
              <a:rPr lang="en" b="1" u="sng">
                <a:solidFill>
                  <a:schemeClr val="dk1"/>
                </a:solidFill>
              </a:rPr>
              <a:t>WITH lab</a:t>
            </a:r>
            <a:endParaRPr b="1" u="sng">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year organic chemistry </a:t>
            </a:r>
            <a:r>
              <a:rPr lang="en" b="1" u="sng">
                <a:solidFill>
                  <a:schemeClr val="dk1"/>
                </a:solidFill>
              </a:rPr>
              <a:t>WITH lab</a:t>
            </a:r>
            <a:endParaRPr b="1" u="sng">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year physics </a:t>
            </a:r>
            <a:r>
              <a:rPr lang="en" b="1" u="sng">
                <a:solidFill>
                  <a:schemeClr val="dk1"/>
                </a:solidFill>
              </a:rPr>
              <a:t>WITH lab</a:t>
            </a:r>
            <a:endParaRPr b="1" u="sng">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year English/Humanities</a:t>
            </a:r>
            <a:endParaRPr>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year math</a:t>
            </a:r>
            <a:endParaRPr>
              <a:solidFill>
                <a:schemeClr val="dk1"/>
              </a:solidFill>
            </a:endParaRPr>
          </a:p>
          <a:p>
            <a:pPr marL="457200" lvl="0" indent="-334327" algn="l" rtl="0">
              <a:lnSpc>
                <a:spcPct val="115000"/>
              </a:lnSpc>
              <a:spcBef>
                <a:spcPts val="0"/>
              </a:spcBef>
              <a:spcAft>
                <a:spcPts val="0"/>
              </a:spcAft>
              <a:buSzPct val="100000"/>
              <a:buFont typeface="Noto Sans Symbols"/>
              <a:buChar char="▪"/>
            </a:pPr>
            <a:r>
              <a:rPr lang="en">
                <a:solidFill>
                  <a:schemeClr val="dk1"/>
                </a:solidFill>
              </a:rPr>
              <a:t>1 semester biochemistry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Can check MSAR to check specific school requirements or school websites will have them</a:t>
            </a:r>
            <a:endParaRPr>
              <a:solidFill>
                <a:schemeClr val="dk1"/>
              </a:solidFill>
            </a:endParaRPr>
          </a:p>
        </p:txBody>
      </p:sp>
      <p:pic>
        <p:nvPicPr>
          <p:cNvPr id="161" name="Google Shape;161;p27" descr="Beaker"/>
          <p:cNvPicPr preferRelativeResize="0"/>
          <p:nvPr/>
        </p:nvPicPr>
        <p:blipFill rotWithShape="1">
          <a:blip r:embed="rId3">
            <a:alphaModFix/>
          </a:blip>
          <a:srcRect/>
          <a:stretch/>
        </p:blipFill>
        <p:spPr>
          <a:xfrm>
            <a:off x="4868483" y="1152470"/>
            <a:ext cx="914400" cy="914400"/>
          </a:xfrm>
          <a:prstGeom prst="rect">
            <a:avLst/>
          </a:prstGeom>
          <a:noFill/>
          <a:ln>
            <a:noFill/>
          </a:ln>
        </p:spPr>
      </p:pic>
      <p:pic>
        <p:nvPicPr>
          <p:cNvPr id="162" name="Google Shape;162;p27" descr="Flask"/>
          <p:cNvPicPr preferRelativeResize="0"/>
          <p:nvPr/>
        </p:nvPicPr>
        <p:blipFill rotWithShape="1">
          <a:blip r:embed="rId4">
            <a:alphaModFix/>
          </a:blip>
          <a:srcRect/>
          <a:stretch/>
        </p:blipFill>
        <p:spPr>
          <a:xfrm>
            <a:off x="6548647" y="2571749"/>
            <a:ext cx="914399" cy="914399"/>
          </a:xfrm>
          <a:prstGeom prst="rect">
            <a:avLst/>
          </a:prstGeom>
          <a:noFill/>
          <a:ln>
            <a:noFill/>
          </a:ln>
        </p:spPr>
      </p:pic>
      <p:pic>
        <p:nvPicPr>
          <p:cNvPr id="163" name="Google Shape;163;p27" descr="Microscope"/>
          <p:cNvPicPr preferRelativeResize="0"/>
          <p:nvPr/>
        </p:nvPicPr>
        <p:blipFill rotWithShape="1">
          <a:blip r:embed="rId5">
            <a:alphaModFix/>
          </a:blip>
          <a:srcRect/>
          <a:stretch/>
        </p:blipFill>
        <p:spPr>
          <a:xfrm>
            <a:off x="7019492" y="1152475"/>
            <a:ext cx="914400" cy="914400"/>
          </a:xfrm>
          <a:prstGeom prst="rect">
            <a:avLst/>
          </a:prstGeom>
          <a:noFill/>
          <a:ln>
            <a:noFill/>
          </a:ln>
        </p:spPr>
      </p:pic>
      <p:pic>
        <p:nvPicPr>
          <p:cNvPr id="164" name="Google Shape;164;p27" descr="Test tubes"/>
          <p:cNvPicPr preferRelativeResize="0"/>
          <p:nvPr/>
        </p:nvPicPr>
        <p:blipFill rotWithShape="1">
          <a:blip r:embed="rId6">
            <a:alphaModFix/>
          </a:blip>
          <a:srcRect/>
          <a:stretch/>
        </p:blipFill>
        <p:spPr>
          <a:xfrm>
            <a:off x="4513439" y="2982650"/>
            <a:ext cx="914400" cy="914400"/>
          </a:xfrm>
          <a:prstGeom prst="rect">
            <a:avLst/>
          </a:prstGeom>
          <a:noFill/>
          <a:ln>
            <a:noFill/>
          </a:ln>
        </p:spPr>
      </p:pic>
      <p:pic>
        <p:nvPicPr>
          <p:cNvPr id="165" name="Google Shape;165;p27" descr="Mathematics"/>
          <p:cNvPicPr preferRelativeResize="0"/>
          <p:nvPr/>
        </p:nvPicPr>
        <p:blipFill rotWithShape="1">
          <a:blip r:embed="rId7">
            <a:alphaModFix/>
          </a:blip>
          <a:srcRect/>
          <a:stretch/>
        </p:blipFill>
        <p:spPr>
          <a:xfrm>
            <a:off x="5584715" y="2066872"/>
            <a:ext cx="914400" cy="914400"/>
          </a:xfrm>
          <a:prstGeom prst="rect">
            <a:avLst/>
          </a:prstGeom>
          <a:noFill/>
          <a:ln>
            <a:noFill/>
          </a:ln>
        </p:spPr>
      </p:pic>
      <p:pic>
        <p:nvPicPr>
          <p:cNvPr id="166" name="Google Shape;166;p27" descr="Bar chart RTL"/>
          <p:cNvPicPr preferRelativeResize="0"/>
          <p:nvPr/>
        </p:nvPicPr>
        <p:blipFill rotWithShape="1">
          <a:blip r:embed="rId8">
            <a:alphaModFix/>
          </a:blip>
          <a:srcRect/>
          <a:stretch/>
        </p:blipFill>
        <p:spPr>
          <a:xfrm>
            <a:off x="8065992" y="1616908"/>
            <a:ext cx="914400" cy="914400"/>
          </a:xfrm>
          <a:prstGeom prst="rect">
            <a:avLst/>
          </a:prstGeom>
          <a:noFill/>
          <a:ln>
            <a:noFill/>
          </a:ln>
        </p:spPr>
      </p:pic>
      <p:pic>
        <p:nvPicPr>
          <p:cNvPr id="167" name="Google Shape;167;p27" descr="Head with gears"/>
          <p:cNvPicPr preferRelativeResize="0"/>
          <p:nvPr/>
        </p:nvPicPr>
        <p:blipFill rotWithShape="1">
          <a:blip r:embed="rId9">
            <a:alphaModFix/>
          </a:blip>
          <a:srcRect/>
          <a:stretch/>
        </p:blipFill>
        <p:spPr>
          <a:xfrm>
            <a:off x="7582559" y="2924876"/>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TIPS: Course Requirements</a:t>
            </a:r>
            <a:endParaRPr/>
          </a:p>
        </p:txBody>
      </p:sp>
      <p:sp>
        <p:nvSpPr>
          <p:cNvPr id="173" name="Google Shape;173;p28"/>
          <p:cNvSpPr txBox="1">
            <a:spLocks noGrp="1"/>
          </p:cNvSpPr>
          <p:nvPr>
            <p:ph type="body" idx="1"/>
          </p:nvPr>
        </p:nvSpPr>
        <p:spPr>
          <a:xfrm>
            <a:off x="311700" y="1103000"/>
            <a:ext cx="8520600" cy="37932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Font typeface="Noto Sans Symbols"/>
              <a:buChar char="▪"/>
            </a:pPr>
            <a:r>
              <a:rPr lang="en" sz="1300">
                <a:solidFill>
                  <a:schemeClr val="dk1"/>
                </a:solidFill>
              </a:rPr>
              <a:t>Check early so you can plan ahead, don’t take extra classes if you don’t need to/want to</a:t>
            </a:r>
            <a:endParaRPr sz="1300">
              <a:solidFill>
                <a:schemeClr val="dk1"/>
              </a:solidFill>
            </a:endParaRPr>
          </a:p>
          <a:p>
            <a:pPr marL="457200" lvl="0" indent="-311150" algn="l" rtl="0">
              <a:lnSpc>
                <a:spcPct val="115000"/>
              </a:lnSpc>
              <a:spcBef>
                <a:spcPts val="0"/>
              </a:spcBef>
              <a:spcAft>
                <a:spcPts val="0"/>
              </a:spcAft>
              <a:buSzPts val="1300"/>
              <a:buFont typeface="Noto Sans Symbols"/>
              <a:buChar char="▪"/>
            </a:pPr>
            <a:r>
              <a:rPr lang="en" sz="1300" b="1">
                <a:solidFill>
                  <a:schemeClr val="dk1"/>
                </a:solidFill>
              </a:rPr>
              <a:t>You don’t need to be a science major!</a:t>
            </a:r>
            <a:endParaRPr sz="1300" b="1">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Being different from your peers and showing your specific interests can be a benefit, but only major in something else if you are truly interested in it</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Can take more science classes outside your major if you are looking to increase your science GPA</a:t>
            </a:r>
            <a:endParaRPr sz="1300">
              <a:solidFill>
                <a:schemeClr val="dk1"/>
              </a:solidFill>
            </a:endParaRPr>
          </a:p>
          <a:p>
            <a:pPr marL="457200" lvl="0" indent="-311150" algn="l" rtl="0">
              <a:lnSpc>
                <a:spcPct val="115000"/>
              </a:lnSpc>
              <a:spcBef>
                <a:spcPts val="0"/>
              </a:spcBef>
              <a:spcAft>
                <a:spcPts val="0"/>
              </a:spcAft>
              <a:buSzPts val="1300"/>
              <a:buFont typeface="Noto Sans Symbols"/>
              <a:buChar char="▪"/>
            </a:pPr>
            <a:r>
              <a:rPr lang="en" sz="1300">
                <a:solidFill>
                  <a:schemeClr val="dk1"/>
                </a:solidFill>
              </a:rPr>
              <a:t>Check if schools take AP credits </a:t>
            </a:r>
            <a:endParaRPr sz="1300">
              <a:solidFill>
                <a:schemeClr val="dk1"/>
              </a:solidFill>
            </a:endParaRPr>
          </a:p>
          <a:p>
            <a:pPr marL="457200" lvl="0" indent="-311150" algn="l" rtl="0">
              <a:lnSpc>
                <a:spcPct val="115000"/>
              </a:lnSpc>
              <a:spcBef>
                <a:spcPts val="0"/>
              </a:spcBef>
              <a:spcAft>
                <a:spcPts val="0"/>
              </a:spcAft>
              <a:buSzPts val="1300"/>
              <a:buFont typeface="Noto Sans Symbols"/>
              <a:buChar char="▪"/>
            </a:pPr>
            <a:r>
              <a:rPr lang="en" sz="1300">
                <a:solidFill>
                  <a:schemeClr val="dk1"/>
                </a:solidFill>
              </a:rPr>
              <a:t>Consider timing your classes to help prepare for the MCAT </a:t>
            </a:r>
            <a:endParaRPr sz="1300">
              <a:solidFill>
                <a:schemeClr val="dk1"/>
              </a:solidFill>
            </a:endParaRPr>
          </a:p>
          <a:p>
            <a:pPr marL="457200" lvl="0" indent="-311150" algn="l" rtl="0">
              <a:lnSpc>
                <a:spcPct val="115000"/>
              </a:lnSpc>
              <a:spcBef>
                <a:spcPts val="0"/>
              </a:spcBef>
              <a:spcAft>
                <a:spcPts val="0"/>
              </a:spcAft>
              <a:buSzPts val="1300"/>
              <a:buFont typeface="Noto Sans Symbols"/>
              <a:buChar char="▪"/>
            </a:pPr>
            <a:r>
              <a:rPr lang="en" sz="1300">
                <a:solidFill>
                  <a:schemeClr val="dk1"/>
                </a:solidFill>
              </a:rPr>
              <a:t>There is a potential to use “unusual” courses to satisfy requirements (e.g., Mechanical engineering lab for physics lab requirement; anthropology for genetics course)</a:t>
            </a:r>
            <a:endParaRPr sz="1300">
              <a:solidFill>
                <a:schemeClr val="dk1"/>
              </a:solidFill>
            </a:endParaRPr>
          </a:p>
          <a:p>
            <a:pPr marL="914400" lvl="1" indent="-311150" algn="l" rtl="0">
              <a:lnSpc>
                <a:spcPct val="115000"/>
              </a:lnSpc>
              <a:spcBef>
                <a:spcPts val="0"/>
              </a:spcBef>
              <a:spcAft>
                <a:spcPts val="0"/>
              </a:spcAft>
              <a:buSzPts val="1300"/>
              <a:buFont typeface="Noto Sans Symbols"/>
              <a:buChar char="▪"/>
            </a:pPr>
            <a:r>
              <a:rPr lang="en" sz="1300">
                <a:solidFill>
                  <a:schemeClr val="dk1"/>
                </a:solidFill>
              </a:rPr>
              <a:t>Work with the medical school you are applying to</a:t>
            </a:r>
            <a:endParaRPr sz="1300">
              <a:solidFill>
                <a:schemeClr val="dk1"/>
              </a:solidFill>
            </a:endParaRPr>
          </a:p>
          <a:p>
            <a:pPr marL="914400" lvl="1" indent="-311150" algn="l" rtl="0">
              <a:lnSpc>
                <a:spcPct val="115000"/>
              </a:lnSpc>
              <a:spcBef>
                <a:spcPts val="0"/>
              </a:spcBef>
              <a:spcAft>
                <a:spcPts val="0"/>
              </a:spcAft>
              <a:buSzPts val="1300"/>
              <a:buFont typeface="Noto Sans Symbols"/>
              <a:buChar char="▪"/>
            </a:pPr>
            <a:r>
              <a:rPr lang="en" sz="1300">
                <a:solidFill>
                  <a:schemeClr val="dk1"/>
                </a:solidFill>
              </a:rPr>
              <a:t>Save your syllabus/course description</a:t>
            </a:r>
            <a:endParaRPr sz="1300">
              <a:solidFill>
                <a:schemeClr val="dk1"/>
              </a:solidFill>
            </a:endParaRPr>
          </a:p>
          <a:p>
            <a:pPr marL="457200" lvl="0" indent="-311150" algn="l" rtl="0">
              <a:lnSpc>
                <a:spcPct val="115000"/>
              </a:lnSpc>
              <a:spcBef>
                <a:spcPts val="0"/>
              </a:spcBef>
              <a:spcAft>
                <a:spcPts val="0"/>
              </a:spcAft>
              <a:buSzPts val="1300"/>
              <a:buFont typeface="Noto Sans Symbols"/>
              <a:buChar char="▪"/>
            </a:pPr>
            <a:r>
              <a:rPr lang="en" sz="1300">
                <a:solidFill>
                  <a:schemeClr val="dk1"/>
                </a:solidFill>
              </a:rPr>
              <a:t>Double check course requirements for each school in case there is something unique!</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AAMC has a link to most school’s requirements here: </a:t>
            </a:r>
            <a:r>
              <a:rPr lang="en" sz="1300" u="sng">
                <a:solidFill>
                  <a:schemeClr val="hlink"/>
                </a:solidFill>
                <a:hlinkClick r:id="rId3"/>
              </a:rPr>
              <a:t>https://students-residents.aamc.org/medical-school-admission-requirements/required-premedical-coursework-and-competencies</a:t>
            </a:r>
            <a:r>
              <a:rPr lang="en" sz="1300">
                <a:solidFill>
                  <a:schemeClr val="dk1"/>
                </a:solidFill>
              </a:rPr>
              <a:t> </a:t>
            </a:r>
            <a:endParaRPr sz="13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CUSOM Specific Course Requirements</a:t>
            </a:r>
            <a:endParaRPr/>
          </a:p>
        </p:txBody>
      </p:sp>
      <p:sp>
        <p:nvSpPr>
          <p:cNvPr id="179" name="Google Shape;17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Char char="●"/>
            </a:pPr>
            <a:r>
              <a:rPr lang="en" sz="1400">
                <a:solidFill>
                  <a:schemeClr val="dk1"/>
                </a:solidFill>
              </a:rPr>
              <a:t>Competitive applicants should demonstrate in-depth competency in each of the following areas of study, as reflected by their academic achievements and letters of recommendation</a:t>
            </a:r>
            <a:endParaRPr sz="140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Biology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Chemistry/Biochemistry</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Mathematics/Statistics and Physics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Social Sciences and Communication</a:t>
            </a:r>
            <a:endParaRPr>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Students are encouraged to consider additional coursework in biochemistry, computer sciences, genetics, humanities, and social sciences.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The CUSOM Course Requirements Page: </a:t>
            </a:r>
            <a:r>
              <a:rPr lang="en" sz="1400" u="sng">
                <a:solidFill>
                  <a:schemeClr val="dk1"/>
                </a:solidFill>
                <a:hlinkClick r:id="rId3">
                  <a:extLst>
                    <a:ext uri="{A12FA001-AC4F-418D-AE19-62706E023703}">
                      <ahyp:hlinkClr xmlns:ahyp="http://schemas.microsoft.com/office/drawing/2018/hyperlinkcolor" val="tx"/>
                    </a:ext>
                  </a:extLst>
                </a:hlinkClick>
              </a:rPr>
              <a:t>https://medschool.cuanschutz.edu/education/md-admissions/requirements#ac-degree-and-coursework-1</a:t>
            </a:r>
            <a:r>
              <a:rPr lang="en" sz="1400">
                <a:solidFill>
                  <a:schemeClr val="dk1"/>
                </a:solidFill>
              </a:rPr>
              <a:t> </a:t>
            </a:r>
            <a:endParaRPr sz="1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Creating a School List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to Consider When Picking Where to Apply</a:t>
            </a:r>
            <a:endParaRPr/>
          </a:p>
        </p:txBody>
      </p:sp>
      <p:sp>
        <p:nvSpPr>
          <p:cNvPr id="190" name="Google Shape;190;p31"/>
          <p:cNvSpPr txBox="1">
            <a:spLocks noGrp="1"/>
          </p:cNvSpPr>
          <p:nvPr>
            <p:ph type="body" idx="1"/>
          </p:nvPr>
        </p:nvSpPr>
        <p:spPr>
          <a:xfrm>
            <a:off x="311700" y="1017733"/>
            <a:ext cx="4260300" cy="3416400"/>
          </a:xfrm>
          <a:prstGeom prst="rect">
            <a:avLst/>
          </a:prstGeom>
          <a:noFill/>
          <a:ln>
            <a:noFill/>
          </a:ln>
        </p:spPr>
        <p:txBody>
          <a:bodyPr spcFirstLastPara="1" wrap="square" lIns="91425" tIns="91425" rIns="91425" bIns="91425" anchor="t" anchorCtr="0">
            <a:noAutofit/>
          </a:bodyPr>
          <a:lstStyle/>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Location</a:t>
            </a:r>
            <a:endParaRPr sz="12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Stats</a:t>
            </a:r>
            <a:endParaRPr sz="1200">
              <a:solidFill>
                <a:schemeClr val="dk1"/>
              </a:solidFill>
            </a:endParaRPr>
          </a:p>
          <a:p>
            <a:pPr marL="801687"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GPA, MCAT</a:t>
            </a:r>
            <a:endParaRPr sz="10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Requirements</a:t>
            </a:r>
            <a:endParaRPr sz="12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Pre-requisite courses</a:t>
            </a:r>
            <a:endParaRPr sz="10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Mission</a:t>
            </a:r>
            <a:endParaRPr sz="12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Curriculum</a:t>
            </a:r>
            <a:endParaRPr sz="12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2 year didactic or shortened didactics </a:t>
            </a:r>
            <a:endParaRPr sz="1000">
              <a:solidFill>
                <a:schemeClr val="dk1"/>
              </a:solidFill>
            </a:endParaRPr>
          </a:p>
          <a:p>
            <a:pPr marL="1258888" lvl="2"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CUSOM transitioned to 1 year</a:t>
            </a:r>
            <a:endParaRPr sz="10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Clinical rotation</a:t>
            </a:r>
            <a:endParaRPr sz="1000">
              <a:solidFill>
                <a:schemeClr val="dk1"/>
              </a:solidFill>
            </a:endParaRPr>
          </a:p>
          <a:p>
            <a:pPr marL="1258888" lvl="2"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Traditional vs Longitudinal</a:t>
            </a:r>
            <a:endParaRPr sz="10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Special programs</a:t>
            </a:r>
            <a:endParaRPr sz="12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MD/PhD, MD/MPH, tracks (global, rural, research)</a:t>
            </a:r>
            <a:endParaRPr sz="10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Tuition cost</a:t>
            </a:r>
            <a:endParaRPr sz="12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Residency placement success rate</a:t>
            </a:r>
            <a:endParaRPr sz="1200">
              <a:solidFill>
                <a:schemeClr val="dk1"/>
              </a:solidFill>
            </a:endParaRPr>
          </a:p>
          <a:p>
            <a:pPr marL="328612"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Learning environment, facilities</a:t>
            </a:r>
            <a:endParaRPr sz="1200">
              <a:solidFill>
                <a:schemeClr val="dk1"/>
              </a:solidFill>
            </a:endParaRPr>
          </a:p>
          <a:p>
            <a:pPr marL="328613" lvl="0" indent="-171450" algn="l" rtl="0">
              <a:lnSpc>
                <a:spcPct val="100000"/>
              </a:lnSpc>
              <a:spcBef>
                <a:spcPts val="0"/>
              </a:spcBef>
              <a:spcAft>
                <a:spcPts val="0"/>
              </a:spcAft>
              <a:buClr>
                <a:schemeClr val="dk1"/>
              </a:buClr>
              <a:buSzPts val="1200"/>
              <a:buFont typeface="Noto Sans Symbols"/>
              <a:buChar char="▪"/>
            </a:pPr>
            <a:r>
              <a:rPr lang="en" sz="1200">
                <a:solidFill>
                  <a:schemeClr val="dk1"/>
                </a:solidFill>
              </a:rPr>
              <a:t>Out of state acceptance %</a:t>
            </a:r>
            <a:endParaRPr sz="12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Any “ties” to the school</a:t>
            </a:r>
            <a:endParaRPr sz="1000">
              <a:solidFill>
                <a:schemeClr val="dk1"/>
              </a:solidFill>
            </a:endParaRPr>
          </a:p>
          <a:p>
            <a:pPr marL="801688"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Public vs Private - Public may accept more in-state students</a:t>
            </a:r>
            <a:endParaRPr sz="1000">
              <a:solidFill>
                <a:schemeClr val="dk1"/>
              </a:solidFill>
            </a:endParaRPr>
          </a:p>
          <a:p>
            <a:pPr marL="801687" lvl="1" indent="-171450" algn="l" rtl="0">
              <a:lnSpc>
                <a:spcPct val="100000"/>
              </a:lnSpc>
              <a:spcBef>
                <a:spcPts val="0"/>
              </a:spcBef>
              <a:spcAft>
                <a:spcPts val="0"/>
              </a:spcAft>
              <a:buClr>
                <a:schemeClr val="dk1"/>
              </a:buClr>
              <a:buSzPts val="1000"/>
              <a:buFont typeface="Noto Sans Symbols"/>
              <a:buChar char="▪"/>
            </a:pPr>
            <a:r>
              <a:rPr lang="en" sz="1000">
                <a:solidFill>
                  <a:schemeClr val="dk1"/>
                </a:solidFill>
              </a:rPr>
              <a:t>Make an argument of why you’ll fit the new community</a:t>
            </a:r>
            <a:endParaRPr sz="1000">
              <a:solidFill>
                <a:schemeClr val="dk1"/>
              </a:solidFill>
            </a:endParaRPr>
          </a:p>
          <a:p>
            <a:pPr marL="342900" lvl="0" indent="-190500" algn="l" rtl="0">
              <a:lnSpc>
                <a:spcPct val="100000"/>
              </a:lnSpc>
              <a:spcBef>
                <a:spcPts val="0"/>
              </a:spcBef>
              <a:spcAft>
                <a:spcPts val="0"/>
              </a:spcAft>
              <a:buClr>
                <a:schemeClr val="dk1"/>
              </a:buClr>
              <a:buSzPts val="1200"/>
              <a:buChar char="▪"/>
            </a:pPr>
            <a:r>
              <a:rPr lang="en" sz="1200">
                <a:solidFill>
                  <a:schemeClr val="dk1"/>
                </a:solidFill>
              </a:rPr>
              <a:t>US News Ranking</a:t>
            </a:r>
            <a:endParaRPr sz="1200">
              <a:solidFill>
                <a:schemeClr val="dk1"/>
              </a:solidFill>
            </a:endParaRPr>
          </a:p>
          <a:p>
            <a:pPr marL="800100" lvl="1" indent="-177800" algn="l" rtl="0">
              <a:lnSpc>
                <a:spcPct val="100000"/>
              </a:lnSpc>
              <a:spcBef>
                <a:spcPts val="0"/>
              </a:spcBef>
              <a:spcAft>
                <a:spcPts val="0"/>
              </a:spcAft>
              <a:buClr>
                <a:schemeClr val="dk1"/>
              </a:buClr>
              <a:buSzPts val="1000"/>
              <a:buChar char="▪"/>
            </a:pPr>
            <a:r>
              <a:rPr lang="en" sz="1000">
                <a:solidFill>
                  <a:schemeClr val="dk1"/>
                </a:solidFill>
              </a:rPr>
              <a:t>Many schools are dropping out of this ranking system</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p:txBody>
      </p:sp>
      <p:pic>
        <p:nvPicPr>
          <p:cNvPr id="191" name="Google Shape;191;p31"/>
          <p:cNvPicPr preferRelativeResize="0"/>
          <p:nvPr/>
        </p:nvPicPr>
        <p:blipFill rotWithShape="1">
          <a:blip r:embed="rId3">
            <a:alphaModFix/>
          </a:blip>
          <a:srcRect/>
          <a:stretch/>
        </p:blipFill>
        <p:spPr>
          <a:xfrm>
            <a:off x="4679151" y="1124875"/>
            <a:ext cx="4398325" cy="38506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Entry Survey</a:t>
            </a:r>
            <a:endParaRPr sz="2400"/>
          </a:p>
        </p:txBody>
      </p:sp>
      <p:sp>
        <p:nvSpPr>
          <p:cNvPr id="78" name="Google Shape;78;p14"/>
          <p:cNvSpPr txBox="1">
            <a:spLocks noGrp="1"/>
          </p:cNvSpPr>
          <p:nvPr>
            <p:ph type="ctrTitle" idx="4294967295"/>
          </p:nvPr>
        </p:nvSpPr>
        <p:spPr>
          <a:xfrm>
            <a:off x="2835022" y="1324535"/>
            <a:ext cx="3474000" cy="451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endParaRPr sz="2000" b="0" i="0" u="none" strike="noStrike" cap="none">
              <a:solidFill>
                <a:schemeClr val="dk1"/>
              </a:solidFill>
              <a:latin typeface="Arial"/>
              <a:ea typeface="Arial"/>
              <a:cs typeface="Arial"/>
              <a:sym typeface="Arial"/>
            </a:endParaRPr>
          </a:p>
        </p:txBody>
      </p:sp>
      <p:cxnSp>
        <p:nvCxnSpPr>
          <p:cNvPr id="79" name="Google Shape;79;p14"/>
          <p:cNvCxnSpPr/>
          <p:nvPr/>
        </p:nvCxnSpPr>
        <p:spPr>
          <a:xfrm>
            <a:off x="2717800" y="1721905"/>
            <a:ext cx="3708300" cy="0"/>
          </a:xfrm>
          <a:prstGeom prst="straightConnector1">
            <a:avLst/>
          </a:prstGeom>
          <a:noFill/>
          <a:ln w="12700" cap="flat" cmpd="sng">
            <a:solidFill>
              <a:srgbClr val="CC9900"/>
            </a:solidFill>
            <a:prstDash val="solid"/>
            <a:round/>
            <a:headEnd type="none" w="sm" len="sm"/>
            <a:tailEnd type="none" w="sm" len="sm"/>
          </a:ln>
        </p:spPr>
      </p:cxnSp>
      <p:pic>
        <p:nvPicPr>
          <p:cNvPr id="80" name="Google Shape;80;p14"/>
          <p:cNvPicPr preferRelativeResize="0"/>
          <p:nvPr/>
        </p:nvPicPr>
        <p:blipFill>
          <a:blip r:embed="rId3">
            <a:alphaModFix/>
          </a:blip>
          <a:stretch>
            <a:fillRect/>
          </a:stretch>
        </p:blipFill>
        <p:spPr>
          <a:xfrm>
            <a:off x="3040537" y="1861210"/>
            <a:ext cx="3062964" cy="30629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the AAMC Organizes How to Choose a School</a:t>
            </a:r>
            <a:endParaRPr/>
          </a:p>
        </p:txBody>
      </p:sp>
      <p:pic>
        <p:nvPicPr>
          <p:cNvPr id="197" name="Google Shape;197;p32"/>
          <p:cNvPicPr preferRelativeResize="0"/>
          <p:nvPr/>
        </p:nvPicPr>
        <p:blipFill rotWithShape="1">
          <a:blip r:embed="rId3">
            <a:alphaModFix/>
          </a:blip>
          <a:srcRect/>
          <a:stretch/>
        </p:blipFill>
        <p:spPr>
          <a:xfrm>
            <a:off x="2276287" y="1106906"/>
            <a:ext cx="4591426" cy="38949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the MSAR?</a:t>
            </a:r>
            <a:endParaRPr/>
          </a:p>
        </p:txBody>
      </p:sp>
      <p:sp>
        <p:nvSpPr>
          <p:cNvPr id="203" name="Google Shape;203;p33"/>
          <p:cNvSpPr txBox="1">
            <a:spLocks noGrp="1"/>
          </p:cNvSpPr>
          <p:nvPr>
            <p:ph type="body" idx="1"/>
          </p:nvPr>
        </p:nvSpPr>
        <p:spPr>
          <a:xfrm>
            <a:off x="311700" y="1017725"/>
            <a:ext cx="8520600" cy="3889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Clr>
                <a:schemeClr val="dk1"/>
              </a:buClr>
              <a:buSzPts val="1400"/>
              <a:buFont typeface="Noto Sans Symbols"/>
              <a:buChar char="▪"/>
            </a:pPr>
            <a:r>
              <a:rPr lang="en" sz="1400" dirty="0">
                <a:solidFill>
                  <a:schemeClr val="dk1"/>
                </a:solidFill>
              </a:rPr>
              <a:t>Compiles all up to date information that is relevant to applicants in one place for each school. </a:t>
            </a:r>
            <a:endParaRPr sz="1400" dirty="0">
              <a:solidFill>
                <a:schemeClr val="dk1"/>
              </a:solidFill>
            </a:endParaRPr>
          </a:p>
          <a:p>
            <a:pPr marL="914400" lvl="1" indent="-298450" algn="l" rtl="0">
              <a:lnSpc>
                <a:spcPct val="100000"/>
              </a:lnSpc>
              <a:spcBef>
                <a:spcPts val="300"/>
              </a:spcBef>
              <a:spcAft>
                <a:spcPts val="0"/>
              </a:spcAft>
              <a:buClr>
                <a:schemeClr val="dk1"/>
              </a:buClr>
              <a:buSzPts val="1100"/>
              <a:buFont typeface="Noto Sans Symbols"/>
              <a:buChar char="▪"/>
            </a:pPr>
            <a:r>
              <a:rPr lang="en" sz="1200" dirty="0">
                <a:solidFill>
                  <a:schemeClr val="dk1"/>
                </a:solidFill>
              </a:rPr>
              <a:t>Matriculant demographics</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Primary application information</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Letter of recommendation information</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Research information and opportunities</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Combined degrees and special programs</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Application deadlines</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Enrollment data</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Campus type</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Mission statements</a:t>
            </a:r>
            <a:endParaRPr sz="1200" dirty="0"/>
          </a:p>
          <a:p>
            <a:pPr marL="914400" lvl="1" indent="-298450" algn="l" rtl="0">
              <a:lnSpc>
                <a:spcPct val="100000"/>
              </a:lnSpc>
              <a:spcBef>
                <a:spcPts val="600"/>
              </a:spcBef>
              <a:spcAft>
                <a:spcPts val="0"/>
              </a:spcAft>
              <a:buClr>
                <a:schemeClr val="dk1"/>
              </a:buClr>
              <a:buSzPts val="1100"/>
              <a:buFont typeface="Noto Sans Symbols"/>
              <a:buChar char="▪"/>
            </a:pPr>
            <a:r>
              <a:rPr lang="en" sz="1200" dirty="0">
                <a:solidFill>
                  <a:schemeClr val="dk1"/>
                </a:solidFill>
              </a:rPr>
              <a:t>Where schools accept applicants from</a:t>
            </a:r>
            <a:endParaRPr sz="1200" dirty="0">
              <a:solidFill>
                <a:schemeClr val="dk1"/>
              </a:solidFill>
            </a:endParaRPr>
          </a:p>
          <a:p>
            <a:pPr marL="457200" lvl="0" indent="-317500" algn="l" rtl="0">
              <a:lnSpc>
                <a:spcPct val="100000"/>
              </a:lnSpc>
              <a:spcBef>
                <a:spcPts val="600"/>
              </a:spcBef>
              <a:spcAft>
                <a:spcPts val="300"/>
              </a:spcAft>
              <a:buClr>
                <a:schemeClr val="dk1"/>
              </a:buClr>
              <a:buSzPts val="1400"/>
              <a:buChar char="▪"/>
            </a:pPr>
            <a:r>
              <a:rPr lang="en" sz="1400" dirty="0">
                <a:solidFill>
                  <a:schemeClr val="dk1"/>
                </a:solidFill>
              </a:rPr>
              <a:t>The guide to buying and using MSAR: </a:t>
            </a:r>
            <a:r>
              <a:rPr lang="en" sz="1400" u="sng" dirty="0">
                <a:solidFill>
                  <a:schemeClr val="hlink"/>
                </a:solidFill>
                <a:hlinkClick r:id="rId3"/>
              </a:rPr>
              <a:t>https://students-residents.aamc.org/medical-school-admission-requirements/buying-and-using-medical-school-admission-requirements-faq?topic=buying-access-to-the-msar-website</a:t>
            </a:r>
            <a:r>
              <a:rPr lang="en" sz="1400" dirty="0">
                <a:solidFill>
                  <a:schemeClr val="dk1"/>
                </a:solidFill>
              </a:rPr>
              <a:t> </a:t>
            </a:r>
            <a:endParaRPr sz="1400" dirty="0">
              <a:solidFill>
                <a:schemeClr val="dk1"/>
              </a:solidFill>
            </a:endParaRPr>
          </a:p>
        </p:txBody>
      </p:sp>
      <p:sp>
        <p:nvSpPr>
          <p:cNvPr id="204" name="Google Shape;204;p33"/>
          <p:cNvSpPr txBox="1"/>
          <p:nvPr/>
        </p:nvSpPr>
        <p:spPr>
          <a:xfrm>
            <a:off x="5390147" y="2129651"/>
            <a:ext cx="3079200" cy="1262100"/>
          </a:xfrm>
          <a:prstGeom prst="rect">
            <a:avLst/>
          </a:prstGeom>
          <a:solidFill>
            <a:srgbClr val="FEEDD8"/>
          </a:solidFill>
          <a:ln w="28575" cap="flat" cmpd="sng">
            <a:solidFill>
              <a:srgbClr val="CC99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PRICE: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year = $28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year = $36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year subscription included with the AAMC Fee Assistance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MSAR Page</a:t>
            </a:r>
            <a:endParaRPr/>
          </a:p>
          <a:p>
            <a:pPr marL="0" lvl="0" indent="0" algn="l" rtl="0">
              <a:lnSpc>
                <a:spcPct val="100000"/>
              </a:lnSpc>
              <a:spcBef>
                <a:spcPts val="0"/>
              </a:spcBef>
              <a:spcAft>
                <a:spcPts val="0"/>
              </a:spcAft>
              <a:buSzPct val="111111"/>
              <a:buNone/>
            </a:pPr>
            <a:endParaRPr/>
          </a:p>
        </p:txBody>
      </p:sp>
      <p:pic>
        <p:nvPicPr>
          <p:cNvPr id="210" name="Google Shape;210;p34"/>
          <p:cNvPicPr preferRelativeResize="0"/>
          <p:nvPr/>
        </p:nvPicPr>
        <p:blipFill rotWithShape="1">
          <a:blip r:embed="rId3">
            <a:alphaModFix/>
          </a:blip>
          <a:srcRect/>
          <a:stretch/>
        </p:blipFill>
        <p:spPr>
          <a:xfrm>
            <a:off x="890724" y="1106375"/>
            <a:ext cx="7499975" cy="368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Other Ways to Build your Medical School List </a:t>
            </a:r>
            <a:endParaRPr/>
          </a:p>
        </p:txBody>
      </p:sp>
      <p:sp>
        <p:nvSpPr>
          <p:cNvPr id="216" name="Google Shape;216;p35"/>
          <p:cNvSpPr txBox="1">
            <a:spLocks noGrp="1"/>
          </p:cNvSpPr>
          <p:nvPr>
            <p:ph type="body" idx="1"/>
          </p:nvPr>
        </p:nvSpPr>
        <p:spPr>
          <a:xfrm>
            <a:off x="311700" y="1000075"/>
            <a:ext cx="8520600" cy="4143300"/>
          </a:xfrm>
          <a:prstGeom prst="rect">
            <a:avLst/>
          </a:prstGeom>
          <a:noFill/>
          <a:ln>
            <a:noFill/>
          </a:ln>
        </p:spPr>
        <p:txBody>
          <a:bodyPr spcFirstLastPara="1" wrap="square" lIns="91425" tIns="91425" rIns="91425" bIns="91425" anchor="t" anchorCtr="0">
            <a:normAutofit fontScale="92500"/>
          </a:bodyPr>
          <a:lstStyle/>
          <a:p>
            <a:pPr marL="457200" lvl="0" indent="-342900" algn="l" rtl="0">
              <a:lnSpc>
                <a:spcPct val="115000"/>
              </a:lnSpc>
              <a:spcBef>
                <a:spcPts val="0"/>
              </a:spcBef>
              <a:spcAft>
                <a:spcPts val="0"/>
              </a:spcAft>
              <a:buSzPts val="1800"/>
              <a:buFont typeface="Noto Sans Symbols"/>
              <a:buChar char="▪"/>
            </a:pPr>
            <a:r>
              <a:rPr lang="en">
                <a:solidFill>
                  <a:schemeClr val="dk1"/>
                </a:solidFill>
              </a:rPr>
              <a:t>LizzyM score - Student Doctor Network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42900" algn="l" rtl="0">
              <a:spcBef>
                <a:spcPts val="0"/>
              </a:spcBef>
              <a:spcAft>
                <a:spcPts val="0"/>
              </a:spcAft>
              <a:buSzPts val="1800"/>
              <a:buFont typeface="Noto Sans Symbols"/>
              <a:buChar char="▪"/>
            </a:pPr>
            <a:r>
              <a:rPr lang="en">
                <a:solidFill>
                  <a:schemeClr val="dk1"/>
                </a:solidFill>
              </a:rPr>
              <a:t>Link to information on LizzyM scores: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sz="1100" u="sng">
                <a:solidFill>
                  <a:srgbClr val="2200CC"/>
                </a:solidFill>
                <a:hlinkClick r:id="rId3">
                  <a:extLst>
                    <a:ext uri="{A12FA001-AC4F-418D-AE19-62706E023703}">
                      <ahyp:hlinkClr xmlns:ahyp="http://schemas.microsoft.com/office/drawing/2018/hyperlinkcolor" val="tx"/>
                    </a:ext>
                  </a:extLst>
                </a:hlinkClick>
              </a:rPr>
              <a:t>https://themdjourney.com/lizzym-score-and-your-med-school-application-2021-review/#:~:text=Students%20with%20LizzyM%20scores%20of,schools%20and%20other%20medical%20schools</a:t>
            </a:r>
            <a:r>
              <a:rPr lang="en" sz="1100">
                <a:solidFill>
                  <a:schemeClr val="dk1"/>
                </a:solidFill>
              </a:rPr>
              <a:t> </a:t>
            </a:r>
            <a:endParaRPr>
              <a:solidFill>
                <a:schemeClr val="dk1"/>
              </a:solidFill>
            </a:endParaRPr>
          </a:p>
        </p:txBody>
      </p:sp>
      <p:pic>
        <p:nvPicPr>
          <p:cNvPr id="217" name="Google Shape;217;p35"/>
          <p:cNvPicPr preferRelativeResize="0"/>
          <p:nvPr/>
        </p:nvPicPr>
        <p:blipFill rotWithShape="1">
          <a:blip r:embed="rId4">
            <a:alphaModFix/>
          </a:blip>
          <a:srcRect/>
          <a:stretch/>
        </p:blipFill>
        <p:spPr>
          <a:xfrm>
            <a:off x="1516012" y="1427850"/>
            <a:ext cx="6111974" cy="2954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Think About Out-of-State Friendly Schools</a:t>
            </a:r>
            <a:endParaRPr/>
          </a:p>
        </p:txBody>
      </p:sp>
      <p:sp>
        <p:nvSpPr>
          <p:cNvPr id="223" name="Google Shape;223;p36"/>
          <p:cNvSpPr txBox="1">
            <a:spLocks noGrp="1"/>
          </p:cNvSpPr>
          <p:nvPr>
            <p:ph type="body" idx="1"/>
          </p:nvPr>
        </p:nvSpPr>
        <p:spPr>
          <a:xfrm>
            <a:off x="311700" y="121852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MSAR is very helpful</a:t>
            </a:r>
            <a:endParaRPr>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How many applicants are from out of state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How many of the interviews went to people from out of state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How many people were accepted from out of state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Some schools may be specified as out of state friendly</a:t>
            </a:r>
            <a:endParaRPr sz="1600">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If you are out of state, do you have any connections to the state you are applying to</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If you are in state, you may be asked to provide proof of residency during the application process with required documents</a:t>
            </a:r>
            <a:endParaRPr b="1">
              <a:solidFill>
                <a:schemeClr val="dk1"/>
              </a:solidFill>
            </a:endParaRPr>
          </a:p>
        </p:txBody>
      </p:sp>
      <p:pic>
        <p:nvPicPr>
          <p:cNvPr id="224" name="Google Shape;224;p36"/>
          <p:cNvPicPr preferRelativeResize="0"/>
          <p:nvPr/>
        </p:nvPicPr>
        <p:blipFill>
          <a:blip r:embed="rId3">
            <a:alphaModFix/>
          </a:blip>
          <a:stretch>
            <a:fillRect/>
          </a:stretch>
        </p:blipFill>
        <p:spPr>
          <a:xfrm>
            <a:off x="7172075" y="1218525"/>
            <a:ext cx="1428750" cy="142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many schools should I apply to?</a:t>
            </a:r>
            <a:endParaRPr/>
          </a:p>
        </p:txBody>
      </p:sp>
      <p:sp>
        <p:nvSpPr>
          <p:cNvPr id="230" name="Google Shape;230;p37"/>
          <p:cNvSpPr txBox="1">
            <a:spLocks noGrp="1"/>
          </p:cNvSpPr>
          <p:nvPr>
            <p:ph type="body" idx="1"/>
          </p:nvPr>
        </p:nvSpPr>
        <p:spPr>
          <a:xfrm>
            <a:off x="311700" y="1268050"/>
            <a:ext cx="8520600" cy="3416400"/>
          </a:xfrm>
          <a:prstGeom prst="rect">
            <a:avLst/>
          </a:prstGeom>
          <a:noFill/>
          <a:ln>
            <a:noFill/>
          </a:ln>
        </p:spPr>
        <p:txBody>
          <a:bodyPr spcFirstLastPara="1" wrap="square" lIns="91425" tIns="91425" rIns="91425" bIns="91425" anchor="t" anchorCtr="0">
            <a:normAutofit fontScale="92500"/>
          </a:bodyPr>
          <a:lstStyle/>
          <a:p>
            <a:pPr marL="457200" lvl="0" indent="-342900" algn="l" rtl="0">
              <a:spcBef>
                <a:spcPts val="0"/>
              </a:spcBef>
              <a:spcAft>
                <a:spcPts val="0"/>
              </a:spcAft>
              <a:buClr>
                <a:schemeClr val="dk1"/>
              </a:buClr>
              <a:buSzPts val="1800"/>
              <a:buChar char="▪"/>
            </a:pPr>
            <a:r>
              <a:rPr lang="en">
                <a:solidFill>
                  <a:schemeClr val="dk1"/>
                </a:solidFill>
              </a:rPr>
              <a:t>Princeton Review reports the average number applied to is 15</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If you apply to 10 schools, a common recommendation is: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Apply to 2 “reach schools”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Apply to 1-2 “safety schools”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The rest should be close to your level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How do you define a “reach” school?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Your stats are below the average (MCAT, GPA)</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You are an out-of-state student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Consider your ability to complete all of the secondaries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Consider the cost of applications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AAMC Fee Assistance Program covers application to 20 schools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Do you want to go “all in” on getting in this cycle?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Do not apply to a school you would never consider going to</a:t>
            </a:r>
            <a:endParaRPr b="1">
              <a:solidFill>
                <a:schemeClr val="dk1"/>
              </a:solidFill>
            </a:endParaRPr>
          </a:p>
        </p:txBody>
      </p:sp>
      <p:pic>
        <p:nvPicPr>
          <p:cNvPr id="231" name="Google Shape;231;p37"/>
          <p:cNvPicPr preferRelativeResize="0"/>
          <p:nvPr/>
        </p:nvPicPr>
        <p:blipFill>
          <a:blip r:embed="rId3">
            <a:alphaModFix/>
          </a:blip>
          <a:stretch>
            <a:fillRect/>
          </a:stretch>
        </p:blipFill>
        <p:spPr>
          <a:xfrm>
            <a:off x="7827975" y="1498900"/>
            <a:ext cx="1072850" cy="1072850"/>
          </a:xfrm>
          <a:prstGeom prst="rect">
            <a:avLst/>
          </a:prstGeom>
          <a:noFill/>
          <a:ln>
            <a:noFill/>
          </a:ln>
        </p:spPr>
      </p:pic>
      <p:pic>
        <p:nvPicPr>
          <p:cNvPr id="232" name="Google Shape;232;p37"/>
          <p:cNvPicPr preferRelativeResize="0"/>
          <p:nvPr/>
        </p:nvPicPr>
        <p:blipFill>
          <a:blip r:embed="rId4">
            <a:alphaModFix/>
          </a:blip>
          <a:stretch>
            <a:fillRect/>
          </a:stretch>
        </p:blipFill>
        <p:spPr>
          <a:xfrm>
            <a:off x="6755125" y="2538725"/>
            <a:ext cx="1072850" cy="1072850"/>
          </a:xfrm>
          <a:prstGeom prst="rect">
            <a:avLst/>
          </a:prstGeom>
          <a:noFill/>
          <a:ln>
            <a:noFill/>
          </a:ln>
        </p:spPr>
      </p:pic>
      <p:pic>
        <p:nvPicPr>
          <p:cNvPr id="233" name="Google Shape;233;p37"/>
          <p:cNvPicPr preferRelativeResize="0"/>
          <p:nvPr/>
        </p:nvPicPr>
        <p:blipFill>
          <a:blip r:embed="rId5">
            <a:alphaModFix/>
          </a:blip>
          <a:stretch>
            <a:fillRect/>
          </a:stretch>
        </p:blipFill>
        <p:spPr>
          <a:xfrm>
            <a:off x="7827975" y="3517700"/>
            <a:ext cx="1072850" cy="1072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Tips</a:t>
            </a:r>
            <a:endParaRPr/>
          </a:p>
        </p:txBody>
      </p:sp>
      <p:sp>
        <p:nvSpPr>
          <p:cNvPr id="239" name="Google Shape;23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30200" algn="l" rtl="0">
              <a:lnSpc>
                <a:spcPct val="115000"/>
              </a:lnSpc>
              <a:spcBef>
                <a:spcPts val="0"/>
              </a:spcBef>
              <a:spcAft>
                <a:spcPts val="0"/>
              </a:spcAft>
              <a:buClr>
                <a:schemeClr val="dk1"/>
              </a:buClr>
              <a:buSzPts val="1600"/>
              <a:buFont typeface="Noto Sans Symbols"/>
              <a:buChar char="▪"/>
            </a:pPr>
            <a:r>
              <a:rPr lang="en" sz="1600">
                <a:solidFill>
                  <a:schemeClr val="dk1"/>
                </a:solidFill>
              </a:rPr>
              <a:t>Certain schools have an agreement to be an “in state school” for “out of state applicants”</a:t>
            </a:r>
            <a:endParaRPr sz="1600">
              <a:solidFill>
                <a:schemeClr val="dk1"/>
              </a:solidFill>
            </a:endParaRPr>
          </a:p>
          <a:p>
            <a:pPr marL="914400" lvl="1" indent="-304800" algn="l" rtl="0">
              <a:lnSpc>
                <a:spcPct val="115000"/>
              </a:lnSpc>
              <a:spcBef>
                <a:spcPts val="0"/>
              </a:spcBef>
              <a:spcAft>
                <a:spcPts val="0"/>
              </a:spcAft>
              <a:buClr>
                <a:schemeClr val="dk1"/>
              </a:buClr>
              <a:buSzPts val="1200"/>
              <a:buFont typeface="Noto Sans Symbols"/>
              <a:buChar char="▪"/>
            </a:pPr>
            <a:r>
              <a:rPr lang="en" sz="1200">
                <a:solidFill>
                  <a:schemeClr val="dk1"/>
                </a:solidFill>
              </a:rPr>
              <a:t>WWAMI</a:t>
            </a:r>
            <a:endParaRPr sz="1200">
              <a:solidFill>
                <a:schemeClr val="dk1"/>
              </a:solidFill>
            </a:endParaRPr>
          </a:p>
          <a:p>
            <a:pPr marL="914400" lvl="1" indent="-304800" algn="l" rtl="0">
              <a:lnSpc>
                <a:spcPct val="115000"/>
              </a:lnSpc>
              <a:spcBef>
                <a:spcPts val="0"/>
              </a:spcBef>
              <a:spcAft>
                <a:spcPts val="0"/>
              </a:spcAft>
              <a:buClr>
                <a:schemeClr val="dk1"/>
              </a:buClr>
              <a:buSzPts val="1200"/>
              <a:buFont typeface="Noto Sans Symbols"/>
              <a:buChar char="▪"/>
            </a:pPr>
            <a:r>
              <a:rPr lang="en" sz="1200">
                <a:solidFill>
                  <a:schemeClr val="dk1"/>
                </a:solidFill>
              </a:rPr>
              <a:t>Utah</a:t>
            </a:r>
            <a:endParaRPr sz="1200">
              <a:solidFill>
                <a:schemeClr val="dk1"/>
              </a:solidFill>
            </a:endParaRPr>
          </a:p>
          <a:p>
            <a:pPr marL="457200" lvl="0" indent="-330200" algn="l" rtl="0">
              <a:lnSpc>
                <a:spcPct val="115000"/>
              </a:lnSpc>
              <a:spcBef>
                <a:spcPts val="0"/>
              </a:spcBef>
              <a:spcAft>
                <a:spcPts val="0"/>
              </a:spcAft>
              <a:buClr>
                <a:schemeClr val="dk1"/>
              </a:buClr>
              <a:buSzPts val="1600"/>
              <a:buFont typeface="Noto Sans Symbols"/>
              <a:buChar char="▪"/>
            </a:pPr>
            <a:r>
              <a:rPr lang="en" sz="1600">
                <a:solidFill>
                  <a:schemeClr val="dk1"/>
                </a:solidFill>
              </a:rPr>
              <a:t>Talk to your pre-med advisor (or find one on NAAHP)</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How to start your list</a:t>
            </a:r>
            <a:endParaRPr sz="16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Common ways: Stats, OOS Friendly, Location</a:t>
            </a:r>
            <a:endParaRPr sz="1200">
              <a:solidFill>
                <a:schemeClr val="dk1"/>
              </a:solidFill>
            </a:endParaRPr>
          </a:p>
          <a:p>
            <a:pPr marL="457200" lvl="0" indent="-330200" algn="l" rtl="0">
              <a:lnSpc>
                <a:spcPct val="115000"/>
              </a:lnSpc>
              <a:spcBef>
                <a:spcPts val="0"/>
              </a:spcBef>
              <a:spcAft>
                <a:spcPts val="0"/>
              </a:spcAft>
              <a:buClr>
                <a:schemeClr val="dk1"/>
              </a:buClr>
              <a:buSzPts val="1600"/>
              <a:buFont typeface="Noto Sans Symbols"/>
              <a:buChar char="▪"/>
            </a:pPr>
            <a:r>
              <a:rPr lang="en" sz="1600">
                <a:solidFill>
                  <a:schemeClr val="dk1"/>
                </a:solidFill>
              </a:rPr>
              <a:t>Make an excel sheet to organize your schools</a:t>
            </a:r>
            <a:endParaRPr sz="1600">
              <a:solidFill>
                <a:schemeClr val="dk1"/>
              </a:solidFill>
            </a:endParaRPr>
          </a:p>
          <a:p>
            <a:pPr marL="914400" lvl="1" indent="-304800" algn="l" rtl="0">
              <a:lnSpc>
                <a:spcPct val="115000"/>
              </a:lnSpc>
              <a:spcBef>
                <a:spcPts val="0"/>
              </a:spcBef>
              <a:spcAft>
                <a:spcPts val="0"/>
              </a:spcAft>
              <a:buClr>
                <a:schemeClr val="dk1"/>
              </a:buClr>
              <a:buSzPts val="1200"/>
              <a:buChar char="▪"/>
            </a:pPr>
            <a:r>
              <a:rPr lang="en" sz="1200">
                <a:solidFill>
                  <a:schemeClr val="dk1"/>
                </a:solidFill>
              </a:rPr>
              <a:t>Make sure to note pros and cons of each school</a:t>
            </a:r>
            <a:endParaRPr sz="1200">
              <a:solidFill>
                <a:schemeClr val="dk1"/>
              </a:solidFill>
            </a:endParaRPr>
          </a:p>
          <a:p>
            <a:pPr marL="457200" lvl="0" indent="-330200" algn="l" rtl="0">
              <a:lnSpc>
                <a:spcPct val="115000"/>
              </a:lnSpc>
              <a:spcBef>
                <a:spcPts val="0"/>
              </a:spcBef>
              <a:spcAft>
                <a:spcPts val="0"/>
              </a:spcAft>
              <a:buClr>
                <a:schemeClr val="dk1"/>
              </a:buClr>
              <a:buSzPts val="1600"/>
              <a:buFont typeface="Noto Sans Symbols"/>
              <a:buChar char="▪"/>
            </a:pPr>
            <a:r>
              <a:rPr lang="en" sz="1600">
                <a:solidFill>
                  <a:schemeClr val="dk1"/>
                </a:solidFill>
              </a:rPr>
              <a:t>How do you think about “out of state friendly” schools: </a:t>
            </a:r>
            <a:r>
              <a:rPr lang="en" sz="1600" u="sng">
                <a:solidFill>
                  <a:schemeClr val="dk1"/>
                </a:solidFill>
                <a:hlinkClick r:id="rId3">
                  <a:extLst>
                    <a:ext uri="{A12FA001-AC4F-418D-AE19-62706E023703}">
                      <ahyp:hlinkClr xmlns:ahyp="http://schemas.microsoft.com/office/drawing/2018/hyperlinkcolor" val="tx"/>
                    </a:ext>
                  </a:extLst>
                </a:hlinkClick>
              </a:rPr>
              <a:t>https://www.reddit.com/r/premed/comments/iz4rj4/what_percentage_of_a_student_body_is_considered/</a:t>
            </a:r>
            <a:r>
              <a:rPr lang="en" sz="1600">
                <a:solidFill>
                  <a:schemeClr val="dk1"/>
                </a:solidFill>
              </a:rPr>
              <a:t> </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Noto Sans Symbols"/>
              <a:buChar char="▪"/>
            </a:pPr>
            <a:r>
              <a:rPr lang="en" sz="1600">
                <a:solidFill>
                  <a:schemeClr val="dk1"/>
                </a:solidFill>
              </a:rPr>
              <a:t>How to make a school list: </a:t>
            </a:r>
            <a:r>
              <a:rPr lang="en" sz="1600" u="sng">
                <a:solidFill>
                  <a:schemeClr val="dk1"/>
                </a:solidFill>
                <a:hlinkClick r:id="rId4">
                  <a:extLst>
                    <a:ext uri="{A12FA001-AC4F-418D-AE19-62706E023703}">
                      <ahyp:hlinkClr xmlns:ahyp="http://schemas.microsoft.com/office/drawing/2018/hyperlinkcolor" val="tx"/>
                    </a:ext>
                  </a:extLst>
                </a:hlinkClick>
              </a:rPr>
              <a:t>https://www.reddit.com/r/premed/wiki/schoollist</a:t>
            </a:r>
            <a:r>
              <a:rPr lang="en" sz="1600">
                <a:solidFill>
                  <a:schemeClr val="dk1"/>
                </a:solidFill>
              </a:rPr>
              <a:t> </a:t>
            </a:r>
            <a:endParaRPr sz="1600">
              <a:solidFill>
                <a:schemeClr val="dk1"/>
              </a:solidFill>
            </a:endParaRPr>
          </a:p>
          <a:p>
            <a:pPr marL="914400" lvl="1" indent="-304800" algn="l" rtl="0">
              <a:lnSpc>
                <a:spcPct val="115000"/>
              </a:lnSpc>
              <a:spcBef>
                <a:spcPts val="0"/>
              </a:spcBef>
              <a:spcAft>
                <a:spcPts val="0"/>
              </a:spcAft>
              <a:buClr>
                <a:schemeClr val="dk1"/>
              </a:buClr>
              <a:buSzPts val="1200"/>
              <a:buFont typeface="Noto Sans Symbols"/>
              <a:buChar char="▪"/>
            </a:pPr>
            <a:r>
              <a:rPr lang="en" sz="1200" b="1">
                <a:solidFill>
                  <a:schemeClr val="dk1"/>
                </a:solidFill>
              </a:rPr>
              <a:t>Disclaimer: Reddit threads are one person’s opinion, but may help you conceptualize</a:t>
            </a:r>
            <a:endParaRPr sz="1200"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Exit Survey</a:t>
            </a:r>
            <a:endParaRPr sz="2400"/>
          </a:p>
        </p:txBody>
      </p:sp>
      <p:sp>
        <p:nvSpPr>
          <p:cNvPr id="245" name="Google Shape;245;p39"/>
          <p:cNvSpPr txBox="1">
            <a:spLocks noGrp="1"/>
          </p:cNvSpPr>
          <p:nvPr>
            <p:ph type="ctrTitle" idx="4294967295"/>
          </p:nvPr>
        </p:nvSpPr>
        <p:spPr>
          <a:xfrm>
            <a:off x="2835022" y="1324535"/>
            <a:ext cx="3473957" cy="4511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endParaRPr sz="2000" b="0" i="0" u="none" strike="noStrike" cap="none">
              <a:solidFill>
                <a:schemeClr val="dk1"/>
              </a:solidFill>
              <a:latin typeface="Arial"/>
              <a:ea typeface="Arial"/>
              <a:cs typeface="Arial"/>
              <a:sym typeface="Arial"/>
            </a:endParaRPr>
          </a:p>
        </p:txBody>
      </p:sp>
      <p:cxnSp>
        <p:nvCxnSpPr>
          <p:cNvPr id="246" name="Google Shape;246;p39"/>
          <p:cNvCxnSpPr/>
          <p:nvPr/>
        </p:nvCxnSpPr>
        <p:spPr>
          <a:xfrm>
            <a:off x="2717800" y="1721905"/>
            <a:ext cx="3708400" cy="1"/>
          </a:xfrm>
          <a:prstGeom prst="straightConnector1">
            <a:avLst/>
          </a:prstGeom>
          <a:noFill/>
          <a:ln w="12700" cap="flat" cmpd="sng">
            <a:solidFill>
              <a:srgbClr val="CC9900"/>
            </a:solidFill>
            <a:prstDash val="solid"/>
            <a:round/>
            <a:headEnd type="none" w="sm" len="sm"/>
            <a:tailEnd type="none" w="sm" len="sm"/>
          </a:ln>
        </p:spPr>
      </p:cxnSp>
      <p:pic>
        <p:nvPicPr>
          <p:cNvPr id="247" name="Google Shape;247;p39"/>
          <p:cNvPicPr preferRelativeResize="0"/>
          <p:nvPr/>
        </p:nvPicPr>
        <p:blipFill>
          <a:blip r:embed="rId3">
            <a:alphaModFix/>
          </a:blip>
          <a:stretch>
            <a:fillRect/>
          </a:stretch>
        </p:blipFill>
        <p:spPr>
          <a:xfrm>
            <a:off x="3040500" y="1880298"/>
            <a:ext cx="3063002" cy="30630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ctrTitle"/>
          </p:nvPr>
        </p:nvSpPr>
        <p:spPr>
          <a:xfrm>
            <a:off x="311700" y="1633834"/>
            <a:ext cx="8520600" cy="173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600" i="1"/>
              <a:t>Thank you!</a:t>
            </a:r>
            <a:br>
              <a:rPr lang="en" sz="3600" i="1"/>
            </a:br>
            <a:br>
              <a:rPr lang="en" sz="3600" i="1"/>
            </a:br>
            <a:r>
              <a:rPr lang="en" sz="3600" b="1" i="1"/>
              <a:t>Questions?</a:t>
            </a:r>
            <a:endParaRPr sz="3600" b="1" i="1"/>
          </a:p>
        </p:txBody>
      </p:sp>
      <p:cxnSp>
        <p:nvCxnSpPr>
          <p:cNvPr id="253" name="Google Shape;253;p40"/>
          <p:cNvCxnSpPr/>
          <p:nvPr/>
        </p:nvCxnSpPr>
        <p:spPr>
          <a:xfrm>
            <a:off x="1975766" y="2503534"/>
            <a:ext cx="5291400" cy="0"/>
          </a:xfrm>
          <a:prstGeom prst="straightConnector1">
            <a:avLst/>
          </a:prstGeom>
          <a:noFill/>
          <a:ln w="19050" cap="flat" cmpd="sng">
            <a:solidFill>
              <a:srgbClr val="CC9900"/>
            </a:solidFill>
            <a:prstDash val="solid"/>
            <a:round/>
            <a:headEnd type="none" w="sm" len="sm"/>
            <a:tailEnd type="none" w="sm" len="sm"/>
          </a:ln>
        </p:spPr>
      </p:cxnSp>
      <p:pic>
        <p:nvPicPr>
          <p:cNvPr id="254" name="Google Shape;254;p40"/>
          <p:cNvPicPr preferRelativeResize="0"/>
          <p:nvPr/>
        </p:nvPicPr>
        <p:blipFill rotWithShape="1">
          <a:blip r:embed="rId3">
            <a:alphaModFix/>
          </a:blip>
          <a:srcRect l="44107" t="15925" r="42630" b="30822"/>
          <a:stretch/>
        </p:blipFill>
        <p:spPr>
          <a:xfrm>
            <a:off x="7907308" y="48483"/>
            <a:ext cx="1130300" cy="43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Looking for a Pre-Health Advisor?</a:t>
            </a:r>
            <a:endParaRPr/>
          </a:p>
        </p:txBody>
      </p:sp>
      <p:sp>
        <p:nvSpPr>
          <p:cNvPr id="86" name="Google Shape;8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Noto Sans Symbols"/>
              <a:buChar char="▪"/>
            </a:pPr>
            <a:r>
              <a:rPr lang="en" dirty="0">
                <a:solidFill>
                  <a:schemeClr val="dk1"/>
                </a:solidFill>
              </a:rPr>
              <a:t>Check your school’s advising website</a:t>
            </a:r>
            <a:endParaRPr dirty="0">
              <a:solidFill>
                <a:schemeClr val="dk1"/>
              </a:solidFill>
            </a:endParaRPr>
          </a:p>
          <a:p>
            <a:pPr marL="457200" lvl="0" indent="-342900" algn="l" rtl="0">
              <a:lnSpc>
                <a:spcPct val="115000"/>
              </a:lnSpc>
              <a:spcBef>
                <a:spcPts val="0"/>
              </a:spcBef>
              <a:spcAft>
                <a:spcPts val="0"/>
              </a:spcAft>
              <a:buSzPts val="1800"/>
              <a:buFont typeface="Noto Sans Symbols"/>
              <a:buChar char="▪"/>
            </a:pPr>
            <a:r>
              <a:rPr lang="en" dirty="0">
                <a:solidFill>
                  <a:schemeClr val="dk1"/>
                </a:solidFill>
              </a:rPr>
              <a:t>Check out National Association of Advisors for the Health Professions</a:t>
            </a:r>
            <a:endParaRPr dirty="0">
              <a:solidFill>
                <a:schemeClr val="dk1"/>
              </a:solidFill>
            </a:endParaRPr>
          </a:p>
          <a:p>
            <a:pPr marL="914400" lvl="1" indent="-330200" algn="l" rtl="0">
              <a:lnSpc>
                <a:spcPct val="115000"/>
              </a:lnSpc>
              <a:spcBef>
                <a:spcPts val="0"/>
              </a:spcBef>
              <a:spcAft>
                <a:spcPts val="0"/>
              </a:spcAft>
              <a:buSzPts val="1600"/>
              <a:buFont typeface="Noto Sans Symbols"/>
              <a:buChar char="▪"/>
            </a:pPr>
            <a:r>
              <a:rPr lang="en" sz="1600" dirty="0">
                <a:solidFill>
                  <a:schemeClr val="dk1"/>
                </a:solidFill>
              </a:rPr>
              <a:t>Get connected with an advisor:</a:t>
            </a:r>
            <a:endParaRPr sz="1600" dirty="0">
              <a:solidFill>
                <a:schemeClr val="dk1"/>
              </a:solidFill>
            </a:endParaRPr>
          </a:p>
          <a:p>
            <a:pPr marL="1371600" lvl="2" indent="-330200" algn="l" rtl="0">
              <a:lnSpc>
                <a:spcPct val="115000"/>
              </a:lnSpc>
              <a:spcBef>
                <a:spcPts val="0"/>
              </a:spcBef>
              <a:spcAft>
                <a:spcPts val="0"/>
              </a:spcAft>
              <a:buSzPts val="1600"/>
              <a:buFont typeface="Noto Sans Symbols"/>
              <a:buChar char="▪"/>
            </a:pPr>
            <a:r>
              <a:rPr lang="en" sz="1600" u="sng" dirty="0">
                <a:solidFill>
                  <a:schemeClr val="hlink"/>
                </a:solidFill>
                <a:hlinkClick r:id="rId3"/>
              </a:rPr>
              <a:t>https://www.naahp.org/public-resources/student-resources/find-an-advisor</a:t>
            </a:r>
            <a:endParaRPr sz="1600" dirty="0"/>
          </a:p>
          <a:p>
            <a:pPr marL="914400" lvl="1" indent="-330200" algn="l" rtl="0">
              <a:lnSpc>
                <a:spcPct val="115000"/>
              </a:lnSpc>
              <a:spcBef>
                <a:spcPts val="0"/>
              </a:spcBef>
              <a:spcAft>
                <a:spcPts val="0"/>
              </a:spcAft>
              <a:buSzPts val="1600"/>
              <a:buFont typeface="Noto Sans Symbols"/>
              <a:buChar char="▪"/>
            </a:pPr>
            <a:r>
              <a:rPr lang="en" sz="1600" dirty="0">
                <a:solidFill>
                  <a:schemeClr val="dk1"/>
                </a:solidFill>
              </a:rPr>
              <a:t>See if your school has an NAAHP advisor:</a:t>
            </a:r>
            <a:endParaRPr sz="1600" dirty="0">
              <a:solidFill>
                <a:schemeClr val="dk1"/>
              </a:solidFill>
            </a:endParaRPr>
          </a:p>
          <a:p>
            <a:pPr marL="1371600" lvl="2" indent="-330200" algn="l" rtl="0">
              <a:lnSpc>
                <a:spcPct val="115000"/>
              </a:lnSpc>
              <a:spcBef>
                <a:spcPts val="0"/>
              </a:spcBef>
              <a:spcAft>
                <a:spcPts val="0"/>
              </a:spcAft>
              <a:buSzPts val="1600"/>
              <a:buFont typeface="Noto Sans Symbols"/>
              <a:buChar char="▪"/>
            </a:pPr>
            <a:r>
              <a:rPr lang="en" sz="1600" u="sng" dirty="0">
                <a:solidFill>
                  <a:schemeClr val="hlink"/>
                </a:solidFill>
                <a:hlinkClick r:id="rId4"/>
              </a:rPr>
              <a:t>https://www.naahp.org/public-resources/student-resources/find-an-advisor/locate-an-advisor-by-institution</a:t>
            </a:r>
            <a:r>
              <a:rPr lang="en" sz="1600" dirty="0"/>
              <a:t> </a:t>
            </a:r>
            <a:endParaRPr sz="1600" dirty="0"/>
          </a:p>
          <a:p>
            <a:pPr marL="914400" lvl="0" indent="0" algn="l" rtl="0">
              <a:lnSpc>
                <a:spcPct val="115000"/>
              </a:lnSpc>
              <a:spcBef>
                <a:spcPts val="1200"/>
              </a:spcBef>
              <a:spcAft>
                <a:spcPts val="1200"/>
              </a:spcAft>
              <a:buSzPts val="1800"/>
              <a:buNone/>
            </a:pPr>
            <a:r>
              <a:rPr lang="en" dirty="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Looking for shadowing opportunities during the pandemic?</a:t>
            </a:r>
            <a:endParaRPr/>
          </a:p>
        </p:txBody>
      </p:sp>
      <p:sp>
        <p:nvSpPr>
          <p:cNvPr id="92" name="Google Shape;9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Noto Sans Symbols"/>
              <a:buChar char="▪"/>
            </a:pPr>
            <a:r>
              <a:rPr lang="en" dirty="0">
                <a:solidFill>
                  <a:schemeClr val="dk1"/>
                </a:solidFill>
              </a:rPr>
              <a:t>Virtual Shadowing Program created by CU Faculty!</a:t>
            </a:r>
            <a:endParaRPr dirty="0">
              <a:solidFill>
                <a:schemeClr val="dk1"/>
              </a:solidFill>
            </a:endParaRPr>
          </a:p>
          <a:p>
            <a:pPr marL="914400" lvl="1" indent="-323850" algn="l" rtl="0">
              <a:lnSpc>
                <a:spcPct val="115000"/>
              </a:lnSpc>
              <a:spcBef>
                <a:spcPts val="0"/>
              </a:spcBef>
              <a:spcAft>
                <a:spcPts val="0"/>
              </a:spcAft>
              <a:buSzPts val="1500"/>
              <a:buFont typeface="Noto Sans Symbols"/>
              <a:buChar char="▪"/>
            </a:pPr>
            <a:r>
              <a:rPr lang="en" sz="1500" dirty="0">
                <a:solidFill>
                  <a:schemeClr val="dk1"/>
                </a:solidFill>
              </a:rPr>
              <a:t>Watch over the shoulder of one of our physicians, nurse practitioners, or PAs as they go bedside in the ED to assess and diagnose a simulated patient. Each video is followed-up by a series of questions posed to the student and then a summary by the physician.  A short quiz on the topic addressed finalizes each class.</a:t>
            </a:r>
            <a:endParaRPr sz="1500" dirty="0">
              <a:solidFill>
                <a:schemeClr val="dk1"/>
              </a:solidFill>
            </a:endParaRPr>
          </a:p>
          <a:p>
            <a:pPr marL="914400" lvl="1" indent="-323850" algn="l" rtl="0">
              <a:lnSpc>
                <a:spcPct val="115000"/>
              </a:lnSpc>
              <a:spcBef>
                <a:spcPts val="0"/>
              </a:spcBef>
              <a:spcAft>
                <a:spcPts val="0"/>
              </a:spcAft>
              <a:buSzPts val="1500"/>
              <a:buFont typeface="Noto Sans Symbols"/>
              <a:buChar char="▪"/>
            </a:pPr>
            <a:r>
              <a:rPr lang="en" sz="1500" dirty="0">
                <a:solidFill>
                  <a:schemeClr val="dk1"/>
                </a:solidFill>
              </a:rPr>
              <a:t>14 hours of shadowing material</a:t>
            </a:r>
            <a:endParaRPr sz="1500" dirty="0">
              <a:solidFill>
                <a:schemeClr val="dk1"/>
              </a:solidFill>
            </a:endParaRPr>
          </a:p>
          <a:p>
            <a:pPr marL="914400" lvl="1" indent="-323850" algn="l" rtl="0">
              <a:lnSpc>
                <a:spcPct val="115000"/>
              </a:lnSpc>
              <a:spcBef>
                <a:spcPts val="0"/>
              </a:spcBef>
              <a:spcAft>
                <a:spcPts val="0"/>
              </a:spcAft>
              <a:buSzPts val="1500"/>
              <a:buFont typeface="Noto Sans Symbols"/>
              <a:buChar char="▪"/>
            </a:pPr>
            <a:r>
              <a:rPr lang="en" sz="1500" dirty="0">
                <a:solidFill>
                  <a:schemeClr val="dk1"/>
                </a:solidFill>
              </a:rPr>
              <a:t>Apply for a Certificate of Completion from the University of Colorado School of Medicine for a $50 fee</a:t>
            </a:r>
            <a:endParaRPr sz="1500" dirty="0">
              <a:solidFill>
                <a:schemeClr val="dk1"/>
              </a:solidFill>
            </a:endParaRPr>
          </a:p>
          <a:p>
            <a:pPr marL="1371600" lvl="2" indent="-323850" algn="l" rtl="0">
              <a:lnSpc>
                <a:spcPct val="115000"/>
              </a:lnSpc>
              <a:spcBef>
                <a:spcPts val="0"/>
              </a:spcBef>
              <a:spcAft>
                <a:spcPts val="0"/>
              </a:spcAft>
              <a:buSzPts val="1500"/>
              <a:buFont typeface="Noto Sans Symbols"/>
              <a:buChar char="▪"/>
            </a:pPr>
            <a:r>
              <a:rPr lang="en" sz="1500" dirty="0">
                <a:solidFill>
                  <a:schemeClr val="dk1"/>
                </a:solidFill>
              </a:rPr>
              <a:t>If the fee is a barrier, just email them</a:t>
            </a:r>
            <a:endParaRPr sz="1500" dirty="0">
              <a:solidFill>
                <a:schemeClr val="dk1"/>
              </a:solidFill>
            </a:endParaRPr>
          </a:p>
          <a:p>
            <a:pPr marL="914400" lvl="1" indent="-323850" algn="l" rtl="0">
              <a:lnSpc>
                <a:spcPct val="115000"/>
              </a:lnSpc>
              <a:spcBef>
                <a:spcPts val="0"/>
              </a:spcBef>
              <a:spcAft>
                <a:spcPts val="0"/>
              </a:spcAft>
              <a:buSzPts val="1500"/>
              <a:buFont typeface="Noto Sans Symbols"/>
              <a:buChar char="▪"/>
            </a:pPr>
            <a:r>
              <a:rPr lang="en" sz="1500" u="sng" dirty="0">
                <a:solidFill>
                  <a:schemeClr val="hlink"/>
                </a:solidFill>
                <a:hlinkClick r:id="rId3"/>
              </a:rPr>
              <a:t>https://www.coloradowm.org/courses/pre-med/virtual-shadowing-nano-course-emergency-medicine/</a:t>
            </a:r>
            <a:r>
              <a:rPr lang="en" sz="1500" dirty="0"/>
              <a:t> </a:t>
            </a: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Letters of Recommendation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Letters of Recommendation (LORs)</a:t>
            </a:r>
            <a:endParaRPr/>
          </a:p>
        </p:txBody>
      </p:sp>
      <p:sp>
        <p:nvSpPr>
          <p:cNvPr id="103" name="Google Shape;103;p18"/>
          <p:cNvSpPr txBox="1">
            <a:spLocks noGrp="1"/>
          </p:cNvSpPr>
          <p:nvPr>
            <p:ph type="body" idx="1"/>
          </p:nvPr>
        </p:nvSpPr>
        <p:spPr>
          <a:xfrm>
            <a:off x="311700" y="954088"/>
            <a:ext cx="8520600" cy="3815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400" b="1">
                <a:solidFill>
                  <a:srgbClr val="002774"/>
                </a:solidFill>
              </a:rPr>
              <a:t>WHO TO ASK?</a:t>
            </a:r>
            <a:endParaRPr sz="1400">
              <a:solidFill>
                <a:srgbClr val="002774"/>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Doctors, PIs, professors, extracurricular coordinators, job supervisors, religious leader</a:t>
            </a:r>
            <a:endParaRPr sz="1100">
              <a:solidFill>
                <a:schemeClr val="dk1"/>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Range of individuals to highlight different aspects of you &amp; your application</a:t>
            </a:r>
            <a:endParaRPr sz="1100">
              <a:solidFill>
                <a:schemeClr val="dk1"/>
              </a:solidFill>
            </a:endParaRPr>
          </a:p>
          <a:p>
            <a:pPr marL="457200" lvl="0" indent="-317500" algn="l" rtl="0">
              <a:lnSpc>
                <a:spcPct val="115000"/>
              </a:lnSpc>
              <a:spcBef>
                <a:spcPts val="0"/>
              </a:spcBef>
              <a:spcAft>
                <a:spcPts val="0"/>
              </a:spcAft>
              <a:buSzPts val="1400"/>
              <a:buFont typeface="Noto Sans Symbols"/>
              <a:buChar char="▪"/>
            </a:pPr>
            <a:r>
              <a:rPr lang="en" sz="1100" u="sng">
                <a:solidFill>
                  <a:schemeClr val="dk1"/>
                </a:solidFill>
              </a:rPr>
              <a:t>Important:</a:t>
            </a:r>
            <a:r>
              <a:rPr lang="en" sz="1100">
                <a:solidFill>
                  <a:schemeClr val="dk1"/>
                </a:solidFill>
              </a:rPr>
              <a:t> If applying DO, AACOMAS will ask for a DO LOR</a:t>
            </a:r>
            <a:endParaRPr/>
          </a:p>
          <a:p>
            <a:pPr marL="139700" lvl="0" indent="0" algn="l" rtl="0">
              <a:lnSpc>
                <a:spcPct val="115000"/>
              </a:lnSpc>
              <a:spcBef>
                <a:spcPts val="0"/>
              </a:spcBef>
              <a:spcAft>
                <a:spcPts val="0"/>
              </a:spcAft>
              <a:buSzPts val="1400"/>
              <a:buNone/>
            </a:pPr>
            <a:endParaRPr sz="1400" b="1">
              <a:solidFill>
                <a:srgbClr val="002774"/>
              </a:solidFill>
            </a:endParaRPr>
          </a:p>
          <a:p>
            <a:pPr marL="139700" lvl="0" indent="0" algn="l" rtl="0">
              <a:lnSpc>
                <a:spcPct val="115000"/>
              </a:lnSpc>
              <a:spcBef>
                <a:spcPts val="0"/>
              </a:spcBef>
              <a:spcAft>
                <a:spcPts val="0"/>
              </a:spcAft>
              <a:buSzPts val="1400"/>
              <a:buNone/>
            </a:pPr>
            <a:r>
              <a:rPr lang="en" sz="1400" b="1">
                <a:solidFill>
                  <a:srgbClr val="002774"/>
                </a:solidFill>
              </a:rPr>
              <a:t>WHEN TO ASK?</a:t>
            </a:r>
            <a:endParaRPr sz="1400" b="1">
              <a:solidFill>
                <a:srgbClr val="002774"/>
              </a:solidFill>
            </a:endParaRPr>
          </a:p>
          <a:p>
            <a:pPr marL="457200" lvl="0" indent="-317500" algn="l" rtl="0">
              <a:lnSpc>
                <a:spcPct val="115000"/>
              </a:lnSpc>
              <a:spcBef>
                <a:spcPts val="0"/>
              </a:spcBef>
              <a:spcAft>
                <a:spcPts val="0"/>
              </a:spcAft>
              <a:buSzPts val="1400"/>
              <a:buFont typeface="Noto Sans Symbols"/>
              <a:buChar char="▪"/>
            </a:pPr>
            <a:r>
              <a:rPr lang="en" sz="1100" b="1" u="sng">
                <a:solidFill>
                  <a:schemeClr val="dk1"/>
                </a:solidFill>
              </a:rPr>
              <a:t>The earlier the better</a:t>
            </a:r>
            <a:endParaRPr sz="1100">
              <a:solidFill>
                <a:schemeClr val="dk1"/>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Give them a date you would need the letter by </a:t>
            </a:r>
            <a:endParaRPr sz="1100">
              <a:solidFill>
                <a:schemeClr val="dk1"/>
              </a:solidFill>
            </a:endParaRPr>
          </a:p>
          <a:p>
            <a:pPr marL="914400" lvl="1" indent="-317500" algn="l" rtl="0">
              <a:lnSpc>
                <a:spcPct val="115000"/>
              </a:lnSpc>
              <a:spcBef>
                <a:spcPts val="0"/>
              </a:spcBef>
              <a:spcAft>
                <a:spcPts val="0"/>
              </a:spcAft>
              <a:buSzPts val="1400"/>
              <a:buFont typeface="Noto Sans Symbols"/>
              <a:buChar char="▪"/>
            </a:pPr>
            <a:r>
              <a:rPr lang="en" sz="1100">
                <a:solidFill>
                  <a:schemeClr val="dk1"/>
                </a:solidFill>
              </a:rPr>
              <a:t>They know when they need to work on it &amp; can complete it in time</a:t>
            </a:r>
            <a:endParaRPr sz="1100">
              <a:solidFill>
                <a:schemeClr val="dk1"/>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Can be stored on third party sites -- keep confidentiality (</a:t>
            </a:r>
            <a:r>
              <a:rPr lang="en" sz="1100" b="1">
                <a:solidFill>
                  <a:schemeClr val="dk1"/>
                </a:solidFill>
              </a:rPr>
              <a:t>Interfolio</a:t>
            </a:r>
            <a:r>
              <a:rPr lang="en" sz="1100">
                <a:solidFill>
                  <a:schemeClr val="dk1"/>
                </a:solidFill>
              </a:rPr>
              <a:t>)</a:t>
            </a:r>
            <a:endParaRPr/>
          </a:p>
          <a:p>
            <a:pPr marL="457200" lvl="0" indent="-228600" algn="l" rtl="0">
              <a:lnSpc>
                <a:spcPct val="115000"/>
              </a:lnSpc>
              <a:spcBef>
                <a:spcPts val="0"/>
              </a:spcBef>
              <a:spcAft>
                <a:spcPts val="0"/>
              </a:spcAft>
              <a:buSzPts val="1400"/>
              <a:buFont typeface="Noto Sans Symbols"/>
              <a:buNone/>
            </a:pPr>
            <a:endParaRPr sz="1100" b="1">
              <a:solidFill>
                <a:schemeClr val="dk1"/>
              </a:solidFill>
            </a:endParaRPr>
          </a:p>
          <a:p>
            <a:pPr marL="139700" lvl="0" indent="0" algn="l" rtl="0">
              <a:lnSpc>
                <a:spcPct val="115000"/>
              </a:lnSpc>
              <a:spcBef>
                <a:spcPts val="0"/>
              </a:spcBef>
              <a:spcAft>
                <a:spcPts val="0"/>
              </a:spcAft>
              <a:buSzPts val="1400"/>
              <a:buNone/>
            </a:pPr>
            <a:r>
              <a:rPr lang="en" sz="1400" b="1">
                <a:solidFill>
                  <a:srgbClr val="002774"/>
                </a:solidFill>
              </a:rPr>
              <a:t>HOW MANY SHOULD YOU GET?</a:t>
            </a:r>
            <a:endParaRPr sz="1400" b="1">
              <a:solidFill>
                <a:srgbClr val="002774"/>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Try to get 2-6+ letters</a:t>
            </a:r>
            <a:endParaRPr sz="1100">
              <a:solidFill>
                <a:schemeClr val="dk1"/>
              </a:solidFill>
            </a:endParaRPr>
          </a:p>
          <a:p>
            <a:pPr marL="114300" lvl="0" indent="0" algn="l" rtl="0">
              <a:lnSpc>
                <a:spcPct val="115000"/>
              </a:lnSpc>
              <a:spcBef>
                <a:spcPts val="0"/>
              </a:spcBef>
              <a:spcAft>
                <a:spcPts val="0"/>
              </a:spcAft>
              <a:buSzPts val="1800"/>
              <a:buNone/>
            </a:pPr>
            <a:endParaRPr sz="1400" b="1">
              <a:solidFill>
                <a:schemeClr val="dk1"/>
              </a:solidFill>
            </a:endParaRPr>
          </a:p>
          <a:p>
            <a:pPr marL="114300" lvl="0" indent="0" algn="l" rtl="0">
              <a:lnSpc>
                <a:spcPct val="115000"/>
              </a:lnSpc>
              <a:spcBef>
                <a:spcPts val="0"/>
              </a:spcBef>
              <a:spcAft>
                <a:spcPts val="0"/>
              </a:spcAft>
              <a:buSzPts val="1800"/>
              <a:buNone/>
            </a:pPr>
            <a:r>
              <a:rPr lang="en" sz="1400" b="1">
                <a:solidFill>
                  <a:srgbClr val="002774"/>
                </a:solidFill>
              </a:rPr>
              <a:t>DO SOME RESEARCH</a:t>
            </a:r>
            <a:endParaRPr sz="1400">
              <a:solidFill>
                <a:srgbClr val="002774"/>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Does your school have committee letters</a:t>
            </a:r>
            <a:endParaRPr sz="1100">
              <a:solidFill>
                <a:schemeClr val="dk1"/>
              </a:solidFill>
            </a:endParaRPr>
          </a:p>
          <a:p>
            <a:pPr marL="457200" lvl="0" indent="-317500" algn="l" rtl="0">
              <a:lnSpc>
                <a:spcPct val="115000"/>
              </a:lnSpc>
              <a:spcBef>
                <a:spcPts val="0"/>
              </a:spcBef>
              <a:spcAft>
                <a:spcPts val="0"/>
              </a:spcAft>
              <a:buSzPts val="1400"/>
              <a:buFont typeface="Noto Sans Symbols"/>
              <a:buChar char="▪"/>
            </a:pPr>
            <a:r>
              <a:rPr lang="en" sz="1100">
                <a:solidFill>
                  <a:schemeClr val="dk1"/>
                </a:solidFill>
              </a:rPr>
              <a:t>Medical school LOR requirements (science professors, humanities, volunteering, etc.)</a:t>
            </a:r>
            <a:endParaRPr/>
          </a:p>
        </p:txBody>
      </p:sp>
      <p:pic>
        <p:nvPicPr>
          <p:cNvPr id="104" name="Google Shape;104;p18" descr="Lightbulb and gear"/>
          <p:cNvPicPr preferRelativeResize="0"/>
          <p:nvPr/>
        </p:nvPicPr>
        <p:blipFill rotWithShape="1">
          <a:blip r:embed="rId3">
            <a:alphaModFix/>
          </a:blip>
          <a:srcRect/>
          <a:stretch/>
        </p:blipFill>
        <p:spPr>
          <a:xfrm>
            <a:off x="5440439" y="2207721"/>
            <a:ext cx="307778" cy="307778"/>
          </a:xfrm>
          <a:prstGeom prst="rect">
            <a:avLst/>
          </a:prstGeom>
          <a:noFill/>
          <a:ln>
            <a:noFill/>
          </a:ln>
        </p:spPr>
      </p:pic>
      <p:sp>
        <p:nvSpPr>
          <p:cNvPr id="105" name="Google Shape;105;p18"/>
          <p:cNvSpPr txBox="1"/>
          <p:nvPr/>
        </p:nvSpPr>
        <p:spPr>
          <a:xfrm>
            <a:off x="5748217" y="2123197"/>
            <a:ext cx="3084083" cy="14772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2774"/>
                </a:solidFill>
                <a:latin typeface="Arial"/>
                <a:ea typeface="Arial"/>
                <a:cs typeface="Arial"/>
                <a:sym typeface="Arial"/>
              </a:rPr>
              <a:t>Tips:</a:t>
            </a:r>
            <a:endParaRPr/>
          </a:p>
          <a:p>
            <a:pPr marL="171450" marR="0" lvl="0" indent="-171450" algn="l" rtl="0">
              <a:lnSpc>
                <a:spcPct val="100000"/>
              </a:lnSpc>
              <a:spcBef>
                <a:spcPts val="0"/>
              </a:spcBef>
              <a:spcAft>
                <a:spcPts val="0"/>
              </a:spcAft>
              <a:buClr>
                <a:srgbClr val="000000"/>
              </a:buClr>
              <a:buSzPts val="1200"/>
              <a:buFont typeface="Arial"/>
              <a:buChar char="-"/>
            </a:pPr>
            <a:r>
              <a:rPr lang="en" sz="1200" b="0" i="1" u="none" strike="noStrike" cap="none">
                <a:solidFill>
                  <a:srgbClr val="002774"/>
                </a:solidFill>
                <a:latin typeface="Arial"/>
                <a:ea typeface="Arial"/>
                <a:cs typeface="Arial"/>
                <a:sym typeface="Arial"/>
              </a:rPr>
              <a:t>Talk to professors at the beginning of the course</a:t>
            </a:r>
            <a:endParaRPr/>
          </a:p>
          <a:p>
            <a:pPr marL="171450" marR="0" lvl="0" indent="-171450" algn="l" rtl="0">
              <a:lnSpc>
                <a:spcPct val="100000"/>
              </a:lnSpc>
              <a:spcBef>
                <a:spcPts val="0"/>
              </a:spcBef>
              <a:spcAft>
                <a:spcPts val="0"/>
              </a:spcAft>
              <a:buClr>
                <a:srgbClr val="000000"/>
              </a:buClr>
              <a:buSzPts val="1200"/>
              <a:buFont typeface="Arial"/>
              <a:buChar char="-"/>
            </a:pPr>
            <a:r>
              <a:rPr lang="en" sz="1200" b="0" i="1" u="none" strike="noStrike" cap="none">
                <a:solidFill>
                  <a:srgbClr val="002774"/>
                </a:solidFill>
                <a:latin typeface="Arial"/>
                <a:ea typeface="Arial"/>
                <a:cs typeface="Arial"/>
                <a:sym typeface="Arial"/>
              </a:rPr>
              <a:t>Send letter writers your resume, personal statement, etc. and specific characteristics/qualities you would like them to attest 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LOR - What should be in a LOR </a:t>
            </a:r>
            <a:endParaRPr/>
          </a:p>
        </p:txBody>
      </p:sp>
      <p:sp>
        <p:nvSpPr>
          <p:cNvPr id="111" name="Google Shape;111;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Noto Sans Symbols"/>
              <a:buChar char="▪"/>
            </a:pPr>
            <a:r>
              <a:rPr lang="en" dirty="0">
                <a:solidFill>
                  <a:schemeClr val="dk1"/>
                </a:solidFill>
              </a:rPr>
              <a:t>Provide writers official </a:t>
            </a:r>
            <a:r>
              <a:rPr lang="en" u="sng" dirty="0">
                <a:solidFill>
                  <a:schemeClr val="hlink"/>
                </a:solidFill>
                <a:hlinkClick r:id="rId3"/>
              </a:rPr>
              <a:t>Guidelines for Writing a Letter</a:t>
            </a:r>
            <a:r>
              <a:rPr lang="en" dirty="0"/>
              <a:t> </a:t>
            </a:r>
            <a:r>
              <a:rPr lang="en" dirty="0">
                <a:solidFill>
                  <a:schemeClr val="dk1"/>
                </a:solidFill>
              </a:rPr>
              <a:t>from the AAMC</a:t>
            </a:r>
            <a:endParaRPr dirty="0">
              <a:solidFill>
                <a:schemeClr val="dk1"/>
              </a:solidFill>
            </a:endParaRPr>
          </a:p>
          <a:p>
            <a:pPr marL="457200" lvl="0" indent="-342900" algn="l" rtl="0">
              <a:lnSpc>
                <a:spcPct val="115000"/>
              </a:lnSpc>
              <a:spcBef>
                <a:spcPts val="0"/>
              </a:spcBef>
              <a:spcAft>
                <a:spcPts val="0"/>
              </a:spcAft>
              <a:buSzPts val="1800"/>
              <a:buFont typeface="Noto Sans Symbols"/>
              <a:buChar char="▪"/>
            </a:pPr>
            <a:r>
              <a:rPr lang="en" dirty="0">
                <a:solidFill>
                  <a:schemeClr val="dk1"/>
                </a:solidFill>
              </a:rPr>
              <a:t>Writers should provide stories/concrete examples of times you demonstrated </a:t>
            </a:r>
            <a:r>
              <a:rPr lang="en" u="sng" dirty="0">
                <a:solidFill>
                  <a:schemeClr val="hlink"/>
                </a:solidFill>
                <a:hlinkClick r:id="rId4"/>
              </a:rPr>
              <a:t>Core Competencies for Entering Med Students</a:t>
            </a:r>
            <a:endParaRPr dirty="0"/>
          </a:p>
          <a:p>
            <a:pPr marL="914400" lvl="1" indent="-317500" algn="l" rtl="0">
              <a:lnSpc>
                <a:spcPct val="115000"/>
              </a:lnSpc>
              <a:spcBef>
                <a:spcPts val="0"/>
              </a:spcBef>
              <a:spcAft>
                <a:spcPts val="0"/>
              </a:spcAft>
              <a:buSzPts val="1400"/>
              <a:buFont typeface="Noto Sans Symbols"/>
              <a:buChar char="▪"/>
            </a:pPr>
            <a:r>
              <a:rPr lang="en" dirty="0">
                <a:solidFill>
                  <a:schemeClr val="dk1"/>
                </a:solidFill>
              </a:rPr>
              <a:t>Ask different writers to speak to different competencies</a:t>
            </a:r>
            <a:endParaRPr dirty="0">
              <a:solidFill>
                <a:schemeClr val="dk1"/>
              </a:solidFill>
            </a:endParaRPr>
          </a:p>
          <a:p>
            <a:pPr marL="285750" lvl="0" indent="-285750" algn="l" rtl="0">
              <a:lnSpc>
                <a:spcPct val="115000"/>
              </a:lnSpc>
              <a:spcBef>
                <a:spcPts val="1200"/>
              </a:spcBef>
              <a:spcAft>
                <a:spcPts val="0"/>
              </a:spcAft>
              <a:buClr>
                <a:srgbClr val="002774"/>
              </a:buClr>
              <a:buSzPts val="1800"/>
              <a:buFont typeface="Noto Sans Symbols"/>
              <a:buChar char="▪"/>
            </a:pPr>
            <a:r>
              <a:rPr lang="en" b="1" dirty="0">
                <a:solidFill>
                  <a:srgbClr val="002774"/>
                </a:solidFill>
              </a:rPr>
              <a:t>Tips:</a:t>
            </a:r>
            <a:endParaRPr b="1" dirty="0">
              <a:solidFill>
                <a:srgbClr val="002774"/>
              </a:solidFill>
            </a:endParaRPr>
          </a:p>
          <a:p>
            <a:pPr marL="457200" lvl="0" indent="-342900" algn="l" rtl="0">
              <a:lnSpc>
                <a:spcPct val="115000"/>
              </a:lnSpc>
              <a:spcBef>
                <a:spcPts val="1200"/>
              </a:spcBef>
              <a:spcAft>
                <a:spcPts val="0"/>
              </a:spcAft>
              <a:buSzPts val="1800"/>
              <a:buFont typeface="Noto Sans Symbols"/>
              <a:buChar char="▪"/>
            </a:pPr>
            <a:r>
              <a:rPr lang="en" dirty="0">
                <a:solidFill>
                  <a:schemeClr val="dk1"/>
                </a:solidFill>
              </a:rPr>
              <a:t>Provide a packet with Personal Statement draft, CV/updates, and other useful documents</a:t>
            </a:r>
            <a:endParaRPr dirty="0"/>
          </a:p>
          <a:p>
            <a:pPr marL="457200" lvl="0" indent="-342900" algn="l" rtl="0">
              <a:lnSpc>
                <a:spcPct val="115000"/>
              </a:lnSpc>
              <a:spcBef>
                <a:spcPts val="0"/>
              </a:spcBef>
              <a:spcAft>
                <a:spcPts val="0"/>
              </a:spcAft>
              <a:buSzPts val="1800"/>
              <a:buFont typeface="Noto Sans Symbols"/>
              <a:buChar char="▪"/>
            </a:pPr>
            <a:r>
              <a:rPr lang="en" dirty="0">
                <a:solidFill>
                  <a:schemeClr val="dk1"/>
                </a:solidFill>
              </a:rPr>
              <a:t>Use thank you cards to nudge/remind writers when the deadline is soon</a:t>
            </a:r>
            <a:endParaRPr dirty="0">
              <a:solidFill>
                <a:schemeClr val="dk1"/>
              </a:solidFill>
            </a:endParaRPr>
          </a:p>
          <a:p>
            <a:pPr marL="457200" lvl="0" indent="-342900" algn="l" rtl="0">
              <a:lnSpc>
                <a:spcPct val="115000"/>
              </a:lnSpc>
              <a:spcBef>
                <a:spcPts val="0"/>
              </a:spcBef>
              <a:spcAft>
                <a:spcPts val="0"/>
              </a:spcAft>
              <a:buSzPts val="1800"/>
              <a:buFont typeface="Noto Sans Symbols"/>
              <a:buChar char="▪"/>
            </a:pPr>
            <a:r>
              <a:rPr lang="en" dirty="0">
                <a:solidFill>
                  <a:schemeClr val="dk1"/>
                </a:solidFill>
              </a:rPr>
              <a:t>Ask your premed advisor to proof LORs if a writer is new to this process </a:t>
            </a:r>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Emailing a Letter Writer (previously agreed to write one)</a:t>
            </a:r>
            <a:endParaRPr/>
          </a:p>
        </p:txBody>
      </p:sp>
      <p:sp>
        <p:nvSpPr>
          <p:cNvPr id="117" name="Google Shape;11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1100" dirty="0">
                <a:solidFill>
                  <a:schemeClr val="dk1"/>
                </a:solidFill>
              </a:rPr>
              <a:t>Hi [Letter Writer]!</a:t>
            </a:r>
            <a:endParaRPr sz="1100" dirty="0">
              <a:solidFill>
                <a:schemeClr val="dk1"/>
              </a:solidFill>
            </a:endParaRPr>
          </a:p>
          <a:p>
            <a:pPr marL="0" lvl="0" indent="0" algn="l" rtl="0">
              <a:lnSpc>
                <a:spcPct val="115000"/>
              </a:lnSpc>
              <a:spcBef>
                <a:spcPts val="1200"/>
              </a:spcBef>
              <a:spcAft>
                <a:spcPts val="0"/>
              </a:spcAft>
              <a:buSzPts val="1800"/>
              <a:buNone/>
            </a:pPr>
            <a:r>
              <a:rPr lang="en" sz="1100" dirty="0">
                <a:solidFill>
                  <a:schemeClr val="dk1"/>
                </a:solidFill>
              </a:rPr>
              <a:t>Thank you so much for writing a letter of recommendation in support of my application to medical school. I just took the MCAT yesterday, and I’ll get my scores back in about one month – things are getting very real, but I’m looking forward to having a little more breathing room and getting to enjoy some of my hobbies again! In the event that you might still find it helpful, I’ve attached a copy of my </a:t>
            </a:r>
            <a:r>
              <a:rPr lang="en" sz="1100" b="1" dirty="0">
                <a:solidFill>
                  <a:schemeClr val="dk1"/>
                </a:solidFill>
              </a:rPr>
              <a:t>CV that includes awards, employment, volunteering experience</a:t>
            </a:r>
            <a:r>
              <a:rPr lang="en" sz="1100" dirty="0">
                <a:solidFill>
                  <a:schemeClr val="dk1"/>
                </a:solidFill>
              </a:rPr>
              <a:t> and the like from both my undergraduate and postbaccalaureate experience. Other resources that might be helpful include the list of </a:t>
            </a:r>
            <a:r>
              <a:rPr lang="en" sz="1100" b="1" dirty="0">
                <a:solidFill>
                  <a:schemeClr val="dk1"/>
                </a:solidFill>
              </a:rPr>
              <a:t>pre-medical competencies </a:t>
            </a:r>
            <a:r>
              <a:rPr lang="en" sz="1100" dirty="0">
                <a:solidFill>
                  <a:schemeClr val="dk1"/>
                </a:solidFill>
              </a:rPr>
              <a:t>published by the AAMC that can be helpful when structuring a letter. These are traits and skills that many medical schools use when evaluating an application, so letters that speak to some of these competencies tend to be very helpful. Those competencies can be found here, and the main page for the </a:t>
            </a:r>
            <a:r>
              <a:rPr lang="en" sz="1100" b="1" dirty="0">
                <a:solidFill>
                  <a:schemeClr val="dk1"/>
                </a:solidFill>
              </a:rPr>
              <a:t>AMCAS Letter Service</a:t>
            </a:r>
            <a:r>
              <a:rPr lang="en" sz="1100" dirty="0">
                <a:solidFill>
                  <a:schemeClr val="dk1"/>
                </a:solidFill>
              </a:rPr>
              <a:t> is here, which may include answers to any other questions you have. Also attached is the letter request form that needs to accompany your letter, regardless of how it’s submitted. It contains my AAMC application ID, as well as the specific letter ID that will help match the correct letters to the correct application (and on my end, to make sure I get those letters sent to the correct school). While you might be familiar with the process already, there are three methods to upload a letter; all of my schools are using the AMCAS Letter Service, and their application works pretty seamlessly, so that might be the simplest route to go. You go to </a:t>
            </a:r>
            <a:r>
              <a:rPr lang="en" sz="1100" u="sng" dirty="0">
                <a:solidFill>
                  <a:schemeClr val="hlink"/>
                </a:solidFill>
                <a:hlinkClick r:id="rId3"/>
              </a:rPr>
              <a:t>https://services.aamc.org/letterwriter</a:t>
            </a:r>
            <a:r>
              <a:rPr lang="en" sz="1100" dirty="0">
                <a:solidFill>
                  <a:schemeClr val="dk1"/>
                </a:solidFill>
              </a:rPr>
              <a:t>.”</a:t>
            </a:r>
            <a:endParaRPr sz="1100" dirty="0">
              <a:solidFill>
                <a:schemeClr val="dk1"/>
              </a:solidFill>
            </a:endParaRPr>
          </a:p>
          <a:p>
            <a:pPr marL="0" lvl="0" indent="0" algn="l" rtl="0">
              <a:lnSpc>
                <a:spcPct val="115000"/>
              </a:lnSpc>
              <a:spcBef>
                <a:spcPts val="0"/>
              </a:spcBef>
              <a:spcAft>
                <a:spcPts val="0"/>
              </a:spcAft>
              <a:buSzPts val="1800"/>
              <a:buNone/>
            </a:pPr>
            <a:endParaRPr sz="1100" dirty="0">
              <a:solidFill>
                <a:schemeClr val="dk1"/>
              </a:solidFill>
            </a:endParaRPr>
          </a:p>
          <a:p>
            <a:pPr marL="0" lvl="0" indent="0" algn="l" rtl="0">
              <a:lnSpc>
                <a:spcPct val="95000"/>
              </a:lnSpc>
              <a:spcBef>
                <a:spcPts val="0"/>
              </a:spcBef>
              <a:spcAft>
                <a:spcPts val="0"/>
              </a:spcAft>
              <a:buClr>
                <a:schemeClr val="dk1"/>
              </a:buClr>
              <a:buSzPts val="1018"/>
              <a:buFont typeface="Arial"/>
              <a:buNone/>
            </a:pPr>
            <a:r>
              <a:rPr lang="en" sz="1117" dirty="0">
                <a:solidFill>
                  <a:schemeClr val="dk1"/>
                </a:solidFill>
              </a:rPr>
              <a:t>Thank you,</a:t>
            </a:r>
            <a:endParaRPr sz="1117" dirty="0">
              <a:solidFill>
                <a:schemeClr val="dk1"/>
              </a:solidFill>
            </a:endParaRPr>
          </a:p>
          <a:p>
            <a:pPr marL="0" lvl="0" indent="0" algn="l" rtl="0">
              <a:lnSpc>
                <a:spcPct val="95000"/>
              </a:lnSpc>
              <a:spcBef>
                <a:spcPts val="0"/>
              </a:spcBef>
              <a:spcAft>
                <a:spcPts val="0"/>
              </a:spcAft>
              <a:buSzPts val="1800"/>
              <a:buNone/>
            </a:pPr>
            <a:r>
              <a:rPr lang="en" sz="1117" dirty="0">
                <a:solidFill>
                  <a:schemeClr val="dk1"/>
                </a:solidFill>
              </a:rPr>
              <a:t>[Student]</a:t>
            </a:r>
            <a:endParaRPr sz="11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Emailing a Letter Writer (has not agreed to write one)</a:t>
            </a:r>
            <a:endParaRPr/>
          </a:p>
        </p:txBody>
      </p:sp>
      <p:sp>
        <p:nvSpPr>
          <p:cNvPr id="123" name="Google Shape;123;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100" dirty="0">
                <a:solidFill>
                  <a:schemeClr val="dk1"/>
                </a:solidFill>
              </a:rPr>
              <a:t>Hi [Potential Letter Writer]!</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 </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I hope your time out east with your family has been super helpful (and restful)! </a:t>
            </a:r>
          </a:p>
          <a:p>
            <a:pPr marL="0" lvl="0" indent="0" algn="l" rtl="0">
              <a:lnSpc>
                <a:spcPct val="95000"/>
              </a:lnSpc>
              <a:spcBef>
                <a:spcPts val="0"/>
              </a:spcBef>
              <a:spcAft>
                <a:spcPts val="0"/>
              </a:spcAft>
              <a:buSzPts val="1018"/>
              <a:buNone/>
            </a:pP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I’m gearing up to apply to medical schools this May/June, and since I’m considered a non-traditional student (I’ve been out of undergrad for some time now), some of my letters of recommendation can come from current and previous employers. If you feel that you might have the time and energy I was wondering if you would be willing and able </a:t>
            </a:r>
            <a:r>
              <a:rPr lang="en" sz="1100" b="1" dirty="0">
                <a:solidFill>
                  <a:schemeClr val="dk1"/>
                </a:solidFill>
              </a:rPr>
              <a:t>to write a positive letter </a:t>
            </a:r>
            <a:r>
              <a:rPr lang="en" sz="1100" dirty="0">
                <a:solidFill>
                  <a:schemeClr val="dk1"/>
                </a:solidFill>
              </a:rPr>
              <a:t>of recommendation in support of my application.</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 </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I’m still figuring out how the application process works, but I believe that once the applications open in May, I can simply send you a link where you can upload a letter. This letter then gets sent to the schools depending on the individual specifications for each program (how many employer letters they’d like, how many academic letters, volunteer letters, etc.).</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 </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If this isn’t going to be feasible for you right now, I completely understand, but I wanted to ask you since I really have valued my time at the Daily (as limited as it is now!) and because I have really enjoyed working for and with you in my time in Jackson! Please just let me know if this sounds like something you may or may not be able to take on.</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 </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Thank you,</a:t>
            </a:r>
            <a:endParaRPr sz="1100" dirty="0">
              <a:solidFill>
                <a:schemeClr val="dk1"/>
              </a:solidFill>
            </a:endParaRPr>
          </a:p>
          <a:p>
            <a:pPr marL="0" lvl="0" indent="0" algn="l" rtl="0">
              <a:lnSpc>
                <a:spcPct val="95000"/>
              </a:lnSpc>
              <a:spcBef>
                <a:spcPts val="0"/>
              </a:spcBef>
              <a:spcAft>
                <a:spcPts val="0"/>
              </a:spcAft>
              <a:buSzPts val="1018"/>
              <a:buNone/>
            </a:pPr>
            <a:r>
              <a:rPr lang="en" sz="1100" dirty="0">
                <a:solidFill>
                  <a:schemeClr val="dk1"/>
                </a:solidFill>
              </a:rPr>
              <a:t>[Student]</a:t>
            </a:r>
            <a:endParaRPr sz="1100" dirty="0">
              <a:solidFill>
                <a:schemeClr val="dk1"/>
              </a:solidFill>
            </a:endParaRPr>
          </a:p>
        </p:txBody>
      </p:sp>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3738</Words>
  <Application>Microsoft Office PowerPoint</Application>
  <PresentationFormat>On-screen Show (16:9)</PresentationFormat>
  <Paragraphs>323</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Noto Sans Symbols</vt:lpstr>
      <vt:lpstr>Times New Roman</vt:lpstr>
      <vt:lpstr>1_Simple Light</vt:lpstr>
      <vt:lpstr>Letters of Recommendation,  School Requirements, Creating a School List</vt:lpstr>
      <vt:lpstr>PreMD Entry Survey</vt:lpstr>
      <vt:lpstr>Looking for a Pre-Health Advisor?</vt:lpstr>
      <vt:lpstr>Looking for shadowing opportunities during the pandemic?</vt:lpstr>
      <vt:lpstr>Letters of Recommendation</vt:lpstr>
      <vt:lpstr>Letters of Recommendation (LORs)</vt:lpstr>
      <vt:lpstr>LOR - What should be in a LOR </vt:lpstr>
      <vt:lpstr>Emailing a Letter Writer (previously agreed to write one)</vt:lpstr>
      <vt:lpstr>Emailing a Letter Writer (has not agreed to write one)</vt:lpstr>
      <vt:lpstr>AAMC Core Competencies</vt:lpstr>
      <vt:lpstr>What does CUSOM say?</vt:lpstr>
      <vt:lpstr>LOR Example</vt:lpstr>
      <vt:lpstr>Obstacles to Getting LORs</vt:lpstr>
      <vt:lpstr>School Requirements</vt:lpstr>
      <vt:lpstr>Premed Course Requirements</vt:lpstr>
      <vt:lpstr>TIPS: Course Requirements</vt:lpstr>
      <vt:lpstr>CUSOM Specific Course Requirements</vt:lpstr>
      <vt:lpstr>Creating a School List</vt:lpstr>
      <vt:lpstr>What to Consider When Picking Where to Apply</vt:lpstr>
      <vt:lpstr>How the AAMC Organizes How to Choose a School</vt:lpstr>
      <vt:lpstr>What is the MSAR?</vt:lpstr>
      <vt:lpstr>Example MSAR Page </vt:lpstr>
      <vt:lpstr>Other Ways to Build your Medical School List </vt:lpstr>
      <vt:lpstr>How to Think About Out-of-State Friendly Schools</vt:lpstr>
      <vt:lpstr>How many schools should I apply to?</vt:lpstr>
      <vt:lpstr>Tips</vt:lpstr>
      <vt:lpstr>PreMD Exit Survey</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of Recommendation,  School Requirements, Creating a School List</dc:title>
  <dc:creator>Lauren Miller</dc:creator>
  <cp:lastModifiedBy>Arguinchona, Lauren</cp:lastModifiedBy>
  <cp:revision>1</cp:revision>
  <dcterms:modified xsi:type="dcterms:W3CDTF">2023-05-25T16:07:01Z</dcterms:modified>
</cp:coreProperties>
</file>