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8+Dmselr0g30lnPXuKEhbI8I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13E97B-5E73-41CE-86A8-FC357DDFF4F1}">
  <a:tblStyle styleId="{9413E97B-5E73-41CE-86A8-FC357DDFF4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A8DCDAE-6B47-4B16-AE8B-C50EDE8894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A535D2-EF1F-44A6-A336-67757BAD29A0}"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14" autoAdjust="0"/>
  </p:normalViewPr>
  <p:slideViewPr>
    <p:cSldViewPr snapToGrid="0">
      <p:cViewPr varScale="1">
        <p:scale>
          <a:sx n="65" d="100"/>
          <a:sy n="65" d="100"/>
        </p:scale>
        <p:origin x="13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Find what works for you! Based on cost, study style, etc.</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Practice Exams/Section Tests/Qbanks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Going to be the best way to gauge your score</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Paid online courses: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Pros: lots of high-yield content, lots of support, very organized if you need structure. Access to a lot of practice exams/questions.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Cons: Quite expensive. Doesn’t fit everyone’s needs.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Khan Academy and Study Books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Both are great resources for content</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Flaschards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 great way to incorporate spaced repetition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Base it off if flashcards work for you</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Podcast</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if you are driving, working, doing chores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Not a primary study source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Friends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support system, teach each other, review together</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StudySchedule.org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TLDR MCAT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Leah4sciMCAT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MCAT retake calculator</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MD Hero</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Check into Reddit page and Discords - potential friends/support for studying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Find what works for you! Based on cost, study style, etc</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Practice Exams/Section Tests/Qbanks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Going to be the best way to gauge your score</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Paid online courses: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Pros: lots of high-yield content, lots of support, very organized if you need structure. Access to a lot of practice exams/questions.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Cons: Quite expensive. Doesn’t fit everyone’s needs.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Khan Academy and Study Books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Both are great resources for content</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Flaschards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 great way to incorporate spaced repetition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Base it off if flashcards work for you</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Podcast</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if you are driving, working, doing chores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Not a primary study source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Friends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support system, teach each other, review together</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StudySchedule.org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TLDR MCAT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Leah4sciMCAT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MCAT retake calculator</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MD Hero</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Check into Reddit page and Discords - potential friends/support for studying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Evaluate the amount of time you have to give to a retake, evaluate the other aspects of your application, think about how this changes where you’re applying (which MD - consider DO programs)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You are more than just your MCAT score - whether MCAT is good or bad, you still have to have a well rounded application - also less important after you get an interview</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MCAT retake calculator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Don’t fear applying - think about holistic review</a:t>
            </a:r>
            <a:endParaRPr dirty="0"/>
          </a:p>
          <a:p>
            <a:pPr marL="457200" lvl="0" indent="-298450" algn="l" rtl="0">
              <a:lnSpc>
                <a:spcPct val="100000"/>
              </a:lnSpc>
              <a:spcBef>
                <a:spcPts val="0"/>
              </a:spcBef>
              <a:spcAft>
                <a:spcPts val="0"/>
              </a:spcAft>
              <a:buSzPts val="1100"/>
              <a:buChar char="-"/>
            </a:pPr>
            <a:r>
              <a:rPr lang="en" dirty="0"/>
              <a:t>Consider the pros vs cons of having to take it again or taking another year without applying</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MCAT Official Prep products: </a:t>
            </a:r>
            <a:r>
              <a:rPr lang="en" sz="1400" dirty="0">
                <a:solidFill>
                  <a:srgbClr val="595959"/>
                </a:solidFill>
              </a:rPr>
              <a:t>can only receive once in a lifetime even if multiple awardee of the Fee Assistance Program.</a:t>
            </a:r>
            <a:endParaRPr sz="1400" dirty="0">
              <a:solidFill>
                <a:srgbClr val="595959"/>
              </a:solidFill>
            </a:endParaRPr>
          </a:p>
          <a:p>
            <a:pPr marL="0" lvl="0" indent="0" algn="l" rtl="0">
              <a:lnSpc>
                <a:spcPct val="100000"/>
              </a:lnSpc>
              <a:spcBef>
                <a:spcPts val="0"/>
              </a:spcBef>
              <a:spcAft>
                <a:spcPts val="0"/>
              </a:spcAft>
              <a:buSzPts val="1100"/>
              <a:buNone/>
            </a:pPr>
            <a:r>
              <a:rPr lang="en" sz="1400" dirty="0">
                <a:solidFill>
                  <a:srgbClr val="595959"/>
                </a:solidFill>
              </a:rPr>
              <a:t>	MSAR= Medical School Admission Requirements</a:t>
            </a:r>
            <a:endParaRPr sz="1400" dirty="0">
              <a:solidFill>
                <a:srgbClr val="59595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d902f995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d902f995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d902f995a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d902f995a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d902f995a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1d902f995af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This is a 6-7.5 hour test.</a:t>
            </a:r>
            <a:endParaRPr dirty="0"/>
          </a:p>
          <a:p>
            <a:pPr marL="0" lvl="0" indent="0" algn="l" rtl="0">
              <a:lnSpc>
                <a:spcPct val="100000"/>
              </a:lnSpc>
              <a:spcBef>
                <a:spcPts val="0"/>
              </a:spcBef>
              <a:spcAft>
                <a:spcPts val="0"/>
              </a:spcAft>
              <a:buSzPts val="1100"/>
              <a:buNone/>
            </a:pPr>
            <a:r>
              <a:rPr lang="en" dirty="0"/>
              <a:t>The content isn’t necessarily the hardest part; it’s also the stamina of working your brain for 6-7 hours. </a:t>
            </a:r>
            <a:endParaRPr dirty="0"/>
          </a:p>
          <a:p>
            <a:pPr marL="0" lvl="0" indent="0" algn="l" rtl="0">
              <a:lnSpc>
                <a:spcPct val="100000"/>
              </a:lnSpc>
              <a:spcBef>
                <a:spcPts val="0"/>
              </a:spcBef>
              <a:spcAft>
                <a:spcPts val="0"/>
              </a:spcAft>
              <a:buSzPts val="1100"/>
              <a:buNone/>
            </a:pPr>
            <a:r>
              <a:rPr lang="en" dirty="0"/>
              <a:t>The purpose of this test is to see if you can handle the rigorous pace of medical school, content wise.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4 Sections: </a:t>
            </a:r>
            <a:endParaRPr dirty="0"/>
          </a:p>
          <a:p>
            <a:pPr marL="457200" lvl="0" indent="-298450" algn="l" rtl="0">
              <a:lnSpc>
                <a:spcPct val="100000"/>
              </a:lnSpc>
              <a:spcBef>
                <a:spcPts val="0"/>
              </a:spcBef>
              <a:spcAft>
                <a:spcPts val="0"/>
              </a:spcAft>
              <a:buSzPts val="1100"/>
              <a:buAutoNum type="arabicParenR"/>
            </a:pPr>
            <a:r>
              <a:rPr lang="en" dirty="0"/>
              <a:t>Chem/Physics - Gen. Chem, Biochemistry, Physics, Organic Chem, Biology</a:t>
            </a:r>
            <a:endParaRPr dirty="0"/>
          </a:p>
          <a:p>
            <a:pPr marL="457200" lvl="0" indent="-298450" algn="l" rtl="0">
              <a:lnSpc>
                <a:spcPct val="100000"/>
              </a:lnSpc>
              <a:spcBef>
                <a:spcPts val="0"/>
              </a:spcBef>
              <a:spcAft>
                <a:spcPts val="0"/>
              </a:spcAft>
              <a:buSzPts val="1100"/>
              <a:buAutoNum type="arabicParenR"/>
            </a:pPr>
            <a:r>
              <a:rPr lang="en" dirty="0"/>
              <a:t>CARS - Critical Analysis and Reasoning Skills - Reading comprehension, humanities &amp; social science passages.</a:t>
            </a:r>
            <a:endParaRPr dirty="0"/>
          </a:p>
          <a:p>
            <a:pPr marL="457200" lvl="0" indent="-298450" algn="l" rtl="0">
              <a:lnSpc>
                <a:spcPct val="100000"/>
              </a:lnSpc>
              <a:spcBef>
                <a:spcPts val="0"/>
              </a:spcBef>
              <a:spcAft>
                <a:spcPts val="0"/>
              </a:spcAft>
              <a:buSzPts val="1100"/>
              <a:buAutoNum type="arabicParenR"/>
            </a:pPr>
            <a:r>
              <a:rPr lang="en" dirty="0"/>
              <a:t>Bio/Biochem - Biology, Biochemistry, Gen. Chem, Organic Chem.</a:t>
            </a:r>
            <a:endParaRPr dirty="0"/>
          </a:p>
          <a:p>
            <a:pPr marL="457200" lvl="0" indent="-298450" algn="l" rtl="0">
              <a:lnSpc>
                <a:spcPct val="100000"/>
              </a:lnSpc>
              <a:spcBef>
                <a:spcPts val="0"/>
              </a:spcBef>
              <a:spcAft>
                <a:spcPts val="0"/>
              </a:spcAft>
              <a:buSzPts val="1100"/>
              <a:buAutoNum type="arabicParenR"/>
            </a:pPr>
            <a:r>
              <a:rPr lang="en" dirty="0"/>
              <a:t>Psych/Soc - Psychology, Sociology, Biology</a:t>
            </a:r>
            <a:endParaRPr dirty="0"/>
          </a:p>
          <a:p>
            <a:pPr marL="0" lvl="0" indent="0" algn="l" rtl="0">
              <a:lnSpc>
                <a:spcPct val="100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 sz="1400" dirty="0">
                <a:solidFill>
                  <a:srgbClr val="595959"/>
                </a:solidFill>
              </a:rPr>
              <a:t>Tips:</a:t>
            </a:r>
            <a:endParaRPr sz="1400" dirty="0">
              <a:solidFill>
                <a:srgbClr val="595959"/>
              </a:solidFill>
            </a:endParaRPr>
          </a:p>
          <a:p>
            <a:pPr marL="914400" lvl="1" indent="-317500" algn="l" rtl="0">
              <a:lnSpc>
                <a:spcPct val="115000"/>
              </a:lnSpc>
              <a:spcBef>
                <a:spcPts val="1200"/>
              </a:spcBef>
              <a:spcAft>
                <a:spcPts val="0"/>
              </a:spcAft>
              <a:buClr>
                <a:srgbClr val="595959"/>
              </a:buClr>
              <a:buSzPts val="1400"/>
              <a:buChar char="-"/>
            </a:pPr>
            <a:r>
              <a:rPr lang="en" sz="1400" dirty="0">
                <a:solidFill>
                  <a:srgbClr val="595959"/>
                </a:solidFill>
              </a:rPr>
              <a:t>Every section matters - make sure to study them evenly, don’t overlook one because schools will look at the individual section scores too</a:t>
            </a:r>
            <a:endParaRPr sz="1400" dirty="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dirty="0">
                <a:solidFill>
                  <a:srgbClr val="595959"/>
                </a:solidFill>
              </a:rPr>
              <a:t>Don’t be alarmed if certain topics do not show up on the actual MCAT. For example, there could be no Physics questions.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Each section is weighted equally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MSAR - use as a tool to </a:t>
            </a:r>
            <a:r>
              <a:rPr lang="en" b="1" u="sng"/>
              <a:t>set a goal </a:t>
            </a:r>
            <a:r>
              <a:rPr lang="en"/>
              <a:t>of what score you would like to get based on the schools you would hope to get into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d902f995a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d902f995af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Months ahead of time:</a:t>
            </a:r>
            <a:endParaRPr dirty="0"/>
          </a:p>
          <a:p>
            <a:pPr marL="457200" lvl="0" indent="-342900" algn="l" rtl="0">
              <a:lnSpc>
                <a:spcPct val="115000"/>
              </a:lnSpc>
              <a:spcBef>
                <a:spcPts val="0"/>
              </a:spcBef>
              <a:spcAft>
                <a:spcPts val="0"/>
              </a:spcAft>
              <a:buClr>
                <a:srgbClr val="595959"/>
              </a:buClr>
              <a:buSzPts val="1800"/>
              <a:buChar char="-"/>
            </a:pPr>
            <a:r>
              <a:rPr lang="en" sz="1800" dirty="0">
                <a:solidFill>
                  <a:srgbClr val="595959"/>
                </a:solidFill>
              </a:rPr>
              <a:t>(Slots fill fast and then you may have to travel to another city).</a:t>
            </a:r>
            <a:endParaRPr dirty="0"/>
          </a:p>
          <a:p>
            <a:pPr marL="0" lvl="0" indent="0" algn="l" rtl="0">
              <a:lnSpc>
                <a:spcPct val="100000"/>
              </a:lnSpc>
              <a:spcBef>
                <a:spcPts val="120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Take the MCAT Early:</a:t>
            </a:r>
            <a:endParaRPr dirty="0"/>
          </a:p>
          <a:p>
            <a:pPr marL="457200" lvl="0" indent="-342900" algn="l" rtl="0">
              <a:lnSpc>
                <a:spcPct val="115000"/>
              </a:lnSpc>
              <a:spcBef>
                <a:spcPts val="0"/>
              </a:spcBef>
              <a:spcAft>
                <a:spcPts val="0"/>
              </a:spcAft>
              <a:buClr>
                <a:srgbClr val="595959"/>
              </a:buClr>
              <a:buSzPts val="1800"/>
              <a:buChar char="-"/>
            </a:pPr>
            <a:r>
              <a:rPr lang="en" sz="1800" dirty="0">
                <a:solidFill>
                  <a:srgbClr val="595959"/>
                </a:solidFill>
              </a:rPr>
              <a:t>You want your scores back before you apply to know where you’re competitive at. Also, you never know if you will need to retake it (ie bad score, have to cancel last minute, or need to void score). It’s also nice to have it out of the way and to focus on your primary and secondary apps.</a:t>
            </a:r>
            <a:endParaRPr sz="1800" dirty="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dirty="0">
                <a:solidFill>
                  <a:srgbClr val="595959"/>
                </a:solidFill>
              </a:rPr>
              <a:t>Don’t freak out if you have to take it later than you’d like - you can still apply </a:t>
            </a:r>
            <a:endParaRPr sz="1800" dirty="0">
              <a:solidFill>
                <a:srgbClr val="595959"/>
              </a:solidFill>
            </a:endParaRPr>
          </a:p>
          <a:p>
            <a:pPr marL="0" lvl="0" indent="0" algn="l" rtl="0">
              <a:lnSpc>
                <a:spcPct val="115000"/>
              </a:lnSpc>
              <a:spcBef>
                <a:spcPts val="1200"/>
              </a:spcBef>
              <a:spcAft>
                <a:spcPts val="0"/>
              </a:spcAft>
              <a:buSzPts val="1100"/>
              <a:buNone/>
            </a:pPr>
            <a:r>
              <a:rPr lang="en" sz="1800" dirty="0">
                <a:solidFill>
                  <a:srgbClr val="595959"/>
                </a:solidFill>
              </a:rPr>
              <a:t>Pushing back test: Up until a certain date before your test you can pay money to postpone your exam date</a:t>
            </a:r>
            <a:endParaRPr sz="1800" dirty="0">
              <a:solidFill>
                <a:srgbClr val="595959"/>
              </a:solidFill>
            </a:endParaRPr>
          </a:p>
          <a:p>
            <a:pPr marL="457200" lvl="0" indent="-342900" algn="l" rtl="0">
              <a:lnSpc>
                <a:spcPct val="115000"/>
              </a:lnSpc>
              <a:spcBef>
                <a:spcPts val="1200"/>
              </a:spcBef>
              <a:spcAft>
                <a:spcPts val="0"/>
              </a:spcAft>
              <a:buClr>
                <a:srgbClr val="595959"/>
              </a:buClr>
              <a:buSzPts val="1800"/>
              <a:buChar char="-"/>
            </a:pPr>
            <a:r>
              <a:rPr lang="en" sz="1800" dirty="0">
                <a:solidFill>
                  <a:srgbClr val="595959"/>
                </a:solidFill>
              </a:rPr>
              <a:t>Depending on period you’re taking it in, it can cost up to $150</a:t>
            </a:r>
            <a:endParaRPr sz="1800" dirty="0">
              <a:solidFill>
                <a:srgbClr val="595959"/>
              </a:solidFill>
            </a:endParaRPr>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d8066bcb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d8066bcb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each science section, there are 10 passages with 4-7 questions each.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8066bcb3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8066bcb3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approx 15 stand alone questions in each of the science sections.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2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1" name="Google Shape;61;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2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2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18" name="Google Shape;18;p20"/>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2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2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26" name="Google Shape;26;p22"/>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2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3" name="Google Shape;33;p23"/>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24"/>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8" name="Google Shape;38;p24"/>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2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2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2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rincetonreview.com/medical/free-mcat-practice-test?gclid=CjwKCAjw_L6LBhBbEiwA4c46ulSsz_Uu7HSbTb1f9-subPZemG7BOcvmb3OA9zOVJSXgInszPTDVeRoCAd0QAvD_BwE&amp;ExDT=2#!practice" TargetMode="External"/><Relationship Id="rId13" Type="http://schemas.openxmlformats.org/officeDocument/2006/relationships/hyperlink" Target="https://students-residents.aamc.org/medical-school-admission-requirements/medical-school-admission-requirements-applicants" TargetMode="External"/><Relationship Id="rId18" Type="http://schemas.openxmlformats.org/officeDocument/2006/relationships/hyperlink" Target="https://leah4sci.com/mcat/" TargetMode="External"/><Relationship Id="rId3" Type="http://schemas.openxmlformats.org/officeDocument/2006/relationships/hyperlink" Target="https://students-residents.aamc.org/fee-assistance-program/fee-assistance-program-fap" TargetMode="External"/><Relationship Id="rId7" Type="http://schemas.openxmlformats.org/officeDocument/2006/relationships/hyperlink" Target="https://students-residents.aamc.org/prepare-mcat-exam/free-planning-and-study-resources" TargetMode="External"/><Relationship Id="rId12" Type="http://schemas.openxmlformats.org/officeDocument/2006/relationships/hyperlink" Target="https://students-residents.aamc.org/mcat-faq/mcat-faqs" TargetMode="External"/><Relationship Id="rId17" Type="http://schemas.openxmlformats.org/officeDocument/2006/relationships/hyperlink" Target="https://tldrmcat.wordpress.com/content/chemistry/" TargetMode="External"/><Relationship Id="rId2" Type="http://schemas.openxmlformats.org/officeDocument/2006/relationships/notesSlide" Target="../notesSlides/notesSlide19.xml"/><Relationship Id="rId16" Type="http://schemas.openxmlformats.org/officeDocument/2006/relationships/hyperlink" Target="https://www.studyschedule.org/" TargetMode="External"/><Relationship Id="rId20" Type="http://schemas.openxmlformats.org/officeDocument/2006/relationships/hyperlink" Target="http://mcat-review.org/" TargetMode="External"/><Relationship Id="rId1" Type="http://schemas.openxmlformats.org/officeDocument/2006/relationships/slideLayout" Target="../slideLayouts/slideLayout2.xml"/><Relationship Id="rId6" Type="http://schemas.openxmlformats.org/officeDocument/2006/relationships/hyperlink" Target="https://www.amazon.com/stores/page/1948048F-1466-4D53-A631-7BC814D0BA0E?ingress=3&amp;visitId=a8afecbc-f022-4603-bcfe-191dff0545ed&amp;linkCode=ll2&amp;tag=kaptest-mcat-amazon-store-20&amp;linkId=a91559c536a1638b97607c863b826773&amp;language=en_US&amp;ref_=as_li_ss_tl&amp;_ga=2.199007215.1370487792.1634769909-304164658.1632788414&amp;_gac=1.124985976.1634771872.CjwKCAjw_L6LBhBbEiwA4c46ut-18wBXAN2MT6qn0Ri4k3Q_VborAwZ0GiIXJbobWsRXZuK2WpRXhhoCzL4QAvD_BwE" TargetMode="External"/><Relationship Id="rId11" Type="http://schemas.openxmlformats.org/officeDocument/2006/relationships/hyperlink" Target="https://students-residents.aamc.org/register-mcat-exam/register-mcat-exam" TargetMode="External"/><Relationship Id="rId5" Type="http://schemas.openxmlformats.org/officeDocument/2006/relationships/hyperlink" Target="https://www.kaptest.com/mcat/mcat-books" TargetMode="External"/><Relationship Id="rId15" Type="http://schemas.openxmlformats.org/officeDocument/2006/relationships/hyperlink" Target="https://www.studentdoctor.net/schools/lizzym-score" TargetMode="External"/><Relationship Id="rId10" Type="http://schemas.openxmlformats.org/officeDocument/2006/relationships/hyperlink" Target="https://www.khanacademy.org/test-prep/mcat" TargetMode="External"/><Relationship Id="rId19" Type="http://schemas.openxmlformats.org/officeDocument/2006/relationships/hyperlink" Target="https://jackwestin.com/mcat-retake-calculator" TargetMode="External"/><Relationship Id="rId4" Type="http://schemas.openxmlformats.org/officeDocument/2006/relationships/hyperlink" Target="https://www.kaptest.com/mcat/free/mcat-free-practice-test" TargetMode="External"/><Relationship Id="rId9" Type="http://schemas.openxmlformats.org/officeDocument/2006/relationships/hyperlink" Target="https://www.princetonreview.com/mcat-book" TargetMode="External"/><Relationship Id="rId14" Type="http://schemas.openxmlformats.org/officeDocument/2006/relationships/hyperlink" Target="https://themedicalschooldirector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gle/F9xRqUQ9CTtHKGUz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s-residents.aamc.org/fee-assistance-program/fee-assistance-pro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311699" y="55474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MCAT</a:t>
            </a:r>
            <a:endParaRPr/>
          </a:p>
        </p:txBody>
      </p:sp>
      <p:sp>
        <p:nvSpPr>
          <p:cNvPr id="69" name="Google Shape;69;p1"/>
          <p:cNvSpPr txBox="1"/>
          <p:nvPr/>
        </p:nvSpPr>
        <p:spPr>
          <a:xfrm>
            <a:off x="311699" y="2607345"/>
            <a:ext cx="8520600" cy="792600"/>
          </a:xfrm>
          <a:prstGeom prst="rect">
            <a:avLst/>
          </a:prstGeom>
          <a:noFill/>
          <a:ln>
            <a:noFill/>
          </a:ln>
        </p:spPr>
        <p:txBody>
          <a:bodyPr spcFirstLastPara="1" wrap="square" lIns="91425" tIns="91425" rIns="91425" bIns="91425" anchor="t" anchorCtr="0">
            <a:normAutofit/>
          </a:bodyPr>
          <a:lstStyle/>
          <a:p>
            <a:pPr marL="114300" marR="0" lvl="0" indent="0" algn="ctr" rtl="0">
              <a:lnSpc>
                <a:spcPct val="115000"/>
              </a:lnSpc>
              <a:spcBef>
                <a:spcPts val="0"/>
              </a:spcBef>
              <a:spcAft>
                <a:spcPts val="0"/>
              </a:spcAft>
              <a:buClr>
                <a:schemeClr val="dk2"/>
              </a:buClr>
              <a:buSzPts val="1800"/>
              <a:buFont typeface="Arial"/>
              <a:buNone/>
            </a:pPr>
            <a:r>
              <a:rPr lang="en" sz="2800" b="0" i="0" u="none" strike="noStrike" cap="none">
                <a:solidFill>
                  <a:schemeClr val="dk2"/>
                </a:solidFill>
                <a:latin typeface="Times New Roman"/>
                <a:ea typeface="Times New Roman"/>
                <a:cs typeface="Times New Roman"/>
                <a:sym typeface="Times New Roman"/>
              </a:rPr>
              <a:t>Pre</a:t>
            </a:r>
            <a:r>
              <a:rPr lang="en" sz="2800" b="1" i="0" u="none" strike="noStrike" cap="none">
                <a:solidFill>
                  <a:srgbClr val="CC9900"/>
                </a:solidFill>
                <a:latin typeface="Times New Roman"/>
                <a:ea typeface="Times New Roman"/>
                <a:cs typeface="Times New Roman"/>
                <a:sym typeface="Times New Roman"/>
              </a:rPr>
              <a:t>MD</a:t>
            </a:r>
            <a:endParaRPr sz="2800" b="0" i="0" u="none" strike="noStrike" cap="none">
              <a:solidFill>
                <a:srgbClr val="CC9900"/>
              </a:solidFill>
              <a:latin typeface="Times New Roman"/>
              <a:ea typeface="Times New Roman"/>
              <a:cs typeface="Times New Roman"/>
              <a:sym typeface="Times New Roman"/>
            </a:endParaRPr>
          </a:p>
        </p:txBody>
      </p:sp>
      <p:pic>
        <p:nvPicPr>
          <p:cNvPr id="70" name="Google Shape;70;p1" descr="Medical students begin training in Colorado Springs | UCHealth Today"/>
          <p:cNvPicPr preferRelativeResize="0"/>
          <p:nvPr/>
        </p:nvPicPr>
        <p:blipFill rotWithShape="1">
          <a:blip r:embed="rId3">
            <a:alphaModFix/>
          </a:blip>
          <a:srcRect/>
          <a:stretch/>
        </p:blipFill>
        <p:spPr>
          <a:xfrm>
            <a:off x="3238738" y="3525005"/>
            <a:ext cx="2666525" cy="675520"/>
          </a:xfrm>
          <a:prstGeom prst="rect">
            <a:avLst/>
          </a:prstGeom>
          <a:noFill/>
          <a:ln>
            <a:noFill/>
          </a:ln>
        </p:spPr>
      </p:pic>
      <p:cxnSp>
        <p:nvCxnSpPr>
          <p:cNvPr id="71" name="Google Shape;71;p1"/>
          <p:cNvCxnSpPr/>
          <p:nvPr/>
        </p:nvCxnSpPr>
        <p:spPr>
          <a:xfrm>
            <a:off x="1926291" y="2482284"/>
            <a:ext cx="5291418"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Study Approaches - No One Right Way</a:t>
            </a:r>
            <a:endParaRPr sz="2400"/>
          </a:p>
        </p:txBody>
      </p:sp>
      <p:sp>
        <p:nvSpPr>
          <p:cNvPr id="142" name="Google Shape;142;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7182" algn="l" rtl="0">
              <a:lnSpc>
                <a:spcPct val="115000"/>
              </a:lnSpc>
              <a:spcBef>
                <a:spcPts val="300"/>
              </a:spcBef>
              <a:spcAft>
                <a:spcPts val="0"/>
              </a:spcAft>
              <a:buSzPts val="1600"/>
              <a:buChar char="-"/>
            </a:pPr>
            <a:r>
              <a:rPr lang="en" sz="1600">
                <a:solidFill>
                  <a:schemeClr val="dk1"/>
                </a:solidFill>
              </a:rPr>
              <a:t>Practice exams/questions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Free exam through Kaplan, AAMC, Princeton Review</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AAMC has qbanks/practice exams (starting at $35/exam)</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Paid online courses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(starting at $1,999), Princeton Review (starting at $1,999), Jack Westin (starting at $1,450)</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Free online resources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Khan Academy, free apps with questions</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Study books - often include multiple practice exams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(starting at $270), Princeton Review (starting at $225)</a:t>
            </a:r>
            <a:endParaRPr sz="1200">
              <a:solidFill>
                <a:schemeClr val="dk1"/>
              </a:solidFill>
            </a:endParaRPr>
          </a:p>
          <a:p>
            <a:pPr marL="457200" lvl="0" indent="-202882" algn="l" rtl="0">
              <a:lnSpc>
                <a:spcPct val="115000"/>
              </a:lnSpc>
              <a:spcBef>
                <a:spcPts val="300"/>
              </a:spcBef>
              <a:spcAft>
                <a:spcPts val="0"/>
              </a:spcAft>
              <a:buSzPts val="1800"/>
              <a:buNone/>
            </a:pPr>
            <a:endParaRPr>
              <a:solidFill>
                <a:schemeClr val="dk1"/>
              </a:solidFill>
            </a:endParaRPr>
          </a:p>
        </p:txBody>
      </p:sp>
      <p:pic>
        <p:nvPicPr>
          <p:cNvPr id="143" name="Google Shape;143;p6" descr="Home - Kaplan"/>
          <p:cNvPicPr preferRelativeResize="0"/>
          <p:nvPr/>
        </p:nvPicPr>
        <p:blipFill rotWithShape="1">
          <a:blip r:embed="rId3">
            <a:alphaModFix/>
          </a:blip>
          <a:srcRect/>
          <a:stretch/>
        </p:blipFill>
        <p:spPr>
          <a:xfrm>
            <a:off x="6619706" y="1160160"/>
            <a:ext cx="1052945" cy="355369"/>
          </a:xfrm>
          <a:prstGeom prst="rect">
            <a:avLst/>
          </a:prstGeom>
          <a:noFill/>
          <a:ln>
            <a:noFill/>
          </a:ln>
        </p:spPr>
      </p:pic>
      <p:pic>
        <p:nvPicPr>
          <p:cNvPr id="144" name="Google Shape;144;p6" descr="The Princeton Review - Wikipedia"/>
          <p:cNvPicPr preferRelativeResize="0"/>
          <p:nvPr/>
        </p:nvPicPr>
        <p:blipFill rotWithShape="1">
          <a:blip r:embed="rId4">
            <a:alphaModFix/>
          </a:blip>
          <a:srcRect/>
          <a:stretch/>
        </p:blipFill>
        <p:spPr>
          <a:xfrm>
            <a:off x="7327854" y="1732175"/>
            <a:ext cx="1326906" cy="708313"/>
          </a:xfrm>
          <a:prstGeom prst="rect">
            <a:avLst/>
          </a:prstGeom>
          <a:noFill/>
          <a:ln>
            <a:noFill/>
          </a:ln>
        </p:spPr>
      </p:pic>
      <p:pic>
        <p:nvPicPr>
          <p:cNvPr id="145" name="Google Shape;145;p6" descr="AAMC for Students, Applicants, and Residents | AAMC"/>
          <p:cNvPicPr preferRelativeResize="0"/>
          <p:nvPr/>
        </p:nvPicPr>
        <p:blipFill rotWithShape="1">
          <a:blip r:embed="rId5">
            <a:alphaModFix/>
          </a:blip>
          <a:srcRect/>
          <a:stretch/>
        </p:blipFill>
        <p:spPr>
          <a:xfrm>
            <a:off x="5669638" y="1523214"/>
            <a:ext cx="1326907" cy="696626"/>
          </a:xfrm>
          <a:prstGeom prst="rect">
            <a:avLst/>
          </a:prstGeom>
          <a:noFill/>
          <a:ln>
            <a:noFill/>
          </a:ln>
        </p:spPr>
      </p:pic>
      <p:pic>
        <p:nvPicPr>
          <p:cNvPr id="146" name="Google Shape;146;p6" descr="More Than 100 School Districts Enroll in Khan Academy, NWEA Personalized  Learning Offerings"/>
          <p:cNvPicPr preferRelativeResize="0"/>
          <p:nvPr/>
        </p:nvPicPr>
        <p:blipFill rotWithShape="1">
          <a:blip r:embed="rId6">
            <a:alphaModFix/>
          </a:blip>
          <a:srcRect t="22270" b="26482"/>
          <a:stretch/>
        </p:blipFill>
        <p:spPr>
          <a:xfrm>
            <a:off x="4705400" y="2923661"/>
            <a:ext cx="1928475" cy="51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Study Approaches (Cont.)</a:t>
            </a:r>
            <a:endParaRPr sz="2400"/>
          </a:p>
        </p:txBody>
      </p:sp>
      <p:sp>
        <p:nvSpPr>
          <p:cNvPr id="152" name="Google Shape;152;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7182" algn="l" rtl="0">
              <a:lnSpc>
                <a:spcPct val="115000"/>
              </a:lnSpc>
              <a:spcBef>
                <a:spcPts val="300"/>
              </a:spcBef>
              <a:spcAft>
                <a:spcPts val="0"/>
              </a:spcAft>
              <a:buSzPts val="1600"/>
              <a:buChar char="-"/>
            </a:pPr>
            <a:r>
              <a:rPr lang="en" sz="1600">
                <a:solidFill>
                  <a:schemeClr val="dk1"/>
                </a:solidFill>
              </a:rPr>
              <a:t>Flashcards/Anki/Quizlet</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Princeton Review has a free flashcard deck</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has a flashcard deck you can purchase on Amazon</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Check MCAT Reddit/Google for pre-made decks</a:t>
            </a:r>
            <a:endParaRPr sz="1200">
              <a:solidFill>
                <a:schemeClr val="dk1"/>
              </a:solidFill>
            </a:endParaRPr>
          </a:p>
          <a:p>
            <a:pPr marL="914400" lvl="1" indent="-297497" algn="l" rtl="0">
              <a:lnSpc>
                <a:spcPct val="115000"/>
              </a:lnSpc>
              <a:spcBef>
                <a:spcPts val="600"/>
              </a:spcBef>
              <a:spcAft>
                <a:spcPts val="0"/>
              </a:spcAft>
              <a:buSzPts val="1200"/>
              <a:buChar char="-"/>
            </a:pPr>
            <a:r>
              <a:rPr lang="en" sz="1200" b="1">
                <a:solidFill>
                  <a:schemeClr val="dk1"/>
                </a:solidFill>
              </a:rPr>
              <a:t>Spaced repetition </a:t>
            </a:r>
            <a:r>
              <a:rPr lang="en" sz="1200">
                <a:solidFill>
                  <a:schemeClr val="dk1"/>
                </a:solidFill>
              </a:rPr>
              <a:t>is one of the best ways to learn and retain information</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Podcasts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The MCAT Podcast + Others</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Paid tutoring</a:t>
            </a:r>
            <a:endParaRPr sz="1600">
              <a:solidFill>
                <a:schemeClr val="dk1"/>
              </a:solidFill>
            </a:endParaRPr>
          </a:p>
          <a:p>
            <a:pPr marL="457200" lvl="0" indent="-317182" algn="l" rtl="0">
              <a:lnSpc>
                <a:spcPct val="115000"/>
              </a:lnSpc>
              <a:spcBef>
                <a:spcPts val="600"/>
              </a:spcBef>
              <a:spcAft>
                <a:spcPts val="300"/>
              </a:spcAft>
              <a:buSzPts val="1600"/>
              <a:buChar char="-"/>
            </a:pPr>
            <a:r>
              <a:rPr lang="en" sz="1600">
                <a:solidFill>
                  <a:schemeClr val="dk1"/>
                </a:solidFill>
              </a:rPr>
              <a:t>Find a friend to study with</a:t>
            </a:r>
            <a:endParaRPr sz="1600">
              <a:solidFill>
                <a:schemeClr val="dk1"/>
              </a:solidFill>
            </a:endParaRPr>
          </a:p>
        </p:txBody>
      </p:sp>
      <p:pic>
        <p:nvPicPr>
          <p:cNvPr id="153" name="Google Shape;153;p7" descr="Anki (software) - Wikipedia"/>
          <p:cNvPicPr preferRelativeResize="0"/>
          <p:nvPr/>
        </p:nvPicPr>
        <p:blipFill rotWithShape="1">
          <a:blip r:embed="rId3">
            <a:alphaModFix/>
          </a:blip>
          <a:srcRect/>
          <a:stretch/>
        </p:blipFill>
        <p:spPr>
          <a:xfrm>
            <a:off x="7238999" y="1316327"/>
            <a:ext cx="822513" cy="822513"/>
          </a:xfrm>
          <a:prstGeom prst="rect">
            <a:avLst/>
          </a:prstGeom>
          <a:noFill/>
          <a:ln>
            <a:noFill/>
          </a:ln>
        </p:spPr>
      </p:pic>
      <p:pic>
        <p:nvPicPr>
          <p:cNvPr id="154" name="Google Shape;154;p7" descr="Quizlet logo and symbol, meaning, history, PNG"/>
          <p:cNvPicPr preferRelativeResize="0"/>
          <p:nvPr/>
        </p:nvPicPr>
        <p:blipFill rotWithShape="1">
          <a:blip r:embed="rId4">
            <a:alphaModFix/>
          </a:blip>
          <a:srcRect t="17286" b="20961"/>
          <a:stretch/>
        </p:blipFill>
        <p:spPr>
          <a:xfrm>
            <a:off x="5713650" y="1257300"/>
            <a:ext cx="1525349" cy="470648"/>
          </a:xfrm>
          <a:prstGeom prst="rect">
            <a:avLst/>
          </a:prstGeom>
          <a:noFill/>
          <a:ln>
            <a:noFill/>
          </a:ln>
        </p:spPr>
      </p:pic>
      <p:pic>
        <p:nvPicPr>
          <p:cNvPr id="155" name="Google Shape;155;p7" descr="The MCAT Podcast - Medical School Headquarters"/>
          <p:cNvPicPr preferRelativeResize="0"/>
          <p:nvPr/>
        </p:nvPicPr>
        <p:blipFill rotWithShape="1">
          <a:blip r:embed="rId5">
            <a:alphaModFix/>
          </a:blip>
          <a:srcRect/>
          <a:stretch/>
        </p:blipFill>
        <p:spPr>
          <a:xfrm>
            <a:off x="3781985" y="2860675"/>
            <a:ext cx="790015" cy="7900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Pearls of Wisdom</a:t>
            </a:r>
            <a:endParaRPr sz="2400"/>
          </a:p>
        </p:txBody>
      </p:sp>
      <p:sp>
        <p:nvSpPr>
          <p:cNvPr id="161" name="Google Shape;161;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25755" algn="l" rtl="0">
              <a:lnSpc>
                <a:spcPct val="115000"/>
              </a:lnSpc>
              <a:spcBef>
                <a:spcPts val="0"/>
              </a:spcBef>
              <a:spcAft>
                <a:spcPts val="0"/>
              </a:spcAft>
              <a:buSzPts val="1800"/>
              <a:buChar char="-"/>
            </a:pPr>
            <a:r>
              <a:rPr lang="en">
                <a:solidFill>
                  <a:schemeClr val="dk1"/>
                </a:solidFill>
              </a:rPr>
              <a:t>Decide on a goal for your score</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Take a practice test </a:t>
            </a:r>
            <a:r>
              <a:rPr lang="en" b="1">
                <a:solidFill>
                  <a:schemeClr val="dk1"/>
                </a:solidFill>
              </a:rPr>
              <a:t>early</a:t>
            </a:r>
            <a:r>
              <a:rPr lang="en">
                <a:solidFill>
                  <a:schemeClr val="dk1"/>
                </a:solidFill>
              </a:rPr>
              <a:t> to gauge where you’re at and what you need to focus on</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Do full length practice exams </a:t>
            </a:r>
            <a:r>
              <a:rPr lang="en" b="1">
                <a:solidFill>
                  <a:schemeClr val="dk1"/>
                </a:solidFill>
              </a:rPr>
              <a:t>in one sitting </a:t>
            </a:r>
            <a:r>
              <a:rPr lang="en">
                <a:solidFill>
                  <a:schemeClr val="dk1"/>
                </a:solidFill>
              </a:rPr>
              <a:t>to prepare for the 8-hr marathon. Pretend like it’s test day and go through all the motions you would as if the test was the real thing</a:t>
            </a:r>
            <a:endParaRPr>
              <a:solidFill>
                <a:schemeClr val="dk1"/>
              </a:solidFill>
            </a:endParaRPr>
          </a:p>
          <a:p>
            <a:pPr marL="914400" lvl="1" indent="-304165" algn="l" rtl="0">
              <a:lnSpc>
                <a:spcPct val="115000"/>
              </a:lnSpc>
              <a:spcBef>
                <a:spcPts val="0"/>
              </a:spcBef>
              <a:spcAft>
                <a:spcPts val="0"/>
              </a:spcAft>
              <a:buSzPts val="1400"/>
              <a:buChar char="-"/>
            </a:pPr>
            <a:r>
              <a:rPr lang="en">
                <a:solidFill>
                  <a:schemeClr val="dk1"/>
                </a:solidFill>
              </a:rPr>
              <a:t>Waking up at the same, eating the same thing, do it on a Saturday, hold self to the time limit</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The most important part is reviewing your practice exams: questions you got wrong </a:t>
            </a:r>
            <a:r>
              <a:rPr lang="en" b="1">
                <a:solidFill>
                  <a:schemeClr val="dk1"/>
                </a:solidFill>
              </a:rPr>
              <a:t>AND</a:t>
            </a:r>
            <a:r>
              <a:rPr lang="en">
                <a:solidFill>
                  <a:schemeClr val="dk1"/>
                </a:solidFill>
              </a:rPr>
              <a:t> got right</a:t>
            </a:r>
            <a:endParaRPr/>
          </a:p>
          <a:p>
            <a:pPr marL="457200" lvl="0" indent="-211455" algn="l" rtl="0">
              <a:lnSpc>
                <a:spcPct val="115000"/>
              </a:lnSpc>
              <a:spcBef>
                <a:spcPts val="0"/>
              </a:spcBef>
              <a:spcAft>
                <a:spcPts val="0"/>
              </a:spcAft>
              <a:buSzPts val="1800"/>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Pearls of Wisdom (Cont.)</a:t>
            </a:r>
            <a:endParaRPr sz="2400"/>
          </a:p>
        </p:txBody>
      </p:sp>
      <p:sp>
        <p:nvSpPr>
          <p:cNvPr id="167" name="Google Shape;16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25755" algn="l" rtl="0">
              <a:lnSpc>
                <a:spcPct val="115000"/>
              </a:lnSpc>
              <a:spcBef>
                <a:spcPts val="0"/>
              </a:spcBef>
              <a:spcAft>
                <a:spcPts val="0"/>
              </a:spcAft>
              <a:buSzPts val="1800"/>
              <a:buChar char="-"/>
            </a:pPr>
            <a:r>
              <a:rPr lang="en" b="1">
                <a:solidFill>
                  <a:schemeClr val="dk1"/>
                </a:solidFill>
              </a:rPr>
              <a:t>Make a study plan </a:t>
            </a:r>
            <a:r>
              <a:rPr lang="en">
                <a:solidFill>
                  <a:schemeClr val="dk1"/>
                </a:solidFill>
              </a:rPr>
              <a:t>and stick to it</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Don’t burnout -- </a:t>
            </a:r>
            <a:r>
              <a:rPr lang="en" b="1">
                <a:solidFill>
                  <a:schemeClr val="dk1"/>
                </a:solidFill>
              </a:rPr>
              <a:t>take time for self care</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Drive to the test site beforehand</a:t>
            </a:r>
            <a:endParaRPr>
              <a:solidFill>
                <a:schemeClr val="dk1"/>
              </a:solidFill>
            </a:endParaRPr>
          </a:p>
          <a:p>
            <a:pPr marL="914400" lvl="1" indent="-304165" algn="l" rtl="0">
              <a:lnSpc>
                <a:spcPct val="115000"/>
              </a:lnSpc>
              <a:spcBef>
                <a:spcPts val="0"/>
              </a:spcBef>
              <a:spcAft>
                <a:spcPts val="0"/>
              </a:spcAft>
              <a:buSzPts val="1400"/>
              <a:buChar char="-"/>
            </a:pPr>
            <a:r>
              <a:rPr lang="en">
                <a:solidFill>
                  <a:schemeClr val="dk1"/>
                </a:solidFill>
              </a:rPr>
              <a:t>Know where to go, where to park, where you go in, how long it takes - do it at the same time on the same day of the week</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MCAT score will remain valid for 2-4 years</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Personal Anecdotes - How to Study </a:t>
            </a:r>
            <a:endParaRPr sz="2400"/>
          </a:p>
        </p:txBody>
      </p:sp>
      <p:grpSp>
        <p:nvGrpSpPr>
          <p:cNvPr id="173" name="Google Shape;173;p10"/>
          <p:cNvGrpSpPr/>
          <p:nvPr/>
        </p:nvGrpSpPr>
        <p:grpSpPr>
          <a:xfrm>
            <a:off x="4111507" y="1960640"/>
            <a:ext cx="921000" cy="1222200"/>
            <a:chOff x="466341" y="1587918"/>
            <a:chExt cx="921000" cy="1222200"/>
          </a:xfrm>
        </p:grpSpPr>
        <p:pic>
          <p:nvPicPr>
            <p:cNvPr id="174" name="Google Shape;174;p10" descr="Female Profile"/>
            <p:cNvPicPr preferRelativeResize="0"/>
            <p:nvPr/>
          </p:nvPicPr>
          <p:blipFill rotWithShape="1">
            <a:blip r:embed="rId3">
              <a:alphaModFix/>
            </a:blip>
            <a:srcRect/>
            <a:stretch/>
          </p:blipFill>
          <p:spPr>
            <a:xfrm>
              <a:off x="466341" y="1587918"/>
              <a:ext cx="914400" cy="914400"/>
            </a:xfrm>
            <a:prstGeom prst="rect">
              <a:avLst/>
            </a:prstGeom>
            <a:noFill/>
            <a:ln>
              <a:noFill/>
            </a:ln>
          </p:spPr>
        </p:pic>
        <p:sp>
          <p:nvSpPr>
            <p:cNvPr id="175" name="Google Shape;175;p10"/>
            <p:cNvSpPr txBox="1"/>
            <p:nvPr/>
          </p:nvSpPr>
          <p:spPr>
            <a:xfrm>
              <a:off x="466341" y="2502318"/>
              <a:ext cx="921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Timeline Post-MCAT - Results</a:t>
            </a:r>
            <a:endParaRPr sz="2400"/>
          </a:p>
        </p:txBody>
      </p:sp>
      <p:sp>
        <p:nvSpPr>
          <p:cNvPr id="181" name="Google Shape;181;p11"/>
          <p:cNvSpPr txBox="1">
            <a:spLocks noGrp="1"/>
          </p:cNvSpPr>
          <p:nvPr>
            <p:ph type="body" idx="1"/>
          </p:nvPr>
        </p:nvSpPr>
        <p:spPr>
          <a:xfrm>
            <a:off x="311699" y="1152475"/>
            <a:ext cx="8520599" cy="122120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chemeClr val="dk1"/>
                </a:solidFill>
              </a:rPr>
              <a:t>Score timing:</a:t>
            </a:r>
            <a:endParaRPr sz="14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Takes 30-35 days to get scores back</a:t>
            </a:r>
            <a:endParaRPr sz="1400">
              <a:solidFill>
                <a:schemeClr val="dk1"/>
              </a:solidFill>
            </a:endParaRPr>
          </a:p>
          <a:p>
            <a:pPr marL="457200" lvl="0" indent="-342900" algn="l" rtl="0">
              <a:lnSpc>
                <a:spcPct val="115000"/>
              </a:lnSpc>
              <a:spcBef>
                <a:spcPts val="0"/>
              </a:spcBef>
              <a:spcAft>
                <a:spcPts val="0"/>
              </a:spcAft>
              <a:buSzPts val="1800"/>
              <a:buChar char="-"/>
            </a:pPr>
            <a:r>
              <a:rPr lang="en" sz="1400">
                <a:solidFill>
                  <a:schemeClr val="dk1"/>
                </a:solidFill>
              </a:rPr>
              <a:t>AMCAS will process your application without a score</a:t>
            </a:r>
            <a:endParaRPr sz="1400">
              <a:solidFill>
                <a:schemeClr val="dk1"/>
              </a:solidFill>
            </a:endParaRPr>
          </a:p>
          <a:p>
            <a:pPr marL="914400" lvl="1" indent="-317500" algn="l" rtl="0">
              <a:lnSpc>
                <a:spcPct val="115000"/>
              </a:lnSpc>
              <a:spcBef>
                <a:spcPts val="0"/>
              </a:spcBef>
              <a:spcAft>
                <a:spcPts val="0"/>
              </a:spcAft>
              <a:buSzPts val="1400"/>
              <a:buChar char="-"/>
            </a:pPr>
            <a:r>
              <a:rPr lang="en" sz="1100">
                <a:solidFill>
                  <a:schemeClr val="dk1"/>
                </a:solidFill>
              </a:rPr>
              <a:t>However, your primary app likely won’t be reviewed without a score</a:t>
            </a:r>
            <a:endParaRPr sz="1100">
              <a:solidFill>
                <a:schemeClr val="dk1"/>
              </a:solidFill>
            </a:endParaRPr>
          </a:p>
        </p:txBody>
      </p:sp>
      <p:pic>
        <p:nvPicPr>
          <p:cNvPr id="182" name="Google Shape;182;p11" descr="How to Read an MCAT Score Report - Magoosh MCAT Blog"/>
          <p:cNvPicPr preferRelativeResize="0"/>
          <p:nvPr/>
        </p:nvPicPr>
        <p:blipFill rotWithShape="1">
          <a:blip r:embed="rId3">
            <a:alphaModFix/>
          </a:blip>
          <a:srcRect l="1326" t="5882" r="2227" b="36470"/>
          <a:stretch/>
        </p:blipFill>
        <p:spPr>
          <a:xfrm>
            <a:off x="2242245" y="2571750"/>
            <a:ext cx="4659509" cy="1924011"/>
          </a:xfrm>
          <a:prstGeom prst="rect">
            <a:avLst/>
          </a:prstGeom>
          <a:noFill/>
          <a:ln>
            <a:noFill/>
          </a:ln>
        </p:spPr>
      </p:pic>
      <p:pic>
        <p:nvPicPr>
          <p:cNvPr id="183" name="Google Shape;183;p11" descr="Lightbulb and gear"/>
          <p:cNvPicPr preferRelativeResize="0"/>
          <p:nvPr/>
        </p:nvPicPr>
        <p:blipFill rotWithShape="1">
          <a:blip r:embed="rId4">
            <a:alphaModFix/>
          </a:blip>
          <a:srcRect/>
          <a:stretch/>
        </p:blipFill>
        <p:spPr>
          <a:xfrm>
            <a:off x="5793695" y="1504957"/>
            <a:ext cx="307778" cy="307778"/>
          </a:xfrm>
          <a:prstGeom prst="rect">
            <a:avLst/>
          </a:prstGeom>
          <a:noFill/>
          <a:ln>
            <a:noFill/>
          </a:ln>
        </p:spPr>
      </p:pic>
      <p:sp>
        <p:nvSpPr>
          <p:cNvPr id="184" name="Google Shape;184;p11"/>
          <p:cNvSpPr txBox="1"/>
          <p:nvPr/>
        </p:nvSpPr>
        <p:spPr>
          <a:xfrm>
            <a:off x="6101473" y="1443418"/>
            <a:ext cx="2578399"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2774"/>
                </a:solidFill>
                <a:latin typeface="Arial"/>
                <a:ea typeface="Arial"/>
                <a:cs typeface="Arial"/>
                <a:sym typeface="Arial"/>
              </a:rPr>
              <a:t>Tip: If you’re waiting for your score, apply to 1 school to get verification. Verification can take up to 8 weeks during the busiest times.</a:t>
            </a:r>
            <a:endParaRPr sz="1200" b="0" i="1" u="none" strike="noStrike" cap="none">
              <a:solidFill>
                <a:srgbClr val="002774"/>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Retaking the MCAT</a:t>
            </a:r>
            <a:endParaRPr sz="2400"/>
          </a:p>
        </p:txBody>
      </p:sp>
      <p:sp>
        <p:nvSpPr>
          <p:cNvPr id="190" name="Google Shape;190;p12"/>
          <p:cNvSpPr txBox="1">
            <a:spLocks noGrp="1"/>
          </p:cNvSpPr>
          <p:nvPr>
            <p:ph type="body" idx="1"/>
          </p:nvPr>
        </p:nvSpPr>
        <p:spPr>
          <a:xfrm>
            <a:off x="311700" y="1152475"/>
            <a:ext cx="8520600" cy="35337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Font typeface="Arial"/>
              <a:buChar char="-"/>
            </a:pPr>
            <a:r>
              <a:rPr lang="en" dirty="0">
                <a:solidFill>
                  <a:schemeClr val="dk1"/>
                </a:solidFill>
              </a:rPr>
              <a:t>Ask why? If your score is adequate, it could be risky</a:t>
            </a:r>
            <a:endParaRPr dirty="0">
              <a:solidFill>
                <a:schemeClr val="dk1"/>
              </a:solidFill>
            </a:endParaRPr>
          </a:p>
          <a:p>
            <a:pPr marL="914400" lvl="1" indent="-317500" algn="l" rtl="0">
              <a:lnSpc>
                <a:spcPct val="115000"/>
              </a:lnSpc>
              <a:spcBef>
                <a:spcPts val="0"/>
              </a:spcBef>
              <a:spcAft>
                <a:spcPts val="0"/>
              </a:spcAft>
              <a:buSzPts val="1400"/>
              <a:buFont typeface="Arial"/>
              <a:buChar char="-"/>
            </a:pPr>
            <a:r>
              <a:rPr lang="en" dirty="0">
                <a:solidFill>
                  <a:schemeClr val="dk1"/>
                </a:solidFill>
              </a:rPr>
              <a:t>Consider the pros and cons of taking it again (do you have to wait another year to apply, do you have time to study again, </a:t>
            </a:r>
            <a:r>
              <a:rPr lang="en" b="1" u="sng" dirty="0">
                <a:solidFill>
                  <a:schemeClr val="dk1"/>
                </a:solidFill>
              </a:rPr>
              <a:t>will you do better</a:t>
            </a:r>
            <a:r>
              <a:rPr lang="en" dirty="0">
                <a:solidFill>
                  <a:schemeClr val="dk1"/>
                </a:solidFill>
              </a:rPr>
              <a:t>, consider cost of taking it again, etc)</a:t>
            </a:r>
            <a:endParaRPr dirty="0">
              <a:solidFill>
                <a:schemeClr val="dk1"/>
              </a:solidFill>
            </a:endParaRPr>
          </a:p>
          <a:p>
            <a:pPr marL="914400" lvl="1" indent="-317500" algn="l" rtl="0">
              <a:lnSpc>
                <a:spcPct val="115000"/>
              </a:lnSpc>
              <a:spcBef>
                <a:spcPts val="0"/>
              </a:spcBef>
              <a:spcAft>
                <a:spcPts val="0"/>
              </a:spcAft>
              <a:buSzPts val="1400"/>
              <a:buFont typeface="Arial"/>
              <a:buChar char="-"/>
            </a:pPr>
            <a:r>
              <a:rPr lang="en" dirty="0">
                <a:solidFill>
                  <a:schemeClr val="dk1"/>
                </a:solidFill>
              </a:rPr>
              <a:t>Weigh applying with a lower MCAT and risking not getting in vs. taking it again and risking doing worse</a:t>
            </a:r>
            <a:endParaRPr dirty="0"/>
          </a:p>
          <a:p>
            <a:pPr marL="914400" lvl="1" indent="-317500" algn="l" rtl="0">
              <a:lnSpc>
                <a:spcPct val="115000"/>
              </a:lnSpc>
              <a:spcBef>
                <a:spcPts val="0"/>
              </a:spcBef>
              <a:spcAft>
                <a:spcPts val="0"/>
              </a:spcAft>
              <a:buSzPts val="1400"/>
              <a:buFont typeface="Arial"/>
              <a:buChar char="-"/>
            </a:pPr>
            <a:r>
              <a:rPr lang="en" b="1" dirty="0">
                <a:solidFill>
                  <a:schemeClr val="dk1"/>
                </a:solidFill>
              </a:rPr>
              <a:t>You are more than just your MCAT score.</a:t>
            </a:r>
            <a:endParaRPr dirty="0"/>
          </a:p>
          <a:p>
            <a:pPr marL="1371600" lvl="2" indent="-317500" algn="l" rtl="0">
              <a:lnSpc>
                <a:spcPct val="115000"/>
              </a:lnSpc>
              <a:spcBef>
                <a:spcPts val="0"/>
              </a:spcBef>
              <a:spcAft>
                <a:spcPts val="0"/>
              </a:spcAft>
              <a:buSzPts val="1400"/>
              <a:buFont typeface="Arial"/>
              <a:buChar char="-"/>
            </a:pPr>
            <a:r>
              <a:rPr lang="en" dirty="0">
                <a:solidFill>
                  <a:schemeClr val="dk1"/>
                </a:solidFill>
              </a:rPr>
              <a:t>Check your LizzyM score and think about holistic review!</a:t>
            </a:r>
            <a:endParaRPr dirty="0">
              <a:solidFill>
                <a:schemeClr val="dk1"/>
              </a:solidFill>
            </a:endParaRPr>
          </a:p>
          <a:p>
            <a:pPr marL="457200" lvl="0" indent="-342900" algn="l" rtl="0">
              <a:lnSpc>
                <a:spcPct val="115000"/>
              </a:lnSpc>
              <a:spcBef>
                <a:spcPts val="0"/>
              </a:spcBef>
              <a:spcAft>
                <a:spcPts val="0"/>
              </a:spcAft>
              <a:buSzPts val="1800"/>
              <a:buFont typeface="Arial"/>
              <a:buChar char="-"/>
            </a:pPr>
            <a:r>
              <a:rPr lang="en" dirty="0">
                <a:solidFill>
                  <a:schemeClr val="dk1"/>
                </a:solidFill>
              </a:rPr>
              <a:t>Every school is different</a:t>
            </a:r>
            <a:endParaRPr dirty="0"/>
          </a:p>
          <a:p>
            <a:pPr marL="914400" lvl="1" indent="-317500" algn="l" rtl="0">
              <a:lnSpc>
                <a:spcPct val="115000"/>
              </a:lnSpc>
              <a:spcBef>
                <a:spcPts val="0"/>
              </a:spcBef>
              <a:spcAft>
                <a:spcPts val="0"/>
              </a:spcAft>
              <a:buSzPts val="1800"/>
              <a:buFont typeface="Arial"/>
              <a:buChar char="-"/>
            </a:pPr>
            <a:r>
              <a:rPr lang="en" dirty="0">
                <a:solidFill>
                  <a:schemeClr val="dk1"/>
                </a:solidFill>
              </a:rPr>
              <a:t>A few schools do a super score (combine your best section scores). Check MSAR/School Website</a:t>
            </a:r>
            <a:endParaRPr dirty="0">
              <a:solidFill>
                <a:schemeClr val="dk1"/>
              </a:solidFill>
            </a:endParaRPr>
          </a:p>
          <a:p>
            <a:pPr marL="457200" lvl="0" indent="-342900" algn="l" rtl="0">
              <a:lnSpc>
                <a:spcPct val="115000"/>
              </a:lnSpc>
              <a:spcBef>
                <a:spcPts val="0"/>
              </a:spcBef>
              <a:spcAft>
                <a:spcPts val="0"/>
              </a:spcAft>
              <a:buSzPts val="1800"/>
              <a:buFont typeface="Arial"/>
              <a:buChar char="-"/>
            </a:pPr>
            <a:r>
              <a:rPr lang="en" dirty="0">
                <a:solidFill>
                  <a:schemeClr val="dk1"/>
                </a:solidFill>
              </a:rPr>
              <a:t>It could show that you are serious about medical school</a:t>
            </a:r>
            <a:endParaRPr dirty="0"/>
          </a:p>
          <a:p>
            <a:pPr marL="457200" lvl="0" indent="-342900" algn="l" rtl="0">
              <a:lnSpc>
                <a:spcPct val="115000"/>
              </a:lnSpc>
              <a:spcBef>
                <a:spcPts val="0"/>
              </a:spcBef>
              <a:spcAft>
                <a:spcPts val="0"/>
              </a:spcAft>
              <a:buSzPts val="1800"/>
              <a:buFont typeface="Arial"/>
              <a:buChar char="-"/>
            </a:pPr>
            <a:r>
              <a:rPr lang="en" dirty="0">
                <a:solidFill>
                  <a:schemeClr val="dk1"/>
                </a:solidFill>
              </a:rPr>
              <a:t>Don’t be scared if you have to retake it</a:t>
            </a:r>
            <a:endParaRPr dirty="0"/>
          </a:p>
          <a:p>
            <a:pPr marL="914400" lvl="1" indent="-317500" algn="l" rtl="0">
              <a:lnSpc>
                <a:spcPct val="115000"/>
              </a:lnSpc>
              <a:spcBef>
                <a:spcPts val="0"/>
              </a:spcBef>
              <a:spcAft>
                <a:spcPts val="0"/>
              </a:spcAft>
              <a:buSzPts val="1800"/>
              <a:buFont typeface="Arial"/>
              <a:buChar char="-"/>
            </a:pPr>
            <a:r>
              <a:rPr lang="en" dirty="0">
                <a:solidFill>
                  <a:schemeClr val="dk1"/>
                </a:solidFill>
              </a:rPr>
              <a:t>Lots of conflicting information on how retakes impact you</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Take-Home Points</a:t>
            </a:r>
            <a:endParaRPr sz="2400"/>
          </a:p>
        </p:txBody>
      </p:sp>
      <p:pic>
        <p:nvPicPr>
          <p:cNvPr id="196" name="Google Shape;196;p13" descr="Climbing"/>
          <p:cNvPicPr preferRelativeResize="0"/>
          <p:nvPr/>
        </p:nvPicPr>
        <p:blipFill rotWithShape="1">
          <a:blip r:embed="rId3">
            <a:alphaModFix/>
          </a:blip>
          <a:srcRect/>
          <a:stretch/>
        </p:blipFill>
        <p:spPr>
          <a:xfrm>
            <a:off x="1646843" y="1149073"/>
            <a:ext cx="668381" cy="668381"/>
          </a:xfrm>
          <a:prstGeom prst="rect">
            <a:avLst/>
          </a:prstGeom>
          <a:noFill/>
          <a:ln>
            <a:noFill/>
          </a:ln>
        </p:spPr>
      </p:pic>
      <p:pic>
        <p:nvPicPr>
          <p:cNvPr id="197" name="Google Shape;197;p13" descr="Microscope"/>
          <p:cNvPicPr preferRelativeResize="0"/>
          <p:nvPr/>
        </p:nvPicPr>
        <p:blipFill rotWithShape="1">
          <a:blip r:embed="rId4">
            <a:alphaModFix/>
          </a:blip>
          <a:srcRect/>
          <a:stretch/>
        </p:blipFill>
        <p:spPr>
          <a:xfrm>
            <a:off x="1205076" y="1817454"/>
            <a:ext cx="668381" cy="668381"/>
          </a:xfrm>
          <a:prstGeom prst="rect">
            <a:avLst/>
          </a:prstGeom>
          <a:noFill/>
          <a:ln>
            <a:noFill/>
          </a:ln>
        </p:spPr>
      </p:pic>
      <p:pic>
        <p:nvPicPr>
          <p:cNvPr id="198" name="Google Shape;198;p13" descr="Music notes"/>
          <p:cNvPicPr preferRelativeResize="0"/>
          <p:nvPr/>
        </p:nvPicPr>
        <p:blipFill rotWithShape="1">
          <a:blip r:embed="rId5">
            <a:alphaModFix/>
          </a:blip>
          <a:srcRect/>
          <a:stretch/>
        </p:blipFill>
        <p:spPr>
          <a:xfrm>
            <a:off x="2088610" y="1817454"/>
            <a:ext cx="668381" cy="668381"/>
          </a:xfrm>
          <a:prstGeom prst="rect">
            <a:avLst/>
          </a:prstGeom>
          <a:noFill/>
          <a:ln>
            <a:noFill/>
          </a:ln>
        </p:spPr>
      </p:pic>
      <p:sp>
        <p:nvSpPr>
          <p:cNvPr id="199" name="Google Shape;199;p13"/>
          <p:cNvSpPr txBox="1"/>
          <p:nvPr/>
        </p:nvSpPr>
        <p:spPr>
          <a:xfrm>
            <a:off x="3093166" y="1494288"/>
            <a:ext cx="4845758" cy="646331"/>
          </a:xfrm>
          <a:prstGeom prst="rect">
            <a:avLst/>
          </a:prstGeom>
          <a:solidFill>
            <a:srgbClr val="F2F2F2"/>
          </a:solidFill>
          <a:ln w="12700" cap="flat" cmpd="sng">
            <a:solidFill>
              <a:srgbClr val="CC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In the end, your MCAT score isn’t the only thing that determines your acceptance.</a:t>
            </a:r>
            <a:endParaRPr sz="1400" b="0" i="0" u="none" strike="noStrike" cap="none">
              <a:solidFill>
                <a:srgbClr val="000000"/>
              </a:solidFill>
              <a:latin typeface="Arial"/>
              <a:ea typeface="Arial"/>
              <a:cs typeface="Arial"/>
              <a:sym typeface="Arial"/>
            </a:endParaRPr>
          </a:p>
        </p:txBody>
      </p:sp>
      <p:sp>
        <p:nvSpPr>
          <p:cNvPr id="200" name="Google Shape;200;p13"/>
          <p:cNvSpPr txBox="1"/>
          <p:nvPr/>
        </p:nvSpPr>
        <p:spPr>
          <a:xfrm>
            <a:off x="3093166" y="3283768"/>
            <a:ext cx="4845900" cy="646500"/>
          </a:xfrm>
          <a:prstGeom prst="rect">
            <a:avLst/>
          </a:prstGeom>
          <a:solidFill>
            <a:srgbClr val="F2F2F2"/>
          </a:solidFill>
          <a:ln w="12700" cap="flat" cmpd="sng">
            <a:solidFill>
              <a:srgbClr val="CC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There is no one right way of studying - make a schedule that works for you and stick to it! </a:t>
            </a:r>
            <a:endParaRPr sz="1800" b="0" i="0" u="none" strike="noStrike" cap="none">
              <a:solidFill>
                <a:schemeClr val="dk1"/>
              </a:solidFill>
              <a:latin typeface="Arial"/>
              <a:ea typeface="Arial"/>
              <a:cs typeface="Arial"/>
              <a:sym typeface="Arial"/>
            </a:endParaRPr>
          </a:p>
        </p:txBody>
      </p:sp>
      <p:pic>
        <p:nvPicPr>
          <p:cNvPr id="201" name="Google Shape;201;p13" descr="Daily calendar"/>
          <p:cNvPicPr preferRelativeResize="0"/>
          <p:nvPr/>
        </p:nvPicPr>
        <p:blipFill rotWithShape="1">
          <a:blip r:embed="rId6">
            <a:alphaModFix/>
          </a:blip>
          <a:srcRect/>
          <a:stretch/>
        </p:blipFill>
        <p:spPr>
          <a:xfrm>
            <a:off x="1648030" y="2993636"/>
            <a:ext cx="667194" cy="667194"/>
          </a:xfrm>
          <a:prstGeom prst="rect">
            <a:avLst/>
          </a:prstGeom>
          <a:noFill/>
          <a:ln>
            <a:noFill/>
          </a:ln>
        </p:spPr>
      </p:pic>
      <p:pic>
        <p:nvPicPr>
          <p:cNvPr id="202" name="Google Shape;202;p13" descr="Books"/>
          <p:cNvPicPr preferRelativeResize="0"/>
          <p:nvPr/>
        </p:nvPicPr>
        <p:blipFill rotWithShape="1">
          <a:blip r:embed="rId7">
            <a:alphaModFix/>
          </a:blip>
          <a:srcRect/>
          <a:stretch/>
        </p:blipFill>
        <p:spPr>
          <a:xfrm>
            <a:off x="2089797" y="3606933"/>
            <a:ext cx="667194" cy="667194"/>
          </a:xfrm>
          <a:prstGeom prst="rect">
            <a:avLst/>
          </a:prstGeom>
          <a:noFill/>
          <a:ln>
            <a:noFill/>
          </a:ln>
        </p:spPr>
      </p:pic>
      <p:pic>
        <p:nvPicPr>
          <p:cNvPr id="203" name="Google Shape;203;p13" descr="Classroom"/>
          <p:cNvPicPr preferRelativeResize="0"/>
          <p:nvPr/>
        </p:nvPicPr>
        <p:blipFill rotWithShape="1">
          <a:blip r:embed="rId8">
            <a:alphaModFix/>
          </a:blip>
          <a:srcRect/>
          <a:stretch/>
        </p:blipFill>
        <p:spPr>
          <a:xfrm>
            <a:off x="1206263" y="3606933"/>
            <a:ext cx="667194" cy="6671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MCAT Fee Assistance Program - AAMC</a:t>
            </a:r>
            <a:endParaRPr sz="2400"/>
          </a:p>
        </p:txBody>
      </p:sp>
      <p:sp>
        <p:nvSpPr>
          <p:cNvPr id="209" name="Google Shape;20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Can apply up to 5 times in lifetime but </a:t>
            </a:r>
            <a:r>
              <a:rPr lang="en" b="1" u="sng">
                <a:solidFill>
                  <a:schemeClr val="dk1"/>
                </a:solidFill>
              </a:rPr>
              <a:t>once</a:t>
            </a:r>
            <a:r>
              <a:rPr lang="en">
                <a:solidFill>
                  <a:schemeClr val="dk1"/>
                </a:solidFill>
              </a:rPr>
              <a:t> per calendar year.</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Benefits:</a:t>
            </a:r>
            <a:endParaRPr>
              <a:solidFill>
                <a:schemeClr val="dk1"/>
              </a:solidFill>
            </a:endParaRPr>
          </a:p>
          <a:p>
            <a:pPr marL="914400" lvl="0" indent="-307975" algn="l" rtl="0">
              <a:lnSpc>
                <a:spcPct val="115000"/>
              </a:lnSpc>
              <a:spcBef>
                <a:spcPts val="0"/>
              </a:spcBef>
              <a:spcAft>
                <a:spcPts val="0"/>
              </a:spcAft>
              <a:buClr>
                <a:schemeClr val="dk1"/>
              </a:buClr>
              <a:buSzPts val="1250"/>
              <a:buChar char="-"/>
            </a:pPr>
            <a:r>
              <a:rPr lang="en" sz="1250">
                <a:solidFill>
                  <a:schemeClr val="dk1"/>
                </a:solidFill>
              </a:rPr>
              <a:t>MCAT Official Prep products</a:t>
            </a:r>
            <a:endParaRPr sz="1250">
              <a:solidFill>
                <a:schemeClr val="dk1"/>
              </a:solidFill>
            </a:endParaRPr>
          </a:p>
          <a:p>
            <a:pPr marL="914400" lvl="0" indent="-307975" algn="l" rtl="0">
              <a:lnSpc>
                <a:spcPct val="115000"/>
              </a:lnSpc>
              <a:spcBef>
                <a:spcPts val="0"/>
              </a:spcBef>
              <a:spcAft>
                <a:spcPts val="0"/>
              </a:spcAft>
              <a:buClr>
                <a:schemeClr val="dk1"/>
              </a:buClr>
              <a:buSzPts val="1250"/>
              <a:buChar char="-"/>
            </a:pPr>
            <a:r>
              <a:rPr lang="en" sz="1250">
                <a:solidFill>
                  <a:schemeClr val="dk1"/>
                </a:solidFill>
              </a:rPr>
              <a:t>MCAT registration fee from $330→ $135</a:t>
            </a:r>
            <a:endParaRPr sz="1250">
              <a:solidFill>
                <a:schemeClr val="dk1"/>
              </a:solidFill>
            </a:endParaRPr>
          </a:p>
          <a:p>
            <a:pPr marL="914400" lvl="0" indent="-307975" algn="l" rtl="0">
              <a:lnSpc>
                <a:spcPct val="115000"/>
              </a:lnSpc>
              <a:spcBef>
                <a:spcPts val="0"/>
              </a:spcBef>
              <a:spcAft>
                <a:spcPts val="0"/>
              </a:spcAft>
              <a:buClr>
                <a:schemeClr val="dk1"/>
              </a:buClr>
              <a:buSzPts val="1250"/>
              <a:buChar char="-"/>
            </a:pPr>
            <a:r>
              <a:rPr lang="en" sz="1250">
                <a:solidFill>
                  <a:schemeClr val="dk1"/>
                </a:solidFill>
              </a:rPr>
              <a:t>MSAR subscription free</a:t>
            </a:r>
            <a:endParaRPr sz="1250">
              <a:solidFill>
                <a:schemeClr val="dk1"/>
              </a:solidFill>
            </a:endParaRPr>
          </a:p>
          <a:p>
            <a:pPr marL="914400" lvl="0" indent="-307975" algn="l" rtl="0">
              <a:lnSpc>
                <a:spcPct val="115000"/>
              </a:lnSpc>
              <a:spcBef>
                <a:spcPts val="0"/>
              </a:spcBef>
              <a:spcAft>
                <a:spcPts val="0"/>
              </a:spcAft>
              <a:buClr>
                <a:schemeClr val="dk1"/>
              </a:buClr>
              <a:buSzPts val="1250"/>
              <a:buChar char="-"/>
            </a:pPr>
            <a:r>
              <a:rPr lang="en" sz="1250">
                <a:solidFill>
                  <a:schemeClr val="dk1"/>
                </a:solidFill>
              </a:rPr>
              <a:t>AAMC PREview registration free</a:t>
            </a:r>
            <a:endParaRPr sz="1250">
              <a:solidFill>
                <a:schemeClr val="dk1"/>
              </a:solidFill>
            </a:endParaRPr>
          </a:p>
          <a:p>
            <a:pPr marL="914400" lvl="0" indent="-307975" algn="l" rtl="0">
              <a:lnSpc>
                <a:spcPct val="115000"/>
              </a:lnSpc>
              <a:spcBef>
                <a:spcPts val="0"/>
              </a:spcBef>
              <a:spcAft>
                <a:spcPts val="0"/>
              </a:spcAft>
              <a:buClr>
                <a:schemeClr val="dk1"/>
              </a:buClr>
              <a:buSzPts val="1250"/>
              <a:buChar char="-"/>
            </a:pPr>
            <a:r>
              <a:rPr lang="en" sz="1250">
                <a:solidFill>
                  <a:schemeClr val="dk1"/>
                </a:solidFill>
              </a:rPr>
              <a:t>Waiver for AMCAS fees for 1 application submission</a:t>
            </a:r>
            <a:endParaRPr sz="1250">
              <a:solidFill>
                <a:schemeClr val="dk1"/>
              </a:solidFill>
            </a:endParaRPr>
          </a:p>
          <a:p>
            <a:pPr marL="1371600" lvl="1" indent="-307975" algn="l" rtl="0">
              <a:lnSpc>
                <a:spcPct val="115000"/>
              </a:lnSpc>
              <a:spcBef>
                <a:spcPts val="0"/>
              </a:spcBef>
              <a:spcAft>
                <a:spcPts val="0"/>
              </a:spcAft>
              <a:buClr>
                <a:schemeClr val="dk1"/>
              </a:buClr>
              <a:buSzPts val="1250"/>
              <a:buChar char="-"/>
            </a:pPr>
            <a:r>
              <a:rPr lang="en" sz="1250">
                <a:solidFill>
                  <a:schemeClr val="dk1"/>
                </a:solidFill>
              </a:rPr>
              <a:t>Up to 20 medical schools</a:t>
            </a:r>
            <a:endParaRPr sz="1250">
              <a:solidFill>
                <a:schemeClr val="dk1"/>
              </a:solidFill>
            </a:endParaRPr>
          </a:p>
          <a:p>
            <a:pPr marL="1371600" lvl="1" indent="-307975" algn="l" rtl="0">
              <a:lnSpc>
                <a:spcPct val="115000"/>
              </a:lnSpc>
              <a:spcBef>
                <a:spcPts val="0"/>
              </a:spcBef>
              <a:spcAft>
                <a:spcPts val="0"/>
              </a:spcAft>
              <a:buClr>
                <a:schemeClr val="dk1"/>
              </a:buClr>
              <a:buSzPts val="1250"/>
              <a:buChar char="-"/>
            </a:pPr>
            <a:r>
              <a:rPr lang="en" sz="1250">
                <a:solidFill>
                  <a:schemeClr val="dk1"/>
                </a:solidFill>
              </a:rPr>
              <a:t>Secondary application fee also waived for </a:t>
            </a:r>
            <a:r>
              <a:rPr lang="en" sz="1250" b="1">
                <a:solidFill>
                  <a:schemeClr val="dk1"/>
                </a:solidFill>
              </a:rPr>
              <a:t>some</a:t>
            </a:r>
            <a:r>
              <a:rPr lang="en" sz="1250">
                <a:solidFill>
                  <a:schemeClr val="dk1"/>
                </a:solidFill>
              </a:rPr>
              <a:t> schools</a:t>
            </a:r>
            <a:endParaRPr sz="125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What documents do I need?</a:t>
            </a:r>
            <a:endParaRPr>
              <a:solidFill>
                <a:schemeClr val="dk1"/>
              </a:solidFill>
            </a:endParaRPr>
          </a:p>
          <a:p>
            <a:pPr marL="914400" lvl="1" indent="-307975" algn="l" rtl="0">
              <a:lnSpc>
                <a:spcPct val="115000"/>
              </a:lnSpc>
              <a:spcBef>
                <a:spcPts val="0"/>
              </a:spcBef>
              <a:spcAft>
                <a:spcPts val="0"/>
              </a:spcAft>
              <a:buClr>
                <a:schemeClr val="dk1"/>
              </a:buClr>
              <a:buSzPts val="1250"/>
              <a:buChar char="-"/>
            </a:pPr>
            <a:r>
              <a:rPr lang="en" sz="1250">
                <a:solidFill>
                  <a:schemeClr val="dk1"/>
                </a:solidFill>
              </a:rPr>
              <a:t>You and your parents’ incomes (IRS Federal Income Tax Forms, or W-2 or 1099 forms)</a:t>
            </a:r>
            <a:endParaRPr sz="1250">
              <a:solidFill>
                <a:schemeClr val="dk1"/>
              </a:solidFill>
            </a:endParaRPr>
          </a:p>
          <a:p>
            <a:pPr marL="1371600" lvl="2" indent="-307975" algn="l" rtl="0">
              <a:lnSpc>
                <a:spcPct val="115000"/>
              </a:lnSpc>
              <a:spcBef>
                <a:spcPts val="0"/>
              </a:spcBef>
              <a:spcAft>
                <a:spcPts val="0"/>
              </a:spcAft>
              <a:buClr>
                <a:schemeClr val="dk1"/>
              </a:buClr>
              <a:buSzPts val="1250"/>
              <a:buChar char="-"/>
            </a:pPr>
            <a:r>
              <a:rPr lang="en" sz="1250">
                <a:solidFill>
                  <a:schemeClr val="dk1"/>
                </a:solidFill>
              </a:rPr>
              <a:t>If ≥ 26 of age, do not need parental financial information.</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en" sz="1250">
                <a:solidFill>
                  <a:schemeClr val="dk1"/>
                </a:solidFill>
              </a:rPr>
              <a:t>Consent and Certification Form</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en" sz="1250">
                <a:solidFill>
                  <a:schemeClr val="dk1"/>
                </a:solidFill>
              </a:rPr>
              <a:t>Financial Aid Award Letters and Cost of Attendance information</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en" sz="1250">
                <a:solidFill>
                  <a:schemeClr val="dk1"/>
                </a:solidFill>
              </a:rPr>
              <a:t>Other additional supporting documentations may be needed. Website listed in resources section.</a:t>
            </a:r>
            <a:endParaRPr sz="125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Resources</a:t>
            </a:r>
            <a:endParaRPr sz="2400"/>
          </a:p>
        </p:txBody>
      </p:sp>
      <p:sp>
        <p:nvSpPr>
          <p:cNvPr id="215" name="Google Shape;215;p15"/>
          <p:cNvSpPr txBox="1">
            <a:spLocks noGrp="1"/>
          </p:cNvSpPr>
          <p:nvPr>
            <p:ph type="body" idx="1"/>
          </p:nvPr>
        </p:nvSpPr>
        <p:spPr>
          <a:xfrm>
            <a:off x="311700" y="1017725"/>
            <a:ext cx="8520600" cy="3815100"/>
          </a:xfrm>
          <a:prstGeom prst="rect">
            <a:avLst/>
          </a:prstGeom>
          <a:noFill/>
          <a:ln>
            <a:noFill/>
          </a:ln>
        </p:spPr>
        <p:txBody>
          <a:bodyPr spcFirstLastPara="1" wrap="square" lIns="91425" tIns="91425" rIns="91425" bIns="91425" anchor="t" anchorCtr="0">
            <a:noAutofit/>
          </a:bodyPr>
          <a:lstStyle/>
          <a:p>
            <a:pPr marL="457200" lvl="0" indent="-279398" algn="l" rtl="0">
              <a:lnSpc>
                <a:spcPct val="115000"/>
              </a:lnSpc>
              <a:spcBef>
                <a:spcPts val="0"/>
              </a:spcBef>
              <a:spcAft>
                <a:spcPts val="0"/>
              </a:spcAft>
              <a:buSzPts val="800"/>
              <a:buChar char="●"/>
            </a:pPr>
            <a:r>
              <a:rPr lang="en" sz="800">
                <a:solidFill>
                  <a:schemeClr val="dk1"/>
                </a:solidFill>
              </a:rPr>
              <a:t>AAMC Fee Assistance Program:</a:t>
            </a:r>
            <a:r>
              <a:rPr lang="en" sz="800"/>
              <a:t> </a:t>
            </a:r>
            <a:r>
              <a:rPr lang="en" sz="800" u="sng">
                <a:solidFill>
                  <a:schemeClr val="hlink"/>
                </a:solidFill>
                <a:hlinkClick r:id="rId3"/>
              </a:rPr>
              <a:t>https://students-residents.aamc.org/fee-assistance-program/fee-assistance-program-fap</a:t>
            </a:r>
            <a:r>
              <a:rPr lang="en" sz="800">
                <a:solidFill>
                  <a:schemeClr val="accent5"/>
                </a:solidFill>
              </a:rPr>
              <a:t> </a:t>
            </a:r>
            <a:endParaRPr sz="800">
              <a:solidFill>
                <a:schemeClr val="accent5"/>
              </a:solidFill>
            </a:endParaRPr>
          </a:p>
          <a:p>
            <a:pPr marL="457200" lvl="0" indent="-279398" algn="l" rtl="0">
              <a:lnSpc>
                <a:spcPct val="115000"/>
              </a:lnSpc>
              <a:spcBef>
                <a:spcPts val="0"/>
              </a:spcBef>
              <a:spcAft>
                <a:spcPts val="0"/>
              </a:spcAft>
              <a:buSzPts val="800"/>
              <a:buChar char="●"/>
            </a:pPr>
            <a:r>
              <a:rPr lang="en" sz="800">
                <a:solidFill>
                  <a:schemeClr val="dk1"/>
                </a:solidFill>
              </a:rPr>
              <a:t>Free Kaplan Practice Exam:</a:t>
            </a:r>
            <a:r>
              <a:rPr lang="en" sz="800"/>
              <a:t> </a:t>
            </a:r>
            <a:r>
              <a:rPr lang="en" sz="800" u="sng">
                <a:solidFill>
                  <a:schemeClr val="hlink"/>
                </a:solidFill>
                <a:hlinkClick r:id="rId4"/>
              </a:rPr>
              <a:t>https://www.kaptest.com/mcat/free/mcat-free-practice-test</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Kaplan book sets, online Qbank, and flash cards (less expensive than full course):</a:t>
            </a:r>
            <a:r>
              <a:rPr lang="en" sz="800"/>
              <a:t> </a:t>
            </a:r>
            <a:r>
              <a:rPr lang="en" sz="800" u="sng">
                <a:solidFill>
                  <a:schemeClr val="hlink"/>
                </a:solidFill>
                <a:hlinkClick r:id="rId5"/>
              </a:rPr>
              <a:t>https://www.kaptest.com/mcat/mcat-books</a:t>
            </a:r>
            <a:r>
              <a:rPr lang="en" sz="800"/>
              <a:t> </a:t>
            </a:r>
            <a:r>
              <a:rPr lang="en" sz="800">
                <a:solidFill>
                  <a:schemeClr val="dk1"/>
                </a:solidFill>
              </a:rPr>
              <a:t>and</a:t>
            </a:r>
            <a:r>
              <a:rPr lang="en" sz="800"/>
              <a:t> </a:t>
            </a:r>
            <a:r>
              <a:rPr lang="en" sz="800" u="sng">
                <a:solidFill>
                  <a:schemeClr val="hlink"/>
                </a:solidFill>
                <a:hlinkClick r:id="rId6"/>
              </a:rPr>
              <a:t>https://www.amazon.com/stores/page/1948048F-1466-4D53-A631-7BC814D0BA0E?ingress=3&amp;visitId=a8afecbc-f022-4603-bcfe-191dff0545ed&amp;linkCode=ll2&amp;tag=kaptest-mcat-amazon-store-20&amp;linkId=a91559c536a1638b97607c863b826773&amp;language=en_US&amp;ref_=as_li_ss_tl&amp;_ga=2.199007215.1370487792.1634769909-304164658.1632788414&amp;_gac=1.124985976.1634771872.CjwKCAjw_L6LBhBbEiwA4c46ut-18wBXAN2MT6qn0Ri4k3Q_VborAwZ0GiIXJbobWsRXZuK2WpRXhhoCzL4QAvD_BwE</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Kaplan online site for full courses</a:t>
            </a:r>
            <a:endParaRPr sz="800">
              <a:solidFill>
                <a:schemeClr val="dk1"/>
              </a:solidFill>
            </a:endParaRPr>
          </a:p>
          <a:p>
            <a:pPr marL="457200" lvl="0" indent="-279398" algn="l" rtl="0">
              <a:lnSpc>
                <a:spcPct val="115000"/>
              </a:lnSpc>
              <a:spcBef>
                <a:spcPts val="0"/>
              </a:spcBef>
              <a:spcAft>
                <a:spcPts val="0"/>
              </a:spcAft>
              <a:buSzPts val="800"/>
              <a:buChar char="●"/>
            </a:pPr>
            <a:r>
              <a:rPr lang="en" sz="800">
                <a:solidFill>
                  <a:schemeClr val="dk1"/>
                </a:solidFill>
              </a:rPr>
              <a:t>AAMC Free Resources (Full exam, 16 questions, etc): </a:t>
            </a:r>
            <a:r>
              <a:rPr lang="en" sz="800" u="sng">
                <a:solidFill>
                  <a:schemeClr val="hlink"/>
                </a:solidFill>
                <a:hlinkClick r:id="rId7"/>
              </a:rPr>
              <a:t>https://students-residents.aamc.org/prepare-mcat-exam/free-planning-and-study-resources</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Princeton Free Resources (Full exam, 550 flashcards, free webinars): </a:t>
            </a:r>
            <a:r>
              <a:rPr lang="en" sz="800" u="sng">
                <a:solidFill>
                  <a:schemeClr val="hlink"/>
                </a:solidFill>
                <a:hlinkClick r:id="rId8"/>
              </a:rPr>
              <a:t>https://www.princetonreview.com/medical/free-mcat-practice-test?gclid=CjwKCAjw_L6LBhBbEiwA4c46ulSsz_Uu7HSbTb1f9-subPZemG7BOcvmb3OA9zOVJSXgInszPTDVeRoCAd0QAvD_BwE&amp;ExDT=2#!practice</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Princeton Review Books: </a:t>
            </a:r>
            <a:r>
              <a:rPr lang="en" sz="800" u="sng">
                <a:solidFill>
                  <a:schemeClr val="hlink"/>
                </a:solidFill>
                <a:hlinkClick r:id="rId9"/>
              </a:rPr>
              <a:t>https://www.princetonreview.com/mcat-book</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Princeton online site for full courses</a:t>
            </a:r>
            <a:endParaRPr sz="800">
              <a:solidFill>
                <a:schemeClr val="dk1"/>
              </a:solidFill>
            </a:endParaRPr>
          </a:p>
          <a:p>
            <a:pPr marL="457200" lvl="0" indent="-279398" algn="l" rtl="0">
              <a:lnSpc>
                <a:spcPct val="115000"/>
              </a:lnSpc>
              <a:spcBef>
                <a:spcPts val="0"/>
              </a:spcBef>
              <a:spcAft>
                <a:spcPts val="0"/>
              </a:spcAft>
              <a:buSzPts val="800"/>
              <a:buChar char="●"/>
            </a:pPr>
            <a:r>
              <a:rPr lang="en" sz="800">
                <a:solidFill>
                  <a:schemeClr val="dk1"/>
                </a:solidFill>
              </a:rPr>
              <a:t>Khan Academy: </a:t>
            </a:r>
            <a:r>
              <a:rPr lang="en" sz="800" u="sng">
                <a:solidFill>
                  <a:schemeClr val="hlink"/>
                </a:solidFill>
                <a:hlinkClick r:id="rId10"/>
              </a:rPr>
              <a:t>https://www.khanacademy.org/test-prep/mcat</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Register for the MCAT: </a:t>
            </a:r>
            <a:r>
              <a:rPr lang="en" sz="800" u="sng">
                <a:solidFill>
                  <a:schemeClr val="hlink"/>
                </a:solidFill>
                <a:hlinkClick r:id="rId11"/>
              </a:rPr>
              <a:t>https://students-residents.aamc.org/register-mcat-exam/register-mcat-exam</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MCAT FAQs: </a:t>
            </a:r>
            <a:r>
              <a:rPr lang="en" sz="800" u="sng">
                <a:solidFill>
                  <a:schemeClr val="hlink"/>
                </a:solidFill>
                <a:hlinkClick r:id="rId12"/>
              </a:rPr>
              <a:t>https://students-residents.aamc.org/mcat-faq/mcat-faqs</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The MCAT Podcast</a:t>
            </a:r>
            <a:endParaRPr sz="800">
              <a:solidFill>
                <a:schemeClr val="dk1"/>
              </a:solidFill>
            </a:endParaRPr>
          </a:p>
          <a:p>
            <a:pPr marL="457200" lvl="0" indent="-279398" algn="l" rtl="0">
              <a:lnSpc>
                <a:spcPct val="115000"/>
              </a:lnSpc>
              <a:spcBef>
                <a:spcPts val="0"/>
              </a:spcBef>
              <a:spcAft>
                <a:spcPts val="0"/>
              </a:spcAft>
              <a:buSzPts val="800"/>
              <a:buChar char="●"/>
            </a:pPr>
            <a:r>
              <a:rPr lang="en" sz="800">
                <a:solidFill>
                  <a:schemeClr val="dk1"/>
                </a:solidFill>
              </a:rPr>
              <a:t>MSAR (1 yr subscription $28, 2 yr subscription $36): </a:t>
            </a:r>
            <a:r>
              <a:rPr lang="en" sz="800" u="sng">
                <a:solidFill>
                  <a:schemeClr val="hlink"/>
                </a:solidFill>
                <a:hlinkClick r:id="rId13"/>
              </a:rPr>
              <a:t>https://students-residents.aamc.org/medical-school-admission-requirements/medical-school-admission-requirements-applicants</a:t>
            </a:r>
            <a:endParaRPr sz="800"/>
          </a:p>
          <a:p>
            <a:pPr marL="457200" lvl="0" indent="-279398" algn="l" rtl="0">
              <a:lnSpc>
                <a:spcPct val="115000"/>
              </a:lnSpc>
              <a:spcBef>
                <a:spcPts val="0"/>
              </a:spcBef>
              <a:spcAft>
                <a:spcPts val="0"/>
              </a:spcAft>
              <a:buSzPts val="800"/>
              <a:buChar char="●"/>
            </a:pPr>
            <a:r>
              <a:rPr lang="en" sz="800">
                <a:solidFill>
                  <a:schemeClr val="dk1"/>
                </a:solidFill>
              </a:rPr>
              <a:t>The Medical School Directory (uses LizzyM Scores): </a:t>
            </a:r>
            <a:r>
              <a:rPr lang="en" sz="800" u="sng">
                <a:solidFill>
                  <a:schemeClr val="hlink"/>
                </a:solidFill>
                <a:hlinkClick r:id="rId14"/>
              </a:rPr>
              <a:t>https://themedicalschooldirectory.com/</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LizzyM Calculator: </a:t>
            </a:r>
            <a:r>
              <a:rPr lang="en" sz="800" u="sng">
                <a:solidFill>
                  <a:schemeClr val="hlink"/>
                </a:solidFill>
                <a:hlinkClick r:id="rId15"/>
              </a:rPr>
              <a:t>https://www.studentdoctor.net/schools/lizzym-score</a:t>
            </a:r>
            <a:r>
              <a:rPr lang="en" sz="800"/>
              <a:t> </a:t>
            </a:r>
            <a:endParaRPr sz="800"/>
          </a:p>
          <a:p>
            <a:pPr marL="457200" lvl="0" indent="-279398" algn="l" rtl="0">
              <a:lnSpc>
                <a:spcPct val="115000"/>
              </a:lnSpc>
              <a:spcBef>
                <a:spcPts val="0"/>
              </a:spcBef>
              <a:spcAft>
                <a:spcPts val="0"/>
              </a:spcAft>
              <a:buSzPts val="800"/>
              <a:buChar char="●"/>
            </a:pPr>
            <a:r>
              <a:rPr lang="en" sz="800">
                <a:solidFill>
                  <a:schemeClr val="dk1"/>
                </a:solidFill>
              </a:rPr>
              <a:t>Student Doctor Network</a:t>
            </a:r>
            <a:endParaRPr sz="800">
              <a:solidFill>
                <a:schemeClr val="dk1"/>
              </a:solidFill>
            </a:endParaRPr>
          </a:p>
          <a:p>
            <a:pPr marL="457200" lvl="0" indent="-279400" algn="l" rtl="0">
              <a:lnSpc>
                <a:spcPct val="115000"/>
              </a:lnSpc>
              <a:spcBef>
                <a:spcPts val="0"/>
              </a:spcBef>
              <a:spcAft>
                <a:spcPts val="0"/>
              </a:spcAft>
              <a:buSzPts val="800"/>
              <a:buChar char="●"/>
            </a:pPr>
            <a:r>
              <a:rPr lang="en" sz="800">
                <a:solidFill>
                  <a:schemeClr val="dk1"/>
                </a:solidFill>
              </a:rPr>
              <a:t>Check local library/Barnes and Noble for books that publish information about schools</a:t>
            </a:r>
            <a:endParaRPr sz="80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a:solidFill>
                  <a:schemeClr val="dk1"/>
                </a:solidFill>
              </a:rPr>
              <a:t>StudySchedule.org: </a:t>
            </a:r>
            <a:r>
              <a:rPr lang="en" sz="800" u="sng">
                <a:solidFill>
                  <a:schemeClr val="accent5"/>
                </a:solidFill>
                <a:hlinkClick r:id="rId16">
                  <a:extLst>
                    <a:ext uri="{A12FA001-AC4F-418D-AE19-62706E023703}">
                      <ahyp:hlinkClr xmlns:ahyp="http://schemas.microsoft.com/office/drawing/2018/hyperlinkcolor" val="tx"/>
                    </a:ext>
                  </a:extLst>
                </a:hlinkClick>
              </a:rPr>
              <a:t>https://www.studyschedule.org/</a:t>
            </a:r>
            <a:r>
              <a:rPr lang="en" sz="800">
                <a:solidFill>
                  <a:schemeClr val="dk1"/>
                </a:solidFill>
              </a:rPr>
              <a:t> </a:t>
            </a:r>
            <a:endParaRPr sz="80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a:solidFill>
                  <a:schemeClr val="dk1"/>
                </a:solidFill>
              </a:rPr>
              <a:t>TLDR MCAT (Quick Overviews of MCAT Content + Mnemonics): </a:t>
            </a:r>
            <a:r>
              <a:rPr lang="en" sz="800" u="sng">
                <a:solidFill>
                  <a:schemeClr val="accent5"/>
                </a:solidFill>
                <a:hlinkClick r:id="rId17">
                  <a:extLst>
                    <a:ext uri="{A12FA001-AC4F-418D-AE19-62706E023703}">
                      <ahyp:hlinkClr xmlns:ahyp="http://schemas.microsoft.com/office/drawing/2018/hyperlinkcolor" val="tx"/>
                    </a:ext>
                  </a:extLst>
                </a:hlinkClick>
              </a:rPr>
              <a:t>https://tldrmcat.wordpress.com/content/chemistry/</a:t>
            </a:r>
            <a:r>
              <a:rPr lang="en" sz="800">
                <a:solidFill>
                  <a:schemeClr val="dk1"/>
                </a:solidFill>
              </a:rPr>
              <a:t> </a:t>
            </a:r>
            <a:endParaRPr sz="80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a:solidFill>
                  <a:schemeClr val="dk1"/>
                </a:solidFill>
              </a:rPr>
              <a:t>Leah4sciMCAT (Helpful Content Videos): </a:t>
            </a:r>
            <a:r>
              <a:rPr lang="en" sz="800" u="sng">
                <a:solidFill>
                  <a:schemeClr val="accent5"/>
                </a:solidFill>
                <a:hlinkClick r:id="rId18">
                  <a:extLst>
                    <a:ext uri="{A12FA001-AC4F-418D-AE19-62706E023703}">
                      <ahyp:hlinkClr xmlns:ahyp="http://schemas.microsoft.com/office/drawing/2018/hyperlinkcolor" val="tx"/>
                    </a:ext>
                  </a:extLst>
                </a:hlinkClick>
              </a:rPr>
              <a:t>https://leah4sci.com/mcat/</a:t>
            </a:r>
            <a:r>
              <a:rPr lang="en" sz="800">
                <a:solidFill>
                  <a:schemeClr val="dk1"/>
                </a:solidFill>
              </a:rPr>
              <a:t> </a:t>
            </a:r>
            <a:endParaRPr sz="80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a:solidFill>
                  <a:schemeClr val="dk1"/>
                </a:solidFill>
              </a:rPr>
              <a:t>MCAT retake calculator: </a:t>
            </a:r>
            <a:r>
              <a:rPr lang="en" sz="800" u="sng">
                <a:solidFill>
                  <a:schemeClr val="accent5"/>
                </a:solidFill>
                <a:hlinkClick r:id="rId19">
                  <a:extLst>
                    <a:ext uri="{A12FA001-AC4F-418D-AE19-62706E023703}">
                      <ahyp:hlinkClr xmlns:ahyp="http://schemas.microsoft.com/office/drawing/2018/hyperlinkcolor" val="tx"/>
                    </a:ext>
                  </a:extLst>
                </a:hlinkClick>
              </a:rPr>
              <a:t>https://jackwestin.com/mcat-retake-calculator</a:t>
            </a:r>
            <a:r>
              <a:rPr lang="en" sz="800">
                <a:solidFill>
                  <a:schemeClr val="dk1"/>
                </a:solidFill>
              </a:rPr>
              <a:t> </a:t>
            </a:r>
            <a:endParaRPr sz="80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a:solidFill>
                  <a:schemeClr val="dk1"/>
                </a:solidFill>
              </a:rPr>
              <a:t>MD Hero (Quick Review Sheets of Content): </a:t>
            </a:r>
            <a:r>
              <a:rPr lang="en" sz="800" u="sng">
                <a:solidFill>
                  <a:schemeClr val="accent5"/>
                </a:solidFill>
                <a:hlinkClick r:id="rId20">
                  <a:extLst>
                    <a:ext uri="{A12FA001-AC4F-418D-AE19-62706E023703}">
                      <ahyp:hlinkClr xmlns:ahyp="http://schemas.microsoft.com/office/drawing/2018/hyperlinkcolor" val="tx"/>
                    </a:ext>
                  </a:extLst>
                </a:hlinkClick>
              </a:rPr>
              <a:t>http://mcat-review.org/</a:t>
            </a:r>
            <a:r>
              <a:rPr lang="en" sz="800">
                <a:solidFill>
                  <a:schemeClr val="dk1"/>
                </a:solidFill>
              </a:rPr>
              <a:t> </a:t>
            </a:r>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d902f995af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2400"/>
              <a:t>PreMD Roadmap – Upcoming Sessions</a:t>
            </a:r>
            <a:endParaRPr sz="2400"/>
          </a:p>
        </p:txBody>
      </p:sp>
      <p:graphicFrame>
        <p:nvGraphicFramePr>
          <p:cNvPr id="77" name="Google Shape;77;g1d902f995af_0_0"/>
          <p:cNvGraphicFramePr/>
          <p:nvPr/>
        </p:nvGraphicFramePr>
        <p:xfrm>
          <a:off x="514350" y="1176430"/>
          <a:ext cx="8115300" cy="2790600"/>
        </p:xfrm>
        <a:graphic>
          <a:graphicData uri="http://schemas.openxmlformats.org/drawingml/2006/table">
            <a:tbl>
              <a:tblPr>
                <a:noFill/>
                <a:tableStyleId>{9413E97B-5E73-41CE-86A8-FC357DDFF4F1}</a:tableStyleId>
              </a:tblPr>
              <a:tblGrid>
                <a:gridCol w="1429250">
                  <a:extLst>
                    <a:ext uri="{9D8B030D-6E8A-4147-A177-3AD203B41FA5}">
                      <a16:colId xmlns:a16="http://schemas.microsoft.com/office/drawing/2014/main" val="20000"/>
                    </a:ext>
                  </a:extLst>
                </a:gridCol>
                <a:gridCol w="6686050">
                  <a:extLst>
                    <a:ext uri="{9D8B030D-6E8A-4147-A177-3AD203B41FA5}">
                      <a16:colId xmlns:a16="http://schemas.microsoft.com/office/drawing/2014/main" val="20001"/>
                    </a:ext>
                  </a:extLst>
                </a:gridCol>
              </a:tblGrid>
              <a:tr h="348825">
                <a:tc>
                  <a:txBody>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Date</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Session Topic</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8825">
                <a:tc>
                  <a:txBody>
                    <a:bodyPr/>
                    <a:lstStyle/>
                    <a:p>
                      <a:pPr marL="0" marR="0" lvl="0" indent="0" algn="ctr" rtl="0">
                        <a:lnSpc>
                          <a:spcPct val="100000"/>
                        </a:lnSpc>
                        <a:spcBef>
                          <a:spcPts val="0"/>
                        </a:spcBef>
                        <a:spcAft>
                          <a:spcPts val="0"/>
                        </a:spcAft>
                        <a:buNone/>
                      </a:pPr>
                      <a:r>
                        <a:rPr lang="en"/>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Letters of Recommendation / Building a School List / School Requirements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1"/>
                  </a:ext>
                </a:extLst>
              </a:tr>
              <a:tr h="348825">
                <a:tc>
                  <a:txBody>
                    <a:bodyPr/>
                    <a:lstStyle/>
                    <a:p>
                      <a:pPr marL="0" marR="0" lvl="0" indent="0" algn="ctr" rtl="0">
                        <a:lnSpc>
                          <a:spcPct val="100000"/>
                        </a:lnSpc>
                        <a:spcBef>
                          <a:spcPts val="0"/>
                        </a:spcBef>
                        <a:spcAft>
                          <a:spcPts val="0"/>
                        </a:spcAft>
                        <a:buNone/>
                      </a:pPr>
                      <a:r>
                        <a:rPr lang="en"/>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Personal Statement &amp; Activities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25">
                <a:tc>
                  <a:txBody>
                    <a:bodyPr/>
                    <a:lstStyle/>
                    <a:p>
                      <a:pPr marL="0" marR="0" lvl="0" indent="0" algn="ctr" rtl="0">
                        <a:lnSpc>
                          <a:spcPct val="100000"/>
                        </a:lnSpc>
                        <a:spcBef>
                          <a:spcPts val="0"/>
                        </a:spcBef>
                        <a:spcAft>
                          <a:spcPts val="0"/>
                        </a:spcAft>
                        <a:buNone/>
                      </a:pPr>
                      <a:r>
                        <a:rPr lang="en"/>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Secondary Application / Altus (Casper, Snapshot, Duet)</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3"/>
                  </a:ext>
                </a:extLst>
              </a:tr>
              <a:tr h="348825">
                <a:tc>
                  <a:txBody>
                    <a:bodyPr/>
                    <a:lstStyle/>
                    <a:p>
                      <a:pPr marL="0" marR="0" lvl="0" indent="0" algn="ctr" rtl="0">
                        <a:lnSpc>
                          <a:spcPct val="100000"/>
                        </a:lnSpc>
                        <a:spcBef>
                          <a:spcPts val="0"/>
                        </a:spcBef>
                        <a:spcAft>
                          <a:spcPts val="0"/>
                        </a:spcAft>
                        <a:buNone/>
                      </a:pPr>
                      <a:r>
                        <a:rPr lang="en"/>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Interviews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DO vs. MD vs. PhD vs. MD Dual-Degree</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5"/>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Reapplication/</a:t>
                      </a:r>
                      <a:r>
                        <a:rPr lang="en" i="1">
                          <a:solidFill>
                            <a:schemeClr val="dk1"/>
                          </a:solidFill>
                        </a:rPr>
                        <a:t>Non-Traditional Applicants</a:t>
                      </a:r>
                      <a:endParaRPr i="1"/>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i="1"/>
                        <a:t>Finances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Exit Survey</a:t>
            </a:r>
            <a:endParaRPr sz="2400"/>
          </a:p>
        </p:txBody>
      </p:sp>
      <p:sp>
        <p:nvSpPr>
          <p:cNvPr id="221" name="Google Shape;221;p16"/>
          <p:cNvSpPr txBox="1">
            <a:spLocks noGrp="1"/>
          </p:cNvSpPr>
          <p:nvPr>
            <p:ph type="ctrTitle" idx="4294967295"/>
          </p:nvPr>
        </p:nvSpPr>
        <p:spPr>
          <a:xfrm>
            <a:off x="2835022" y="1324535"/>
            <a:ext cx="3473957" cy="4511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endParaRPr sz="2000" b="0" i="0" u="none" strike="noStrike" cap="none">
              <a:solidFill>
                <a:schemeClr val="dk1"/>
              </a:solidFill>
              <a:latin typeface="Arial"/>
              <a:ea typeface="Arial"/>
              <a:cs typeface="Arial"/>
              <a:sym typeface="Arial"/>
            </a:endParaRPr>
          </a:p>
        </p:txBody>
      </p:sp>
      <p:cxnSp>
        <p:nvCxnSpPr>
          <p:cNvPr id="222" name="Google Shape;222;p16"/>
          <p:cNvCxnSpPr/>
          <p:nvPr/>
        </p:nvCxnSpPr>
        <p:spPr>
          <a:xfrm>
            <a:off x="2717800" y="1721905"/>
            <a:ext cx="3708400" cy="1"/>
          </a:xfrm>
          <a:prstGeom prst="straightConnector1">
            <a:avLst/>
          </a:prstGeom>
          <a:noFill/>
          <a:ln w="12700" cap="flat" cmpd="sng">
            <a:solidFill>
              <a:srgbClr val="CC9900"/>
            </a:solidFill>
            <a:prstDash val="solid"/>
            <a:round/>
            <a:headEnd type="none" w="sm" len="sm"/>
            <a:tailEnd type="none" w="sm" len="sm"/>
          </a:ln>
        </p:spPr>
      </p:cxnSp>
      <p:pic>
        <p:nvPicPr>
          <p:cNvPr id="223" name="Google Shape;223;p16"/>
          <p:cNvPicPr preferRelativeResize="0"/>
          <p:nvPr/>
        </p:nvPicPr>
        <p:blipFill>
          <a:blip r:embed="rId3">
            <a:alphaModFix/>
          </a:blip>
          <a:stretch>
            <a:fillRect/>
          </a:stretch>
        </p:blipFill>
        <p:spPr>
          <a:xfrm>
            <a:off x="3040500" y="1880298"/>
            <a:ext cx="3063002" cy="30630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d902f995af_0_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Practice MCAT - Princeton Review</a:t>
            </a:r>
            <a:endParaRPr/>
          </a:p>
        </p:txBody>
      </p:sp>
      <p:sp>
        <p:nvSpPr>
          <p:cNvPr id="229" name="Google Shape;229;g1d902f995af_0_86"/>
          <p:cNvSpPr txBox="1">
            <a:spLocks noGrp="1"/>
          </p:cNvSpPr>
          <p:nvPr>
            <p:ph type="body" idx="1"/>
          </p:nvPr>
        </p:nvSpPr>
        <p:spPr>
          <a:xfrm>
            <a:off x="311700" y="1152475"/>
            <a:ext cx="5079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solidFill>
                  <a:schemeClr val="dk1"/>
                </a:solidFill>
                <a:highlight>
                  <a:srgbClr val="FFFFFF"/>
                </a:highlight>
              </a:rPr>
              <a:t>We are excited to partner with the Princeton Review to offer a free MCAT practice exam! The test will be scheduled on February 4th (but you can take the test up to about 3 weeks after this date) and everyone who completes the test will be offered a one-on-one session to review their test results. Please RSVP at the link below.</a:t>
            </a:r>
            <a:endParaRPr sz="1300">
              <a:solidFill>
                <a:schemeClr val="dk1"/>
              </a:solidFill>
              <a:highlight>
                <a:srgbClr val="FFFFFF"/>
              </a:highlight>
            </a:endParaRPr>
          </a:p>
          <a:p>
            <a:pPr marL="457200" lvl="0" indent="-311150" algn="l" rtl="0">
              <a:spcBef>
                <a:spcPts val="0"/>
              </a:spcBef>
              <a:spcAft>
                <a:spcPts val="0"/>
              </a:spcAft>
              <a:buClr>
                <a:schemeClr val="dk1"/>
              </a:buClr>
              <a:buSzPts val="1300"/>
              <a:buChar char="-"/>
            </a:pPr>
            <a:r>
              <a:rPr lang="en" sz="1300" u="sng">
                <a:solidFill>
                  <a:schemeClr val="dk1"/>
                </a:solidFill>
                <a:highlight>
                  <a:srgbClr val="FFFFFF"/>
                </a:highlight>
                <a:hlinkClick r:id="rId3">
                  <a:extLst>
                    <a:ext uri="{A12FA001-AC4F-418D-AE19-62706E023703}">
                      <ahyp:hlinkClr xmlns:ahyp="http://schemas.microsoft.com/office/drawing/2018/hyperlinkcolor" val="tx"/>
                    </a:ext>
                  </a:extLst>
                </a:hlinkClick>
              </a:rPr>
              <a:t>https://forms.gle/F9xRqUQ9CTtHKGUz9</a:t>
            </a:r>
            <a:r>
              <a:rPr lang="en" sz="1300">
                <a:solidFill>
                  <a:schemeClr val="dk1"/>
                </a:solidFill>
                <a:highlight>
                  <a:srgbClr val="FFFFFF"/>
                </a:highlight>
              </a:rPr>
              <a:t> </a:t>
            </a:r>
            <a:endParaRPr sz="1300">
              <a:solidFill>
                <a:schemeClr val="dk1"/>
              </a:solidFill>
              <a:highlight>
                <a:srgbClr val="FFFFFF"/>
              </a:highlight>
            </a:endParaRPr>
          </a:p>
        </p:txBody>
      </p:sp>
      <p:pic>
        <p:nvPicPr>
          <p:cNvPr id="230" name="Google Shape;230;g1d902f995af_0_86"/>
          <p:cNvPicPr preferRelativeResize="0"/>
          <p:nvPr/>
        </p:nvPicPr>
        <p:blipFill>
          <a:blip r:embed="rId4">
            <a:alphaModFix/>
          </a:blip>
          <a:stretch>
            <a:fillRect/>
          </a:stretch>
        </p:blipFill>
        <p:spPr>
          <a:xfrm>
            <a:off x="5610450" y="1104525"/>
            <a:ext cx="3067775" cy="3968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ctrTitle"/>
          </p:nvPr>
        </p:nvSpPr>
        <p:spPr>
          <a:xfrm>
            <a:off x="311700" y="1633834"/>
            <a:ext cx="8520600" cy="173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600" i="1"/>
              <a:t>Thank you!</a:t>
            </a:r>
            <a:br>
              <a:rPr lang="en" sz="3600" i="1"/>
            </a:br>
            <a:br>
              <a:rPr lang="en" sz="3600" i="1"/>
            </a:br>
            <a:r>
              <a:rPr lang="en" sz="3600" b="1" i="1"/>
              <a:t>Questions?</a:t>
            </a:r>
            <a:endParaRPr sz="3600" b="1" i="1"/>
          </a:p>
        </p:txBody>
      </p:sp>
      <p:cxnSp>
        <p:nvCxnSpPr>
          <p:cNvPr id="236" name="Google Shape;236;p17"/>
          <p:cNvCxnSpPr/>
          <p:nvPr/>
        </p:nvCxnSpPr>
        <p:spPr>
          <a:xfrm>
            <a:off x="1975766" y="2503534"/>
            <a:ext cx="5291400" cy="0"/>
          </a:xfrm>
          <a:prstGeom prst="straightConnector1">
            <a:avLst/>
          </a:prstGeom>
          <a:noFill/>
          <a:ln w="19050" cap="flat" cmpd="sng">
            <a:solidFill>
              <a:srgbClr val="CC9900"/>
            </a:solidFill>
            <a:prstDash val="solid"/>
            <a:round/>
            <a:headEnd type="none" w="sm" len="sm"/>
            <a:tailEnd type="none" w="sm" len="sm"/>
          </a:ln>
        </p:spPr>
      </p:cxnSp>
      <p:pic>
        <p:nvPicPr>
          <p:cNvPr id="237" name="Google Shape;237;p17"/>
          <p:cNvPicPr preferRelativeResize="0"/>
          <p:nvPr/>
        </p:nvPicPr>
        <p:blipFill rotWithShape="1">
          <a:blip r:embed="rId3">
            <a:alphaModFix/>
          </a:blip>
          <a:srcRect l="44107" t="15925" r="42630" b="30822"/>
          <a:stretch/>
        </p:blipFill>
        <p:spPr>
          <a:xfrm>
            <a:off x="7907308" y="48483"/>
            <a:ext cx="1130300" cy="43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d902f995af_0_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Entry Survey</a:t>
            </a:r>
            <a:endParaRPr sz="2400"/>
          </a:p>
        </p:txBody>
      </p:sp>
      <p:sp>
        <p:nvSpPr>
          <p:cNvPr id="83" name="Google Shape;83;g1d902f995af_0_101"/>
          <p:cNvSpPr txBox="1">
            <a:spLocks noGrp="1"/>
          </p:cNvSpPr>
          <p:nvPr>
            <p:ph type="ctrTitle" idx="4294967295"/>
          </p:nvPr>
        </p:nvSpPr>
        <p:spPr>
          <a:xfrm>
            <a:off x="2835022" y="1324535"/>
            <a:ext cx="3474000" cy="451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endParaRPr sz="2000" b="0" i="0" u="none" strike="noStrike" cap="none">
              <a:solidFill>
                <a:schemeClr val="dk1"/>
              </a:solidFill>
              <a:latin typeface="Arial"/>
              <a:ea typeface="Arial"/>
              <a:cs typeface="Arial"/>
              <a:sym typeface="Arial"/>
            </a:endParaRPr>
          </a:p>
        </p:txBody>
      </p:sp>
      <p:cxnSp>
        <p:nvCxnSpPr>
          <p:cNvPr id="84" name="Google Shape;84;g1d902f995af_0_101"/>
          <p:cNvCxnSpPr/>
          <p:nvPr/>
        </p:nvCxnSpPr>
        <p:spPr>
          <a:xfrm>
            <a:off x="2717800" y="1721905"/>
            <a:ext cx="3708300" cy="0"/>
          </a:xfrm>
          <a:prstGeom prst="straightConnector1">
            <a:avLst/>
          </a:prstGeom>
          <a:noFill/>
          <a:ln w="12700" cap="flat" cmpd="sng">
            <a:solidFill>
              <a:srgbClr val="CC9900"/>
            </a:solidFill>
            <a:prstDash val="solid"/>
            <a:round/>
            <a:headEnd type="none" w="sm" len="sm"/>
            <a:tailEnd type="none" w="sm" len="sm"/>
          </a:ln>
        </p:spPr>
      </p:cxnSp>
      <p:pic>
        <p:nvPicPr>
          <p:cNvPr id="85" name="Google Shape;85;g1d902f995af_0_101"/>
          <p:cNvPicPr preferRelativeResize="0"/>
          <p:nvPr/>
        </p:nvPicPr>
        <p:blipFill>
          <a:blip r:embed="rId3">
            <a:alphaModFix/>
          </a:blip>
          <a:stretch>
            <a:fillRect/>
          </a:stretch>
        </p:blipFill>
        <p:spPr>
          <a:xfrm>
            <a:off x="3040537" y="1861210"/>
            <a:ext cx="3062964" cy="30629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2400" dirty="0"/>
              <a:t>Overview of the MCAT</a:t>
            </a:r>
            <a:endParaRPr sz="2400" dirty="0"/>
          </a:p>
        </p:txBody>
      </p:sp>
      <p:pic>
        <p:nvPicPr>
          <p:cNvPr id="91" name="Google Shape;91;p3"/>
          <p:cNvPicPr preferRelativeResize="0"/>
          <p:nvPr/>
        </p:nvPicPr>
        <p:blipFill rotWithShape="1">
          <a:blip r:embed="rId3">
            <a:alphaModFix/>
          </a:blip>
          <a:srcRect/>
          <a:stretch/>
        </p:blipFill>
        <p:spPr>
          <a:xfrm>
            <a:off x="638832" y="1111093"/>
            <a:ext cx="4405169" cy="3833333"/>
          </a:xfrm>
          <a:prstGeom prst="rect">
            <a:avLst/>
          </a:prstGeom>
          <a:noFill/>
          <a:ln>
            <a:noFill/>
          </a:ln>
        </p:spPr>
      </p:pic>
      <p:pic>
        <p:nvPicPr>
          <p:cNvPr id="92" name="Google Shape;92;p3"/>
          <p:cNvPicPr preferRelativeResize="0"/>
          <p:nvPr/>
        </p:nvPicPr>
        <p:blipFill rotWithShape="1">
          <a:blip r:embed="rId4">
            <a:alphaModFix/>
          </a:blip>
          <a:srcRect l="89077" t="64698" r="3527" b="12499"/>
          <a:stretch/>
        </p:blipFill>
        <p:spPr>
          <a:xfrm>
            <a:off x="7221070" y="3476066"/>
            <a:ext cx="1922929" cy="1667434"/>
          </a:xfrm>
          <a:prstGeom prst="rect">
            <a:avLst/>
          </a:prstGeom>
          <a:noFill/>
          <a:ln>
            <a:noFill/>
          </a:ln>
        </p:spPr>
      </p:pic>
      <p:grpSp>
        <p:nvGrpSpPr>
          <p:cNvPr id="93" name="Google Shape;93;p3"/>
          <p:cNvGrpSpPr/>
          <p:nvPr/>
        </p:nvGrpSpPr>
        <p:grpSpPr>
          <a:xfrm>
            <a:off x="5413065" y="1670059"/>
            <a:ext cx="3132619" cy="2715417"/>
            <a:chOff x="5082989" y="1388852"/>
            <a:chExt cx="3132619" cy="2715417"/>
          </a:xfrm>
        </p:grpSpPr>
        <p:pic>
          <p:nvPicPr>
            <p:cNvPr id="94" name="Google Shape;94;p3"/>
            <p:cNvPicPr preferRelativeResize="0"/>
            <p:nvPr/>
          </p:nvPicPr>
          <p:blipFill rotWithShape="1">
            <a:blip r:embed="rId5">
              <a:alphaModFix/>
            </a:blip>
            <a:srcRect/>
            <a:stretch/>
          </p:blipFill>
          <p:spPr>
            <a:xfrm>
              <a:off x="5082989" y="1388852"/>
              <a:ext cx="3132619" cy="2715417"/>
            </a:xfrm>
            <a:prstGeom prst="rect">
              <a:avLst/>
            </a:prstGeom>
            <a:noFill/>
            <a:ln>
              <a:noFill/>
            </a:ln>
          </p:spPr>
        </p:pic>
        <p:sp>
          <p:nvSpPr>
            <p:cNvPr id="95" name="Google Shape;95;p3"/>
            <p:cNvSpPr/>
            <p:nvPr/>
          </p:nvSpPr>
          <p:spPr>
            <a:xfrm>
              <a:off x="7563971" y="3839135"/>
              <a:ext cx="598394" cy="161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dirty="0"/>
              <a:t>Overview of the MCAT</a:t>
            </a:r>
            <a:endParaRPr sz="2400" dirty="0"/>
          </a:p>
        </p:txBody>
      </p:sp>
      <p:sp>
        <p:nvSpPr>
          <p:cNvPr id="101" name="Google Shape;101;p4"/>
          <p:cNvSpPr txBox="1"/>
          <p:nvPr/>
        </p:nvSpPr>
        <p:spPr>
          <a:xfrm>
            <a:off x="449162" y="4009479"/>
            <a:ext cx="4765800" cy="615600"/>
          </a:xfrm>
          <a:prstGeom prst="rect">
            <a:avLst/>
          </a:prstGeom>
          <a:solidFill>
            <a:srgbClr val="D8E6FC"/>
          </a:solidFill>
          <a:ln w="9525" cap="flat" cmpd="sng">
            <a:solidFill>
              <a:srgbClr val="083C9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Each section is scored between 118-132. All four sections are added to get your total MCAT score between 472-528.</a:t>
            </a:r>
            <a:endParaRPr sz="1400" b="0" i="0" u="none" strike="noStrike" cap="none">
              <a:solidFill>
                <a:srgbClr val="000000"/>
              </a:solidFill>
              <a:latin typeface="Arial"/>
              <a:ea typeface="Arial"/>
              <a:cs typeface="Arial"/>
              <a:sym typeface="Arial"/>
            </a:endParaRPr>
          </a:p>
        </p:txBody>
      </p:sp>
      <p:pic>
        <p:nvPicPr>
          <p:cNvPr id="102" name="Google Shape;102;p4"/>
          <p:cNvPicPr preferRelativeResize="0"/>
          <p:nvPr/>
        </p:nvPicPr>
        <p:blipFill rotWithShape="1">
          <a:blip r:embed="rId3">
            <a:alphaModFix/>
          </a:blip>
          <a:srcRect/>
          <a:stretch/>
        </p:blipFill>
        <p:spPr>
          <a:xfrm>
            <a:off x="5615366" y="1085606"/>
            <a:ext cx="3139649" cy="2752743"/>
          </a:xfrm>
          <a:prstGeom prst="rect">
            <a:avLst/>
          </a:prstGeom>
          <a:noFill/>
          <a:ln>
            <a:noFill/>
          </a:ln>
        </p:spPr>
      </p:pic>
      <p:pic>
        <p:nvPicPr>
          <p:cNvPr id="103" name="Google Shape;103;p4" descr="Lightbulb and gear"/>
          <p:cNvPicPr preferRelativeResize="0"/>
          <p:nvPr/>
        </p:nvPicPr>
        <p:blipFill rotWithShape="1">
          <a:blip r:embed="rId4">
            <a:alphaModFix/>
          </a:blip>
          <a:srcRect/>
          <a:stretch/>
        </p:blipFill>
        <p:spPr>
          <a:xfrm>
            <a:off x="5578922" y="4071011"/>
            <a:ext cx="294006" cy="307778"/>
          </a:xfrm>
          <a:prstGeom prst="rect">
            <a:avLst/>
          </a:prstGeom>
          <a:noFill/>
          <a:ln>
            <a:noFill/>
          </a:ln>
        </p:spPr>
      </p:pic>
      <p:sp>
        <p:nvSpPr>
          <p:cNvPr id="104" name="Google Shape;104;p4"/>
          <p:cNvSpPr txBox="1"/>
          <p:nvPr/>
        </p:nvSpPr>
        <p:spPr>
          <a:xfrm>
            <a:off x="5886700" y="4009472"/>
            <a:ext cx="2826900" cy="769500"/>
          </a:xfrm>
          <a:prstGeom prst="rect">
            <a:avLst/>
          </a:prstGeom>
          <a:solidFill>
            <a:srgbClr val="D8E6FC"/>
          </a:solidFill>
          <a:ln w="9525" cap="flat" cmpd="sng">
            <a:solidFill>
              <a:srgbClr val="083C9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b="0" i="1" u="none" strike="noStrike" cap="none">
                <a:solidFill>
                  <a:srgbClr val="002774"/>
                </a:solidFill>
                <a:latin typeface="Arial"/>
                <a:ea typeface="Arial"/>
                <a:cs typeface="Arial"/>
                <a:sym typeface="Arial"/>
              </a:rPr>
              <a:t>Tip: Look at the MSAR to set a goal and find the</a:t>
            </a:r>
            <a:r>
              <a:rPr lang="en" sz="1400" b="0" i="0" u="none" strike="noStrike" cap="none">
                <a:solidFill>
                  <a:srgbClr val="000000"/>
                </a:solidFill>
                <a:latin typeface="Arial"/>
                <a:ea typeface="Arial"/>
                <a:cs typeface="Arial"/>
                <a:sym typeface="Arial"/>
              </a:rPr>
              <a:t> </a:t>
            </a:r>
            <a:r>
              <a:rPr lang="en" sz="1200" b="0" i="1" u="none" strike="noStrike" cap="none">
                <a:solidFill>
                  <a:srgbClr val="002774"/>
                </a:solidFill>
                <a:latin typeface="Arial"/>
                <a:ea typeface="Arial"/>
                <a:cs typeface="Arial"/>
                <a:sym typeface="Arial"/>
              </a:rPr>
              <a:t>average accepted student scores for individual schools.</a:t>
            </a:r>
            <a:endParaRPr sz="1200" b="0" i="1" u="none" strike="noStrike" cap="none">
              <a:solidFill>
                <a:srgbClr val="002774"/>
              </a:solidFill>
              <a:latin typeface="Arial"/>
              <a:ea typeface="Arial"/>
              <a:cs typeface="Arial"/>
              <a:sym typeface="Arial"/>
            </a:endParaRPr>
          </a:p>
        </p:txBody>
      </p:sp>
      <p:pic>
        <p:nvPicPr>
          <p:cNvPr id="105" name="Google Shape;105;p4"/>
          <p:cNvPicPr preferRelativeResize="0"/>
          <p:nvPr/>
        </p:nvPicPr>
        <p:blipFill>
          <a:blip r:embed="rId5">
            <a:alphaModFix/>
          </a:blip>
          <a:stretch>
            <a:fillRect/>
          </a:stretch>
        </p:blipFill>
        <p:spPr>
          <a:xfrm>
            <a:off x="385153" y="1137226"/>
            <a:ext cx="4893782" cy="2752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d902f995af_0_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Average Scores 2022-2023</a:t>
            </a:r>
            <a:endParaRPr sz="2400"/>
          </a:p>
        </p:txBody>
      </p:sp>
      <p:graphicFrame>
        <p:nvGraphicFramePr>
          <p:cNvPr id="111" name="Google Shape;111;g1d902f995af_0_64"/>
          <p:cNvGraphicFramePr/>
          <p:nvPr/>
        </p:nvGraphicFramePr>
        <p:xfrm>
          <a:off x="736700" y="1205250"/>
          <a:ext cx="3455625" cy="3740100"/>
        </p:xfrm>
        <a:graphic>
          <a:graphicData uri="http://schemas.openxmlformats.org/drawingml/2006/table">
            <a:tbl>
              <a:tblPr>
                <a:noFill/>
                <a:tableStyleId>{AA8DCDAE-6B47-4B16-AE8B-C50EDE889408}</a:tableStyleId>
              </a:tblPr>
              <a:tblGrid>
                <a:gridCol w="1151875">
                  <a:extLst>
                    <a:ext uri="{9D8B030D-6E8A-4147-A177-3AD203B41FA5}">
                      <a16:colId xmlns:a16="http://schemas.microsoft.com/office/drawing/2014/main" val="20000"/>
                    </a:ext>
                  </a:extLst>
                </a:gridCol>
                <a:gridCol w="1151875">
                  <a:extLst>
                    <a:ext uri="{9D8B030D-6E8A-4147-A177-3AD203B41FA5}">
                      <a16:colId xmlns:a16="http://schemas.microsoft.com/office/drawing/2014/main" val="20001"/>
                    </a:ext>
                  </a:extLst>
                </a:gridCol>
                <a:gridCol w="1151875">
                  <a:extLst>
                    <a:ext uri="{9D8B030D-6E8A-4147-A177-3AD203B41FA5}">
                      <a16:colId xmlns:a16="http://schemas.microsoft.com/office/drawing/2014/main" val="20002"/>
                    </a:ext>
                  </a:extLst>
                </a:gridCol>
              </a:tblGrid>
              <a:tr h="623350">
                <a:tc>
                  <a:txBody>
                    <a:bodyPr/>
                    <a:lstStyle/>
                    <a:p>
                      <a:pPr marL="0" lvl="0" indent="0" algn="ctr" rtl="0">
                        <a:spcBef>
                          <a:spcPts val="0"/>
                        </a:spcBef>
                        <a:spcAft>
                          <a:spcPts val="0"/>
                        </a:spcAft>
                        <a:buNone/>
                      </a:pPr>
                      <a:endParaRPr>
                        <a:solidFill>
                          <a:schemeClr val="dk1"/>
                        </a:solidFill>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tc>
                  <a:txBody>
                    <a:bodyPr/>
                    <a:lstStyle/>
                    <a:p>
                      <a:pPr marL="0" lvl="0" indent="0" algn="ctr" rtl="0">
                        <a:spcBef>
                          <a:spcPts val="0"/>
                        </a:spcBef>
                        <a:spcAft>
                          <a:spcPts val="0"/>
                        </a:spcAft>
                        <a:buNone/>
                      </a:pPr>
                      <a:r>
                        <a:rPr lang="en" b="1">
                          <a:solidFill>
                            <a:schemeClr val="dk1"/>
                          </a:solidFill>
                          <a:highlight>
                            <a:srgbClr val="CC9900"/>
                          </a:highlight>
                        </a:rPr>
                        <a:t>Applicant</a:t>
                      </a:r>
                      <a:endParaRPr b="1">
                        <a:solidFill>
                          <a:schemeClr val="dk1"/>
                        </a:solidFill>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tc>
                  <a:txBody>
                    <a:bodyPr/>
                    <a:lstStyle/>
                    <a:p>
                      <a:pPr marL="0" lvl="0" indent="0" algn="ctr" rtl="0">
                        <a:spcBef>
                          <a:spcPts val="0"/>
                        </a:spcBef>
                        <a:spcAft>
                          <a:spcPts val="0"/>
                        </a:spcAft>
                        <a:buNone/>
                      </a:pPr>
                      <a:r>
                        <a:rPr lang="en" b="1">
                          <a:solidFill>
                            <a:schemeClr val="dk1"/>
                          </a:solidFill>
                          <a:highlight>
                            <a:srgbClr val="CC9900"/>
                          </a:highlight>
                        </a:rPr>
                        <a:t>Matriculant</a:t>
                      </a:r>
                      <a:endParaRPr b="1">
                        <a:solidFill>
                          <a:schemeClr val="dk1"/>
                        </a:solidFill>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extLst>
                  <a:ext uri="{0D108BD9-81ED-4DB2-BD59-A6C34878D82A}">
                    <a16:rowId xmlns:a16="http://schemas.microsoft.com/office/drawing/2014/main" val="10000"/>
                  </a:ext>
                </a:extLst>
              </a:tr>
              <a:tr h="623350">
                <a:tc>
                  <a:txBody>
                    <a:bodyPr/>
                    <a:lstStyle/>
                    <a:p>
                      <a:pPr marL="0" lvl="0" indent="0" algn="ctr" rtl="0">
                        <a:spcBef>
                          <a:spcPts val="0"/>
                        </a:spcBef>
                        <a:spcAft>
                          <a:spcPts val="0"/>
                        </a:spcAft>
                        <a:buNone/>
                      </a:pPr>
                      <a:r>
                        <a:rPr lang="en"/>
                        <a:t>CPBS</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126.4</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127.9</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23350">
                <a:tc>
                  <a:txBody>
                    <a:bodyPr/>
                    <a:lstStyle/>
                    <a:p>
                      <a:pPr marL="0" lvl="0" indent="0" algn="ctr" rtl="0">
                        <a:spcBef>
                          <a:spcPts val="0"/>
                        </a:spcBef>
                        <a:spcAft>
                          <a:spcPts val="0"/>
                        </a:spcAft>
                        <a:buNone/>
                      </a:pPr>
                      <a:r>
                        <a:rPr lang="en"/>
                        <a:t>CARS</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125.8</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127.0</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3350">
                <a:tc>
                  <a:txBody>
                    <a:bodyPr/>
                    <a:lstStyle/>
                    <a:p>
                      <a:pPr marL="0" lvl="0" indent="0" algn="ctr" rtl="0">
                        <a:spcBef>
                          <a:spcPts val="0"/>
                        </a:spcBef>
                        <a:spcAft>
                          <a:spcPts val="0"/>
                        </a:spcAft>
                        <a:buNone/>
                      </a:pPr>
                      <a:r>
                        <a:rPr lang="en"/>
                        <a:t>BBLS</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126.8</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128.2</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3350">
                <a:tc>
                  <a:txBody>
                    <a:bodyPr/>
                    <a:lstStyle/>
                    <a:p>
                      <a:pPr marL="0" lvl="0" indent="0" algn="ctr" rtl="0">
                        <a:spcBef>
                          <a:spcPts val="0"/>
                        </a:spcBef>
                        <a:spcAft>
                          <a:spcPts val="0"/>
                        </a:spcAft>
                        <a:buNone/>
                      </a:pPr>
                      <a:r>
                        <a:rPr lang="en"/>
                        <a:t>PSBB</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127.5</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128.9</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23350">
                <a:tc>
                  <a:txBody>
                    <a:bodyPr/>
                    <a:lstStyle/>
                    <a:p>
                      <a:pPr marL="0" lvl="0" indent="0" algn="ctr" rtl="0">
                        <a:spcBef>
                          <a:spcPts val="0"/>
                        </a:spcBef>
                        <a:spcAft>
                          <a:spcPts val="0"/>
                        </a:spcAft>
                        <a:buNone/>
                      </a:pPr>
                      <a:r>
                        <a:rPr lang="en"/>
                        <a:t>Total MCAT</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506.5</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511.9</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12" name="Google Shape;112;g1d902f995af_0_64"/>
          <p:cNvGraphicFramePr/>
          <p:nvPr/>
        </p:nvGraphicFramePr>
        <p:xfrm>
          <a:off x="4499125" y="1871650"/>
          <a:ext cx="4014900" cy="2407300"/>
        </p:xfrm>
        <a:graphic>
          <a:graphicData uri="http://schemas.openxmlformats.org/drawingml/2006/table">
            <a:tbl>
              <a:tblPr>
                <a:noFill/>
                <a:tableStyleId>{AA8DCDAE-6B47-4B16-AE8B-C50EDE889408}</a:tableStyleId>
              </a:tblPr>
              <a:tblGrid>
                <a:gridCol w="1338300">
                  <a:extLst>
                    <a:ext uri="{9D8B030D-6E8A-4147-A177-3AD203B41FA5}">
                      <a16:colId xmlns:a16="http://schemas.microsoft.com/office/drawing/2014/main" val="20000"/>
                    </a:ext>
                  </a:extLst>
                </a:gridCol>
                <a:gridCol w="1338300">
                  <a:extLst>
                    <a:ext uri="{9D8B030D-6E8A-4147-A177-3AD203B41FA5}">
                      <a16:colId xmlns:a16="http://schemas.microsoft.com/office/drawing/2014/main" val="20001"/>
                    </a:ext>
                  </a:extLst>
                </a:gridCol>
                <a:gridCol w="1338300">
                  <a:extLst>
                    <a:ext uri="{9D8B030D-6E8A-4147-A177-3AD203B41FA5}">
                      <a16:colId xmlns:a16="http://schemas.microsoft.com/office/drawing/2014/main" val="20002"/>
                    </a:ext>
                  </a:extLst>
                </a:gridCol>
              </a:tblGrid>
              <a:tr h="594075">
                <a:tc>
                  <a:txBody>
                    <a:bodyPr/>
                    <a:lstStyle/>
                    <a:p>
                      <a:pPr marL="0" lvl="0" indent="0" algn="ctr" rtl="0">
                        <a:spcBef>
                          <a:spcPts val="0"/>
                        </a:spcBef>
                        <a:spcAft>
                          <a:spcPts val="0"/>
                        </a:spcAft>
                        <a:buNone/>
                      </a:pPr>
                      <a:endParaRPr>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tc>
                  <a:txBody>
                    <a:bodyPr/>
                    <a:lstStyle/>
                    <a:p>
                      <a:pPr marL="0" lvl="0" indent="0" algn="ctr" rtl="0">
                        <a:spcBef>
                          <a:spcPts val="0"/>
                        </a:spcBef>
                        <a:spcAft>
                          <a:spcPts val="0"/>
                        </a:spcAft>
                        <a:buNone/>
                      </a:pPr>
                      <a:r>
                        <a:rPr lang="en" b="1">
                          <a:highlight>
                            <a:srgbClr val="CC9900"/>
                          </a:highlight>
                        </a:rPr>
                        <a:t>Applicant</a:t>
                      </a:r>
                      <a:endParaRPr b="1">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tc>
                  <a:txBody>
                    <a:bodyPr/>
                    <a:lstStyle/>
                    <a:p>
                      <a:pPr marL="0" lvl="0" indent="0" algn="ctr" rtl="0">
                        <a:spcBef>
                          <a:spcPts val="0"/>
                        </a:spcBef>
                        <a:spcAft>
                          <a:spcPts val="0"/>
                        </a:spcAft>
                        <a:buNone/>
                      </a:pPr>
                      <a:r>
                        <a:rPr lang="en" b="1">
                          <a:highlight>
                            <a:srgbClr val="CC9900"/>
                          </a:highlight>
                        </a:rPr>
                        <a:t>Matriculant</a:t>
                      </a:r>
                      <a:endParaRPr b="1">
                        <a:highlight>
                          <a:srgbClr val="CC9900"/>
                        </a:highlight>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CC9900"/>
                    </a:solidFill>
                  </a:tcPr>
                </a:tc>
                <a:extLst>
                  <a:ext uri="{0D108BD9-81ED-4DB2-BD59-A6C34878D82A}">
                    <a16:rowId xmlns:a16="http://schemas.microsoft.com/office/drawing/2014/main" val="10000"/>
                  </a:ext>
                </a:extLst>
              </a:tr>
              <a:tr h="609575">
                <a:tc>
                  <a:txBody>
                    <a:bodyPr/>
                    <a:lstStyle/>
                    <a:p>
                      <a:pPr marL="0" lvl="0" indent="0" algn="ctr" rtl="0">
                        <a:spcBef>
                          <a:spcPts val="0"/>
                        </a:spcBef>
                        <a:spcAft>
                          <a:spcPts val="0"/>
                        </a:spcAft>
                        <a:buNone/>
                      </a:pPr>
                      <a:r>
                        <a:rPr lang="en"/>
                        <a:t>Science GPA</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3.52</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3.68</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lvl="0" indent="0" algn="ctr" rtl="0">
                        <a:spcBef>
                          <a:spcPts val="0"/>
                        </a:spcBef>
                        <a:spcAft>
                          <a:spcPts val="0"/>
                        </a:spcAft>
                        <a:buNone/>
                      </a:pPr>
                      <a:r>
                        <a:rPr lang="en"/>
                        <a:t>Non-Science GPA</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3.76</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3.84</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4075">
                <a:tc>
                  <a:txBody>
                    <a:bodyPr/>
                    <a:lstStyle/>
                    <a:p>
                      <a:pPr marL="0" lvl="0" indent="0" algn="ctr" rtl="0">
                        <a:spcBef>
                          <a:spcPts val="0"/>
                        </a:spcBef>
                        <a:spcAft>
                          <a:spcPts val="0"/>
                        </a:spcAft>
                        <a:buNone/>
                      </a:pPr>
                      <a:r>
                        <a:rPr lang="en"/>
                        <a:t>Total GPA</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3.62</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3.75</a:t>
                      </a:r>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body" idx="1"/>
          </p:nvPr>
        </p:nvSpPr>
        <p:spPr>
          <a:xfrm>
            <a:off x="311699" y="1188779"/>
            <a:ext cx="4260301" cy="3005382"/>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600"/>
              </a:spcBef>
              <a:spcAft>
                <a:spcPts val="0"/>
              </a:spcAft>
              <a:buSzPts val="1800"/>
              <a:buChar char="-"/>
            </a:pPr>
            <a:r>
              <a:rPr lang="en" sz="1400">
                <a:solidFill>
                  <a:schemeClr val="dk1"/>
                </a:solidFill>
              </a:rPr>
              <a:t>Dates are offered from January to September</a:t>
            </a:r>
            <a:endParaRPr sz="14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Cost is ~$330.</a:t>
            </a:r>
            <a:endParaRPr sz="1400">
              <a:solidFill>
                <a:schemeClr val="dk1"/>
              </a:solidFill>
            </a:endParaRPr>
          </a:p>
          <a:p>
            <a:pPr marL="914400" lvl="1" indent="-317500" algn="l" rtl="0">
              <a:lnSpc>
                <a:spcPct val="115000"/>
              </a:lnSpc>
              <a:spcBef>
                <a:spcPts val="1200"/>
              </a:spcBef>
              <a:spcAft>
                <a:spcPts val="0"/>
              </a:spcAft>
              <a:buSzPts val="1400"/>
              <a:buChar char="-"/>
            </a:pPr>
            <a:r>
              <a:rPr lang="en" sz="1100">
                <a:solidFill>
                  <a:schemeClr val="dk1"/>
                </a:solidFill>
              </a:rPr>
              <a:t>Note: there is a </a:t>
            </a:r>
            <a:r>
              <a:rPr lang="en" sz="1100" u="sng">
                <a:solidFill>
                  <a:srgbClr val="083C92"/>
                </a:solidFill>
                <a:hlinkClick r:id="rId3">
                  <a:extLst>
                    <a:ext uri="{A12FA001-AC4F-418D-AE19-62706E023703}">
                      <ahyp:hlinkClr xmlns:ahyp="http://schemas.microsoft.com/office/drawing/2018/hyperlinkcolor" val="tx"/>
                    </a:ext>
                  </a:extLst>
                </a:hlinkClick>
              </a:rPr>
              <a:t>fee assistance program</a:t>
            </a:r>
            <a:endParaRPr sz="11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Sign up months ahead of time. </a:t>
            </a:r>
            <a:r>
              <a:rPr lang="en" sz="1200" b="1">
                <a:solidFill>
                  <a:srgbClr val="292929"/>
                </a:solidFill>
              </a:rPr>
              <a:t>10 days prior to exam day is the last day you can schedule an exam.</a:t>
            </a:r>
            <a:endParaRPr sz="14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Ideally, take the MCAT early in the year</a:t>
            </a:r>
            <a:endParaRPr sz="1400">
              <a:solidFill>
                <a:schemeClr val="dk1"/>
              </a:solidFill>
            </a:endParaRPr>
          </a:p>
          <a:p>
            <a:pPr marL="457200" lvl="0" indent="-342900" algn="l" rtl="0">
              <a:lnSpc>
                <a:spcPct val="115000"/>
              </a:lnSpc>
              <a:spcBef>
                <a:spcPts val="1200"/>
              </a:spcBef>
              <a:spcAft>
                <a:spcPts val="600"/>
              </a:spcAft>
              <a:buSzPts val="1800"/>
              <a:buChar char="-"/>
            </a:pPr>
            <a:r>
              <a:rPr lang="en" sz="1400">
                <a:solidFill>
                  <a:schemeClr val="dk1"/>
                </a:solidFill>
              </a:rPr>
              <a:t>Don’t take it if you’re not ready</a:t>
            </a:r>
            <a:endParaRPr sz="1400">
              <a:solidFill>
                <a:schemeClr val="dk1"/>
              </a:solidFill>
            </a:endParaRPr>
          </a:p>
        </p:txBody>
      </p:sp>
      <p:graphicFrame>
        <p:nvGraphicFramePr>
          <p:cNvPr id="118" name="Google Shape;118;p5"/>
          <p:cNvGraphicFramePr/>
          <p:nvPr/>
        </p:nvGraphicFramePr>
        <p:xfrm>
          <a:off x="4781869" y="1476564"/>
          <a:ext cx="3708400" cy="3176400"/>
        </p:xfrm>
        <a:graphic>
          <a:graphicData uri="http://schemas.openxmlformats.org/drawingml/2006/table">
            <a:tbl>
              <a:tblPr>
                <a:noFill/>
                <a:tableStyleId>{7EA535D2-EF1F-44A6-A336-67757BAD29A0}</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tblGrid>
              <a:tr h="318825">
                <a:tc>
                  <a:txBody>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Test Date</a:t>
                      </a:r>
                      <a:endParaRPr sz="1400" u="none" strike="noStrike" cap="none"/>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Score Release Date</a:t>
                      </a:r>
                      <a:endParaRPr sz="1400" u="none" strike="noStrike" cap="none"/>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Arial"/>
                        <a:ea typeface="Arial"/>
                        <a:cs typeface="Arial"/>
                        <a:sym typeface="Arial"/>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Test Date</a:t>
                      </a:r>
                      <a:endParaRPr sz="1400" u="none" strike="noStrike" cap="none"/>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Score Release Date</a:t>
                      </a:r>
                      <a:endParaRPr sz="1400" u="none" strike="noStrike" cap="none"/>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extLst>
                  <a:ext uri="{0D108BD9-81ED-4DB2-BD59-A6C34878D82A}">
                    <a16:rowId xmlns:a16="http://schemas.microsoft.com/office/drawing/2014/main" val="10000"/>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Jan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Feb 1</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1</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1</a:t>
                      </a:r>
                      <a:r>
                        <a:rPr lang="en" sz="1000"/>
                        <a:t>8</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Jan 1</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Feb 1</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1</a:t>
                      </a:r>
                      <a:r>
                        <a:rPr lang="en" sz="1000"/>
                        <a:t>7</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1</a:t>
                      </a:r>
                      <a:r>
                        <a:rPr lang="en" sz="1000"/>
                        <a:t>8</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Jan </a:t>
                      </a:r>
                      <a:r>
                        <a:rPr lang="en" sz="1000"/>
                        <a:t>19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Feb </a:t>
                      </a:r>
                      <a:r>
                        <a:rPr lang="en" sz="1000"/>
                        <a:t>21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2</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2</a:t>
                      </a:r>
                      <a:r>
                        <a:rPr lang="en" sz="1000"/>
                        <a:t>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Jan 2</a:t>
                      </a:r>
                      <a:r>
                        <a:rPr lang="en" sz="1000"/>
                        <a:t>7</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a:t>Mar 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2</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2</a:t>
                      </a:r>
                      <a:r>
                        <a:rPr lang="en" sz="1000"/>
                        <a:t>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Mar 1</a:t>
                      </a:r>
                      <a:r>
                        <a:rPr lang="en" sz="1000"/>
                        <a:t>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1</a:t>
                      </a:r>
                      <a:r>
                        <a:rPr lang="en" sz="1000"/>
                        <a:t>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a:t>Jun 29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a:t>Jul 31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Mar 2</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2</a:t>
                      </a:r>
                      <a:r>
                        <a:rPr lang="en" sz="1000"/>
                        <a:t>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a:t>
                      </a:r>
                      <a:r>
                        <a:rPr lang="en" sz="1000"/>
                        <a:t>15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a:t>
                      </a:r>
                      <a:r>
                        <a:rPr lang="en" sz="1000"/>
                        <a:t>15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a:t>
                      </a:r>
                      <a:r>
                        <a:rPr lang="en" sz="1000"/>
                        <a:t>14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1</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a:t>Jul 28</a:t>
                      </a:r>
                      <a:endParaRPr sz="10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a:t>
                      </a:r>
                      <a:r>
                        <a:rPr lang="en" sz="1000"/>
                        <a:t>29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7"/>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a:t>
                      </a:r>
                      <a:r>
                        <a:rPr lang="en" sz="1000"/>
                        <a:t>15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1</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a:t>
                      </a:r>
                      <a:r>
                        <a:rPr lang="en" sz="1000"/>
                        <a:t>4</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2</a:t>
                      </a:r>
                      <a:r>
                        <a:rPr lang="en" sz="1000"/>
                        <a:t>8</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31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a:t>
                      </a:r>
                      <a:r>
                        <a:rPr lang="en" sz="1000"/>
                        <a:t>19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a:t>
                      </a:r>
                      <a:r>
                        <a:rPr lang="en" sz="1000"/>
                        <a:t>19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9"/>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Apr </a:t>
                      </a:r>
                      <a:r>
                        <a:rPr lang="en" sz="1000"/>
                        <a:t>29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31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2</a:t>
                      </a:r>
                      <a:r>
                        <a:rPr lang="en" sz="1000"/>
                        <a:t>5</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2</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1</a:t>
                      </a:r>
                      <a:r>
                        <a:rPr lang="en" sz="1000"/>
                        <a:t>2</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Aug 2</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2</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a:t>Aug 31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Oct </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1</a:t>
                      </a:r>
                      <a:r>
                        <a:rPr lang="en" sz="1000"/>
                        <a:t>8</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21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a:t>
                      </a:r>
                      <a:r>
                        <a:rPr lang="en" sz="1000"/>
                        <a:t>1</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Oct </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3"/>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May 2</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2</a:t>
                      </a:r>
                      <a:r>
                        <a:rPr lang="en" sz="1000"/>
                        <a:t>7</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a:t>
                      </a:r>
                      <a:r>
                        <a:rPr lang="en" sz="1000"/>
                        <a:t>8</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Oct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183725">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Jun </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Jul </a:t>
                      </a:r>
                      <a:r>
                        <a:rPr lang="en" sz="1000"/>
                        <a:t>6</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Sep </a:t>
                      </a:r>
                      <a:r>
                        <a:rPr lang="en" sz="1000"/>
                        <a:t>9</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Oct 1</a:t>
                      </a:r>
                      <a:r>
                        <a:rPr lang="en" sz="1000"/>
                        <a:t>3</a:t>
                      </a:r>
                      <a:endParaRPr sz="1400" u="none" strike="noStrike" cap="none"/>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5"/>
                  </a:ext>
                </a:extLst>
              </a:tr>
            </a:tbl>
          </a:graphicData>
        </a:graphic>
      </p:graphicFrame>
      <p:sp>
        <p:nvSpPr>
          <p:cNvPr id="119" name="Google Shape;119;p5"/>
          <p:cNvSpPr txBox="1"/>
          <p:nvPr/>
        </p:nvSpPr>
        <p:spPr>
          <a:xfrm>
            <a:off x="4733376" y="1188779"/>
            <a:ext cx="343592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002774"/>
                </a:solidFill>
                <a:latin typeface="Arial"/>
                <a:ea typeface="Arial"/>
                <a:cs typeface="Arial"/>
                <a:sym typeface="Arial"/>
              </a:rPr>
              <a:t>202</a:t>
            </a:r>
            <a:r>
              <a:rPr lang="en" sz="1000" b="1">
                <a:solidFill>
                  <a:srgbClr val="002774"/>
                </a:solidFill>
              </a:rPr>
              <a:t>3</a:t>
            </a:r>
            <a:r>
              <a:rPr lang="en" sz="1000" b="1" i="0" u="none" strike="noStrike" cap="none">
                <a:solidFill>
                  <a:srgbClr val="002774"/>
                </a:solidFill>
                <a:latin typeface="Arial"/>
                <a:ea typeface="Arial"/>
                <a:cs typeface="Arial"/>
                <a:sym typeface="Arial"/>
              </a:rPr>
              <a:t> MCAT EXAM SCHEDULE</a:t>
            </a:r>
            <a:endParaRPr sz="1400" b="0" i="0" u="none" strike="noStrike" cap="none">
              <a:solidFill>
                <a:srgbClr val="000000"/>
              </a:solidFill>
              <a:latin typeface="Arial"/>
              <a:ea typeface="Arial"/>
              <a:cs typeface="Arial"/>
              <a:sym typeface="Arial"/>
            </a:endParaRPr>
          </a:p>
        </p:txBody>
      </p:sp>
      <p:cxnSp>
        <p:nvCxnSpPr>
          <p:cNvPr id="120" name="Google Shape;120;p5"/>
          <p:cNvCxnSpPr/>
          <p:nvPr/>
        </p:nvCxnSpPr>
        <p:spPr>
          <a:xfrm>
            <a:off x="4781869" y="1400772"/>
            <a:ext cx="3708400" cy="1"/>
          </a:xfrm>
          <a:prstGeom prst="straightConnector1">
            <a:avLst/>
          </a:prstGeom>
          <a:noFill/>
          <a:ln w="12700" cap="flat" cmpd="sng">
            <a:solidFill>
              <a:srgbClr val="CC9900"/>
            </a:solidFill>
            <a:prstDash val="solid"/>
            <a:round/>
            <a:headEnd type="none" w="sm" len="sm"/>
            <a:tailEnd type="none" w="sm" len="sm"/>
          </a:ln>
        </p:spPr>
      </p:cxnSp>
      <p:sp>
        <p:nvSpPr>
          <p:cNvPr id="121" name="Google Shape;121;p5"/>
          <p:cNvSpPr txBox="1"/>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2872"/>
              <a:buFont typeface="Arial"/>
              <a:buNone/>
            </a:pPr>
            <a:r>
              <a:rPr lang="en" sz="2500" b="0" i="0" u="none" strike="noStrike" cap="none">
                <a:solidFill>
                  <a:schemeClr val="dk1"/>
                </a:solidFill>
                <a:latin typeface="Arial"/>
                <a:ea typeface="Arial"/>
                <a:cs typeface="Arial"/>
                <a:sym typeface="Arial"/>
              </a:rPr>
              <a:t>Timeline of Registration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d8066bcb37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Example (Passage-Based)</a:t>
            </a:r>
            <a:endParaRPr/>
          </a:p>
        </p:txBody>
      </p:sp>
      <p:pic>
        <p:nvPicPr>
          <p:cNvPr id="127" name="Google Shape;127;g1d8066bcb37_0_0"/>
          <p:cNvPicPr preferRelativeResize="0"/>
          <p:nvPr/>
        </p:nvPicPr>
        <p:blipFill>
          <a:blip r:embed="rId3">
            <a:alphaModFix/>
          </a:blip>
          <a:stretch>
            <a:fillRect/>
          </a:stretch>
        </p:blipFill>
        <p:spPr>
          <a:xfrm>
            <a:off x="4127625" y="1490163"/>
            <a:ext cx="4879200" cy="2363575"/>
          </a:xfrm>
          <a:prstGeom prst="rect">
            <a:avLst/>
          </a:prstGeom>
          <a:noFill/>
          <a:ln>
            <a:noFill/>
          </a:ln>
        </p:spPr>
      </p:pic>
      <p:pic>
        <p:nvPicPr>
          <p:cNvPr id="128" name="Google Shape;128;g1d8066bcb37_0_0"/>
          <p:cNvPicPr preferRelativeResize="0"/>
          <p:nvPr/>
        </p:nvPicPr>
        <p:blipFill>
          <a:blip r:embed="rId4">
            <a:alphaModFix/>
          </a:blip>
          <a:stretch>
            <a:fillRect/>
          </a:stretch>
        </p:blipFill>
        <p:spPr>
          <a:xfrm>
            <a:off x="311700" y="1345850"/>
            <a:ext cx="3746325" cy="3668675"/>
          </a:xfrm>
          <a:prstGeom prst="rect">
            <a:avLst/>
          </a:prstGeom>
          <a:noFill/>
          <a:ln>
            <a:noFill/>
          </a:ln>
        </p:spPr>
      </p:pic>
      <p:sp>
        <p:nvSpPr>
          <p:cNvPr id="129" name="Google Shape;129;g1d8066bcb37_0_0"/>
          <p:cNvSpPr txBox="1"/>
          <p:nvPr/>
        </p:nvSpPr>
        <p:spPr>
          <a:xfrm>
            <a:off x="4258425" y="4108125"/>
            <a:ext cx="372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AAMC, MCAT Sample Question Guide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d8066bcb37_0_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Example (Stand-Alone)</a:t>
            </a:r>
            <a:endParaRPr/>
          </a:p>
        </p:txBody>
      </p:sp>
      <p:pic>
        <p:nvPicPr>
          <p:cNvPr id="135" name="Google Shape;135;g1d8066bcb37_0_12"/>
          <p:cNvPicPr preferRelativeResize="0"/>
          <p:nvPr/>
        </p:nvPicPr>
        <p:blipFill>
          <a:blip r:embed="rId3">
            <a:alphaModFix/>
          </a:blip>
          <a:stretch>
            <a:fillRect/>
          </a:stretch>
        </p:blipFill>
        <p:spPr>
          <a:xfrm>
            <a:off x="1280263" y="1255334"/>
            <a:ext cx="6325474" cy="3277425"/>
          </a:xfrm>
          <a:prstGeom prst="rect">
            <a:avLst/>
          </a:prstGeom>
          <a:noFill/>
          <a:ln>
            <a:noFill/>
          </a:ln>
        </p:spPr>
      </p:pic>
      <p:sp>
        <p:nvSpPr>
          <p:cNvPr id="136" name="Google Shape;136;g1d8066bcb37_0_12"/>
          <p:cNvSpPr txBox="1"/>
          <p:nvPr/>
        </p:nvSpPr>
        <p:spPr>
          <a:xfrm>
            <a:off x="1569775" y="4609100"/>
            <a:ext cx="407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Kaplan, MCAT Question of the Day</a:t>
            </a:r>
            <a:endParaRPr/>
          </a:p>
        </p:txBody>
      </p:sp>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2381</Words>
  <Application>Microsoft Office PowerPoint</Application>
  <PresentationFormat>On-screen Show (16:9)</PresentationFormat>
  <Paragraphs>312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1_Simple Light</vt:lpstr>
      <vt:lpstr>MCAT</vt:lpstr>
      <vt:lpstr>PreMD Roadmap – Upcoming Sessions</vt:lpstr>
      <vt:lpstr>PreMD Entry Survey</vt:lpstr>
      <vt:lpstr>Overview of the MCAT</vt:lpstr>
      <vt:lpstr>Overview of the MCAT</vt:lpstr>
      <vt:lpstr>Average Scores 2022-2023</vt:lpstr>
      <vt:lpstr>PowerPoint Presentation</vt:lpstr>
      <vt:lpstr>Question Example (Passage-Based)</vt:lpstr>
      <vt:lpstr>Question Example (Stand-Alone)</vt:lpstr>
      <vt:lpstr>Study Approaches - No One Right Way</vt:lpstr>
      <vt:lpstr>Study Approaches (Cont.)</vt:lpstr>
      <vt:lpstr>Pearls of Wisdom</vt:lpstr>
      <vt:lpstr>Pearls of Wisdom (Cont.)</vt:lpstr>
      <vt:lpstr>Personal Anecdotes - How to Study </vt:lpstr>
      <vt:lpstr>Timeline Post-MCAT - Results</vt:lpstr>
      <vt:lpstr>Retaking the MCAT</vt:lpstr>
      <vt:lpstr>Take-Home Points</vt:lpstr>
      <vt:lpstr>MCAT Fee Assistance Program - AAMC</vt:lpstr>
      <vt:lpstr>Resources</vt:lpstr>
      <vt:lpstr>PreMD Exit Survey</vt:lpstr>
      <vt:lpstr>Practice MCAT - Princeton Review</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MCAT</dc:title>
  <dc:creator>Lauren Miller</dc:creator>
  <cp:lastModifiedBy>Arguinchona, Lauren</cp:lastModifiedBy>
  <cp:revision>1</cp:revision>
  <dcterms:modified xsi:type="dcterms:W3CDTF">2023-05-25T15:44:41Z</dcterms:modified>
</cp:coreProperties>
</file>