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CFAF88-6DF3-4B00-A344-F388223BCBC1}">
  <a:tblStyle styleId="{6FCFAF88-6DF3-4B00-A344-F388223BCB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2" autoAdjust="0"/>
  </p:normalViewPr>
  <p:slideViewPr>
    <p:cSldViewPr snapToGrid="0">
      <p:cViewPr varScale="1">
        <p:scale>
          <a:sx n="47" d="100"/>
          <a:sy n="47" d="100"/>
        </p:scale>
        <p:origin x="117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ddd7704b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eddd7704b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dd7704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ddd7704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1926291" y="2968710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5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6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folio.com/products/dossier/" TargetMode="External"/><Relationship Id="rId3" Type="http://schemas.openxmlformats.org/officeDocument/2006/relationships/hyperlink" Target="https://students-residents.aamc.org/applying-medical-school-amcas/applying-medical-school-amcas" TargetMode="External"/><Relationship Id="rId7" Type="http://schemas.openxmlformats.org/officeDocument/2006/relationships/hyperlink" Target="https://www.studentdoctor.net/schools/lizzym-scor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tudentdoctor.net/" TargetMode="External"/><Relationship Id="rId11" Type="http://schemas.openxmlformats.org/officeDocument/2006/relationships/hyperlink" Target="https://students-residents.aamc.org/preparing-medical-school/preparing-medical-school" TargetMode="External"/><Relationship Id="rId5" Type="http://schemas.openxmlformats.org/officeDocument/2006/relationships/hyperlink" Target="https://themedicalschooldirectory.com/" TargetMode="External"/><Relationship Id="rId10" Type="http://schemas.openxmlformats.org/officeDocument/2006/relationships/hyperlink" Target="https://students-residents.aamc.org/fee-assistance-program/fee-assistance-program" TargetMode="External"/><Relationship Id="rId4" Type="http://schemas.openxmlformats.org/officeDocument/2006/relationships/hyperlink" Target="https://students-residents.aamc.org/medical-school-admission-requirements/medical-school-admission-requirements-applicants" TargetMode="External"/><Relationship Id="rId9" Type="http://schemas.openxmlformats.org/officeDocument/2006/relationships/hyperlink" Target="https://students-residents.aamc.org/applying-medical-school-amcas/amcas-letter-servic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311708" y="1507186"/>
            <a:ext cx="8520600" cy="97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/>
              <a:t>Overview of the Application Process</a:t>
            </a:r>
            <a:endParaRPr sz="360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311699" y="260734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</a:t>
            </a:r>
            <a:r>
              <a:rPr lang="en" sz="2800" b="1" i="0" u="none" strike="noStrike" cap="none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</a:t>
            </a:r>
            <a:endParaRPr sz="2800" b="0" i="0" u="none" strike="noStrike" cap="none">
              <a:solidFill>
                <a:srgbClr val="CC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3" descr="Medical students begin training in Colorado Springs | UCHealth Tod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738" y="3525005"/>
            <a:ext cx="2666525" cy="67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3"/>
          <p:cNvCxnSpPr/>
          <p:nvPr/>
        </p:nvCxnSpPr>
        <p:spPr>
          <a:xfrm>
            <a:off x="1926291" y="2482284"/>
            <a:ext cx="529141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Cost of Applying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647700" y="3694491"/>
            <a:ext cx="7848600" cy="80130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AAMC’s Fee Assistance Program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Help with MCAT prep materials, MCAT fee, AMCAS fee, Secondary Application fees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5" name="Google Shape;145;p22"/>
          <p:cNvGraphicFramePr/>
          <p:nvPr/>
        </p:nvGraphicFramePr>
        <p:xfrm>
          <a:off x="1135380" y="1200449"/>
          <a:ext cx="6873250" cy="2258900"/>
        </p:xfrm>
        <a:graphic>
          <a:graphicData uri="http://schemas.openxmlformats.org/drawingml/2006/table">
            <a:tbl>
              <a:tblPr>
                <a:noFill/>
                <a:tableStyleId>{6FCFAF88-6DF3-4B00-A344-F388223BCBC1}</a:tableStyleId>
              </a:tblPr>
              <a:tblGrid>
                <a:gridCol w="19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/>
                        <a:t>Step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/>
                        <a:t>Description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Primary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$170 for first school, $42 for each additional school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Secondary Application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Varies from $50-$150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Interview Travel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Varies widely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/>
                        <a:t>Total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0" u="none" strike="noStrike" cap="none"/>
                        <a:t>Expect total costs to be in the $1,000</a:t>
                      </a:r>
                      <a:r>
                        <a:rPr lang="en" b="1"/>
                        <a:t>’</a:t>
                      </a:r>
                      <a:r>
                        <a:rPr lang="en" sz="1400" b="1" i="0" u="none" strike="noStrike" cap="none"/>
                        <a:t>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Personal Statement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b="1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“Use the space provided to explain why you want to go to medical school” </a:t>
            </a:r>
            <a:r>
              <a:rPr lang="en" sz="1200" i="1">
                <a:solidFill>
                  <a:srgbClr val="002774"/>
                </a:solidFill>
                <a:latin typeface="Arial"/>
                <a:ea typeface="Arial"/>
                <a:cs typeface="Arial"/>
                <a:sym typeface="Arial"/>
              </a:rPr>
              <a:t>(5,300 characters)</a:t>
            </a:r>
            <a:endParaRPr sz="1200" i="1">
              <a:solidFill>
                <a:srgbClr val="0027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Pers</a:t>
            </a:r>
            <a:r>
              <a:rPr lang="en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onal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Statement = </a:t>
            </a:r>
            <a:r>
              <a:rPr lang="en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be afraid to be vulnerable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 deep, write several drafts, and put your blood, sweat, and tears into selling your story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 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doubt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this is the career for you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3"/>
          <p:cNvGrpSpPr/>
          <p:nvPr/>
        </p:nvGrpSpPr>
        <p:grpSpPr>
          <a:xfrm>
            <a:off x="311700" y="3393123"/>
            <a:ext cx="5831925" cy="338554"/>
            <a:chOff x="1073347" y="3837136"/>
            <a:chExt cx="5831925" cy="338554"/>
          </a:xfrm>
        </p:grpSpPr>
        <p:sp>
          <p:nvSpPr>
            <p:cNvPr id="153" name="Google Shape;153;p23"/>
            <p:cNvSpPr txBox="1"/>
            <p:nvPr/>
          </p:nvSpPr>
          <p:spPr>
            <a:xfrm>
              <a:off x="1295400" y="3837136"/>
              <a:ext cx="56098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Read back on your “why doctor” journal for inspiration</a:t>
              </a:r>
              <a:endParaRPr/>
            </a:p>
          </p:txBody>
        </p:sp>
        <p:pic>
          <p:nvPicPr>
            <p:cNvPr id="154" name="Google Shape;154;p23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Up to 15 work/activities spots with 700 character limit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3 of these are listed as “most meaningful” and have an additional 1,325 character prompt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Include: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Dates, title, organization name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Time spent on work/activity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Responsibilities and accomplishments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Impact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Qualities you gained/demonstrated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(Most meaningful): What you learned and how you grew from the experience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1" name="Google Shape;161;p24"/>
          <p:cNvGrpSpPr/>
          <p:nvPr/>
        </p:nvGrpSpPr>
        <p:grpSpPr>
          <a:xfrm>
            <a:off x="568522" y="3837136"/>
            <a:ext cx="3582473" cy="307778"/>
            <a:chOff x="1073347" y="3837136"/>
            <a:chExt cx="3582473" cy="307778"/>
          </a:xfrm>
        </p:grpSpPr>
        <p:sp>
          <p:nvSpPr>
            <p:cNvPr id="162" name="Google Shape;162;p24"/>
            <p:cNvSpPr txBox="1"/>
            <p:nvPr/>
          </p:nvSpPr>
          <p:spPr>
            <a:xfrm>
              <a:off x="1295400" y="3837136"/>
              <a:ext cx="33604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Look back to your Activities Journal</a:t>
              </a:r>
              <a:endParaRPr/>
            </a:p>
          </p:txBody>
        </p:sp>
        <p:pic>
          <p:nvPicPr>
            <p:cNvPr id="163" name="Google Shape;163;p24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11700" y="1063445"/>
            <a:ext cx="8520600" cy="44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Categories: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169" name="Google Shape;169;p25"/>
          <p:cNvGraphicFramePr/>
          <p:nvPr/>
        </p:nvGraphicFramePr>
        <p:xfrm>
          <a:off x="952500" y="1619430"/>
          <a:ext cx="7239000" cy="2959475"/>
        </p:xfrm>
        <a:graphic>
          <a:graphicData uri="http://schemas.openxmlformats.org/drawingml/2006/table">
            <a:tbl>
              <a:tblPr>
                <a:noFill/>
                <a:tableStyleId>{6FCFAF88-6DF3-4B00-A344-F388223BCBC1}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475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Artistic Endeavors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Community Service/Volunteer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Conferences Attended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Extracurricular Activites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Hobbies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Honors/Awards/Recognitions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Intercollegiate Athletics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Leadership - Not Listed Elsewhere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Military Service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Other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Paid Employment - Not Medical/Clinical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Physician Shadowing/Clinical Observation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Presentations/Posters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Publications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Research/Lab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Teaching/Tutoring/Teaching Assistant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6C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AMCAS Application: Work/Activities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Anecdote 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283125" y="1152475"/>
            <a:ext cx="86608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honest: </a:t>
            </a:r>
            <a:r>
              <a:rPr lang="en">
                <a:solidFill>
                  <a:schemeClr val="dk1"/>
                </a:solidFill>
              </a:rPr>
              <a:t>your personal experience is unique, even if you don’t believe it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Don’t say </a:t>
            </a:r>
            <a:r>
              <a:rPr lang="en">
                <a:solidFill>
                  <a:schemeClr val="dk1"/>
                </a:solidFill>
              </a:rPr>
              <a:t>you want to go into medicine “to help people”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Char char="-"/>
            </a:pPr>
            <a:r>
              <a:rPr lang="en" b="1">
                <a:solidFill>
                  <a:schemeClr val="dk1"/>
                </a:solidFill>
              </a:rPr>
              <a:t>Be specific: </a:t>
            </a:r>
            <a:r>
              <a:rPr lang="en">
                <a:solidFill>
                  <a:schemeClr val="dk1"/>
                </a:solidFill>
              </a:rPr>
              <a:t>Why do you want to be a </a:t>
            </a:r>
            <a:r>
              <a:rPr lang="en" b="1" i="1" u="sng">
                <a:solidFill>
                  <a:schemeClr val="dk1"/>
                </a:solidFill>
              </a:rPr>
              <a:t>physician</a:t>
            </a:r>
            <a:r>
              <a:rPr lang="en" i="1">
                <a:solidFill>
                  <a:schemeClr val="dk1"/>
                </a:solidFill>
              </a:rPr>
              <a:t> over other health professions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AACOMAS: D.O. Schools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Application opens</a:t>
            </a:r>
            <a:r>
              <a:rPr lang="en" sz="1600" b="1">
                <a:solidFill>
                  <a:schemeClr val="dk1"/>
                </a:solidFill>
              </a:rPr>
              <a:t> </a:t>
            </a:r>
            <a:r>
              <a:rPr lang="en" sz="1600" b="1" u="sng">
                <a:solidFill>
                  <a:schemeClr val="dk1"/>
                </a:solidFill>
              </a:rPr>
              <a:t>May 4</a:t>
            </a:r>
            <a:endParaRPr sz="1600" b="1" u="sng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Similar but different categories:</a:t>
            </a:r>
            <a:endParaRPr sz="16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</a:rPr>
              <a:t>Personal statement: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5300 characters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LORs: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LOR will be submitted to every school; DO LOR highly recommended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Activities: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 600 characters - No limit on amount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 b="1">
                <a:solidFill>
                  <a:schemeClr val="dk1"/>
                </a:solidFill>
                <a:highlight>
                  <a:srgbClr val="FFFFFF"/>
                </a:highlight>
              </a:rPr>
              <a:t>Influences section: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mention DOs or MDs that influenced commitment to medicine</a:t>
            </a:r>
            <a:endParaRPr sz="1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Primary: $197 for first program + $48 for each additional - Fee waiver available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sz="1600">
                <a:solidFill>
                  <a:schemeClr val="dk1"/>
                </a:solidFill>
              </a:rPr>
              <a:t>Secondary: Varies $65-150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TMDSAS: Texas Medical Schools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Application opens </a:t>
            </a:r>
            <a:r>
              <a:rPr lang="en" sz="1400" b="1" u="sng">
                <a:solidFill>
                  <a:schemeClr val="dk1"/>
                </a:solidFill>
              </a:rPr>
              <a:t>May 17</a:t>
            </a:r>
            <a:endParaRPr sz="1400" b="1" u="sng">
              <a:solidFill>
                <a:schemeClr val="dk1"/>
              </a:solidFill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5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Similar but different categories:</a:t>
            </a:r>
            <a:endParaRPr sz="140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Personal essay</a:t>
            </a:r>
            <a:r>
              <a:rPr lang="en">
                <a:solidFill>
                  <a:schemeClr val="dk1"/>
                </a:solidFill>
              </a:rPr>
              <a:t>: 5000 characters - this is shorter than AMCAS or AACOMAS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Has </a:t>
            </a:r>
            <a:r>
              <a:rPr lang="en" b="1" u="sng">
                <a:solidFill>
                  <a:schemeClr val="dk1"/>
                </a:solidFill>
              </a:rPr>
              <a:t>TWO</a:t>
            </a:r>
            <a:r>
              <a:rPr lang="en">
                <a:solidFill>
                  <a:schemeClr val="dk1"/>
                </a:solidFill>
              </a:rPr>
              <a:t> additional essays. 2nd essay “optional”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Chronology of Activities - 300 characters for regular, 500 characters for “most meaningful”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5 yr old MCAT accepted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Match system: Schools and students match based on ranking in order of preference from both parties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Arial"/>
              <a:buChar char="−"/>
            </a:pPr>
            <a:r>
              <a:rPr lang="en" sz="1400">
                <a:solidFill>
                  <a:schemeClr val="dk1"/>
                </a:solidFill>
              </a:rPr>
              <a:t>Flat fee of $200 - Fee waiver unavailable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Post Primary Application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Application 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311700" y="1061425"/>
            <a:ext cx="8520600" cy="3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writing out common secondary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questions are repeated on different secondary applications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SDN page on that school’s application - typically has previous secondary questions or current secondary questions posted!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Casper, Snapshot, Duet, and AAMC Situational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which of your schools (if any) require these assessments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a time to take them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 Prep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saving money for expenses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 your answers to common interview questions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interviews with career center, educate yourself on interview practices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30"/>
          <p:cNvGrpSpPr/>
          <p:nvPr/>
        </p:nvGrpSpPr>
        <p:grpSpPr>
          <a:xfrm>
            <a:off x="6641363" y="2063381"/>
            <a:ext cx="2095687" cy="2018694"/>
            <a:chOff x="6693675" y="1954125"/>
            <a:chExt cx="2379300" cy="2799853"/>
          </a:xfrm>
        </p:grpSpPr>
        <p:pic>
          <p:nvPicPr>
            <p:cNvPr id="201" name="Google Shape;20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9900" y="1954125"/>
              <a:ext cx="1433250" cy="213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30"/>
            <p:cNvSpPr txBox="1"/>
            <p:nvPr/>
          </p:nvSpPr>
          <p:spPr>
            <a:xfrm>
              <a:off x="6693675" y="4113479"/>
              <a:ext cx="2379300" cy="640499"/>
            </a:xfrm>
            <a:prstGeom prst="rect">
              <a:avLst/>
            </a:prstGeom>
            <a:noFill/>
            <a:ln w="12700" cap="flat" cmpd="sng">
              <a:solidFill>
                <a:srgbClr val="CC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Great book on interviews - Amazon for $13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 SDN to your Advantage 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410425" y="1071275"/>
            <a:ext cx="85206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Google “school name + SDN” &gt; search through posts for secondary prompts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Here is a screenshot of CUSOM’s SDN that has the secondary prompts as early as July 13th, 2020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Works for nearly every school!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01" y="2238975"/>
            <a:ext cx="7220449" cy="241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152400" y="555595"/>
            <a:ext cx="8520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 i="1"/>
              <a:t>Please fill out our pre-seminar series survey!</a:t>
            </a:r>
            <a:endParaRPr sz="3600" b="1" i="1"/>
          </a:p>
        </p:txBody>
      </p:sp>
      <p:cxnSp>
        <p:nvCxnSpPr>
          <p:cNvPr id="77" name="Google Shape;77;p14"/>
          <p:cNvCxnSpPr/>
          <p:nvPr/>
        </p:nvCxnSpPr>
        <p:spPr>
          <a:xfrm>
            <a:off x="1975766" y="1208134"/>
            <a:ext cx="5291400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l="44107" t="15922" r="42630" b="30823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4463" y="1327175"/>
            <a:ext cx="2656475" cy="26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152400" y="3879054"/>
            <a:ext cx="85206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300"/>
              <a:t>Students who complete the initial and exit surveys will be entered in a raffle for </a:t>
            </a:r>
            <a:r>
              <a:rPr lang="en" sz="2300" b="1" u="sng"/>
              <a:t>free AMA swag</a:t>
            </a:r>
            <a:r>
              <a:rPr lang="en" sz="2300"/>
              <a:t> and the chance to work with one of us to </a:t>
            </a:r>
            <a:r>
              <a:rPr lang="en" sz="2300" b="1" u="sng"/>
              <a:t>personally review your personal statement!</a:t>
            </a:r>
            <a:endParaRPr sz="2700" b="1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Common Secondary Application Questions 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If you can’t use SDN to your advantage for secondary prompts, start drafting responses to common questions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700">
              <a:solidFill>
                <a:schemeClr val="dk1"/>
              </a:solidFill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do you contribute to diversity?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Gap year plans?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Why our school? 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Challenge/adversity/failure you faced?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Describe your future medical career/how you plan to impact medicine.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Leadership examples?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Exposure to medicine/clinical experiences?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Most important non-academic/creative endeavor?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Situation in which you weren't in the majority/unfair situation/conflict?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Autobiography/describe your community.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Research interests (non-MSTP prompt)?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139700" lvl="1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B"/>
              </a:buClr>
              <a:buSzPts val="1350"/>
              <a:buChar char="-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How has COVID-19 affected you/impacted how you see your future medical career?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 Primary Anecdote </a:t>
            </a:r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Ask for help </a:t>
            </a:r>
            <a:r>
              <a:rPr lang="en">
                <a:solidFill>
                  <a:schemeClr val="dk1"/>
                </a:solidFill>
              </a:rPr>
              <a:t>- and accept that help!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</a:t>
            </a:r>
            <a:r>
              <a:rPr lang="en" b="1">
                <a:solidFill>
                  <a:schemeClr val="dk1"/>
                </a:solidFill>
              </a:rPr>
              <a:t>pre-write your secondary applications </a:t>
            </a:r>
            <a:r>
              <a:rPr lang="en">
                <a:solidFill>
                  <a:schemeClr val="dk1"/>
                </a:solidFill>
              </a:rPr>
              <a:t>well before you start receiving any!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Make sure to have your </a:t>
            </a:r>
            <a:r>
              <a:rPr lang="en" b="1">
                <a:solidFill>
                  <a:schemeClr val="dk1"/>
                </a:solidFill>
              </a:rPr>
              <a:t>supportive people</a:t>
            </a:r>
            <a:r>
              <a:rPr lang="en">
                <a:solidFill>
                  <a:schemeClr val="dk1"/>
                </a:solidFill>
              </a:rPr>
              <a:t> around you during this time!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">
                <a:solidFill>
                  <a:schemeClr val="dk1"/>
                </a:solidFill>
              </a:rPr>
              <a:t>My latest decision was my first interview (Sep) and my first acceptance was my last interview (Feb).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Arial"/>
              <a:buChar char="−"/>
            </a:pPr>
            <a:r>
              <a:rPr lang="en" b="1">
                <a:solidFill>
                  <a:schemeClr val="dk1"/>
                </a:solidFill>
              </a:rPr>
              <a:t>Patience and hobbies </a:t>
            </a:r>
            <a:r>
              <a:rPr lang="en">
                <a:solidFill>
                  <a:schemeClr val="dk1"/>
                </a:solidFill>
              </a:rPr>
              <a:t>throughout the process will go a long way and keep you sane.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Pre-MD Exit Survey</a:t>
            </a: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38" y="2333750"/>
            <a:ext cx="2703327" cy="27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>
            <a:spLocks noGrp="1"/>
          </p:cNvSpPr>
          <p:nvPr>
            <p:ph type="ctrTitle" idx="4294967295"/>
          </p:nvPr>
        </p:nvSpPr>
        <p:spPr>
          <a:xfrm>
            <a:off x="216700" y="1113654"/>
            <a:ext cx="85206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300"/>
              <a:t>Students who complete the initial and exit surveys will be entered in a raffle for </a:t>
            </a:r>
            <a:r>
              <a:rPr lang="en" sz="2300" b="1" u="sng"/>
              <a:t>free AMA swag</a:t>
            </a:r>
            <a:r>
              <a:rPr lang="en" sz="2300"/>
              <a:t> and the chance to work with one of us to </a:t>
            </a:r>
            <a:r>
              <a:rPr lang="en" sz="2300" b="1" u="sng"/>
              <a:t>personally review your personal statement!</a:t>
            </a:r>
            <a:endParaRPr sz="2700" b="1" u="sng"/>
          </a:p>
        </p:txBody>
      </p:sp>
      <p:sp>
        <p:nvSpPr>
          <p:cNvPr id="229" name="Google Shape;229;p34"/>
          <p:cNvSpPr txBox="1">
            <a:spLocks noGrp="1"/>
          </p:cNvSpPr>
          <p:nvPr>
            <p:ph type="ctrTitle" idx="4294967295"/>
          </p:nvPr>
        </p:nvSpPr>
        <p:spPr>
          <a:xfrm>
            <a:off x="6043600" y="3130575"/>
            <a:ext cx="26424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900"/>
              <a:t>Please remember to complete </a:t>
            </a:r>
            <a:r>
              <a:rPr lang="en" sz="1900" b="1"/>
              <a:t>both</a:t>
            </a:r>
            <a:r>
              <a:rPr lang="en" sz="1900"/>
              <a:t> surveys to be entered for the raffle!</a:t>
            </a:r>
            <a:endParaRPr sz="2300" u="sng"/>
          </a:p>
        </p:txBody>
      </p:sp>
      <p:sp>
        <p:nvSpPr>
          <p:cNvPr id="230" name="Google Shape;230;p34"/>
          <p:cNvSpPr txBox="1">
            <a:spLocks noGrp="1"/>
          </p:cNvSpPr>
          <p:nvPr>
            <p:ph type="ctrTitle" idx="4294967295"/>
          </p:nvPr>
        </p:nvSpPr>
        <p:spPr>
          <a:xfrm>
            <a:off x="268025" y="3075375"/>
            <a:ext cx="26424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300"/>
              <a:t>Exit survey - different from before!</a:t>
            </a:r>
            <a:endParaRPr sz="2700" b="1" u="sn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Helpful resources and what they’re used for + links 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311700" y="114485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AMCAS (the application!): </a:t>
            </a: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https://students-residents.aamc.org/applying-medical-school-amcas/applying-medical-school-amcas</a:t>
            </a:r>
            <a:r>
              <a:rPr lang="en" sz="1200" dirty="0"/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MSAR (where to look at schools):</a:t>
            </a:r>
            <a:r>
              <a:rPr lang="en" sz="1200" dirty="0"/>
              <a:t> </a:t>
            </a:r>
            <a:r>
              <a:rPr lang="en" sz="1200" u="sng" dirty="0">
                <a:solidFill>
                  <a:schemeClr val="hlink"/>
                </a:solidFill>
                <a:hlinkClick r:id="rId4"/>
              </a:rPr>
              <a:t>https://students-residents.aamc.org/medical-school-admission-requirements/medical-school-admission-requirements-applicants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The Medical School Directory (where to look at schools - for free!):</a:t>
            </a:r>
            <a:r>
              <a:rPr lang="en" sz="1200" dirty="0"/>
              <a:t> </a:t>
            </a:r>
            <a:r>
              <a:rPr lang="en" sz="1200" u="sng" dirty="0">
                <a:solidFill>
                  <a:schemeClr val="hlink"/>
                </a:solidFill>
                <a:hlinkClick r:id="rId5"/>
              </a:rPr>
              <a:t>https://themedicalschooldirectory.com/</a:t>
            </a:r>
            <a:r>
              <a:rPr lang="en" sz="1200" dirty="0"/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SDN (CAUTION -- use for secondary prompts but take everything else with a grain of salt): </a:t>
            </a:r>
            <a:r>
              <a:rPr lang="en" sz="1200" u="sng" dirty="0">
                <a:solidFill>
                  <a:schemeClr val="hlink"/>
                </a:solidFill>
                <a:hlinkClick r:id="rId6"/>
              </a:rPr>
              <a:t>https://www.studentdoctor.net/</a:t>
            </a:r>
            <a:r>
              <a:rPr lang="en" sz="1200" dirty="0"/>
              <a:t> </a:t>
            </a:r>
            <a:endParaRPr sz="1200" dirty="0"/>
          </a:p>
          <a:p>
            <a:pPr marL="914400" lvl="1" indent="-2908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LizzyM Scores (chance of getting into medical school based on historical data):</a:t>
            </a:r>
            <a:r>
              <a:rPr lang="en" sz="1200" dirty="0"/>
              <a:t> </a:t>
            </a:r>
            <a:r>
              <a:rPr lang="en" sz="1200" u="sng" dirty="0">
                <a:solidFill>
                  <a:schemeClr val="hlink"/>
                </a:solidFill>
                <a:hlinkClick r:id="rId7"/>
              </a:rPr>
              <a:t>https://www.studentdoctor.net/schools/lizzym-score</a:t>
            </a:r>
            <a:r>
              <a:rPr lang="en" sz="1200" dirty="0"/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Interfolio (where to store LoRs if taking several years/reapplication): </a:t>
            </a:r>
            <a:r>
              <a:rPr lang="en" sz="1200" u="sng" dirty="0">
                <a:solidFill>
                  <a:schemeClr val="hlink"/>
                </a:solidFill>
                <a:hlinkClick r:id="rId8"/>
              </a:rPr>
              <a:t>https://www.interfolio.com/products/dossier/</a:t>
            </a:r>
            <a:endParaRPr lang="en" sz="1200" u="sng" dirty="0">
              <a:solidFill>
                <a:schemeClr val="hlink"/>
              </a:solidFill>
            </a:endParaRPr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tx1"/>
                </a:solidFill>
              </a:rPr>
              <a:t>AMCAS Letter Service: </a:t>
            </a:r>
            <a:r>
              <a:rPr lang="en-US" sz="1200" u="sng" dirty="0">
                <a:solidFill>
                  <a:schemeClr val="hlink"/>
                </a:solidFill>
                <a:hlinkClick r:id="rId9"/>
              </a:rPr>
              <a:t>https://students-residents.aamc.org/applying-medical-school-amcas/amcas-letter-service</a:t>
            </a:r>
            <a:r>
              <a:rPr lang="en-US" sz="1200" u="sng" dirty="0">
                <a:solidFill>
                  <a:schemeClr val="hlink"/>
                </a:solidFill>
              </a:rPr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AAMC’s Fee Assistance Program (help cover fees!): </a:t>
            </a:r>
            <a:r>
              <a:rPr lang="en" sz="1200" u="sng" dirty="0">
                <a:solidFill>
                  <a:schemeClr val="hlink"/>
                </a:solidFill>
                <a:hlinkClick r:id="rId10"/>
              </a:rPr>
              <a:t>https://students-residents.aamc.org/fee-assistance-program/fee-assistance-program</a:t>
            </a:r>
            <a:r>
              <a:rPr lang="en" sz="1200" dirty="0"/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AAMC Website (Helpful tips for the process, guidelines, etc):</a:t>
            </a:r>
            <a:r>
              <a:rPr lang="en" sz="1200" dirty="0"/>
              <a:t> </a:t>
            </a:r>
            <a:r>
              <a:rPr lang="en" sz="1200" u="sng" dirty="0">
                <a:solidFill>
                  <a:schemeClr val="hlink"/>
                </a:solidFill>
                <a:hlinkClick r:id="rId11"/>
              </a:rPr>
              <a:t>https://students-residents.aamc.org/preparing-medical-school/preparing-medical-school</a:t>
            </a:r>
            <a:r>
              <a:rPr lang="en" sz="1200" dirty="0"/>
              <a:t> </a:t>
            </a:r>
            <a:endParaRPr sz="1200" dirty="0"/>
          </a:p>
          <a:p>
            <a:pPr marL="457200" lvl="0" indent="-30861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200"/>
              <a:buChar char="-"/>
            </a:pPr>
            <a:r>
              <a:rPr lang="en" sz="1200" dirty="0">
                <a:solidFill>
                  <a:schemeClr val="dk1"/>
                </a:solidFill>
              </a:rPr>
              <a:t>Pre-Med Years Podcast by Ryan Gray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ctrTitle"/>
          </p:nvPr>
        </p:nvSpPr>
        <p:spPr>
          <a:xfrm>
            <a:off x="311700" y="1633817"/>
            <a:ext cx="85206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i="1"/>
              <a:t>Thank you!</a:t>
            </a:r>
            <a:br>
              <a:rPr lang="en" sz="3600" i="1"/>
            </a:br>
            <a:br>
              <a:rPr lang="en" sz="3600" i="1"/>
            </a:br>
            <a:r>
              <a:rPr lang="en" sz="3600" b="1" i="1"/>
              <a:t>Questions?</a:t>
            </a:r>
            <a:endParaRPr sz="3600" b="1" i="1"/>
          </a:p>
        </p:txBody>
      </p:sp>
      <p:cxnSp>
        <p:nvCxnSpPr>
          <p:cNvPr id="242" name="Google Shape;242;p36"/>
          <p:cNvCxnSpPr/>
          <p:nvPr/>
        </p:nvCxnSpPr>
        <p:spPr>
          <a:xfrm>
            <a:off x="1975766" y="2503534"/>
            <a:ext cx="5291400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 idx="4294967295"/>
          </p:nvPr>
        </p:nvSpPr>
        <p:spPr>
          <a:xfrm>
            <a:off x="311150" y="862013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The Application Cycle</a:t>
            </a:r>
            <a:endParaRPr b="1"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75" y="1601450"/>
            <a:ext cx="8839201" cy="2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4982621" y="2219648"/>
            <a:ext cx="1358700" cy="692467"/>
          </a:xfrm>
          <a:prstGeom prst="rect">
            <a:avLst/>
          </a:prstGeom>
          <a:solidFill>
            <a:srgbClr val="660066"/>
          </a:solidFill>
          <a:ln w="12700" cap="flat" cmpd="sng">
            <a:solidFill>
              <a:srgbClr val="540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Secondary Apps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Judgement Tests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5"/>
          <p:cNvGrpSpPr/>
          <p:nvPr/>
        </p:nvGrpSpPr>
        <p:grpSpPr>
          <a:xfrm>
            <a:off x="789821" y="1812250"/>
            <a:ext cx="4192800" cy="1861500"/>
            <a:chOff x="789821" y="1278850"/>
            <a:chExt cx="4192800" cy="1861500"/>
          </a:xfrm>
        </p:grpSpPr>
        <p:sp>
          <p:nvSpPr>
            <p:cNvPr id="89" name="Google Shape;89;p15"/>
            <p:cNvSpPr txBox="1"/>
            <p:nvPr/>
          </p:nvSpPr>
          <p:spPr>
            <a:xfrm>
              <a:off x="789821" y="2786350"/>
              <a:ext cx="4192800" cy="354000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5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MCAT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502663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5"/>
          <p:cNvSpPr txBox="1"/>
          <p:nvPr/>
        </p:nvSpPr>
        <p:spPr>
          <a:xfrm>
            <a:off x="5547666" y="3319750"/>
            <a:ext cx="3063900" cy="354000"/>
          </a:xfrm>
          <a:prstGeom prst="rect">
            <a:avLst/>
          </a:prstGeom>
          <a:solidFill>
            <a:srgbClr val="4A86E8"/>
          </a:solidFill>
          <a:ln w="127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3777025" y="1812250"/>
            <a:ext cx="913642" cy="1100101"/>
            <a:chOff x="3777025" y="1278850"/>
            <a:chExt cx="913642" cy="1100101"/>
          </a:xfrm>
        </p:grpSpPr>
        <p:sp>
          <p:nvSpPr>
            <p:cNvPr id="93" name="Google Shape;93;p15"/>
            <p:cNvSpPr/>
            <p:nvPr/>
          </p:nvSpPr>
          <p:spPr>
            <a:xfrm>
              <a:off x="3777025" y="1278850"/>
              <a:ext cx="299400" cy="29940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3961367" y="1686251"/>
              <a:ext cx="729300" cy="6927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rgbClr val="7600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Submit Primary App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Pre-Primary Application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1"/>
                </a:solidFill>
              </a:rPr>
              <a:t>Pre-Primary Application: </a:t>
            </a:r>
            <a:r>
              <a:rPr lang="en" b="1">
                <a:solidFill>
                  <a:schemeClr val="dk1"/>
                </a:solidFill>
              </a:rPr>
              <a:t>Years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Pre-primary application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Shadow, scribe, volunteer, do research, try being an EMT/CNA/direct care aid, make your own leadership opportunities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 b="1">
                <a:solidFill>
                  <a:schemeClr val="dk1"/>
                </a:solidFill>
              </a:rPr>
              <a:t>Document your activities</a:t>
            </a:r>
            <a:endParaRPr b="1"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You will need to remember what happened.</a:t>
            </a:r>
            <a:endParaRPr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Search for the story in an event and describe how you learned and grew from it.</a:t>
            </a:r>
            <a:endParaRPr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2)</a:t>
            </a:r>
            <a:r>
              <a:rPr lang="en">
                <a:solidFill>
                  <a:schemeClr val="dk1"/>
                </a:solidFill>
              </a:rPr>
              <a:t>   </a:t>
            </a:r>
            <a:r>
              <a:rPr lang="en" b="1">
                <a:solidFill>
                  <a:schemeClr val="dk1"/>
                </a:solidFill>
              </a:rPr>
              <a:t>Ask why do you want to be a doctor?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464100" y="2187772"/>
            <a:ext cx="3582473" cy="338554"/>
            <a:chOff x="1073347" y="3837136"/>
            <a:chExt cx="3582473" cy="338554"/>
          </a:xfrm>
        </p:grpSpPr>
        <p:sp>
          <p:nvSpPr>
            <p:cNvPr id="108" name="Google Shape;108;p17"/>
            <p:cNvSpPr txBox="1"/>
            <p:nvPr/>
          </p:nvSpPr>
          <p:spPr>
            <a:xfrm>
              <a:off x="1295400" y="3837136"/>
              <a:ext cx="33604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1" u="none" strike="noStrike" cap="none">
                  <a:solidFill>
                    <a:srgbClr val="002774"/>
                  </a:solidFill>
                  <a:latin typeface="Arial"/>
                  <a:ea typeface="Arial"/>
                  <a:cs typeface="Arial"/>
                  <a:sym typeface="Arial"/>
                </a:rPr>
                <a:t>Tip: Have a journal</a:t>
              </a:r>
              <a:endParaRPr/>
            </a:p>
          </p:txBody>
        </p:sp>
        <p:pic>
          <p:nvPicPr>
            <p:cNvPr id="109" name="Google Shape;109;p17" descr="Lightbulb and gea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347" y="3837136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 </a:t>
            </a:r>
            <a:r>
              <a:rPr lang="en" b="1"/>
              <a:t>Months</a:t>
            </a:r>
            <a:endParaRPr b="1"/>
          </a:p>
        </p:txBody>
      </p:sp>
      <p:pic>
        <p:nvPicPr>
          <p:cNvPr id="115" name="Google Shape;115;p18" descr="Checklist RT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499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Open envelo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7425" y="1211163"/>
            <a:ext cx="649150" cy="6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27675" y="1974747"/>
            <a:ext cx="259079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>
                <a:solidFill>
                  <a:schemeClr val="dk1"/>
                </a:solidFill>
              </a:rPr>
              <a:t>MCAT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28575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Pick a date</a:t>
            </a:r>
            <a:endParaRPr>
              <a:solidFill>
                <a:schemeClr val="dk1"/>
              </a:solidFill>
            </a:endParaRPr>
          </a:p>
          <a:p>
            <a:pPr marL="28575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>
                <a:solidFill>
                  <a:schemeClr val="dk1"/>
                </a:solidFill>
              </a:rPr>
              <a:t>Use study methods that have worked for you previously + practice tests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058481" y="1975387"/>
            <a:ext cx="2923220" cy="278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 of Recommendation: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letter writer enough time</a:t>
            </a:r>
            <a:endParaRPr>
              <a:solidFill>
                <a:schemeClr val="dk1"/>
              </a:solidFill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after finishing a class or activity &amp; remind leading up to submitting application</a:t>
            </a:r>
            <a:endParaRPr>
              <a:solidFill>
                <a:schemeClr val="dk1"/>
              </a:solidFill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on a third party site; ensures you have not seen letter before sending to school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000751" y="1974747"/>
            <a:ext cx="2831549" cy="22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Statement and Activities:</a:t>
            </a:r>
            <a:endParaRPr/>
          </a:p>
          <a:p>
            <a:pPr marL="285750" marR="0" lvl="1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people to review/edit</a:t>
            </a:r>
            <a:endParaRPr>
              <a:solidFill>
                <a:schemeClr val="dk1"/>
              </a:solidFill>
            </a:endParaRPr>
          </a:p>
          <a:p>
            <a:pPr marL="742950" marR="0" lvl="2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number (grammar, content, MD perspective)</a:t>
            </a:r>
            <a:endParaRPr>
              <a:solidFill>
                <a:schemeClr val="dk1"/>
              </a:solidFill>
            </a:endParaRPr>
          </a:p>
          <a:p>
            <a:pPr marL="285750" marR="0" lvl="1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drafting</a:t>
            </a:r>
            <a:endParaRPr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8" descr="Us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5447" y="1124660"/>
            <a:ext cx="822155" cy="82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Pre-Primary Application:</a:t>
            </a:r>
            <a:r>
              <a:rPr lang="en" b="1"/>
              <a:t> Personal Anecdote </a:t>
            </a:r>
            <a:endParaRPr b="1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Can take </a:t>
            </a:r>
            <a:r>
              <a:rPr lang="en" b="1">
                <a:solidFill>
                  <a:schemeClr val="dk1"/>
                </a:solidFill>
              </a:rPr>
              <a:t>years off</a:t>
            </a:r>
            <a:r>
              <a:rPr lang="en">
                <a:solidFill>
                  <a:schemeClr val="dk1"/>
                </a:solidFill>
              </a:rPr>
              <a:t> (gap years)!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Don’t be afraid to add your </a:t>
            </a:r>
            <a:r>
              <a:rPr lang="en" b="1">
                <a:solidFill>
                  <a:schemeClr val="dk1"/>
                </a:solidFill>
              </a:rPr>
              <a:t>hobbies</a:t>
            </a:r>
            <a:r>
              <a:rPr lang="en">
                <a:solidFill>
                  <a:schemeClr val="dk1"/>
                </a:solidFill>
              </a:rPr>
              <a:t> to the application, even if it may seem like a thing everyone does!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Do the things that bring you </a:t>
            </a:r>
            <a:r>
              <a:rPr lang="en" b="1">
                <a:solidFill>
                  <a:schemeClr val="dk1"/>
                </a:solidFill>
              </a:rPr>
              <a:t>joy/add meaning </a:t>
            </a:r>
            <a:r>
              <a:rPr lang="en">
                <a:solidFill>
                  <a:schemeClr val="dk1"/>
                </a:solidFill>
              </a:rPr>
              <a:t>to your life - not just what you think will look good on an application/re-application.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i="1">
                <a:solidFill>
                  <a:schemeClr val="dk1"/>
                </a:solidFill>
              </a:rPr>
              <a:t>Primary Application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Primary Application Process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34198" y="1233675"/>
            <a:ext cx="5628452" cy="1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personal statement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Write activities/extracurriculars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Fill out AMCAS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AMCAS processing can take up to 8 weeks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199" y="2790775"/>
            <a:ext cx="3933325" cy="2009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1418</Words>
  <Application>Microsoft Office PowerPoint</Application>
  <PresentationFormat>On-screen Show (16:9)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Simple Light</vt:lpstr>
      <vt:lpstr>Overview of the Application Process</vt:lpstr>
      <vt:lpstr>Please fill out our pre-seminar series survey!</vt:lpstr>
      <vt:lpstr>The Application Cycle</vt:lpstr>
      <vt:lpstr>Pre-Primary Application</vt:lpstr>
      <vt:lpstr>Pre-Primary Application: Years  </vt:lpstr>
      <vt:lpstr>Pre-Primary Application: Months</vt:lpstr>
      <vt:lpstr>Pre-Primary Application: Personal Anecdote </vt:lpstr>
      <vt:lpstr>Primary Application</vt:lpstr>
      <vt:lpstr>Primary Application Process</vt:lpstr>
      <vt:lpstr>Cost of Applying</vt:lpstr>
      <vt:lpstr>AMCAS Application: Personal Statement</vt:lpstr>
      <vt:lpstr>AMCAS Application: Work/Activities</vt:lpstr>
      <vt:lpstr>AMCAS Application: Work/Activities</vt:lpstr>
      <vt:lpstr>Primary Application Anecdote </vt:lpstr>
      <vt:lpstr>AACOMAS: D.O. Schools</vt:lpstr>
      <vt:lpstr>TMDSAS: Texas Medical Schools </vt:lpstr>
      <vt:lpstr>Post Primary Application</vt:lpstr>
      <vt:lpstr>Post Primary Application </vt:lpstr>
      <vt:lpstr>Use SDN to your Advantage </vt:lpstr>
      <vt:lpstr>Common Secondary Application Questions </vt:lpstr>
      <vt:lpstr>Post Primary Anecdote </vt:lpstr>
      <vt:lpstr>Pre-MD Exit Survey</vt:lpstr>
      <vt:lpstr>Helpful resources and what they’re used for + links 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Application Process</dc:title>
  <dc:creator>Twichell, Tonia</dc:creator>
  <cp:lastModifiedBy>Twichell, Tonia</cp:lastModifiedBy>
  <cp:revision>2</cp:revision>
  <dcterms:modified xsi:type="dcterms:W3CDTF">2021-11-04T20:53:02Z</dcterms:modified>
</cp:coreProperties>
</file>