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304" r:id="rId2"/>
    <p:sldId id="305" r:id="rId3"/>
    <p:sldId id="292" r:id="rId4"/>
    <p:sldId id="306" r:id="rId5"/>
    <p:sldId id="293" r:id="rId6"/>
    <p:sldId id="294" r:id="rId7"/>
    <p:sldId id="295" r:id="rId8"/>
    <p:sldId id="296"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7" r:id="rId24"/>
    <p:sldId id="298" r:id="rId25"/>
    <p:sldId id="299" r:id="rId26"/>
    <p:sldId id="300" r:id="rId27"/>
    <p:sldId id="301" r:id="rId28"/>
    <p:sldId id="302" r:id="rId29"/>
    <p:sldId id="30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910"/>
    <p:restoredTop sz="82231"/>
  </p:normalViewPr>
  <p:slideViewPr>
    <p:cSldViewPr snapToGrid="0" snapToObjects="1">
      <p:cViewPr varScale="1">
        <p:scale>
          <a:sx n="89" d="100"/>
          <a:sy n="89" d="100"/>
        </p:scale>
        <p:origin x="192"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C3A954-FBC0-DF4D-8D30-B27620A82E0A}" type="datetimeFigureOut">
              <a:rPr lang="en-US" smtClean="0"/>
              <a:t>7/15/21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989FE4-A73D-3149-80A3-86A432CE9067}" type="slidenum">
              <a:rPr lang="en-US" smtClean="0"/>
              <a:t>‹#›</a:t>
            </a:fld>
            <a:endParaRPr lang="en-US"/>
          </a:p>
        </p:txBody>
      </p:sp>
    </p:spTree>
    <p:extLst>
      <p:ext uri="{BB962C8B-B14F-4D97-AF65-F5344CB8AC3E}">
        <p14:creationId xmlns:p14="http://schemas.microsoft.com/office/powerpoint/2010/main" val="1869615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Relies… integrity? </a:t>
            </a:r>
          </a:p>
        </p:txBody>
      </p:sp>
      <p:sp>
        <p:nvSpPr>
          <p:cNvPr id="4" name="Slide Number Placeholder 3"/>
          <p:cNvSpPr>
            <a:spLocks noGrp="1"/>
          </p:cNvSpPr>
          <p:nvPr>
            <p:ph type="sldNum" sz="quarter" idx="5"/>
          </p:nvPr>
        </p:nvSpPr>
        <p:spPr/>
        <p:txBody>
          <a:bodyPr/>
          <a:lstStyle/>
          <a:p>
            <a:fld id="{76FF4C55-2E29-8349-88F1-DF29064301B8}" type="slidenum">
              <a:rPr lang="en-US" smtClean="0"/>
              <a:t>3</a:t>
            </a:fld>
            <a:endParaRPr lang="en-US"/>
          </a:p>
        </p:txBody>
      </p:sp>
    </p:spTree>
    <p:extLst>
      <p:ext uri="{BB962C8B-B14F-4D97-AF65-F5344CB8AC3E}">
        <p14:creationId xmlns:p14="http://schemas.microsoft.com/office/powerpoint/2010/main" val="326928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12</a:t>
            </a:fld>
            <a:endParaRPr lang="en-US"/>
          </a:p>
        </p:txBody>
      </p:sp>
    </p:spTree>
    <p:extLst>
      <p:ext uri="{BB962C8B-B14F-4D97-AF65-F5344CB8AC3E}">
        <p14:creationId xmlns:p14="http://schemas.microsoft.com/office/powerpoint/2010/main" val="121221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13</a:t>
            </a:fld>
            <a:endParaRPr lang="en-US"/>
          </a:p>
        </p:txBody>
      </p:sp>
    </p:spTree>
    <p:extLst>
      <p:ext uri="{BB962C8B-B14F-4D97-AF65-F5344CB8AC3E}">
        <p14:creationId xmlns:p14="http://schemas.microsoft.com/office/powerpoint/2010/main" val="3195133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Relies… integrity? </a:t>
            </a:r>
          </a:p>
        </p:txBody>
      </p:sp>
      <p:sp>
        <p:nvSpPr>
          <p:cNvPr id="4" name="Slide Number Placeholder 3"/>
          <p:cNvSpPr>
            <a:spLocks noGrp="1"/>
          </p:cNvSpPr>
          <p:nvPr>
            <p:ph type="sldNum" sz="quarter" idx="5"/>
          </p:nvPr>
        </p:nvSpPr>
        <p:spPr/>
        <p:txBody>
          <a:bodyPr/>
          <a:lstStyle/>
          <a:p>
            <a:fld id="{76FF4C55-2E29-8349-88F1-DF29064301B8}" type="slidenum">
              <a:rPr lang="en-US" smtClean="0"/>
              <a:t>14</a:t>
            </a:fld>
            <a:endParaRPr lang="en-US"/>
          </a:p>
        </p:txBody>
      </p:sp>
    </p:spTree>
    <p:extLst>
      <p:ext uri="{BB962C8B-B14F-4D97-AF65-F5344CB8AC3E}">
        <p14:creationId xmlns:p14="http://schemas.microsoft.com/office/powerpoint/2010/main" val="2339238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Relies… integrity? </a:t>
            </a:r>
          </a:p>
        </p:txBody>
      </p:sp>
      <p:sp>
        <p:nvSpPr>
          <p:cNvPr id="4" name="Slide Number Placeholder 3"/>
          <p:cNvSpPr>
            <a:spLocks noGrp="1"/>
          </p:cNvSpPr>
          <p:nvPr>
            <p:ph type="sldNum" sz="quarter" idx="5"/>
          </p:nvPr>
        </p:nvSpPr>
        <p:spPr/>
        <p:txBody>
          <a:bodyPr/>
          <a:lstStyle/>
          <a:p>
            <a:fld id="{76FF4C55-2E29-8349-88F1-DF29064301B8}" type="slidenum">
              <a:rPr lang="en-US" smtClean="0"/>
              <a:t>15</a:t>
            </a:fld>
            <a:endParaRPr lang="en-US"/>
          </a:p>
        </p:txBody>
      </p:sp>
    </p:spTree>
    <p:extLst>
      <p:ext uri="{BB962C8B-B14F-4D97-AF65-F5344CB8AC3E}">
        <p14:creationId xmlns:p14="http://schemas.microsoft.com/office/powerpoint/2010/main" val="3898739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16</a:t>
            </a:fld>
            <a:endParaRPr lang="en-US"/>
          </a:p>
        </p:txBody>
      </p:sp>
    </p:spTree>
    <p:extLst>
      <p:ext uri="{BB962C8B-B14F-4D97-AF65-F5344CB8AC3E}">
        <p14:creationId xmlns:p14="http://schemas.microsoft.com/office/powerpoint/2010/main" val="375676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17</a:t>
            </a:fld>
            <a:endParaRPr lang="en-US"/>
          </a:p>
        </p:txBody>
      </p:sp>
    </p:spTree>
    <p:extLst>
      <p:ext uri="{BB962C8B-B14F-4D97-AF65-F5344CB8AC3E}">
        <p14:creationId xmlns:p14="http://schemas.microsoft.com/office/powerpoint/2010/main" val="1855390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18</a:t>
            </a:fld>
            <a:endParaRPr lang="en-US"/>
          </a:p>
        </p:txBody>
      </p:sp>
    </p:spTree>
    <p:extLst>
      <p:ext uri="{BB962C8B-B14F-4D97-AF65-F5344CB8AC3E}">
        <p14:creationId xmlns:p14="http://schemas.microsoft.com/office/powerpoint/2010/main" val="32609750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19</a:t>
            </a:fld>
            <a:endParaRPr lang="en-US"/>
          </a:p>
        </p:txBody>
      </p:sp>
    </p:spTree>
    <p:extLst>
      <p:ext uri="{BB962C8B-B14F-4D97-AF65-F5344CB8AC3E}">
        <p14:creationId xmlns:p14="http://schemas.microsoft.com/office/powerpoint/2010/main" val="19480364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20</a:t>
            </a:fld>
            <a:endParaRPr lang="en-US"/>
          </a:p>
        </p:txBody>
      </p:sp>
    </p:spTree>
    <p:extLst>
      <p:ext uri="{BB962C8B-B14F-4D97-AF65-F5344CB8AC3E}">
        <p14:creationId xmlns:p14="http://schemas.microsoft.com/office/powerpoint/2010/main" val="3778926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21</a:t>
            </a:fld>
            <a:endParaRPr lang="en-US"/>
          </a:p>
        </p:txBody>
      </p:sp>
    </p:spTree>
    <p:extLst>
      <p:ext uri="{BB962C8B-B14F-4D97-AF65-F5344CB8AC3E}">
        <p14:creationId xmlns:p14="http://schemas.microsoft.com/office/powerpoint/2010/main" val="1607058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Relies… integrity? </a:t>
            </a:r>
          </a:p>
        </p:txBody>
      </p:sp>
      <p:sp>
        <p:nvSpPr>
          <p:cNvPr id="4" name="Slide Number Placeholder 3"/>
          <p:cNvSpPr>
            <a:spLocks noGrp="1"/>
          </p:cNvSpPr>
          <p:nvPr>
            <p:ph type="sldNum" sz="quarter" idx="5"/>
          </p:nvPr>
        </p:nvSpPr>
        <p:spPr/>
        <p:txBody>
          <a:bodyPr/>
          <a:lstStyle/>
          <a:p>
            <a:fld id="{76FF4C55-2E29-8349-88F1-DF29064301B8}" type="slidenum">
              <a:rPr lang="en-US" smtClean="0"/>
              <a:t>4</a:t>
            </a:fld>
            <a:endParaRPr lang="en-US"/>
          </a:p>
        </p:txBody>
      </p:sp>
    </p:spTree>
    <p:extLst>
      <p:ext uri="{BB962C8B-B14F-4D97-AF65-F5344CB8AC3E}">
        <p14:creationId xmlns:p14="http://schemas.microsoft.com/office/powerpoint/2010/main" val="3406819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22</a:t>
            </a:fld>
            <a:endParaRPr lang="en-US"/>
          </a:p>
        </p:txBody>
      </p:sp>
    </p:spTree>
    <p:extLst>
      <p:ext uri="{BB962C8B-B14F-4D97-AF65-F5344CB8AC3E}">
        <p14:creationId xmlns:p14="http://schemas.microsoft.com/office/powerpoint/2010/main" val="3783737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23</a:t>
            </a:fld>
            <a:endParaRPr lang="en-US"/>
          </a:p>
        </p:txBody>
      </p:sp>
    </p:spTree>
    <p:extLst>
      <p:ext uri="{BB962C8B-B14F-4D97-AF65-F5344CB8AC3E}">
        <p14:creationId xmlns:p14="http://schemas.microsoft.com/office/powerpoint/2010/main" val="1439058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24</a:t>
            </a:fld>
            <a:endParaRPr lang="en-US"/>
          </a:p>
        </p:txBody>
      </p:sp>
    </p:spTree>
    <p:extLst>
      <p:ext uri="{BB962C8B-B14F-4D97-AF65-F5344CB8AC3E}">
        <p14:creationId xmlns:p14="http://schemas.microsoft.com/office/powerpoint/2010/main" val="39672723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25</a:t>
            </a:fld>
            <a:endParaRPr lang="en-US"/>
          </a:p>
        </p:txBody>
      </p:sp>
    </p:spTree>
    <p:extLst>
      <p:ext uri="{BB962C8B-B14F-4D97-AF65-F5344CB8AC3E}">
        <p14:creationId xmlns:p14="http://schemas.microsoft.com/office/powerpoint/2010/main" val="24231835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26</a:t>
            </a:fld>
            <a:endParaRPr lang="en-US"/>
          </a:p>
        </p:txBody>
      </p:sp>
    </p:spTree>
    <p:extLst>
      <p:ext uri="{BB962C8B-B14F-4D97-AF65-F5344CB8AC3E}">
        <p14:creationId xmlns:p14="http://schemas.microsoft.com/office/powerpoint/2010/main" val="11382922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27</a:t>
            </a:fld>
            <a:endParaRPr lang="en-US"/>
          </a:p>
        </p:txBody>
      </p:sp>
    </p:spTree>
    <p:extLst>
      <p:ext uri="{BB962C8B-B14F-4D97-AF65-F5344CB8AC3E}">
        <p14:creationId xmlns:p14="http://schemas.microsoft.com/office/powerpoint/2010/main" val="19498839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28</a:t>
            </a:fld>
            <a:endParaRPr lang="en-US"/>
          </a:p>
        </p:txBody>
      </p:sp>
    </p:spTree>
    <p:extLst>
      <p:ext uri="{BB962C8B-B14F-4D97-AF65-F5344CB8AC3E}">
        <p14:creationId xmlns:p14="http://schemas.microsoft.com/office/powerpoint/2010/main" val="5559916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29</a:t>
            </a:fld>
            <a:endParaRPr lang="en-US"/>
          </a:p>
        </p:txBody>
      </p:sp>
    </p:spTree>
    <p:extLst>
      <p:ext uri="{BB962C8B-B14F-4D97-AF65-F5344CB8AC3E}">
        <p14:creationId xmlns:p14="http://schemas.microsoft.com/office/powerpoint/2010/main" val="4113153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5</a:t>
            </a:fld>
            <a:endParaRPr lang="en-US"/>
          </a:p>
        </p:txBody>
      </p:sp>
    </p:spTree>
    <p:extLst>
      <p:ext uri="{BB962C8B-B14F-4D97-AF65-F5344CB8AC3E}">
        <p14:creationId xmlns:p14="http://schemas.microsoft.com/office/powerpoint/2010/main" val="1268562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6</a:t>
            </a:fld>
            <a:endParaRPr lang="en-US"/>
          </a:p>
        </p:txBody>
      </p:sp>
    </p:spTree>
    <p:extLst>
      <p:ext uri="{BB962C8B-B14F-4D97-AF65-F5344CB8AC3E}">
        <p14:creationId xmlns:p14="http://schemas.microsoft.com/office/powerpoint/2010/main" val="987519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7</a:t>
            </a:fld>
            <a:endParaRPr lang="en-US"/>
          </a:p>
        </p:txBody>
      </p:sp>
    </p:spTree>
    <p:extLst>
      <p:ext uri="{BB962C8B-B14F-4D97-AF65-F5344CB8AC3E}">
        <p14:creationId xmlns:p14="http://schemas.microsoft.com/office/powerpoint/2010/main" val="396692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8</a:t>
            </a:fld>
            <a:endParaRPr lang="en-US"/>
          </a:p>
        </p:txBody>
      </p:sp>
    </p:spTree>
    <p:extLst>
      <p:ext uri="{BB962C8B-B14F-4D97-AF65-F5344CB8AC3E}">
        <p14:creationId xmlns:p14="http://schemas.microsoft.com/office/powerpoint/2010/main" val="2291895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9</a:t>
            </a:fld>
            <a:endParaRPr lang="en-US"/>
          </a:p>
        </p:txBody>
      </p:sp>
    </p:spTree>
    <p:extLst>
      <p:ext uri="{BB962C8B-B14F-4D97-AF65-F5344CB8AC3E}">
        <p14:creationId xmlns:p14="http://schemas.microsoft.com/office/powerpoint/2010/main" val="941417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10</a:t>
            </a:fld>
            <a:endParaRPr lang="en-US"/>
          </a:p>
        </p:txBody>
      </p:sp>
    </p:spTree>
    <p:extLst>
      <p:ext uri="{BB962C8B-B14F-4D97-AF65-F5344CB8AC3E}">
        <p14:creationId xmlns:p14="http://schemas.microsoft.com/office/powerpoint/2010/main" val="3803241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F4C55-2E29-8349-88F1-DF29064301B8}" type="slidenum">
              <a:rPr lang="en-US" smtClean="0"/>
              <a:t>11</a:t>
            </a:fld>
            <a:endParaRPr lang="en-US"/>
          </a:p>
        </p:txBody>
      </p:sp>
    </p:spTree>
    <p:extLst>
      <p:ext uri="{BB962C8B-B14F-4D97-AF65-F5344CB8AC3E}">
        <p14:creationId xmlns:p14="http://schemas.microsoft.com/office/powerpoint/2010/main" val="1228090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970B4-EE87-7A4F-879A-A74B19DFE0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8C24A9-E4C0-2645-9198-17DCA733A6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BAD3D8-E0E1-274E-AC0D-B6FF01200923}"/>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5" name="Footer Placeholder 4">
            <a:extLst>
              <a:ext uri="{FF2B5EF4-FFF2-40B4-BE49-F238E27FC236}">
                <a16:creationId xmlns:a16="http://schemas.microsoft.com/office/drawing/2014/main" id="{2CBF7CF5-0C49-D641-81AF-DD94736B95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EB7D8E-4B16-0047-9A8C-1FB64F373EBC}"/>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1130975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CB65-E57D-FF49-B31C-B10C8DE689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225B47-FF07-C845-ABBA-0648D5BEE2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D270A9-86A4-004C-B5CF-35CD95E81538}"/>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5" name="Footer Placeholder 4">
            <a:extLst>
              <a:ext uri="{FF2B5EF4-FFF2-40B4-BE49-F238E27FC236}">
                <a16:creationId xmlns:a16="http://schemas.microsoft.com/office/drawing/2014/main" id="{F680125D-7856-9144-B38D-990E05FA9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9F151F-E31E-B345-B6AE-B03C5C693FC8}"/>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3681499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F7E4C9-88BE-4245-A386-D363EDC1FA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527D87-0052-6B4E-BD7F-05082F972F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5B2751-FB93-1A45-8397-042AA20BF08E}"/>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5" name="Footer Placeholder 4">
            <a:extLst>
              <a:ext uri="{FF2B5EF4-FFF2-40B4-BE49-F238E27FC236}">
                <a16:creationId xmlns:a16="http://schemas.microsoft.com/office/drawing/2014/main" id="{8F391DBA-F68D-D94E-8FAF-2D7C03128E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AFF027-ACEC-2440-9EE2-9D51C12C4C25}"/>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693598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EDDE-7D35-AD47-8AA1-429093C310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BB81B1-5564-914D-8C8F-632B9E9C1B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954010-3DAE-DD46-AFBB-4507C8E8415B}"/>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5" name="Footer Placeholder 4">
            <a:extLst>
              <a:ext uri="{FF2B5EF4-FFF2-40B4-BE49-F238E27FC236}">
                <a16:creationId xmlns:a16="http://schemas.microsoft.com/office/drawing/2014/main" id="{E5EF543A-41DE-9440-8158-60BB31BB21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EC4337-A7D2-B949-94B3-8D1C3E6EE953}"/>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314327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06E1-B604-5E4B-90BF-EF4F2F6715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339318-E6B3-4048-8E42-6B55C0F665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F1D30A-4455-B748-8109-71F8AE377E07}"/>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5" name="Footer Placeholder 4">
            <a:extLst>
              <a:ext uri="{FF2B5EF4-FFF2-40B4-BE49-F238E27FC236}">
                <a16:creationId xmlns:a16="http://schemas.microsoft.com/office/drawing/2014/main" id="{997C1828-D297-2541-84D0-D43BC1EB9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C3F41E-D5B2-F845-A59B-69BDA3F09F0C}"/>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822242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B34A5-A3EE-DA4E-A253-5A328B2322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43891-E270-684E-994C-287AB75FAD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6610773-298C-1345-A86D-15390BE7ED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E449EB-8A7C-4240-A605-C89957AB370E}"/>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6" name="Footer Placeholder 5">
            <a:extLst>
              <a:ext uri="{FF2B5EF4-FFF2-40B4-BE49-F238E27FC236}">
                <a16:creationId xmlns:a16="http://schemas.microsoft.com/office/drawing/2014/main" id="{A8112B67-A947-B04B-9AA4-60A6F6B9F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0F3737-AE5F-5848-86F7-4E1E0AB50365}"/>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1608407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B4F58-F466-3A49-A883-54F15C1C52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A67FB4-49CF-464C-B6CA-49EF9702BA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5A358F-7FAE-A947-9B71-BFC8B28122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8B4C99-C2D1-C74D-B50C-D0264A909D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338DFA-95A7-9040-8D57-CBE9F76AF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67E978-A3B5-DB42-A3F3-F1807AF65F4B}"/>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8" name="Footer Placeholder 7">
            <a:extLst>
              <a:ext uri="{FF2B5EF4-FFF2-40B4-BE49-F238E27FC236}">
                <a16:creationId xmlns:a16="http://schemas.microsoft.com/office/drawing/2014/main" id="{571299C4-5A53-154F-8D25-2787D06EED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A424E1-4A04-304A-B0A6-23F5C1321909}"/>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1908147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0D33B-7941-DC41-8ADC-26612414D2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C01322-8FE1-E343-93EC-D709D91E72DD}"/>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4" name="Footer Placeholder 3">
            <a:extLst>
              <a:ext uri="{FF2B5EF4-FFF2-40B4-BE49-F238E27FC236}">
                <a16:creationId xmlns:a16="http://schemas.microsoft.com/office/drawing/2014/main" id="{CE9712E4-1239-1A4D-A37A-624683CA68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65DF9F-B3C2-604A-B3AD-B46D67235A1B}"/>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283868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476842-C337-D64E-A2BB-F47139551725}"/>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3" name="Footer Placeholder 2">
            <a:extLst>
              <a:ext uri="{FF2B5EF4-FFF2-40B4-BE49-F238E27FC236}">
                <a16:creationId xmlns:a16="http://schemas.microsoft.com/office/drawing/2014/main" id="{BC429027-8352-4F40-B206-39B2675A02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8F3927-0467-4B48-96CE-6DB1591F11A3}"/>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207130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5E482-125E-8E41-802B-C8EA9B4970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9CEBF3-350E-834A-A7B0-F0C051EFAB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78A08E-8FD1-9345-9D1D-494728614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6CF089-F23B-3A44-BC5C-3DA5D2D8C562}"/>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6" name="Footer Placeholder 5">
            <a:extLst>
              <a:ext uri="{FF2B5EF4-FFF2-40B4-BE49-F238E27FC236}">
                <a16:creationId xmlns:a16="http://schemas.microsoft.com/office/drawing/2014/main" id="{F668BF6B-8717-E54B-8676-19E071733A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7053A3-86AB-B94D-9E34-18E009486F78}"/>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1282543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5E7FA-FFE1-6543-84C0-E34B37302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2A7B10-1EEF-9546-9F78-2C9882CB03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ABAD0C-42C2-204B-9539-5369491EA3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5C4819-6135-CB49-8EF3-493BF61485F0}"/>
              </a:ext>
            </a:extLst>
          </p:cNvPr>
          <p:cNvSpPr>
            <a:spLocks noGrp="1"/>
          </p:cNvSpPr>
          <p:nvPr>
            <p:ph type="dt" sz="half" idx="10"/>
          </p:nvPr>
        </p:nvSpPr>
        <p:spPr/>
        <p:txBody>
          <a:bodyPr/>
          <a:lstStyle/>
          <a:p>
            <a:fld id="{0AD099DF-DF47-5D40-A204-B4969CE2EE45}" type="datetimeFigureOut">
              <a:rPr lang="en-US" smtClean="0"/>
              <a:t>7/15/21</a:t>
            </a:fld>
            <a:endParaRPr lang="en-US"/>
          </a:p>
        </p:txBody>
      </p:sp>
      <p:sp>
        <p:nvSpPr>
          <p:cNvPr id="6" name="Footer Placeholder 5">
            <a:extLst>
              <a:ext uri="{FF2B5EF4-FFF2-40B4-BE49-F238E27FC236}">
                <a16:creationId xmlns:a16="http://schemas.microsoft.com/office/drawing/2014/main" id="{36314E97-B763-AB4B-9C7B-63E5257637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46FF68-B8F3-A049-9307-0303160EEE8D}"/>
              </a:ext>
            </a:extLst>
          </p:cNvPr>
          <p:cNvSpPr>
            <a:spLocks noGrp="1"/>
          </p:cNvSpPr>
          <p:nvPr>
            <p:ph type="sldNum" sz="quarter" idx="12"/>
          </p:nvPr>
        </p:nvSpPr>
        <p:spPr/>
        <p:txBody>
          <a:bodyPr/>
          <a:lstStyle/>
          <a:p>
            <a:fld id="{B3F80B88-60A2-3A42-A20C-18D248A080D9}" type="slidenum">
              <a:rPr lang="en-US" smtClean="0"/>
              <a:t>‹#›</a:t>
            </a:fld>
            <a:endParaRPr lang="en-US"/>
          </a:p>
        </p:txBody>
      </p:sp>
    </p:spTree>
    <p:extLst>
      <p:ext uri="{BB962C8B-B14F-4D97-AF65-F5344CB8AC3E}">
        <p14:creationId xmlns:p14="http://schemas.microsoft.com/office/powerpoint/2010/main" val="2550762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C74751-3611-1F44-BC24-6708EBD9F3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1B5475-81B0-7C4C-95E4-A49A4E1977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001864-2247-E24A-B50E-A8142FD243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099DF-DF47-5D40-A204-B4969CE2EE45}" type="datetimeFigureOut">
              <a:rPr lang="en-US" smtClean="0"/>
              <a:t>7/15/21</a:t>
            </a:fld>
            <a:endParaRPr lang="en-US"/>
          </a:p>
        </p:txBody>
      </p:sp>
      <p:sp>
        <p:nvSpPr>
          <p:cNvPr id="5" name="Footer Placeholder 4">
            <a:extLst>
              <a:ext uri="{FF2B5EF4-FFF2-40B4-BE49-F238E27FC236}">
                <a16:creationId xmlns:a16="http://schemas.microsoft.com/office/drawing/2014/main" id="{A6B834C6-7669-5A4F-A0C5-BA47A395F8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DB15E8-DD3B-D941-84DE-6AE5AF64AC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F80B88-60A2-3A42-A20C-18D248A080D9}" type="slidenum">
              <a:rPr lang="en-US" smtClean="0"/>
              <a:t>‹#›</a:t>
            </a:fld>
            <a:endParaRPr lang="en-US"/>
          </a:p>
        </p:txBody>
      </p:sp>
    </p:spTree>
    <p:extLst>
      <p:ext uri="{BB962C8B-B14F-4D97-AF65-F5344CB8AC3E}">
        <p14:creationId xmlns:p14="http://schemas.microsoft.com/office/powerpoint/2010/main" val="934807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4751229-0244-4FBB-BED1-407467F4C9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852BFC-AA33-0344-8E54-555C6F49E3E9}"/>
              </a:ext>
            </a:extLst>
          </p:cNvPr>
          <p:cNvSpPr>
            <a:spLocks noGrp="1"/>
          </p:cNvSpPr>
          <p:nvPr>
            <p:ph type="title"/>
          </p:nvPr>
        </p:nvSpPr>
        <p:spPr>
          <a:xfrm>
            <a:off x="2197101" y="735283"/>
            <a:ext cx="4978399" cy="3165045"/>
          </a:xfrm>
        </p:spPr>
        <p:txBody>
          <a:bodyPr vert="horz" lIns="91440" tIns="45720" rIns="91440" bIns="45720" rtlCol="0" anchor="b">
            <a:normAutofit/>
          </a:bodyPr>
          <a:lstStyle/>
          <a:p>
            <a:r>
              <a:rPr lang="en-US" sz="5200" kern="1200" dirty="0">
                <a:solidFill>
                  <a:schemeClr val="tx1"/>
                </a:solidFill>
                <a:latin typeface="+mj-lt"/>
                <a:ea typeface="+mj-ea"/>
                <a:cs typeface="+mj-cs"/>
              </a:rPr>
              <a:t>Outcomes and Milestones for Trek Curriculum</a:t>
            </a:r>
          </a:p>
        </p:txBody>
      </p:sp>
      <p:sp>
        <p:nvSpPr>
          <p:cNvPr id="3" name="Text Placeholder 2">
            <a:extLst>
              <a:ext uri="{FF2B5EF4-FFF2-40B4-BE49-F238E27FC236}">
                <a16:creationId xmlns:a16="http://schemas.microsoft.com/office/drawing/2014/main" id="{5A41BD2C-021C-B04D-9299-1AFB94734CD1}"/>
              </a:ext>
            </a:extLst>
          </p:cNvPr>
          <p:cNvSpPr>
            <a:spLocks noGrp="1"/>
          </p:cNvSpPr>
          <p:nvPr>
            <p:ph type="body" idx="1"/>
          </p:nvPr>
        </p:nvSpPr>
        <p:spPr>
          <a:xfrm>
            <a:off x="2197101" y="4078423"/>
            <a:ext cx="4978399" cy="2058657"/>
          </a:xfrm>
        </p:spPr>
        <p:txBody>
          <a:bodyPr vert="horz" lIns="91440" tIns="45720" rIns="91440" bIns="45720" rtlCol="0">
            <a:normAutofit/>
          </a:bodyPr>
          <a:lstStyle/>
          <a:p>
            <a:r>
              <a:rPr lang="en-US" kern="1200" dirty="0">
                <a:solidFill>
                  <a:schemeClr val="tx1"/>
                </a:solidFill>
                <a:latin typeface="+mn-lt"/>
                <a:ea typeface="+mn-ea"/>
                <a:cs typeface="+mn-cs"/>
              </a:rPr>
              <a:t>July, 2021</a:t>
            </a:r>
          </a:p>
        </p:txBody>
      </p:sp>
      <p:pic>
        <p:nvPicPr>
          <p:cNvPr id="7" name="Graphic 6" descr="Hike">
            <a:extLst>
              <a:ext uri="{FF2B5EF4-FFF2-40B4-BE49-F238E27FC236}">
                <a16:creationId xmlns:a16="http://schemas.microsoft.com/office/drawing/2014/main" id="{65EA3E56-D92E-494B-AEFF-8AF4C41805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549" y="2776619"/>
            <a:ext cx="1289051" cy="1289051"/>
          </a:xfrm>
          <a:prstGeom prst="rect">
            <a:avLst/>
          </a:prstGeom>
        </p:spPr>
      </p:pic>
      <p:pic>
        <p:nvPicPr>
          <p:cNvPr id="6" name="Graphic 8" descr="Hike">
            <a:extLst>
              <a:ext uri="{FF2B5EF4-FFF2-40B4-BE49-F238E27FC236}">
                <a16:creationId xmlns:a16="http://schemas.microsoft.com/office/drawing/2014/main" id="{83B2D137-C7D1-40D8-9F6E-6C0CD9E373F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07815" y="716407"/>
            <a:ext cx="5411343" cy="5411343"/>
          </a:xfrm>
          <a:prstGeom prst="rect">
            <a:avLst/>
          </a:prstGeom>
        </p:spPr>
      </p:pic>
    </p:spTree>
    <p:extLst>
      <p:ext uri="{BB962C8B-B14F-4D97-AF65-F5344CB8AC3E}">
        <p14:creationId xmlns:p14="http://schemas.microsoft.com/office/powerpoint/2010/main" val="3166914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7472"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Perform a physical examination (PE)     (EPA 1)</a:t>
            </a:r>
          </a:p>
        </p:txBody>
      </p:sp>
      <p:sp>
        <p:nvSpPr>
          <p:cNvPr id="5" name="TextBox 4">
            <a:extLst>
              <a:ext uri="{FF2B5EF4-FFF2-40B4-BE49-F238E27FC236}">
                <a16:creationId xmlns:a16="http://schemas.microsoft.com/office/drawing/2014/main" id="{95AE092C-07C8-5B40-AD1F-53093D3660A3}"/>
              </a:ext>
            </a:extLst>
          </p:cNvPr>
          <p:cNvSpPr txBox="1"/>
          <p:nvPr/>
        </p:nvSpPr>
        <p:spPr>
          <a:xfrm>
            <a:off x="685800" y="1838156"/>
            <a:ext cx="1613647" cy="646331"/>
          </a:xfrm>
          <a:prstGeom prst="rect">
            <a:avLst/>
          </a:prstGeom>
          <a:noFill/>
        </p:spPr>
        <p:txBody>
          <a:bodyPr wrap="square" rtlCol="0">
            <a:spAutoFit/>
          </a:bodyPr>
          <a:lstStyle/>
          <a:p>
            <a:pPr algn="ctr"/>
            <a:r>
              <a:rPr lang="en-US" dirty="0"/>
              <a:t>Outcome</a:t>
            </a:r>
          </a:p>
          <a:p>
            <a:pPr algn="ctr"/>
            <a:r>
              <a:rPr lang="en-US" dirty="0"/>
              <a:t>Patient Care #7</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8510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Perform a core PE in a comprehensive medical encounter with a cooperative patient who is medically stable</a:t>
            </a:r>
          </a:p>
          <a:p>
            <a:pPr marL="91440" indent="-91440">
              <a:buFont typeface="Arial" panose="020B0604020202020204" pitchFamily="34" charset="0"/>
              <a:buChar char="•"/>
            </a:pPr>
            <a:r>
              <a:rPr lang="en-US" sz="1000" dirty="0">
                <a:solidFill>
                  <a:schemeClr val="tx1"/>
                </a:solidFill>
              </a:rPr>
              <a:t>Begin to target the PE based on the  patient’s history and preliminary differential diagnosis</a:t>
            </a:r>
          </a:p>
          <a:p>
            <a:pPr marL="91440" indent="-91440">
              <a:buFont typeface="Arial" panose="020B0604020202020204" pitchFamily="34" charset="0"/>
              <a:buChar char="•"/>
            </a:pPr>
            <a:r>
              <a:rPr lang="en-US" sz="1000" dirty="0">
                <a:solidFill>
                  <a:schemeClr val="tx1"/>
                </a:solidFill>
              </a:rPr>
              <a:t>Identify and describe normal findings.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P</a:t>
            </a:r>
            <a:r>
              <a:rPr lang="en-US" sz="1000" dirty="0">
                <a:solidFill>
                  <a:schemeClr val="tx1"/>
                </a:solidFill>
              </a:rPr>
              <a:t>erform </a:t>
            </a:r>
            <a:r>
              <a:rPr lang="en-US" sz="1000" dirty="0"/>
              <a:t>PE </a:t>
            </a:r>
            <a:r>
              <a:rPr lang="en-US" sz="1000" dirty="0">
                <a:solidFill>
                  <a:schemeClr val="tx1"/>
                </a:solidFill>
              </a:rPr>
              <a:t>in a non-critical care setting</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Perform PE that is guided by patient’s history initial PE findings and working differential diagnosis for common chief concerns</a:t>
            </a:r>
          </a:p>
          <a:p>
            <a:pPr marL="91440" indent="-91440">
              <a:buFont typeface="Arial" panose="020B0604020202020204" pitchFamily="34" charset="0"/>
              <a:buChar char="•"/>
            </a:pPr>
            <a:r>
              <a:rPr lang="en-US" sz="1000" dirty="0">
                <a:solidFill>
                  <a:schemeClr val="tx1"/>
                </a:solidFill>
              </a:rPr>
              <a:t>Adapt exam as needed for challenging clinical encounters</a:t>
            </a:r>
            <a:endParaRPr lang="en-US" sz="1000" dirty="0">
              <a:cs typeface="Calibri"/>
            </a:endParaRPr>
          </a:p>
          <a:p>
            <a:pPr marL="91440" indent="-91440">
              <a:buFont typeface="Arial" panose="020B0604020202020204" pitchFamily="34" charset="0"/>
              <a:buChar char="•"/>
            </a:pPr>
            <a:r>
              <a:rPr lang="en-US" sz="1000" dirty="0">
                <a:solidFill>
                  <a:schemeClr val="tx1"/>
                </a:solidFill>
              </a:rPr>
              <a:t>Identify and describe abnormal PE findings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Perform a PE using a fluid and logical sequence</a:t>
            </a:r>
            <a:endParaRPr lang="en-US" sz="1000" dirty="0">
              <a:solidFill>
                <a:schemeClr val="tx1"/>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554545"/>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astute targeted hypothesis-driven PE for any chief concern</a:t>
            </a:r>
          </a:p>
          <a:p>
            <a:pPr marL="91440" indent="-91440">
              <a:buFont typeface="Arial" panose="020B0604020202020204" pitchFamily="34" charset="0"/>
              <a:buChar char="•"/>
            </a:pPr>
            <a:r>
              <a:rPr lang="en-US" sz="1000" dirty="0">
                <a:solidFill>
                  <a:schemeClr val="tx1"/>
                </a:solidFill>
              </a:rPr>
              <a:t>Adapt exam as needed for different  clinical settings and individual patient needs and characteristics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Identify and describe normal and abnormal findings and clinical relevance</a:t>
            </a:r>
          </a:p>
          <a:p>
            <a:pPr marL="91440" indent="-91440">
              <a:buFont typeface="Arial" panose="020B0604020202020204" pitchFamily="34" charset="0"/>
              <a:buChar char="•"/>
            </a:pPr>
            <a:r>
              <a:rPr lang="en-US" sz="1000" dirty="0">
                <a:solidFill>
                  <a:schemeClr val="tx1"/>
                </a:solidFill>
              </a:rPr>
              <a:t>Perform accurate PE in an efficient and fluid manner</a:t>
            </a:r>
          </a:p>
          <a:p>
            <a:pPr marL="91440" indent="-91440">
              <a:buFont typeface="Arial" panose="020B0604020202020204" pitchFamily="34" charset="0"/>
              <a:buChar char="•"/>
            </a:pPr>
            <a:r>
              <a:rPr lang="en-US" sz="1000" dirty="0">
                <a:solidFill>
                  <a:schemeClr val="tx1"/>
                </a:solidFill>
              </a:rPr>
              <a:t>Respond effectively to patient’s verbal and nonverbal cues and emotions during PE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911133"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a:p>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Does not demonstrate sensitivity to patient’s preferences when performing a PE</a:t>
            </a:r>
          </a:p>
          <a:p>
            <a:pPr marL="91440" indent="-91440">
              <a:buFont typeface="Arial" panose="020B0604020202020204" pitchFamily="34" charset="0"/>
              <a:buChar char="•"/>
            </a:pPr>
            <a:r>
              <a:rPr lang="en-US" sz="1000" dirty="0">
                <a:cs typeface="Calibri"/>
              </a:rPr>
              <a:t>Falsifies reporting of physical findings</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1107996"/>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Perform a physical examination for a medically stable patient with a common chief concern. Identify and describe normal findings. </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1277273"/>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Perform a physical examination for a medically stable patient with a common chief concern  including additional skills.  Identify and describe abnormal findings. </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277273"/>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Perform a physical examination for any chief concern in any setting and condition of patients. Identify and describe findings and clinical relevance.</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0689DB69-B78A-2946-A870-5786993E6C1D}"/>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4282443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7472"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Develop a prioritized differential diagnosis and select a working diagnosis following a patient encounter. (EPA 2)</a:t>
            </a:r>
          </a:p>
        </p:txBody>
      </p:sp>
      <p:sp>
        <p:nvSpPr>
          <p:cNvPr id="5" name="TextBox 4">
            <a:extLst>
              <a:ext uri="{FF2B5EF4-FFF2-40B4-BE49-F238E27FC236}">
                <a16:creationId xmlns:a16="http://schemas.microsoft.com/office/drawing/2014/main" id="{95AE092C-07C8-5B40-AD1F-53093D3660A3}"/>
              </a:ext>
            </a:extLst>
          </p:cNvPr>
          <p:cNvSpPr txBox="1"/>
          <p:nvPr/>
        </p:nvSpPr>
        <p:spPr>
          <a:xfrm>
            <a:off x="685800" y="1828800"/>
            <a:ext cx="1613647" cy="646331"/>
          </a:xfrm>
          <a:prstGeom prst="rect">
            <a:avLst/>
          </a:prstGeom>
          <a:noFill/>
        </p:spPr>
        <p:txBody>
          <a:bodyPr wrap="square" rtlCol="0">
            <a:spAutoFit/>
          </a:bodyPr>
          <a:lstStyle/>
          <a:p>
            <a:pPr algn="ctr"/>
            <a:r>
              <a:rPr lang="en-US" dirty="0"/>
              <a:t>Outcome</a:t>
            </a:r>
          </a:p>
          <a:p>
            <a:pPr algn="ctr"/>
            <a:r>
              <a:rPr lang="en-US" dirty="0"/>
              <a:t>Patient Care #8</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Propose a reasonable differential diagnosis for a Plains chief concern that may neglect some important diagnostic information</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Create a summary statement and problem list for a Plains chief concern  </a:t>
            </a:r>
          </a:p>
          <a:p>
            <a:pPr marL="91440" indent="-91440">
              <a:buFont typeface="Arial" panose="020B0604020202020204" pitchFamily="34" charset="0"/>
              <a:buChar char="•"/>
            </a:pPr>
            <a:r>
              <a:rPr lang="en-US" sz="1000" dirty="0">
                <a:solidFill>
                  <a:schemeClr val="tx1"/>
                </a:solidFill>
              </a:rPr>
              <a:t>Begin to utilize comparing/contrasting elements to support differential diagnosis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Begin to organize knowledge by illness scripts</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3339376"/>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Develop a differential diagnosis for Foothills clinical condition that is appropriately broad and prioritized relative to complexity of patient presentation</a:t>
            </a:r>
          </a:p>
          <a:p>
            <a:pPr marL="91440" indent="-91440">
              <a:buFont typeface="Arial" panose="020B0604020202020204" pitchFamily="34" charset="0"/>
              <a:buChar char="•"/>
            </a:pPr>
            <a:r>
              <a:rPr lang="en-US" sz="1000" dirty="0">
                <a:solidFill>
                  <a:schemeClr val="tx1"/>
                </a:solidFill>
              </a:rPr>
              <a:t>Prioritize problem lists on medically and psycho-socially complex patients</a:t>
            </a:r>
          </a:p>
          <a:p>
            <a:pPr marL="91440" indent="-91440">
              <a:buFont typeface="Arial" panose="020B0604020202020204" pitchFamily="34" charset="0"/>
              <a:buChar char="•"/>
            </a:pPr>
            <a:r>
              <a:rPr lang="en-US" sz="1000" dirty="0">
                <a:solidFill>
                  <a:schemeClr val="tx1"/>
                </a:solidFill>
              </a:rPr>
              <a:t>Support differential diagnosis and working diagnosis with information gathered from patient record and outside resources</a:t>
            </a:r>
          </a:p>
          <a:p>
            <a:pPr marL="91440" indent="-91440">
              <a:buFont typeface="Arial" panose="020B0604020202020204" pitchFamily="34" charset="0"/>
              <a:buChar char="•"/>
            </a:pPr>
            <a:r>
              <a:rPr lang="en-US" sz="1000" dirty="0">
                <a:solidFill>
                  <a:schemeClr val="tx1"/>
                </a:solidFill>
              </a:rPr>
              <a:t>Develop concise and accurate summary statement</a:t>
            </a:r>
          </a:p>
          <a:p>
            <a:pPr marL="91440" indent="-91440">
              <a:buFont typeface="Arial" panose="020B0604020202020204" pitchFamily="34" charset="0"/>
              <a:buChar char="•"/>
            </a:pPr>
            <a:r>
              <a:rPr lang="en-US" sz="1000" dirty="0">
                <a:solidFill>
                  <a:schemeClr val="tx1"/>
                </a:solidFill>
              </a:rPr>
              <a:t>Organize knowledge of clinical and basic medical science using illness scripts</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86232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Develop a prioritized differential diagnosis that is neither too broad nor too narrow for any chief concern</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Gather pertinent information from many sources in a hypothesis-driven fashion</a:t>
            </a:r>
          </a:p>
          <a:p>
            <a:pPr marL="91440" indent="-91440">
              <a:buFont typeface="Arial" panose="020B0604020202020204" pitchFamily="34" charset="0"/>
              <a:buChar char="•"/>
            </a:pPr>
            <a:r>
              <a:rPr lang="en-US" sz="1000" dirty="0">
                <a:solidFill>
                  <a:schemeClr val="tx1"/>
                </a:solidFill>
              </a:rPr>
              <a:t>Use illness scripts that generate and support a diagnosis and recognize when patient presentations fall outside typical patterns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Filter, prioritize, and make connections between sources of information</a:t>
            </a:r>
          </a:p>
          <a:p>
            <a:pPr marL="91440" indent="-91440">
              <a:buFont typeface="Arial" panose="020B0604020202020204" pitchFamily="34" charset="0"/>
              <a:buChar char="•"/>
            </a:pPr>
            <a:r>
              <a:rPr lang="en-US" sz="1000" dirty="0">
                <a:solidFill>
                  <a:schemeClr val="tx1"/>
                </a:solidFill>
              </a:rPr>
              <a:t>Seek and integrate emerging information to update the differential diagnosis</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911133" cy="861774"/>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Assignments</a:t>
            </a:r>
          </a:p>
          <a:p>
            <a:pPr marL="91440" indent="-91440">
              <a:buFont typeface="Arial" panose="020B0604020202020204" pitchFamily="34" charset="0"/>
              <a:buChar char="•"/>
            </a:pPr>
            <a:r>
              <a:rPr lang="en-US" sz="1000" i="1" dirty="0">
                <a:cs typeface="Calibri"/>
              </a:rPr>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32343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Lacks basic medical knowledge to reason effectively</a:t>
            </a:r>
          </a:p>
          <a:p>
            <a:pPr marL="91440" indent="-91440">
              <a:buFont typeface="Arial" panose="020B0604020202020204" pitchFamily="34" charset="0"/>
              <a:buChar char="•"/>
            </a:pPr>
            <a:r>
              <a:rPr lang="en-US" sz="1000" dirty="0">
                <a:solidFill>
                  <a:schemeClr val="tx1"/>
                </a:solidFill>
              </a:rPr>
              <a:t>Becomes defensive and/or belligerent when questioned on differential diagnosis</a:t>
            </a:r>
          </a:p>
          <a:p>
            <a:pPr marL="91440" indent="-91440">
              <a:buFont typeface="Arial" panose="020B0604020202020204" pitchFamily="34" charset="0"/>
              <a:buChar char="•"/>
            </a:pPr>
            <a:r>
              <a:rPr lang="en-US" sz="1000" dirty="0">
                <a:solidFill>
                  <a:schemeClr val="tx1"/>
                </a:solidFill>
              </a:rPr>
              <a:t>Cannot explain or document clinical reasoning</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938719"/>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Integrate information about the patient to construct a simple problem list and basic differential diagnosis for a common chief concern.</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Develop a prioritized differential diagnosis and problem list for a patient with a common clinical condition.</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Develop a prioritized differential diagnosis and problem list for any patient concern or clinical condition.</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A667C703-49DC-EE4B-AF6C-AEB0D4E99E84}"/>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360449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7472"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Recommend and interpret common diagnostic and screening tests.</a:t>
            </a:r>
          </a:p>
          <a:p>
            <a:pPr algn="ctr"/>
            <a:r>
              <a:rPr lang="en-US" sz="1200" dirty="0">
                <a:solidFill>
                  <a:schemeClr val="tx1"/>
                </a:solidFill>
              </a:rPr>
              <a:t>(EPA 3)</a:t>
            </a:r>
          </a:p>
        </p:txBody>
      </p:sp>
      <p:sp>
        <p:nvSpPr>
          <p:cNvPr id="5" name="TextBox 4">
            <a:extLst>
              <a:ext uri="{FF2B5EF4-FFF2-40B4-BE49-F238E27FC236}">
                <a16:creationId xmlns:a16="http://schemas.microsoft.com/office/drawing/2014/main" id="{95AE092C-07C8-5B40-AD1F-53093D3660A3}"/>
              </a:ext>
            </a:extLst>
          </p:cNvPr>
          <p:cNvSpPr txBox="1"/>
          <p:nvPr/>
        </p:nvSpPr>
        <p:spPr>
          <a:xfrm>
            <a:off x="437120" y="1828800"/>
            <a:ext cx="2106705" cy="646331"/>
          </a:xfrm>
          <a:prstGeom prst="rect">
            <a:avLst/>
          </a:prstGeom>
          <a:noFill/>
        </p:spPr>
        <p:txBody>
          <a:bodyPr wrap="square" rtlCol="0">
            <a:spAutoFit/>
          </a:bodyPr>
          <a:lstStyle/>
          <a:p>
            <a:pPr algn="ctr"/>
            <a:r>
              <a:rPr lang="en-US" dirty="0"/>
              <a:t>Outcome</a:t>
            </a:r>
          </a:p>
          <a:p>
            <a:pPr algn="ctr"/>
            <a:r>
              <a:rPr lang="en-US" dirty="0"/>
              <a:t>Patient Care #9</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8510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Recommend and interpret common diagnostic and screening laboratory tests that have been presented in the Plains when provided with normal reference ranges</a:t>
            </a:r>
          </a:p>
          <a:p>
            <a:pPr marL="91440" lvl="1" indent="-91440">
              <a:buFont typeface="Arial" panose="020B0604020202020204" pitchFamily="34" charset="0"/>
              <a:buChar char="•"/>
            </a:pPr>
            <a:r>
              <a:rPr lang="en-US" sz="1000" dirty="0">
                <a:solidFill>
                  <a:schemeClr val="tx1"/>
                </a:solidFill>
                <a:cs typeface="Calibri"/>
              </a:rPr>
              <a:t>CBC, BMP, LFTs, Urinalysis, TSH, chest X-ray, ECG</a:t>
            </a:r>
          </a:p>
          <a:p>
            <a:pPr marL="91440" indent="-91440">
              <a:buFont typeface="Arial" panose="020B0604020202020204" pitchFamily="34" charset="0"/>
              <a:buChar char="•"/>
            </a:pPr>
            <a:r>
              <a:rPr lang="en-US" sz="1000" dirty="0">
                <a:solidFill>
                  <a:schemeClr val="tx1"/>
                </a:solidFill>
                <a:cs typeface="Calibri"/>
              </a:rPr>
              <a:t>Recognize need for assistance to evaluate urgency of results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Recommend and interpret common diagnostic and screening laboratory and radiologic tests in core Foothills specialties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Interpret normal and abnormal tests in a broad range of patient care scenarios, taking into account patient’s age, gender, race and illness when applicable</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Correlate labs with differential diagnosis </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Apply guidelines to individual patients and scenarios</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86232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Recommend and interpret common diagnostic and screening laboratory and radiologic tests across a broad range of medical and surgical specialties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Engage in shared decision-making with patients when applying recommendations    related to diagnostic and screening tests</a:t>
            </a:r>
          </a:p>
          <a:p>
            <a:pPr marL="91440" indent="-91440">
              <a:buFont typeface="Arial" panose="020B0604020202020204" pitchFamily="34" charset="0"/>
              <a:buChar char="•"/>
            </a:pPr>
            <a:r>
              <a:rPr lang="en-US" sz="1000" dirty="0">
                <a:solidFill>
                  <a:schemeClr val="tx1"/>
                </a:solidFill>
                <a:ea typeface="+mn-lt"/>
                <a:cs typeface="+mn-lt"/>
              </a:rPr>
              <a:t>Describe test characteristics to patients </a:t>
            </a:r>
          </a:p>
          <a:p>
            <a:pPr marL="91440" indent="-91440">
              <a:buFont typeface="Arial" panose="020B0604020202020204" pitchFamily="34" charset="0"/>
              <a:buChar char="•"/>
            </a:pPr>
            <a:r>
              <a:rPr lang="en-US" sz="1000" dirty="0">
                <a:ea typeface="+mn-lt"/>
                <a:cs typeface="+mn-lt"/>
              </a:rPr>
              <a:t>A</a:t>
            </a:r>
            <a:r>
              <a:rPr lang="en-US" sz="1000" dirty="0">
                <a:solidFill>
                  <a:schemeClr val="tx1"/>
                </a:solidFill>
                <a:ea typeface="+mn-lt"/>
                <a:cs typeface="+mn-lt"/>
              </a:rPr>
              <a:t>pply evidence-based medicine and cost effectiveness principles to the ordering and interpreting of diagnostic and screening tests</a:t>
            </a:r>
            <a:endParaRPr lang="en-US" sz="1000" dirty="0">
              <a:solidFill>
                <a:schemeClr val="tx1"/>
              </a:solidFill>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911133" cy="707886"/>
          </a:xfrm>
          <a:prstGeom prst="rect">
            <a:avLst/>
          </a:prstGeom>
          <a:noFill/>
        </p:spPr>
        <p:txBody>
          <a:bodyPr wrap="square" rtlCol="0" anchor="t">
            <a:spAutoFit/>
          </a:bodyPr>
          <a:lstStyle/>
          <a:p>
            <a:pPr>
              <a:buFont typeface="Arial" panose="020B0604020202020204" pitchFamily="34" charset="0"/>
              <a:buChar char="•"/>
            </a:pPr>
            <a:r>
              <a:rPr lang="en-US" sz="1000" i="1" dirty="0">
                <a:cs typeface="Calibri"/>
              </a:rPr>
              <a:t>Small group assessment</a:t>
            </a:r>
          </a:p>
          <a:p>
            <a:pPr>
              <a:buFont typeface="Arial" panose="020B0604020202020204" pitchFamily="34" charset="0"/>
              <a:buChar char="•"/>
            </a:pPr>
            <a:r>
              <a:rPr lang="en-US" sz="1000" i="1" dirty="0"/>
              <a:t>OSCE</a:t>
            </a:r>
          </a:p>
          <a:p>
            <a:pPr>
              <a:buFont typeface="Arial" panose="020B0604020202020204" pitchFamily="34" charset="0"/>
              <a:buChar char="•"/>
            </a:pPr>
            <a:r>
              <a:rPr lang="en-US" sz="1000" i="1" dirty="0"/>
              <a:t>preceptor assessment</a:t>
            </a:r>
          </a:p>
          <a:p>
            <a:pPr>
              <a:buFont typeface="Arial" panose="020B0604020202020204" pitchFamily="34" charset="0"/>
              <a:buChar char="•"/>
            </a:pPr>
            <a:r>
              <a:rPr lang="en-US" sz="1000" i="1" dirty="0"/>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a:p>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Unable to provide a rationale for ordering tests</a:t>
            </a:r>
          </a:p>
          <a:p>
            <a:pPr marL="91440" indent="-91440">
              <a:buFont typeface="Arial" panose="020B0604020202020204" pitchFamily="34" charset="0"/>
              <a:buChar char="•"/>
            </a:pPr>
            <a:r>
              <a:rPr lang="en-US" sz="1000" dirty="0">
                <a:solidFill>
                  <a:schemeClr val="tx1"/>
                </a:solidFill>
              </a:rPr>
              <a:t>Unable</a:t>
            </a:r>
            <a:r>
              <a:rPr lang="en-US" sz="1000" dirty="0">
                <a:solidFill>
                  <a:schemeClr val="tx1"/>
                </a:solidFill>
                <a:cs typeface="Calibri"/>
              </a:rPr>
              <a:t> to interpret normal and abnormal values of common lab testing with reference ranges provided</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Provide basic interpretation of common diagnostic and screening laboratory tests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Recommend and interpret common diagnostic and screening tests in a patient with a Foothills clinical condition.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Individualize recommendations and interpretations of  </a:t>
            </a:r>
          </a:p>
          <a:p>
            <a:r>
              <a:rPr lang="en-US" sz="1100" dirty="0"/>
              <a:t>diagnostic and screening tests.</a:t>
            </a:r>
            <a:endParaRPr lang="en-US" sz="1100" dirty="0">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01DBE1DD-DFE3-E945-83F0-2E1E0804C9B7}"/>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712224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7472"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Create and implement a management plan including entering and discussing patient orders/prescriptions and explaining the diagnosis and collaboratively discussing treatment plans (EPA 4)</a:t>
            </a:r>
          </a:p>
        </p:txBody>
      </p:sp>
      <p:sp>
        <p:nvSpPr>
          <p:cNvPr id="5" name="TextBox 4">
            <a:extLst>
              <a:ext uri="{FF2B5EF4-FFF2-40B4-BE49-F238E27FC236}">
                <a16:creationId xmlns:a16="http://schemas.microsoft.com/office/drawing/2014/main" id="{95AE092C-07C8-5B40-AD1F-53093D3660A3}"/>
              </a:ext>
            </a:extLst>
          </p:cNvPr>
          <p:cNvSpPr txBox="1"/>
          <p:nvPr/>
        </p:nvSpPr>
        <p:spPr>
          <a:xfrm>
            <a:off x="438911" y="1828800"/>
            <a:ext cx="2103120" cy="646331"/>
          </a:xfrm>
          <a:prstGeom prst="rect">
            <a:avLst/>
          </a:prstGeom>
          <a:noFill/>
        </p:spPr>
        <p:txBody>
          <a:bodyPr wrap="square" rtlCol="0">
            <a:spAutoFit/>
          </a:bodyPr>
          <a:lstStyle/>
          <a:p>
            <a:pPr algn="ctr"/>
            <a:r>
              <a:rPr lang="en-US" dirty="0"/>
              <a:t>Outcome</a:t>
            </a:r>
          </a:p>
          <a:p>
            <a:pPr algn="ctr"/>
            <a:r>
              <a:rPr lang="en-US" dirty="0"/>
              <a:t>Patient Care #10</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8510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Describe prescription elements including drug name, dose, administration, instructions, number dispensed, refills</a:t>
            </a:r>
          </a:p>
          <a:p>
            <a:pPr marL="91440" indent="-91440" fontAlgn="t">
              <a:buFont typeface="Arial" panose="020B0604020202020204" pitchFamily="34" charset="0"/>
              <a:buChar char="•"/>
            </a:pPr>
            <a:r>
              <a:rPr lang="en-US" sz="1000" dirty="0">
                <a:solidFill>
                  <a:schemeClr val="tx1"/>
                </a:solidFill>
                <a:cs typeface="Calibri"/>
              </a:rPr>
              <a:t>Describe safety measures to prevent prescribing errors (similar names, written numbers, etc.)</a:t>
            </a:r>
          </a:p>
          <a:p>
            <a:pPr marL="91440" indent="-91440" fontAlgn="t">
              <a:buFont typeface="Arial" panose="020B0604020202020204" pitchFamily="34" charset="0"/>
              <a:buChar char="•"/>
            </a:pPr>
            <a:r>
              <a:rPr lang="en-US" sz="1000" dirty="0">
                <a:solidFill>
                  <a:schemeClr val="tx1"/>
                </a:solidFill>
                <a:cs typeface="Calibri"/>
              </a:rPr>
              <a:t>Develop familiarity with electronic order entry </a:t>
            </a:r>
            <a:endParaRPr lang="en-US" sz="1000" dirty="0">
              <a:solidFill>
                <a:schemeClr val="tx1"/>
              </a:solidFill>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3016210"/>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Develop appropriate management plan with support from faculty including naming and ordering medications, labs, radiology, referrals, follow-up, etc. </a:t>
            </a:r>
          </a:p>
          <a:p>
            <a:pPr marL="91440" indent="-91440">
              <a:buFont typeface="Arial" panose="020B0604020202020204" pitchFamily="34" charset="0"/>
              <a:buChar char="•"/>
            </a:pPr>
            <a:r>
              <a:rPr lang="en-US" sz="1000" dirty="0">
                <a:solidFill>
                  <a:schemeClr val="tx1"/>
                </a:solidFill>
                <a:cs typeface="Calibri"/>
              </a:rPr>
              <a:t>Generate simple orders independently for co-signature in the EMR Recognizes when to tailor or deviate from standard order set</a:t>
            </a:r>
          </a:p>
          <a:p>
            <a:pPr marL="91440" indent="-91440">
              <a:buFont typeface="Arial" panose="020B0604020202020204" pitchFamily="34" charset="0"/>
              <a:buChar char="•"/>
            </a:pPr>
            <a:r>
              <a:rPr lang="en-US" sz="1000" dirty="0">
                <a:solidFill>
                  <a:schemeClr val="tx1"/>
                </a:solidFill>
                <a:cs typeface="Calibri"/>
              </a:rPr>
              <a:t>Communicate management plans to care teams and patients/families in a clear and comprehensive manner with minimal input from supervisors </a:t>
            </a: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708434"/>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For Foothills conditions, develop appropriate management plan including ordering medications, labs, radiology, referrals, follow-up independently  </a:t>
            </a:r>
          </a:p>
          <a:p>
            <a:pPr marL="91440" indent="-91440">
              <a:buFont typeface="Arial,Sans-Serif" panose="020B0604020202020204" pitchFamily="34" charset="0"/>
              <a:buChar char="•"/>
            </a:pPr>
            <a:r>
              <a:rPr lang="en-US" sz="1000" dirty="0">
                <a:solidFill>
                  <a:schemeClr val="tx1"/>
                </a:solidFill>
                <a:ea typeface="+mn-lt"/>
                <a:cs typeface="+mn-lt"/>
              </a:rPr>
              <a:t>For advanced conditions, develop appropriate management plan with minimal faculty support </a:t>
            </a:r>
          </a:p>
          <a:p>
            <a:pPr marL="91440" indent="-91440">
              <a:buFont typeface="Arial,Sans-Serif" panose="020B0604020202020204" pitchFamily="34" charset="0"/>
              <a:buChar char="•"/>
            </a:pPr>
            <a:r>
              <a:rPr lang="en-US" sz="1000" dirty="0">
                <a:solidFill>
                  <a:schemeClr val="tx1"/>
                </a:solidFill>
                <a:ea typeface="+mn-lt"/>
                <a:cs typeface="+mn-lt"/>
              </a:rPr>
              <a:t> Communicate complicated and sensitive management plans to care teams and patients/families in a clear and comprehensive manner with minimal input from supervisors</a:t>
            </a:r>
            <a:endParaRPr lang="en-US" sz="1000" dirty="0">
              <a:solidFill>
                <a:schemeClr val="tx1"/>
              </a:solidFill>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911133"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Assignments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a:p>
            <a:pPr marL="91440" indent="-91440">
              <a:buFont typeface="Arial" panose="020B0604020202020204" pitchFamily="34" charset="0"/>
              <a:buChar char="•"/>
            </a:pPr>
            <a:r>
              <a:rPr lang="en-US" sz="1000" i="1" dirty="0"/>
              <a:t>360 evaluation</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631216"/>
          </a:xfrm>
          <a:prstGeom prst="rect">
            <a:avLst/>
          </a:prstGeom>
          <a:noFill/>
        </p:spPr>
        <p:txBody>
          <a:bodyPr wrap="square" rtlCol="0" anchor="t">
            <a:spAutoFit/>
          </a:bodyPr>
          <a:lstStyle/>
          <a:p>
            <a:pPr marL="91440" indent="-91440">
              <a:buFont typeface="Arial" panose="020B0604020202020204" pitchFamily="34" charset="0"/>
              <a:buChar char="•"/>
            </a:pPr>
            <a:endParaRPr lang="en-US" sz="1000" dirty="0">
              <a:solidFill>
                <a:schemeClr val="tx1"/>
              </a:solidFill>
              <a:cs typeface="Calibri"/>
            </a:endParaRPr>
          </a:p>
          <a:p>
            <a:pPr marL="91440" indent="-91440">
              <a:buFont typeface="Arial" panose="020B0604020202020204" pitchFamily="34" charset="0"/>
              <a:buChar char="•"/>
            </a:pPr>
            <a:r>
              <a:rPr lang="en-US" sz="1000" dirty="0">
                <a:cs typeface="Calibri"/>
              </a:rPr>
              <a:t>Unable to describe importance of basic safe prescribing practices</a:t>
            </a:r>
          </a:p>
          <a:p>
            <a:pPr marL="91440" indent="-91440">
              <a:buFont typeface="Arial" panose="020B0604020202020204" pitchFamily="34" charset="0"/>
              <a:buChar char="•"/>
            </a:pPr>
            <a:r>
              <a:rPr lang="en-US" sz="1000" dirty="0">
                <a:solidFill>
                  <a:schemeClr val="tx1"/>
                </a:solidFill>
                <a:cs typeface="Calibri"/>
              </a:rPr>
              <a:t>Demonstrates inflexibility and closed-mindedness in discussions of care plan development</a:t>
            </a:r>
          </a:p>
          <a:p>
            <a:pPr marL="91440" indent="-91440">
              <a:buFont typeface="Arial" panose="020B0604020202020204" pitchFamily="34" charset="0"/>
              <a:buChar char="•"/>
            </a:pPr>
            <a:r>
              <a:rPr lang="en-US" sz="1000" dirty="0">
                <a:solidFill>
                  <a:schemeClr val="tx1"/>
                </a:solidFill>
                <a:cs typeface="Calibri"/>
              </a:rPr>
              <a:t>Lacks basic knowledge needed to guide orders</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Describe necessary elements of orders and prescriptions.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lvl="0"/>
            <a:r>
              <a:rPr lang="en-US" sz="1100" dirty="0">
                <a:solidFill>
                  <a:prstClr val="black"/>
                </a:solidFill>
              </a:rPr>
              <a:t>Develop a management plan for a common clinical condition with support from faculty. Input orders independently.   </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Develop a management plan for a common clinical condition independently and advanced conditions with faculty support.  </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7BB7EC42-760D-E246-927A-0D3BA65C861C}"/>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801654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Recognize a patient requiring urgent or emergent care, initiate evaluation and treatment and seek help (EPA 10)</a:t>
            </a:r>
          </a:p>
        </p:txBody>
      </p:sp>
      <p:sp>
        <p:nvSpPr>
          <p:cNvPr id="5" name="TextBox 4">
            <a:extLst>
              <a:ext uri="{FF2B5EF4-FFF2-40B4-BE49-F238E27FC236}">
                <a16:creationId xmlns:a16="http://schemas.microsoft.com/office/drawing/2014/main" id="{95AE092C-07C8-5B40-AD1F-53093D3660A3}"/>
              </a:ext>
            </a:extLst>
          </p:cNvPr>
          <p:cNvSpPr txBox="1"/>
          <p:nvPr/>
        </p:nvSpPr>
        <p:spPr>
          <a:xfrm>
            <a:off x="438912" y="1828800"/>
            <a:ext cx="2057400" cy="646331"/>
          </a:xfrm>
          <a:prstGeom prst="rect">
            <a:avLst/>
          </a:prstGeom>
          <a:noFill/>
        </p:spPr>
        <p:txBody>
          <a:bodyPr wrap="square" rtlCol="0">
            <a:spAutoFit/>
          </a:bodyPr>
          <a:lstStyle/>
          <a:p>
            <a:pPr algn="ctr"/>
            <a:r>
              <a:rPr lang="en-US" dirty="0"/>
              <a:t>Outcome</a:t>
            </a:r>
          </a:p>
          <a:p>
            <a:pPr algn="ctr"/>
            <a:r>
              <a:rPr lang="en-US" dirty="0"/>
              <a:t>Patient Care #11</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Recognize normal heart rate, respiratory rate, oxygen saturation</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Identify a patient with a normal cardio-pulmonary exam</a:t>
            </a:r>
          </a:p>
          <a:p>
            <a:pPr marL="91440" indent="-91440">
              <a:buFont typeface="Arial" panose="020B0604020202020204" pitchFamily="34" charset="0"/>
              <a:buChar char="•"/>
            </a:pPr>
            <a:r>
              <a:rPr lang="en-US" sz="1000" dirty="0">
                <a:solidFill>
                  <a:schemeClr val="tx1"/>
                </a:solidFill>
              </a:rPr>
              <a:t>Identify a patient with a normal neurologic exam and the absence of mental status changes </a:t>
            </a:r>
          </a:p>
          <a:p>
            <a:pPr marL="91440" indent="-91440">
              <a:buFont typeface="Arial" panose="020B0604020202020204" pitchFamily="34" charset="0"/>
              <a:buChar char="•"/>
            </a:pPr>
            <a:r>
              <a:rPr lang="en-US" sz="1000" dirty="0">
                <a:solidFill>
                  <a:schemeClr val="tx1"/>
                </a:solidFill>
                <a:cs typeface="Calibri"/>
              </a:rPr>
              <a:t>Call for help when presented with a patient with medical needs beyond their scope of training</a:t>
            </a:r>
          </a:p>
          <a:p>
            <a:pPr marL="91440" indent="-91440">
              <a:buFont typeface="Arial" panose="020B0604020202020204" pitchFamily="34" charset="0"/>
              <a:buChar char="•"/>
            </a:pPr>
            <a:r>
              <a:rPr lang="en-US" sz="1000" dirty="0">
                <a:solidFill>
                  <a:schemeClr val="tx1"/>
                </a:solidFill>
                <a:cs typeface="Calibri"/>
              </a:rPr>
              <a:t>Complete BLS certification</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543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Recognize signs of acute patient distress beyond vital sign abnormalities that require urgent attention (e.g. CP, SOB, EKG changes, pallor, diaphoresis)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Recognize signs of acute neurologic distress (mental status, change, eye exam gain, gait change, etc.).</a:t>
            </a:r>
          </a:p>
          <a:p>
            <a:pPr marL="91440" indent="-91440">
              <a:buFont typeface="Arial" panose="020B0604020202020204" pitchFamily="34" charset="0"/>
              <a:buChar char="•"/>
            </a:pPr>
            <a:r>
              <a:rPr lang="en-US" sz="1000" dirty="0">
                <a:solidFill>
                  <a:schemeClr val="tx1"/>
                </a:solidFill>
                <a:cs typeface="Calibri"/>
              </a:rPr>
              <a:t>Ask for help </a:t>
            </a: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723823"/>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cs typeface="Calibri"/>
              </a:rPr>
              <a:t>I</a:t>
            </a:r>
            <a:r>
              <a:rPr lang="en-US" sz="1000" dirty="0">
                <a:solidFill>
                  <a:schemeClr val="tx1"/>
                </a:solidFill>
                <a:cs typeface="Calibri"/>
              </a:rPr>
              <a:t>ndependently identify patients needing urgent vs. emergent care</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cs typeface="Calibri"/>
              </a:rPr>
              <a:t>Identify patients needing escalation in level of care</a:t>
            </a:r>
          </a:p>
          <a:p>
            <a:pPr marL="91440" indent="-91440">
              <a:buFont typeface="Arial" panose="020B0604020202020204" pitchFamily="34" charset="0"/>
              <a:buChar char="•"/>
            </a:pPr>
            <a:r>
              <a:rPr lang="en-US" sz="1000" dirty="0">
                <a:solidFill>
                  <a:schemeClr val="tx1"/>
                </a:solidFill>
                <a:cs typeface="Calibri"/>
              </a:rPr>
              <a:t>Respond to early clinical deterioration and seek timely help</a:t>
            </a:r>
          </a:p>
          <a:p>
            <a:pPr marL="91440" indent="-91440">
              <a:buFont typeface="Arial" panose="020B0604020202020204" pitchFamily="34" charset="0"/>
              <a:buChar char="•"/>
            </a:pPr>
            <a:r>
              <a:rPr lang="en-US" sz="1000" dirty="0">
                <a:solidFill>
                  <a:schemeClr val="tx1"/>
                </a:solidFill>
                <a:cs typeface="Calibri"/>
              </a:rPr>
              <a:t>Provide initial triage and management of acute cardiopulmonary, neurologic, hematologic, </a:t>
            </a:r>
            <a:r>
              <a:rPr lang="en-US" sz="1000" dirty="0">
                <a:cs typeface="Calibri"/>
              </a:rPr>
              <a:t>and septic </a:t>
            </a:r>
            <a:r>
              <a:rPr lang="en-US" sz="1000" dirty="0">
                <a:solidFill>
                  <a:schemeClr val="tx1"/>
                </a:solidFill>
                <a:cs typeface="Calibri"/>
              </a:rPr>
              <a:t>emergencies </a:t>
            </a:r>
          </a:p>
          <a:p>
            <a:pPr marL="91440" indent="-91440">
              <a:buFont typeface="Arial" panose="020B0604020202020204" pitchFamily="34" charset="0"/>
              <a:buChar char="•"/>
            </a:pPr>
            <a:r>
              <a:rPr lang="en-US" sz="1000" dirty="0">
                <a:solidFill>
                  <a:schemeClr val="tx1"/>
                </a:solidFill>
                <a:cs typeface="Calibri"/>
              </a:rPr>
              <a:t>Describe advanced pathophysiology of common </a:t>
            </a:r>
            <a:r>
              <a:rPr lang="en-US" sz="1000" dirty="0">
                <a:cs typeface="Calibri"/>
              </a:rPr>
              <a:t>emergent conditions (e.g. MI, PE, GI bleed, stroke, sepsis)</a:t>
            </a:r>
            <a:r>
              <a:rPr lang="en-US" sz="1000" dirty="0">
                <a:solidFill>
                  <a:schemeClr val="tx1"/>
                </a:solidFill>
                <a:ea typeface="+mn-lt"/>
                <a:cs typeface="+mn-lt"/>
              </a:rPr>
              <a:t>)</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MCQ</a:t>
            </a:r>
            <a:endParaRPr lang="en-US" sz="1000" i="1" dirty="0">
              <a:cs typeface="Calibri"/>
            </a:endParaRPr>
          </a:p>
          <a:p>
            <a:pPr marL="91440" indent="-91440">
              <a:buFont typeface="Arial" panose="020B0604020202020204" pitchFamily="34" charset="0"/>
              <a:buChar char="•"/>
            </a:pPr>
            <a:r>
              <a:rPr lang="en-US" sz="1000" i="1" dirty="0"/>
              <a:t>Small group assessment</a:t>
            </a:r>
            <a:endParaRPr lang="en-US" sz="1000" i="1" dirty="0">
              <a:cs typeface="Calibri"/>
            </a:endParaRP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Unable to list vital signs and importance of measurement in all patient care encounters</a:t>
            </a:r>
          </a:p>
          <a:p>
            <a:pPr marL="91440" indent="-91440">
              <a:buFont typeface="Arial" panose="020B0604020202020204" pitchFamily="34" charset="0"/>
              <a:buChar char="•"/>
            </a:pPr>
            <a:r>
              <a:rPr lang="en-US" sz="1000" dirty="0">
                <a:solidFill>
                  <a:schemeClr val="tx1"/>
                </a:solidFill>
                <a:cs typeface="Calibri"/>
              </a:rPr>
              <a:t>Dismisses concerns of team members (nurses, family members, etc.) about patient deterioration</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Recognize normal vital signs, mental status, and cardiopulmonary status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769441"/>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Recognize and respond to unstable vital signs, altered mental status, and cardiopulmonary distress</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cs typeface="Calibri"/>
              </a:rPr>
              <a:t>Recognize and respond to patients needing escalation in care and provide initial management of emergent conditions independently</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CA7A1572-A7E0-7B4B-95E6-7177D5E42A49}"/>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3041768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Perform general procedures for a physician (EPA 12) </a:t>
            </a:r>
          </a:p>
        </p:txBody>
      </p:sp>
      <p:sp>
        <p:nvSpPr>
          <p:cNvPr id="5" name="TextBox 4">
            <a:extLst>
              <a:ext uri="{FF2B5EF4-FFF2-40B4-BE49-F238E27FC236}">
                <a16:creationId xmlns:a16="http://schemas.microsoft.com/office/drawing/2014/main" id="{95AE092C-07C8-5B40-AD1F-53093D3660A3}"/>
              </a:ext>
            </a:extLst>
          </p:cNvPr>
          <p:cNvSpPr txBox="1"/>
          <p:nvPr/>
        </p:nvSpPr>
        <p:spPr>
          <a:xfrm>
            <a:off x="438912" y="1838156"/>
            <a:ext cx="2057400" cy="646331"/>
          </a:xfrm>
          <a:prstGeom prst="rect">
            <a:avLst/>
          </a:prstGeom>
          <a:noFill/>
        </p:spPr>
        <p:txBody>
          <a:bodyPr wrap="square" rtlCol="0">
            <a:spAutoFit/>
          </a:bodyPr>
          <a:lstStyle/>
          <a:p>
            <a:pPr algn="ctr"/>
            <a:r>
              <a:rPr lang="en-US" dirty="0"/>
              <a:t>Outcome</a:t>
            </a:r>
          </a:p>
          <a:p>
            <a:pPr algn="ctr"/>
            <a:r>
              <a:rPr lang="en-US" dirty="0"/>
              <a:t>Patient Care #12</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Demonstrate the following procedures: </a:t>
            </a:r>
          </a:p>
          <a:p>
            <a:pPr marL="182880" lvl="1" indent="-91440">
              <a:buFont typeface="Arial" panose="020B0604020202020204" pitchFamily="34" charset="0"/>
              <a:buChar char="•"/>
            </a:pPr>
            <a:r>
              <a:rPr lang="en-US" sz="1000" dirty="0">
                <a:solidFill>
                  <a:schemeClr val="tx1"/>
                </a:solidFill>
                <a:ea typeface="+mn-lt"/>
                <a:cs typeface="+mn-lt"/>
              </a:rPr>
              <a:t>CPR </a:t>
            </a:r>
          </a:p>
          <a:p>
            <a:pPr marL="182880" lvl="1" indent="-91440">
              <a:buFont typeface="Arial" panose="020B0604020202020204" pitchFamily="34" charset="0"/>
              <a:buChar char="•"/>
            </a:pPr>
            <a:r>
              <a:rPr lang="en-US" sz="1000" dirty="0">
                <a:solidFill>
                  <a:schemeClr val="tx1"/>
                </a:solidFill>
                <a:ea typeface="+mn-lt"/>
                <a:cs typeface="+mn-lt"/>
              </a:rPr>
              <a:t>Bag-mask ventilation </a:t>
            </a:r>
          </a:p>
          <a:p>
            <a:pPr marL="182880" lvl="1" indent="-91440">
              <a:buFont typeface="Arial" panose="020B0604020202020204" pitchFamily="34" charset="0"/>
              <a:buChar char="•"/>
            </a:pPr>
            <a:r>
              <a:rPr lang="en-US" sz="1000" dirty="0">
                <a:solidFill>
                  <a:schemeClr val="tx1"/>
                </a:solidFill>
              </a:rPr>
              <a:t>Laceration repair: wound cleaning, anesthetic application, suture selection, demonstrate interrupted stitches</a:t>
            </a:r>
            <a:r>
              <a:rPr lang="en-US" sz="1000" dirty="0">
                <a:solidFill>
                  <a:schemeClr val="tx1"/>
                </a:solidFill>
                <a:cs typeface="Calibri"/>
              </a:rPr>
              <a:t>, wound care management</a:t>
            </a:r>
          </a:p>
          <a:p>
            <a:pPr marL="182880" lvl="1" indent="-91440">
              <a:buFont typeface="Arial" panose="020B0604020202020204" pitchFamily="34" charset="0"/>
              <a:buChar char="•"/>
            </a:pPr>
            <a:r>
              <a:rPr lang="en-US" sz="1000" dirty="0">
                <a:solidFill>
                  <a:schemeClr val="tx1"/>
                </a:solidFill>
                <a:cs typeface="Calibri"/>
              </a:rPr>
              <a:t>Pap smear</a:t>
            </a:r>
          </a:p>
          <a:p>
            <a:pPr marL="182880" lvl="1" indent="-91440">
              <a:buFont typeface="Arial" panose="020B0604020202020204" pitchFamily="34" charset="0"/>
              <a:buChar char="•"/>
            </a:pPr>
            <a:r>
              <a:rPr lang="en-US" sz="1000" dirty="0">
                <a:solidFill>
                  <a:schemeClr val="tx1"/>
                </a:solidFill>
                <a:cs typeface="Calibri"/>
              </a:rPr>
              <a:t>Venipuncture</a:t>
            </a:r>
          </a:p>
          <a:p>
            <a:pPr marL="91440" indent="-91440">
              <a:buFont typeface="Arial" panose="020B0604020202020204" pitchFamily="34" charset="0"/>
              <a:buChar char="•"/>
            </a:pPr>
            <a:r>
              <a:rPr lang="en-US" sz="1000" dirty="0">
                <a:solidFill>
                  <a:schemeClr val="tx1"/>
                </a:solidFill>
                <a:cs typeface="Calibri"/>
              </a:rPr>
              <a:t>Know when and demonstrate ability to </a:t>
            </a:r>
            <a:r>
              <a:rPr lang="en-US" sz="1000">
                <a:solidFill>
                  <a:schemeClr val="tx1"/>
                </a:solidFill>
                <a:cs typeface="Calibri"/>
              </a:rPr>
              <a:t>perform informed consent</a:t>
            </a:r>
            <a:endParaRPr lang="en-US" sz="1000" dirty="0">
              <a:solidFill>
                <a:schemeClr val="tx1"/>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554545"/>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necessary preparation for performance of procedures</a:t>
            </a:r>
          </a:p>
          <a:p>
            <a:pPr marL="91440" indent="-91440">
              <a:buFont typeface="Arial" panose="020B0604020202020204" pitchFamily="34" charset="0"/>
              <a:buChar char="•"/>
            </a:pPr>
            <a:r>
              <a:rPr lang="en-US" sz="1000" dirty="0">
                <a:solidFill>
                  <a:schemeClr val="tx1"/>
                </a:solidFill>
              </a:rPr>
              <a:t>Correctly perform procedure on multiple occasions over time. </a:t>
            </a:r>
          </a:p>
          <a:p>
            <a:pPr marL="91440" indent="-91440">
              <a:buFont typeface="Arial" panose="020B0604020202020204" pitchFamily="34" charset="0"/>
              <a:buChar char="•"/>
            </a:pPr>
            <a:r>
              <a:rPr lang="en-US" sz="1000" dirty="0">
                <a:solidFill>
                  <a:schemeClr val="tx1"/>
                </a:solidFill>
              </a:rPr>
              <a:t>Demonstrate knowledge of consent and appropriateness of procedures in a broad range of surgical and medical specialties  </a:t>
            </a:r>
          </a:p>
          <a:p>
            <a:pPr marL="91440" indent="-91440">
              <a:buFont typeface="Arial" panose="020B0604020202020204" pitchFamily="34" charset="0"/>
              <a:buChar char="•"/>
            </a:pPr>
            <a:r>
              <a:rPr lang="en-US" sz="1000" dirty="0">
                <a:solidFill>
                  <a:schemeClr val="tx1"/>
                </a:solidFill>
                <a:cs typeface="Calibri"/>
              </a:rPr>
              <a:t>Demonstrates patient-centered skills while performing procedures</a:t>
            </a:r>
          </a:p>
          <a:p>
            <a:pPr marL="91440" indent="-91440">
              <a:buFont typeface="Arial" panose="020B0604020202020204" pitchFamily="34" charset="0"/>
              <a:buChar char="•"/>
            </a:pPr>
            <a:r>
              <a:rPr lang="en-US" sz="1000" dirty="0">
                <a:solidFill>
                  <a:schemeClr val="tx1"/>
                </a:solidFill>
                <a:cs typeface="Calibri"/>
              </a:rPr>
              <a:t>Asks for help with complications</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Refusal to perform outlined procedures</a:t>
            </a:r>
          </a:p>
          <a:p>
            <a:pPr marL="91440" indent="-91440">
              <a:buFont typeface="Arial" panose="020B0604020202020204" pitchFamily="34" charset="0"/>
              <a:buChar char="•"/>
            </a:pPr>
            <a:r>
              <a:rPr lang="en-US" sz="1000" dirty="0">
                <a:solidFill>
                  <a:schemeClr val="tx1"/>
                </a:solidFill>
                <a:cs typeface="Calibri"/>
              </a:rPr>
              <a:t>Lack of empathy or regard to patient comfort</a:t>
            </a:r>
          </a:p>
          <a:p>
            <a:pPr marL="91440" indent="-91440">
              <a:buFont typeface="Arial" panose="020B0604020202020204" pitchFamily="34" charset="0"/>
              <a:buChar char="•"/>
            </a:pPr>
            <a:r>
              <a:rPr lang="en-US" sz="1000" dirty="0">
                <a:cs typeface="Calibri"/>
              </a:rPr>
              <a:t>Performs procedures without appropriate oversight</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Participate in basic procedures </a:t>
            </a:r>
            <a:r>
              <a:rPr lang="en-US" sz="1100" dirty="0">
                <a:ea typeface="+mn-lt"/>
                <a:cs typeface="+mn-lt"/>
              </a:rPr>
              <a:t>with </a:t>
            </a:r>
            <a:r>
              <a:rPr lang="en-US" sz="1100" dirty="0"/>
              <a:t>supervision.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60016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Perform basic procedures with supervision after obtaining consent.</a:t>
            </a:r>
            <a:endParaRPr lang="en-US" sz="1100" dirty="0">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956550B2-6E04-0C4A-BACC-EAEE611ADF7F}"/>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172967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Integrate individual, community, socio-ecological, and systems factors in service of patient and family well-being.</a:t>
            </a:r>
          </a:p>
        </p:txBody>
      </p:sp>
      <p:sp>
        <p:nvSpPr>
          <p:cNvPr id="5" name="TextBox 4">
            <a:extLst>
              <a:ext uri="{FF2B5EF4-FFF2-40B4-BE49-F238E27FC236}">
                <a16:creationId xmlns:a16="http://schemas.microsoft.com/office/drawing/2014/main" id="{95AE092C-07C8-5B40-AD1F-53093D3660A3}"/>
              </a:ext>
            </a:extLst>
          </p:cNvPr>
          <p:cNvSpPr txBox="1"/>
          <p:nvPr/>
        </p:nvSpPr>
        <p:spPr>
          <a:xfrm>
            <a:off x="438912" y="1838156"/>
            <a:ext cx="2057400" cy="646331"/>
          </a:xfrm>
          <a:prstGeom prst="rect">
            <a:avLst/>
          </a:prstGeom>
          <a:noFill/>
        </p:spPr>
        <p:txBody>
          <a:bodyPr wrap="square" rtlCol="0">
            <a:spAutoFit/>
          </a:bodyPr>
          <a:lstStyle/>
          <a:p>
            <a:pPr algn="ctr"/>
            <a:r>
              <a:rPr lang="en-US" dirty="0"/>
              <a:t>Outcome</a:t>
            </a:r>
          </a:p>
          <a:p>
            <a:pPr algn="ctr"/>
            <a:r>
              <a:rPr lang="en-US" dirty="0"/>
              <a:t>Patient Care #13</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Define and describe components of social history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Differentiate individual vs. systems factors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Describe common patterns of power differentials in physician-patient interactions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Describe common barriers that impact access to care and ability of patients to participate in care (e.g. language, transportation, etc.)</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Define culture-bound syndrome </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2382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Create individualized patient care plans that mitigate against the impact of social determinants of health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Differentiate population and individual health while appropriately applying evidence-based care to unique patient circumstances</a:t>
            </a:r>
          </a:p>
          <a:p>
            <a:pPr marL="91440" indent="-91440">
              <a:buFont typeface="Arial" panose="020B0604020202020204" pitchFamily="34" charset="0"/>
              <a:buChar char="•"/>
            </a:pPr>
            <a:r>
              <a:rPr lang="en-US" sz="1000" dirty="0">
                <a:solidFill>
                  <a:schemeClr val="tx1"/>
                </a:solidFill>
                <a:cs typeface="Calibri"/>
              </a:rPr>
              <a:t>Incorporate health systems and family members into treatment plans</a:t>
            </a:r>
          </a:p>
          <a:p>
            <a:pPr marL="91440" indent="-91440">
              <a:buFont typeface="Arial" panose="020B0604020202020204" pitchFamily="34" charset="0"/>
              <a:buChar char="•"/>
            </a:pPr>
            <a:r>
              <a:rPr lang="en-US" sz="1000" dirty="0">
                <a:solidFill>
                  <a:schemeClr val="tx1"/>
                </a:solidFill>
                <a:cs typeface="Calibri"/>
              </a:rPr>
              <a:t>Incorporate inter-professional and community resources to address patient-specific barriers</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462213"/>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cs typeface="Calibri"/>
              </a:rPr>
              <a:t>Approach individual health with a public health lens</a:t>
            </a:r>
            <a:endParaRPr lang="en-US" sz="1100" dirty="0">
              <a:solidFill>
                <a:schemeClr val="tx1"/>
              </a:solidFill>
            </a:endParaRPr>
          </a:p>
          <a:p>
            <a:pPr marL="91440" indent="-91440">
              <a:buFont typeface="Arial" panose="020B0604020202020204" pitchFamily="34" charset="0"/>
              <a:buChar char="•"/>
            </a:pPr>
            <a:r>
              <a:rPr lang="en-US" sz="1100" dirty="0">
                <a:solidFill>
                  <a:schemeClr val="tx1"/>
                </a:solidFill>
                <a:cs typeface="Calibri"/>
              </a:rPr>
              <a:t>Provide highly personalized treatment planning that considers the patient's life and context outside of the medical system</a:t>
            </a:r>
          </a:p>
          <a:p>
            <a:pPr marL="91440" indent="-91440">
              <a:buFont typeface="Arial" panose="020B0604020202020204" pitchFamily="34" charset="0"/>
              <a:buChar char="•"/>
            </a:pPr>
            <a:r>
              <a:rPr lang="en-US" sz="1100" dirty="0">
                <a:solidFill>
                  <a:schemeClr val="tx1"/>
                </a:solidFill>
                <a:cs typeface="Calibri"/>
              </a:rPr>
              <a:t>Demonstrate activation of system, family, and community resources aimed at mitigation of social determinants of health</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MCQ</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Reflection</a:t>
            </a:r>
          </a:p>
          <a:p>
            <a:pPr marL="91440" indent="-91440">
              <a:buFont typeface="Arial" panose="020B0604020202020204" pitchFamily="34" charset="0"/>
              <a:buChar char="•"/>
            </a:pPr>
            <a:r>
              <a:rPr lang="en-US" sz="1000" i="1" dirty="0">
                <a:cs typeface="Calibri"/>
              </a:rPr>
              <a:t>Preceptor assessment</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Reflection</a:t>
            </a:r>
          </a:p>
          <a:p>
            <a:pPr marL="91440" indent="-91440">
              <a:buFont typeface="Arial" panose="020B0604020202020204" pitchFamily="34" charset="0"/>
              <a:buChar char="•"/>
            </a:pPr>
            <a:r>
              <a:rPr lang="en-US" sz="1000" i="1" dirty="0"/>
              <a:t>360 evaluation</a:t>
            </a:r>
          </a:p>
          <a:p>
            <a:pPr marL="91440" indent="-91440">
              <a:buFont typeface="Arial" panose="020B0604020202020204" pitchFamily="34" charset="0"/>
              <a:buChar char="•"/>
            </a:pP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Reflection</a:t>
            </a:r>
          </a:p>
          <a:p>
            <a:pPr marL="91440" indent="-91440">
              <a:buFont typeface="Arial" panose="020B0604020202020204" pitchFamily="34" charset="0"/>
              <a:buChar char="•"/>
            </a:pPr>
            <a:r>
              <a:rPr lang="en-US" sz="1000" i="1" dirty="0"/>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Unwilling to ask about patient context</a:t>
            </a:r>
          </a:p>
          <a:p>
            <a:pPr marL="91440" indent="-91440">
              <a:buFont typeface="Arial" panose="020B0604020202020204" pitchFamily="34" charset="0"/>
              <a:buChar char="•"/>
            </a:pPr>
            <a:r>
              <a:rPr lang="en-US" sz="1000" dirty="0">
                <a:solidFill>
                  <a:schemeClr val="tx1"/>
                </a:solidFill>
              </a:rPr>
              <a:t>Unaware of impact of student’s own social factors on relationships with patients and families</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938719"/>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Gather information about patient context and values and create a basic structural differential for a patient with a common chief complaint.</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Create a structural differential; Adapt care plan to account for individual, community, socio-ecological, and/or systems factors.</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Integrate individual, community, socio-ecological, and systems factors in service of patient and family well-being.</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86E2523C-3983-584F-8A4C-80454B0CF5E3}"/>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67279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Organize and prioritize responsibilities to provide care that is safe, effective, and efficient.</a:t>
            </a:r>
          </a:p>
        </p:txBody>
      </p:sp>
      <p:sp>
        <p:nvSpPr>
          <p:cNvPr id="5" name="TextBox 4">
            <a:extLst>
              <a:ext uri="{FF2B5EF4-FFF2-40B4-BE49-F238E27FC236}">
                <a16:creationId xmlns:a16="http://schemas.microsoft.com/office/drawing/2014/main" id="{95AE092C-07C8-5B40-AD1F-53093D3660A3}"/>
              </a:ext>
            </a:extLst>
          </p:cNvPr>
          <p:cNvSpPr txBox="1"/>
          <p:nvPr/>
        </p:nvSpPr>
        <p:spPr>
          <a:xfrm>
            <a:off x="438912" y="1838156"/>
            <a:ext cx="2057400" cy="646331"/>
          </a:xfrm>
          <a:prstGeom prst="rect">
            <a:avLst/>
          </a:prstGeom>
          <a:noFill/>
        </p:spPr>
        <p:txBody>
          <a:bodyPr wrap="square" rtlCol="0">
            <a:spAutoFit/>
          </a:bodyPr>
          <a:lstStyle/>
          <a:p>
            <a:pPr algn="ctr"/>
            <a:r>
              <a:rPr lang="en-US" dirty="0"/>
              <a:t>Outcome</a:t>
            </a:r>
          </a:p>
          <a:p>
            <a:pPr algn="ctr"/>
            <a:r>
              <a:rPr lang="en-US" dirty="0"/>
              <a:t>Patient Care #14</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Regularly complete assignments on time with little external reminders</a:t>
            </a:r>
          </a:p>
          <a:p>
            <a:pPr marL="91440" indent="-91440">
              <a:buFont typeface="Arial" panose="020B0604020202020204" pitchFamily="34" charset="0"/>
              <a:buChar char="•"/>
            </a:pPr>
            <a:r>
              <a:rPr lang="en-US" sz="1000" dirty="0">
                <a:solidFill>
                  <a:schemeClr val="tx1"/>
                </a:solidFill>
                <a:cs typeface="Calibri"/>
              </a:rPr>
              <a:t>Begin to develop a system for time management and tracking tasks  </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543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Prioritize and anticipate needs of patients  </a:t>
            </a:r>
            <a:r>
              <a:rPr lang="en-US" sz="1000" dirty="0">
                <a:solidFill>
                  <a:schemeClr val="tx1"/>
                </a:solidFill>
                <a:cs typeface="Calibri"/>
              </a:rPr>
              <a:t>Ask for assistance with tasks when needed if workload is hindering efficient and safe care of patients Identify urgent and emergent situations and appropriately prioritize those tasks </a:t>
            </a:r>
          </a:p>
          <a:p>
            <a:pPr marL="91440" indent="-91440">
              <a:buFont typeface="Arial" panose="020B0604020202020204" pitchFamily="34" charset="0"/>
              <a:buChar char="•"/>
            </a:pPr>
            <a:r>
              <a:rPr lang="en-US" sz="1000" dirty="0">
                <a:solidFill>
                  <a:schemeClr val="tx1"/>
                </a:solidFill>
                <a:cs typeface="Calibri"/>
              </a:rPr>
              <a:t>Has a system for managing patient care tasks</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292935"/>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rPr>
              <a:t>Safely and effectively multi-task and delegate tasks to maximize efficiency</a:t>
            </a:r>
          </a:p>
          <a:p>
            <a:pPr marL="91440" indent="-91440">
              <a:buFont typeface="Arial" panose="020B0604020202020204" pitchFamily="34" charset="0"/>
              <a:buChar char="•"/>
            </a:pPr>
            <a:r>
              <a:rPr lang="en-US" sz="1100" dirty="0">
                <a:solidFill>
                  <a:schemeClr val="tx1"/>
                </a:solidFill>
                <a:cs typeface="Calibri"/>
              </a:rPr>
              <a:t>Create proactive plans to attempt to minimize urgent issues </a:t>
            </a:r>
          </a:p>
          <a:p>
            <a:pPr marL="91440" indent="-91440">
              <a:buFont typeface="Arial" panose="020B0604020202020204" pitchFamily="34" charset="0"/>
              <a:buChar char="•"/>
            </a:pPr>
            <a:r>
              <a:rPr lang="en-US" sz="1100" dirty="0">
                <a:solidFill>
                  <a:schemeClr val="tx1"/>
                </a:solidFill>
                <a:cs typeface="Calibri"/>
              </a:rPr>
              <a:t>Work collaboratively with inter-professional team to maximize patient safety and care efficiency</a:t>
            </a:r>
          </a:p>
          <a:p>
            <a:pPr marL="91440" indent="-91440">
              <a:buFont typeface="Arial" panose="020B0604020202020204" pitchFamily="34" charset="0"/>
              <a:buChar char="•"/>
            </a:pPr>
            <a:r>
              <a:rPr lang="en-US" sz="1100" dirty="0">
                <a:solidFill>
                  <a:schemeClr val="tx1"/>
                </a:solidFill>
                <a:ea typeface="+mn-lt"/>
                <a:cs typeface="+mn-lt"/>
              </a:rPr>
              <a:t>Has a well-developed system to track tasks</a:t>
            </a:r>
            <a:endParaRPr lang="en-US" sz="11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Evaluation completion</a:t>
            </a:r>
          </a:p>
          <a:p>
            <a:pPr marL="91440" indent="-91440">
              <a:buFont typeface="Arial" panose="020B0604020202020204" pitchFamily="34" charset="0"/>
              <a:buChar char="•"/>
            </a:pPr>
            <a:r>
              <a:rPr lang="en-US" sz="1000" i="1" dirty="0">
                <a:cs typeface="Calibri"/>
              </a:rPr>
              <a:t>Assignment completion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p>
          <a:p>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553998"/>
          </a:xfrm>
          <a:prstGeom prst="rect">
            <a:avLst/>
          </a:prstGeom>
          <a:noFill/>
        </p:spPr>
        <p:txBody>
          <a:bodyPr wrap="square" rtlCol="0" anchor="t">
            <a:spAutoFit/>
          </a:bodyPr>
          <a:lstStyle/>
          <a:p>
            <a:pPr marL="171450" indent="-171450">
              <a:buFont typeface="Arial" panose="020B0604020202020204" pitchFamily="34" charset="0"/>
              <a:buChar char="•"/>
            </a:pPr>
            <a:r>
              <a:rPr lang="en-US" sz="1000" dirty="0">
                <a:solidFill>
                  <a:schemeClr val="tx1"/>
                </a:solidFill>
                <a:cs typeface="Calibri"/>
              </a:rPr>
              <a:t>Unwilling to respond to feedback in a productive manner</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769441"/>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cs typeface="Calibri"/>
              </a:rPr>
              <a:t>Demonstrate appropriate organization and prioritization for classroom work.</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Demonstrate ability to organize the safe and efficient care of 1-2 patients simultaneously with support from faculty.  </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60016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Organize efficient care of multiple patients simultaneously.  </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8D650718-3DA0-9542-AA5E-81415B3AB400}"/>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020016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Demonstrate effective verbal and nonverbal communication with patients, families, and health professionals of diverse backgrounds. </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Outcome</a:t>
            </a:r>
          </a:p>
          <a:p>
            <a:pPr algn="ctr"/>
            <a:r>
              <a:rPr lang="en-US" dirty="0"/>
              <a:t>Interpersonal and Communication Skills #15</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332398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Seek out and responds effectively to feedback on improving communication skills</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cs typeface="Calibri"/>
              </a:rPr>
              <a:t>Describe and practice skills for initiating patient encounters, building and sustaining the patient-doctor relationship, building and sustaining visit structure, gathering information, and closing the visit</a:t>
            </a:r>
          </a:p>
          <a:p>
            <a:pPr marL="91440" indent="-91440">
              <a:buFont typeface="Arial" panose="020B0604020202020204" pitchFamily="34" charset="0"/>
              <a:buChar char="•"/>
            </a:pPr>
            <a:r>
              <a:rPr lang="en-US" sz="1000" dirty="0">
                <a:solidFill>
                  <a:schemeClr val="tx1"/>
                </a:solidFill>
                <a:cs typeface="Calibri"/>
              </a:rPr>
              <a:t>Ask patients about their social history and life context when gathering information</a:t>
            </a:r>
          </a:p>
          <a:p>
            <a:pPr marL="91440" indent="-91440">
              <a:buFont typeface="Arial" panose="020B0604020202020204" pitchFamily="34" charset="0"/>
              <a:buChar char="•"/>
            </a:pPr>
            <a:r>
              <a:rPr lang="en-US" sz="1000" dirty="0">
                <a:solidFill>
                  <a:schemeClr val="tx1"/>
                </a:solidFill>
                <a:cs typeface="Calibri"/>
              </a:rPr>
              <a:t>Describe skills for sharing difficult news and strong emotions</a:t>
            </a:r>
          </a:p>
          <a:p>
            <a:pPr marL="91440" indent="-91440">
              <a:buFont typeface="Arial" panose="020B0604020202020204" pitchFamily="34" charset="0"/>
              <a:buChar char="•"/>
            </a:pPr>
            <a:r>
              <a:rPr lang="en-US" sz="1000" dirty="0">
                <a:solidFill>
                  <a:schemeClr val="tx1"/>
                </a:solidFill>
                <a:cs typeface="Calibri"/>
              </a:rPr>
              <a:t>Describe sources of implicit and explicit bias and the impact on communication.</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3339376"/>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Able to accurately assess the impact of their own communication skills</a:t>
            </a:r>
            <a:r>
              <a:rPr lang="en-US" sz="1000" dirty="0">
                <a:solidFill>
                  <a:schemeClr val="tx1"/>
                </a:solidFill>
                <a:cs typeface="Calibri"/>
              </a:rPr>
              <a:t> </a:t>
            </a:r>
          </a:p>
          <a:p>
            <a:pPr marL="91440" indent="-91440">
              <a:buFont typeface="Arial" panose="020B0604020202020204" pitchFamily="34" charset="0"/>
              <a:buChar char="•"/>
            </a:pPr>
            <a:r>
              <a:rPr lang="en-US" sz="1000" dirty="0">
                <a:solidFill>
                  <a:schemeClr val="tx1"/>
                </a:solidFill>
                <a:cs typeface="Calibri"/>
              </a:rPr>
              <a:t>Demonstrate effective communication skills for sharing information and treatment planning</a:t>
            </a:r>
          </a:p>
          <a:p>
            <a:pPr marL="91440" indent="-91440">
              <a:buFont typeface="Arial" panose="020B0604020202020204" pitchFamily="34" charset="0"/>
              <a:buChar char="•"/>
            </a:pPr>
            <a:r>
              <a:rPr lang="en-US" sz="1000" dirty="0">
                <a:solidFill>
                  <a:schemeClr val="tx1"/>
                </a:solidFill>
                <a:cs typeface="Calibri"/>
              </a:rPr>
              <a:t>Demonstrate skills for shared-decision making</a:t>
            </a:r>
          </a:p>
          <a:p>
            <a:pPr marL="91440" indent="-91440">
              <a:buFont typeface="Arial" panose="020B0604020202020204" pitchFamily="34" charset="0"/>
              <a:buChar char="•"/>
            </a:pPr>
            <a:r>
              <a:rPr lang="en-US" sz="1000" dirty="0">
                <a:solidFill>
                  <a:schemeClr val="tx1"/>
                </a:solidFill>
                <a:cs typeface="Calibri"/>
              </a:rPr>
              <a:t>Demonstrate skills for motivational interviewing</a:t>
            </a:r>
          </a:p>
          <a:p>
            <a:pPr marL="91440" indent="-91440">
              <a:buFont typeface="Arial" panose="020B0604020202020204" pitchFamily="34" charset="0"/>
              <a:buChar char="•"/>
            </a:pPr>
            <a:r>
              <a:rPr lang="en-US" sz="1000" dirty="0">
                <a:solidFill>
                  <a:schemeClr val="tx1"/>
                </a:solidFill>
                <a:cs typeface="Calibri"/>
              </a:rPr>
              <a:t>Demonstrate effective use of interpretation services</a:t>
            </a:r>
          </a:p>
          <a:p>
            <a:pPr marL="91440" indent="-91440">
              <a:buFont typeface="Arial" panose="020B0604020202020204" pitchFamily="34" charset="0"/>
              <a:buChar char="•"/>
            </a:pPr>
            <a:r>
              <a:rPr lang="en-US" sz="1000" dirty="0">
                <a:solidFill>
                  <a:schemeClr val="tx1"/>
                </a:solidFill>
                <a:cs typeface="Calibri"/>
              </a:rPr>
              <a:t>Demonstrate self- awareness when communicating with others</a:t>
            </a:r>
          </a:p>
          <a:p>
            <a:pPr marL="91440" indent="-91440">
              <a:buFont typeface="Arial" panose="020B0604020202020204" pitchFamily="34" charset="0"/>
              <a:buChar char="•"/>
            </a:pPr>
            <a:r>
              <a:rPr lang="en-US" sz="1000" dirty="0">
                <a:solidFill>
                  <a:schemeClr val="tx1"/>
                </a:solidFill>
                <a:cs typeface="Calibri"/>
              </a:rPr>
              <a:t>Demonstrate skills for delivering difficult news</a:t>
            </a:r>
          </a:p>
          <a:p>
            <a:pPr marL="91440" indent="-91440">
              <a:buFont typeface="Arial" panose="020B0604020202020204" pitchFamily="34" charset="0"/>
              <a:buChar char="•"/>
            </a:pPr>
            <a:r>
              <a:rPr lang="en-US" sz="1000" dirty="0">
                <a:solidFill>
                  <a:schemeClr val="tx1"/>
                </a:solidFill>
                <a:cs typeface="Calibri"/>
              </a:rPr>
              <a:t>Demonstrate awareness and management of bias</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123658"/>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rPr>
              <a:t>Maintain effective verbal and nonverbal communications during all interactions with patients and colleagues</a:t>
            </a:r>
          </a:p>
          <a:p>
            <a:pPr marL="91440" indent="-91440">
              <a:buFont typeface="Arial" panose="020B0604020202020204" pitchFamily="34" charset="0"/>
              <a:buChar char="•"/>
            </a:pPr>
            <a:r>
              <a:rPr lang="en-US" sz="1100" dirty="0">
                <a:solidFill>
                  <a:schemeClr val="tx1"/>
                </a:solidFill>
                <a:cs typeface="Calibri"/>
              </a:rPr>
              <a:t>Maintain an empathic, caring stance with others</a:t>
            </a:r>
          </a:p>
          <a:p>
            <a:pPr marL="91440" indent="-91440">
              <a:buFont typeface="Arial" panose="020B0604020202020204" pitchFamily="34" charset="0"/>
              <a:buChar char="•"/>
            </a:pPr>
            <a:r>
              <a:rPr lang="en-US" sz="1100" dirty="0">
                <a:solidFill>
                  <a:schemeClr val="tx1"/>
                </a:solidFill>
                <a:cs typeface="Calibri"/>
              </a:rPr>
              <a:t>Accurately assesses own communication skills</a:t>
            </a:r>
          </a:p>
          <a:p>
            <a:pPr marL="91440" indent="-91440">
              <a:buFont typeface="Arial" panose="020B0604020202020204" pitchFamily="34" charset="0"/>
              <a:buChar char="•"/>
            </a:pPr>
            <a:r>
              <a:rPr lang="en-US" sz="1100" dirty="0">
                <a:solidFill>
                  <a:schemeClr val="tx1"/>
                </a:solidFill>
              </a:rPr>
              <a:t>Actively choose different communication strategies to best fit the situation</a:t>
            </a:r>
            <a:endParaRPr lang="en-US" sz="11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Small group assessment</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360 Evaluation</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Interrupts others frequently </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Demonstrates behaviors that are uncaring or dismissive of others</a:t>
            </a:r>
          </a:p>
          <a:p>
            <a:pPr marL="91440" indent="-91440">
              <a:buFont typeface="Arial" panose="020B0604020202020204" pitchFamily="34" charset="0"/>
              <a:buChar char="•"/>
            </a:pPr>
            <a:r>
              <a:rPr lang="en-US" sz="1000" dirty="0">
                <a:solidFill>
                  <a:schemeClr val="tx1"/>
                </a:solidFill>
                <a:cs typeface="Calibri"/>
              </a:rPr>
              <a:t>Demonstrates excessive anxiety, disorganization or distraction when talking with patients or colleagues</a:t>
            </a:r>
          </a:p>
          <a:p>
            <a:pPr marL="91440" indent="-91440">
              <a:buFont typeface="Arial" panose="020B0604020202020204" pitchFamily="34" charset="0"/>
              <a:buChar char="•"/>
            </a:pPr>
            <a:r>
              <a:rPr lang="en-US" sz="1000" dirty="0">
                <a:solidFill>
                  <a:schemeClr val="tx1"/>
                </a:solidFill>
                <a:ea typeface="+mn-lt"/>
                <a:cs typeface="+mn-lt"/>
              </a:rPr>
              <a:t>Does not demonstrate sensitivity to patient's age, gender, culture, race, religion, disabilities, and/or sexual identity or orientation</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Demonstrates basic patient centered communication skills.</a:t>
            </a:r>
            <a:endParaRPr lang="en-US" sz="1100" dirty="0">
              <a:cs typeface="Calibri"/>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Consistently utilizes patient-centered communication skills. Demonstrates specialized communication skill sets. </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cs typeface="Calibri"/>
              </a:rPr>
              <a:t>Consistently provides flexible, patient-centered, culturally effective communication.</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9DD74046-5165-B647-B949-65367D047747}"/>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083469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Provide written documentation of a clinical encounter  (EPA 5)</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Outcome</a:t>
            </a:r>
          </a:p>
          <a:p>
            <a:pPr algn="ctr"/>
            <a:r>
              <a:rPr lang="en-US" dirty="0"/>
              <a:t>Interpersonal and Communication Skills #16</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Differentiate between comprehensive(H&amp;P) from focused (SCOAP) note</a:t>
            </a:r>
          </a:p>
          <a:p>
            <a:pPr marL="91440" indent="-91440">
              <a:buFont typeface="Arial" panose="020B0604020202020204" pitchFamily="34" charset="0"/>
              <a:buChar char="•"/>
            </a:pPr>
            <a:r>
              <a:rPr lang="en-US" sz="1000" dirty="0">
                <a:solidFill>
                  <a:schemeClr val="tx1"/>
                </a:solidFill>
                <a:cs typeface="Calibri"/>
              </a:rPr>
              <a:t>Describe components of H&amp;P and SCOAP notes</a:t>
            </a:r>
          </a:p>
          <a:p>
            <a:pPr marL="91440" indent="-91440">
              <a:buFont typeface="Arial" panose="020B0604020202020204" pitchFamily="34" charset="0"/>
              <a:buChar char="•"/>
            </a:pPr>
            <a:r>
              <a:rPr lang="en-US" sz="1000" dirty="0">
                <a:solidFill>
                  <a:schemeClr val="tx1"/>
                </a:solidFill>
                <a:cs typeface="Calibri"/>
              </a:rPr>
              <a:t>Use appropriate abbreviations</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cs typeface="Calibri"/>
              </a:rPr>
              <a:t>Document history and physical following patient’s encounter with few organizational errors</a:t>
            </a:r>
          </a:p>
          <a:p>
            <a:pPr marL="91440" indent="-91440">
              <a:buFont typeface="Arial" panose="020B0604020202020204" pitchFamily="34" charset="0"/>
              <a:buChar char="•"/>
            </a:pPr>
            <a:r>
              <a:rPr lang="en-US" sz="1000" dirty="0">
                <a:solidFill>
                  <a:schemeClr val="tx1"/>
                </a:solidFill>
                <a:cs typeface="Calibri"/>
              </a:rPr>
              <a:t>Use available note templates with limited ability to adjust based on audience, context, or purpose</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80049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ability to adjust or adapt notes to audience, context, or purpose across Foothills specialties </a:t>
            </a:r>
          </a:p>
          <a:p>
            <a:pPr marL="91440" indent="-91440">
              <a:buFont typeface="Arial" panose="020B0604020202020204" pitchFamily="34" charset="0"/>
              <a:buChar char="•"/>
            </a:pPr>
            <a:r>
              <a:rPr lang="en-US" sz="1000" dirty="0">
                <a:solidFill>
                  <a:schemeClr val="tx1"/>
                </a:solidFill>
                <a:cs typeface="Calibri"/>
              </a:rPr>
              <a:t>Meet needed turnaround time for standard documentation</a:t>
            </a:r>
          </a:p>
          <a:p>
            <a:pPr marL="91440" indent="-91440">
              <a:buFont typeface="Arial" panose="020B0604020202020204" pitchFamily="34" charset="0"/>
              <a:buChar char="•"/>
            </a:pPr>
            <a:r>
              <a:rPr lang="en-US" sz="1000" dirty="0">
                <a:solidFill>
                  <a:schemeClr val="tx1"/>
                </a:solidFill>
                <a:cs typeface="Calibri"/>
              </a:rPr>
              <a:t>Recognize and correct errors related to required elements of documentation</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446550"/>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ea typeface="+mn-lt"/>
                <a:cs typeface="+mn-lt"/>
              </a:rPr>
              <a:t>Adapt or adjust notes based on audience, context or purpose</a:t>
            </a:r>
          </a:p>
          <a:p>
            <a:pPr marL="91440" indent="-91440">
              <a:buFont typeface="Arial" panose="020B0604020202020204" pitchFamily="34" charset="0"/>
              <a:buChar char="•"/>
            </a:pPr>
            <a:r>
              <a:rPr lang="en-US" sz="1100" dirty="0">
                <a:solidFill>
                  <a:schemeClr val="tx1"/>
                </a:solidFill>
                <a:cs typeface="Calibri"/>
              </a:rPr>
              <a:t>Provide accurate, timely documentation that includes institutionally required elements</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Assignments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Trained observer</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cs typeface="Calibri"/>
              </a:rPr>
              <a:t>Copies and pastes information without verification or attribution</a:t>
            </a:r>
          </a:p>
          <a:p>
            <a:pPr marL="91440" indent="-91440">
              <a:buFont typeface="Arial" panose="020B0604020202020204" pitchFamily="34" charset="0"/>
              <a:buChar char="•"/>
            </a:pPr>
            <a:r>
              <a:rPr lang="en-US" sz="1000" dirty="0">
                <a:cs typeface="Calibri"/>
              </a:rPr>
              <a:t>Does not provide documentation when required</a:t>
            </a:r>
          </a:p>
          <a:p>
            <a:pPr marL="91440" indent="-91440">
              <a:buFont typeface="Arial" panose="020B0604020202020204" pitchFamily="34" charset="0"/>
              <a:buChar char="•"/>
            </a:pPr>
            <a:r>
              <a:rPr lang="en-US" sz="1000" dirty="0">
                <a:cs typeface="Calibri"/>
              </a:rPr>
              <a:t>Includes inappropriate language</a:t>
            </a:r>
          </a:p>
          <a:p>
            <a:pPr marL="91440" indent="-91440">
              <a:buFont typeface="Arial" panose="020B0604020202020204" pitchFamily="34" charset="0"/>
              <a:buChar char="•"/>
            </a:pPr>
            <a:r>
              <a:rPr lang="en-US" sz="1000" dirty="0">
                <a:cs typeface="Calibri"/>
              </a:rPr>
              <a:t>Documents potentially damaging information without verification or attribution</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1446550"/>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Document basic note on patient with common chief concern.  Information is in appropriate sections of the note in coherent fashion but may include unnecessary details or redundancies or miss key information. </a:t>
            </a:r>
            <a:endParaRPr lang="en-US" sz="1100" dirty="0">
              <a:cs typeface="Calibri"/>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769441"/>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Provide written documentation of a patient encounter for a patient with a common clinical condition.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Provide timely and complete documentation without unnecessary details or redundancies on all concerns and in all contexts.</a:t>
            </a:r>
            <a:endParaRPr lang="en-US" sz="1100" dirty="0">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A4E73EFB-E638-A944-892F-F4573A40644B}"/>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4158897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6C33168A-DE85-A042-B5D0-0EB30CA42494}"/>
              </a:ext>
            </a:extLst>
          </p:cNvPr>
          <p:cNvSpPr>
            <a:spLocks noGrp="1"/>
          </p:cNvSpPr>
          <p:nvPr>
            <p:ph type="title"/>
          </p:nvPr>
        </p:nvSpPr>
        <p:spPr>
          <a:xfrm>
            <a:off x="838200" y="253397"/>
            <a:ext cx="10515600" cy="1273233"/>
          </a:xfrm>
        </p:spPr>
        <p:txBody>
          <a:bodyPr>
            <a:normAutofit/>
          </a:bodyPr>
          <a:lstStyle/>
          <a:p>
            <a:r>
              <a:rPr lang="en-US" sz="4000" dirty="0"/>
              <a:t>Guiding Principles</a:t>
            </a:r>
          </a:p>
        </p:txBody>
      </p:sp>
      <p:sp>
        <p:nvSpPr>
          <p:cNvPr id="16" name="Rectangle 15">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Content Placeholder 4">
            <a:extLst>
              <a:ext uri="{FF2B5EF4-FFF2-40B4-BE49-F238E27FC236}">
                <a16:creationId xmlns:a16="http://schemas.microsoft.com/office/drawing/2014/main" id="{DED3AB34-7C6A-214A-83DF-825328FE5E93}"/>
              </a:ext>
            </a:extLst>
          </p:cNvPr>
          <p:cNvSpPr>
            <a:spLocks noGrp="1"/>
          </p:cNvSpPr>
          <p:nvPr>
            <p:ph idx="1"/>
          </p:nvPr>
        </p:nvSpPr>
        <p:spPr>
          <a:xfrm>
            <a:off x="838200" y="2152998"/>
            <a:ext cx="10515600" cy="4396274"/>
          </a:xfrm>
        </p:spPr>
        <p:txBody>
          <a:bodyPr>
            <a:normAutofit fontScale="92500"/>
          </a:bodyPr>
          <a:lstStyle/>
          <a:p>
            <a:pPr lvl="0"/>
            <a:r>
              <a:rPr lang="en-US" sz="2400" dirty="0"/>
              <a:t>Assessment is a means of making a claim/judgement about a learner. A milestone should therefore be claim that we want to make about a student’s ability at a specific transition point. </a:t>
            </a:r>
          </a:p>
          <a:p>
            <a:r>
              <a:rPr lang="en-US" sz="2400" dirty="0"/>
              <a:t>Milestones are only included if they are necessary for a student to succeed in the next phase of the curriculum. A milestone is considered the bare minimum rather than aspirational goals.  </a:t>
            </a:r>
          </a:p>
          <a:p>
            <a:pPr lvl="0"/>
            <a:r>
              <a:rPr lang="en-US" sz="2400" dirty="0"/>
              <a:t>All milestones must have associated assessments/data to back them up. </a:t>
            </a:r>
          </a:p>
          <a:p>
            <a:pPr lvl="0"/>
            <a:r>
              <a:rPr lang="en-US" sz="2400" dirty="0"/>
              <a:t>Milestones should use behavioral anchors that are observable and avoid language that compares students to each other.</a:t>
            </a:r>
          </a:p>
          <a:p>
            <a:r>
              <a:rPr lang="en-US" sz="2400" dirty="0"/>
              <a:t>Red flags are not just the absence of attaining a milestone, but rather a concerning behavior that needs response at any point in medical school.  Many are related to professionalism as that is a foundational attribute for many of the other outcomes. </a:t>
            </a:r>
          </a:p>
          <a:p>
            <a:pPr lvl="0"/>
            <a:endParaRPr lang="en-US" sz="2000" dirty="0"/>
          </a:p>
        </p:txBody>
      </p:sp>
    </p:spTree>
    <p:extLst>
      <p:ext uri="{BB962C8B-B14F-4D97-AF65-F5344CB8AC3E}">
        <p14:creationId xmlns:p14="http://schemas.microsoft.com/office/powerpoint/2010/main" val="1887089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Provide an oral presentation/ summary of a patient encounter (EPA 6)</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Outcome</a:t>
            </a:r>
          </a:p>
          <a:p>
            <a:pPr algn="ctr"/>
            <a:r>
              <a:rPr lang="en-US" dirty="0"/>
              <a:t>Interpersonal and Communication Skills #17</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Follow an oral presentation template</a:t>
            </a:r>
            <a:endParaRPr lang="en-US" sz="1000" dirty="0">
              <a:solidFill>
                <a:schemeClr val="tx1"/>
              </a:solidFill>
            </a:endParaRPr>
          </a:p>
          <a:p>
            <a:pPr marL="91440" indent="-91440">
              <a:buFont typeface="Arial,Sans-Serif" panose="020B0604020202020204" pitchFamily="34" charset="0"/>
              <a:buChar char="•"/>
            </a:pPr>
            <a:r>
              <a:rPr lang="en-US" sz="1000" dirty="0">
                <a:solidFill>
                  <a:schemeClr val="tx1"/>
                </a:solidFill>
                <a:ea typeface="+mn-lt"/>
                <a:cs typeface="+mn-lt"/>
              </a:rPr>
              <a:t>Deliver oral presentations that are organized and can be followed</a:t>
            </a:r>
          </a:p>
          <a:p>
            <a:pPr marL="91440" indent="-91440">
              <a:buFont typeface="Arial" panose="020B0604020202020204" pitchFamily="34" charset="0"/>
              <a:buChar char="•"/>
            </a:pPr>
            <a:r>
              <a:rPr lang="en-US" sz="1000" dirty="0">
                <a:solidFill>
                  <a:schemeClr val="tx1"/>
                </a:solidFill>
              </a:rPr>
              <a:t>Present a story that may be imprecise because of omitted or extraneous information</a:t>
            </a:r>
          </a:p>
          <a:p>
            <a:pPr marL="91440" indent="-91440">
              <a:buFont typeface="Arial" panose="020B0604020202020204" pitchFamily="34" charset="0"/>
              <a:buChar char="•"/>
            </a:pPr>
            <a:r>
              <a:rPr lang="en-US" sz="1000" dirty="0">
                <a:solidFill>
                  <a:schemeClr val="tx1"/>
                </a:solidFill>
              </a:rPr>
              <a:t>Use medical terminology when communicating with team </a:t>
            </a:r>
          </a:p>
          <a:p>
            <a:pPr marL="91440" indent="-91440">
              <a:buFont typeface="Arial" panose="020B0604020202020204" pitchFamily="34" charset="0"/>
              <a:buChar char="•"/>
            </a:pPr>
            <a:r>
              <a:rPr lang="en-US" sz="1000" dirty="0">
                <a:solidFill>
                  <a:schemeClr val="tx1"/>
                </a:solidFill>
              </a:rPr>
              <a:t>Demonstrate basic situational awareness when presenting in front of the patient</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86232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Able to report sensitive information at the bedside</a:t>
            </a:r>
          </a:p>
          <a:p>
            <a:pPr marL="91440" indent="-91440">
              <a:buFont typeface="Arial" panose="020B0604020202020204" pitchFamily="34" charset="0"/>
              <a:buChar char="•"/>
            </a:pPr>
            <a:r>
              <a:rPr lang="en-US" sz="1000" dirty="0">
                <a:solidFill>
                  <a:schemeClr val="tx1"/>
                </a:solidFill>
              </a:rPr>
              <a:t>Adjust style of communication when given feedback</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Support management plan with limited information</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When prompted, can adjust presentation in length and complexity to match situation and audience</a:t>
            </a:r>
          </a:p>
          <a:p>
            <a:pPr marL="91440" indent="-91440">
              <a:buFont typeface="Arial" panose="020B0604020202020204" pitchFamily="34" charset="0"/>
              <a:buChar char="•"/>
            </a:pPr>
            <a:r>
              <a:rPr lang="en-US" sz="1000" dirty="0">
                <a:solidFill>
                  <a:schemeClr val="tx1"/>
                </a:solidFill>
                <a:cs typeface="Calibri"/>
              </a:rPr>
              <a:t>Incorporate patient's preferences and privacy needs</a:t>
            </a:r>
          </a:p>
          <a:p>
            <a:pPr marL="91440" indent="-91440">
              <a:buFont typeface="Arial" panose="020B0604020202020204" pitchFamily="34" charset="0"/>
              <a:buChar char="•"/>
            </a:pPr>
            <a:r>
              <a:rPr lang="en-US" sz="1000" dirty="0">
                <a:solidFill>
                  <a:schemeClr val="tx1"/>
                </a:solidFill>
                <a:ea typeface="+mn-lt"/>
                <a:cs typeface="+mn-lt"/>
              </a:rPr>
              <a:t>Deliver presentation inclusive of patient’s contextual factors</a:t>
            </a:r>
          </a:p>
          <a:p>
            <a:pPr marL="91440" indent="-91440">
              <a:buFont typeface="Arial" panose="020B0604020202020204" pitchFamily="34" charset="0"/>
              <a:buChar char="•"/>
            </a:pPr>
            <a:r>
              <a:rPr lang="en-US" sz="1000" dirty="0">
                <a:solidFill>
                  <a:schemeClr val="tx1"/>
                </a:solidFill>
                <a:ea typeface="+mn-lt"/>
                <a:cs typeface="+mn-lt"/>
              </a:rPr>
              <a:t>Present personally verified and accurate information</a:t>
            </a:r>
            <a:endParaRPr lang="en-US" sz="1000" dirty="0">
              <a:solidFill>
                <a:schemeClr val="tx1"/>
              </a:solidFill>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123658"/>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cs typeface="Calibri"/>
              </a:rPr>
              <a:t>Seek additional information to clarify or refine presentation</a:t>
            </a:r>
            <a:endParaRPr lang="en-US" sz="1100" dirty="0">
              <a:solidFill>
                <a:schemeClr val="tx1"/>
              </a:solidFill>
            </a:endParaRPr>
          </a:p>
          <a:p>
            <a:pPr marL="91440" indent="-91440">
              <a:buFont typeface="Arial" panose="020B0604020202020204" pitchFamily="34" charset="0"/>
              <a:buChar char="•"/>
            </a:pPr>
            <a:r>
              <a:rPr lang="en-US" sz="1100" dirty="0">
                <a:solidFill>
                  <a:schemeClr val="tx1"/>
                </a:solidFill>
                <a:cs typeface="Calibri"/>
              </a:rPr>
              <a:t>Filter, synthesize, and prioritize information into a concise presentation</a:t>
            </a:r>
          </a:p>
          <a:p>
            <a:pPr marL="91440" indent="-91440">
              <a:buFont typeface="Arial" panose="020B0604020202020204" pitchFamily="34" charset="0"/>
              <a:buChar char="•"/>
            </a:pPr>
            <a:r>
              <a:rPr lang="en-US" sz="1100" dirty="0">
                <a:solidFill>
                  <a:schemeClr val="tx1"/>
                </a:solidFill>
                <a:cs typeface="Calibri"/>
              </a:rPr>
              <a:t> Articulate clearly and logically data to support plan</a:t>
            </a:r>
          </a:p>
          <a:p>
            <a:pPr marL="91440" indent="-91440">
              <a:buFont typeface="Arial" panose="020B0604020202020204" pitchFamily="34" charset="0"/>
              <a:buChar char="•"/>
            </a:pPr>
            <a:r>
              <a:rPr lang="en-US" sz="1100" dirty="0">
                <a:solidFill>
                  <a:schemeClr val="tx1"/>
                </a:solidFill>
                <a:cs typeface="Calibri"/>
              </a:rPr>
              <a:t>Tailor length and complexity of presentation to situation and audience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Small group assessment </a:t>
            </a:r>
          </a:p>
          <a:p>
            <a:pPr marL="91440" indent="-91440">
              <a:buFont typeface="Arial" panose="020B0604020202020204" pitchFamily="34" charset="0"/>
              <a:buChar char="•"/>
            </a:pPr>
            <a:r>
              <a:rPr lang="en-US" sz="1000" i="1" dirty="0">
                <a:cs typeface="Calibri"/>
              </a:rPr>
              <a:t>Assignments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Trained observer</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Fabricates information  </a:t>
            </a:r>
          </a:p>
          <a:p>
            <a:pPr marL="91440" indent="-91440">
              <a:buFont typeface="Arial" panose="020B0604020202020204" pitchFamily="34" charset="0"/>
              <a:buChar char="•"/>
            </a:pPr>
            <a:r>
              <a:rPr lang="en-US" sz="1000" dirty="0">
                <a:solidFill>
                  <a:schemeClr val="tx1"/>
                </a:solidFill>
                <a:cs typeface="Calibri"/>
              </a:rPr>
              <a:t>Routinely reports inaccurate information</a:t>
            </a:r>
          </a:p>
          <a:p>
            <a:pPr marL="91440" indent="-91440">
              <a:buFont typeface="Arial" panose="020B0604020202020204" pitchFamily="34" charset="0"/>
              <a:buChar char="•"/>
            </a:pPr>
            <a:r>
              <a:rPr lang="en-US" sz="1000" dirty="0">
                <a:solidFill>
                  <a:schemeClr val="tx1"/>
                </a:solidFill>
                <a:cs typeface="Calibri"/>
              </a:rPr>
              <a:t>Reacts defensively when queried</a:t>
            </a:r>
          </a:p>
          <a:p>
            <a:pPr marL="91440" indent="-91440">
              <a:buFont typeface="Arial" panose="020B0604020202020204" pitchFamily="34" charset="0"/>
              <a:buChar char="•"/>
            </a:pPr>
            <a:r>
              <a:rPr lang="en-US" sz="1000" dirty="0">
                <a:solidFill>
                  <a:schemeClr val="tx1"/>
                </a:solidFill>
                <a:cs typeface="Calibri"/>
              </a:rPr>
              <a:t>Presents in a disorganized and incoherent fashion</a:t>
            </a:r>
          </a:p>
          <a:p>
            <a:pPr marL="91440" indent="-91440">
              <a:buFont typeface="Arial" panose="020B0604020202020204" pitchFamily="34" charset="0"/>
              <a:buChar char="•"/>
            </a:pPr>
            <a:r>
              <a:rPr lang="en-US" sz="1000" dirty="0">
                <a:solidFill>
                  <a:schemeClr val="tx1"/>
                </a:solidFill>
                <a:cs typeface="Calibri"/>
              </a:rPr>
              <a:t>Presents information in a manner that frightens patient or family</a:t>
            </a:r>
          </a:p>
          <a:p>
            <a:pPr marL="91440" indent="-91440">
              <a:buFont typeface="Arial" panose="020B0604020202020204" pitchFamily="34" charset="0"/>
              <a:buChar char="•"/>
            </a:pPr>
            <a:r>
              <a:rPr lang="en-US" sz="1000" dirty="0">
                <a:solidFill>
                  <a:schemeClr val="tx1"/>
                </a:solidFill>
                <a:cs typeface="Calibri"/>
              </a:rPr>
              <a:t>Disregards patient's privacy and autonomy</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Present a patient with a common chief concern including a basic assessment.</a:t>
            </a:r>
            <a:endParaRPr lang="en-US" sz="1100" dirty="0">
              <a:cs typeface="Calibri"/>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769441"/>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Present a patient</a:t>
            </a:r>
            <a:r>
              <a:rPr lang="en-US" sz="1100" dirty="0">
                <a:ea typeface="+mn-lt"/>
                <a:cs typeface="+mn-lt"/>
              </a:rPr>
              <a:t> with a common clinical condition in an organized and efficient fashion.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Present patient encounter for any concern, adjusting for audience and context, in a well-organized fashion.</a:t>
            </a:r>
            <a:endParaRPr lang="en-US" sz="1100" dirty="0">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846A146A-4574-5445-9164-834DA41E7525}"/>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755225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Effectively give or receive a patient handover to transition care responsibility to another health care provider. (EPA 8)</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Outcome</a:t>
            </a:r>
          </a:p>
          <a:p>
            <a:pPr algn="ctr"/>
            <a:r>
              <a:rPr lang="en-US" dirty="0"/>
              <a:t>Interpersonal and Communication Skills #18</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Communicates verbally with colleagues about clinical case scenarios</a:t>
            </a:r>
          </a:p>
          <a:p>
            <a:pPr marL="91440" indent="-91440">
              <a:buFont typeface="Arial" panose="020B0604020202020204" pitchFamily="34" charset="0"/>
              <a:buChar char="•"/>
            </a:pPr>
            <a:r>
              <a:rPr lang="en-US" sz="1000" dirty="0">
                <a:solidFill>
                  <a:schemeClr val="tx1"/>
                </a:solidFill>
                <a:cs typeface="Calibri"/>
              </a:rPr>
              <a:t>Identify importance of clear communication and patient safety at times of transitions in care</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Summarize in 2-3 sentences a patients' comorbidities and current issues</a:t>
            </a:r>
          </a:p>
          <a:p>
            <a:pPr marL="91440" indent="-91440">
              <a:buFont typeface="Arial" panose="020B0604020202020204" pitchFamily="34" charset="0"/>
              <a:buChar char="•"/>
            </a:pPr>
            <a:r>
              <a:rPr lang="en-US" sz="1000" dirty="0">
                <a:solidFill>
                  <a:schemeClr val="tx1"/>
                </a:solidFill>
                <a:cs typeface="Calibri"/>
              </a:rPr>
              <a:t>Communicate a patient summary verbally to a colleague  </a:t>
            </a:r>
          </a:p>
          <a:p>
            <a:pPr marL="91440" indent="-91440">
              <a:buFont typeface="Arial" panose="020B0604020202020204" pitchFamily="34" charset="0"/>
              <a:buChar char="•"/>
            </a:pPr>
            <a:r>
              <a:rPr lang="en-US" sz="1000" dirty="0">
                <a:solidFill>
                  <a:schemeClr val="tx1"/>
                </a:solidFill>
                <a:cs typeface="Calibri"/>
              </a:rPr>
              <a:t>Acknowledge receipt of information when receiving a patient summary from a colleague </a:t>
            </a:r>
          </a:p>
          <a:p>
            <a:pPr marL="91440" indent="-91440">
              <a:buFont typeface="Arial" panose="020B0604020202020204" pitchFamily="34" charset="0"/>
              <a:buChar char="•"/>
            </a:pPr>
            <a:r>
              <a:rPr lang="en-US" sz="1000" dirty="0">
                <a:solidFill>
                  <a:schemeClr val="tx1"/>
                </a:solidFill>
                <a:cs typeface="Calibri"/>
              </a:rPr>
              <a:t>Appropriately identify illness severity  </a:t>
            </a:r>
          </a:p>
          <a:p>
            <a:pPr marL="91440" indent="-91440">
              <a:buFont typeface="Arial" panose="020B0604020202020204" pitchFamily="34" charset="0"/>
              <a:buChar char="•"/>
            </a:pPr>
            <a:r>
              <a:rPr lang="en-US" sz="1000" dirty="0">
                <a:solidFill>
                  <a:schemeClr val="tx1"/>
                </a:solidFill>
                <a:cs typeface="Calibri"/>
              </a:rPr>
              <a:t>Create a contingency plan for patient that may lack clarity</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800767"/>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cs typeface="Calibri"/>
              </a:rPr>
              <a:t>Provide efficient (2-5 min per patient)  handoffs of at least 3 patients to a team member including only essential information (name, locations, underlying conditions, current admission problems, items to "check on")</a:t>
            </a:r>
          </a:p>
          <a:p>
            <a:pPr marL="91440" indent="-91440">
              <a:buFont typeface="Arial" panose="020B0604020202020204" pitchFamily="34" charset="0"/>
              <a:buChar char="•"/>
            </a:pPr>
            <a:r>
              <a:rPr lang="en-US" sz="1100" dirty="0">
                <a:solidFill>
                  <a:schemeClr val="tx1"/>
                </a:solidFill>
                <a:cs typeface="Calibri"/>
              </a:rPr>
              <a:t>Recognize what tasks are appropriate to handoff for coverage </a:t>
            </a:r>
          </a:p>
          <a:p>
            <a:pPr marL="91440" indent="-91440">
              <a:buFont typeface="Arial" panose="020B0604020202020204" pitchFamily="34" charset="0"/>
              <a:buChar char="•"/>
            </a:pPr>
            <a:r>
              <a:rPr lang="en-US" sz="1100" dirty="0">
                <a:solidFill>
                  <a:schemeClr val="tx1"/>
                </a:solidFill>
                <a:cs typeface="Calibri"/>
              </a:rPr>
              <a:t>Prioritize tasks for patients to maximize safe and efficient cross-coverage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246221"/>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Trained observer</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Consistently does not communicate relevant patient information to members of the healthcare team</a:t>
            </a:r>
          </a:p>
          <a:p>
            <a:pPr marL="91440" indent="-91440">
              <a:buFont typeface="Arial" panose="020B0604020202020204" pitchFamily="34" charset="0"/>
              <a:buChar char="•"/>
            </a:pPr>
            <a:r>
              <a:rPr lang="en-US" sz="1000" dirty="0">
                <a:solidFill>
                  <a:schemeClr val="tx1"/>
                </a:solidFill>
                <a:cs typeface="Calibri"/>
              </a:rPr>
              <a:t>Breaches patient confidentiality and privacy</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1277273"/>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Summarize patient history and course and communicate key information to colleagues for a straight forward patient with a common clinical condition</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cs typeface="Calibri"/>
              </a:rPr>
              <a:t>Efficiently provide and receive patient handoffs and prioritize the work of cross-coverage.</a:t>
            </a:r>
            <a:endParaRPr lang="en-US" sz="1100" dirty="0"/>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38F7615F-4505-1946-8275-87698003B3C2}"/>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3222778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Participate as a contributing and integrated member of an interprofessional team. (EPA 9)</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1200329"/>
          </a:xfrm>
          <a:prstGeom prst="rect">
            <a:avLst/>
          </a:prstGeom>
          <a:noFill/>
        </p:spPr>
        <p:txBody>
          <a:bodyPr wrap="square" rtlCol="0">
            <a:spAutoFit/>
          </a:bodyPr>
          <a:lstStyle/>
          <a:p>
            <a:pPr algn="ctr"/>
            <a:r>
              <a:rPr lang="en-US" dirty="0"/>
              <a:t>Outcome</a:t>
            </a:r>
          </a:p>
          <a:p>
            <a:pPr algn="ctr"/>
            <a:r>
              <a:rPr lang="en-US" dirty="0"/>
              <a:t>Interpersonal and Communication Skills #19</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092881"/>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Describe one's own role on an interprofessional healthcare team</a:t>
            </a:r>
          </a:p>
          <a:p>
            <a:pPr marL="91440" indent="-91440">
              <a:buFont typeface="Arial,Sans-Serif" panose="020B0604020202020204" pitchFamily="34" charset="0"/>
              <a:buChar char="•"/>
            </a:pPr>
            <a:r>
              <a:rPr lang="en-US" sz="1000" dirty="0">
                <a:solidFill>
                  <a:schemeClr val="tx1"/>
                </a:solidFill>
                <a:ea typeface="+mn-lt"/>
                <a:cs typeface="+mn-lt"/>
              </a:rPr>
              <a:t>Recognize one’s own strengths and limitations in skill, knowledge and ability</a:t>
            </a:r>
          </a:p>
          <a:p>
            <a:pPr marL="91440" indent="-91440">
              <a:buFont typeface="Arial,Sans-Serif" panose="020B0604020202020204" pitchFamily="34" charset="0"/>
              <a:buChar char="•"/>
            </a:pPr>
            <a:r>
              <a:rPr lang="en-US" sz="1000" dirty="0">
                <a:solidFill>
                  <a:schemeClr val="tx1"/>
                </a:solidFill>
                <a:ea typeface="+mn-lt"/>
                <a:cs typeface="+mn-lt"/>
              </a:rPr>
              <a:t>Describe how each interprofessional  team member's unique experience and expertise can contribute to the interprofessional team</a:t>
            </a:r>
          </a:p>
          <a:p>
            <a:pPr marL="91440" indent="-91440">
              <a:buFont typeface="Arial,Sans-Serif" panose="020B0604020202020204" pitchFamily="34" charset="0"/>
              <a:buChar char="•"/>
            </a:pPr>
            <a:r>
              <a:rPr lang="en-US" sz="1000" dirty="0">
                <a:solidFill>
                  <a:schemeClr val="tx1"/>
                </a:solidFill>
                <a:ea typeface="+mn-lt"/>
                <a:cs typeface="+mn-lt"/>
              </a:rPr>
              <a:t>Describes roles and practices of effective teams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08434"/>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Engage with interprofessional team to delegate and accept responsibilities that facilitate patient care</a:t>
            </a:r>
          </a:p>
          <a:p>
            <a:pPr marL="91440" indent="-91440">
              <a:buFont typeface="Arial,Sans-Serif" panose="020B0604020202020204" pitchFamily="34" charset="0"/>
              <a:buChar char="•"/>
            </a:pPr>
            <a:r>
              <a:rPr lang="en-US" sz="1000" dirty="0">
                <a:solidFill>
                  <a:schemeClr val="tx1"/>
                </a:solidFill>
                <a:ea typeface="+mn-lt"/>
                <a:cs typeface="+mn-lt"/>
              </a:rPr>
              <a:t>Communicate one's roles and responsibilities clearly to family, patients, and other professionals</a:t>
            </a:r>
            <a:endParaRPr lang="en-US" sz="1000" dirty="0">
              <a:solidFill>
                <a:schemeClr val="tx1"/>
              </a:solidFill>
              <a:cs typeface="Calibri"/>
            </a:endParaRPr>
          </a:p>
          <a:p>
            <a:pPr marL="91440" indent="-91440">
              <a:buFont typeface="Arial,Sans-Serif" panose="020B0604020202020204" pitchFamily="34" charset="0"/>
              <a:buChar char="•"/>
            </a:pPr>
            <a:r>
              <a:rPr lang="en-US" sz="1000" dirty="0">
                <a:solidFill>
                  <a:schemeClr val="tx1"/>
                </a:solidFill>
                <a:ea typeface="+mn-lt"/>
                <a:cs typeface="+mn-lt"/>
              </a:rPr>
              <a:t>Communicate with interprofessional  team reliably and professionally</a:t>
            </a:r>
          </a:p>
          <a:p>
            <a:pPr marL="91440" indent="-91440">
              <a:buFont typeface="Arial,Sans-Serif" panose="020B0604020202020204" pitchFamily="34" charset="0"/>
              <a:buChar char="•"/>
            </a:pPr>
            <a:r>
              <a:rPr lang="en-US" sz="1000" dirty="0">
                <a:solidFill>
                  <a:schemeClr val="tx1"/>
                </a:solidFill>
                <a:ea typeface="+mn-lt"/>
                <a:cs typeface="+mn-lt"/>
              </a:rPr>
              <a:t>Develop</a:t>
            </a:r>
            <a:r>
              <a:rPr lang="en-US" sz="1000" dirty="0">
                <a:solidFill>
                  <a:schemeClr val="tx1"/>
                </a:solidFill>
              </a:rPr>
              <a:t> trusting and respectful relationships with team members</a:t>
            </a:r>
          </a:p>
          <a:p>
            <a:pPr marL="91440" indent="-91440">
              <a:buFont typeface="Arial,Sans-Serif" panose="020B0604020202020204" pitchFamily="34" charset="0"/>
              <a:buChar char="•"/>
            </a:pPr>
            <a:r>
              <a:rPr lang="en-US" sz="1000" dirty="0">
                <a:solidFill>
                  <a:schemeClr val="tx1"/>
                </a:solidFill>
              </a:rPr>
              <a:t>Engage effectively in conflict resolution with team members</a:t>
            </a:r>
            <a:endParaRPr lang="en-US" sz="1000" dirty="0">
              <a:solidFill>
                <a:schemeClr val="tx1"/>
              </a:solidFill>
              <a:ea typeface="+mn-lt"/>
              <a:cs typeface="+mn-lt"/>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970044"/>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solidFill>
                  <a:schemeClr val="tx1"/>
                </a:solidFill>
                <a:ea typeface="+mn-lt"/>
                <a:cs typeface="+mn-lt"/>
              </a:rPr>
              <a:t>Work with interprofessional team to maintain a climate of mutual respect and shared values.</a:t>
            </a:r>
            <a:endParaRPr lang="en-US" sz="1100" dirty="0">
              <a:solidFill>
                <a:schemeClr val="tx1"/>
              </a:solidFill>
            </a:endParaRPr>
          </a:p>
          <a:p>
            <a:pPr marL="91440" indent="-91440">
              <a:buFont typeface="Arial,Sans-Serif" panose="020B0604020202020204" pitchFamily="34" charset="0"/>
              <a:buChar char="•"/>
            </a:pPr>
            <a:r>
              <a:rPr lang="en-US" sz="1100" dirty="0">
                <a:solidFill>
                  <a:schemeClr val="tx1"/>
                </a:solidFill>
                <a:ea typeface="+mn-lt"/>
                <a:cs typeface="+mn-lt"/>
              </a:rPr>
              <a:t>Use one's own role to complement that of diverse healthcare professionals in a variety of settings </a:t>
            </a:r>
          </a:p>
          <a:p>
            <a:pPr marL="91440" indent="-91440">
              <a:buFont typeface="Arial,Sans-Serif" panose="020B0604020202020204" pitchFamily="34" charset="0"/>
              <a:buChar char="•"/>
            </a:pPr>
            <a:r>
              <a:rPr lang="en-US" sz="1100" dirty="0">
                <a:solidFill>
                  <a:schemeClr val="tx1"/>
                </a:solidFill>
                <a:cs typeface="Calibri"/>
              </a:rPr>
              <a:t>Participate independently in </a:t>
            </a:r>
            <a:r>
              <a:rPr lang="en-US" sz="1100" dirty="0">
                <a:solidFill>
                  <a:schemeClr val="tx1"/>
                </a:solidFill>
                <a:ea typeface="+mn-lt"/>
                <a:cs typeface="+mn-lt"/>
              </a:rPr>
              <a:t>interprofessional</a:t>
            </a:r>
            <a:r>
              <a:rPr lang="en-US" sz="1100" dirty="0">
                <a:solidFill>
                  <a:schemeClr val="tx1"/>
                </a:solidFill>
                <a:cs typeface="Calibri"/>
              </a:rPr>
              <a:t> care planning</a:t>
            </a:r>
          </a:p>
          <a:p>
            <a:pPr marL="91440" indent="-91440">
              <a:buFont typeface="Arial,Sans-Serif" panose="020B0604020202020204" pitchFamily="34" charset="0"/>
              <a:buChar char="•"/>
            </a:pPr>
            <a:r>
              <a:rPr lang="en-US" sz="1100" dirty="0">
                <a:solidFill>
                  <a:schemeClr val="tx1"/>
                </a:solidFill>
                <a:cs typeface="Calibri"/>
              </a:rPr>
              <a:t>Communicate bidirectionally, keeping team members informed and up to date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OSCE</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OSCE</a:t>
            </a:r>
            <a:endParaRPr lang="en-US" sz="1000" dirty="0"/>
          </a:p>
          <a:p>
            <a:pPr marL="91440" indent="-91440">
              <a:buFont typeface="Arial" panose="020B0604020202020204" pitchFamily="34" charset="0"/>
              <a:buChar char="•"/>
            </a:pPr>
            <a:r>
              <a:rPr lang="en-US" sz="1000" i="1" dirty="0">
                <a:cs typeface="Calibri"/>
              </a:rPr>
              <a:t>LIC Preceptor assessment</a:t>
            </a:r>
          </a:p>
          <a:p>
            <a:pPr marL="91440" indent="-91440">
              <a:buFont typeface="Arial" panose="020B0604020202020204" pitchFamily="34" charset="0"/>
              <a:buChar char="•"/>
            </a:pPr>
            <a:r>
              <a:rPr lang="en-US" sz="1000" i="1" dirty="0">
                <a:cs typeface="Calibri"/>
              </a:rPr>
              <a:t>360 evaluation</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 </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785104"/>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Frequent misunderstandings or miscommunications</a:t>
            </a:r>
          </a:p>
          <a:p>
            <a:pPr marL="91440" indent="-91440">
              <a:buFont typeface="Arial,Sans-Serif" panose="020B0604020202020204" pitchFamily="34" charset="0"/>
              <a:buChar char="•"/>
            </a:pPr>
            <a:r>
              <a:rPr lang="en-US" sz="1000" dirty="0">
                <a:solidFill>
                  <a:schemeClr val="tx1"/>
                </a:solidFill>
                <a:ea typeface="+mn-lt"/>
                <a:cs typeface="+mn-lt"/>
              </a:rPr>
              <a:t>Disrespectful or dishonest to team members</a:t>
            </a:r>
          </a:p>
          <a:p>
            <a:pPr marL="91440" indent="-91440">
              <a:buFont typeface="Arial,Sans-Serif" panose="020B0604020202020204" pitchFamily="34" charset="0"/>
              <a:buChar char="•"/>
            </a:pPr>
            <a:r>
              <a:rPr lang="en-US" sz="1000" dirty="0">
                <a:solidFill>
                  <a:schemeClr val="tx1"/>
                </a:solidFill>
                <a:ea typeface="+mn-lt"/>
                <a:cs typeface="+mn-lt"/>
              </a:rPr>
              <a:t>Does not acknowledge feedback </a:t>
            </a:r>
          </a:p>
          <a:p>
            <a:pPr marL="91440" indent="-91440">
              <a:buFont typeface="Arial,Sans-Serif" panose="020B0604020202020204" pitchFamily="34" charset="0"/>
              <a:buChar char="•"/>
            </a:pPr>
            <a:r>
              <a:rPr lang="en-US" sz="1000" dirty="0">
                <a:solidFill>
                  <a:schemeClr val="tx1"/>
                </a:solidFill>
                <a:ea typeface="+mn-lt"/>
                <a:cs typeface="+mn-lt"/>
              </a:rPr>
              <a:t>Engages in conflict avoidant behavior</a:t>
            </a:r>
          </a:p>
          <a:p>
            <a:pPr marL="91440" indent="-91440">
              <a:buFont typeface="Arial,Sans-Serif" panose="020B0604020202020204" pitchFamily="34" charset="0"/>
              <a:buChar char="•"/>
            </a:pPr>
            <a:r>
              <a:rPr lang="en-US" sz="1000" dirty="0">
                <a:solidFill>
                  <a:schemeClr val="tx1"/>
                </a:solidFill>
                <a:ea typeface="+mn-lt"/>
                <a:cs typeface="+mn-lt"/>
              </a:rPr>
              <a:t>Dismisses input from professionals other than physicians</a:t>
            </a:r>
            <a:endParaRPr lang="en-US" sz="1000" dirty="0">
              <a:solidFill>
                <a:schemeClr val="tx1"/>
              </a:solidFill>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Describe roles of all team members. </a:t>
            </a:r>
            <a:endParaRPr lang="en-US" sz="1100" dirty="0">
              <a:ea typeface="+mn-lt"/>
              <a:cs typeface="+mn-lt"/>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600164"/>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ea typeface="+mn-lt"/>
                <a:cs typeface="+mn-lt"/>
              </a:rPr>
              <a:t>Engage with interprofessional  team to facilitate patient care.  </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60016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Participate as a contributing and integrated member of an interprofessional team.</a:t>
            </a:r>
            <a:endParaRPr lang="en-US" sz="1100" dirty="0">
              <a:ea typeface="+mn-lt"/>
              <a:cs typeface="+mn-lt"/>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18BE0605-26BC-224C-931B-3338B0CDA10F}"/>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4028002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Demonstrate and apply knowledge of established and evolving biomedical, clinical, informatics, epidemiological and social-behavioral sciences</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372325"/>
            <a:ext cx="2057400" cy="923330"/>
          </a:xfrm>
          <a:prstGeom prst="rect">
            <a:avLst/>
          </a:prstGeom>
          <a:noFill/>
        </p:spPr>
        <p:txBody>
          <a:bodyPr wrap="square" rtlCol="0">
            <a:spAutoFit/>
          </a:bodyPr>
          <a:lstStyle/>
          <a:p>
            <a:pPr algn="ctr"/>
            <a:r>
              <a:rPr lang="en-US" dirty="0"/>
              <a:t>Outcome</a:t>
            </a:r>
          </a:p>
          <a:p>
            <a:pPr algn="ctr"/>
            <a:r>
              <a:rPr lang="en-US" dirty="0"/>
              <a:t>Medical Knowledge #20</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6221"/>
          </a:xfrm>
          <a:prstGeom prst="rect">
            <a:avLst/>
          </a:prstGeom>
          <a:noFill/>
        </p:spPr>
        <p:txBody>
          <a:bodyPr wrap="square" rtlCol="0" anchor="t">
            <a:spAutoFit/>
          </a:bodyPr>
          <a:lstStyle/>
          <a:p>
            <a:pPr marL="91440" indent="-91440">
              <a:buFont typeface="Arial,Sans-Serif" panose="020B0604020202020204" pitchFamily="34" charset="0"/>
              <a:buChar char="•"/>
            </a:pPr>
            <a:endParaRPr lang="en-US" sz="1000" dirty="0">
              <a:solidFill>
                <a:schemeClr val="tx1"/>
              </a:solidFill>
              <a:ea typeface="+mn-lt"/>
              <a:cs typeface="+mn-lt"/>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46221"/>
          </a:xfrm>
          <a:prstGeom prst="rect">
            <a:avLst/>
          </a:prstGeom>
          <a:noFill/>
        </p:spPr>
        <p:txBody>
          <a:bodyPr wrap="square" rtlCol="0" anchor="t">
            <a:spAutoFit/>
          </a:bodyPr>
          <a:lstStyle/>
          <a:p>
            <a:pPr marL="91440" indent="-91440">
              <a:buFont typeface="Arial,Sans-Serif" panose="020B0604020202020204" pitchFamily="34" charset="0"/>
              <a:buChar char="•"/>
            </a:pPr>
            <a:endParaRPr lang="en-US" sz="1000" dirty="0">
              <a:solidFill>
                <a:schemeClr val="tx1"/>
              </a:solidFill>
              <a:ea typeface="+mn-lt"/>
              <a:cs typeface="+mn-lt"/>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61610"/>
          </a:xfrm>
          <a:prstGeom prst="rect">
            <a:avLst/>
          </a:prstGeom>
          <a:noFill/>
        </p:spPr>
        <p:txBody>
          <a:bodyPr wrap="square" rtlCol="0" anchor="t">
            <a:spAutoFit/>
          </a:bodyPr>
          <a:lstStyle/>
          <a:p>
            <a:pPr marL="91440" indent="-91440">
              <a:buFont typeface="Arial" panose="020B0604020202020204" pitchFamily="34" charset="0"/>
              <a:buChar char="•"/>
            </a:pPr>
            <a:endParaRPr lang="en-US" sz="11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NBME exams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246221"/>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NBME exams</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 </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246221"/>
          </a:xfrm>
          <a:prstGeom prst="rect">
            <a:avLst/>
          </a:prstGeom>
          <a:noFill/>
        </p:spPr>
        <p:txBody>
          <a:bodyPr wrap="square" rtlCol="0" anchor="t">
            <a:spAutoFit/>
          </a:bodyPr>
          <a:lstStyle/>
          <a:p>
            <a:pPr marL="91440" indent="-91440">
              <a:buFont typeface="Arial,Sans-Serif" panose="020B0604020202020204" pitchFamily="34" charset="0"/>
              <a:buChar char="•"/>
            </a:pPr>
            <a:endParaRPr lang="en-US" sz="1000" dirty="0">
              <a:solidFill>
                <a:schemeClr val="tx1"/>
              </a:solidFill>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161582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Demonstrate knowledge of foundational basic science concepts; Integrate and apply foundational basic and medical science concepts to solve simulated clinical problems using a systematic approach to the Trek chief concerns in Plains.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1107996"/>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Demonstrate and apply knowledge of foundational science concepts to patients with a common complaint from the core Foothills specialties.</a:t>
            </a:r>
            <a:r>
              <a:rPr lang="en-US" sz="1100" dirty="0">
                <a:ea typeface="+mn-lt"/>
                <a:cs typeface="+mn-lt"/>
              </a:rPr>
              <a:t> </a:t>
            </a:r>
            <a:endParaRPr lang="en-US" sz="1100" dirty="0">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107996"/>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solidFill>
                  <a:schemeClr val="tx1"/>
                </a:solidFill>
              </a:rPr>
              <a:t>Demonstrate and apply knowledge of established and evolving biomedical, clinical, informatics, epidemiological and social-behavioral sciences.</a:t>
            </a:r>
            <a:endParaRPr lang="en-US" sz="1100" dirty="0">
              <a:ea typeface="+mn-lt"/>
              <a:cs typeface="+mn-lt"/>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3E2E45B2-54AA-DC42-9483-24BDDBBB06F4}"/>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3453046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r>
              <a:rPr lang="en-US" sz="1200" dirty="0">
                <a:solidFill>
                  <a:schemeClr val="tx1"/>
                </a:solidFill>
              </a:rPr>
              <a:t>Adapt personal leadership skills to maximize the performance of self and others. </a:t>
            </a:r>
            <a:endParaRPr lang="en-US" sz="1200" dirty="0">
              <a:solidFill>
                <a:schemeClr val="tx1"/>
              </a:solidFill>
              <a:cs typeface="Calibri"/>
            </a:endParaRP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Outcome</a:t>
            </a:r>
          </a:p>
          <a:p>
            <a:pPr algn="ctr"/>
            <a:r>
              <a:rPr lang="en-US" dirty="0"/>
              <a:t>Leadership #21</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169551"/>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dirty="0">
                <a:solidFill>
                  <a:prstClr val="black"/>
                </a:solidFill>
              </a:rPr>
              <a:t>Identifies actions and personnel required to accomplish a goal.</a:t>
            </a:r>
          </a:p>
          <a:p>
            <a:pPr marL="68580" indent="-68580" defTabSz="342900">
              <a:buFont typeface="Arial" panose="020B0604020202020204" pitchFamily="34" charset="0"/>
              <a:buChar char="•"/>
            </a:pPr>
            <a:r>
              <a:rPr lang="en-US" sz="1000" dirty="0">
                <a:solidFill>
                  <a:schemeClr val="tx1"/>
                </a:solidFill>
              </a:rPr>
              <a:t>Recognizes and reflects on how personal behavior impacts others.</a:t>
            </a:r>
          </a:p>
          <a:p>
            <a:pPr marL="68580" indent="-68580" defTabSz="342900">
              <a:buFont typeface="Arial" panose="020B0604020202020204" pitchFamily="34" charset="0"/>
              <a:buChar char="•"/>
            </a:pPr>
            <a:r>
              <a:rPr lang="en-US" sz="1000" dirty="0">
                <a:solidFill>
                  <a:prstClr val="black"/>
                </a:solidFill>
              </a:rPr>
              <a:t>Actively participates in teams.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477328"/>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dirty="0">
                <a:solidFill>
                  <a:prstClr val="black"/>
                </a:solidFill>
              </a:rPr>
              <a:t>With guidance, can prioritize actions and personnel required to accomplish a goal.</a:t>
            </a:r>
          </a:p>
          <a:p>
            <a:pPr marL="68580" indent="-68580" defTabSz="342900">
              <a:buFont typeface="Arial" panose="020B0604020202020204" pitchFamily="34" charset="0"/>
              <a:buChar char="•"/>
            </a:pPr>
            <a:r>
              <a:rPr lang="en-US" sz="1000" dirty="0">
                <a:solidFill>
                  <a:schemeClr val="tx1"/>
                </a:solidFill>
              </a:rPr>
              <a:t>With guidance, is able to reflect upon and regulate personal behavior.</a:t>
            </a:r>
          </a:p>
          <a:p>
            <a:pPr marL="68580" indent="-68580" defTabSz="342900">
              <a:buFont typeface="Arial" panose="020B0604020202020204" pitchFamily="34" charset="0"/>
              <a:buChar char="•"/>
            </a:pPr>
            <a:r>
              <a:rPr lang="en-US" sz="1000" dirty="0">
                <a:solidFill>
                  <a:prstClr val="black"/>
                </a:solidFill>
              </a:rPr>
              <a:t>Actively seeks input from others, acknowledging their unique contributions.</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477328"/>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dirty="0">
                <a:solidFill>
                  <a:schemeClr val="tx1"/>
                </a:solidFill>
              </a:rPr>
              <a:t>Independently prioritizes key actions and personnel required to accomplish a goal. </a:t>
            </a:r>
          </a:p>
          <a:p>
            <a:pPr marL="68580" indent="-68580" defTabSz="342900">
              <a:buFont typeface="Arial" panose="020B0604020202020204" pitchFamily="34" charset="0"/>
              <a:buChar char="•"/>
            </a:pPr>
            <a:r>
              <a:rPr lang="en-US" sz="1000" dirty="0">
                <a:solidFill>
                  <a:schemeClr val="tx1"/>
                </a:solidFill>
              </a:rPr>
              <a:t>Independently able to reflect upon and regulate personal behavior.</a:t>
            </a:r>
          </a:p>
          <a:p>
            <a:pPr marL="68580" indent="-68580" defTabSz="342900">
              <a:buFont typeface="Arial" panose="020B0604020202020204" pitchFamily="34" charset="0"/>
              <a:buChar char="•"/>
            </a:pPr>
            <a:r>
              <a:rPr lang="en-US" sz="1000" dirty="0"/>
              <a:t>Collaborates with others to accomplish  common goals</a:t>
            </a:r>
            <a:endParaRPr lang="en-US" sz="1000" dirty="0">
              <a:solidFill>
                <a:schemeClr val="tx1"/>
              </a:solidFill>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360 evaluation</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360 evaluation </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938992"/>
          </a:xfrm>
          <a:prstGeom prst="rect">
            <a:avLst/>
          </a:prstGeom>
          <a:noFill/>
        </p:spPr>
        <p:txBody>
          <a:bodyPr wrap="square" rtlCol="0" anchor="t">
            <a:spAutoFit/>
          </a:bodyPr>
          <a:lstStyle/>
          <a:p>
            <a:pPr defTabSz="342900"/>
            <a:r>
              <a:rPr lang="en-US" sz="1000" dirty="0">
                <a:solidFill>
                  <a:schemeClr val="tx1"/>
                </a:solidFill>
              </a:rPr>
              <a:t>Introspection Lapses</a:t>
            </a:r>
          </a:p>
          <a:p>
            <a:pPr marL="68580" indent="-68580" defTabSz="342900">
              <a:buFont typeface="Arial" panose="020B0604020202020204" pitchFamily="34" charset="0"/>
              <a:buChar char="•"/>
            </a:pPr>
            <a:r>
              <a:rPr lang="en-US" sz="1000" dirty="0"/>
              <a:t>L</a:t>
            </a:r>
            <a:r>
              <a:rPr lang="en-US" sz="1000" dirty="0">
                <a:solidFill>
                  <a:schemeClr val="tx1"/>
                </a:solidFill>
              </a:rPr>
              <a:t>acking insight in own behavior</a:t>
            </a:r>
          </a:p>
          <a:p>
            <a:pPr marL="68580" indent="-68580" defTabSz="342900">
              <a:buFont typeface="Arial" panose="020B0604020202020204" pitchFamily="34" charset="0"/>
              <a:buChar char="•"/>
            </a:pPr>
            <a:r>
              <a:rPr lang="en-US" sz="1000" dirty="0">
                <a:solidFill>
                  <a:schemeClr val="tx1"/>
                </a:solidFill>
              </a:rPr>
              <a:t>Unable to discern how personal behavior impacts others and regulate behavior accordingly.</a:t>
            </a:r>
            <a:r>
              <a:rPr lang="en-US" sz="1000" dirty="0">
                <a:solidFill>
                  <a:prstClr val="black"/>
                </a:solidFill>
              </a:rPr>
              <a:t> </a:t>
            </a:r>
          </a:p>
          <a:p>
            <a:pPr marL="68580" indent="-68580" defTabSz="342900">
              <a:buFont typeface="Arial" panose="020B0604020202020204" pitchFamily="34" charset="0"/>
              <a:buChar char="•"/>
            </a:pPr>
            <a:r>
              <a:rPr lang="en-US" sz="1000" dirty="0">
                <a:solidFill>
                  <a:prstClr val="black"/>
                </a:solidFill>
              </a:rPr>
              <a:t>Dismissive of the opinions and contributions of others.</a:t>
            </a:r>
          </a:p>
          <a:p>
            <a:pPr marL="68580" indent="-68580" defTabSz="342900">
              <a:buFont typeface="Arial" panose="020B0604020202020204" pitchFamily="34" charset="0"/>
              <a:buChar char="•"/>
            </a:pPr>
            <a:r>
              <a:rPr lang="en-US" sz="1000" dirty="0">
                <a:solidFill>
                  <a:prstClr val="black"/>
                </a:solidFill>
              </a:rPr>
              <a:t>Insensitive to another person’s needs</a:t>
            </a:r>
          </a:p>
          <a:p>
            <a:pPr marL="68580" indent="-68580" defTabSz="342900">
              <a:buFont typeface="Arial" panose="020B0604020202020204" pitchFamily="34" charset="0"/>
              <a:buChar char="•"/>
            </a:pPr>
            <a:endParaRPr lang="en-US" sz="1000" dirty="0">
              <a:solidFill>
                <a:prstClr val="black"/>
              </a:solidFill>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defTabSz="342900"/>
            <a:r>
              <a:rPr lang="en-US" sz="1100" dirty="0"/>
              <a:t>Is a respectful and engaged team member able to manage relationships and find common ground</a:t>
            </a:r>
            <a:endParaRPr lang="en-US" sz="1100" dirty="0">
              <a:solidFill>
                <a:schemeClr val="tx1"/>
              </a:solidFill>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48F847AB-D8C0-EB41-BD65-C2E7C3BE0492}"/>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995697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Recognize how healthcare system factors impact health and care delivery.</a:t>
            </a: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Outcome</a:t>
            </a:r>
          </a:p>
          <a:p>
            <a:pPr algn="ctr"/>
            <a:r>
              <a:rPr lang="en-US" dirty="0"/>
              <a:t>Leadership #22</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Create a structural differential of a hypothetical case with guidance.</a:t>
            </a:r>
          </a:p>
          <a:p>
            <a:pPr marL="91440" indent="-91440">
              <a:buFont typeface="Arial" panose="020B0604020202020204" pitchFamily="34" charset="0"/>
              <a:buChar char="•"/>
            </a:pPr>
            <a:r>
              <a:rPr lang="en-US" sz="1000" dirty="0">
                <a:solidFill>
                  <a:schemeClr val="tx1"/>
                </a:solidFill>
              </a:rPr>
              <a:t>Describe current US health policy and structures, and how they impact patient populations.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Differentiate between high value and low value care.</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Describe key functions and regulation of health information technology</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Create a structural differential of a hypothetical case with prompting.</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Describe how current US policy and structures impact patient care. </a:t>
            </a:r>
          </a:p>
          <a:p>
            <a:pPr marL="91440" indent="-91440">
              <a:buFont typeface="Arial" panose="020B0604020202020204" pitchFamily="34" charset="0"/>
              <a:buChar char="•"/>
            </a:pPr>
            <a:r>
              <a:rPr lang="en-US" sz="1000" dirty="0">
                <a:solidFill>
                  <a:schemeClr val="tx1"/>
                </a:solidFill>
              </a:rPr>
              <a:t>Analyze the cost of a case both to the system and to the patient.</a:t>
            </a:r>
          </a:p>
          <a:p>
            <a:pPr marL="91440" indent="-91440">
              <a:buFont typeface="Arial" panose="020B0604020202020204" pitchFamily="34" charset="0"/>
              <a:buChar char="•"/>
            </a:pPr>
            <a:r>
              <a:rPr lang="en-US" sz="1000" dirty="0">
                <a:solidFill>
                  <a:schemeClr val="tx1"/>
                </a:solidFill>
              </a:rPr>
              <a:t>Describe the potential power and limitations of electronic health records. </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554545"/>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ea typeface="+mn-lt"/>
                <a:cs typeface="+mn-lt"/>
              </a:rPr>
              <a:t>Routinely incorporate a structural differential into care plans and identifies systems level issues impacting care. </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Suggest a care plans</a:t>
            </a:r>
            <a:r>
              <a:rPr lang="en-US" sz="1000" dirty="0">
                <a:solidFill>
                  <a:schemeClr val="tx1"/>
                </a:solidFill>
                <a:ea typeface="+mn-lt"/>
                <a:cs typeface="+mn-lt"/>
              </a:rPr>
              <a:t> to accommodate current US policy and structures. </a:t>
            </a:r>
          </a:p>
          <a:p>
            <a:pPr marL="91440" indent="-91440">
              <a:buFont typeface="Arial" panose="020B0604020202020204" pitchFamily="34" charset="0"/>
              <a:buChar char="•"/>
            </a:pPr>
            <a:r>
              <a:rPr lang="en-US" sz="1000" dirty="0">
                <a:solidFill>
                  <a:schemeClr val="tx1"/>
                </a:solidFill>
                <a:ea typeface="+mn-lt"/>
                <a:cs typeface="+mn-lt"/>
              </a:rPr>
              <a:t>Apply cost of care, value, and patient values to patient care with</a:t>
            </a:r>
            <a:r>
              <a:rPr lang="en-US" sz="1000" dirty="0">
                <a:solidFill>
                  <a:schemeClr val="tx1"/>
                </a:solidFill>
                <a:cs typeface="Calibri"/>
              </a:rPr>
              <a:t> guidance. </a:t>
            </a:r>
          </a:p>
          <a:p>
            <a:pPr marL="91440" indent="-91440">
              <a:buFont typeface="Arial" panose="020B0604020202020204" pitchFamily="34" charset="0"/>
              <a:buChar char="•"/>
            </a:pPr>
            <a:r>
              <a:rPr lang="en-US" sz="1000" dirty="0">
                <a:solidFill>
                  <a:schemeClr val="tx1"/>
                </a:solidFill>
                <a:ea typeface="+mn-lt"/>
                <a:cs typeface="+mn-lt"/>
              </a:rPr>
              <a:t>Demonstrate competent use of health IT and data to improve patient and population health and health systems</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Small group assessment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a:p>
            <a:pPr marL="91440" indent="-91440">
              <a:buFont typeface="Arial" panose="020B0604020202020204" pitchFamily="34" charset="0"/>
              <a:buChar char="•"/>
            </a:pPr>
            <a:r>
              <a:rPr lang="en-US" sz="1000" i="1" dirty="0">
                <a:cs typeface="Calibri"/>
              </a:rPr>
              <a:t>360 evaluation</a:t>
            </a:r>
          </a:p>
          <a:p>
            <a:pPr marL="91440" indent="-91440">
              <a:buFont typeface="Arial" panose="020B0604020202020204" pitchFamily="34" charset="0"/>
              <a:buChar char="•"/>
            </a:pPr>
            <a:r>
              <a:rPr lang="en-US" sz="1000" i="1" dirty="0">
                <a:cs typeface="Calibri"/>
              </a:rPr>
              <a:t>Small group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Assignments</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60016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solidFill>
                  <a:schemeClr val="tx1"/>
                </a:solidFill>
              </a:rPr>
              <a:t>Recognize how healthcare system factors impact health and care delivery.</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9DB42A3F-82E3-5444-A635-51D865BE4492}"/>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29647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cs typeface="Calibri"/>
              </a:rPr>
              <a:t>Identify personal and system level factors impacting patient safety and participate in improvement activities.</a:t>
            </a: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Outcome</a:t>
            </a:r>
          </a:p>
          <a:p>
            <a:pPr algn="ctr"/>
            <a:r>
              <a:rPr lang="en-US" dirty="0"/>
              <a:t>Leadership #23</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86177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Describe rationale for error reporting and systems improvements</a:t>
            </a:r>
            <a:endParaRPr lang="en-US" sz="1050" dirty="0">
              <a:solidFill>
                <a:schemeClr val="tx1"/>
              </a:solidFill>
            </a:endParaRPr>
          </a:p>
          <a:p>
            <a:pPr marL="91440" indent="-91440">
              <a:buFont typeface="Arial" panose="020B0604020202020204" pitchFamily="34" charset="0"/>
              <a:buChar char="•"/>
            </a:pPr>
            <a:r>
              <a:rPr lang="en-US" sz="1000" dirty="0">
                <a:solidFill>
                  <a:schemeClr val="tx1"/>
                </a:solidFill>
                <a:cs typeface="Calibri"/>
              </a:rPr>
              <a:t>Describe key tenets of CQI process</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Identify appropriate mechanisms to report medical errors or patient safety concerns.</a:t>
            </a:r>
          </a:p>
          <a:p>
            <a:pPr marL="91440" indent="-91440">
              <a:buFont typeface="Arial" panose="020B0604020202020204" pitchFamily="34" charset="0"/>
              <a:buChar char="•"/>
            </a:pPr>
            <a:r>
              <a:rPr lang="en-US" sz="1000" dirty="0">
                <a:solidFill>
                  <a:schemeClr val="tx1"/>
                </a:solidFill>
              </a:rPr>
              <a:t>Participate in simulated or actual systems improvement activity at clinical site.</a:t>
            </a:r>
          </a:p>
          <a:p>
            <a:pPr marL="91440" indent="-91440">
              <a:buFont typeface="Arial" panose="020B0604020202020204" pitchFamily="34" charset="0"/>
              <a:buChar char="•"/>
            </a:pPr>
            <a:r>
              <a:rPr lang="en-US" sz="1000" dirty="0">
                <a:solidFill>
                  <a:schemeClr val="tx1"/>
                </a:solidFill>
              </a:rPr>
              <a:t>Create accurate documentation, perform accurate medication reconciliation and appropriate handwashing.</a:t>
            </a:r>
            <a:endParaRPr lang="en-US" sz="1000" dirty="0">
              <a:solidFill>
                <a:schemeClr val="tx1"/>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654299"/>
          </a:xfrm>
          <a:prstGeom prst="rect">
            <a:avLst/>
          </a:prstGeom>
          <a:noFill/>
        </p:spPr>
        <p:txBody>
          <a:bodyPr wrap="square" rtlCol="0" anchor="t">
            <a:spAutoFit/>
          </a:bodyPr>
          <a:lstStyle/>
          <a:p>
            <a:pPr marL="91440" indent="-91440">
              <a:buFont typeface="Arial" panose="020B0604020202020204" pitchFamily="34" charset="0"/>
              <a:buChar char="•"/>
            </a:pPr>
            <a:r>
              <a:rPr lang="en-US" sz="1050" dirty="0">
                <a:solidFill>
                  <a:schemeClr val="tx1"/>
                </a:solidFill>
              </a:rPr>
              <a:t>Identify and report actual and potential errors using appropriate mechanism</a:t>
            </a:r>
          </a:p>
          <a:p>
            <a:pPr marL="91440" indent="-91440">
              <a:buFont typeface="Arial" panose="020B0604020202020204" pitchFamily="34" charset="0"/>
              <a:buChar char="•"/>
            </a:pPr>
            <a:r>
              <a:rPr lang="en-US" sz="1000" dirty="0">
                <a:solidFill>
                  <a:schemeClr val="tx1"/>
                </a:solidFill>
              </a:rPr>
              <a:t>Participate in systems improvement activities. </a:t>
            </a:r>
            <a:endParaRPr lang="en-US" sz="105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Engage in daily patient safety habits (accurate documentation, medication reconciliation, hand washing, etc..)</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Small group assessment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Assignments</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Dismissive of the importance of medical errors</a:t>
            </a:r>
          </a:p>
          <a:p>
            <a:pPr marL="91440" indent="-91440">
              <a:buFont typeface="Arial" panose="020B0604020202020204" pitchFamily="34" charset="0"/>
              <a:buChar char="•"/>
            </a:pPr>
            <a:r>
              <a:rPr lang="en-US" sz="1000" dirty="0">
                <a:solidFill>
                  <a:schemeClr val="tx1"/>
                </a:solidFill>
              </a:rPr>
              <a:t>Avoids improvement efforts/reporting errors</a:t>
            </a:r>
          </a:p>
          <a:p>
            <a:pPr marL="91440" indent="-91440">
              <a:buFont typeface="Arial" panose="020B0604020202020204" pitchFamily="34" charset="0"/>
              <a:buChar char="•"/>
            </a:pPr>
            <a:r>
              <a:rPr lang="en-US" sz="1000" dirty="0">
                <a:solidFill>
                  <a:schemeClr val="tx1"/>
                </a:solidFill>
              </a:rPr>
              <a:t>Places self or others at risk of injury or adverse event</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938719"/>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solidFill>
                  <a:schemeClr val="tx1"/>
                </a:solidFill>
                <a:cs typeface="Calibri"/>
              </a:rPr>
              <a:t>Identify personal and system level factors impacting patient safety and participate in improvement activities.</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B57466E6-3098-1643-A372-3C7EA821B376}"/>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300166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Form clinical questions, retrieve and appraise evidence to advance patient care (or transform health). (EPA 7)</a:t>
            </a:r>
            <a:r>
              <a:rPr lang="en-US" sz="1200" dirty="0">
                <a:solidFill>
                  <a:schemeClr val="tx1"/>
                </a:solidFill>
                <a:cs typeface="Calibri"/>
              </a:rPr>
              <a:t>.</a:t>
            </a: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Outcome</a:t>
            </a:r>
          </a:p>
          <a:p>
            <a:pPr algn="ctr"/>
            <a:r>
              <a:rPr lang="en-US" dirty="0"/>
              <a:t>Curiosity #24</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246769"/>
          </a:xfrm>
          <a:prstGeom prst="rect">
            <a:avLst/>
          </a:prstGeom>
          <a:noFill/>
        </p:spPr>
        <p:txBody>
          <a:bodyPr wrap="square" rtlCol="0" anchor="t">
            <a:spAutoFit/>
          </a:bodyPr>
          <a:lstStyle/>
          <a:p>
            <a:pPr marL="91440" indent="-91440" defTabSz="342900">
              <a:buFont typeface="Arial" panose="020B0604020202020204" pitchFamily="34" charset="0"/>
              <a:buChar char="•"/>
            </a:pPr>
            <a:r>
              <a:rPr lang="en-US" sz="1000" dirty="0">
                <a:solidFill>
                  <a:schemeClr val="tx1"/>
                </a:solidFill>
              </a:rPr>
              <a:t>Needs help in formulating questions that are neither overly broad nor too narrow </a:t>
            </a:r>
            <a:endParaRPr lang="en-US" sz="1000" dirty="0">
              <a:solidFill>
                <a:schemeClr val="tx1"/>
              </a:solidFill>
              <a:cs typeface="Calibri"/>
            </a:endParaRPr>
          </a:p>
          <a:p>
            <a:pPr marL="91440" indent="-91440" defTabSz="342900">
              <a:buFont typeface="Arial" panose="020B0604020202020204" pitchFamily="34" charset="0"/>
              <a:buChar char="•"/>
            </a:pPr>
            <a:r>
              <a:rPr lang="en-US" sz="1000" dirty="0">
                <a:solidFill>
                  <a:schemeClr val="tx1"/>
                </a:solidFill>
              </a:rPr>
              <a:t>With external prompts, seeks information from the literature</a:t>
            </a:r>
            <a:endParaRPr lang="en-US" sz="1000" dirty="0">
              <a:solidFill>
                <a:schemeClr val="tx1"/>
              </a:solidFill>
              <a:cs typeface="Calibri"/>
            </a:endParaRPr>
          </a:p>
          <a:p>
            <a:pPr marL="91440" indent="-91440" defTabSz="342900">
              <a:buFont typeface="Arial" panose="020B0604020202020204" pitchFamily="34" charset="0"/>
              <a:buChar char="•"/>
            </a:pPr>
            <a:r>
              <a:rPr lang="en-US" sz="1000" dirty="0"/>
              <a:t>R</a:t>
            </a:r>
            <a:r>
              <a:rPr lang="en-US" sz="1000" dirty="0">
                <a:solidFill>
                  <a:schemeClr val="tx1"/>
                </a:solidFill>
              </a:rPr>
              <a:t>etrieve basic information through information aggregators  (e.g.  Google and UpToDate), but does not utilize primary literature searches and national guidelines to inform patient care</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631216"/>
          </a:xfrm>
          <a:prstGeom prst="rect">
            <a:avLst/>
          </a:prstGeom>
          <a:noFill/>
        </p:spPr>
        <p:txBody>
          <a:bodyPr wrap="square" rtlCol="0" anchor="t">
            <a:spAutoFit/>
          </a:bodyPr>
          <a:lstStyle/>
          <a:p>
            <a:pPr marL="91440" indent="-91440" defTabSz="342900">
              <a:buFont typeface="Arial" panose="020B0604020202020204" pitchFamily="34" charset="0"/>
              <a:buChar char="•"/>
            </a:pPr>
            <a:r>
              <a:rPr lang="en-US" sz="1000" dirty="0">
                <a:solidFill>
                  <a:schemeClr val="tx1"/>
                </a:solidFill>
              </a:rPr>
              <a:t>Form answerable patient care questions. </a:t>
            </a:r>
            <a:endParaRPr lang="en-US" sz="1000" dirty="0">
              <a:solidFill>
                <a:schemeClr val="tx1"/>
              </a:solidFill>
              <a:cs typeface="Calibri"/>
            </a:endParaRPr>
          </a:p>
          <a:p>
            <a:pPr marL="91440" indent="-91440" defTabSz="342900">
              <a:buFont typeface="Arial" panose="020B0604020202020204" pitchFamily="34" charset="0"/>
              <a:buChar char="•"/>
            </a:pPr>
            <a:r>
              <a:rPr lang="en-US" sz="1000" dirty="0">
                <a:solidFill>
                  <a:schemeClr val="tx1"/>
                </a:solidFill>
              </a:rPr>
              <a:t>Independently access the medical literature and national guidelines to answer clinical questions.</a:t>
            </a:r>
            <a:endParaRPr lang="en-US" sz="1000" dirty="0">
              <a:solidFill>
                <a:schemeClr val="tx1"/>
              </a:solidFill>
              <a:cs typeface="Calibri"/>
            </a:endParaRPr>
          </a:p>
          <a:p>
            <a:pPr marL="91440" indent="-91440" defTabSz="342900">
              <a:buFont typeface="Arial" panose="020B0604020202020204" pitchFamily="34" charset="0"/>
              <a:buChar char="•"/>
            </a:pPr>
            <a:r>
              <a:rPr lang="en-US" sz="1000" dirty="0"/>
              <a:t>R</a:t>
            </a:r>
            <a:r>
              <a:rPr lang="en-US" sz="1000" dirty="0">
                <a:solidFill>
                  <a:schemeClr val="tx1"/>
                </a:solidFill>
              </a:rPr>
              <a:t>etrieve evidence about a topic, but needs guidance in understanding various levels of evidence </a:t>
            </a:r>
            <a:endParaRPr lang="en-US" sz="1000" dirty="0">
              <a:solidFill>
                <a:schemeClr val="tx1"/>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192908"/>
          </a:xfrm>
          <a:prstGeom prst="rect">
            <a:avLst/>
          </a:prstGeom>
          <a:noFill/>
        </p:spPr>
        <p:txBody>
          <a:bodyPr wrap="square" rtlCol="0" anchor="t">
            <a:spAutoFit/>
          </a:bodyPr>
          <a:lstStyle/>
          <a:p>
            <a:pPr marL="91440" indent="-91440" defTabSz="342900">
              <a:buFont typeface="Arial" panose="020B0604020202020204" pitchFamily="34" charset="0"/>
              <a:buChar char="•"/>
            </a:pPr>
            <a:r>
              <a:rPr lang="en-US" sz="1050" dirty="0"/>
              <a:t>Reliably form clinical questions and independently access resources to inform patient care</a:t>
            </a:r>
            <a:endParaRPr lang="en-US" sz="1050" dirty="0">
              <a:cs typeface="Calibri"/>
            </a:endParaRPr>
          </a:p>
          <a:p>
            <a:pPr marL="91440" indent="-91440" defTabSz="342900">
              <a:buFont typeface="Arial" panose="020B0604020202020204" pitchFamily="34" charset="0"/>
              <a:buChar char="•"/>
            </a:pPr>
            <a:r>
              <a:rPr lang="en-US" sz="1050" dirty="0"/>
              <a:t>Understand various levels of clinical evidence along with their strengths and weaknesses</a:t>
            </a:r>
            <a:endParaRPr lang="en-US" sz="1050" dirty="0">
              <a:solidFill>
                <a:prstClr val="black"/>
              </a:solidFill>
              <a:cs typeface="Calibri" panose="020F0502020204030204"/>
            </a:endParaRPr>
          </a:p>
          <a:p>
            <a:pPr marL="91440" indent="-91440" defTabSz="342900">
              <a:buFont typeface="Arial" panose="020B0604020202020204" pitchFamily="34" charset="0"/>
              <a:buChar char="•"/>
            </a:pPr>
            <a:r>
              <a:rPr lang="en-US" sz="1050" dirty="0">
                <a:solidFill>
                  <a:schemeClr val="tx1"/>
                </a:solidFill>
                <a:cs typeface="Calibri"/>
              </a:rPr>
              <a:t>Manage ambiguity  when applying evidence-based medicine to individual patients</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Assignments</a:t>
            </a:r>
          </a:p>
          <a:p>
            <a:pPr marL="91440" indent="-91440">
              <a:buFont typeface="Arial" panose="020B0604020202020204" pitchFamily="34" charset="0"/>
              <a:buChar char="•"/>
            </a:pPr>
            <a:r>
              <a:rPr lang="en-US" sz="1000" i="1" dirty="0">
                <a:cs typeface="Calibri"/>
              </a:rPr>
              <a:t>MCQ</a:t>
            </a:r>
          </a:p>
          <a:p>
            <a:pPr marL="91440" indent="-91440">
              <a:buFont typeface="Arial" panose="020B0604020202020204" pitchFamily="34" charset="0"/>
              <a:buChar char="•"/>
            </a:pPr>
            <a:r>
              <a:rPr lang="en-US" sz="1000" i="1" dirty="0">
                <a:cs typeface="Calibri"/>
              </a:rPr>
              <a:t>Small group assessment </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Preceptor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p>
          <a:p>
            <a:pPr marL="91440" indent="-91440">
              <a:buFont typeface="Arial" panose="020B0604020202020204" pitchFamily="34" charset="0"/>
              <a:buChar char="•"/>
            </a:pPr>
            <a:r>
              <a:rPr lang="en-US" sz="1000" i="1" dirty="0"/>
              <a:t>Assignments</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553998"/>
          </a:xfrm>
          <a:prstGeom prst="rect">
            <a:avLst/>
          </a:prstGeom>
          <a:noFill/>
        </p:spPr>
        <p:txBody>
          <a:bodyPr wrap="square" rtlCol="0" anchor="t">
            <a:spAutoFit/>
          </a:bodyPr>
          <a:lstStyle/>
          <a:p>
            <a:pPr marL="128270" indent="-128270" defTabSz="342900">
              <a:buFont typeface="Arial" panose="020B0604020202020204" pitchFamily="34" charset="0"/>
              <a:buChar char="•"/>
            </a:pPr>
            <a:r>
              <a:rPr lang="en-US" sz="1000" dirty="0">
                <a:solidFill>
                  <a:schemeClr val="tx1"/>
                </a:solidFill>
                <a:ea typeface="+mn-lt"/>
                <a:cs typeface="+mn-lt"/>
              </a:rPr>
              <a:t>Unwilling or unable to ask questions or seek out answers independently</a:t>
            </a: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solidFill>
                  <a:schemeClr val="tx1"/>
                </a:solidFill>
                <a:ea typeface="+mn-lt"/>
                <a:cs typeface="+mn-lt"/>
              </a:rPr>
              <a:t>With guidance, formulate basic clinical questions and retrieves basic information.</a:t>
            </a:r>
            <a:endParaRPr lang="en-US" sz="1100" dirty="0">
              <a:solidFill>
                <a:schemeClr val="tx1"/>
              </a:solidFill>
              <a:highlight>
                <a:srgbClr val="FFFF00"/>
              </a:highlight>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769441"/>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solidFill>
                  <a:schemeClr val="tx1"/>
                </a:solidFill>
                <a:ea typeface="+mn-lt"/>
                <a:cs typeface="+mn-lt"/>
              </a:rPr>
              <a:t>Independently formulate basic clinical questions and retrieves basic information from a variety of resources.</a:t>
            </a:r>
            <a:endParaRPr lang="en-US" sz="1100" dirty="0">
              <a:solidFill>
                <a:schemeClr val="tx1"/>
              </a:solidFill>
              <a:cs typeface="Calibri"/>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277273"/>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Independently forms answerable clinical questions, retrieves and appraises information, and uses the evidence appropriately to inform patient care. </a:t>
            </a:r>
            <a:endParaRPr lang="en-US" sz="1100" dirty="0">
              <a:solidFill>
                <a:schemeClr val="tx1"/>
              </a:solidFill>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A330BB8C-5A85-8C4B-987F-E9A20799CE8B}"/>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557314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Demonstrate the skills of a Master Adaptive Learner</a:t>
            </a:r>
            <a:endParaRPr lang="en-US" sz="1200" dirty="0">
              <a:solidFill>
                <a:schemeClr val="tx1"/>
              </a:solidFill>
              <a:cs typeface="Calibri"/>
            </a:endParaRP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Outcome</a:t>
            </a:r>
          </a:p>
          <a:p>
            <a:pPr algn="ctr"/>
            <a:r>
              <a:rPr lang="en-US" dirty="0"/>
              <a:t>Curiosity #25</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2467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With the support and guidance from a coach:</a:t>
            </a:r>
          </a:p>
          <a:p>
            <a:pPr marL="274320" lvl="2" indent="-91440">
              <a:buFont typeface="Arial" panose="020B0604020202020204" pitchFamily="34" charset="0"/>
              <a:buChar char="•"/>
            </a:pPr>
            <a:r>
              <a:rPr lang="en-US" sz="1000" dirty="0">
                <a:solidFill>
                  <a:schemeClr val="tx1"/>
                </a:solidFill>
              </a:rPr>
              <a:t>Undertake informed self-assessment</a:t>
            </a:r>
            <a:endParaRPr lang="en-US" sz="1000" dirty="0">
              <a:solidFill>
                <a:schemeClr val="tx1"/>
              </a:solidFill>
              <a:cs typeface="Calibri"/>
            </a:endParaRPr>
          </a:p>
          <a:p>
            <a:pPr marL="274320" lvl="2" indent="-91440">
              <a:buFont typeface="Arial" panose="020B0604020202020204" pitchFamily="34" charset="0"/>
              <a:buChar char="•"/>
            </a:pPr>
            <a:r>
              <a:rPr lang="en-US" sz="1000" dirty="0">
                <a:solidFill>
                  <a:schemeClr val="tx1"/>
                </a:solidFill>
              </a:rPr>
              <a:t>Receive and process feedback from multiple sources in a professional manner</a:t>
            </a:r>
            <a:endParaRPr lang="en-US" sz="1000" dirty="0">
              <a:solidFill>
                <a:schemeClr val="tx1"/>
              </a:solidFill>
              <a:cs typeface="Calibri"/>
            </a:endParaRPr>
          </a:p>
          <a:p>
            <a:pPr marL="274320" lvl="2" indent="-91440">
              <a:buFont typeface="Arial,Sans-Serif" panose="020B0604020202020204" pitchFamily="34" charset="0"/>
              <a:buChar char="•"/>
            </a:pPr>
            <a:r>
              <a:rPr lang="en-US" sz="1000" dirty="0">
                <a:solidFill>
                  <a:schemeClr val="tx1"/>
                </a:solidFill>
                <a:ea typeface="+mn-lt"/>
                <a:cs typeface="+mn-lt"/>
              </a:rPr>
              <a:t>Create personal improvement goals and learning goals</a:t>
            </a:r>
          </a:p>
          <a:p>
            <a:pPr marL="91440" lvl="1" indent="-91440">
              <a:buFont typeface="Arial,Sans-Serif" panose="020B0604020202020204" pitchFamily="34" charset="0"/>
              <a:buChar char="•"/>
            </a:pPr>
            <a:r>
              <a:rPr lang="en-US" sz="1000" dirty="0">
                <a:solidFill>
                  <a:schemeClr val="tx1"/>
                </a:solidFill>
              </a:rPr>
              <a:t>Demonstrate appropriate and professional responsiveness to feedback</a:t>
            </a:r>
            <a:endParaRPr lang="en-US" sz="1000" dirty="0">
              <a:solidFill>
                <a:schemeClr val="tx1"/>
              </a:solidFill>
              <a:cs typeface="Calibri"/>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86232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Incorporate changes in attitudes or behavior in response to feedback </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Accurately articulate personal progress towards previously established goals</a:t>
            </a:r>
          </a:p>
          <a:p>
            <a:pPr marL="91440" indent="-91440">
              <a:buFont typeface="Arial" panose="020B0604020202020204" pitchFamily="34" charset="0"/>
              <a:buChar char="•"/>
            </a:pPr>
            <a:r>
              <a:rPr lang="en-US" sz="1000" dirty="0">
                <a:solidFill>
                  <a:schemeClr val="tx1"/>
                </a:solidFill>
              </a:rPr>
              <a:t>Seek support or help, when needed for advice, to engage additional resources, or to receive help in times of personal or professional difficulty</a:t>
            </a:r>
          </a:p>
          <a:p>
            <a:pPr marL="91440" indent="-91440">
              <a:buFont typeface="Arial" panose="020B0604020202020204" pitchFamily="34" charset="0"/>
              <a:buChar char="•"/>
            </a:pPr>
            <a:r>
              <a:rPr lang="en-US" sz="1000" dirty="0">
                <a:solidFill>
                  <a:schemeClr val="tx1"/>
                </a:solidFill>
              </a:rPr>
              <a:t>Demonstrate ability to make an appropriate plan to achieve a personal or professional goal, with little assistance needed from a coach</a:t>
            </a:r>
            <a:endParaRPr lang="en-US" sz="1000" dirty="0">
              <a:solidFill>
                <a:schemeClr val="tx1"/>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354491"/>
          </a:xfrm>
          <a:prstGeom prst="rect">
            <a:avLst/>
          </a:prstGeom>
          <a:noFill/>
        </p:spPr>
        <p:txBody>
          <a:bodyPr wrap="square" rtlCol="0" anchor="t">
            <a:spAutoFit/>
          </a:bodyPr>
          <a:lstStyle/>
          <a:p>
            <a:pPr marL="128270" indent="-128270">
              <a:buFont typeface="Arial" panose="020B0604020202020204" pitchFamily="34" charset="0"/>
              <a:buChar char="•"/>
            </a:pPr>
            <a:r>
              <a:rPr lang="en-US" sz="1050" dirty="0">
                <a:solidFill>
                  <a:schemeClr val="tx1"/>
                </a:solidFill>
              </a:rPr>
              <a:t>Demonstrate ability to identify personal and professional needs and create plans (or access additional resources) to address them</a:t>
            </a:r>
          </a:p>
          <a:p>
            <a:pPr marL="128270" indent="-128270">
              <a:buFont typeface="Arial" panose="020B0604020202020204" pitchFamily="34" charset="0"/>
              <a:buChar char="•"/>
            </a:pPr>
            <a:r>
              <a:rPr lang="en-US" sz="1050" dirty="0">
                <a:solidFill>
                  <a:schemeClr val="tx1"/>
                </a:solidFill>
              </a:rPr>
              <a:t>Accurately perform informed self-assessment</a:t>
            </a:r>
          </a:p>
          <a:p>
            <a:pPr marL="128270" indent="-128270">
              <a:buFont typeface="Arial" panose="020B0604020202020204" pitchFamily="34" charset="0"/>
              <a:buChar char="•"/>
            </a:pPr>
            <a:r>
              <a:rPr lang="en-US" sz="1050" dirty="0">
                <a:solidFill>
                  <a:schemeClr val="tx1"/>
                </a:solidFill>
              </a:rPr>
              <a:t>Receive feedback professionally</a:t>
            </a:r>
          </a:p>
          <a:p>
            <a:pPr marL="128270" indent="-128270">
              <a:buFont typeface="Arial" panose="020B0604020202020204" pitchFamily="34" charset="0"/>
              <a:buChar char="•"/>
            </a:pPr>
            <a:r>
              <a:rPr lang="en-US" sz="1050" dirty="0">
                <a:solidFill>
                  <a:schemeClr val="tx1"/>
                </a:solidFill>
              </a:rPr>
              <a:t>Incorporates changes in self attitudes or behaviors in response to feedback in an ongoing fashion</a:t>
            </a:r>
            <a:endParaRPr lang="en-US" sz="1050" dirty="0">
              <a:solidFill>
                <a:srgbClr val="FF0000"/>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Feedback from coach</a:t>
            </a:r>
          </a:p>
          <a:p>
            <a:pPr marL="91440" indent="-91440">
              <a:buFont typeface="Arial" panose="020B0604020202020204" pitchFamily="34" charset="0"/>
              <a:buChar char="•"/>
            </a:pPr>
            <a:r>
              <a:rPr lang="en-US" sz="1000" i="1" dirty="0">
                <a:cs typeface="Calibri"/>
              </a:rPr>
              <a:t>Learning goals assignment</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Feedback from coach</a:t>
            </a:r>
          </a:p>
          <a:p>
            <a:pPr marL="91440" indent="-91440">
              <a:buFont typeface="Arial" panose="020B0604020202020204" pitchFamily="34" charset="0"/>
              <a:buChar char="•"/>
            </a:pPr>
            <a:r>
              <a:rPr lang="en-US" sz="1000" i="1" dirty="0">
                <a:cs typeface="Calibri"/>
              </a:rPr>
              <a:t>Learning goals assignment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cs typeface="Calibri"/>
              </a:rPr>
              <a:t>Reflective writing</a:t>
            </a:r>
          </a:p>
          <a:p>
            <a:pPr marL="91440" indent="-91440">
              <a:buFont typeface="Arial" panose="020B0604020202020204" pitchFamily="34" charset="0"/>
              <a:buChar char="•"/>
            </a:pPr>
            <a:r>
              <a:rPr lang="en-US" sz="1000" i="1" dirty="0">
                <a:cs typeface="Calibri"/>
              </a:rPr>
              <a:t>Feedback from coach</a:t>
            </a:r>
          </a:p>
          <a:p>
            <a:pPr marL="91440" indent="-91440">
              <a:buFont typeface="Arial" panose="020B0604020202020204" pitchFamily="34" charset="0"/>
              <a:buChar char="•"/>
            </a:pPr>
            <a:r>
              <a:rPr lang="en-US" sz="1000" i="1" dirty="0">
                <a:cs typeface="Calibri"/>
              </a:rPr>
              <a:t>Learning goals assignment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631216"/>
          </a:xfrm>
          <a:prstGeom prst="rect">
            <a:avLst/>
          </a:prstGeom>
          <a:noFill/>
        </p:spPr>
        <p:txBody>
          <a:bodyPr wrap="square" rtlCol="0" anchor="t">
            <a:spAutoFit/>
          </a:bodyPr>
          <a:lstStyle/>
          <a:p>
            <a:r>
              <a:rPr lang="en-US" sz="1000" dirty="0">
                <a:solidFill>
                  <a:schemeClr val="tx1"/>
                </a:solidFill>
              </a:rPr>
              <a:t>Introspection Lapses</a:t>
            </a:r>
            <a:endParaRPr lang="en-US" sz="1000" dirty="0"/>
          </a:p>
          <a:p>
            <a:pPr marL="91440" lvl="0" indent="-91440">
              <a:buFont typeface="Arial" panose="020B0604020202020204" pitchFamily="34" charset="0"/>
              <a:buChar char="•"/>
            </a:pPr>
            <a:r>
              <a:rPr lang="en-US" sz="1000" dirty="0"/>
              <a:t>Unaware of inadequacies despite feedback</a:t>
            </a:r>
          </a:p>
          <a:p>
            <a:pPr marL="91440" lvl="0" indent="-91440">
              <a:buFont typeface="Arial" panose="020B0604020202020204" pitchFamily="34" charset="0"/>
              <a:buChar char="•"/>
            </a:pPr>
            <a:r>
              <a:rPr lang="en-US" sz="1000" dirty="0"/>
              <a:t>Dismissive of feedback or resists considering or making changes</a:t>
            </a:r>
          </a:p>
          <a:p>
            <a:pPr marL="91440" lvl="0" indent="-91440">
              <a:buFont typeface="Arial" panose="020B0604020202020204" pitchFamily="34" charset="0"/>
              <a:buChar char="•"/>
            </a:pPr>
            <a:r>
              <a:rPr lang="en-US" sz="1000" dirty="0"/>
              <a:t>Does not accept responsibly for actions</a:t>
            </a:r>
          </a:p>
          <a:p>
            <a:pPr marL="91440" lvl="0" indent="-91440">
              <a:buFont typeface="Arial" panose="020B0604020202020204" pitchFamily="34" charset="0"/>
              <a:buChar char="•"/>
            </a:pPr>
            <a:r>
              <a:rPr lang="en-US" sz="1000" dirty="0"/>
              <a:t>Hesitates to seek help when needed</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solidFill>
                  <a:schemeClr val="tx1"/>
                </a:solidFill>
                <a:ea typeface="+mn-lt"/>
                <a:cs typeface="+mn-lt"/>
              </a:rPr>
              <a:t>With the prompting of a coach, utilizes informed self-assessment to create and implement personal learning goals and reflect on learning</a:t>
            </a:r>
            <a:endParaRPr lang="en-US" sz="1100" dirty="0">
              <a:solidFill>
                <a:schemeClr val="tx1"/>
              </a:solidFill>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277273"/>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Independently utilizes informed self-assessment to create and implement personal learning goals and reflect on learning. Routinely incorporates feedback into practice. </a:t>
            </a:r>
            <a:endParaRPr lang="en-US" sz="1100" dirty="0">
              <a:solidFill>
                <a:schemeClr val="tx1"/>
              </a:solidFill>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5C4E6067-A87D-A24E-9398-D2A1AA2524CD}"/>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744024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Advance knowledge through structured scholarship</a:t>
            </a: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1938856"/>
            <a:ext cx="2057400" cy="646331"/>
          </a:xfrm>
          <a:prstGeom prst="rect">
            <a:avLst/>
          </a:prstGeom>
          <a:noFill/>
        </p:spPr>
        <p:txBody>
          <a:bodyPr wrap="square" rtlCol="0">
            <a:spAutoFit/>
          </a:bodyPr>
          <a:lstStyle/>
          <a:p>
            <a:pPr algn="ctr"/>
            <a:r>
              <a:rPr lang="en-US" dirty="0"/>
              <a:t>Outcome</a:t>
            </a:r>
          </a:p>
          <a:p>
            <a:pPr algn="ctr"/>
            <a:r>
              <a:rPr lang="en-US" dirty="0"/>
              <a:t>Curiosity #26</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6"/>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6"/>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46446"/>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69715"/>
          </a:xfrm>
          <a:prstGeom prst="rect">
            <a:avLst/>
          </a:prstGeom>
          <a:noFill/>
        </p:spPr>
        <p:txBody>
          <a:bodyPr wrap="square" rtlCol="0" anchor="t">
            <a:spAutoFit/>
          </a:bodyPr>
          <a:lstStyle/>
          <a:p>
            <a:r>
              <a:rPr lang="en-US" sz="900" dirty="0">
                <a:solidFill>
                  <a:schemeClr val="tx1"/>
                </a:solidFill>
                <a:cs typeface="Calibri"/>
              </a:rPr>
              <a:t>Suggested Progression:</a:t>
            </a:r>
          </a:p>
          <a:p>
            <a:pPr marL="91440" indent="-91440">
              <a:buFont typeface="Arial" panose="020B0604020202020204" pitchFamily="34" charset="0"/>
              <a:buChar char="•"/>
            </a:pPr>
            <a:r>
              <a:rPr lang="en-US" sz="1000" dirty="0">
                <a:solidFill>
                  <a:schemeClr val="tx1"/>
                </a:solidFill>
              </a:rPr>
              <a:t>Identify an area of scholarly interest and a mentor for the project</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Develop a research question or project goal</a:t>
            </a:r>
            <a:endParaRPr lang="en-US" sz="1000" dirty="0">
              <a:solidFill>
                <a:schemeClr val="tx1"/>
              </a:solidFill>
              <a:cs typeface="Calibri" panose="020F0502020204030204"/>
            </a:endParaRPr>
          </a:p>
          <a:p>
            <a:pPr marL="91440" indent="-91440">
              <a:buFont typeface="Arial" panose="020B0604020202020204" pitchFamily="34" charset="0"/>
              <a:buChar char="•"/>
            </a:pPr>
            <a:r>
              <a:rPr lang="en-US" sz="1000" dirty="0">
                <a:solidFill>
                  <a:schemeClr val="tx1"/>
                </a:solidFill>
              </a:rPr>
              <a:t>Identify the literature in the area of scholarly interest</a:t>
            </a:r>
          </a:p>
          <a:p>
            <a:pPr marL="91440" indent="-91440">
              <a:buFont typeface="Arial" panose="020B0604020202020204" pitchFamily="34" charset="0"/>
              <a:buChar char="•"/>
            </a:pPr>
            <a:r>
              <a:rPr lang="en-US" sz="1000" dirty="0">
                <a:solidFill>
                  <a:schemeClr val="tx1"/>
                </a:solidFill>
              </a:rPr>
              <a:t>Devise and carry out a plan to complete the scholarly project</a:t>
            </a:r>
            <a:endParaRPr lang="en-US" sz="1000" dirty="0">
              <a:solidFill>
                <a:schemeClr val="tx1"/>
              </a:solidFill>
              <a:cs typeface="Calibri" panose="020F0502020204030204"/>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169551"/>
          </a:xfrm>
          <a:prstGeom prst="rect">
            <a:avLst/>
          </a:prstGeom>
          <a:noFill/>
        </p:spPr>
        <p:txBody>
          <a:bodyPr wrap="square" rtlCol="0" anchor="t">
            <a:spAutoFit/>
          </a:bodyPr>
          <a:lstStyle/>
          <a:p>
            <a:pPr marL="128270" indent="-128270">
              <a:buFont typeface="Arial" panose="020B0604020202020204" pitchFamily="34" charset="0"/>
              <a:buChar char="•"/>
            </a:pPr>
            <a:r>
              <a:rPr lang="en-US" sz="1000" dirty="0">
                <a:solidFill>
                  <a:schemeClr val="tx1"/>
                </a:solidFill>
              </a:rPr>
              <a:t>Analyze the results from the scholarly project, as appropriate (During Alpine)</a:t>
            </a:r>
            <a:endParaRPr lang="en-US" sz="1000" dirty="0">
              <a:solidFill>
                <a:schemeClr val="tx1"/>
              </a:solidFill>
              <a:cs typeface="Calibri"/>
            </a:endParaRPr>
          </a:p>
          <a:p>
            <a:pPr marL="128270" indent="-128270">
              <a:buFont typeface="Arial" panose="020B0604020202020204" pitchFamily="34" charset="0"/>
              <a:buChar char="•"/>
            </a:pPr>
            <a:r>
              <a:rPr lang="en-US" sz="1000" dirty="0">
                <a:solidFill>
                  <a:schemeClr val="tx1"/>
                </a:solidFill>
                <a:cs typeface="Calibri"/>
              </a:rPr>
              <a:t>Present the project in written and oral form (Entering Summit, March of year 4)</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46221"/>
          </a:xfrm>
          <a:prstGeom prst="rect">
            <a:avLst/>
          </a:prstGeom>
          <a:noFill/>
        </p:spPr>
        <p:txBody>
          <a:bodyPr wrap="square" rtlCol="0" anchor="t">
            <a:spAutoFit/>
          </a:bodyPr>
          <a:lstStyle/>
          <a:p>
            <a:pPr marL="128588" indent="-128588">
              <a:buFont typeface="Arial" panose="020B0604020202020204" pitchFamily="34" charset="0"/>
              <a:buChar char="•"/>
            </a:pPr>
            <a:endParaRPr lang="en-US" sz="1000" dirty="0">
              <a:solidFill>
                <a:schemeClr val="tx1"/>
              </a:solidFill>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69878" cy="400110"/>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i="1" dirty="0">
                <a:solidFill>
                  <a:prstClr val="black"/>
                </a:solidFill>
              </a:rPr>
              <a:t>MSA Requirements/ Assessments</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52774" y="5944693"/>
            <a:ext cx="1943001" cy="400110"/>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i="1" dirty="0">
                <a:solidFill>
                  <a:prstClr val="black"/>
                </a:solidFill>
              </a:rPr>
              <a:t>MSA Requirements/ Assessments</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932455" cy="400110"/>
          </a:xfrm>
          <a:prstGeom prst="rect">
            <a:avLst/>
          </a:prstGeom>
          <a:noFill/>
        </p:spPr>
        <p:txBody>
          <a:bodyPr wrap="square" rtlCol="0" anchor="t">
            <a:spAutoFit/>
          </a:bodyPr>
          <a:lstStyle/>
          <a:p>
            <a:pPr marL="68580" indent="-68580" defTabSz="342900">
              <a:buFont typeface="Arial" panose="020B0604020202020204" pitchFamily="34" charset="0"/>
              <a:buChar char="•"/>
            </a:pPr>
            <a:r>
              <a:rPr lang="en-US" sz="1000" i="1" dirty="0">
                <a:solidFill>
                  <a:prstClr val="black"/>
                </a:solidFill>
              </a:rPr>
              <a:t>MSA Requirements/ Assessments</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861774"/>
          </a:xfrm>
          <a:prstGeom prst="rect">
            <a:avLst/>
          </a:prstGeom>
          <a:noFill/>
        </p:spPr>
        <p:txBody>
          <a:bodyPr wrap="square" rtlCol="0" anchor="t">
            <a:spAutoFit/>
          </a:bodyPr>
          <a:lstStyle/>
          <a:p>
            <a:pPr marL="128588" indent="-128588">
              <a:buFont typeface="Arial" panose="020B0604020202020204" pitchFamily="34" charset="0"/>
              <a:buChar char="•"/>
            </a:pPr>
            <a:r>
              <a:rPr lang="en-US" sz="1000" dirty="0">
                <a:solidFill>
                  <a:schemeClr val="tx1"/>
                </a:solidFill>
              </a:rPr>
              <a:t>Does not identify a scholarly interest or establish an appropriate mentor</a:t>
            </a:r>
          </a:p>
          <a:p>
            <a:pPr marL="128588" indent="-128588">
              <a:buFont typeface="Arial" panose="020B0604020202020204" pitchFamily="34" charset="0"/>
              <a:buChar char="•"/>
            </a:pPr>
            <a:r>
              <a:rPr lang="en-US" sz="1000" dirty="0">
                <a:solidFill>
                  <a:schemeClr val="tx1"/>
                </a:solidFill>
              </a:rPr>
              <a:t>Does not complete tasks related to a scholarly project. </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578355"/>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solidFill>
                  <a:schemeClr val="tx1"/>
                </a:solidFill>
                <a:ea typeface="+mn-lt"/>
                <a:cs typeface="+mn-lt"/>
              </a:rPr>
              <a:t>No </a:t>
            </a:r>
            <a:r>
              <a:rPr lang="en-US" sz="1100" dirty="0">
                <a:ea typeface="+mn-lt"/>
                <a:cs typeface="+mn-lt"/>
              </a:rPr>
              <a:t>p</a:t>
            </a:r>
            <a:r>
              <a:rPr lang="en-US" sz="1100" dirty="0">
                <a:solidFill>
                  <a:schemeClr val="tx1"/>
                </a:solidFill>
                <a:ea typeface="+mn-lt"/>
                <a:cs typeface="+mn-lt"/>
              </a:rPr>
              <a:t>atten of consistent Red Flags</a:t>
            </a:r>
            <a:endParaRPr lang="en-US" sz="1100" dirty="0">
              <a:solidFill>
                <a:schemeClr val="tx1"/>
              </a:solidFill>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578355"/>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107996"/>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Complete a mentored scholarly project. Communicate the findings or results via written and oral formats to a scientific community</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BB84EE24-17C7-B54B-81EE-BEFD697A13C9}"/>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488365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Short phrase summarizing the outcome</a:t>
            </a:r>
          </a:p>
        </p:txBody>
      </p:sp>
      <p:sp>
        <p:nvSpPr>
          <p:cNvPr id="5" name="TextBox 4">
            <a:extLst>
              <a:ext uri="{FF2B5EF4-FFF2-40B4-BE49-F238E27FC236}">
                <a16:creationId xmlns:a16="http://schemas.microsoft.com/office/drawing/2014/main" id="{95AE092C-07C8-5B40-AD1F-53093D3660A3}"/>
              </a:ext>
            </a:extLst>
          </p:cNvPr>
          <p:cNvSpPr txBox="1"/>
          <p:nvPr/>
        </p:nvSpPr>
        <p:spPr>
          <a:xfrm>
            <a:off x="457203" y="2083185"/>
            <a:ext cx="2057400" cy="369332"/>
          </a:xfrm>
          <a:prstGeom prst="rect">
            <a:avLst/>
          </a:prstGeom>
          <a:noFill/>
        </p:spPr>
        <p:txBody>
          <a:bodyPr wrap="square" rtlCol="0">
            <a:spAutoFit/>
          </a:bodyPr>
          <a:lstStyle/>
          <a:p>
            <a:pPr algn="ctr"/>
            <a:r>
              <a:rPr lang="en-US" dirty="0"/>
              <a:t>Outcome</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2" name="TextBox 11">
            <a:extLst>
              <a:ext uri="{FF2B5EF4-FFF2-40B4-BE49-F238E27FC236}">
                <a16:creationId xmlns:a16="http://schemas.microsoft.com/office/drawing/2014/main" id="{E5364495-3F38-AA49-9943-6E752ED3656A}"/>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107996"/>
          </a:xfrm>
          <a:prstGeom prst="rect">
            <a:avLst/>
          </a:prstGeom>
          <a:noFill/>
        </p:spPr>
        <p:txBody>
          <a:bodyPr wrap="square" rtlCol="0" anchor="t">
            <a:spAutoFit/>
          </a:bodyPr>
          <a:lstStyle/>
          <a:p>
            <a:pPr marL="91440" indent="-91440">
              <a:buFont typeface="Arial" panose="020B0604020202020204" pitchFamily="34" charset="0"/>
              <a:buChar char="•"/>
            </a:pPr>
            <a:r>
              <a:rPr lang="en-US" sz="1100" dirty="0"/>
              <a:t>Descriptive bullets that provide more detail and context for the Prior to Foothills Milestone</a:t>
            </a:r>
          </a:p>
          <a:p>
            <a:pPr marL="91440" indent="-91440">
              <a:buFont typeface="Arial" panose="020B0604020202020204" pitchFamily="34" charset="0"/>
              <a:buChar char="•"/>
            </a:pPr>
            <a:r>
              <a:rPr lang="en-US" sz="1100" dirty="0"/>
              <a:t>These bullets should all be assessable</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21571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Descriptive bullets that provide more detail and context for the Prior to Alpine Milestone</a:t>
            </a:r>
          </a:p>
          <a:p>
            <a:pPr marL="91440" indent="-91440">
              <a:buFont typeface="Arial" panose="020B0604020202020204" pitchFamily="34" charset="0"/>
              <a:buChar char="•"/>
            </a:pPr>
            <a:r>
              <a:rPr lang="en-US" sz="1100" dirty="0"/>
              <a:t>These bullets should all be assessable</a:t>
            </a:r>
          </a:p>
          <a:p>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89255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Descriptive bullets that provide more detail and context for the Goal Behavior</a:t>
            </a:r>
          </a:p>
          <a:p>
            <a:pPr marL="91440" indent="-91440">
              <a:buFont typeface="Arial" panose="020B0604020202020204" pitchFamily="34" charset="0"/>
              <a:buChar char="•"/>
            </a:pPr>
            <a:r>
              <a:rPr lang="en-US" sz="1100" dirty="0"/>
              <a:t>These bullets should all be assessable</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335630" y="5957611"/>
            <a:ext cx="1753493"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List of methods of assessment for this milestone</a:t>
            </a:r>
            <a:endParaRPr lang="en-US" sz="1000" i="1" dirty="0">
              <a:cs typeface="Calibri"/>
            </a:endParaRPr>
          </a:p>
        </p:txBody>
      </p:sp>
      <p:sp>
        <p:nvSpPr>
          <p:cNvPr id="18" name="TextBox 17">
            <a:extLst>
              <a:ext uri="{FF2B5EF4-FFF2-40B4-BE49-F238E27FC236}">
                <a16:creationId xmlns:a16="http://schemas.microsoft.com/office/drawing/2014/main" id="{426866EA-B363-004D-B11F-0700436DE145}"/>
              </a:ext>
            </a:extLst>
          </p:cNvPr>
          <p:cNvSpPr txBox="1"/>
          <p:nvPr/>
        </p:nvSpPr>
        <p:spPr>
          <a:xfrm>
            <a:off x="7747087" y="5895820"/>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List of methods of assessment for this milestone</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10085603"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List of methods of assessment for this milestone</a:t>
            </a:r>
            <a:endParaRPr lang="en-US" sz="1000" i="1" dirty="0">
              <a:cs typeface="Calibri"/>
            </a:endParaRP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cs typeface="Calibri"/>
              </a:rPr>
              <a:t>List of  behaviors that are concerns for this particular outcome – not meant to be exhaustive or exclusive</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600164"/>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Milestone that needs to be met prior to starting the LIC in the Foothills</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600164"/>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Milestone that needs to be met prior to starting Acting Internships in the Alpine</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277273"/>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Description of the outcome expected by graduation – in some cases may be same wording as outcome or may have more detail/description than the outcome phrase</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3" name="TextBox 2">
            <a:extLst>
              <a:ext uri="{FF2B5EF4-FFF2-40B4-BE49-F238E27FC236}">
                <a16:creationId xmlns:a16="http://schemas.microsoft.com/office/drawing/2014/main" id="{7C3720BA-7950-9742-BAB7-A9EBD5BBFD55}"/>
              </a:ext>
            </a:extLst>
          </p:cNvPr>
          <p:cNvSpPr txBox="1"/>
          <p:nvPr/>
        </p:nvSpPr>
        <p:spPr>
          <a:xfrm>
            <a:off x="100013" y="101302"/>
            <a:ext cx="2648782"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t>Template with definitions/ descriptions of different aspects of our outcomes and milestones </a:t>
            </a:r>
          </a:p>
        </p:txBody>
      </p:sp>
    </p:spTree>
    <p:extLst>
      <p:ext uri="{BB962C8B-B14F-4D97-AF65-F5344CB8AC3E}">
        <p14:creationId xmlns:p14="http://schemas.microsoft.com/office/powerpoint/2010/main" val="18175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Demonstrate behaviors that convey compassion, empathy, respect, and inclusion.</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Outcome</a:t>
            </a:r>
          </a:p>
          <a:p>
            <a:pPr algn="ctr"/>
            <a:r>
              <a:rPr lang="en-US" dirty="0"/>
              <a:t>Commitment #1</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349326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Describe/list questions that one would ask of others to discern whether they are feeling heard, understood, and respected. </a:t>
            </a:r>
          </a:p>
          <a:p>
            <a:pPr marL="91440" indent="-91440">
              <a:buFont typeface="Arial" panose="020B0604020202020204" pitchFamily="34" charset="0"/>
              <a:buChar char="•"/>
            </a:pPr>
            <a:r>
              <a:rPr lang="en-US" sz="1000" dirty="0">
                <a:solidFill>
                  <a:schemeClr val="tx1"/>
                </a:solidFill>
              </a:rPr>
              <a:t>Demonstrate “compassionate” body language when evaluated: position whole body to face the speaker, open body language, leaning toward speaker. </a:t>
            </a:r>
          </a:p>
          <a:p>
            <a:pPr marL="91440" indent="-91440">
              <a:buFont typeface="Arial" panose="020B0604020202020204" pitchFamily="34" charset="0"/>
              <a:buChar char="•"/>
            </a:pPr>
            <a:r>
              <a:rPr lang="en-US" sz="1000" dirty="0">
                <a:solidFill>
                  <a:schemeClr val="tx1"/>
                </a:solidFill>
                <a:cs typeface="Calibri"/>
              </a:rPr>
              <a:t>Describe the steps to develop self-compassion (as described by 12-item self-compassion scale)</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Encourage others to express opinions and ideas in classroom setting. </a:t>
            </a:r>
          </a:p>
          <a:p>
            <a:pPr marL="91440" indent="-91440">
              <a:buFont typeface="Arial" panose="020B0604020202020204" pitchFamily="34" charset="0"/>
              <a:buChar char="•"/>
            </a:pPr>
            <a:r>
              <a:rPr lang="en-US" sz="1000" dirty="0">
                <a:solidFill>
                  <a:schemeClr val="tx1"/>
                </a:solidFill>
              </a:rPr>
              <a:t>Demonstrate active listening skills</a:t>
            </a:r>
          </a:p>
          <a:p>
            <a:pPr marL="91440" indent="-91440">
              <a:buFont typeface="Arial" panose="020B0604020202020204" pitchFamily="34" charset="0"/>
              <a:buChar char="•"/>
            </a:pPr>
            <a:endParaRPr lang="en-US" sz="1100" dirty="0"/>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2382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In an interaction, recognize whether the other person feels heard, understood, and respected. Employ questions when appropriate</a:t>
            </a:r>
          </a:p>
          <a:p>
            <a:pPr marL="91440" indent="-91440">
              <a:buFont typeface="Arial" panose="020B0604020202020204" pitchFamily="34" charset="0"/>
              <a:buChar char="•"/>
            </a:pPr>
            <a:r>
              <a:rPr lang="en-US" sz="1000" dirty="0">
                <a:solidFill>
                  <a:schemeClr val="tx1"/>
                </a:solidFill>
              </a:rPr>
              <a:t>Begin to incorporate “compassionate” body language in daily practice. </a:t>
            </a:r>
          </a:p>
          <a:p>
            <a:pPr marL="91440" indent="-91440">
              <a:buFont typeface="Arial" panose="020B0604020202020204" pitchFamily="34" charset="0"/>
              <a:buChar char="•"/>
            </a:pPr>
            <a:r>
              <a:rPr lang="en-US" sz="1000" dirty="0">
                <a:solidFill>
                  <a:schemeClr val="tx1"/>
                </a:solidFill>
              </a:rPr>
              <a:t>Demonstrate self-compassion</a:t>
            </a:r>
          </a:p>
          <a:p>
            <a:pPr marL="91440" indent="-91440">
              <a:buFont typeface="Arial" panose="020B0604020202020204" pitchFamily="34" charset="0"/>
              <a:buChar char="•"/>
            </a:pPr>
            <a:r>
              <a:rPr lang="en-US" sz="1000" dirty="0">
                <a:solidFill>
                  <a:schemeClr val="tx1"/>
                </a:solidFill>
              </a:rPr>
              <a:t>Encourage others to express opinions and ideas in multiple arenas.</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Actively incorporate others' views, culture, and background into plan of action</a:t>
            </a: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Consistently recognize whether the other person feels heard, understood, and respected, uses questions, and adapts behavior to improve interactions.  </a:t>
            </a:r>
          </a:p>
          <a:p>
            <a:pPr marL="91440" indent="-91440">
              <a:buFont typeface="Arial" panose="020B0604020202020204" pitchFamily="34" charset="0"/>
              <a:buChar char="•"/>
            </a:pPr>
            <a:r>
              <a:rPr lang="en-US" sz="1000" dirty="0">
                <a:solidFill>
                  <a:schemeClr val="tx1"/>
                </a:solidFill>
              </a:rPr>
              <a:t>Consistently incorporate “compassionate” body language in daily practice. </a:t>
            </a:r>
          </a:p>
          <a:p>
            <a:pPr marL="91440" indent="-91440">
              <a:buFont typeface="Arial" panose="020B0604020202020204" pitchFamily="34" charset="0"/>
              <a:buChar char="•"/>
            </a:pPr>
            <a:r>
              <a:rPr lang="en-US" sz="1000" dirty="0">
                <a:solidFill>
                  <a:schemeClr val="tx1"/>
                </a:solidFill>
              </a:rPr>
              <a:t>Periodically reflect and assess self-compassion; engage in deliberate practice </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335630" y="5957611"/>
            <a:ext cx="1753493"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Reflection</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747087" y="5895820"/>
            <a:ext cx="1475927" cy="861774"/>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Reflection</a:t>
            </a:r>
            <a:endParaRPr lang="en-US" sz="1000" i="1" dirty="0">
              <a:cs typeface="Calibri"/>
            </a:endParaRPr>
          </a:p>
          <a:p>
            <a:pPr marL="91440" indent="-91440">
              <a:buFont typeface="Arial" panose="020B0604020202020204" pitchFamily="34" charset="0"/>
              <a:buChar char="•"/>
            </a:pPr>
            <a:r>
              <a:rPr lang="en-US" sz="1000" i="1" dirty="0"/>
              <a:t>360 evaluation</a:t>
            </a:r>
          </a:p>
          <a:p>
            <a:pPr marL="91440" indent="-91440">
              <a:buFont typeface="Arial" panose="020B0604020202020204" pitchFamily="34" charset="0"/>
              <a:buChar char="•"/>
            </a:pPr>
            <a:r>
              <a:rPr lang="en-US" sz="1000" i="1" dirty="0">
                <a:cs typeface="Calibri"/>
              </a:rPr>
              <a:t>Self-compassion scale</a:t>
            </a:r>
          </a:p>
        </p:txBody>
      </p:sp>
      <p:sp>
        <p:nvSpPr>
          <p:cNvPr id="19" name="TextBox 18">
            <a:extLst>
              <a:ext uri="{FF2B5EF4-FFF2-40B4-BE49-F238E27FC236}">
                <a16:creationId xmlns:a16="http://schemas.microsoft.com/office/drawing/2014/main" id="{0C3A9BC7-F2B2-2F4B-9FED-F3936E0BEB8B}"/>
              </a:ext>
            </a:extLst>
          </p:cNvPr>
          <p:cNvSpPr txBox="1"/>
          <p:nvPr/>
        </p:nvSpPr>
        <p:spPr>
          <a:xfrm>
            <a:off x="10085603" y="5957611"/>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Reflection</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858876" y="879298"/>
            <a:ext cx="1828800" cy="3631763"/>
          </a:xfrm>
          <a:prstGeom prst="rect">
            <a:avLst/>
          </a:prstGeom>
          <a:noFill/>
        </p:spPr>
        <p:txBody>
          <a:bodyPr wrap="square" rtlCol="0" anchor="t">
            <a:spAutoFit/>
          </a:bodyPr>
          <a:lstStyle/>
          <a:p>
            <a:r>
              <a:rPr lang="en-US" sz="1000" dirty="0">
                <a:solidFill>
                  <a:schemeClr val="tx1"/>
                </a:solidFill>
                <a:cs typeface="Calibri"/>
              </a:rPr>
              <a:t>Interaction Lapses</a:t>
            </a:r>
          </a:p>
          <a:p>
            <a:pPr marL="91440" indent="-91440">
              <a:buFont typeface="Arial" panose="020B0604020202020204" pitchFamily="34" charset="0"/>
              <a:buChar char="•"/>
            </a:pPr>
            <a:r>
              <a:rPr lang="en-US" sz="1000" dirty="0">
                <a:solidFill>
                  <a:schemeClr val="tx1"/>
                </a:solidFill>
                <a:cs typeface="Calibri"/>
              </a:rPr>
              <a:t>Does not demonstrate empathy, compassion, respect, and/or inclusion  </a:t>
            </a:r>
          </a:p>
          <a:p>
            <a:pPr marL="274320" lvl="1" indent="-91440">
              <a:buFont typeface="Arial" panose="020B0604020202020204" pitchFamily="34" charset="0"/>
              <a:buChar char="•"/>
            </a:pPr>
            <a:r>
              <a:rPr lang="en-US" sz="1000" dirty="0"/>
              <a:t>Does not maintain professional appearance/attire/ demeanor</a:t>
            </a:r>
          </a:p>
          <a:p>
            <a:pPr marL="274320" lvl="1" indent="-91440">
              <a:buFont typeface="Arial" panose="020B0604020202020204" pitchFamily="34" charset="0"/>
              <a:buChar char="•"/>
            </a:pPr>
            <a:r>
              <a:rPr lang="en-US" sz="1000" dirty="0"/>
              <a:t>Does not communicate with courtesy and respect</a:t>
            </a:r>
          </a:p>
          <a:p>
            <a:pPr marL="274320" lvl="1" indent="-91440">
              <a:buFont typeface="Arial" panose="020B0604020202020204" pitchFamily="34" charset="0"/>
              <a:buChar char="•"/>
            </a:pPr>
            <a:r>
              <a:rPr lang="en-US" sz="1000" dirty="0"/>
              <a:t>Inadequate rapport with patients or families</a:t>
            </a:r>
          </a:p>
          <a:p>
            <a:pPr marL="274320" lvl="1" indent="-91440">
              <a:buFont typeface="Arial" panose="020B0604020202020204" pitchFamily="34" charset="0"/>
              <a:buChar char="•"/>
            </a:pPr>
            <a:r>
              <a:rPr lang="en-US" sz="1000" dirty="0"/>
              <a:t>Inadequate rapport with fellow students, faculty or other team members</a:t>
            </a:r>
          </a:p>
          <a:p>
            <a:pPr marL="274320" lvl="1" indent="-91440">
              <a:buFont typeface="Arial" panose="020B0604020202020204" pitchFamily="34" charset="0"/>
              <a:buChar char="•"/>
            </a:pPr>
            <a:r>
              <a:rPr lang="en-US" sz="1000" dirty="0"/>
              <a:t>Poor verbal/non-verbal communication</a:t>
            </a:r>
          </a:p>
          <a:p>
            <a:pPr marL="274320" lvl="1" indent="-91440">
              <a:buFont typeface="Arial" panose="020B0604020202020204" pitchFamily="34" charset="0"/>
              <a:buChar char="•"/>
            </a:pPr>
            <a:r>
              <a:rPr lang="en-US" sz="1000" dirty="0"/>
              <a:t>Inappropriate use of social media</a:t>
            </a:r>
          </a:p>
          <a:p>
            <a:pPr marL="274320" lvl="1" indent="-91440">
              <a:buFont typeface="Arial" panose="020B0604020202020204" pitchFamily="34" charset="0"/>
              <a:buChar char="•"/>
            </a:pPr>
            <a:r>
              <a:rPr lang="en-US" sz="1000" dirty="0"/>
              <a:t>Bullying, discrimination, sexual harassment</a:t>
            </a:r>
          </a:p>
          <a:p>
            <a:pPr marL="274320" lvl="1" indent="-91440">
              <a:buFont typeface="Arial" panose="020B0604020202020204" pitchFamily="34" charset="0"/>
              <a:buChar char="•"/>
            </a:pPr>
            <a:endParaRPr lang="en-US" sz="1000" dirty="0"/>
          </a:p>
          <a:p>
            <a:pPr marL="91440" indent="-91440">
              <a:buFont typeface="Arial" panose="020B0604020202020204" pitchFamily="34" charset="0"/>
              <a:buChar char="•"/>
            </a:pPr>
            <a:endParaRPr lang="en-US" sz="1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615827"/>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Hold self and others accountable to a culture of inclusion; encourages others to express opinions/ideas and incorporates them into plans as appropriate. Demonstrates compassion/ empathy and respect for self and others.</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2CCEE3BF-3342-6543-BF01-41B8AE7DE77E}"/>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524203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cs typeface="Calibri"/>
              </a:rPr>
              <a:t>Demonstrate professional behaviors that build trust.</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Outcome</a:t>
            </a:r>
          </a:p>
          <a:p>
            <a:pPr algn="ctr"/>
            <a:r>
              <a:rPr lang="en-US" dirty="0"/>
              <a:t>Commitment #2</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424057"/>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877711"/>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rgbClr val="000000"/>
                </a:solidFill>
                <a:ea typeface="+mn-lt"/>
                <a:cs typeface="+mn-lt"/>
              </a:rPr>
              <a:t>Describe standards for professional behavior</a:t>
            </a:r>
            <a:endParaRPr lang="en-US" sz="1000" dirty="0">
              <a:solidFill>
                <a:schemeClr val="tx1"/>
              </a:solidFill>
              <a:ea typeface="+mn-lt"/>
              <a:cs typeface="+mn-lt"/>
            </a:endParaRPr>
          </a:p>
          <a:p>
            <a:pPr marL="91440" indent="-91440">
              <a:buFont typeface="Arial,Sans-Serif" panose="020B0604020202020204" pitchFamily="34" charset="0"/>
              <a:buChar char="•"/>
            </a:pPr>
            <a:r>
              <a:rPr lang="en-US" sz="1000" dirty="0">
                <a:solidFill>
                  <a:schemeClr val="tx1"/>
                </a:solidFill>
                <a:ea typeface="+mn-lt"/>
                <a:cs typeface="+mn-lt"/>
              </a:rPr>
              <a:t>Keep commitments to others, take responsibility for actions; and show consistency between words and actions</a:t>
            </a:r>
          </a:p>
          <a:p>
            <a:pPr marL="91440" indent="-91440">
              <a:buFont typeface="Arial,Sans-Serif" panose="020B0604020202020204" pitchFamily="34" charset="0"/>
              <a:buChar char="•"/>
            </a:pPr>
            <a:r>
              <a:rPr lang="en-US" sz="1000" dirty="0">
                <a:ea typeface="+mn-lt"/>
                <a:cs typeface="+mn-lt"/>
              </a:rPr>
              <a:t>O</a:t>
            </a:r>
            <a:r>
              <a:rPr lang="en-US" sz="1000" dirty="0">
                <a:solidFill>
                  <a:schemeClr val="tx1"/>
                </a:solidFill>
                <a:ea typeface="+mn-lt"/>
                <a:cs typeface="+mn-lt"/>
              </a:rPr>
              <a:t>pen with information; share readily</a:t>
            </a:r>
          </a:p>
          <a:p>
            <a:pPr marL="91440" indent="-91440">
              <a:buFont typeface="Arial,Sans-Serif" panose="020B0604020202020204" pitchFamily="34" charset="0"/>
              <a:buChar char="•"/>
            </a:pPr>
            <a:r>
              <a:rPr lang="en-US" sz="1000" dirty="0">
                <a:solidFill>
                  <a:schemeClr val="tx1"/>
                </a:solidFill>
                <a:ea typeface="+mn-lt"/>
                <a:cs typeface="+mn-lt"/>
              </a:rPr>
              <a:t>Understand and identify the information needed to clarify a situation; notice inconsistencies; make recommendations for decisions </a:t>
            </a:r>
          </a:p>
          <a:p>
            <a:pPr marL="91440" indent="-91440">
              <a:buFont typeface="Arial,Sans-Serif" panose="020B0604020202020204" pitchFamily="34" charset="0"/>
              <a:buChar char="•"/>
            </a:pPr>
            <a:r>
              <a:rPr lang="en-US" sz="1000" dirty="0">
                <a:solidFill>
                  <a:schemeClr val="tx1"/>
                </a:solidFill>
                <a:ea typeface="+mn-lt"/>
                <a:cs typeface="+mn-lt"/>
              </a:rPr>
              <a:t>Work in groups collaboratively and consider all points of view.   </a:t>
            </a:r>
            <a:endParaRPr lang="en-US" sz="1000" dirty="0">
              <a:solidFill>
                <a:schemeClr val="tx1"/>
              </a:solidFill>
              <a:cs typeface="Calibri"/>
            </a:endParaRPr>
          </a:p>
          <a:p>
            <a:pPr marL="91440" indent="-91440">
              <a:buFont typeface="Arial" panose="020B0604020202020204" pitchFamily="34" charset="0"/>
              <a:buChar char="•"/>
            </a:pPr>
            <a:endParaRPr lang="en-US" sz="1100" dirty="0"/>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569934"/>
          </a:xfrm>
          <a:prstGeom prst="rect">
            <a:avLst/>
          </a:prstGeom>
          <a:noFill/>
        </p:spPr>
        <p:txBody>
          <a:bodyPr wrap="square" rtlCol="0" anchor="t">
            <a:spAutoFit/>
          </a:bodyPr>
          <a:lstStyle/>
          <a:p>
            <a:pPr marL="91440" indent="-91440">
              <a:buFont typeface="Arial,Sans-Serif" panose="020B0604020202020204" pitchFamily="34" charset="0"/>
              <a:buChar char="•"/>
            </a:pPr>
            <a:r>
              <a:rPr lang="en-US" sz="1000" dirty="0">
                <a:solidFill>
                  <a:schemeClr val="tx1"/>
                </a:solidFill>
                <a:ea typeface="+mn-lt"/>
                <a:cs typeface="+mn-lt"/>
              </a:rPr>
              <a:t>Keep commitments to others, take responsibility for actions; and show consistency between words and actions</a:t>
            </a:r>
          </a:p>
          <a:p>
            <a:pPr marL="91440" indent="-91440">
              <a:buFont typeface="Arial,Sans-Serif" panose="020B0604020202020204" pitchFamily="34" charset="0"/>
              <a:buChar char="•"/>
            </a:pPr>
            <a:r>
              <a:rPr lang="en-US" sz="1000" dirty="0">
                <a:ea typeface="+mn-lt"/>
                <a:cs typeface="+mn-lt"/>
              </a:rPr>
              <a:t>O</a:t>
            </a:r>
            <a:r>
              <a:rPr lang="en-US" sz="1000" dirty="0">
                <a:solidFill>
                  <a:schemeClr val="tx1"/>
                </a:solidFill>
                <a:ea typeface="+mn-lt"/>
                <a:cs typeface="+mn-lt"/>
              </a:rPr>
              <a:t>pen with information; share readily</a:t>
            </a:r>
          </a:p>
          <a:p>
            <a:pPr marL="91440" indent="-91440">
              <a:buFont typeface="Arial,Sans-Serif" panose="020B0604020202020204" pitchFamily="34" charset="0"/>
              <a:buChar char="•"/>
            </a:pPr>
            <a:r>
              <a:rPr lang="en-US" sz="1000" dirty="0">
                <a:solidFill>
                  <a:schemeClr val="tx1"/>
                </a:solidFill>
                <a:ea typeface="+mn-lt"/>
                <a:cs typeface="+mn-lt"/>
              </a:rPr>
              <a:t>Make a systematic comparison of various courses of action, weigh priorities; Make decisions based upon analysis Incorporate patient experience, input and psychosocial factors in decision making process</a:t>
            </a:r>
            <a:endParaRPr lang="en-US" sz="1000" dirty="0">
              <a:solidFill>
                <a:srgbClr val="000000"/>
              </a:solidFill>
              <a:cs typeface="Calibri"/>
            </a:endParaRP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0928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Behavior honors both self and profession </a:t>
            </a:r>
            <a:endParaRPr lang="en-US" sz="1000" dirty="0">
              <a:solidFill>
                <a:schemeClr val="tx1"/>
              </a:solidFill>
              <a:cs typeface="Calibri"/>
            </a:endParaRPr>
          </a:p>
          <a:p>
            <a:pPr marL="91440" indent="-91440">
              <a:buFont typeface="Arial,Sans-Serif" panose="020B0604020202020204" pitchFamily="34" charset="0"/>
              <a:buChar char="•"/>
            </a:pPr>
            <a:r>
              <a:rPr lang="en-US" sz="1000" dirty="0">
                <a:solidFill>
                  <a:schemeClr val="tx1"/>
                </a:solidFill>
                <a:ea typeface="+mn-lt"/>
                <a:cs typeface="+mn-lt"/>
              </a:rPr>
              <a:t>Keep commitments to others, take responsibility for actions; and show consistency between words and actions; model values and standards for others</a:t>
            </a:r>
          </a:p>
          <a:p>
            <a:pPr marL="91440" indent="-91440">
              <a:buFont typeface="Arial,Sans-Serif" panose="020B0604020202020204" pitchFamily="34" charset="0"/>
              <a:buChar char="•"/>
            </a:pPr>
            <a:r>
              <a:rPr lang="en-US" sz="1000" dirty="0">
                <a:ea typeface="+mn-lt"/>
                <a:cs typeface="+mn-lt"/>
              </a:rPr>
              <a:t>O</a:t>
            </a:r>
            <a:r>
              <a:rPr lang="en-US" sz="1000" dirty="0">
                <a:solidFill>
                  <a:schemeClr val="tx1"/>
                </a:solidFill>
                <a:ea typeface="+mn-lt"/>
                <a:cs typeface="+mn-lt"/>
              </a:rPr>
              <a:t>pen with information; shares readily</a:t>
            </a:r>
          </a:p>
          <a:p>
            <a:pPr marL="91440" indent="-91440">
              <a:buFont typeface="Arial,Sans-Serif" panose="020B0604020202020204" pitchFamily="34" charset="0"/>
              <a:buChar char="•"/>
            </a:pPr>
            <a:r>
              <a:rPr lang="en-US" sz="1000" dirty="0">
                <a:solidFill>
                  <a:schemeClr val="tx1"/>
                </a:solidFill>
                <a:ea typeface="+mn-lt"/>
                <a:cs typeface="+mn-lt"/>
              </a:rPr>
              <a:t>Synthesize multiple options and discerns best course of action in complex situations</a:t>
            </a:r>
            <a:endParaRPr lang="en-US" sz="1000" dirty="0">
              <a:solidFill>
                <a:schemeClr val="tx1"/>
              </a:solidFill>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53493"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p>
          <a:p>
            <a:pPr marL="91440" indent="-91440">
              <a:buFont typeface="Arial" panose="020B0604020202020204" pitchFamily="34" charset="0"/>
              <a:buChar char="•"/>
            </a:pPr>
            <a:r>
              <a:rPr lang="en-US" sz="1000" i="1" dirty="0">
                <a:cs typeface="Calibri"/>
              </a:rPr>
              <a:t>Reflection</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Reflection</a:t>
            </a:r>
            <a:endParaRPr lang="en-US" sz="1000" i="1" dirty="0">
              <a:cs typeface="Calibri"/>
            </a:endParaRPr>
          </a:p>
          <a:p>
            <a:pPr marL="91440" indent="-91440">
              <a:buFont typeface="Arial" panose="020B0604020202020204" pitchFamily="34" charset="0"/>
              <a:buChar char="•"/>
            </a:pPr>
            <a:r>
              <a:rPr lang="en-US" sz="1000" i="1" dirty="0"/>
              <a:t>360 evaluation</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Reflection</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1157479"/>
            <a:ext cx="1828800" cy="4042132"/>
          </a:xfrm>
          <a:prstGeom prst="rect">
            <a:avLst/>
          </a:prstGeom>
          <a:noFill/>
        </p:spPr>
        <p:txBody>
          <a:bodyPr wrap="square" rtlCol="0" anchor="t">
            <a:spAutoFit/>
          </a:bodyPr>
          <a:lstStyle/>
          <a:p>
            <a:r>
              <a:rPr lang="en-US" sz="1000" dirty="0">
                <a:solidFill>
                  <a:srgbClr val="000000"/>
                </a:solidFill>
                <a:cs typeface="Calibri"/>
              </a:rPr>
              <a:t>Integrity and Involvement Lapses</a:t>
            </a:r>
          </a:p>
          <a:p>
            <a:pPr marL="91440" indent="-91440">
              <a:buFont typeface="Arial" panose="020B0604020202020204" pitchFamily="34" charset="0"/>
              <a:buChar char="•"/>
            </a:pPr>
            <a:r>
              <a:rPr lang="en-US" sz="1000" dirty="0">
                <a:solidFill>
                  <a:srgbClr val="000000"/>
                </a:solidFill>
                <a:cs typeface="Calibri"/>
              </a:rPr>
              <a:t>Does not display </a:t>
            </a:r>
            <a:r>
              <a:rPr lang="en-US" sz="1000" i="1" dirty="0">
                <a:solidFill>
                  <a:schemeClr val="tx1"/>
                </a:solidFill>
                <a:ea typeface="+mn-lt"/>
                <a:cs typeface="+mn-lt"/>
              </a:rPr>
              <a:t>Humility</a:t>
            </a:r>
            <a:r>
              <a:rPr lang="en-US" sz="1000" dirty="0">
                <a:solidFill>
                  <a:schemeClr val="tx1"/>
                </a:solidFill>
                <a:ea typeface="+mn-lt"/>
                <a:cs typeface="+mn-lt"/>
              </a:rPr>
              <a:t> (Discernment of own limitations and willingness to ask for help when needed), </a:t>
            </a:r>
            <a:r>
              <a:rPr lang="en-US" sz="1000" i="1" dirty="0">
                <a:solidFill>
                  <a:schemeClr val="tx1"/>
                </a:solidFill>
                <a:ea typeface="+mn-lt"/>
                <a:cs typeface="+mn-lt"/>
              </a:rPr>
              <a:t>Integrity</a:t>
            </a:r>
            <a:r>
              <a:rPr lang="en-US" sz="1000" dirty="0">
                <a:solidFill>
                  <a:schemeClr val="tx1"/>
                </a:solidFill>
                <a:ea typeface="+mn-lt"/>
                <a:cs typeface="+mn-lt"/>
              </a:rPr>
              <a:t> (Benevolence:, honesty, and truthfulness),or </a:t>
            </a:r>
            <a:r>
              <a:rPr lang="en-US" sz="1000" i="1" dirty="0">
                <a:solidFill>
                  <a:schemeClr val="tx1"/>
                </a:solidFill>
                <a:ea typeface="+mn-lt"/>
                <a:cs typeface="+mn-lt"/>
              </a:rPr>
              <a:t>Reliability</a:t>
            </a:r>
            <a:r>
              <a:rPr lang="en-US" sz="1000" dirty="0">
                <a:solidFill>
                  <a:schemeClr val="tx1"/>
                </a:solidFill>
                <a:ea typeface="+mn-lt"/>
                <a:cs typeface="+mn-lt"/>
              </a:rPr>
              <a:t> (Working conscientiously and showing predictable behavior).  </a:t>
            </a:r>
          </a:p>
          <a:p>
            <a:pPr marL="274320" lvl="1" indent="-91440">
              <a:buFont typeface="Arial" panose="020B0604020202020204" pitchFamily="34" charset="0"/>
              <a:buChar char="•"/>
            </a:pPr>
            <a:r>
              <a:rPr lang="en-US" sz="1000" dirty="0"/>
              <a:t>Requires repeated reminders to fulfill responsibilities (assignments and attendance)</a:t>
            </a:r>
          </a:p>
          <a:p>
            <a:pPr marL="274320" lvl="1" indent="-91440">
              <a:buFont typeface="Arial" panose="020B0604020202020204" pitchFamily="34" charset="0"/>
              <a:buChar char="•"/>
            </a:pPr>
            <a:r>
              <a:rPr lang="en-US" sz="1000" dirty="0"/>
              <a:t>Cannot be relied upon to complete tasks</a:t>
            </a:r>
          </a:p>
          <a:p>
            <a:pPr marL="274320" lvl="1" indent="-91440">
              <a:buFont typeface="Arial" panose="020B0604020202020204" pitchFamily="34" charset="0"/>
              <a:buChar char="•"/>
            </a:pPr>
            <a:r>
              <a:rPr lang="en-US" sz="1000" dirty="0"/>
              <a:t>Inadequate or untimely communication</a:t>
            </a:r>
          </a:p>
          <a:p>
            <a:pPr marL="274320" lvl="1" indent="-91440">
              <a:buFont typeface="Arial" panose="020B0604020202020204" pitchFamily="34" charset="0"/>
              <a:buChar char="•"/>
            </a:pPr>
            <a:r>
              <a:rPr lang="en-US" sz="1000" dirty="0"/>
              <a:t>Misrepresents or falsifies information</a:t>
            </a:r>
          </a:p>
          <a:p>
            <a:pPr marL="274320" lvl="1" indent="-91440">
              <a:buFont typeface="Arial" panose="020B0604020202020204" pitchFamily="34" charset="0"/>
              <a:buChar char="•"/>
            </a:pPr>
            <a:r>
              <a:rPr lang="en-US" sz="1000" dirty="0"/>
              <a:t>Disregards directives, policies, or processes</a:t>
            </a:r>
          </a:p>
          <a:p>
            <a:pPr marL="274320" lvl="1" indent="-91440">
              <a:buFont typeface="Arial" panose="020B0604020202020204" pitchFamily="34" charset="0"/>
              <a:buChar char="•"/>
            </a:pPr>
            <a:endParaRPr lang="en-US" sz="1000" dirty="0"/>
          </a:p>
          <a:p>
            <a:pPr marL="548640" lvl="1" indent="-91440">
              <a:buFont typeface="Arial" panose="020B0604020202020204" pitchFamily="34" charset="0"/>
              <a:buChar char="•"/>
            </a:pPr>
            <a:endParaRPr lang="en-US" sz="1000" baseline="30000" dirty="0">
              <a:solidFill>
                <a:schemeClr val="tx1"/>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430887"/>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pPr algn="ctr"/>
            <a:r>
              <a:rPr lang="en-US" sz="1100" dirty="0">
                <a:solidFill>
                  <a:schemeClr val="tx1"/>
                </a:solidFill>
                <a:cs typeface="Calibri"/>
              </a:rPr>
              <a:t>Demonstrates professional behaviors that build trust.</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73176" y="4966075"/>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19049E99-7F73-A244-992B-B24FDC78ABA8}"/>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950651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Apply ethical values and principles in service of individual patients, communities, and the public at large. </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Outcome</a:t>
            </a:r>
          </a:p>
          <a:p>
            <a:pPr algn="ctr"/>
            <a:r>
              <a:rPr lang="en-US" dirty="0"/>
              <a:t>Commitment #3</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10826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Define core ethical concepts in healthcare </a:t>
            </a:r>
          </a:p>
          <a:p>
            <a:pPr marL="91440" indent="-91440">
              <a:buFont typeface="Arial" panose="020B0604020202020204" pitchFamily="34" charset="0"/>
              <a:buChar char="•"/>
            </a:pPr>
            <a:r>
              <a:rPr lang="en-US" sz="1000" dirty="0">
                <a:solidFill>
                  <a:schemeClr val="tx1"/>
                </a:solidFill>
              </a:rPr>
              <a:t>Apply an ethical framework to hypothetical cases with guidance</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List and define core legal requirements for health systems practice and policy</a:t>
            </a:r>
          </a:p>
          <a:p>
            <a:pPr marL="91440" indent="-91440">
              <a:buFont typeface="Arial" panose="020B0604020202020204" pitchFamily="34" charset="0"/>
              <a:buChar char="•"/>
            </a:pPr>
            <a:r>
              <a:rPr lang="en-US" sz="1000" dirty="0">
                <a:solidFill>
                  <a:schemeClr val="tx1"/>
                </a:solidFill>
              </a:rPr>
              <a:t>Describe historically and ethically significant cases and problems</a:t>
            </a:r>
          </a:p>
          <a:p>
            <a:pPr marL="91440" indent="-91440">
              <a:buFont typeface="Arial" panose="020B0604020202020204" pitchFamily="34" charset="0"/>
              <a:buChar char="•"/>
            </a:pPr>
            <a:r>
              <a:rPr lang="en-US" sz="1000" dirty="0">
                <a:solidFill>
                  <a:schemeClr val="tx1"/>
                </a:solidFill>
              </a:rPr>
              <a:t>Define legal standards</a:t>
            </a:r>
            <a:endParaRPr lang="en-US" sz="1000" dirty="0"/>
          </a:p>
          <a:p>
            <a:pPr marL="91440" indent="-91440">
              <a:buFont typeface="Arial" panose="020B0604020202020204" pitchFamily="34" charset="0"/>
              <a:buChar char="•"/>
            </a:pPr>
            <a:endParaRPr lang="en-US" sz="1100" dirty="0"/>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2382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Apply an ethical framework to actual patient cases with guidance</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rPr>
              <a:t>Recognize concepts involving justice in clinical cases with guidance</a:t>
            </a:r>
          </a:p>
          <a:p>
            <a:pPr marL="91440" indent="-91440">
              <a:buFont typeface="Arial" panose="020B0604020202020204" pitchFamily="34" charset="0"/>
              <a:buChar char="•"/>
            </a:pPr>
            <a:r>
              <a:rPr lang="en-US" sz="1000" dirty="0">
                <a:solidFill>
                  <a:schemeClr val="tx1"/>
                </a:solidFill>
              </a:rPr>
              <a:t>Demonstrate behaviors that uphold the core legal requirements for health systems practice (with guidance)</a:t>
            </a:r>
          </a:p>
          <a:p>
            <a:pPr marL="91440" indent="-91440">
              <a:buFont typeface="Arial" panose="020B0604020202020204" pitchFamily="34" charset="0"/>
              <a:buChar char="•"/>
            </a:pPr>
            <a:r>
              <a:rPr lang="en-US" sz="1000" dirty="0">
                <a:solidFill>
                  <a:schemeClr val="tx1"/>
                </a:solidFill>
              </a:rPr>
              <a:t>Demonstrate behaviors that uphold ethical and legal standards</a:t>
            </a:r>
          </a:p>
          <a:p>
            <a:pPr marL="91440" indent="-91440">
              <a:buFont typeface="Arial" panose="020B0604020202020204" pitchFamily="34" charset="0"/>
              <a:buChar char="•"/>
            </a:pPr>
            <a:r>
              <a:rPr lang="en-US" sz="1000" dirty="0">
                <a:solidFill>
                  <a:schemeClr val="tx1"/>
                </a:solidFill>
              </a:rPr>
              <a:t>Encourage peers to uphold ethical and legal standards</a:t>
            </a: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938992"/>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Independently identifies ethical and legal issues in the delivery of healthcare</a:t>
            </a:r>
          </a:p>
          <a:p>
            <a:pPr marL="91440" indent="-91440">
              <a:buFont typeface="Arial" panose="020B0604020202020204" pitchFamily="34" charset="0"/>
              <a:buChar char="•"/>
            </a:pPr>
            <a:r>
              <a:rPr lang="en-US" sz="1000" dirty="0">
                <a:solidFill>
                  <a:schemeClr val="tx1"/>
                </a:solidFill>
              </a:rPr>
              <a:t>Demonstrate ethical practice when engaging with community</a:t>
            </a:r>
          </a:p>
          <a:p>
            <a:pPr marL="91440" indent="-91440">
              <a:buFont typeface="Arial" panose="020B0604020202020204" pitchFamily="34" charset="0"/>
              <a:buChar char="•"/>
            </a:pPr>
            <a:r>
              <a:rPr lang="en-US" sz="1000" dirty="0">
                <a:solidFill>
                  <a:schemeClr val="tx1"/>
                </a:solidFill>
              </a:rPr>
              <a:t>Demonstrate behaviors that uphold the core legal requirements for health systems practice</a:t>
            </a:r>
          </a:p>
          <a:p>
            <a:pPr marL="91440" indent="-91440">
              <a:buFont typeface="Arial" panose="020B0604020202020204" pitchFamily="34" charset="0"/>
              <a:buChar char="•"/>
            </a:pPr>
            <a:r>
              <a:rPr lang="en-US" sz="1000" dirty="0">
                <a:solidFill>
                  <a:schemeClr val="tx1"/>
                </a:solidFill>
              </a:rPr>
              <a:t>Hold others accountable to ethical and legal standards</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53493"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Assignments</a:t>
            </a:r>
          </a:p>
          <a:p>
            <a:pPr marL="91440" indent="-91440">
              <a:buFont typeface="Arial" panose="020B0604020202020204" pitchFamily="34" charset="0"/>
              <a:buChar char="•"/>
            </a:pPr>
            <a:r>
              <a:rPr lang="en-US" sz="1000" i="1" dirty="0">
                <a:cs typeface="Calibri"/>
              </a:rPr>
              <a:t>MCQ</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943001"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t>360 evaluation</a:t>
            </a:r>
          </a:p>
          <a:p>
            <a:pPr marL="91440" indent="-91440">
              <a:buFont typeface="Arial" panose="020B0604020202020204" pitchFamily="34" charset="0"/>
              <a:buChar char="•"/>
            </a:pPr>
            <a:r>
              <a:rPr lang="en-US" sz="1000" i="1" dirty="0">
                <a:cs typeface="Calibri"/>
              </a:rPr>
              <a:t>Small group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2246769"/>
          </a:xfrm>
          <a:prstGeom prst="rect">
            <a:avLst/>
          </a:prstGeom>
          <a:noFill/>
        </p:spPr>
        <p:txBody>
          <a:bodyPr wrap="square" rtlCol="0" anchor="t">
            <a:spAutoFit/>
          </a:bodyPr>
          <a:lstStyle/>
          <a:p>
            <a:r>
              <a:rPr lang="en-US" sz="1000" dirty="0">
                <a:solidFill>
                  <a:srgbClr val="000000"/>
                </a:solidFill>
                <a:cs typeface="Calibri"/>
              </a:rPr>
              <a:t>Integrity and Interaction Lapses</a:t>
            </a:r>
            <a:endParaRPr lang="en-US" sz="1000" dirty="0">
              <a:solidFill>
                <a:srgbClr val="000000"/>
              </a:solidFill>
            </a:endParaRPr>
          </a:p>
          <a:p>
            <a:pPr marL="91440" indent="-91440">
              <a:buFont typeface="Arial" panose="020B0604020202020204" pitchFamily="34" charset="0"/>
              <a:buChar char="•"/>
            </a:pPr>
            <a:r>
              <a:rPr lang="en-US" sz="1000" dirty="0">
                <a:solidFill>
                  <a:srgbClr val="000000"/>
                </a:solidFill>
              </a:rPr>
              <a:t>Imposes personal values on others</a:t>
            </a:r>
          </a:p>
          <a:p>
            <a:pPr marL="91440" lvl="0" indent="-91440">
              <a:buFont typeface="Arial" panose="020B0604020202020204" pitchFamily="34" charset="0"/>
              <a:buChar char="•"/>
            </a:pPr>
            <a:r>
              <a:rPr lang="en-US" sz="1000" dirty="0"/>
              <a:t>Does not abide by core ethical concepts in healthcare</a:t>
            </a:r>
          </a:p>
          <a:p>
            <a:pPr marL="91440" lvl="0" indent="-91440">
              <a:buFont typeface="Arial" panose="020B0604020202020204" pitchFamily="34" charset="0"/>
              <a:buChar char="•"/>
            </a:pPr>
            <a:r>
              <a:rPr lang="en-US" sz="1000" dirty="0"/>
              <a:t>Disregards ethical and legal standards</a:t>
            </a:r>
          </a:p>
          <a:p>
            <a:pPr marL="91440" lvl="0" indent="-91440">
              <a:buFont typeface="Arial" panose="020B0604020202020204" pitchFamily="34" charset="0"/>
              <a:buChar char="•"/>
            </a:pPr>
            <a:r>
              <a:rPr lang="en-US" sz="1000" dirty="0"/>
              <a:t>Violates ethical boundaries</a:t>
            </a:r>
          </a:p>
          <a:p>
            <a:pPr marL="91440" lvl="0" indent="-91440">
              <a:buFont typeface="Arial" panose="020B0604020202020204" pitchFamily="34" charset="0"/>
              <a:buChar char="•"/>
            </a:pPr>
            <a:r>
              <a:rPr lang="en-US" sz="1000" dirty="0"/>
              <a:t>Dismissive of the importance of ethics in patient care and research</a:t>
            </a:r>
          </a:p>
          <a:p>
            <a:pPr marL="91440" indent="-91440">
              <a:buFont typeface="Arial" panose="020B0604020202020204" pitchFamily="34" charset="0"/>
              <a:buChar char="•"/>
            </a:pPr>
            <a:r>
              <a:rPr lang="en-US" sz="1000" dirty="0"/>
              <a:t>Privacy and/or confidentiality violations </a:t>
            </a:r>
          </a:p>
          <a:p>
            <a:pPr marL="91440" indent="-91440">
              <a:buFont typeface="Arial" panose="020B0604020202020204" pitchFamily="34" charset="0"/>
              <a:buChar char="•"/>
            </a:pPr>
            <a:endParaRPr lang="en-US" sz="1000" dirty="0">
              <a:solidFill>
                <a:srgbClr val="000000"/>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60016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Consistently demonstrate behaviors that uphold ethical and legal standards. </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EC40D920-FD07-2D41-8FA8-90F78BF6324C}"/>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233155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Develop an identity as a physician, built on the shared values of the profession.</a:t>
            </a:r>
            <a:endParaRPr lang="en-US" sz="1200" dirty="0">
              <a:solidFill>
                <a:schemeClr val="tx1"/>
              </a:solidFill>
              <a:cs typeface="Calibri"/>
            </a:endParaRP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Outcome</a:t>
            </a:r>
          </a:p>
          <a:p>
            <a:pPr algn="ctr"/>
            <a:r>
              <a:rPr lang="en-US" dirty="0"/>
              <a:t>Commitment #4</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178510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rgbClr val="000000"/>
                </a:solidFill>
              </a:rPr>
              <a:t>Recognize conflict(s) between personal and professional identities and values </a:t>
            </a:r>
          </a:p>
          <a:p>
            <a:pPr marL="91440" indent="-91440">
              <a:buFont typeface="Arial" panose="020B0604020202020204" pitchFamily="34" charset="0"/>
              <a:buChar char="•"/>
            </a:pPr>
            <a:r>
              <a:rPr lang="en-US" sz="1000" dirty="0">
                <a:solidFill>
                  <a:srgbClr val="000000"/>
                </a:solidFill>
              </a:rPr>
              <a:t>Describe how local culture can alter personal and professional identity.</a:t>
            </a:r>
          </a:p>
          <a:p>
            <a:pPr marL="91440" indent="-91440">
              <a:buFont typeface="Arial" panose="020B0604020202020204" pitchFamily="34" charset="0"/>
              <a:buChar char="•"/>
            </a:pPr>
            <a:r>
              <a:rPr lang="en-US" sz="1000" dirty="0">
                <a:solidFill>
                  <a:srgbClr val="000000"/>
                </a:solidFill>
                <a:cs typeface="Calibri"/>
              </a:rPr>
              <a:t>Describe resources for gathering information on career choice</a:t>
            </a:r>
          </a:p>
          <a:p>
            <a:pPr marL="91440" indent="-91440">
              <a:buFont typeface="Arial" panose="020B0604020202020204" pitchFamily="34" charset="0"/>
              <a:buChar char="•"/>
            </a:pPr>
            <a:r>
              <a:rPr lang="en-US" sz="1000" dirty="0">
                <a:solidFill>
                  <a:srgbClr val="000000"/>
                </a:solidFill>
                <a:cs typeface="Calibri"/>
              </a:rPr>
              <a:t>Express an initial vision/values for career</a:t>
            </a: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323439"/>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Reflect on how peers, mentors and role models influence one's professional identify.</a:t>
            </a:r>
          </a:p>
          <a:p>
            <a:pPr marL="91440" indent="-91440">
              <a:buFont typeface="Arial" panose="020B0604020202020204" pitchFamily="34" charset="0"/>
              <a:buChar char="•"/>
            </a:pPr>
            <a:r>
              <a:rPr lang="en-US" sz="1000" dirty="0">
                <a:solidFill>
                  <a:srgbClr val="000000"/>
                </a:solidFill>
              </a:rPr>
              <a:t>Describe how the culture of healthcare systems can impact professional identity.</a:t>
            </a:r>
            <a:endParaRPr lang="en-US" sz="1000" dirty="0">
              <a:solidFill>
                <a:srgbClr val="000000"/>
              </a:solidFill>
              <a:cs typeface="Calibri"/>
            </a:endParaRP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1015663"/>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Develop an integrated identity where self is defined independently of others AND reflects how one’s self will be manifest in professional standards </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53493"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Assignments</a:t>
            </a:r>
          </a:p>
          <a:p>
            <a:pPr marL="91440" indent="-91440">
              <a:buFont typeface="Arial" panose="020B0604020202020204" pitchFamily="34" charset="0"/>
              <a:buChar char="•"/>
            </a:pPr>
            <a:r>
              <a:rPr lang="en-US" sz="1000" i="1" dirty="0">
                <a:cs typeface="Calibri"/>
              </a:rPr>
              <a:t>Reflective writing</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943001"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Small group assessment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962883" y="5968532"/>
            <a:ext cx="1865170"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Small group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2554545"/>
          </a:xfrm>
          <a:prstGeom prst="rect">
            <a:avLst/>
          </a:prstGeom>
          <a:noFill/>
        </p:spPr>
        <p:txBody>
          <a:bodyPr wrap="square" rtlCol="0" anchor="t">
            <a:spAutoFit/>
          </a:bodyPr>
          <a:lstStyle/>
          <a:p>
            <a:r>
              <a:rPr lang="en-US" sz="1000" dirty="0">
                <a:solidFill>
                  <a:srgbClr val="000000"/>
                </a:solidFill>
                <a:cs typeface="Calibri"/>
              </a:rPr>
              <a:t>Integrity and Introspection Lapses</a:t>
            </a:r>
            <a:endParaRPr lang="en-US" sz="1000" dirty="0"/>
          </a:p>
          <a:p>
            <a:pPr marL="91440" indent="-91440">
              <a:buFont typeface="Arial" panose="020B0604020202020204" pitchFamily="34" charset="0"/>
              <a:buChar char="•"/>
            </a:pPr>
            <a:r>
              <a:rPr lang="en-US" sz="1000" dirty="0"/>
              <a:t>Does not</a:t>
            </a:r>
            <a:r>
              <a:rPr lang="en-US" sz="1000" dirty="0">
                <a:solidFill>
                  <a:schemeClr val="tx1"/>
                </a:solidFill>
              </a:rPr>
              <a:t> acknowledge that personal identities and values </a:t>
            </a:r>
            <a:r>
              <a:rPr lang="en-US" sz="1000" dirty="0">
                <a:solidFill>
                  <a:srgbClr val="000000"/>
                </a:solidFill>
              </a:rPr>
              <a:t>influence perception of professional standards.</a:t>
            </a:r>
          </a:p>
          <a:p>
            <a:pPr marL="91440" indent="-91440">
              <a:buFont typeface="Arial" panose="020B0604020202020204" pitchFamily="34" charset="0"/>
              <a:buChar char="•"/>
            </a:pPr>
            <a:r>
              <a:rPr lang="en-US" sz="1000" dirty="0">
                <a:solidFill>
                  <a:srgbClr val="000000"/>
                </a:solidFill>
              </a:rPr>
              <a:t>Imposes personal identities and values on others</a:t>
            </a:r>
          </a:p>
          <a:p>
            <a:pPr marL="91440" indent="-91440">
              <a:buFont typeface="Arial" panose="020B0604020202020204" pitchFamily="34" charset="0"/>
              <a:buChar char="•"/>
            </a:pPr>
            <a:r>
              <a:rPr lang="en-US" sz="1000" dirty="0">
                <a:solidFill>
                  <a:srgbClr val="000000"/>
                </a:solidFill>
                <a:cs typeface="Calibri"/>
              </a:rPr>
              <a:t>Not sensitive to another person’s needs</a:t>
            </a:r>
          </a:p>
          <a:p>
            <a:pPr marL="91440" indent="-91440">
              <a:buFont typeface="Arial" panose="020B0604020202020204" pitchFamily="34" charset="0"/>
              <a:buChar char="•"/>
            </a:pPr>
            <a:r>
              <a:rPr lang="en-US" sz="1000" dirty="0">
                <a:solidFill>
                  <a:srgbClr val="000000"/>
                </a:solidFill>
                <a:cs typeface="Calibri"/>
              </a:rPr>
              <a:t>Demonstrates arrogance</a:t>
            </a:r>
          </a:p>
          <a:p>
            <a:pPr marL="91440" indent="-91440">
              <a:buFont typeface="Arial" panose="020B0604020202020204" pitchFamily="34" charset="0"/>
              <a:buChar char="•"/>
            </a:pPr>
            <a:r>
              <a:rPr lang="en-US" sz="1000" dirty="0">
                <a:solidFill>
                  <a:srgbClr val="000000"/>
                </a:solidFill>
                <a:cs typeface="Calibri"/>
              </a:rPr>
              <a:t>Abusive or critical during times of stress</a:t>
            </a:r>
          </a:p>
          <a:p>
            <a:pPr marL="91440" indent="-91440">
              <a:buFont typeface="Arial" panose="020B0604020202020204" pitchFamily="34" charset="0"/>
              <a:buChar char="•"/>
            </a:pPr>
            <a:endParaRPr lang="en-US" sz="1000" dirty="0">
              <a:solidFill>
                <a:srgbClr val="000000"/>
              </a:solidFill>
              <a:highlight>
                <a:srgbClr val="FFFF00"/>
              </a:highlight>
              <a:cs typeface="Calibri"/>
            </a:endParaRPr>
          </a:p>
          <a:p>
            <a:endParaRPr lang="en-US" sz="1000" dirty="0">
              <a:solidFill>
                <a:srgbClr val="000000"/>
              </a:solidFill>
              <a:highlight>
                <a:srgbClr val="FFFF00"/>
              </a:highlight>
              <a:cs typeface="Calibri"/>
            </a:endParaRPr>
          </a:p>
          <a:p>
            <a:pPr marL="91440" indent="-91440">
              <a:buFont typeface="Arial" panose="020B0604020202020204" pitchFamily="34" charset="0"/>
              <a:buChar char="•"/>
            </a:pPr>
            <a:endParaRPr lang="en-US" sz="1000" dirty="0">
              <a:solidFill>
                <a:srgbClr val="000000"/>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769441"/>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Develop an identity as a physician, built on the shared values of the profession.</a:t>
            </a:r>
            <a:endParaRPr lang="en-US" sz="1100" dirty="0">
              <a:cs typeface="Calibri"/>
            </a:endParaRP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D97BC447-1698-1C46-9EBF-1C1A298AFB60}"/>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1648283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Advocate for the well-being of patients, families, communities and populations.</a:t>
            </a:r>
          </a:p>
        </p:txBody>
      </p:sp>
      <p:sp>
        <p:nvSpPr>
          <p:cNvPr id="5" name="TextBox 4">
            <a:extLst>
              <a:ext uri="{FF2B5EF4-FFF2-40B4-BE49-F238E27FC236}">
                <a16:creationId xmlns:a16="http://schemas.microsoft.com/office/drawing/2014/main" id="{95AE092C-07C8-5B40-AD1F-53093D3660A3}"/>
              </a:ext>
            </a:extLst>
          </p:cNvPr>
          <p:cNvSpPr txBox="1"/>
          <p:nvPr/>
        </p:nvSpPr>
        <p:spPr>
          <a:xfrm>
            <a:off x="464271" y="1838156"/>
            <a:ext cx="2057400" cy="646331"/>
          </a:xfrm>
          <a:prstGeom prst="rect">
            <a:avLst/>
          </a:prstGeom>
          <a:noFill/>
        </p:spPr>
        <p:txBody>
          <a:bodyPr wrap="square" rtlCol="0">
            <a:spAutoFit/>
          </a:bodyPr>
          <a:lstStyle/>
          <a:p>
            <a:pPr algn="ctr"/>
            <a:r>
              <a:rPr lang="en-US" dirty="0"/>
              <a:t>Outcome</a:t>
            </a:r>
          </a:p>
          <a:p>
            <a:pPr algn="ctr"/>
            <a:r>
              <a:rPr lang="en-US" dirty="0"/>
              <a:t>Commitment #5</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Behavior</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400657"/>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ability to describe a community’s determinants of health </a:t>
            </a:r>
          </a:p>
          <a:p>
            <a:pPr marL="91440" indent="-91440">
              <a:buFont typeface="Arial" panose="020B0604020202020204" pitchFamily="34" charset="0"/>
              <a:buChar char="•"/>
            </a:pPr>
            <a:r>
              <a:rPr lang="en-US" sz="1000" dirty="0">
                <a:solidFill>
                  <a:schemeClr val="tx1"/>
                </a:solidFill>
              </a:rPr>
              <a:t>Recognize the structural factors that influence the health of communities and/or populations</a:t>
            </a:r>
          </a:p>
          <a:p>
            <a:pPr marL="91440" indent="-91440">
              <a:buFont typeface="Arial" panose="020B0604020202020204" pitchFamily="34" charset="0"/>
              <a:buChar char="•"/>
            </a:pPr>
            <a:r>
              <a:rPr lang="en-US" sz="1000" dirty="0">
                <a:solidFill>
                  <a:schemeClr val="tx1"/>
                </a:solidFill>
              </a:rPr>
              <a:t>Recognize various levels and forms of advocacy</a:t>
            </a:r>
          </a:p>
          <a:p>
            <a:pPr marL="91440" indent="-91440">
              <a:buFont typeface="Arial" panose="020B0604020202020204" pitchFamily="34" charset="0"/>
              <a:buChar char="•"/>
            </a:pPr>
            <a:r>
              <a:rPr lang="en-US" sz="1000" dirty="0">
                <a:solidFill>
                  <a:schemeClr val="tx1"/>
                </a:solidFill>
              </a:rPr>
              <a:t>Identify key stakeholders involved or impacted by a change management plan</a:t>
            </a:r>
          </a:p>
          <a:p>
            <a:pPr marL="91440" indent="-91440">
              <a:buFont typeface="Arial" panose="020B0604020202020204" pitchFamily="34" charset="0"/>
              <a:buChar char="•"/>
            </a:pPr>
            <a:r>
              <a:rPr lang="en-US" sz="1000" dirty="0"/>
              <a:t>Act in the patient’s best interest</a:t>
            </a:r>
            <a:endParaRPr lang="en-US" sz="1000" dirty="0">
              <a:solidFill>
                <a:schemeClr val="tx1"/>
              </a:solidFill>
            </a:endParaRPr>
          </a:p>
          <a:p>
            <a:pPr marL="171450" indent="-171450">
              <a:buFont typeface="Arial" panose="020B0604020202020204" pitchFamily="34" charset="0"/>
              <a:buChar char="•"/>
            </a:pPr>
            <a:endParaRPr lang="en-US" sz="1000" dirty="0">
              <a:solidFill>
                <a:schemeClr val="tx1"/>
              </a:solidFill>
            </a:endParaRPr>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270843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Demonstrate ability to address a community health issue (determinant of health) in collaboration with a community partner (service-learning curriculum)</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Describe advocacy actions that could be used to address the structural factors influencing the health of communities and/or populations.</a:t>
            </a:r>
          </a:p>
          <a:p>
            <a:pPr marL="91440" indent="-91440">
              <a:buFont typeface="Arial" panose="020B0604020202020204" pitchFamily="34" charset="0"/>
              <a:buChar char="•"/>
            </a:pPr>
            <a:r>
              <a:rPr lang="en-US" sz="1000" dirty="0">
                <a:solidFill>
                  <a:schemeClr val="tx1"/>
                </a:solidFill>
              </a:rPr>
              <a:t>Demonstrate ability to communicate with and effectively manage key, involved stakeholders in a change management plan</a:t>
            </a:r>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20928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solidFill>
                  <a:schemeClr val="tx1"/>
                </a:solidFill>
              </a:rPr>
              <a:t>Consistently integrate the determinants of health into analyses of health issues (structural competency).</a:t>
            </a:r>
          </a:p>
          <a:p>
            <a:pPr marL="91440" indent="-91440">
              <a:buFont typeface="Arial" panose="020B0604020202020204" pitchFamily="34" charset="0"/>
              <a:buChar char="•"/>
            </a:pPr>
            <a:r>
              <a:rPr lang="en-US" sz="1000" dirty="0">
                <a:solidFill>
                  <a:schemeClr val="tx1"/>
                </a:solidFill>
              </a:rPr>
              <a:t>Consistently apply the </a:t>
            </a:r>
            <a:r>
              <a:rPr lang="en-US" sz="1000" dirty="0">
                <a:solidFill>
                  <a:schemeClr val="tx1"/>
                </a:solidFill>
                <a:ea typeface="+mn-lt"/>
                <a:cs typeface="+mn-lt"/>
              </a:rPr>
              <a:t>socioecological model</a:t>
            </a:r>
            <a:r>
              <a:rPr lang="en-US" sz="1000" dirty="0">
                <a:solidFill>
                  <a:schemeClr val="tx1"/>
                </a:solidFill>
              </a:rPr>
              <a:t> to identify possible advocacy actions</a:t>
            </a:r>
          </a:p>
          <a:p>
            <a:pPr marL="91440" indent="-91440">
              <a:buFont typeface="Arial" panose="020B0604020202020204" pitchFamily="34" charset="0"/>
              <a:buChar char="•"/>
            </a:pPr>
            <a:r>
              <a:rPr lang="en-US" sz="1000" dirty="0">
                <a:solidFill>
                  <a:schemeClr val="tx1"/>
                </a:solidFill>
              </a:rPr>
              <a:t>Communicate with and effectively manage key stakeholders as part of routine practice, when indicated</a:t>
            </a: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753493"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Assignments</a:t>
            </a:r>
          </a:p>
          <a:p>
            <a:pPr marL="91440" indent="-91440">
              <a:buFont typeface="Arial" panose="020B0604020202020204" pitchFamily="34" charset="0"/>
              <a:buChar char="•"/>
            </a:pPr>
            <a:r>
              <a:rPr lang="en-US" sz="1000" i="1" dirty="0">
                <a:cs typeface="Calibri"/>
              </a:rPr>
              <a:t>Reflective writing</a:t>
            </a: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943001" cy="553998"/>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Small group assessment</a:t>
            </a:r>
          </a:p>
          <a:p>
            <a:pPr marL="91440" indent="-91440">
              <a:buFont typeface="Arial" panose="020B0604020202020204" pitchFamily="34" charset="0"/>
              <a:buChar char="•"/>
            </a:pPr>
            <a:r>
              <a:rPr lang="en-US" sz="1000" i="1" dirty="0">
                <a:cs typeface="Calibri"/>
              </a:rPr>
              <a:t>Service learning project</a:t>
            </a:r>
          </a:p>
        </p:txBody>
      </p:sp>
      <p:sp>
        <p:nvSpPr>
          <p:cNvPr id="19" name="TextBox 18">
            <a:extLst>
              <a:ext uri="{FF2B5EF4-FFF2-40B4-BE49-F238E27FC236}">
                <a16:creationId xmlns:a16="http://schemas.microsoft.com/office/drawing/2014/main" id="{0C3A9BC7-F2B2-2F4B-9FED-F3936E0BEB8B}"/>
              </a:ext>
            </a:extLst>
          </p:cNvPr>
          <p:cNvSpPr txBox="1"/>
          <p:nvPr/>
        </p:nvSpPr>
        <p:spPr>
          <a:xfrm>
            <a:off x="9962883" y="5968532"/>
            <a:ext cx="1865170" cy="400110"/>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Reflective writing</a:t>
            </a:r>
            <a:endParaRPr lang="en-US" sz="1000" i="1" dirty="0">
              <a:cs typeface="Calibri"/>
            </a:endParaRPr>
          </a:p>
          <a:p>
            <a:pPr marL="91440" indent="-91440">
              <a:buFont typeface="Arial" panose="020B0604020202020204" pitchFamily="34" charset="0"/>
              <a:buChar char="•"/>
            </a:pPr>
            <a:r>
              <a:rPr lang="en-US" sz="1000" i="1" dirty="0">
                <a:cs typeface="Calibri"/>
              </a:rPr>
              <a:t>Small group assessment</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785104"/>
          </a:xfrm>
          <a:prstGeom prst="rect">
            <a:avLst/>
          </a:prstGeom>
          <a:noFill/>
        </p:spPr>
        <p:txBody>
          <a:bodyPr wrap="square" rtlCol="0" anchor="t">
            <a:spAutoFit/>
          </a:bodyPr>
          <a:lstStyle/>
          <a:p>
            <a:r>
              <a:rPr lang="en-US" sz="1000" dirty="0">
                <a:solidFill>
                  <a:schemeClr val="tx1"/>
                </a:solidFill>
                <a:cs typeface="Calibri"/>
              </a:rPr>
              <a:t>Interaction Lapses</a:t>
            </a:r>
            <a:endParaRPr lang="en-US" sz="1000" dirty="0">
              <a:solidFill>
                <a:schemeClr val="tx1"/>
              </a:solidFill>
            </a:endParaRPr>
          </a:p>
          <a:p>
            <a:pPr marL="91440" indent="-91440">
              <a:buFont typeface="Arial" panose="020B0604020202020204" pitchFamily="34" charset="0"/>
              <a:buChar char="•"/>
            </a:pPr>
            <a:r>
              <a:rPr lang="en-US" sz="1000" dirty="0">
                <a:solidFill>
                  <a:schemeClr val="tx1"/>
                </a:solidFill>
              </a:rPr>
              <a:t>Does not advocate for patients and/or communities despite direction.</a:t>
            </a:r>
            <a:endParaRPr lang="en-US" sz="1000" dirty="0">
              <a:solidFill>
                <a:schemeClr val="tx1"/>
              </a:solidFill>
              <a:cs typeface="Calibri"/>
            </a:endParaRPr>
          </a:p>
          <a:p>
            <a:pPr marL="91440" indent="-91440">
              <a:buFont typeface="Arial" panose="020B0604020202020204" pitchFamily="34" charset="0"/>
              <a:buChar char="•"/>
            </a:pPr>
            <a:r>
              <a:rPr lang="en-US" sz="1000" dirty="0">
                <a:solidFill>
                  <a:schemeClr val="tx1"/>
                </a:solidFill>
                <a:cs typeface="Calibri"/>
              </a:rPr>
              <a:t>Unable to identify key stakeholders or ineffective communication with key stakeholders with guidance.</a:t>
            </a:r>
          </a:p>
          <a:p>
            <a:pPr marL="91440" indent="-91440">
              <a:buFont typeface="Arial" panose="020B0604020202020204" pitchFamily="34" charset="0"/>
              <a:buChar char="•"/>
            </a:pPr>
            <a:r>
              <a:rPr lang="en-US" sz="1000" dirty="0">
                <a:cs typeface="Calibri"/>
              </a:rPr>
              <a:t>Does not recognize or manage conflicts of interest (self and others)</a:t>
            </a:r>
            <a:endParaRPr lang="en-US" sz="1000" dirty="0">
              <a:solidFill>
                <a:srgbClr val="000000"/>
              </a:solidFill>
              <a:cs typeface="Calibri"/>
            </a:endParaRP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430887"/>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430887"/>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pPr defTabSz="342900"/>
            <a:r>
              <a:rPr lang="en-US" sz="1100" dirty="0">
                <a:ea typeface="+mn-lt"/>
                <a:cs typeface="+mn-lt"/>
              </a:rPr>
              <a:t>No patten of consistent Red Flags</a:t>
            </a:r>
            <a:endParaRPr lang="en-US" sz="1100" dirty="0">
              <a:cs typeface="Calibri" panose="020F0502020204030204"/>
            </a:endParaRP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600164"/>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solidFill>
                  <a:schemeClr val="tx1"/>
                </a:solidFill>
              </a:rPr>
              <a:t>Advocate for the well-being of communities and populations.</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74C6FB89-0957-B249-8BA5-253220ADEC71}"/>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2168697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80E31346-901F-1E4B-BA16-67916C5E1BE7}"/>
              </a:ext>
            </a:extLst>
          </p:cNvPr>
          <p:cNvSpPr/>
          <p:nvPr/>
        </p:nvSpPr>
        <p:spPr>
          <a:xfrm>
            <a:off x="349971" y="2680075"/>
            <a:ext cx="2286000" cy="2286000"/>
          </a:xfrm>
          <a:prstGeom prst="ellipse">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Gather a comprehensive patient centered history (EPA1) </a:t>
            </a:r>
          </a:p>
        </p:txBody>
      </p:sp>
      <p:sp>
        <p:nvSpPr>
          <p:cNvPr id="5" name="TextBox 4">
            <a:extLst>
              <a:ext uri="{FF2B5EF4-FFF2-40B4-BE49-F238E27FC236}">
                <a16:creationId xmlns:a16="http://schemas.microsoft.com/office/drawing/2014/main" id="{95AE092C-07C8-5B40-AD1F-53093D3660A3}"/>
              </a:ext>
            </a:extLst>
          </p:cNvPr>
          <p:cNvSpPr txBox="1"/>
          <p:nvPr/>
        </p:nvSpPr>
        <p:spPr>
          <a:xfrm>
            <a:off x="686148" y="1838156"/>
            <a:ext cx="1613647" cy="646331"/>
          </a:xfrm>
          <a:prstGeom prst="rect">
            <a:avLst/>
          </a:prstGeom>
          <a:noFill/>
        </p:spPr>
        <p:txBody>
          <a:bodyPr wrap="square" rtlCol="0">
            <a:spAutoFit/>
          </a:bodyPr>
          <a:lstStyle/>
          <a:p>
            <a:pPr algn="ctr"/>
            <a:r>
              <a:rPr lang="en-US" dirty="0"/>
              <a:t>Outcome</a:t>
            </a:r>
          </a:p>
          <a:p>
            <a:pPr algn="ctr"/>
            <a:r>
              <a:rPr lang="en-US" dirty="0"/>
              <a:t>Patient Care #6</a:t>
            </a:r>
          </a:p>
        </p:txBody>
      </p:sp>
      <p:sp>
        <p:nvSpPr>
          <p:cNvPr id="6" name="Rectangle 5">
            <a:extLst>
              <a:ext uri="{FF2B5EF4-FFF2-40B4-BE49-F238E27FC236}">
                <a16:creationId xmlns:a16="http://schemas.microsoft.com/office/drawing/2014/main" id="{0AA1CCEE-61F6-C44E-8647-39C180FBFA5F}"/>
              </a:ext>
            </a:extLst>
          </p:cNvPr>
          <p:cNvSpPr/>
          <p:nvPr/>
        </p:nvSpPr>
        <p:spPr>
          <a:xfrm>
            <a:off x="2851808" y="546449"/>
            <a:ext cx="2057400" cy="6171739"/>
          </a:xfrm>
          <a:prstGeom prst="rect">
            <a:avLst/>
          </a:prstGeom>
          <a:solidFill>
            <a:srgbClr val="FF2600">
              <a:alpha val="37000"/>
            </a:srgbClr>
          </a:solidFill>
          <a:ln>
            <a:solidFill>
              <a:srgbClr val="C00000">
                <a:alpha val="5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F7A3787-59C8-4642-BB44-F43EE86CFAB5}"/>
              </a:ext>
            </a:extLst>
          </p:cNvPr>
          <p:cNvSpPr/>
          <p:nvPr/>
        </p:nvSpPr>
        <p:spPr>
          <a:xfrm>
            <a:off x="5210043" y="546448"/>
            <a:ext cx="2057400" cy="6171740"/>
          </a:xfrm>
          <a:prstGeom prst="rect">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8" name="Rectangle 7">
            <a:extLst>
              <a:ext uri="{FF2B5EF4-FFF2-40B4-BE49-F238E27FC236}">
                <a16:creationId xmlns:a16="http://schemas.microsoft.com/office/drawing/2014/main" id="{C47102B1-0F4A-4144-BB8E-A5506A7CE2C2}"/>
              </a:ext>
            </a:extLst>
          </p:cNvPr>
          <p:cNvSpPr/>
          <p:nvPr/>
        </p:nvSpPr>
        <p:spPr>
          <a:xfrm>
            <a:off x="7604648" y="564255"/>
            <a:ext cx="2057400" cy="6171741"/>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200">
              <a:solidFill>
                <a:schemeClr val="tx1"/>
              </a:solidFill>
            </a:endParaRPr>
          </a:p>
        </p:txBody>
      </p:sp>
      <p:sp>
        <p:nvSpPr>
          <p:cNvPr id="9" name="Rectangle 8">
            <a:extLst>
              <a:ext uri="{FF2B5EF4-FFF2-40B4-BE49-F238E27FC236}">
                <a16:creationId xmlns:a16="http://schemas.microsoft.com/office/drawing/2014/main" id="{87B11263-7209-0845-B44A-4B25B87653E4}"/>
              </a:ext>
            </a:extLst>
          </p:cNvPr>
          <p:cNvSpPr/>
          <p:nvPr/>
        </p:nvSpPr>
        <p:spPr>
          <a:xfrm>
            <a:off x="9911983" y="546446"/>
            <a:ext cx="2057400" cy="6171742"/>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CB68653-1849-9C4F-915E-06BD7A1C63ED}"/>
              </a:ext>
            </a:extLst>
          </p:cNvPr>
          <p:cNvSpPr txBox="1"/>
          <p:nvPr/>
        </p:nvSpPr>
        <p:spPr>
          <a:xfrm>
            <a:off x="9911983" y="116280"/>
            <a:ext cx="2057400" cy="307777"/>
          </a:xfrm>
          <a:prstGeom prst="rect">
            <a:avLst/>
          </a:prstGeom>
          <a:noFill/>
        </p:spPr>
        <p:txBody>
          <a:bodyPr wrap="square" rtlCol="0">
            <a:spAutoFit/>
          </a:bodyPr>
          <a:lstStyle/>
          <a:p>
            <a:pPr algn="ctr"/>
            <a:r>
              <a:rPr lang="en-US" sz="1400" b="1" dirty="0"/>
              <a:t>Goal Outcome</a:t>
            </a:r>
          </a:p>
        </p:txBody>
      </p:sp>
      <p:sp>
        <p:nvSpPr>
          <p:cNvPr id="11" name="TextBox 10">
            <a:extLst>
              <a:ext uri="{FF2B5EF4-FFF2-40B4-BE49-F238E27FC236}">
                <a16:creationId xmlns:a16="http://schemas.microsoft.com/office/drawing/2014/main" id="{840ABA08-5D5D-524D-8D29-101399766E66}"/>
              </a:ext>
            </a:extLst>
          </p:cNvPr>
          <p:cNvSpPr txBox="1"/>
          <p:nvPr/>
        </p:nvSpPr>
        <p:spPr>
          <a:xfrm>
            <a:off x="7568278" y="116280"/>
            <a:ext cx="2057400" cy="276999"/>
          </a:xfrm>
          <a:prstGeom prst="rect">
            <a:avLst/>
          </a:prstGeom>
          <a:noFill/>
        </p:spPr>
        <p:txBody>
          <a:bodyPr wrap="square" rtlCol="0">
            <a:spAutoFit/>
          </a:bodyPr>
          <a:lstStyle/>
          <a:p>
            <a:pPr algn="ctr"/>
            <a:r>
              <a:rPr lang="en-US" sz="1200" b="1" dirty="0"/>
              <a:t>Prior to Acting Internships</a:t>
            </a:r>
          </a:p>
        </p:txBody>
      </p:sp>
      <p:sp>
        <p:nvSpPr>
          <p:cNvPr id="13" name="TextBox 12">
            <a:extLst>
              <a:ext uri="{FF2B5EF4-FFF2-40B4-BE49-F238E27FC236}">
                <a16:creationId xmlns:a16="http://schemas.microsoft.com/office/drawing/2014/main" id="{71CAE680-CA73-4645-8C34-8CCFCB179E6B}"/>
              </a:ext>
            </a:extLst>
          </p:cNvPr>
          <p:cNvSpPr txBox="1"/>
          <p:nvPr/>
        </p:nvSpPr>
        <p:spPr>
          <a:xfrm>
            <a:off x="2851808" y="116280"/>
            <a:ext cx="2057400" cy="276999"/>
          </a:xfrm>
          <a:prstGeom prst="rect">
            <a:avLst/>
          </a:prstGeom>
          <a:noFill/>
        </p:spPr>
        <p:txBody>
          <a:bodyPr wrap="square" rtlCol="0">
            <a:spAutoFit/>
          </a:bodyPr>
          <a:lstStyle/>
          <a:p>
            <a:pPr algn="ctr"/>
            <a:r>
              <a:rPr lang="en-US" sz="1200" b="1" dirty="0"/>
              <a:t>Red Flags</a:t>
            </a:r>
          </a:p>
        </p:txBody>
      </p:sp>
      <p:sp>
        <p:nvSpPr>
          <p:cNvPr id="2" name="TextBox 1">
            <a:extLst>
              <a:ext uri="{FF2B5EF4-FFF2-40B4-BE49-F238E27FC236}">
                <a16:creationId xmlns:a16="http://schemas.microsoft.com/office/drawing/2014/main" id="{D380BB9E-46F7-2045-AC62-6AC9F0A04699}"/>
              </a:ext>
            </a:extLst>
          </p:cNvPr>
          <p:cNvSpPr txBox="1"/>
          <p:nvPr/>
        </p:nvSpPr>
        <p:spPr>
          <a:xfrm>
            <a:off x="5335630" y="2376204"/>
            <a:ext cx="1828800" cy="2569934"/>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Appropriately employs patient centered communication skills </a:t>
            </a:r>
          </a:p>
          <a:p>
            <a:pPr marL="91440" indent="-91440">
              <a:buFont typeface="Arial" panose="020B0604020202020204" pitchFamily="34" charset="0"/>
              <a:buChar char="•"/>
            </a:pPr>
            <a:r>
              <a:rPr lang="en-US" sz="1000" dirty="0">
                <a:cs typeface="Calibri"/>
              </a:rPr>
              <a:t>Able to form a  connection with most patients</a:t>
            </a:r>
          </a:p>
          <a:p>
            <a:pPr marL="91440" indent="-91440">
              <a:buFont typeface="Arial" panose="020B0604020202020204" pitchFamily="34" charset="0"/>
              <a:buChar char="•"/>
            </a:pPr>
            <a:r>
              <a:rPr lang="en-US" sz="1000" dirty="0"/>
              <a:t>Utilizes a template to gather information</a:t>
            </a:r>
          </a:p>
          <a:p>
            <a:pPr marL="91440" indent="-91440">
              <a:buFont typeface="Arial" panose="020B0604020202020204" pitchFamily="34" charset="0"/>
              <a:buChar char="•"/>
            </a:pPr>
            <a:r>
              <a:rPr lang="en-US" sz="1000" dirty="0"/>
              <a:t>Collects and reports accurate information</a:t>
            </a:r>
          </a:p>
          <a:p>
            <a:pPr marL="91440" indent="-91440">
              <a:buFont typeface="Arial" panose="020B0604020202020204" pitchFamily="34" charset="0"/>
              <a:buChar char="•"/>
            </a:pPr>
            <a:r>
              <a:rPr lang="en-US" sz="1000" dirty="0"/>
              <a:t>May gather excessive or incompletely nuanced data</a:t>
            </a:r>
          </a:p>
          <a:p>
            <a:pPr marL="91440" indent="-91440">
              <a:buFont typeface="Arial" panose="020B0604020202020204" pitchFamily="34" charset="0"/>
              <a:buChar char="•"/>
            </a:pPr>
            <a:r>
              <a:rPr lang="en-US" sz="1000" dirty="0"/>
              <a:t>Identifies essential elements of a patient centered history (HPI, PMH. PSH. FH, SH, Meds) </a:t>
            </a:r>
          </a:p>
          <a:p>
            <a:pPr marL="91440" indent="-91440">
              <a:buFont typeface="Arial" panose="020B0604020202020204" pitchFamily="34" charset="0"/>
              <a:buChar char="•"/>
            </a:pPr>
            <a:endParaRPr lang="en-US" sz="1100" dirty="0"/>
          </a:p>
        </p:txBody>
      </p:sp>
      <p:sp>
        <p:nvSpPr>
          <p:cNvPr id="14" name="TextBox 13">
            <a:extLst>
              <a:ext uri="{FF2B5EF4-FFF2-40B4-BE49-F238E27FC236}">
                <a16:creationId xmlns:a16="http://schemas.microsoft.com/office/drawing/2014/main" id="{1604850F-0896-894D-8CAB-83FB8100E726}"/>
              </a:ext>
            </a:extLst>
          </p:cNvPr>
          <p:cNvSpPr txBox="1"/>
          <p:nvPr/>
        </p:nvSpPr>
        <p:spPr>
          <a:xfrm>
            <a:off x="7722038" y="2376204"/>
            <a:ext cx="1828800" cy="195438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Uses patient centered communication skills for challenging encounters</a:t>
            </a:r>
            <a:endParaRPr lang="en-US" sz="1000" dirty="0">
              <a:cs typeface="Calibri"/>
            </a:endParaRPr>
          </a:p>
          <a:p>
            <a:pPr marL="91440" indent="-91440">
              <a:buFont typeface="Arial" panose="020B0604020202020204" pitchFamily="34" charset="0"/>
              <a:buChar char="•"/>
            </a:pPr>
            <a:r>
              <a:rPr lang="en-US" sz="1000" dirty="0">
                <a:cs typeface="Calibri"/>
              </a:rPr>
              <a:t>Able to form a therapeutic relationship with patients</a:t>
            </a:r>
          </a:p>
          <a:p>
            <a:pPr marL="91440" indent="-91440">
              <a:buFont typeface="Arial" panose="020B0604020202020204" pitchFamily="34" charset="0"/>
              <a:buChar char="•"/>
            </a:pPr>
            <a:r>
              <a:rPr lang="en-US" sz="1000" dirty="0"/>
              <a:t>Uses logical progression of questioning</a:t>
            </a:r>
          </a:p>
          <a:p>
            <a:pPr marL="91440" indent="-91440">
              <a:buFont typeface="Arial" panose="020B0604020202020204" pitchFamily="34" charset="0"/>
              <a:buChar char="•"/>
            </a:pPr>
            <a:r>
              <a:rPr lang="en-US" sz="1000" dirty="0"/>
              <a:t>Incorporates information obtained during history to tailor questioning (illness scripts) </a:t>
            </a:r>
          </a:p>
          <a:p>
            <a:pPr marL="91440" indent="-91440">
              <a:buFont typeface="Arial" panose="020B0604020202020204" pitchFamily="34" charset="0"/>
              <a:buChar char="•"/>
            </a:pPr>
            <a:endParaRPr lang="en-US" sz="1100" dirty="0"/>
          </a:p>
        </p:txBody>
      </p:sp>
      <p:sp>
        <p:nvSpPr>
          <p:cNvPr id="15" name="TextBox 14">
            <a:extLst>
              <a:ext uri="{FF2B5EF4-FFF2-40B4-BE49-F238E27FC236}">
                <a16:creationId xmlns:a16="http://schemas.microsoft.com/office/drawing/2014/main" id="{E8290309-06A2-3A47-BA57-9A199BE7C854}"/>
              </a:ext>
            </a:extLst>
          </p:cNvPr>
          <p:cNvSpPr txBox="1"/>
          <p:nvPr/>
        </p:nvSpPr>
        <p:spPr>
          <a:xfrm>
            <a:off x="9999253" y="2376204"/>
            <a:ext cx="1828800" cy="3170099"/>
          </a:xfrm>
          <a:prstGeom prst="rect">
            <a:avLst/>
          </a:prstGeom>
          <a:noFill/>
        </p:spPr>
        <p:txBody>
          <a:bodyPr wrap="square" rtlCol="0" anchor="t">
            <a:spAutoFit/>
          </a:bodyPr>
          <a:lstStyle/>
          <a:p>
            <a:pPr marL="91440" indent="-91440" fontAlgn="base">
              <a:buFont typeface="Arial" panose="020B0604020202020204" pitchFamily="34" charset="0"/>
              <a:buChar char="•"/>
            </a:pPr>
            <a:r>
              <a:rPr lang="en-US" sz="1000" dirty="0"/>
              <a:t>Obtains a complete &amp; accurate history in an organized  and empathetic fashion</a:t>
            </a:r>
          </a:p>
          <a:p>
            <a:pPr marL="91440" indent="-91440" fontAlgn="base">
              <a:buFont typeface="Arial" panose="020B0604020202020204" pitchFamily="34" charset="0"/>
              <a:buChar char="•"/>
            </a:pPr>
            <a:r>
              <a:rPr lang="en-US" sz="1000" dirty="0"/>
              <a:t>Adapts communication skills to different care settings and patients</a:t>
            </a:r>
            <a:endParaRPr lang="en-US" sz="1000" dirty="0">
              <a:cs typeface="Calibri"/>
            </a:endParaRPr>
          </a:p>
          <a:p>
            <a:pPr marL="91440" indent="-91440" fontAlgn="base">
              <a:buFont typeface="Arial" panose="020B0604020202020204" pitchFamily="34" charset="0"/>
              <a:buChar char="•"/>
            </a:pPr>
            <a:r>
              <a:rPr lang="en-US" sz="1000" dirty="0"/>
              <a:t>Adapts communication skills to the individual patient’s needs and level of health literacy</a:t>
            </a:r>
            <a:endParaRPr lang="en-US" sz="1000" dirty="0">
              <a:cs typeface="Calibri"/>
            </a:endParaRPr>
          </a:p>
          <a:p>
            <a:pPr marL="91440" indent="-91440" fontAlgn="base">
              <a:buFont typeface="Arial" panose="020B0604020202020204" pitchFamily="34" charset="0"/>
              <a:buChar char="•"/>
            </a:pPr>
            <a:r>
              <a:rPr lang="en-US" sz="1000" dirty="0"/>
              <a:t>Responds effectively to patient’s verbal and nonverbal cues and emotions</a:t>
            </a:r>
          </a:p>
          <a:p>
            <a:pPr marL="91440" indent="-91440" fontAlgn="base">
              <a:buFont typeface="Arial" panose="020B0604020202020204" pitchFamily="34" charset="0"/>
              <a:buChar char="•"/>
            </a:pPr>
            <a:r>
              <a:rPr lang="en-US" sz="1000" dirty="0"/>
              <a:t>Demonstrates astute clinical reasoning through targeted hypothesis-driven questioning</a:t>
            </a:r>
          </a:p>
          <a:p>
            <a:pPr marL="91440" indent="-91440" fontAlgn="base">
              <a:buFont typeface="Arial" panose="020B0604020202020204" pitchFamily="34" charset="0"/>
              <a:buChar char="•"/>
            </a:pPr>
            <a:r>
              <a:rPr lang="en-US" sz="1000" dirty="0"/>
              <a:t>Incorporates secondary data into targeted questioning</a:t>
            </a:r>
            <a:endParaRPr lang="en-US" sz="1000" dirty="0">
              <a:cs typeface="Calibri"/>
            </a:endParaRPr>
          </a:p>
        </p:txBody>
      </p:sp>
      <p:cxnSp>
        <p:nvCxnSpPr>
          <p:cNvPr id="16" name="Straight Connector 15">
            <a:extLst>
              <a:ext uri="{FF2B5EF4-FFF2-40B4-BE49-F238E27FC236}">
                <a16:creationId xmlns:a16="http://schemas.microsoft.com/office/drawing/2014/main" id="{11714E40-5947-D643-8366-779E3FB3C00D}"/>
              </a:ext>
            </a:extLst>
          </p:cNvPr>
          <p:cNvCxnSpPr>
            <a:cxnSpLocks/>
          </p:cNvCxnSpPr>
          <p:nvPr/>
        </p:nvCxnSpPr>
        <p:spPr>
          <a:xfrm>
            <a:off x="2851808" y="5879084"/>
            <a:ext cx="9117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25DC92-62EE-5A46-8799-CFD10DF103BE}"/>
              </a:ext>
            </a:extLst>
          </p:cNvPr>
          <p:cNvSpPr txBox="1"/>
          <p:nvPr/>
        </p:nvSpPr>
        <p:spPr>
          <a:xfrm>
            <a:off x="5253297" y="5937327"/>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endParaRPr lang="en-US" sz="1000" i="1" dirty="0">
              <a:cs typeface="Calibri"/>
            </a:endParaRPr>
          </a:p>
          <a:p>
            <a:pPr marL="91440" indent="-91440">
              <a:buFont typeface="Arial" panose="020B0604020202020204" pitchFamily="34" charset="0"/>
              <a:buChar char="•"/>
            </a:pPr>
            <a:r>
              <a:rPr lang="en-US" sz="1000" i="1" dirty="0"/>
              <a:t>Small group assessment</a:t>
            </a:r>
            <a:endParaRPr lang="en-US" sz="1000" i="1" dirty="0">
              <a:cs typeface="Calibri"/>
            </a:endParaRPr>
          </a:p>
        </p:txBody>
      </p:sp>
      <p:sp>
        <p:nvSpPr>
          <p:cNvPr id="18" name="TextBox 17">
            <a:extLst>
              <a:ext uri="{FF2B5EF4-FFF2-40B4-BE49-F238E27FC236}">
                <a16:creationId xmlns:a16="http://schemas.microsoft.com/office/drawing/2014/main" id="{426866EA-B363-004D-B11F-0700436DE145}"/>
              </a:ext>
            </a:extLst>
          </p:cNvPr>
          <p:cNvSpPr txBox="1"/>
          <p:nvPr/>
        </p:nvSpPr>
        <p:spPr>
          <a:xfrm>
            <a:off x="7604648" y="5944693"/>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Preceptor assessment</a:t>
            </a:r>
          </a:p>
          <a:p>
            <a:pPr marL="91440" indent="-91440">
              <a:buFont typeface="Arial" panose="020B0604020202020204" pitchFamily="34" charset="0"/>
              <a:buChar char="•"/>
            </a:pPr>
            <a:r>
              <a:rPr lang="en-US" sz="1000" i="1" dirty="0"/>
              <a:t>Trained observer</a:t>
            </a:r>
            <a:endParaRPr lang="en-US" sz="1000" i="1" dirty="0">
              <a:cs typeface="Calibri"/>
            </a:endParaRPr>
          </a:p>
          <a:p>
            <a:pPr marL="91440" indent="-91440">
              <a:buFont typeface="Arial" panose="020B0604020202020204" pitchFamily="34" charset="0"/>
              <a:buChar char="•"/>
            </a:pPr>
            <a:r>
              <a:rPr lang="en-US" sz="1000" i="1" dirty="0"/>
              <a:t>360 evaluation</a:t>
            </a:r>
            <a:endParaRPr lang="en-US" sz="1000" i="1" dirty="0">
              <a:cs typeface="Calibri"/>
            </a:endParaRPr>
          </a:p>
        </p:txBody>
      </p:sp>
      <p:sp>
        <p:nvSpPr>
          <p:cNvPr id="19" name="TextBox 18">
            <a:extLst>
              <a:ext uri="{FF2B5EF4-FFF2-40B4-BE49-F238E27FC236}">
                <a16:creationId xmlns:a16="http://schemas.microsoft.com/office/drawing/2014/main" id="{0C3A9BC7-F2B2-2F4B-9FED-F3936E0BEB8B}"/>
              </a:ext>
            </a:extLst>
          </p:cNvPr>
          <p:cNvSpPr txBox="1"/>
          <p:nvPr/>
        </p:nvSpPr>
        <p:spPr>
          <a:xfrm>
            <a:off x="9895598" y="5957611"/>
            <a:ext cx="1475927" cy="707886"/>
          </a:xfrm>
          <a:prstGeom prst="rect">
            <a:avLst/>
          </a:prstGeom>
          <a:noFill/>
        </p:spPr>
        <p:txBody>
          <a:bodyPr wrap="square" rtlCol="0" anchor="t">
            <a:spAutoFit/>
          </a:bodyPr>
          <a:lstStyle/>
          <a:p>
            <a:pPr marL="91440" indent="-91440">
              <a:buFont typeface="Arial" panose="020B0604020202020204" pitchFamily="34" charset="0"/>
              <a:buChar char="•"/>
            </a:pPr>
            <a:r>
              <a:rPr lang="en-US" sz="1000" i="1" dirty="0"/>
              <a:t>OSCE</a:t>
            </a:r>
          </a:p>
          <a:p>
            <a:pPr marL="91440" indent="-91440">
              <a:buFont typeface="Arial" panose="020B0604020202020204" pitchFamily="34" charset="0"/>
              <a:buChar char="•"/>
            </a:pPr>
            <a:r>
              <a:rPr lang="en-US" sz="1000" i="1" dirty="0"/>
              <a:t>Supervisor assessment</a:t>
            </a:r>
            <a:endParaRPr lang="en-US" dirty="0"/>
          </a:p>
          <a:p>
            <a:pPr marL="91440" indent="-91440">
              <a:buFont typeface="Arial" panose="020B0604020202020204" pitchFamily="34" charset="0"/>
              <a:buChar char="•"/>
            </a:pPr>
            <a:r>
              <a:rPr lang="en-US" sz="1000" i="1" dirty="0"/>
              <a:t>Trained observer</a:t>
            </a:r>
            <a:endParaRPr lang="en-US" sz="1000" i="1" dirty="0">
              <a:cs typeface="Calibri"/>
            </a:endParaRPr>
          </a:p>
          <a:p>
            <a:pPr marL="91440" indent="-91440">
              <a:buFont typeface="Arial" panose="020B0604020202020204" pitchFamily="34" charset="0"/>
              <a:buChar char="•"/>
            </a:pPr>
            <a:r>
              <a:rPr lang="en-US" sz="1000" i="1" dirty="0">
                <a:cs typeface="Calibri"/>
              </a:rPr>
              <a:t>360 evaluation</a:t>
            </a:r>
          </a:p>
        </p:txBody>
      </p:sp>
      <p:sp>
        <p:nvSpPr>
          <p:cNvPr id="20" name="TextBox 19">
            <a:extLst>
              <a:ext uri="{FF2B5EF4-FFF2-40B4-BE49-F238E27FC236}">
                <a16:creationId xmlns:a16="http://schemas.microsoft.com/office/drawing/2014/main" id="{BE63E183-B5B8-1D44-AC2B-CE0158BA9C48}"/>
              </a:ext>
            </a:extLst>
          </p:cNvPr>
          <p:cNvSpPr txBox="1"/>
          <p:nvPr/>
        </p:nvSpPr>
        <p:spPr>
          <a:xfrm>
            <a:off x="2966108" y="2376204"/>
            <a:ext cx="1828800" cy="1169551"/>
          </a:xfrm>
          <a:prstGeom prst="rect">
            <a:avLst/>
          </a:prstGeom>
          <a:noFill/>
        </p:spPr>
        <p:txBody>
          <a:bodyPr wrap="square" rtlCol="0" anchor="t">
            <a:spAutoFit/>
          </a:bodyPr>
          <a:lstStyle/>
          <a:p>
            <a:pPr marL="91440" indent="-91440">
              <a:buFont typeface="Arial" panose="020B0604020202020204" pitchFamily="34" charset="0"/>
              <a:buChar char="•"/>
            </a:pPr>
            <a:r>
              <a:rPr lang="en-US" sz="1000" dirty="0"/>
              <a:t>Does not report historical data accurately</a:t>
            </a:r>
          </a:p>
          <a:p>
            <a:pPr marL="91440" indent="-91440">
              <a:buFont typeface="Arial" panose="020B0604020202020204" pitchFamily="34" charset="0"/>
              <a:buChar char="•"/>
            </a:pPr>
            <a:r>
              <a:rPr lang="en-US" sz="1000" dirty="0"/>
              <a:t>Relies exclusively on secondary sources or documentation of others</a:t>
            </a:r>
          </a:p>
          <a:p>
            <a:pPr marL="91440" indent="-91440">
              <a:buFont typeface="Arial" panose="020B0604020202020204" pitchFamily="34" charset="0"/>
              <a:buChar char="•"/>
            </a:pPr>
            <a:r>
              <a:rPr lang="en-US" sz="1000" dirty="0"/>
              <a:t>Does not  treat patients with courtesy and respect.</a:t>
            </a:r>
          </a:p>
        </p:txBody>
      </p:sp>
      <p:sp>
        <p:nvSpPr>
          <p:cNvPr id="21" name="TextBox 20">
            <a:extLst>
              <a:ext uri="{FF2B5EF4-FFF2-40B4-BE49-F238E27FC236}">
                <a16:creationId xmlns:a16="http://schemas.microsoft.com/office/drawing/2014/main" id="{01F0574E-99CB-1A49-9A45-91E8484BD229}"/>
              </a:ext>
            </a:extLst>
          </p:cNvPr>
          <p:cNvSpPr txBox="1"/>
          <p:nvPr/>
        </p:nvSpPr>
        <p:spPr>
          <a:xfrm>
            <a:off x="5335630" y="635309"/>
            <a:ext cx="1828800" cy="1107996"/>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en-US" sz="1100" dirty="0"/>
              <a:t>Using a template, complete a comprehensive patient-centered history from a medically stable patient with a common chief concern.</a:t>
            </a:r>
          </a:p>
        </p:txBody>
      </p:sp>
      <p:sp>
        <p:nvSpPr>
          <p:cNvPr id="22" name="TextBox 21">
            <a:extLst>
              <a:ext uri="{FF2B5EF4-FFF2-40B4-BE49-F238E27FC236}">
                <a16:creationId xmlns:a16="http://schemas.microsoft.com/office/drawing/2014/main" id="{A51346BF-421C-8D40-8EA1-CE6634F00902}"/>
              </a:ext>
            </a:extLst>
          </p:cNvPr>
          <p:cNvSpPr txBox="1"/>
          <p:nvPr/>
        </p:nvSpPr>
        <p:spPr>
          <a:xfrm>
            <a:off x="7718849" y="633149"/>
            <a:ext cx="1828800" cy="938719"/>
          </a:xfrm>
          <a:prstGeom prst="rect">
            <a:avLst/>
          </a:prstGeom>
          <a:solidFill>
            <a:schemeClr val="accent4">
              <a:lumMod val="20000"/>
              <a:lumOff val="80000"/>
            </a:schemeClr>
          </a:solidFill>
          <a:ln>
            <a:solidFill>
              <a:schemeClr val="accent4">
                <a:lumMod val="75000"/>
              </a:schemeClr>
            </a:solidFill>
          </a:ln>
        </p:spPr>
        <p:txBody>
          <a:bodyPr wrap="square" rtlCol="0" anchor="t">
            <a:spAutoFit/>
          </a:bodyPr>
          <a:lstStyle/>
          <a:p>
            <a:r>
              <a:rPr lang="en-US" sz="1100" dirty="0"/>
              <a:t>Complete a comprehensive patient-centered history from a patient with a common chief concern from the core specialties.</a:t>
            </a:r>
          </a:p>
        </p:txBody>
      </p:sp>
      <p:sp>
        <p:nvSpPr>
          <p:cNvPr id="23" name="TextBox 22">
            <a:extLst>
              <a:ext uri="{FF2B5EF4-FFF2-40B4-BE49-F238E27FC236}">
                <a16:creationId xmlns:a16="http://schemas.microsoft.com/office/drawing/2014/main" id="{A51346BF-421C-8D40-8EA1-CE6634F00902}"/>
              </a:ext>
            </a:extLst>
          </p:cNvPr>
          <p:cNvSpPr txBox="1"/>
          <p:nvPr/>
        </p:nvSpPr>
        <p:spPr>
          <a:xfrm>
            <a:off x="10003455" y="578355"/>
            <a:ext cx="1828800" cy="1615827"/>
          </a:xfrm>
          <a:prstGeom prst="rect">
            <a:avLst/>
          </a:prstGeom>
          <a:solidFill>
            <a:schemeClr val="accent6">
              <a:lumMod val="20000"/>
              <a:lumOff val="80000"/>
            </a:schemeClr>
          </a:solidFill>
          <a:ln>
            <a:solidFill>
              <a:schemeClr val="accent6">
                <a:lumMod val="75000"/>
              </a:schemeClr>
            </a:solidFill>
          </a:ln>
        </p:spPr>
        <p:txBody>
          <a:bodyPr wrap="square" rtlCol="0" anchor="t">
            <a:spAutoFit/>
          </a:bodyPr>
          <a:lstStyle/>
          <a:p>
            <a:r>
              <a:rPr lang="en-US" sz="1100" dirty="0"/>
              <a:t>Complete a patient-centered history integrating hypothesis-driven questioning, secondary sources of data, and patient’s context to make history taking comprehensive, accurate and efficient.</a:t>
            </a:r>
          </a:p>
        </p:txBody>
      </p:sp>
      <p:sp>
        <p:nvSpPr>
          <p:cNvPr id="25" name="TextBox 24">
            <a:extLst>
              <a:ext uri="{FF2B5EF4-FFF2-40B4-BE49-F238E27FC236}">
                <a16:creationId xmlns:a16="http://schemas.microsoft.com/office/drawing/2014/main" id="{3B6C40E3-3CB3-FD44-B154-8807F17790BA}"/>
              </a:ext>
            </a:extLst>
          </p:cNvPr>
          <p:cNvSpPr txBox="1"/>
          <p:nvPr/>
        </p:nvSpPr>
        <p:spPr>
          <a:xfrm>
            <a:off x="2931836" y="4773974"/>
            <a:ext cx="1828800" cy="1015663"/>
          </a:xfrm>
          <a:prstGeom prst="rect">
            <a:avLst/>
          </a:prstGeom>
          <a:noFill/>
        </p:spPr>
        <p:txBody>
          <a:bodyPr wrap="square" rtlCol="0">
            <a:spAutoFit/>
          </a:bodyPr>
          <a:lstStyle/>
          <a:p>
            <a:r>
              <a:rPr lang="en-US" sz="1000" i="1" dirty="0"/>
              <a:t>These are examples and not an exhaustive list and represent behaviors that would need immediate correction at any point in medical school.</a:t>
            </a:r>
            <a:endParaRPr lang="en-US" i="1" dirty="0"/>
          </a:p>
        </p:txBody>
      </p:sp>
      <p:sp>
        <p:nvSpPr>
          <p:cNvPr id="24" name="TextBox 23">
            <a:extLst>
              <a:ext uri="{FF2B5EF4-FFF2-40B4-BE49-F238E27FC236}">
                <a16:creationId xmlns:a16="http://schemas.microsoft.com/office/drawing/2014/main" id="{BA600932-9BE5-0A42-9393-610EB4F293F2}"/>
              </a:ext>
            </a:extLst>
          </p:cNvPr>
          <p:cNvSpPr txBox="1"/>
          <p:nvPr/>
        </p:nvSpPr>
        <p:spPr>
          <a:xfrm>
            <a:off x="5125046" y="116280"/>
            <a:ext cx="2306104" cy="276999"/>
          </a:xfrm>
          <a:prstGeom prst="rect">
            <a:avLst/>
          </a:prstGeom>
          <a:noFill/>
        </p:spPr>
        <p:txBody>
          <a:bodyPr wrap="square" rtlCol="0" anchor="t">
            <a:spAutoFit/>
          </a:bodyPr>
          <a:lstStyle/>
          <a:p>
            <a:pPr algn="ctr"/>
            <a:r>
              <a:rPr lang="en-US" sz="1200" b="1" dirty="0"/>
              <a:t>Prior to Core Clinical Experiences</a:t>
            </a:r>
          </a:p>
        </p:txBody>
      </p:sp>
    </p:spTree>
    <p:extLst>
      <p:ext uri="{BB962C8B-B14F-4D97-AF65-F5344CB8AC3E}">
        <p14:creationId xmlns:p14="http://schemas.microsoft.com/office/powerpoint/2010/main" val="508522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7628</TotalTime>
  <Words>7347</Words>
  <Application>Microsoft Macintosh PowerPoint</Application>
  <PresentationFormat>Widescreen</PresentationFormat>
  <Paragraphs>941</Paragraphs>
  <Slides>29</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Arial,Sans-Serif</vt:lpstr>
      <vt:lpstr>Calibri</vt:lpstr>
      <vt:lpstr>Calibri Light</vt:lpstr>
      <vt:lpstr>Office Theme</vt:lpstr>
      <vt:lpstr>Outcomes and Milestones for Trek Curriculum</vt:lpstr>
      <vt:lpstr>Guiding Principles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Lockspeiser, Tai</dc:creator>
  <cp:lastModifiedBy>Lockspeiser, Tai</cp:lastModifiedBy>
  <cp:revision>56</cp:revision>
  <dcterms:created xsi:type="dcterms:W3CDTF">2020-08-12T14:20:09Z</dcterms:created>
  <dcterms:modified xsi:type="dcterms:W3CDTF">2021-07-15T16:39:29Z</dcterms:modified>
</cp:coreProperties>
</file>