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32"/>
  </p:notesMasterIdLst>
  <p:handoutMasterIdLst>
    <p:handoutMasterId r:id="rId33"/>
  </p:handoutMasterIdLst>
  <p:sldIdLst>
    <p:sldId id="256" r:id="rId5"/>
    <p:sldId id="292" r:id="rId6"/>
    <p:sldId id="298" r:id="rId7"/>
    <p:sldId id="309" r:id="rId8"/>
    <p:sldId id="297" r:id="rId9"/>
    <p:sldId id="299" r:id="rId10"/>
    <p:sldId id="300" r:id="rId11"/>
    <p:sldId id="319" r:id="rId12"/>
    <p:sldId id="301" r:id="rId13"/>
    <p:sldId id="307" r:id="rId14"/>
    <p:sldId id="312" r:id="rId15"/>
    <p:sldId id="306" r:id="rId16"/>
    <p:sldId id="304" r:id="rId17"/>
    <p:sldId id="321" r:id="rId18"/>
    <p:sldId id="320" r:id="rId19"/>
    <p:sldId id="325" r:id="rId20"/>
    <p:sldId id="313" r:id="rId21"/>
    <p:sldId id="322" r:id="rId22"/>
    <p:sldId id="323" r:id="rId23"/>
    <p:sldId id="324" r:id="rId24"/>
    <p:sldId id="314" r:id="rId25"/>
    <p:sldId id="317" r:id="rId26"/>
    <p:sldId id="318" r:id="rId27"/>
    <p:sldId id="311" r:id="rId28"/>
    <p:sldId id="310" r:id="rId29"/>
    <p:sldId id="308" r:id="rId30"/>
    <p:sldId id="305" r:id="rId3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4" autoAdjust="0"/>
    <p:restoredTop sz="95388" autoAdjust="0"/>
  </p:normalViewPr>
  <p:slideViewPr>
    <p:cSldViewPr snapToGrid="0" showGuides="1">
      <p:cViewPr varScale="1">
        <p:scale>
          <a:sx n="75" d="100"/>
          <a:sy n="75" d="100"/>
        </p:scale>
        <p:origin x="480" y="53"/>
      </p:cViewPr>
      <p:guideLst/>
    </p:cSldViewPr>
  </p:slideViewPr>
  <p:outlineViewPr>
    <p:cViewPr>
      <p:scale>
        <a:sx n="33" d="100"/>
        <a:sy n="33" d="100"/>
      </p:scale>
      <p:origin x="0" y="-4982"/>
    </p:cViewPr>
  </p:outlineViewPr>
  <p:notesTextViewPr>
    <p:cViewPr>
      <p:scale>
        <a:sx n="1" d="1"/>
        <a:sy n="1" d="1"/>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7ADCC-5081-491F-BA53-20CB49902D7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67C3705-78D6-468B-86B2-67A1729AB80E}">
      <dgm:prSet/>
      <dgm:spPr/>
      <dgm:t>
        <a:bodyPr/>
        <a:lstStyle/>
        <a:p>
          <a:pPr>
            <a:lnSpc>
              <a:spcPct val="100000"/>
            </a:lnSpc>
          </a:pPr>
          <a:r>
            <a:rPr lang="en-US" dirty="0"/>
            <a:t>Summary Page</a:t>
          </a:r>
        </a:p>
        <a:p>
          <a:pPr>
            <a:lnSpc>
              <a:spcPct val="100000"/>
            </a:lnSpc>
          </a:pPr>
          <a:r>
            <a:rPr lang="en-US" dirty="0"/>
            <a:t>Summary Tab  </a:t>
          </a:r>
        </a:p>
      </dgm:t>
    </dgm:pt>
    <dgm:pt modelId="{47FF5494-8EAE-4409-88FC-445AEFD41C4B}" type="parTrans" cxnId="{1913DC44-CBF3-4F95-93C7-8035A6387E49}">
      <dgm:prSet/>
      <dgm:spPr/>
      <dgm:t>
        <a:bodyPr/>
        <a:lstStyle/>
        <a:p>
          <a:endParaRPr lang="en-US"/>
        </a:p>
      </dgm:t>
    </dgm:pt>
    <dgm:pt modelId="{1E313F43-5FE7-4B51-8BB8-DACFA0304F2C}" type="sibTrans" cxnId="{1913DC44-CBF3-4F95-93C7-8035A6387E49}">
      <dgm:prSet/>
      <dgm:spPr/>
      <dgm:t>
        <a:bodyPr/>
        <a:lstStyle/>
        <a:p>
          <a:endParaRPr lang="en-US"/>
        </a:p>
      </dgm:t>
    </dgm:pt>
    <dgm:pt modelId="{EA38135D-B6B0-410D-AC68-0BE77C85115C}">
      <dgm:prSet/>
      <dgm:spPr/>
      <dgm:t>
        <a:bodyPr/>
        <a:lstStyle/>
        <a:p>
          <a:pPr>
            <a:lnSpc>
              <a:spcPct val="100000"/>
            </a:lnSpc>
          </a:pPr>
          <a:r>
            <a:rPr lang="en-US" dirty="0"/>
            <a:t>Shared savings</a:t>
          </a:r>
          <a:endParaRPr lang="en-US" dirty="0">
            <a:solidFill>
              <a:schemeClr val="tx1"/>
            </a:solidFill>
          </a:endParaRPr>
        </a:p>
        <a:p>
          <a:pPr>
            <a:lnSpc>
              <a:spcPct val="100000"/>
            </a:lnSpc>
          </a:pPr>
          <a:r>
            <a:rPr lang="en-US" dirty="0">
              <a:solidFill>
                <a:schemeClr val="tx1"/>
              </a:solidFill>
            </a:rPr>
            <a:t>Chronic Condition Threshold Tab</a:t>
          </a:r>
          <a:r>
            <a:rPr lang="en-US" dirty="0">
              <a:solidFill>
                <a:srgbClr val="FFFFFF"/>
              </a:solidFill>
            </a:rPr>
            <a:t> </a:t>
          </a:r>
          <a:r>
            <a:rPr lang="en-US" dirty="0"/>
            <a:t> </a:t>
          </a:r>
        </a:p>
      </dgm:t>
    </dgm:pt>
    <dgm:pt modelId="{D08ADDD5-8315-4B2A-95F7-D5B7390A940C}" type="parTrans" cxnId="{3A41E319-2F40-4C00-B2F0-084E100D2A99}">
      <dgm:prSet/>
      <dgm:spPr/>
      <dgm:t>
        <a:bodyPr/>
        <a:lstStyle/>
        <a:p>
          <a:endParaRPr lang="en-US"/>
        </a:p>
      </dgm:t>
    </dgm:pt>
    <dgm:pt modelId="{A91F050D-B919-4E4D-8AFB-26AF8696DE29}" type="sibTrans" cxnId="{3A41E319-2F40-4C00-B2F0-084E100D2A99}">
      <dgm:prSet/>
      <dgm:spPr/>
      <dgm:t>
        <a:bodyPr/>
        <a:lstStyle/>
        <a:p>
          <a:endParaRPr lang="en-US"/>
        </a:p>
      </dgm:t>
    </dgm:pt>
    <dgm:pt modelId="{76985B05-0EBC-4F3A-809C-1E95AEACCC7D}">
      <dgm:prSet/>
      <dgm:spPr/>
      <dgm:t>
        <a:bodyPr/>
        <a:lstStyle/>
        <a:p>
          <a:pPr>
            <a:lnSpc>
              <a:spcPct val="100000"/>
            </a:lnSpc>
          </a:pPr>
          <a:r>
            <a:rPr lang="en-US" dirty="0"/>
            <a:t>Supporting data</a:t>
          </a:r>
        </a:p>
        <a:p>
          <a:pPr>
            <a:lnSpc>
              <a:spcPct val="100000"/>
            </a:lnSpc>
          </a:pPr>
          <a:r>
            <a:rPr lang="en-US" dirty="0"/>
            <a:t>PMPM Data Tab  </a:t>
          </a:r>
        </a:p>
      </dgm:t>
    </dgm:pt>
    <dgm:pt modelId="{250AB263-0F6A-44BF-9F31-B723AD8FAF17}" type="parTrans" cxnId="{E1D7873F-649C-4B49-B13F-A6687969DA03}">
      <dgm:prSet/>
      <dgm:spPr/>
      <dgm:t>
        <a:bodyPr/>
        <a:lstStyle/>
        <a:p>
          <a:endParaRPr lang="en-US"/>
        </a:p>
      </dgm:t>
    </dgm:pt>
    <dgm:pt modelId="{8E43102C-19C8-4AC4-A10F-111DD7F4257E}" type="sibTrans" cxnId="{E1D7873F-649C-4B49-B13F-A6687969DA03}">
      <dgm:prSet/>
      <dgm:spPr/>
      <dgm:t>
        <a:bodyPr/>
        <a:lstStyle/>
        <a:p>
          <a:endParaRPr lang="en-US"/>
        </a:p>
      </dgm:t>
    </dgm:pt>
    <dgm:pt modelId="{57B34D52-88F2-469E-9A1A-3EADF9610036}" type="pres">
      <dgm:prSet presAssocID="{F787ADCC-5081-491F-BA53-20CB49902D77}" presName="root" presStyleCnt="0">
        <dgm:presLayoutVars>
          <dgm:dir/>
          <dgm:resizeHandles val="exact"/>
        </dgm:presLayoutVars>
      </dgm:prSet>
      <dgm:spPr/>
    </dgm:pt>
    <dgm:pt modelId="{B7AB3F6A-8D5E-4C81-829E-46F340165CE4}" type="pres">
      <dgm:prSet presAssocID="{767C3705-78D6-468B-86B2-67A1729AB80E}" presName="compNode" presStyleCnt="0"/>
      <dgm:spPr/>
    </dgm:pt>
    <dgm:pt modelId="{5FA9A897-60BE-4DE2-A66D-FAA7ABCDCF12}" type="pres">
      <dgm:prSet presAssocID="{767C3705-78D6-468B-86B2-67A1729AB8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4A3CE4DC-3C3A-4F97-8D8A-3DB9AFDA0BD5}" type="pres">
      <dgm:prSet presAssocID="{767C3705-78D6-468B-86B2-67A1729AB80E}" presName="spaceRect" presStyleCnt="0"/>
      <dgm:spPr/>
    </dgm:pt>
    <dgm:pt modelId="{8A8BF651-38E1-478D-A733-E92B4FC267C9}" type="pres">
      <dgm:prSet presAssocID="{767C3705-78D6-468B-86B2-67A1729AB80E}" presName="textRect" presStyleLbl="revTx" presStyleIdx="0" presStyleCnt="3">
        <dgm:presLayoutVars>
          <dgm:chMax val="1"/>
          <dgm:chPref val="1"/>
        </dgm:presLayoutVars>
      </dgm:prSet>
      <dgm:spPr/>
    </dgm:pt>
    <dgm:pt modelId="{E3D68AAC-C10F-40F3-857C-758DBA6068B9}" type="pres">
      <dgm:prSet presAssocID="{1E313F43-5FE7-4B51-8BB8-DACFA0304F2C}" presName="sibTrans" presStyleCnt="0"/>
      <dgm:spPr/>
    </dgm:pt>
    <dgm:pt modelId="{44DB4214-4DA3-4A17-845E-B199D1A8F02E}" type="pres">
      <dgm:prSet presAssocID="{EA38135D-B6B0-410D-AC68-0BE77C85115C}" presName="compNode" presStyleCnt="0"/>
      <dgm:spPr/>
    </dgm:pt>
    <dgm:pt modelId="{92F5D160-5263-4840-B8D2-2F42FB760CA4}" type="pres">
      <dgm:prSet presAssocID="{EA38135D-B6B0-410D-AC68-0BE77C85115C}" presName="iconRect" presStyleLbl="node1" presStyleIdx="1" presStyleCnt="3" custLinFactNeighborX="-75210" custLinFactNeighborY="221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ggy Bank"/>
        </a:ext>
      </dgm:extLst>
    </dgm:pt>
    <dgm:pt modelId="{5EB09535-F908-4DCB-BD92-9E13080CD679}" type="pres">
      <dgm:prSet presAssocID="{EA38135D-B6B0-410D-AC68-0BE77C85115C}" presName="spaceRect" presStyleCnt="0"/>
      <dgm:spPr/>
    </dgm:pt>
    <dgm:pt modelId="{13AC3BC4-42B7-4743-A596-9E9CEBCDD298}" type="pres">
      <dgm:prSet presAssocID="{EA38135D-B6B0-410D-AC68-0BE77C85115C}" presName="textRect" presStyleLbl="revTx" presStyleIdx="1" presStyleCnt="3" custLinFactNeighborX="-18913" custLinFactNeighborY="-15661">
        <dgm:presLayoutVars>
          <dgm:chMax val="1"/>
          <dgm:chPref val="1"/>
        </dgm:presLayoutVars>
      </dgm:prSet>
      <dgm:spPr/>
    </dgm:pt>
    <dgm:pt modelId="{3E620ACB-6CF1-4705-81A8-64E04BEAFC4E}" type="pres">
      <dgm:prSet presAssocID="{A91F050D-B919-4E4D-8AFB-26AF8696DE29}" presName="sibTrans" presStyleCnt="0"/>
      <dgm:spPr/>
    </dgm:pt>
    <dgm:pt modelId="{6E692576-4E95-4C0A-B4FD-74C096A5CDB4}" type="pres">
      <dgm:prSet presAssocID="{76985B05-0EBC-4F3A-809C-1E95AEACCC7D}" presName="compNode" presStyleCnt="0"/>
      <dgm:spPr/>
    </dgm:pt>
    <dgm:pt modelId="{96CF8BB9-51F3-438F-8AFA-A0BCA0B197C6}" type="pres">
      <dgm:prSet presAssocID="{76985B05-0EBC-4F3A-809C-1E95AEACCC7D}" presName="iconRect" presStyleLbl="node1" presStyleIdx="2" presStyleCnt="3" custLinFactNeighborX="-89127" custLinFactNeighborY="40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0C28A65B-B7A9-4D62-9EA7-7EBE262721FC}" type="pres">
      <dgm:prSet presAssocID="{76985B05-0EBC-4F3A-809C-1E95AEACCC7D}" presName="spaceRect" presStyleCnt="0"/>
      <dgm:spPr/>
    </dgm:pt>
    <dgm:pt modelId="{8B67D6B4-CC99-4DD3-B242-2863F400A92D}" type="pres">
      <dgm:prSet presAssocID="{76985B05-0EBC-4F3A-809C-1E95AEACCC7D}" presName="textRect" presStyleLbl="revTx" presStyleIdx="2" presStyleCnt="3" custScaleX="60904" custLinFactNeighborX="-44462" custLinFactNeighborY="-16058">
        <dgm:presLayoutVars>
          <dgm:chMax val="1"/>
          <dgm:chPref val="1"/>
        </dgm:presLayoutVars>
      </dgm:prSet>
      <dgm:spPr/>
    </dgm:pt>
  </dgm:ptLst>
  <dgm:cxnLst>
    <dgm:cxn modelId="{3A41E319-2F40-4C00-B2F0-084E100D2A99}" srcId="{F787ADCC-5081-491F-BA53-20CB49902D77}" destId="{EA38135D-B6B0-410D-AC68-0BE77C85115C}" srcOrd="1" destOrd="0" parTransId="{D08ADDD5-8315-4B2A-95F7-D5B7390A940C}" sibTransId="{A91F050D-B919-4E4D-8AFB-26AF8696DE29}"/>
    <dgm:cxn modelId="{9E3D8835-F625-4DDE-80B1-AE4D523A9786}" type="presOf" srcId="{F787ADCC-5081-491F-BA53-20CB49902D77}" destId="{57B34D52-88F2-469E-9A1A-3EADF9610036}" srcOrd="0" destOrd="0" presId="urn:microsoft.com/office/officeart/2018/2/layout/IconLabelList"/>
    <dgm:cxn modelId="{E1D7873F-649C-4B49-B13F-A6687969DA03}" srcId="{F787ADCC-5081-491F-BA53-20CB49902D77}" destId="{76985B05-0EBC-4F3A-809C-1E95AEACCC7D}" srcOrd="2" destOrd="0" parTransId="{250AB263-0F6A-44BF-9F31-B723AD8FAF17}" sibTransId="{8E43102C-19C8-4AC4-A10F-111DD7F4257E}"/>
    <dgm:cxn modelId="{1913DC44-CBF3-4F95-93C7-8035A6387E49}" srcId="{F787ADCC-5081-491F-BA53-20CB49902D77}" destId="{767C3705-78D6-468B-86B2-67A1729AB80E}" srcOrd="0" destOrd="0" parTransId="{47FF5494-8EAE-4409-88FC-445AEFD41C4B}" sibTransId="{1E313F43-5FE7-4B51-8BB8-DACFA0304F2C}"/>
    <dgm:cxn modelId="{93865D88-00C8-4888-AC3A-2795D077B910}" type="presOf" srcId="{76985B05-0EBC-4F3A-809C-1E95AEACCC7D}" destId="{8B67D6B4-CC99-4DD3-B242-2863F400A92D}" srcOrd="0" destOrd="0" presId="urn:microsoft.com/office/officeart/2018/2/layout/IconLabelList"/>
    <dgm:cxn modelId="{6F88A5AB-868C-404F-8301-DD6DF9323314}" type="presOf" srcId="{767C3705-78D6-468B-86B2-67A1729AB80E}" destId="{8A8BF651-38E1-478D-A733-E92B4FC267C9}" srcOrd="0" destOrd="0" presId="urn:microsoft.com/office/officeart/2018/2/layout/IconLabelList"/>
    <dgm:cxn modelId="{257052B1-3802-423D-9433-17F1FF7AA0D0}" type="presOf" srcId="{EA38135D-B6B0-410D-AC68-0BE77C85115C}" destId="{13AC3BC4-42B7-4743-A596-9E9CEBCDD298}" srcOrd="0" destOrd="0" presId="urn:microsoft.com/office/officeart/2018/2/layout/IconLabelList"/>
    <dgm:cxn modelId="{450A9719-ED20-4518-BC95-193AF1EBCC8F}" type="presParOf" srcId="{57B34D52-88F2-469E-9A1A-3EADF9610036}" destId="{B7AB3F6A-8D5E-4C81-829E-46F340165CE4}" srcOrd="0" destOrd="0" presId="urn:microsoft.com/office/officeart/2018/2/layout/IconLabelList"/>
    <dgm:cxn modelId="{A2B4E54F-C6C9-451E-BBBF-8B3300474C44}" type="presParOf" srcId="{B7AB3F6A-8D5E-4C81-829E-46F340165CE4}" destId="{5FA9A897-60BE-4DE2-A66D-FAA7ABCDCF12}" srcOrd="0" destOrd="0" presId="urn:microsoft.com/office/officeart/2018/2/layout/IconLabelList"/>
    <dgm:cxn modelId="{034BE031-4854-42A9-8A22-8DFCD45634A2}" type="presParOf" srcId="{B7AB3F6A-8D5E-4C81-829E-46F340165CE4}" destId="{4A3CE4DC-3C3A-4F97-8D8A-3DB9AFDA0BD5}" srcOrd="1" destOrd="0" presId="urn:microsoft.com/office/officeart/2018/2/layout/IconLabelList"/>
    <dgm:cxn modelId="{853F102D-F0FE-49B1-8CC9-1C53D02E5977}" type="presParOf" srcId="{B7AB3F6A-8D5E-4C81-829E-46F340165CE4}" destId="{8A8BF651-38E1-478D-A733-E92B4FC267C9}" srcOrd="2" destOrd="0" presId="urn:microsoft.com/office/officeart/2018/2/layout/IconLabelList"/>
    <dgm:cxn modelId="{2B1B8F3A-2E54-46C5-8DDF-DC8599D842A7}" type="presParOf" srcId="{57B34D52-88F2-469E-9A1A-3EADF9610036}" destId="{E3D68AAC-C10F-40F3-857C-758DBA6068B9}" srcOrd="1" destOrd="0" presId="urn:microsoft.com/office/officeart/2018/2/layout/IconLabelList"/>
    <dgm:cxn modelId="{AC0FBDF3-50FB-4A99-90C5-ED7B891BC0C2}" type="presParOf" srcId="{57B34D52-88F2-469E-9A1A-3EADF9610036}" destId="{44DB4214-4DA3-4A17-845E-B199D1A8F02E}" srcOrd="2" destOrd="0" presId="urn:microsoft.com/office/officeart/2018/2/layout/IconLabelList"/>
    <dgm:cxn modelId="{87703227-D1BA-452F-9BAF-4F8EA65BF6AA}" type="presParOf" srcId="{44DB4214-4DA3-4A17-845E-B199D1A8F02E}" destId="{92F5D160-5263-4840-B8D2-2F42FB760CA4}" srcOrd="0" destOrd="0" presId="urn:microsoft.com/office/officeart/2018/2/layout/IconLabelList"/>
    <dgm:cxn modelId="{C6D80760-AF60-4A22-A873-614FE2F17441}" type="presParOf" srcId="{44DB4214-4DA3-4A17-845E-B199D1A8F02E}" destId="{5EB09535-F908-4DCB-BD92-9E13080CD679}" srcOrd="1" destOrd="0" presId="urn:microsoft.com/office/officeart/2018/2/layout/IconLabelList"/>
    <dgm:cxn modelId="{842D4FB9-178A-4926-967F-470F401A38E0}" type="presParOf" srcId="{44DB4214-4DA3-4A17-845E-B199D1A8F02E}" destId="{13AC3BC4-42B7-4743-A596-9E9CEBCDD298}" srcOrd="2" destOrd="0" presId="urn:microsoft.com/office/officeart/2018/2/layout/IconLabelList"/>
    <dgm:cxn modelId="{E019D9A1-8B17-410A-ACA1-1A7BF06715D1}" type="presParOf" srcId="{57B34D52-88F2-469E-9A1A-3EADF9610036}" destId="{3E620ACB-6CF1-4705-81A8-64E04BEAFC4E}" srcOrd="3" destOrd="0" presId="urn:microsoft.com/office/officeart/2018/2/layout/IconLabelList"/>
    <dgm:cxn modelId="{F2CAF926-5CFF-4E7B-A386-CE3C0A113FB3}" type="presParOf" srcId="{57B34D52-88F2-469E-9A1A-3EADF9610036}" destId="{6E692576-4E95-4C0A-B4FD-74C096A5CDB4}" srcOrd="4" destOrd="0" presId="urn:microsoft.com/office/officeart/2018/2/layout/IconLabelList"/>
    <dgm:cxn modelId="{F40A9769-B0E5-48CB-B2FC-A87EA650C843}" type="presParOf" srcId="{6E692576-4E95-4C0A-B4FD-74C096A5CDB4}" destId="{96CF8BB9-51F3-438F-8AFA-A0BCA0B197C6}" srcOrd="0" destOrd="0" presId="urn:microsoft.com/office/officeart/2018/2/layout/IconLabelList"/>
    <dgm:cxn modelId="{A93C9EB2-C325-4BE3-88B4-E3FBF5D0D251}" type="presParOf" srcId="{6E692576-4E95-4C0A-B4FD-74C096A5CDB4}" destId="{0C28A65B-B7A9-4D62-9EA7-7EBE262721FC}" srcOrd="1" destOrd="0" presId="urn:microsoft.com/office/officeart/2018/2/layout/IconLabelList"/>
    <dgm:cxn modelId="{85E00625-1688-4F7C-8640-FBDB13F1CCD0}" type="presParOf" srcId="{6E692576-4E95-4C0A-B4FD-74C096A5CDB4}" destId="{8B67D6B4-CC99-4DD3-B242-2863F400A92D}"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9A897-60BE-4DE2-A66D-FAA7ABCDCF12}">
      <dsp:nvSpPr>
        <dsp:cNvPr id="0" name=""/>
        <dsp:cNvSpPr/>
      </dsp:nvSpPr>
      <dsp:spPr>
        <a:xfrm>
          <a:off x="975829" y="535463"/>
          <a:ext cx="1458957" cy="1458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BF651-38E1-478D-A733-E92B4FC267C9}">
      <dsp:nvSpPr>
        <dsp:cNvPr id="0" name=""/>
        <dsp:cNvSpPr/>
      </dsp:nvSpPr>
      <dsp:spPr>
        <a:xfrm>
          <a:off x="84244" y="2379022"/>
          <a:ext cx="324212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Summary Page</a:t>
          </a:r>
        </a:p>
        <a:p>
          <a:pPr marL="0" lvl="0" indent="0" algn="ctr" defTabSz="800100">
            <a:lnSpc>
              <a:spcPct val="100000"/>
            </a:lnSpc>
            <a:spcBef>
              <a:spcPct val="0"/>
            </a:spcBef>
            <a:spcAft>
              <a:spcPct val="35000"/>
            </a:spcAft>
            <a:buNone/>
          </a:pPr>
          <a:r>
            <a:rPr lang="en-US" sz="1800" kern="1200" dirty="0"/>
            <a:t>Summary Tab  </a:t>
          </a:r>
        </a:p>
      </dsp:txBody>
      <dsp:txXfrm>
        <a:off x="84244" y="2379022"/>
        <a:ext cx="3242127" cy="720000"/>
      </dsp:txXfrm>
    </dsp:sp>
    <dsp:sp modelId="{92F5D160-5263-4840-B8D2-2F42FB760CA4}">
      <dsp:nvSpPr>
        <dsp:cNvPr id="0" name=""/>
        <dsp:cNvSpPr/>
      </dsp:nvSpPr>
      <dsp:spPr>
        <a:xfrm>
          <a:off x="3688047" y="567735"/>
          <a:ext cx="1458957" cy="1458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C3BC4-42B7-4743-A596-9E9CEBCDD298}">
      <dsp:nvSpPr>
        <dsp:cNvPr id="0" name=""/>
        <dsp:cNvSpPr/>
      </dsp:nvSpPr>
      <dsp:spPr>
        <a:xfrm>
          <a:off x="3280560" y="2266263"/>
          <a:ext cx="324212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Shared savings</a:t>
          </a:r>
          <a:endParaRPr lang="en-US" sz="1800" kern="1200" dirty="0">
            <a:solidFill>
              <a:schemeClr val="tx1"/>
            </a:solidFill>
          </a:endParaRPr>
        </a:p>
        <a:p>
          <a:pPr marL="0" lvl="0" indent="0" algn="ctr" defTabSz="800100">
            <a:lnSpc>
              <a:spcPct val="100000"/>
            </a:lnSpc>
            <a:spcBef>
              <a:spcPct val="0"/>
            </a:spcBef>
            <a:spcAft>
              <a:spcPct val="35000"/>
            </a:spcAft>
            <a:buNone/>
          </a:pPr>
          <a:r>
            <a:rPr lang="en-US" sz="1800" kern="1200" dirty="0">
              <a:solidFill>
                <a:schemeClr val="tx1"/>
              </a:solidFill>
            </a:rPr>
            <a:t>Chronic Condition Threshold Tab</a:t>
          </a:r>
          <a:r>
            <a:rPr lang="en-US" sz="1800" kern="1200" dirty="0">
              <a:solidFill>
                <a:srgbClr val="FFFFFF"/>
              </a:solidFill>
            </a:rPr>
            <a:t> </a:t>
          </a:r>
          <a:r>
            <a:rPr lang="en-US" sz="1800" kern="1200" dirty="0"/>
            <a:t> </a:t>
          </a:r>
        </a:p>
      </dsp:txBody>
      <dsp:txXfrm>
        <a:off x="3280560" y="2266263"/>
        <a:ext cx="3242127" cy="720000"/>
      </dsp:txXfrm>
    </dsp:sp>
    <dsp:sp modelId="{96CF8BB9-51F3-438F-8AFA-A0BCA0B197C6}">
      <dsp:nvSpPr>
        <dsp:cNvPr id="0" name=""/>
        <dsp:cNvSpPr/>
      </dsp:nvSpPr>
      <dsp:spPr>
        <a:xfrm>
          <a:off x="7294503" y="541415"/>
          <a:ext cx="1458957" cy="14589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67D6B4-CC99-4DD3-B242-2863F400A92D}">
      <dsp:nvSpPr>
        <dsp:cNvPr id="0" name=""/>
        <dsp:cNvSpPr/>
      </dsp:nvSpPr>
      <dsp:spPr>
        <a:xfrm>
          <a:off x="6895499" y="2263405"/>
          <a:ext cx="197458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Supporting data</a:t>
          </a:r>
        </a:p>
        <a:p>
          <a:pPr marL="0" lvl="0" indent="0" algn="ctr" defTabSz="800100">
            <a:lnSpc>
              <a:spcPct val="100000"/>
            </a:lnSpc>
            <a:spcBef>
              <a:spcPct val="0"/>
            </a:spcBef>
            <a:spcAft>
              <a:spcPct val="35000"/>
            </a:spcAft>
            <a:buNone/>
          </a:pPr>
          <a:r>
            <a:rPr lang="en-US" sz="1800" kern="1200" dirty="0"/>
            <a:t>PMPM Data Tab  </a:t>
          </a:r>
        </a:p>
      </dsp:txBody>
      <dsp:txXfrm>
        <a:off x="6895499" y="2263405"/>
        <a:ext cx="197458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7B97C6B7-F63D-48F8-8C65-A57506B0F13B}" type="datetimeFigureOut">
              <a:rPr lang="en-US" smtClean="0"/>
              <a:t>5/29/2024</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C09A0FA-2191-4F92-A1E4-6EB4598AC4EC}" type="datetimeFigureOut">
              <a:rPr lang="en-US" smtClean="0"/>
              <a:t>5/29/2024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Araceli and Cordell presents slides 10- 19 </a:t>
            </a:r>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4158505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2195280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552586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included in the  shared savings plan all members except those already exclude from prospective payment as in dual </a:t>
            </a:r>
            <a:r>
              <a:rPr lang="en-US"/>
              <a:t>eligible ,  </a:t>
            </a:r>
            <a:r>
              <a:rPr lang="en-US" dirty="0"/>
              <a:t>Geographic.</a:t>
            </a:r>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4272801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1112945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15</a:t>
            </a:fld>
            <a:endParaRPr lang="en-US" dirty="0"/>
          </a:p>
        </p:txBody>
      </p:sp>
    </p:spTree>
    <p:extLst>
      <p:ext uri="{BB962C8B-B14F-4D97-AF65-F5344CB8AC3E}">
        <p14:creationId xmlns:p14="http://schemas.microsoft.com/office/powerpoint/2010/main" val="2656309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16</a:t>
            </a:fld>
            <a:endParaRPr lang="en-US" dirty="0"/>
          </a:p>
        </p:txBody>
      </p:sp>
    </p:spTree>
    <p:extLst>
      <p:ext uri="{BB962C8B-B14F-4D97-AF65-F5344CB8AC3E}">
        <p14:creationId xmlns:p14="http://schemas.microsoft.com/office/powerpoint/2010/main" val="20738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17</a:t>
            </a:fld>
            <a:endParaRPr lang="en-US" dirty="0"/>
          </a:p>
        </p:txBody>
      </p:sp>
    </p:spTree>
    <p:extLst>
      <p:ext uri="{BB962C8B-B14F-4D97-AF65-F5344CB8AC3E}">
        <p14:creationId xmlns:p14="http://schemas.microsoft.com/office/powerpoint/2010/main" val="3521186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18</a:t>
            </a:fld>
            <a:endParaRPr lang="en-US" dirty="0"/>
          </a:p>
        </p:txBody>
      </p:sp>
    </p:spTree>
    <p:extLst>
      <p:ext uri="{BB962C8B-B14F-4D97-AF65-F5344CB8AC3E}">
        <p14:creationId xmlns:p14="http://schemas.microsoft.com/office/powerpoint/2010/main" val="191946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19</a:t>
            </a:fld>
            <a:endParaRPr lang="en-US" dirty="0"/>
          </a:p>
        </p:txBody>
      </p:sp>
    </p:spTree>
    <p:extLst>
      <p:ext uri="{BB962C8B-B14F-4D97-AF65-F5344CB8AC3E}">
        <p14:creationId xmlns:p14="http://schemas.microsoft.com/office/powerpoint/2010/main" val="101268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972850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20</a:t>
            </a:fld>
            <a:endParaRPr lang="en-US" dirty="0"/>
          </a:p>
        </p:txBody>
      </p:sp>
    </p:spTree>
    <p:extLst>
      <p:ext uri="{BB962C8B-B14F-4D97-AF65-F5344CB8AC3E}">
        <p14:creationId xmlns:p14="http://schemas.microsoft.com/office/powerpoint/2010/main" val="1767750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included in the  shared savings plan all members except those already exclude from prospective payment as in dual </a:t>
            </a:r>
            <a:r>
              <a:rPr lang="en-US"/>
              <a:t>eligible ,  </a:t>
            </a:r>
            <a:r>
              <a:rPr lang="en-US" dirty="0"/>
              <a:t>Geographic.</a:t>
            </a:r>
          </a:p>
        </p:txBody>
      </p:sp>
      <p:sp>
        <p:nvSpPr>
          <p:cNvPr id="4" name="Slide Number Placeholder 3"/>
          <p:cNvSpPr>
            <a:spLocks noGrp="1"/>
          </p:cNvSpPr>
          <p:nvPr>
            <p:ph type="sldNum" sz="quarter" idx="5"/>
          </p:nvPr>
        </p:nvSpPr>
        <p:spPr/>
        <p:txBody>
          <a:bodyPr/>
          <a:lstStyle/>
          <a:p>
            <a:fld id="{B63359F2-43EF-4812-9DC0-98C0B1A40681}" type="slidenum">
              <a:rPr lang="en-US" smtClean="0"/>
              <a:t>21</a:t>
            </a:fld>
            <a:endParaRPr lang="en-US" dirty="0"/>
          </a:p>
        </p:txBody>
      </p:sp>
    </p:spTree>
    <p:extLst>
      <p:ext uri="{BB962C8B-B14F-4D97-AF65-F5344CB8AC3E}">
        <p14:creationId xmlns:p14="http://schemas.microsoft.com/office/powerpoint/2010/main" val="308290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included in the  shared savings plan all members except those already exclude from prospective payment as in dual </a:t>
            </a:r>
            <a:r>
              <a:rPr lang="en-US"/>
              <a:t>eligible ,  </a:t>
            </a:r>
            <a:r>
              <a:rPr lang="en-US" dirty="0"/>
              <a:t>Geographic.</a:t>
            </a:r>
          </a:p>
        </p:txBody>
      </p:sp>
      <p:sp>
        <p:nvSpPr>
          <p:cNvPr id="4" name="Slide Number Placeholder 3"/>
          <p:cNvSpPr>
            <a:spLocks noGrp="1"/>
          </p:cNvSpPr>
          <p:nvPr>
            <p:ph type="sldNum" sz="quarter" idx="5"/>
          </p:nvPr>
        </p:nvSpPr>
        <p:spPr/>
        <p:txBody>
          <a:bodyPr/>
          <a:lstStyle/>
          <a:p>
            <a:fld id="{B63359F2-43EF-4812-9DC0-98C0B1A40681}" type="slidenum">
              <a:rPr lang="en-US" smtClean="0"/>
              <a:t>22</a:t>
            </a:fld>
            <a:endParaRPr lang="en-US" dirty="0"/>
          </a:p>
        </p:txBody>
      </p:sp>
    </p:spTree>
    <p:extLst>
      <p:ext uri="{BB962C8B-B14F-4D97-AF65-F5344CB8AC3E}">
        <p14:creationId xmlns:p14="http://schemas.microsoft.com/office/powerpoint/2010/main" val="186884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23</a:t>
            </a:fld>
            <a:endParaRPr lang="en-US" dirty="0"/>
          </a:p>
        </p:txBody>
      </p:sp>
    </p:spTree>
    <p:extLst>
      <p:ext uri="{BB962C8B-B14F-4D97-AF65-F5344CB8AC3E}">
        <p14:creationId xmlns:p14="http://schemas.microsoft.com/office/powerpoint/2010/main" val="4135606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24</a:t>
            </a:fld>
            <a:endParaRPr lang="en-US" dirty="0"/>
          </a:p>
        </p:txBody>
      </p:sp>
    </p:spTree>
    <p:extLst>
      <p:ext uri="{BB962C8B-B14F-4D97-AF65-F5344CB8AC3E}">
        <p14:creationId xmlns:p14="http://schemas.microsoft.com/office/powerpoint/2010/main" val="4212667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25</a:t>
            </a:fld>
            <a:endParaRPr lang="en-US" dirty="0"/>
          </a:p>
        </p:txBody>
      </p:sp>
    </p:spTree>
    <p:extLst>
      <p:ext uri="{BB962C8B-B14F-4D97-AF65-F5344CB8AC3E}">
        <p14:creationId xmlns:p14="http://schemas.microsoft.com/office/powerpoint/2010/main" val="2912645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26</a:t>
            </a:fld>
            <a:endParaRPr lang="en-US" dirty="0"/>
          </a:p>
        </p:txBody>
      </p:sp>
    </p:spTree>
    <p:extLst>
      <p:ext uri="{BB962C8B-B14F-4D97-AF65-F5344CB8AC3E}">
        <p14:creationId xmlns:p14="http://schemas.microsoft.com/office/powerpoint/2010/main" val="2477138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27</a:t>
            </a:fld>
            <a:endParaRPr lang="en-US" dirty="0"/>
          </a:p>
        </p:txBody>
      </p:sp>
    </p:spTree>
    <p:extLst>
      <p:ext uri="{BB962C8B-B14F-4D97-AF65-F5344CB8AC3E}">
        <p14:creationId xmlns:p14="http://schemas.microsoft.com/office/powerpoint/2010/main" val="424541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02224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Care Payment Learning &amp; Action Network (LAN)  our grounding source for APM </a:t>
            </a:r>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189035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397166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developed a goal of shifting health care service reimbursement from volume-based payments to value-based payments, and the original APM program was the first step towards realizing this goal. APM 2 seeks to continue those efforts and expand their scope to realize the biggest impact possible from these value- based payment models. This furthers the core goals outlined in the ACC of improving health outcomes for Health First Colorado members, as well as saving money. As the ACC moves into the next phase, this new payment model will help maintain that forward momentum and continue the progress made with the existing value-based payment models.</a:t>
            </a:r>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32131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Tab is the APM2 code set Tab</a:t>
            </a:r>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401897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Break out in  Teams  discuss your findings Come with one spokesperson to explain what you would say to a practice about this workbook and what does it tell them and why? </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134757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person from each group present summary tab data support tab shared saving chronic condition tab  and the code set tab </a:t>
            </a:r>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379125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457200" y="640079"/>
            <a:ext cx="3657600" cy="2100851"/>
          </a:xfrm>
        </p:spPr>
        <p:txBody>
          <a:bodyPr>
            <a:noAutofit/>
          </a:bodyPr>
          <a:lstStyle>
            <a:lvl1pPr>
              <a:defRPr/>
            </a:lvl1pPr>
          </a:lstStyle>
          <a:p>
            <a:r>
              <a:rPr lang="en-US"/>
              <a:t>Click to edit Master title style</a:t>
            </a:r>
            <a:endParaRPr lang="en-US" dirty="0"/>
          </a:p>
        </p:txBody>
      </p:sp>
      <p:sp>
        <p:nvSpPr>
          <p:cNvPr id="2" name="Content Placeholder 5">
            <a:extLst>
              <a:ext uri="{FF2B5EF4-FFF2-40B4-BE49-F238E27FC236}">
                <a16:creationId xmlns:a16="http://schemas.microsoft.com/office/drawing/2014/main" id="{FC87D77D-2EA4-028B-1ACF-E1120CE8F0E0}"/>
              </a:ext>
            </a:extLst>
          </p:cNvPr>
          <p:cNvSpPr>
            <a:spLocks noGrp="1"/>
          </p:cNvSpPr>
          <p:nvPr>
            <p:ph sz="quarter" idx="4" hasCustomPrompt="1"/>
          </p:nvPr>
        </p:nvSpPr>
        <p:spPr>
          <a:xfrm>
            <a:off x="457201" y="2862470"/>
            <a:ext cx="3657600" cy="3510898"/>
          </a:xfrm>
        </p:spPr>
        <p:txBody>
          <a:bodyPr anchor="t" anchorCtr="0">
            <a:normAutofit/>
          </a:bodyPr>
          <a:lstStyle>
            <a:lvl1pPr marL="0" indent="0">
              <a:buNone/>
              <a:defRPr/>
            </a:lvl1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CCFA45C0-9EBE-13AF-9B5D-9D5F4BF223E0}"/>
              </a:ext>
            </a:extLst>
          </p:cNvPr>
          <p:cNvSpPr>
            <a:spLocks noGrp="1"/>
          </p:cNvSpPr>
          <p:nvPr>
            <p:ph type="pic" sz="quarter" idx="13" hasCustomPrompt="1"/>
          </p:nvPr>
        </p:nvSpPr>
        <p:spPr>
          <a:xfrm>
            <a:off x="4242815" y="640080"/>
            <a:ext cx="7491984" cy="5751576"/>
          </a:xfrm>
          <a:custGeom>
            <a:avLst/>
            <a:gdLst>
              <a:gd name="connsiteX0" fmla="*/ 3800341 w 7491984"/>
              <a:gd name="connsiteY0" fmla="*/ 0 h 5751576"/>
              <a:gd name="connsiteX1" fmla="*/ 7491984 w 7491984"/>
              <a:gd name="connsiteY1" fmla="*/ 0 h 5751576"/>
              <a:gd name="connsiteX2" fmla="*/ 7491984 w 7491984"/>
              <a:gd name="connsiteY2" fmla="*/ 5751576 h 5751576"/>
              <a:gd name="connsiteX3" fmla="*/ 3800341 w 7491984"/>
              <a:gd name="connsiteY3" fmla="*/ 5751576 h 5751576"/>
              <a:gd name="connsiteX4" fmla="*/ 0 w 7491984"/>
              <a:gd name="connsiteY4" fmla="*/ 0 h 5751576"/>
              <a:gd name="connsiteX5" fmla="*/ 3696432 w 7491984"/>
              <a:gd name="connsiteY5" fmla="*/ 0 h 5751576"/>
              <a:gd name="connsiteX6" fmla="*/ 3696432 w 7491984"/>
              <a:gd name="connsiteY6" fmla="*/ 5751576 h 5751576"/>
              <a:gd name="connsiteX7" fmla="*/ 0 w 7491984"/>
              <a:gd name="connsiteY7" fmla="*/ 5751576 h 57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984" h="5751576">
                <a:moveTo>
                  <a:pt x="3800341" y="0"/>
                </a:moveTo>
                <a:lnTo>
                  <a:pt x="7491984" y="0"/>
                </a:lnTo>
                <a:lnTo>
                  <a:pt x="7491984" y="5751576"/>
                </a:lnTo>
                <a:lnTo>
                  <a:pt x="3800341" y="5751576"/>
                </a:lnTo>
                <a:close/>
                <a:moveTo>
                  <a:pt x="0" y="0"/>
                </a:moveTo>
                <a:lnTo>
                  <a:pt x="3696432" y="0"/>
                </a:lnTo>
                <a:lnTo>
                  <a:pt x="3696432" y="5751576"/>
                </a:lnTo>
                <a:lnTo>
                  <a:pt x="0" y="575157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9" name="Date Placeholder 8">
            <a:extLst>
              <a:ext uri="{FF2B5EF4-FFF2-40B4-BE49-F238E27FC236}">
                <a16:creationId xmlns:a16="http://schemas.microsoft.com/office/drawing/2014/main" id="{D5DDC5FA-EEDB-898F-533E-4094ADA899B9}"/>
              </a:ext>
            </a:extLst>
          </p:cNvPr>
          <p:cNvSpPr>
            <a:spLocks noGrp="1"/>
          </p:cNvSpPr>
          <p:nvPr>
            <p:ph type="dt" sz="half" idx="15"/>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E79B0359-4B55-D899-E584-A8E6B2ED9123}"/>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6B916D02-76FE-EAED-CC51-A50448811F7D}"/>
              </a:ext>
            </a:extLst>
          </p:cNvPr>
          <p:cNvSpPr>
            <a:spLocks noGrp="1"/>
          </p:cNvSpPr>
          <p:nvPr>
            <p:ph type="sldNum" sz="quarter" idx="17"/>
          </p:nvPr>
        </p:nvSpPr>
        <p:spPr>
          <a:xfrm>
            <a:off x="10682289"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341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48">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50">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52">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5" name="Rectangle 54">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10" name="Picture Placeholder 9" descr="A stethoscope on a clipboard">
            <a:extLst>
              <a:ext uri="{FF2B5EF4-FFF2-40B4-BE49-F238E27FC236}">
                <a16:creationId xmlns:a16="http://schemas.microsoft.com/office/drawing/2014/main" id="{CC4B82FA-2EA0-5319-6B9C-8D78349FCB09}"/>
              </a:ext>
            </a:extLst>
          </p:cNvPr>
          <p:cNvPicPr>
            <a:picLocks noGrp="1" noChangeAspect="1"/>
          </p:cNvPicPr>
          <p:nvPr>
            <p:ph type="pic" sz="quarter" idx="13"/>
          </p:nvPr>
        </p:nvPicPr>
        <p:blipFill rotWithShape="1">
          <a:blip r:embed="rId3"/>
          <a:srcRect l="2523" r="11614"/>
          <a:stretch/>
        </p:blipFill>
        <p:spPr>
          <a:xfrm>
            <a:off x="453302" y="457200"/>
            <a:ext cx="7588885" cy="5899650"/>
          </a:xfrm>
          <a:prstGeom prst="rect">
            <a:avLst/>
          </a:prstGeom>
        </p:spPr>
      </p:pic>
      <p:sp>
        <p:nvSpPr>
          <p:cNvPr id="57" name="Rectangle 56">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a:xfrm>
            <a:off x="8372723" y="850791"/>
            <a:ext cx="3202016" cy="4198288"/>
          </a:xfrm>
        </p:spPr>
        <p:txBody>
          <a:bodyPr vert="horz" lIns="91440" tIns="45720" rIns="91440" bIns="45720" rtlCol="0" anchor="ctr">
            <a:normAutofit/>
          </a:bodyPr>
          <a:lstStyle/>
          <a:p>
            <a:pPr>
              <a:lnSpc>
                <a:spcPct val="90000"/>
              </a:lnSpc>
            </a:pPr>
            <a:br>
              <a:rPr lang="en-US" sz="3600" dirty="0">
                <a:solidFill>
                  <a:srgbClr val="FFFFFF"/>
                </a:solidFill>
              </a:rPr>
            </a:br>
            <a:r>
              <a:rPr lang="en-US" sz="3600" dirty="0">
                <a:solidFill>
                  <a:srgbClr val="FFFFFF"/>
                </a:solidFill>
              </a:rPr>
              <a:t>Understand the APM2 workbook</a:t>
            </a:r>
            <a:br>
              <a:rPr lang="en-US" sz="3600" dirty="0">
                <a:solidFill>
                  <a:srgbClr val="FFFFFF"/>
                </a:solidFill>
              </a:rPr>
            </a:br>
            <a:r>
              <a:rPr lang="en-US" sz="3600" dirty="0">
                <a:solidFill>
                  <a:srgbClr val="FFFFFF"/>
                </a:solidFill>
              </a:rPr>
              <a:t>May 30</a:t>
            </a:r>
            <a:r>
              <a:rPr lang="en-US" sz="3600" baseline="30000" dirty="0">
                <a:solidFill>
                  <a:srgbClr val="FFFFFF"/>
                </a:solidFill>
              </a:rPr>
              <a:t>th</a:t>
            </a:r>
            <a:r>
              <a:rPr lang="en-US" sz="3600" dirty="0">
                <a:solidFill>
                  <a:srgbClr val="FFFFFF"/>
                </a:solidFill>
              </a:rPr>
              <a:t>  2PM </a:t>
            </a:r>
            <a:br>
              <a:rPr lang="en-US" sz="3600" dirty="0">
                <a:solidFill>
                  <a:srgbClr val="FFFFFF"/>
                </a:solidFill>
              </a:rPr>
            </a:br>
            <a:endParaRPr lang="en-US" sz="3600" dirty="0">
              <a:solidFill>
                <a:srgbClr val="FFFFFF"/>
              </a:solidFill>
            </a:endParaRPr>
          </a:p>
        </p:txBody>
      </p:sp>
      <p:sp>
        <p:nvSpPr>
          <p:cNvPr id="59" name="Rectangle 58">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3975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78">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Rectangle 80">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82">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85" name="Rectangle 84">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88" name="Rectangle 87">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Rectangle 88">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BECB2A1-AFE6-C261-953F-4EA107507C1C}"/>
              </a:ext>
            </a:extLst>
          </p:cNvPr>
          <p:cNvSpPr>
            <a:spLocks noGrp="1"/>
          </p:cNvSpPr>
          <p:nvPr>
            <p:ph type="title"/>
          </p:nvPr>
        </p:nvSpPr>
        <p:spPr>
          <a:xfrm>
            <a:off x="584200" y="1524001"/>
            <a:ext cx="3412067" cy="3478384"/>
          </a:xfrm>
        </p:spPr>
        <p:txBody>
          <a:bodyPr vert="horz" lIns="91440" tIns="45720" rIns="91440" bIns="45720" rtlCol="0" anchor="b">
            <a:normAutofit/>
          </a:bodyPr>
          <a:lstStyle/>
          <a:p>
            <a:r>
              <a:rPr lang="en-US" sz="3600" dirty="0">
                <a:solidFill>
                  <a:srgbClr val="FFFFFF"/>
                </a:solidFill>
              </a:rPr>
              <a:t>Summary Tab 2024 workbook  </a:t>
            </a:r>
          </a:p>
        </p:txBody>
      </p:sp>
      <p:pic>
        <p:nvPicPr>
          <p:cNvPr id="10" name="Content Placeholder 9">
            <a:extLst>
              <a:ext uri="{FF2B5EF4-FFF2-40B4-BE49-F238E27FC236}">
                <a16:creationId xmlns:a16="http://schemas.microsoft.com/office/drawing/2014/main" id="{B16B86E2-5E0F-178B-59E3-2BEC91C40CFF}"/>
              </a:ext>
            </a:extLst>
          </p:cNvPr>
          <p:cNvPicPr>
            <a:picLocks noGrp="1" noChangeAspect="1"/>
          </p:cNvPicPr>
          <p:nvPr>
            <p:ph idx="1"/>
          </p:nvPr>
        </p:nvPicPr>
        <p:blipFill>
          <a:blip r:embed="rId3"/>
          <a:stretch>
            <a:fillRect/>
          </a:stretch>
        </p:blipFill>
        <p:spPr>
          <a:xfrm>
            <a:off x="4442800" y="757803"/>
            <a:ext cx="7448797" cy="4871403"/>
          </a:xfrm>
          <a:prstGeom prst="rect">
            <a:avLst/>
          </a:prstGeom>
        </p:spPr>
      </p:pic>
    </p:spTree>
    <p:extLst>
      <p:ext uri="{BB962C8B-B14F-4D97-AF65-F5344CB8AC3E}">
        <p14:creationId xmlns:p14="http://schemas.microsoft.com/office/powerpoint/2010/main" val="257966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Rectangle 68">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Rectangle 70">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Rectangle 72">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5" name="Rectangle 74">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78">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A6D2E27-F3D5-7200-E27C-5F8D580B44AE}"/>
              </a:ext>
            </a:extLst>
          </p:cNvPr>
          <p:cNvSpPr>
            <a:spLocks noGrp="1"/>
          </p:cNvSpPr>
          <p:nvPr>
            <p:ph type="title"/>
          </p:nvPr>
        </p:nvSpPr>
        <p:spPr>
          <a:xfrm>
            <a:off x="742950" y="5238633"/>
            <a:ext cx="10833110" cy="269314"/>
          </a:xfrm>
        </p:spPr>
        <p:txBody>
          <a:bodyPr vert="horz" lIns="91440" tIns="45720" rIns="91440" bIns="45720" rtlCol="0" anchor="b">
            <a:normAutofit fontScale="90000"/>
          </a:bodyPr>
          <a:lstStyle/>
          <a:p>
            <a:r>
              <a:rPr lang="en-US" sz="4000" dirty="0">
                <a:solidFill>
                  <a:srgbClr val="FFFFFF"/>
                </a:solidFill>
              </a:rPr>
              <a:t>Summary  Tab </a:t>
            </a:r>
          </a:p>
        </p:txBody>
      </p:sp>
      <p:pic>
        <p:nvPicPr>
          <p:cNvPr id="9" name="Content Placeholder 8">
            <a:extLst>
              <a:ext uri="{FF2B5EF4-FFF2-40B4-BE49-F238E27FC236}">
                <a16:creationId xmlns:a16="http://schemas.microsoft.com/office/drawing/2014/main" id="{14EB535B-CD5D-4867-EC3B-60AF5986FA84}"/>
              </a:ext>
            </a:extLst>
          </p:cNvPr>
          <p:cNvPicPr>
            <a:picLocks noGrp="1" noChangeAspect="1"/>
          </p:cNvPicPr>
          <p:nvPr>
            <p:ph idx="1"/>
          </p:nvPr>
        </p:nvPicPr>
        <p:blipFill>
          <a:blip r:embed="rId3"/>
          <a:stretch>
            <a:fillRect/>
          </a:stretch>
        </p:blipFill>
        <p:spPr>
          <a:xfrm>
            <a:off x="591333" y="2638760"/>
            <a:ext cx="11067267" cy="1466397"/>
          </a:xfrm>
        </p:spPr>
      </p:pic>
      <p:pic>
        <p:nvPicPr>
          <p:cNvPr id="7" name="Picture 6">
            <a:extLst>
              <a:ext uri="{FF2B5EF4-FFF2-40B4-BE49-F238E27FC236}">
                <a16:creationId xmlns:a16="http://schemas.microsoft.com/office/drawing/2014/main" id="{10153FD9-6755-7E9F-74F5-B69B9F7A8B5C}"/>
              </a:ext>
            </a:extLst>
          </p:cNvPr>
          <p:cNvPicPr>
            <a:picLocks noChangeAspect="1"/>
          </p:cNvPicPr>
          <p:nvPr/>
        </p:nvPicPr>
        <p:blipFill>
          <a:blip r:embed="rId4"/>
          <a:stretch>
            <a:fillRect/>
          </a:stretch>
        </p:blipFill>
        <p:spPr>
          <a:xfrm>
            <a:off x="591333" y="701383"/>
            <a:ext cx="10712938" cy="1863651"/>
          </a:xfrm>
          <a:prstGeom prst="rect">
            <a:avLst/>
          </a:prstGeom>
        </p:spPr>
      </p:pic>
    </p:spTree>
    <p:extLst>
      <p:ext uri="{BB962C8B-B14F-4D97-AF65-F5344CB8AC3E}">
        <p14:creationId xmlns:p14="http://schemas.microsoft.com/office/powerpoint/2010/main" val="287203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53">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55">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57">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60" name="Rectangle 59">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9A49395E-C2C1-BE42-77B4-EBCA538A2F0F}"/>
              </a:ext>
            </a:extLst>
          </p:cNvPr>
          <p:cNvPicPr>
            <a:picLocks noGrp="1" noChangeAspect="1"/>
          </p:cNvPicPr>
          <p:nvPr>
            <p:ph idx="1"/>
          </p:nvPr>
        </p:nvPicPr>
        <p:blipFill>
          <a:blip r:embed="rId3"/>
          <a:stretch>
            <a:fillRect/>
          </a:stretch>
        </p:blipFill>
        <p:spPr>
          <a:xfrm>
            <a:off x="788106" y="536739"/>
            <a:ext cx="10620240" cy="3358538"/>
          </a:xfrm>
          <a:prstGeom prst="rect">
            <a:avLst/>
          </a:prstGeom>
        </p:spPr>
      </p:pic>
      <p:sp>
        <p:nvSpPr>
          <p:cNvPr id="62" name="Rectangle 61">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63">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F84B562-7A3B-6094-219B-EB1914678C6C}"/>
              </a:ext>
            </a:extLst>
          </p:cNvPr>
          <p:cNvSpPr>
            <a:spLocks noGrp="1"/>
          </p:cNvSpPr>
          <p:nvPr>
            <p:ph type="title"/>
          </p:nvPr>
        </p:nvSpPr>
        <p:spPr>
          <a:xfrm>
            <a:off x="609599" y="4572000"/>
            <a:ext cx="10965141" cy="895244"/>
          </a:xfrm>
        </p:spPr>
        <p:txBody>
          <a:bodyPr vert="horz" lIns="91440" tIns="45720" rIns="91440" bIns="45720" rtlCol="0" anchor="b">
            <a:normAutofit/>
          </a:bodyPr>
          <a:lstStyle/>
          <a:p>
            <a:r>
              <a:rPr lang="en-US" sz="4000">
                <a:solidFill>
                  <a:srgbClr val="FFFFFF"/>
                </a:solidFill>
              </a:rPr>
              <a:t>Supportive Data Tab - PMPM Data </a:t>
            </a:r>
          </a:p>
        </p:txBody>
      </p:sp>
    </p:spTree>
    <p:extLst>
      <p:ext uri="{BB962C8B-B14F-4D97-AF65-F5344CB8AC3E}">
        <p14:creationId xmlns:p14="http://schemas.microsoft.com/office/powerpoint/2010/main" val="4041160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Content Placeholder 6">
            <a:extLst>
              <a:ext uri="{FF2B5EF4-FFF2-40B4-BE49-F238E27FC236}">
                <a16:creationId xmlns:a16="http://schemas.microsoft.com/office/drawing/2014/main" id="{F1C05D62-9613-6571-7CCA-EEB306EA3B95}"/>
              </a:ext>
            </a:extLst>
          </p:cNvPr>
          <p:cNvPicPr>
            <a:picLocks noChangeAspect="1"/>
          </p:cNvPicPr>
          <p:nvPr/>
        </p:nvPicPr>
        <p:blipFill>
          <a:blip r:embed="rId3"/>
          <a:stretch>
            <a:fillRect/>
          </a:stretch>
        </p:blipFill>
        <p:spPr>
          <a:xfrm>
            <a:off x="983932" y="634550"/>
            <a:ext cx="4949782" cy="5789365"/>
          </a:xfrm>
          <a:prstGeom prst="rect">
            <a:avLst/>
          </a:prstGeom>
        </p:spPr>
      </p:pic>
      <p:sp>
        <p:nvSpPr>
          <p:cNvPr id="56" name="Rectangle 55">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9FC665C-1F7A-BE2C-5348-BC8D009D4B2B}"/>
              </a:ext>
            </a:extLst>
          </p:cNvPr>
          <p:cNvSpPr>
            <a:spLocks noGrp="1"/>
          </p:cNvSpPr>
          <p:nvPr>
            <p:ph type="title"/>
          </p:nvPr>
        </p:nvSpPr>
        <p:spPr>
          <a:xfrm>
            <a:off x="6873606" y="938022"/>
            <a:ext cx="4597758" cy="1188720"/>
          </a:xfrm>
        </p:spPr>
        <p:txBody>
          <a:bodyPr vert="horz" lIns="91440" tIns="45720" rIns="91440" bIns="45720" rtlCol="0">
            <a:normAutofit/>
          </a:bodyPr>
          <a:lstStyle/>
          <a:p>
            <a:r>
              <a:rPr lang="en-US" dirty="0">
                <a:solidFill>
                  <a:srgbClr val="FFFFFF"/>
                </a:solidFill>
              </a:rPr>
              <a:t> Supportive Data tab PMPM Data</a:t>
            </a:r>
          </a:p>
        </p:txBody>
      </p:sp>
    </p:spTree>
    <p:extLst>
      <p:ext uri="{BB962C8B-B14F-4D97-AF65-F5344CB8AC3E}">
        <p14:creationId xmlns:p14="http://schemas.microsoft.com/office/powerpoint/2010/main" val="232189092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3CBB209-E4CA-A9DD-3DEE-4CD35972BBFC}"/>
              </a:ext>
            </a:extLst>
          </p:cNvPr>
          <p:cNvPicPr>
            <a:picLocks noGrp="1" noChangeAspect="1"/>
          </p:cNvPicPr>
          <p:nvPr>
            <p:ph idx="1"/>
          </p:nvPr>
        </p:nvPicPr>
        <p:blipFill>
          <a:blip r:embed="rId3"/>
          <a:stretch>
            <a:fillRect/>
          </a:stretch>
        </p:blipFill>
        <p:spPr>
          <a:xfrm>
            <a:off x="447234" y="1070426"/>
            <a:ext cx="11301984" cy="2203888"/>
          </a:xfrm>
          <a:prstGeom prst="rect">
            <a:avLst/>
          </a:prstGeom>
        </p:spPr>
      </p:pic>
      <p:sp>
        <p:nvSpPr>
          <p:cNvPr id="40" name="Rectangle 39">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8F24811E-4061-FFDE-A1CD-32651F258904}"/>
              </a:ext>
            </a:extLst>
          </p:cNvPr>
          <p:cNvSpPr txBox="1"/>
          <p:nvPr/>
        </p:nvSpPr>
        <p:spPr>
          <a:xfrm>
            <a:off x="4271491" y="4596992"/>
            <a:ext cx="7240909" cy="1607012"/>
          </a:xfrm>
          <a:prstGeom prst="rect">
            <a:avLst/>
          </a:prstGeom>
        </p:spPr>
        <p:txBody>
          <a:bodyPr vert="horz" lIns="91440" tIns="45720" rIns="91440" bIns="45720" rtlCol="0" anchor="ctr">
            <a:normAutofit/>
          </a:bodyPr>
          <a:lstStyle/>
          <a:p>
            <a:pPr>
              <a:spcBef>
                <a:spcPct val="20000"/>
              </a:spcBef>
              <a:spcAft>
                <a:spcPts val="600"/>
              </a:spcAft>
              <a:buClr>
                <a:schemeClr val="accent1"/>
              </a:buClr>
              <a:buSzPct val="92000"/>
            </a:pPr>
            <a:r>
              <a:rPr lang="en-US" dirty="0">
                <a:solidFill>
                  <a:srgbClr val="FFFFFF"/>
                </a:solidFill>
              </a:rPr>
              <a:t> </a:t>
            </a:r>
            <a:r>
              <a:rPr lang="en-US" sz="2400" dirty="0">
                <a:solidFill>
                  <a:srgbClr val="FFFFFF"/>
                </a:solidFill>
              </a:rPr>
              <a:t>Supportive Data Tab PMPM Data</a:t>
            </a:r>
          </a:p>
        </p:txBody>
      </p:sp>
    </p:spTree>
    <p:extLst>
      <p:ext uri="{BB962C8B-B14F-4D97-AF65-F5344CB8AC3E}">
        <p14:creationId xmlns:p14="http://schemas.microsoft.com/office/powerpoint/2010/main" val="299164139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 name="Rectangle 96">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9" name="Rectangle 98">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1" name="Rectangle 100">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3" name="Rectangle 102">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7869350-D430-A7A1-18A1-11B3BDE6F631}"/>
              </a:ext>
            </a:extLst>
          </p:cNvPr>
          <p:cNvPicPr>
            <a:picLocks noChangeAspect="1"/>
          </p:cNvPicPr>
          <p:nvPr/>
        </p:nvPicPr>
        <p:blipFill>
          <a:blip r:embed="rId3"/>
          <a:stretch>
            <a:fillRect/>
          </a:stretch>
        </p:blipFill>
        <p:spPr>
          <a:xfrm>
            <a:off x="1247003" y="536739"/>
            <a:ext cx="9702445" cy="3358538"/>
          </a:xfrm>
          <a:prstGeom prst="rect">
            <a:avLst/>
          </a:prstGeom>
        </p:spPr>
      </p:pic>
      <p:sp>
        <p:nvSpPr>
          <p:cNvPr id="105" name="Rectangle 104">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 name="Rectangle 106">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FC57346C-A97D-9E8B-DA88-F2A617776F08}"/>
              </a:ext>
            </a:extLst>
          </p:cNvPr>
          <p:cNvSpPr txBox="1"/>
          <p:nvPr/>
        </p:nvSpPr>
        <p:spPr>
          <a:xfrm>
            <a:off x="609599" y="4572000"/>
            <a:ext cx="10965141" cy="895244"/>
          </a:xfrm>
          <a:prstGeom prst="rect">
            <a:avLst/>
          </a:prstGeom>
        </p:spPr>
        <p:txBody>
          <a:bodyPr vert="horz" lIns="91440" tIns="45720" rIns="91440" bIns="45720" rtlCol="0" anchor="b">
            <a:normAutofit/>
          </a:bodyPr>
          <a:lstStyle/>
          <a:p>
            <a:pPr>
              <a:spcBef>
                <a:spcPct val="0"/>
              </a:spcBef>
              <a:spcAft>
                <a:spcPts val="600"/>
              </a:spcAft>
            </a:pPr>
            <a:r>
              <a:rPr lang="en-US" sz="4000" cap="all">
                <a:solidFill>
                  <a:srgbClr val="FFFFFF"/>
                </a:solidFill>
                <a:latin typeface="+mj-lt"/>
                <a:ea typeface="+mj-ea"/>
                <a:cs typeface="+mj-cs"/>
              </a:rPr>
              <a:t> Supportive Data Tab PMPM </a:t>
            </a:r>
          </a:p>
        </p:txBody>
      </p:sp>
    </p:spTree>
    <p:extLst>
      <p:ext uri="{BB962C8B-B14F-4D97-AF65-F5344CB8AC3E}">
        <p14:creationId xmlns:p14="http://schemas.microsoft.com/office/powerpoint/2010/main" val="142832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 name="Rectangle 96">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9" name="Rectangle 98">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1" name="Rectangle 100">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3" name="Rectangle 102">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EB1E8EE-C26D-1A01-1784-52C77B437E4A}"/>
              </a:ext>
            </a:extLst>
          </p:cNvPr>
          <p:cNvPicPr>
            <a:picLocks noChangeAspect="1"/>
          </p:cNvPicPr>
          <p:nvPr/>
        </p:nvPicPr>
        <p:blipFill>
          <a:blip r:embed="rId3"/>
          <a:stretch>
            <a:fillRect/>
          </a:stretch>
        </p:blipFill>
        <p:spPr>
          <a:xfrm>
            <a:off x="971095" y="536739"/>
            <a:ext cx="10254261" cy="3358538"/>
          </a:xfrm>
          <a:prstGeom prst="rect">
            <a:avLst/>
          </a:prstGeom>
        </p:spPr>
      </p:pic>
      <p:sp>
        <p:nvSpPr>
          <p:cNvPr id="105" name="Rectangle 104">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 name="Rectangle 106">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FC57346C-A97D-9E8B-DA88-F2A617776F08}"/>
              </a:ext>
            </a:extLst>
          </p:cNvPr>
          <p:cNvSpPr txBox="1"/>
          <p:nvPr/>
        </p:nvSpPr>
        <p:spPr>
          <a:xfrm>
            <a:off x="609599" y="4572000"/>
            <a:ext cx="10965141" cy="895244"/>
          </a:xfrm>
          <a:prstGeom prst="rect">
            <a:avLst/>
          </a:prstGeom>
        </p:spPr>
        <p:txBody>
          <a:bodyPr vert="horz" lIns="91440" tIns="45720" rIns="91440" bIns="45720" rtlCol="0" anchor="b">
            <a:normAutofit/>
          </a:bodyPr>
          <a:lstStyle/>
          <a:p>
            <a:pPr>
              <a:spcBef>
                <a:spcPct val="0"/>
              </a:spcBef>
              <a:spcAft>
                <a:spcPts val="600"/>
              </a:spcAft>
            </a:pPr>
            <a:r>
              <a:rPr lang="en-US" sz="4000" cap="all">
                <a:solidFill>
                  <a:srgbClr val="FFFFFF"/>
                </a:solidFill>
                <a:latin typeface="+mj-lt"/>
                <a:ea typeface="+mj-ea"/>
                <a:cs typeface="+mj-cs"/>
              </a:rPr>
              <a:t> Supportive Data Tab PMPM </a:t>
            </a:r>
          </a:p>
        </p:txBody>
      </p:sp>
    </p:spTree>
    <p:extLst>
      <p:ext uri="{BB962C8B-B14F-4D97-AF65-F5344CB8AC3E}">
        <p14:creationId xmlns:p14="http://schemas.microsoft.com/office/powerpoint/2010/main" val="241274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9" name="Rectangle 28">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6B9C802-AAE3-0743-AC66-462970EE9A0E}"/>
              </a:ext>
            </a:extLst>
          </p:cNvPr>
          <p:cNvPicPr>
            <a:picLocks noChangeAspect="1"/>
          </p:cNvPicPr>
          <p:nvPr/>
        </p:nvPicPr>
        <p:blipFill>
          <a:blip r:embed="rId3"/>
          <a:stretch>
            <a:fillRect/>
          </a:stretch>
        </p:blipFill>
        <p:spPr>
          <a:xfrm>
            <a:off x="447234" y="661984"/>
            <a:ext cx="11301984" cy="3108047"/>
          </a:xfrm>
          <a:prstGeom prst="rect">
            <a:avLst/>
          </a:prstGeom>
        </p:spPr>
      </p:pic>
      <p:sp>
        <p:nvSpPr>
          <p:cNvPr id="31" name="Rectangle 30">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FE794FFB-8737-CC52-6739-E8B226A11B76}"/>
              </a:ext>
            </a:extLst>
          </p:cNvPr>
          <p:cNvSpPr txBox="1"/>
          <p:nvPr/>
        </p:nvSpPr>
        <p:spPr>
          <a:xfrm>
            <a:off x="609599" y="4572000"/>
            <a:ext cx="10965141" cy="895244"/>
          </a:xfrm>
          <a:prstGeom prst="rect">
            <a:avLst/>
          </a:prstGeom>
        </p:spPr>
        <p:txBody>
          <a:bodyPr vert="horz" lIns="91440" tIns="45720" rIns="91440" bIns="45720" rtlCol="0" anchor="b">
            <a:normAutofit/>
          </a:bodyPr>
          <a:lstStyle/>
          <a:p>
            <a:pPr>
              <a:spcBef>
                <a:spcPct val="0"/>
              </a:spcBef>
              <a:spcAft>
                <a:spcPts val="600"/>
              </a:spcAft>
            </a:pPr>
            <a:r>
              <a:rPr lang="en-US" sz="4000" cap="all">
                <a:solidFill>
                  <a:srgbClr val="FFFFFF"/>
                </a:solidFill>
                <a:latin typeface="+mj-lt"/>
                <a:ea typeface="+mj-ea"/>
                <a:cs typeface="+mj-cs"/>
              </a:rPr>
              <a:t> Supportive Data tab PMPM Data </a:t>
            </a:r>
          </a:p>
        </p:txBody>
      </p:sp>
    </p:spTree>
    <p:extLst>
      <p:ext uri="{BB962C8B-B14F-4D97-AF65-F5344CB8AC3E}">
        <p14:creationId xmlns:p14="http://schemas.microsoft.com/office/powerpoint/2010/main" val="2414959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6" name="Rectangle 45">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486F07-8392-461E-35C1-06474ADA8CD9}"/>
              </a:ext>
            </a:extLst>
          </p:cNvPr>
          <p:cNvPicPr>
            <a:picLocks noChangeAspect="1"/>
          </p:cNvPicPr>
          <p:nvPr/>
        </p:nvPicPr>
        <p:blipFill>
          <a:blip r:embed="rId3"/>
          <a:stretch>
            <a:fillRect/>
          </a:stretch>
        </p:blipFill>
        <p:spPr>
          <a:xfrm>
            <a:off x="667533" y="536739"/>
            <a:ext cx="10861385" cy="3358538"/>
          </a:xfrm>
          <a:prstGeom prst="rect">
            <a:avLst/>
          </a:prstGeom>
        </p:spPr>
      </p:pic>
      <p:sp>
        <p:nvSpPr>
          <p:cNvPr id="48" name="Rectangle 47">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49">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FE794FFB-8737-CC52-6739-E8B226A11B76}"/>
              </a:ext>
            </a:extLst>
          </p:cNvPr>
          <p:cNvSpPr txBox="1"/>
          <p:nvPr/>
        </p:nvSpPr>
        <p:spPr>
          <a:xfrm>
            <a:off x="609599" y="4572000"/>
            <a:ext cx="10965141" cy="895244"/>
          </a:xfrm>
          <a:prstGeom prst="rect">
            <a:avLst/>
          </a:prstGeom>
        </p:spPr>
        <p:txBody>
          <a:bodyPr vert="horz" lIns="91440" tIns="45720" rIns="91440" bIns="45720" rtlCol="0" anchor="b">
            <a:normAutofit/>
          </a:bodyPr>
          <a:lstStyle/>
          <a:p>
            <a:pPr>
              <a:spcBef>
                <a:spcPct val="0"/>
              </a:spcBef>
              <a:spcAft>
                <a:spcPts val="600"/>
              </a:spcAft>
            </a:pPr>
            <a:r>
              <a:rPr lang="en-US" sz="4000" cap="all">
                <a:solidFill>
                  <a:srgbClr val="FFFFFF"/>
                </a:solidFill>
                <a:latin typeface="+mj-lt"/>
                <a:ea typeface="+mj-ea"/>
                <a:cs typeface="+mj-cs"/>
              </a:rPr>
              <a:t> Supportive Data tab PMPM Data </a:t>
            </a:r>
          </a:p>
        </p:txBody>
      </p:sp>
    </p:spTree>
    <p:extLst>
      <p:ext uri="{BB962C8B-B14F-4D97-AF65-F5344CB8AC3E}">
        <p14:creationId xmlns:p14="http://schemas.microsoft.com/office/powerpoint/2010/main" val="3227826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56">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58">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63" name="Rectangle 62">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55C251-9B3E-05FA-BFB5-143CB0D97FE2}"/>
              </a:ext>
            </a:extLst>
          </p:cNvPr>
          <p:cNvPicPr>
            <a:picLocks noChangeAspect="1"/>
          </p:cNvPicPr>
          <p:nvPr/>
        </p:nvPicPr>
        <p:blipFill>
          <a:blip r:embed="rId3"/>
          <a:stretch>
            <a:fillRect/>
          </a:stretch>
        </p:blipFill>
        <p:spPr>
          <a:xfrm>
            <a:off x="447234" y="873897"/>
            <a:ext cx="11301984" cy="2684222"/>
          </a:xfrm>
          <a:prstGeom prst="rect">
            <a:avLst/>
          </a:prstGeom>
        </p:spPr>
      </p:pic>
      <p:sp>
        <p:nvSpPr>
          <p:cNvPr id="65" name="Rectangle 64">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FE794FFB-8737-CC52-6739-E8B226A11B76}"/>
              </a:ext>
            </a:extLst>
          </p:cNvPr>
          <p:cNvSpPr txBox="1"/>
          <p:nvPr/>
        </p:nvSpPr>
        <p:spPr>
          <a:xfrm>
            <a:off x="609599" y="4572000"/>
            <a:ext cx="10965141" cy="895244"/>
          </a:xfrm>
          <a:prstGeom prst="rect">
            <a:avLst/>
          </a:prstGeom>
        </p:spPr>
        <p:txBody>
          <a:bodyPr vert="horz" lIns="91440" tIns="45720" rIns="91440" bIns="45720" rtlCol="0" anchor="b">
            <a:normAutofit/>
          </a:bodyPr>
          <a:lstStyle/>
          <a:p>
            <a:pPr>
              <a:spcBef>
                <a:spcPct val="0"/>
              </a:spcBef>
              <a:spcAft>
                <a:spcPts val="600"/>
              </a:spcAft>
            </a:pPr>
            <a:r>
              <a:rPr lang="en-US" sz="4000" cap="all">
                <a:solidFill>
                  <a:srgbClr val="FFFFFF"/>
                </a:solidFill>
                <a:latin typeface="+mj-lt"/>
                <a:ea typeface="+mj-ea"/>
                <a:cs typeface="+mj-cs"/>
              </a:rPr>
              <a:t> Supportive Data tab PMPM Data </a:t>
            </a:r>
          </a:p>
        </p:txBody>
      </p:sp>
    </p:spTree>
    <p:extLst>
      <p:ext uri="{BB962C8B-B14F-4D97-AF65-F5344CB8AC3E}">
        <p14:creationId xmlns:p14="http://schemas.microsoft.com/office/powerpoint/2010/main" val="62556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a:xfrm>
            <a:off x="609906" y="702155"/>
            <a:ext cx="3568661" cy="1269713"/>
          </a:xfrm>
        </p:spPr>
        <p:txBody>
          <a:bodyPr vert="horz" lIns="91440" tIns="45720" rIns="91440" bIns="45720" rtlCol="0" anchor="b">
            <a:normAutofit/>
          </a:bodyPr>
          <a:lstStyle/>
          <a:p>
            <a:r>
              <a:rPr lang="en-US" dirty="0"/>
              <a:t>Agenda	</a:t>
            </a:r>
          </a:p>
        </p:txBody>
      </p:sp>
      <p:sp>
        <p:nvSpPr>
          <p:cNvPr id="47" name="Rectangle 46">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a:xfrm>
            <a:off x="609906" y="2340864"/>
            <a:ext cx="3568661" cy="3634486"/>
          </a:xfrm>
        </p:spPr>
        <p:txBody>
          <a:bodyPr vert="horz" lIns="91440" tIns="45720" rIns="91440" bIns="45720" rtlCol="0" anchor="ctr">
            <a:normAutofit/>
          </a:bodyPr>
          <a:lstStyle/>
          <a:p>
            <a:pPr marL="285750" indent="-285750">
              <a:buFont typeface="Wingdings 2" panose="05020102010507070707" pitchFamily="18" charset="2"/>
              <a:buChar char=""/>
            </a:pPr>
            <a:r>
              <a:rPr lang="en-US" dirty="0"/>
              <a:t>Introductions-presenters 5 min</a:t>
            </a:r>
          </a:p>
          <a:p>
            <a:pPr marL="285750" indent="-285750">
              <a:buFont typeface="Wingdings 2" panose="05020102010507070707" pitchFamily="18" charset="2"/>
              <a:buChar char=""/>
            </a:pPr>
            <a:r>
              <a:rPr lang="en-US" dirty="0"/>
              <a:t>Alternative payment concepts 5</a:t>
            </a:r>
          </a:p>
          <a:p>
            <a:pPr marL="285750" indent="-285750">
              <a:buFont typeface="Wingdings 2" panose="05020102010507070707" pitchFamily="18" charset="2"/>
              <a:buChar char=""/>
            </a:pPr>
            <a:r>
              <a:rPr lang="en-US" dirty="0"/>
              <a:t>The why behind the APM2 workbook (excel file)  8</a:t>
            </a:r>
          </a:p>
          <a:p>
            <a:pPr marL="285750" indent="-285750">
              <a:buFont typeface="Wingdings 2" panose="05020102010507070707" pitchFamily="18" charset="2"/>
              <a:buChar char=""/>
            </a:pPr>
            <a:r>
              <a:rPr lang="en-US" dirty="0"/>
              <a:t>Breakout session  APM2 workbook  12 minutes     </a:t>
            </a:r>
          </a:p>
          <a:p>
            <a:pPr marL="285750" indent="-285750">
              <a:buFont typeface="Wingdings 2" panose="05020102010507070707" pitchFamily="18" charset="2"/>
              <a:buChar char=""/>
            </a:pPr>
            <a:r>
              <a:rPr lang="en-US" dirty="0"/>
              <a:t>Share and explain  25 minutes </a:t>
            </a:r>
          </a:p>
          <a:p>
            <a:pPr>
              <a:buFont typeface="Wingdings 2" panose="05020102010507070707" pitchFamily="18" charset="2"/>
              <a:buChar char=""/>
            </a:pPr>
            <a:endParaRPr lang="en-US" dirty="0"/>
          </a:p>
        </p:txBody>
      </p:sp>
      <p:pic>
        <p:nvPicPr>
          <p:cNvPr id="34" name="Picture Placeholder 21" descr="A close-up of a stethoscope">
            <a:extLst>
              <a:ext uri="{FF2B5EF4-FFF2-40B4-BE49-F238E27FC236}">
                <a16:creationId xmlns:a16="http://schemas.microsoft.com/office/drawing/2014/main" id="{63F55FD3-B051-BD22-347E-065B72C87E1C}"/>
              </a:ext>
            </a:extLst>
          </p:cNvPr>
          <p:cNvPicPr>
            <a:picLocks noGrp="1" noChangeAspect="1"/>
          </p:cNvPicPr>
          <p:nvPr>
            <p:ph type="pic" sz="quarter" idx="13"/>
          </p:nvPr>
        </p:nvPicPr>
        <p:blipFill>
          <a:blip r:embed="rId3"/>
          <a:srcRect l="148" r="148"/>
          <a:stretch/>
        </p:blipFill>
        <p:spPr>
          <a:xfrm>
            <a:off x="4654296" y="754864"/>
            <a:ext cx="6735272" cy="5167778"/>
          </a:xfrm>
          <a:prstGeom prst="rect">
            <a:avLst/>
          </a:prstGeom>
        </p:spPr>
      </p:pic>
    </p:spTree>
    <p:extLst>
      <p:ext uri="{BB962C8B-B14F-4D97-AF65-F5344CB8AC3E}">
        <p14:creationId xmlns:p14="http://schemas.microsoft.com/office/powerpoint/2010/main" val="2201125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56">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58">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63" name="Rectangle 62">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FE794FFB-8737-CC52-6739-E8B226A11B76}"/>
              </a:ext>
            </a:extLst>
          </p:cNvPr>
          <p:cNvSpPr txBox="1"/>
          <p:nvPr/>
        </p:nvSpPr>
        <p:spPr>
          <a:xfrm>
            <a:off x="609599" y="4572000"/>
            <a:ext cx="10965141" cy="895244"/>
          </a:xfrm>
          <a:prstGeom prst="rect">
            <a:avLst/>
          </a:prstGeom>
        </p:spPr>
        <p:txBody>
          <a:bodyPr vert="horz" lIns="91440" tIns="45720" rIns="91440" bIns="45720" rtlCol="0" anchor="b">
            <a:normAutofit/>
          </a:bodyPr>
          <a:lstStyle/>
          <a:p>
            <a:pPr>
              <a:spcBef>
                <a:spcPct val="0"/>
              </a:spcBef>
              <a:spcAft>
                <a:spcPts val="600"/>
              </a:spcAft>
            </a:pPr>
            <a:r>
              <a:rPr lang="en-US" sz="4000" cap="all">
                <a:solidFill>
                  <a:srgbClr val="FFFFFF"/>
                </a:solidFill>
                <a:latin typeface="+mj-lt"/>
                <a:ea typeface="+mj-ea"/>
                <a:cs typeface="+mj-cs"/>
              </a:rPr>
              <a:t> Supportive Data tab PMPM Data </a:t>
            </a:r>
          </a:p>
        </p:txBody>
      </p:sp>
      <p:pic>
        <p:nvPicPr>
          <p:cNvPr id="4" name="Picture 3">
            <a:extLst>
              <a:ext uri="{FF2B5EF4-FFF2-40B4-BE49-F238E27FC236}">
                <a16:creationId xmlns:a16="http://schemas.microsoft.com/office/drawing/2014/main" id="{F2323466-A2F3-F05E-357B-01EDA9261ED0}"/>
              </a:ext>
            </a:extLst>
          </p:cNvPr>
          <p:cNvPicPr>
            <a:picLocks noChangeAspect="1"/>
          </p:cNvPicPr>
          <p:nvPr/>
        </p:nvPicPr>
        <p:blipFill>
          <a:blip r:embed="rId3"/>
          <a:stretch>
            <a:fillRect/>
          </a:stretch>
        </p:blipFill>
        <p:spPr>
          <a:xfrm>
            <a:off x="453323" y="170939"/>
            <a:ext cx="11292143" cy="3887701"/>
          </a:xfrm>
          <a:prstGeom prst="rect">
            <a:avLst/>
          </a:prstGeom>
        </p:spPr>
      </p:pic>
    </p:spTree>
    <p:extLst>
      <p:ext uri="{BB962C8B-B14F-4D97-AF65-F5344CB8AC3E}">
        <p14:creationId xmlns:p14="http://schemas.microsoft.com/office/powerpoint/2010/main" val="1818399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8D9BE632-628B-A96C-F49E-68E19B3E31E1}"/>
              </a:ext>
            </a:extLst>
          </p:cNvPr>
          <p:cNvPicPr>
            <a:picLocks noGrp="1" noChangeAspect="1"/>
          </p:cNvPicPr>
          <p:nvPr>
            <p:ph idx="1"/>
          </p:nvPr>
        </p:nvPicPr>
        <p:blipFill>
          <a:blip r:embed="rId3"/>
          <a:stretch>
            <a:fillRect/>
          </a:stretch>
        </p:blipFill>
        <p:spPr>
          <a:xfrm>
            <a:off x="1560499" y="45386"/>
            <a:ext cx="9555435" cy="3726620"/>
          </a:xfrm>
          <a:prstGeom prst="rect">
            <a:avLst/>
          </a:prstGeom>
        </p:spPr>
      </p:pic>
      <p:sp>
        <p:nvSpPr>
          <p:cNvPr id="35" name="Rectangle 34">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9FC665C-1F7A-BE2C-5348-BC8D009D4B2B}"/>
              </a:ext>
            </a:extLst>
          </p:cNvPr>
          <p:cNvSpPr>
            <a:spLocks noGrp="1"/>
          </p:cNvSpPr>
          <p:nvPr>
            <p:ph type="title"/>
          </p:nvPr>
        </p:nvSpPr>
        <p:spPr>
          <a:xfrm>
            <a:off x="679600" y="4596992"/>
            <a:ext cx="3353432" cy="1607013"/>
          </a:xfrm>
        </p:spPr>
        <p:txBody>
          <a:bodyPr vert="horz" lIns="91440" tIns="45720" rIns="91440" bIns="45720" rtlCol="0" anchor="ctr">
            <a:normAutofit/>
          </a:bodyPr>
          <a:lstStyle/>
          <a:p>
            <a:r>
              <a:rPr lang="en-US">
                <a:solidFill>
                  <a:srgbClr val="FFFFFF"/>
                </a:solidFill>
              </a:rPr>
              <a:t>Shared savings </a:t>
            </a:r>
          </a:p>
        </p:txBody>
      </p:sp>
      <p:sp>
        <p:nvSpPr>
          <p:cNvPr id="5" name="TextBox 4">
            <a:extLst>
              <a:ext uri="{FF2B5EF4-FFF2-40B4-BE49-F238E27FC236}">
                <a16:creationId xmlns:a16="http://schemas.microsoft.com/office/drawing/2014/main" id="{29802ADC-0333-6C07-FC15-0CEF1E55F438}"/>
              </a:ext>
            </a:extLst>
          </p:cNvPr>
          <p:cNvSpPr txBox="1"/>
          <p:nvPr/>
        </p:nvSpPr>
        <p:spPr>
          <a:xfrm>
            <a:off x="4271491" y="4596992"/>
            <a:ext cx="7240909" cy="1607012"/>
          </a:xfrm>
          <a:prstGeom prst="rect">
            <a:avLst/>
          </a:prstGeom>
        </p:spPr>
        <p:txBody>
          <a:bodyPr vert="horz" lIns="91440" tIns="45720" rIns="91440" bIns="45720" rtlCol="0" anchor="ctr">
            <a:normAutofit/>
          </a:bodyPr>
          <a:lstStyle/>
          <a:p>
            <a:pPr>
              <a:spcBef>
                <a:spcPct val="20000"/>
              </a:spcBef>
              <a:spcAft>
                <a:spcPts val="600"/>
              </a:spcAft>
              <a:buClr>
                <a:schemeClr val="accent1"/>
              </a:buClr>
              <a:buSzPct val="92000"/>
              <a:buFont typeface="Wingdings 2" panose="05020102010507070707" pitchFamily="18" charset="2"/>
              <a:buChar char=""/>
            </a:pPr>
            <a:r>
              <a:rPr lang="en-US" sz="2400" dirty="0">
                <a:solidFill>
                  <a:srgbClr val="FFFFFF"/>
                </a:solidFill>
              </a:rPr>
              <a:t>Chronic Condition Threshold Tab  Sample of conditions  </a:t>
            </a:r>
          </a:p>
          <a:p>
            <a:pPr>
              <a:spcBef>
                <a:spcPct val="20000"/>
              </a:spcBef>
              <a:spcAft>
                <a:spcPts val="600"/>
              </a:spcAft>
              <a:buClr>
                <a:schemeClr val="accent1"/>
              </a:buClr>
              <a:buSzPct val="92000"/>
              <a:buFont typeface="Wingdings 2" panose="05020102010507070707" pitchFamily="18" charset="2"/>
              <a:buChar char=""/>
            </a:pPr>
            <a:endParaRPr lang="en-US" dirty="0">
              <a:solidFill>
                <a:srgbClr val="FFFFFF"/>
              </a:solidFill>
            </a:endParaRPr>
          </a:p>
        </p:txBody>
      </p:sp>
    </p:spTree>
    <p:extLst>
      <p:ext uri="{BB962C8B-B14F-4D97-AF65-F5344CB8AC3E}">
        <p14:creationId xmlns:p14="http://schemas.microsoft.com/office/powerpoint/2010/main" val="161961284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A82AE8A4-30BA-C704-1239-9A993B494026}"/>
              </a:ext>
            </a:extLst>
          </p:cNvPr>
          <p:cNvPicPr>
            <a:picLocks noGrp="1" noChangeAspect="1"/>
          </p:cNvPicPr>
          <p:nvPr>
            <p:ph idx="1"/>
          </p:nvPr>
        </p:nvPicPr>
        <p:blipFill>
          <a:blip r:embed="rId3"/>
          <a:stretch>
            <a:fillRect/>
          </a:stretch>
        </p:blipFill>
        <p:spPr>
          <a:xfrm>
            <a:off x="870539" y="447234"/>
            <a:ext cx="10455373" cy="3450273"/>
          </a:xfrm>
          <a:prstGeom prst="rect">
            <a:avLst/>
          </a:prstGeom>
        </p:spPr>
      </p:pic>
      <p:sp>
        <p:nvSpPr>
          <p:cNvPr id="35" name="Rectangle 34">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9FC665C-1F7A-BE2C-5348-BC8D009D4B2B}"/>
              </a:ext>
            </a:extLst>
          </p:cNvPr>
          <p:cNvSpPr>
            <a:spLocks noGrp="1"/>
          </p:cNvSpPr>
          <p:nvPr>
            <p:ph type="title"/>
          </p:nvPr>
        </p:nvSpPr>
        <p:spPr>
          <a:xfrm>
            <a:off x="679600" y="4596992"/>
            <a:ext cx="3353432" cy="1607013"/>
          </a:xfrm>
        </p:spPr>
        <p:txBody>
          <a:bodyPr vert="horz" lIns="91440" tIns="45720" rIns="91440" bIns="45720" rtlCol="0" anchor="ctr">
            <a:normAutofit/>
          </a:bodyPr>
          <a:lstStyle/>
          <a:p>
            <a:r>
              <a:rPr lang="en-US">
                <a:solidFill>
                  <a:srgbClr val="FFFFFF"/>
                </a:solidFill>
              </a:rPr>
              <a:t>Shared savings </a:t>
            </a:r>
          </a:p>
        </p:txBody>
      </p:sp>
      <p:sp>
        <p:nvSpPr>
          <p:cNvPr id="5" name="TextBox 4">
            <a:extLst>
              <a:ext uri="{FF2B5EF4-FFF2-40B4-BE49-F238E27FC236}">
                <a16:creationId xmlns:a16="http://schemas.microsoft.com/office/drawing/2014/main" id="{29802ADC-0333-6C07-FC15-0CEF1E55F438}"/>
              </a:ext>
            </a:extLst>
          </p:cNvPr>
          <p:cNvSpPr txBox="1"/>
          <p:nvPr/>
        </p:nvSpPr>
        <p:spPr>
          <a:xfrm>
            <a:off x="4271491" y="4596992"/>
            <a:ext cx="7240909" cy="1607012"/>
          </a:xfrm>
          <a:prstGeom prst="rect">
            <a:avLst/>
          </a:prstGeom>
        </p:spPr>
        <p:txBody>
          <a:bodyPr vert="horz" lIns="91440" tIns="45720" rIns="91440" bIns="45720" rtlCol="0" anchor="ctr">
            <a:normAutofit/>
          </a:bodyPr>
          <a:lstStyle/>
          <a:p>
            <a:pPr>
              <a:spcBef>
                <a:spcPct val="20000"/>
              </a:spcBef>
              <a:spcAft>
                <a:spcPts val="600"/>
              </a:spcAft>
              <a:buClr>
                <a:schemeClr val="accent1"/>
              </a:buClr>
              <a:buSzPct val="92000"/>
              <a:buFont typeface="Wingdings 2" panose="05020102010507070707" pitchFamily="18" charset="2"/>
              <a:buChar char=""/>
            </a:pPr>
            <a:r>
              <a:rPr lang="en-US" sz="2400" dirty="0">
                <a:solidFill>
                  <a:srgbClr val="FFFFFF"/>
                </a:solidFill>
              </a:rPr>
              <a:t>Chronic Condition Threshold Tab</a:t>
            </a:r>
          </a:p>
          <a:p>
            <a:pPr>
              <a:spcBef>
                <a:spcPct val="20000"/>
              </a:spcBef>
              <a:spcAft>
                <a:spcPts val="600"/>
              </a:spcAft>
              <a:buClr>
                <a:schemeClr val="accent1"/>
              </a:buClr>
              <a:buSzPct val="92000"/>
              <a:buFont typeface="Wingdings 2" panose="05020102010507070707" pitchFamily="18" charset="2"/>
              <a:buChar char=""/>
            </a:pPr>
            <a:endParaRPr lang="en-US" dirty="0">
              <a:solidFill>
                <a:srgbClr val="FFFFFF"/>
              </a:solidFill>
            </a:endParaRPr>
          </a:p>
        </p:txBody>
      </p:sp>
    </p:spTree>
    <p:extLst>
      <p:ext uri="{BB962C8B-B14F-4D97-AF65-F5344CB8AC3E}">
        <p14:creationId xmlns:p14="http://schemas.microsoft.com/office/powerpoint/2010/main" val="6298520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22B3B-0CEE-2C3A-6C78-9B7A32D39D7C}"/>
              </a:ext>
            </a:extLst>
          </p:cNvPr>
          <p:cNvSpPr>
            <a:spLocks noGrp="1"/>
          </p:cNvSpPr>
          <p:nvPr>
            <p:ph type="title"/>
          </p:nvPr>
        </p:nvSpPr>
        <p:spPr/>
        <p:txBody>
          <a:bodyPr/>
          <a:lstStyle/>
          <a:p>
            <a:r>
              <a:rPr lang="en-US" dirty="0"/>
              <a:t>APM 2 Code Set Tab</a:t>
            </a:r>
          </a:p>
        </p:txBody>
      </p:sp>
      <p:pic>
        <p:nvPicPr>
          <p:cNvPr id="5" name="Content Placeholder 4">
            <a:extLst>
              <a:ext uri="{FF2B5EF4-FFF2-40B4-BE49-F238E27FC236}">
                <a16:creationId xmlns:a16="http://schemas.microsoft.com/office/drawing/2014/main" id="{C9F4964D-B312-6A20-1D75-181B0765FDCC}"/>
              </a:ext>
            </a:extLst>
          </p:cNvPr>
          <p:cNvPicPr>
            <a:picLocks noGrp="1" noChangeAspect="1"/>
          </p:cNvPicPr>
          <p:nvPr>
            <p:ph idx="1"/>
          </p:nvPr>
        </p:nvPicPr>
        <p:blipFill>
          <a:blip r:embed="rId3"/>
          <a:stretch>
            <a:fillRect/>
          </a:stretch>
        </p:blipFill>
        <p:spPr>
          <a:xfrm>
            <a:off x="581192" y="2201007"/>
            <a:ext cx="3786199" cy="4105814"/>
          </a:xfrm>
        </p:spPr>
      </p:pic>
      <p:pic>
        <p:nvPicPr>
          <p:cNvPr id="7" name="Picture 6">
            <a:extLst>
              <a:ext uri="{FF2B5EF4-FFF2-40B4-BE49-F238E27FC236}">
                <a16:creationId xmlns:a16="http://schemas.microsoft.com/office/drawing/2014/main" id="{E92CFDE3-5196-6618-900A-A4A987E98FAC}"/>
              </a:ext>
            </a:extLst>
          </p:cNvPr>
          <p:cNvPicPr>
            <a:picLocks noChangeAspect="1"/>
          </p:cNvPicPr>
          <p:nvPr/>
        </p:nvPicPr>
        <p:blipFill>
          <a:blip r:embed="rId4"/>
          <a:stretch>
            <a:fillRect/>
          </a:stretch>
        </p:blipFill>
        <p:spPr>
          <a:xfrm>
            <a:off x="3818751" y="2201006"/>
            <a:ext cx="2895851" cy="3954838"/>
          </a:xfrm>
          <a:prstGeom prst="rect">
            <a:avLst/>
          </a:prstGeom>
        </p:spPr>
      </p:pic>
      <p:pic>
        <p:nvPicPr>
          <p:cNvPr id="9" name="Picture 8">
            <a:extLst>
              <a:ext uri="{FF2B5EF4-FFF2-40B4-BE49-F238E27FC236}">
                <a16:creationId xmlns:a16="http://schemas.microsoft.com/office/drawing/2014/main" id="{351BE40F-C539-EB71-A35C-9D2AC9DDE6F5}"/>
              </a:ext>
            </a:extLst>
          </p:cNvPr>
          <p:cNvPicPr>
            <a:picLocks noChangeAspect="1"/>
          </p:cNvPicPr>
          <p:nvPr/>
        </p:nvPicPr>
        <p:blipFill>
          <a:blip r:embed="rId5"/>
          <a:stretch>
            <a:fillRect/>
          </a:stretch>
        </p:blipFill>
        <p:spPr>
          <a:xfrm>
            <a:off x="6846466" y="2201006"/>
            <a:ext cx="2385267" cy="3954838"/>
          </a:xfrm>
          <a:prstGeom prst="rect">
            <a:avLst/>
          </a:prstGeom>
        </p:spPr>
      </p:pic>
      <p:pic>
        <p:nvPicPr>
          <p:cNvPr id="11" name="Picture 10">
            <a:extLst>
              <a:ext uri="{FF2B5EF4-FFF2-40B4-BE49-F238E27FC236}">
                <a16:creationId xmlns:a16="http://schemas.microsoft.com/office/drawing/2014/main" id="{8A208DB1-F8ED-D816-297B-FDCCABC17E8C}"/>
              </a:ext>
            </a:extLst>
          </p:cNvPr>
          <p:cNvPicPr>
            <a:picLocks noChangeAspect="1"/>
          </p:cNvPicPr>
          <p:nvPr/>
        </p:nvPicPr>
        <p:blipFill>
          <a:blip r:embed="rId6"/>
          <a:stretch>
            <a:fillRect/>
          </a:stretch>
        </p:blipFill>
        <p:spPr>
          <a:xfrm>
            <a:off x="9231733" y="2201006"/>
            <a:ext cx="2613887" cy="3954838"/>
          </a:xfrm>
          <a:prstGeom prst="rect">
            <a:avLst/>
          </a:prstGeom>
        </p:spPr>
      </p:pic>
    </p:spTree>
    <p:extLst>
      <p:ext uri="{BB962C8B-B14F-4D97-AF65-F5344CB8AC3E}">
        <p14:creationId xmlns:p14="http://schemas.microsoft.com/office/powerpoint/2010/main" val="1377638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6" name="Rectangle 35">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F9D2A66-510C-EC69-D0EC-827DF8BC4979}"/>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dirty="0">
                <a:solidFill>
                  <a:schemeClr val="tx1"/>
                </a:solidFill>
              </a:rPr>
              <a:t>Office hours with HCPF to discuss workbook </a:t>
            </a:r>
          </a:p>
        </p:txBody>
      </p:sp>
      <p:sp>
        <p:nvSpPr>
          <p:cNvPr id="5" name="Text Placeholder 4">
            <a:extLst>
              <a:ext uri="{FF2B5EF4-FFF2-40B4-BE49-F238E27FC236}">
                <a16:creationId xmlns:a16="http://schemas.microsoft.com/office/drawing/2014/main" id="{C251A44F-9EC7-0B28-E1F6-248CD01F653D}"/>
              </a:ext>
            </a:extLst>
          </p:cNvPr>
          <p:cNvSpPr>
            <a:spLocks noGrp="1"/>
          </p:cNvSpPr>
          <p:nvPr>
            <p:ph type="body" idx="1"/>
          </p:nvPr>
        </p:nvSpPr>
        <p:spPr>
          <a:xfrm>
            <a:off x="638621" y="4739780"/>
            <a:ext cx="3511233" cy="1147054"/>
          </a:xfrm>
        </p:spPr>
        <p:txBody>
          <a:bodyPr vert="horz" lIns="91440" tIns="45720" rIns="91440" bIns="45720" rtlCol="0" anchor="t">
            <a:normAutofit/>
          </a:bodyPr>
          <a:lstStyle/>
          <a:p>
            <a:r>
              <a:rPr lang="en-US" sz="2800" dirty="0"/>
              <a:t>June 3</a:t>
            </a:r>
            <a:r>
              <a:rPr lang="en-US" sz="2800" baseline="30000" dirty="0"/>
              <a:t>rd</a:t>
            </a:r>
            <a:r>
              <a:rPr lang="en-US" sz="2800" dirty="0"/>
              <a:t>  </a:t>
            </a:r>
          </a:p>
        </p:txBody>
      </p:sp>
      <p:sp>
        <p:nvSpPr>
          <p:cNvPr id="38" name="Rectangle 37">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descr="Hourglass and a calendar">
            <a:extLst>
              <a:ext uri="{FF2B5EF4-FFF2-40B4-BE49-F238E27FC236}">
                <a16:creationId xmlns:a16="http://schemas.microsoft.com/office/drawing/2014/main" id="{A7815373-A923-5713-EB7D-51BDEAE5D4A6}"/>
              </a:ext>
            </a:extLst>
          </p:cNvPr>
          <p:cNvPicPr>
            <a:picLocks noChangeAspect="1"/>
          </p:cNvPicPr>
          <p:nvPr/>
        </p:nvPicPr>
        <p:blipFill rotWithShape="1">
          <a:blip r:embed="rId3"/>
          <a:srcRect l="13179" r="13181" b="2"/>
          <a:stretch/>
        </p:blipFill>
        <p:spPr>
          <a:xfrm>
            <a:off x="4654295" y="10"/>
            <a:ext cx="7537705" cy="6857990"/>
          </a:xfrm>
          <a:prstGeom prst="rect">
            <a:avLst/>
          </a:prstGeom>
        </p:spPr>
      </p:pic>
    </p:spTree>
    <p:extLst>
      <p:ext uri="{BB962C8B-B14F-4D97-AF65-F5344CB8AC3E}">
        <p14:creationId xmlns:p14="http://schemas.microsoft.com/office/powerpoint/2010/main" val="47930480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04330DD7-0D0E-262A-B914-484E22A89CC1}"/>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dirty="0">
                <a:solidFill>
                  <a:schemeClr val="tx1"/>
                </a:solidFill>
              </a:rPr>
              <a:t>Next  training  session June 10</a:t>
            </a:r>
            <a:r>
              <a:rPr lang="en-US" baseline="30000" dirty="0">
                <a:solidFill>
                  <a:schemeClr val="tx1"/>
                </a:solidFill>
              </a:rPr>
              <a:t>th</a:t>
            </a:r>
            <a:r>
              <a:rPr lang="en-US" dirty="0">
                <a:solidFill>
                  <a:schemeClr val="tx1"/>
                </a:solidFill>
              </a:rPr>
              <a:t>  </a:t>
            </a:r>
          </a:p>
        </p:txBody>
      </p:sp>
      <p:sp>
        <p:nvSpPr>
          <p:cNvPr id="5" name="Text Placeholder 4">
            <a:extLst>
              <a:ext uri="{FF2B5EF4-FFF2-40B4-BE49-F238E27FC236}">
                <a16:creationId xmlns:a16="http://schemas.microsoft.com/office/drawing/2014/main" id="{4CD5CE38-01F4-52F2-A374-810648CA3EBF}"/>
              </a:ext>
            </a:extLst>
          </p:cNvPr>
          <p:cNvSpPr>
            <a:spLocks noGrp="1"/>
          </p:cNvSpPr>
          <p:nvPr>
            <p:ph type="body" idx="1"/>
          </p:nvPr>
        </p:nvSpPr>
        <p:spPr>
          <a:xfrm>
            <a:off x="638621" y="4739780"/>
            <a:ext cx="3511233" cy="1147054"/>
          </a:xfrm>
        </p:spPr>
        <p:txBody>
          <a:bodyPr vert="horz" lIns="91440" tIns="45720" rIns="91440" bIns="45720" rtlCol="0" anchor="t">
            <a:normAutofit/>
          </a:bodyPr>
          <a:lstStyle/>
          <a:p>
            <a:r>
              <a:rPr lang="en-US" sz="2200" dirty="0"/>
              <a:t>APM2 calculator is  APM2  the best APM for my practice </a:t>
            </a:r>
          </a:p>
        </p:txBody>
      </p:sp>
      <p:sp>
        <p:nvSpPr>
          <p:cNvPr id="23" name="Rectangle 2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descr="White calculator">
            <a:extLst>
              <a:ext uri="{FF2B5EF4-FFF2-40B4-BE49-F238E27FC236}">
                <a16:creationId xmlns:a16="http://schemas.microsoft.com/office/drawing/2014/main" id="{D8B76F5C-6D6C-1F88-3E54-9925FA381FFA}"/>
              </a:ext>
            </a:extLst>
          </p:cNvPr>
          <p:cNvPicPr>
            <a:picLocks noChangeAspect="1"/>
          </p:cNvPicPr>
          <p:nvPr/>
        </p:nvPicPr>
        <p:blipFill rotWithShape="1">
          <a:blip r:embed="rId3"/>
          <a:srcRect r="26633" b="-1"/>
          <a:stretch/>
        </p:blipFill>
        <p:spPr>
          <a:xfrm>
            <a:off x="4654295" y="10"/>
            <a:ext cx="7537705" cy="6857990"/>
          </a:xfrm>
          <a:prstGeom prst="rect">
            <a:avLst/>
          </a:prstGeom>
        </p:spPr>
      </p:pic>
    </p:spTree>
    <p:extLst>
      <p:ext uri="{BB962C8B-B14F-4D97-AF65-F5344CB8AC3E}">
        <p14:creationId xmlns:p14="http://schemas.microsoft.com/office/powerpoint/2010/main" val="226457964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E1A0-248B-FC75-4FD2-884B5FA53421}"/>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0879D583-96FC-9E81-9A92-D6204063353A}"/>
              </a:ext>
            </a:extLst>
          </p:cNvPr>
          <p:cNvSpPr>
            <a:spLocks noGrp="1"/>
          </p:cNvSpPr>
          <p:nvPr>
            <p:ph idx="1"/>
          </p:nvPr>
        </p:nvSpPr>
        <p:spPr/>
        <p:txBody>
          <a:bodyPr>
            <a:normAutofit/>
          </a:bodyPr>
          <a:lstStyle/>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Aptos" panose="020B0004020202020204" pitchFamily="34" charset="0"/>
              </a:rPr>
              <a:t> 1</a:t>
            </a:r>
            <a:r>
              <a:rPr lang="en-US" sz="1600" dirty="0">
                <a:effectLst/>
                <a:latin typeface="Calibri Light" panose="020F0302020204030204" pitchFamily="34" charset="0"/>
                <a:ea typeface="Calibri Light" panose="020F0302020204030204" pitchFamily="34" charset="0"/>
                <a:cs typeface="Calibri Light" panose="020F0302020204030204" pitchFamily="34" charset="0"/>
              </a:rPr>
              <a:t>. Physician-Focused Payment Model Technical Advisory Committee (PTAC) requested the development of a brief reference guide that summarizes some of the major types of payment methodologies that are typically used in Alternative Payment Models (APMs).1This analysis was prepared under contract #HHSP233201500048IHHSP23337014T between the Department of Health and Human Services’ Office of Health Policy of the Assistant Secretary for Planning and Evaluation (ASPE) and NORC at the University of Chicago. The opinions and views expressed in this analysis are those of the authors. They do not reflect the views of the Department of Health and Human Services, the contractor, or any other funding organizations. This analysis was completed on December 22, 2020. </a:t>
            </a:r>
          </a:p>
          <a:p>
            <a:pPr marL="0" marR="0" indent="0">
              <a:spcBef>
                <a:spcPts val="0"/>
              </a:spcBef>
              <a:spcAft>
                <a:spcPts val="0"/>
              </a:spcAft>
              <a:buNone/>
            </a:pPr>
            <a:endParaRPr lang="en-US" sz="1600" dirty="0">
              <a:effectLst/>
              <a:latin typeface="Calibri Light" panose="020F0302020204030204" pitchFamily="34" charset="0"/>
              <a:ea typeface="Calibri Light" panose="020F0302020204030204" pitchFamily="34" charset="0"/>
              <a:cs typeface="Calibri Light" panose="020F0302020204030204" pitchFamily="34" charset="0"/>
            </a:endParaRPr>
          </a:p>
          <a:p>
            <a:pPr marL="0" marR="0" indent="0">
              <a:spcBef>
                <a:spcPts val="0"/>
              </a:spcBef>
              <a:spcAft>
                <a:spcPts val="0"/>
              </a:spcAft>
              <a:buNone/>
            </a:pPr>
            <a:r>
              <a:rPr lang="en-US" sz="1600" dirty="0">
                <a:latin typeface="Calibri Light" panose="020F0302020204030204" pitchFamily="34" charset="0"/>
                <a:ea typeface="Calibri Light" panose="020F0302020204030204" pitchFamily="34" charset="0"/>
                <a:cs typeface="Calibri Light" panose="020F0302020204030204" pitchFamily="34" charset="0"/>
              </a:rPr>
              <a:t>2. PURPOSE The Health Care Payment Learning &amp; Action Network (LAN) aims for: BETTER CARE MISSION SMARTER SPENDING HEALTHIER PEOPLE To accelerate the health care system’s transition to alternative payment models (APMs) by combining the innovation, power, and reach of the private and public sectors. OUR GOAL Adoption of Alternative Payment Model</a:t>
            </a:r>
            <a:endParaRPr lang="en-US" sz="1600" dirty="0">
              <a:effectLst/>
              <a:latin typeface="Calibri Light" panose="020F0302020204030204" pitchFamily="34" charset="0"/>
              <a:ea typeface="Calibri Light" panose="020F0302020204030204" pitchFamily="34" charset="0"/>
              <a:cs typeface="Calibri Light" panose="020F030202020403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3656030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8551-6B43-76BE-BD67-136A7A92A2DB}"/>
              </a:ext>
            </a:extLst>
          </p:cNvPr>
          <p:cNvSpPr>
            <a:spLocks noGrp="1"/>
          </p:cNvSpPr>
          <p:nvPr>
            <p:ph type="title"/>
          </p:nvPr>
        </p:nvSpPr>
        <p:spPr>
          <a:xfrm>
            <a:off x="581192" y="702156"/>
            <a:ext cx="11029616" cy="879218"/>
          </a:xfrm>
        </p:spPr>
        <p:txBody>
          <a:bodyPr>
            <a:normAutofit fontScale="90000"/>
          </a:bodyPr>
          <a:lstStyle/>
          <a:p>
            <a:r>
              <a:rPr lang="en-US" dirty="0"/>
              <a:t> Home  work and class session </a:t>
            </a:r>
            <a:br>
              <a:rPr lang="en-US" dirty="0"/>
            </a:br>
            <a:endParaRPr lang="en-US" dirty="0"/>
          </a:p>
        </p:txBody>
      </p:sp>
      <p:sp>
        <p:nvSpPr>
          <p:cNvPr id="3" name="Content Placeholder 2">
            <a:extLst>
              <a:ext uri="{FF2B5EF4-FFF2-40B4-BE49-F238E27FC236}">
                <a16:creationId xmlns:a16="http://schemas.microsoft.com/office/drawing/2014/main" id="{CE03230B-06FC-7050-292F-C65A621E4E22}"/>
              </a:ext>
            </a:extLst>
          </p:cNvPr>
          <p:cNvSpPr>
            <a:spLocks noGrp="1"/>
          </p:cNvSpPr>
          <p:nvPr>
            <p:ph idx="1"/>
          </p:nvPr>
        </p:nvSpPr>
        <p:spPr>
          <a:xfrm>
            <a:off x="581192" y="1269402"/>
            <a:ext cx="11029615" cy="4705948"/>
          </a:xfrm>
        </p:spPr>
        <p:txBody>
          <a:bodyPr>
            <a:normAutofit fontScale="85000" lnSpcReduction="10000"/>
          </a:bodyPr>
          <a:lstStyle/>
          <a:p>
            <a:r>
              <a:rPr lang="en-US" dirty="0"/>
              <a:t>Every facilitator on the list is sent the workbook ahead of the meeting, sent  by Wednesday May 22nd with these instructions. </a:t>
            </a:r>
          </a:p>
          <a:p>
            <a:r>
              <a:rPr lang="en-US" dirty="0"/>
              <a:t>Instructions:</a:t>
            </a:r>
          </a:p>
          <a:p>
            <a:pPr lvl="1">
              <a:buFont typeface="Wingdings" panose="05000000000000000000" pitchFamily="2" charset="2"/>
              <a:buChar char="§"/>
            </a:pPr>
            <a:r>
              <a:rPr lang="en-US" dirty="0"/>
              <a:t>Facilitators are encouraged to research ahead of the class session, from their own knowledge and from research on HCPF website what the HCPF APM2 workbook tells the pracice about their participation in APM2.  </a:t>
            </a:r>
          </a:p>
          <a:p>
            <a:pPr lvl="1">
              <a:buFont typeface="Wingdings" panose="05000000000000000000" pitchFamily="2" charset="2"/>
              <a:buChar char="§"/>
            </a:pPr>
            <a:r>
              <a:rPr lang="en-US" dirty="0"/>
              <a:t>What does the summary page tells us what and how do they think the numbers are derived </a:t>
            </a:r>
          </a:p>
          <a:p>
            <a:pPr lvl="1">
              <a:buFont typeface="Wingdings" panose="05000000000000000000" pitchFamily="2" charset="2"/>
              <a:buChar char="§"/>
            </a:pPr>
            <a:r>
              <a:rPr lang="en-US" dirty="0"/>
              <a:t>Also, research what does the shared savings page means and how those numbers are derived.  </a:t>
            </a:r>
          </a:p>
          <a:p>
            <a:pPr lvl="1">
              <a:buFont typeface="Wingdings" panose="05000000000000000000" pitchFamily="2" charset="2"/>
              <a:buChar char="§"/>
            </a:pPr>
            <a:r>
              <a:rPr lang="en-US" dirty="0"/>
              <a:t>What does the data support tab tell us how does it fit into the other tabs </a:t>
            </a:r>
          </a:p>
          <a:p>
            <a:pPr lvl="1">
              <a:buFont typeface="Wingdings" panose="05000000000000000000" pitchFamily="2" charset="2"/>
              <a:buChar char="§"/>
            </a:pPr>
            <a:r>
              <a:rPr lang="en-US" dirty="0"/>
              <a:t>How is the tab titled APM2 code set used? </a:t>
            </a:r>
          </a:p>
          <a:p>
            <a:r>
              <a:rPr lang="en-US" dirty="0"/>
              <a:t>At slide 8 they are broken onto teams for 10-12 minutes to discuss and agree as a team how they would explain one of </a:t>
            </a:r>
            <a:r>
              <a:rPr lang="en-US" dirty="0" err="1"/>
              <a:t>thr</a:t>
            </a:r>
            <a:r>
              <a:rPr lang="en-US" dirty="0"/>
              <a:t> three sections in the workbook to a pracice. </a:t>
            </a:r>
          </a:p>
          <a:p>
            <a:r>
              <a:rPr lang="en-US" dirty="0"/>
              <a:t>Come back to the whole group and share 10 minutes </a:t>
            </a:r>
          </a:p>
          <a:p>
            <a:r>
              <a:rPr lang="en-US" dirty="0"/>
              <a:t>HCPF team goes through slides 10-19 explaining the workbook conforming or correcting </a:t>
            </a:r>
          </a:p>
          <a:p>
            <a:r>
              <a:rPr lang="en-US" dirty="0"/>
              <a:t>The next session, APM2 calculator, wil reinforce this session. </a:t>
            </a:r>
          </a:p>
          <a:p>
            <a:r>
              <a:rPr lang="en-US" dirty="0"/>
              <a:t>Homework seek out practice with APM2 2024 workbook and review </a:t>
            </a:r>
          </a:p>
          <a:p>
            <a:r>
              <a:rPr lang="en-US" dirty="0"/>
              <a:t>Attend office hours which HCPF also needs to attend to answer your questions.</a:t>
            </a:r>
          </a:p>
        </p:txBody>
      </p:sp>
    </p:spTree>
    <p:extLst>
      <p:ext uri="{BB962C8B-B14F-4D97-AF65-F5344CB8AC3E}">
        <p14:creationId xmlns:p14="http://schemas.microsoft.com/office/powerpoint/2010/main" val="379821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5527-A344-24A9-03F1-D740C3257138}"/>
              </a:ext>
            </a:extLst>
          </p:cNvPr>
          <p:cNvSpPr>
            <a:spLocks noGrp="1"/>
          </p:cNvSpPr>
          <p:nvPr>
            <p:ph type="title"/>
          </p:nvPr>
        </p:nvSpPr>
        <p:spPr/>
        <p:txBody>
          <a:bodyPr/>
          <a:lstStyle/>
          <a:p>
            <a:r>
              <a:rPr lang="en-US" dirty="0"/>
              <a:t>Introductions </a:t>
            </a:r>
          </a:p>
        </p:txBody>
      </p:sp>
      <p:sp>
        <p:nvSpPr>
          <p:cNvPr id="3" name="Content Placeholder 2">
            <a:extLst>
              <a:ext uri="{FF2B5EF4-FFF2-40B4-BE49-F238E27FC236}">
                <a16:creationId xmlns:a16="http://schemas.microsoft.com/office/drawing/2014/main" id="{E6FD5396-D088-1F3C-CF0E-93005F30A33D}"/>
              </a:ext>
            </a:extLst>
          </p:cNvPr>
          <p:cNvSpPr>
            <a:spLocks noGrp="1"/>
          </p:cNvSpPr>
          <p:nvPr>
            <p:ph sz="half" idx="1"/>
          </p:nvPr>
        </p:nvSpPr>
        <p:spPr>
          <a:xfrm>
            <a:off x="581193" y="2228003"/>
            <a:ext cx="5690515" cy="3633047"/>
          </a:xfrm>
        </p:spPr>
        <p:txBody>
          <a:bodyPr>
            <a:normAutofit/>
          </a:bodyPr>
          <a:lstStyle/>
          <a:p>
            <a:pPr marL="0" marR="0" fontAlgn="base">
              <a:spcBef>
                <a:spcPts val="0"/>
              </a:spcBef>
              <a:spcAft>
                <a:spcPts val="0"/>
              </a:spcAft>
            </a:pPr>
            <a:r>
              <a:rPr lang="en-US" sz="2000" dirty="0">
                <a:latin typeface="Calibri" panose="020F0502020204030204" pitchFamily="34" charset="0"/>
                <a:ea typeface="Calibri" panose="020F0502020204030204" pitchFamily="34" charset="0"/>
                <a:cs typeface="Calibri" panose="020F0502020204030204" pitchFamily="34" charset="0"/>
              </a:rPr>
              <a:t>Araceli Santistevan- HCPF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APM 2 Analyst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r>
              <a:rPr lang="it-IT" sz="2000" dirty="0">
                <a:latin typeface="Calibri" panose="020F0502020204030204" pitchFamily="34" charset="0"/>
                <a:ea typeface="Calibri" panose="020F0502020204030204" pitchFamily="34" charset="0"/>
                <a:cs typeface="Calibri" panose="020F0502020204030204" pitchFamily="34" charset="0"/>
              </a:rPr>
              <a:t>Cordell Cossairt – HCPF</a:t>
            </a:r>
          </a:p>
          <a:p>
            <a:r>
              <a:rPr lang="it-IT" sz="2000" dirty="0">
                <a:latin typeface="Calibri" panose="020F0502020204030204" pitchFamily="34" charset="0"/>
                <a:ea typeface="Calibri" panose="020F0502020204030204" pitchFamily="34" charset="0"/>
                <a:cs typeface="Calibri" panose="020F0502020204030204" pitchFamily="34" charset="0"/>
              </a:rPr>
              <a:t>Pamela Ballou-Nelson Healthcare Consulting  Inc</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400" dirty="0"/>
          </a:p>
        </p:txBody>
      </p:sp>
    </p:spTree>
    <p:extLst>
      <p:ext uri="{BB962C8B-B14F-4D97-AF65-F5344CB8AC3E}">
        <p14:creationId xmlns:p14="http://schemas.microsoft.com/office/powerpoint/2010/main" val="214779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2" name="Rectangle 2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19B0112A-3526-74FF-D20A-E8E48763A4D8}"/>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a:solidFill>
                  <a:schemeClr val="tx1"/>
                </a:solidFill>
              </a:rPr>
              <a:t>APM Framework </a:t>
            </a:r>
          </a:p>
        </p:txBody>
      </p:sp>
      <p:sp>
        <p:nvSpPr>
          <p:cNvPr id="24" name="Rectangle 2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descr="A diagram of a list of items&#10;&#10;Description automatically generated with medium confidence">
            <a:extLst>
              <a:ext uri="{FF2B5EF4-FFF2-40B4-BE49-F238E27FC236}">
                <a16:creationId xmlns:a16="http://schemas.microsoft.com/office/drawing/2014/main" id="{7FF5E7E6-009B-7333-D95F-D72F94A6425D}"/>
              </a:ext>
            </a:extLst>
          </p:cNvPr>
          <p:cNvPicPr>
            <a:picLocks noGrp="1" noChangeAspect="1"/>
          </p:cNvPicPr>
          <p:nvPr>
            <p:ph idx="1"/>
          </p:nvPr>
        </p:nvPicPr>
        <p:blipFill rotWithShape="1">
          <a:blip r:embed="rId3"/>
          <a:srcRect r="-1" b="564"/>
          <a:stretch/>
        </p:blipFill>
        <p:spPr>
          <a:xfrm>
            <a:off x="4654295" y="10"/>
            <a:ext cx="7537705" cy="6857990"/>
          </a:xfrm>
          <a:prstGeom prst="rect">
            <a:avLst/>
          </a:prstGeom>
        </p:spPr>
      </p:pic>
      <p:pic>
        <p:nvPicPr>
          <p:cNvPr id="10" name="Picture 9">
            <a:extLst>
              <a:ext uri="{FF2B5EF4-FFF2-40B4-BE49-F238E27FC236}">
                <a16:creationId xmlns:a16="http://schemas.microsoft.com/office/drawing/2014/main" id="{51E174BF-471E-2F82-8E89-C41F2B259AB1}"/>
              </a:ext>
            </a:extLst>
          </p:cNvPr>
          <p:cNvPicPr>
            <a:picLocks noChangeAspect="1"/>
          </p:cNvPicPr>
          <p:nvPr/>
        </p:nvPicPr>
        <p:blipFill>
          <a:blip r:embed="rId4"/>
          <a:stretch>
            <a:fillRect/>
          </a:stretch>
        </p:blipFill>
        <p:spPr>
          <a:xfrm>
            <a:off x="1254903" y="5015596"/>
            <a:ext cx="1295512" cy="518205"/>
          </a:xfrm>
          <a:prstGeom prst="rect">
            <a:avLst/>
          </a:prstGeom>
        </p:spPr>
      </p:pic>
    </p:spTree>
    <p:extLst>
      <p:ext uri="{BB962C8B-B14F-4D97-AF65-F5344CB8AC3E}">
        <p14:creationId xmlns:p14="http://schemas.microsoft.com/office/powerpoint/2010/main" val="149350553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D48E3-467C-EA7B-A8F4-9617DFAB45A1}"/>
              </a:ext>
            </a:extLst>
          </p:cNvPr>
          <p:cNvSpPr>
            <a:spLocks noGrp="1"/>
          </p:cNvSpPr>
          <p:nvPr>
            <p:ph type="title"/>
          </p:nvPr>
        </p:nvSpPr>
        <p:spPr>
          <a:xfrm>
            <a:off x="581193" y="761931"/>
            <a:ext cx="11029616" cy="988332"/>
          </a:xfrm>
        </p:spPr>
        <p:txBody>
          <a:bodyPr>
            <a:normAutofit/>
          </a:bodyPr>
          <a:lstStyle/>
          <a:p>
            <a:r>
              <a:rPr lang="en-US" dirty="0">
                <a:effectLst/>
                <a:latin typeface="Calibri" panose="020F0502020204030204" pitchFamily="34" charset="0"/>
                <a:ea typeface="Aptos" panose="020B0004020202020204" pitchFamily="34" charset="0"/>
                <a:cs typeface="Times New Roman" panose="02020603050405020304" pitchFamily="18" charset="0"/>
              </a:rPr>
              <a:t>PRINCIPLES concepts OF THE APM FRAMEWORK </a:t>
            </a:r>
            <a:br>
              <a:rPr lang="en-US" dirty="0">
                <a:effectLst/>
                <a:latin typeface="Calibri" panose="020F0502020204030204" pitchFamily="34" charset="0"/>
                <a:ea typeface="Aptos" panose="020B0004020202020204" pitchFamily="34" charset="0"/>
                <a:cs typeface="Times New Roman" panose="02020603050405020304" pitchFamily="18" charset="0"/>
              </a:rPr>
            </a:br>
            <a:r>
              <a:rPr lang="en-US" sz="1100" dirty="0">
                <a:effectLst/>
                <a:latin typeface="Calibri" panose="020F0502020204030204" pitchFamily="34" charset="0"/>
                <a:ea typeface="Aptos" panose="020B0004020202020204" pitchFamily="34" charset="0"/>
                <a:cs typeface="Times New Roman" panose="02020603050405020304" pitchFamily="18" charset="0"/>
              </a:rPr>
              <a:t>(</a:t>
            </a:r>
            <a:r>
              <a:rPr lang="en-US" sz="1100" b="1" i="0" dirty="0">
                <a:solidFill>
                  <a:srgbClr val="0F0F0F"/>
                </a:solidFill>
                <a:effectLst/>
                <a:highlight>
                  <a:srgbClr val="FFFFFF"/>
                </a:highlight>
                <a:latin typeface="Roboto" panose="02000000000000000000" pitchFamily="2" charset="0"/>
              </a:rPr>
              <a:t>Health Care Payment Learning Action Network (HCPLAN))</a:t>
            </a:r>
            <a:br>
              <a:rPr lang="en-US" sz="1100" dirty="0">
                <a:effectLst/>
                <a:latin typeface="Aptos" panose="020B0004020202020204" pitchFamily="34" charset="0"/>
                <a:ea typeface="Aptos" panose="020B0004020202020204" pitchFamily="34" charset="0"/>
                <a:cs typeface="Times New Roman" panose="02020603050405020304" pitchFamily="18" charset="0"/>
              </a:rPr>
            </a:br>
            <a:endParaRPr lang="en-US" sz="1100" dirty="0"/>
          </a:p>
        </p:txBody>
      </p:sp>
      <p:sp>
        <p:nvSpPr>
          <p:cNvPr id="5" name="Content Placeholder 4">
            <a:extLst>
              <a:ext uri="{FF2B5EF4-FFF2-40B4-BE49-F238E27FC236}">
                <a16:creationId xmlns:a16="http://schemas.microsoft.com/office/drawing/2014/main" id="{8B449B8D-7055-BBB4-0661-5AC300C6878A}"/>
              </a:ext>
            </a:extLst>
          </p:cNvPr>
          <p:cNvSpPr>
            <a:spLocks noGrp="1"/>
          </p:cNvSpPr>
          <p:nvPr>
            <p:ph sz="half" idx="1"/>
          </p:nvPr>
        </p:nvSpPr>
        <p:spPr/>
        <p:txBody>
          <a:bodyPr>
            <a:normAutofit fontScale="92500" lnSpcReduction="10000"/>
          </a:bodyPr>
          <a:lstStyle/>
          <a:p>
            <a:r>
              <a:rPr lang="en-US" dirty="0"/>
              <a:t>It is essential to empower patients to be partners in health care transformation.</a:t>
            </a:r>
          </a:p>
          <a:p>
            <a:r>
              <a:rPr lang="en-US" dirty="0"/>
              <a:t>Reforms to payment mechanisms will only be as successful as the capabilities of the delivery system and the innovations they support.</a:t>
            </a:r>
          </a:p>
          <a:p>
            <a:r>
              <a:rPr lang="en-US" dirty="0"/>
              <a:t>The goal for payment reform is to transition health care payments from FFS to APMs. </a:t>
            </a:r>
          </a:p>
          <a:p>
            <a:r>
              <a:rPr lang="en-US" b="1" dirty="0"/>
              <a:t>Payment models that do not take quality of care into account are not considered APMs in the APM Framework and thus are not counted as progress toward payment reform.</a:t>
            </a:r>
          </a:p>
          <a:p>
            <a:endParaRPr lang="en-US" dirty="0"/>
          </a:p>
        </p:txBody>
      </p:sp>
      <p:sp>
        <p:nvSpPr>
          <p:cNvPr id="6" name="Content Placeholder 5">
            <a:extLst>
              <a:ext uri="{FF2B5EF4-FFF2-40B4-BE49-F238E27FC236}">
                <a16:creationId xmlns:a16="http://schemas.microsoft.com/office/drawing/2014/main" id="{2B216649-4BA8-B061-044D-F7B88C8C9919}"/>
              </a:ext>
            </a:extLst>
          </p:cNvPr>
          <p:cNvSpPr>
            <a:spLocks noGrp="1"/>
          </p:cNvSpPr>
          <p:nvPr>
            <p:ph sz="half" idx="2"/>
          </p:nvPr>
        </p:nvSpPr>
        <p:spPr/>
        <p:txBody>
          <a:bodyPr>
            <a:normAutofit fontScale="92500" lnSpcReduction="10000"/>
          </a:bodyPr>
          <a:lstStyle/>
          <a:p>
            <a:r>
              <a:rPr lang="en-US" b="1" dirty="0"/>
              <a:t>Value-based incentives should be considerable enough to motivate providers to invest in and adopt new approaches to care delivery without subjecting them to unmanageable financial and clinical risk</a:t>
            </a:r>
            <a:r>
              <a:rPr lang="en-US" dirty="0"/>
              <a:t>.</a:t>
            </a:r>
          </a:p>
          <a:p>
            <a:r>
              <a:rPr lang="en-US" dirty="0"/>
              <a:t>When using more than one type of payment, APMs will be classified according to the dominant form of payment.</a:t>
            </a:r>
          </a:p>
          <a:p>
            <a:r>
              <a:rPr lang="en-US" b="1" dirty="0"/>
              <a:t>Centers of excellence, accountable care organizations, and patient-centered medical homes are examples, rather than Categories, in the APM Framework because they are delivery systems that can be applied to and supported by a variety of payment models.</a:t>
            </a:r>
          </a:p>
        </p:txBody>
      </p:sp>
    </p:spTree>
    <p:extLst>
      <p:ext uri="{BB962C8B-B14F-4D97-AF65-F5344CB8AC3E}">
        <p14:creationId xmlns:p14="http://schemas.microsoft.com/office/powerpoint/2010/main" val="9098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95A978B-E3D5-7212-B2A8-F0923BB77BD8}"/>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dirty="0">
                <a:solidFill>
                  <a:schemeClr val="tx1"/>
                </a:solidFill>
              </a:rPr>
              <a:t>WHY  APM2?</a:t>
            </a:r>
            <a:br>
              <a:rPr lang="en-US" sz="3600" dirty="0">
                <a:solidFill>
                  <a:schemeClr val="tx1"/>
                </a:solidFill>
              </a:rPr>
            </a:br>
            <a:br>
              <a:rPr lang="en-US" sz="3600" dirty="0">
                <a:solidFill>
                  <a:schemeClr val="tx1"/>
                </a:solidFill>
              </a:rPr>
            </a:br>
            <a:r>
              <a:rPr lang="en-US" sz="1800" dirty="0">
                <a:solidFill>
                  <a:schemeClr val="tx1"/>
                </a:solidFill>
              </a:rPr>
              <a:t>Understanding the APM2 workbook </a:t>
            </a:r>
            <a:br>
              <a:rPr lang="en-US" sz="3600" dirty="0">
                <a:solidFill>
                  <a:schemeClr val="tx1"/>
                </a:solidFill>
              </a:rPr>
            </a:br>
            <a:endParaRPr lang="en-US" sz="3600" dirty="0">
              <a:solidFill>
                <a:schemeClr val="tx1"/>
              </a:solidFill>
            </a:endParaRPr>
          </a:p>
        </p:txBody>
      </p:sp>
      <p:pic>
        <p:nvPicPr>
          <p:cNvPr id="6" name="Picture 5" descr="Calculator and folders">
            <a:extLst>
              <a:ext uri="{FF2B5EF4-FFF2-40B4-BE49-F238E27FC236}">
                <a16:creationId xmlns:a16="http://schemas.microsoft.com/office/drawing/2014/main" id="{DF3B1E81-AFB5-03A5-7240-E58BEC9ED526}"/>
              </a:ext>
            </a:extLst>
          </p:cNvPr>
          <p:cNvPicPr>
            <a:picLocks noChangeAspect="1"/>
          </p:cNvPicPr>
          <p:nvPr/>
        </p:nvPicPr>
        <p:blipFill rotWithShape="1">
          <a:blip r:embed="rId3"/>
          <a:srcRect l="1686" r="23024" b="-1"/>
          <a:stretch/>
        </p:blipFill>
        <p:spPr>
          <a:xfrm>
            <a:off x="20" y="10"/>
            <a:ext cx="7537685" cy="6857990"/>
          </a:xfrm>
          <a:prstGeom prst="rect">
            <a:avLst/>
          </a:prstGeom>
        </p:spPr>
      </p:pic>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3416796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5C9B4-7E07-6B65-6630-893CCADE195F}"/>
              </a:ext>
            </a:extLst>
          </p:cNvPr>
          <p:cNvSpPr>
            <a:spLocks noGrp="1"/>
          </p:cNvSpPr>
          <p:nvPr>
            <p:ph type="title"/>
          </p:nvPr>
        </p:nvSpPr>
        <p:spPr/>
        <p:txBody>
          <a:bodyPr>
            <a:normAutofit/>
          </a:bodyPr>
          <a:lstStyle/>
          <a:p>
            <a:r>
              <a:rPr lang="en-US" dirty="0"/>
              <a:t>APM2 Workbook  How it is structured - Four sections</a:t>
            </a:r>
            <a:br>
              <a:rPr lang="en-US" dirty="0"/>
            </a:br>
            <a:endParaRPr lang="en-US" dirty="0"/>
          </a:p>
        </p:txBody>
      </p:sp>
      <p:graphicFrame>
        <p:nvGraphicFramePr>
          <p:cNvPr id="5" name="Content Placeholder 2">
            <a:extLst>
              <a:ext uri="{FF2B5EF4-FFF2-40B4-BE49-F238E27FC236}">
                <a16:creationId xmlns:a16="http://schemas.microsoft.com/office/drawing/2014/main" id="{0804D949-A03D-5500-8ADD-8C52E1577D2A}"/>
              </a:ext>
            </a:extLst>
          </p:cNvPr>
          <p:cNvGraphicFramePr>
            <a:graphicFrameLocks noGrp="1"/>
          </p:cNvGraphicFramePr>
          <p:nvPr>
            <p:ph idx="1"/>
            <p:extLst>
              <p:ext uri="{D42A27DB-BD31-4B8C-83A1-F6EECF244321}">
                <p14:modId xmlns:p14="http://schemas.microsoft.com/office/powerpoint/2010/main" val="1193083258"/>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3651E4A-9BA2-86B4-BBFB-95DE75B74FA8}"/>
              </a:ext>
            </a:extLst>
          </p:cNvPr>
          <p:cNvSpPr txBox="1"/>
          <p:nvPr/>
        </p:nvSpPr>
        <p:spPr>
          <a:xfrm>
            <a:off x="10122947" y="4604272"/>
            <a:ext cx="1366221" cy="923330"/>
          </a:xfrm>
          <a:prstGeom prst="rect">
            <a:avLst/>
          </a:prstGeom>
          <a:noFill/>
        </p:spPr>
        <p:txBody>
          <a:bodyPr wrap="square" rtlCol="0">
            <a:spAutoFit/>
          </a:bodyPr>
          <a:lstStyle/>
          <a:p>
            <a:r>
              <a:rPr lang="en-US" dirty="0"/>
              <a:t>APM2 Code Set Tab </a:t>
            </a:r>
          </a:p>
          <a:p>
            <a:endParaRPr lang="en-US" dirty="0"/>
          </a:p>
        </p:txBody>
      </p:sp>
      <p:sp>
        <p:nvSpPr>
          <p:cNvPr id="7" name="Rectangle 6" descr="Checkmark">
            <a:extLst>
              <a:ext uri="{FF2B5EF4-FFF2-40B4-BE49-F238E27FC236}">
                <a16:creationId xmlns:a16="http://schemas.microsoft.com/office/drawing/2014/main" id="{2FDCF5D1-85D1-2CCE-8DAD-9898AA61469D}"/>
              </a:ext>
            </a:extLst>
          </p:cNvPr>
          <p:cNvSpPr/>
          <p:nvPr/>
        </p:nvSpPr>
        <p:spPr>
          <a:xfrm>
            <a:off x="10151850" y="2920321"/>
            <a:ext cx="1458957" cy="145895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82965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2AED321A-2A0C-634B-D219-B1653470EECE}"/>
              </a:ext>
            </a:extLst>
          </p:cNvPr>
          <p:cNvPicPr>
            <a:picLocks noChangeAspect="1"/>
          </p:cNvPicPr>
          <p:nvPr/>
        </p:nvPicPr>
        <p:blipFill rotWithShape="1">
          <a:blip r:embed="rId3"/>
          <a:srcRect t="7317" b="2321"/>
          <a:stretch/>
        </p:blipFill>
        <p:spPr>
          <a:xfrm>
            <a:off x="20" y="-22"/>
            <a:ext cx="12191977" cy="6858022"/>
          </a:xfrm>
          <a:prstGeom prst="rect">
            <a:avLst/>
          </a:prstGeom>
        </p:spPr>
      </p:pic>
      <p:sp>
        <p:nvSpPr>
          <p:cNvPr id="18" name="Rectangle 1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B16B02A-BA4B-67EF-238E-EF989C835BC5}"/>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90000"/>
              </a:lnSpc>
            </a:pPr>
            <a:r>
              <a:rPr lang="en-US" sz="4100" dirty="0">
                <a:solidFill>
                  <a:schemeClr val="bg1"/>
                </a:solidFill>
              </a:rPr>
              <a:t>Breakout Rooms How would you explain APM2 workbook to a practice  15 minute </a:t>
            </a:r>
          </a:p>
        </p:txBody>
      </p:sp>
      <p:sp>
        <p:nvSpPr>
          <p:cNvPr id="20" name="Rectangle 19">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47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065C9B4-7E07-6B65-6630-893CCADE195F}"/>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a:solidFill>
                  <a:schemeClr val="tx1"/>
                </a:solidFill>
              </a:rPr>
              <a:t>Review of breakout presentatons </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Calendar on table">
            <a:extLst>
              <a:ext uri="{FF2B5EF4-FFF2-40B4-BE49-F238E27FC236}">
                <a16:creationId xmlns:a16="http://schemas.microsoft.com/office/drawing/2014/main" id="{8A0D2B1E-AAF8-F5FD-697C-D86BCADF751F}"/>
              </a:ext>
            </a:extLst>
          </p:cNvPr>
          <p:cNvPicPr>
            <a:picLocks noChangeAspect="1"/>
          </p:cNvPicPr>
          <p:nvPr/>
        </p:nvPicPr>
        <p:blipFill rotWithShape="1">
          <a:blip r:embed="rId3"/>
          <a:srcRect r="26633" b="-1"/>
          <a:stretch/>
        </p:blipFill>
        <p:spPr>
          <a:xfrm>
            <a:off x="4654295" y="10"/>
            <a:ext cx="7537705" cy="6857990"/>
          </a:xfrm>
          <a:prstGeom prst="rect">
            <a:avLst/>
          </a:prstGeom>
        </p:spPr>
      </p:pic>
      <p:sp>
        <p:nvSpPr>
          <p:cNvPr id="3" name="TextBox 2">
            <a:extLst>
              <a:ext uri="{FF2B5EF4-FFF2-40B4-BE49-F238E27FC236}">
                <a16:creationId xmlns:a16="http://schemas.microsoft.com/office/drawing/2014/main" id="{80AA7CC0-1EA2-0837-46A0-18A6C61E4B62}"/>
              </a:ext>
            </a:extLst>
          </p:cNvPr>
          <p:cNvSpPr txBox="1"/>
          <p:nvPr/>
        </p:nvSpPr>
        <p:spPr>
          <a:xfrm>
            <a:off x="6777318" y="2571078"/>
            <a:ext cx="2721684" cy="1569660"/>
          </a:xfrm>
          <a:prstGeom prst="rect">
            <a:avLst/>
          </a:prstGeom>
          <a:noFill/>
        </p:spPr>
        <p:txBody>
          <a:bodyPr wrap="square" rtlCol="0">
            <a:spAutoFit/>
          </a:bodyPr>
          <a:lstStyle/>
          <a:p>
            <a:r>
              <a:rPr lang="en-US" sz="2400" dirty="0">
                <a:solidFill>
                  <a:schemeClr val="bg1"/>
                </a:solidFill>
              </a:rPr>
              <a:t>One person from each group share</a:t>
            </a:r>
          </a:p>
          <a:p>
            <a:endParaRPr lang="en-US" sz="2400" dirty="0">
              <a:solidFill>
                <a:schemeClr val="bg1"/>
              </a:solidFill>
            </a:endParaRPr>
          </a:p>
          <a:p>
            <a:r>
              <a:rPr lang="en-US" sz="2400" dirty="0">
                <a:solidFill>
                  <a:schemeClr val="bg1"/>
                </a:solidFill>
              </a:rPr>
              <a:t>HCPF will respond  </a:t>
            </a:r>
          </a:p>
        </p:txBody>
      </p:sp>
    </p:spTree>
    <p:extLst>
      <p:ext uri="{BB962C8B-B14F-4D97-AF65-F5344CB8AC3E}">
        <p14:creationId xmlns:p14="http://schemas.microsoft.com/office/powerpoint/2010/main" val="372195131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00B2AC-C335-4100-B8B3-2D9F49A72906}">
  <ds:schemaRefs>
    <ds:schemaRef ds:uri="http://purl.org/dc/dcmitype/"/>
    <ds:schemaRef ds:uri="71af3243-3dd4-4a8d-8c0d-dd76da1f02a5"/>
    <ds:schemaRef ds:uri="http://schemas.openxmlformats.org/package/2006/metadata/core-properties"/>
    <ds:schemaRef ds:uri="http://schemas.microsoft.com/sharepoint/v3"/>
    <ds:schemaRef ds:uri="http://schemas.microsoft.com/office/2006/documentManagement/types"/>
    <ds:schemaRef ds:uri="230e9df3-be65-4c73-a93b-d1236ebd677e"/>
    <ds:schemaRef ds:uri="http://purl.org/dc/elements/1.1/"/>
    <ds:schemaRef ds:uri="http://www.w3.org/XML/1998/namespace"/>
    <ds:schemaRef ds:uri="16c05727-aa75-4e4a-9b5f-8a80a1165891"/>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9D1F84C-D1FD-4B1B-9CFD-8E0D96AC4DF2}">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{F35DF627-7E9C-49F5-B0FE-5BE6F890877F}tf45205285_win32</Template>
  <TotalTime>575</TotalTime>
  <Words>1123</Words>
  <Application>Microsoft Office PowerPoint</Application>
  <PresentationFormat>Widescreen</PresentationFormat>
  <Paragraphs>109</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Calibri</vt:lpstr>
      <vt:lpstr>Calibri Light</vt:lpstr>
      <vt:lpstr>Gill Sans MT</vt:lpstr>
      <vt:lpstr>Roboto</vt:lpstr>
      <vt:lpstr>Wingdings</vt:lpstr>
      <vt:lpstr>Wingdings 2</vt:lpstr>
      <vt:lpstr>DividendVTI</vt:lpstr>
      <vt:lpstr> Understand the APM2 workbook May 30th  2PM  </vt:lpstr>
      <vt:lpstr>Agenda </vt:lpstr>
      <vt:lpstr>Introductions </vt:lpstr>
      <vt:lpstr>APM Framework </vt:lpstr>
      <vt:lpstr>PRINCIPLES concepts OF THE APM FRAMEWORK  (Health Care Payment Learning Action Network (HCPLAN)) </vt:lpstr>
      <vt:lpstr>WHY  APM2?  Understanding the APM2 workbook  </vt:lpstr>
      <vt:lpstr>APM2 Workbook  How it is structured - Four sections </vt:lpstr>
      <vt:lpstr>Breakout Rooms How would you explain APM2 workbook to a practice  15 minute </vt:lpstr>
      <vt:lpstr>Review of breakout presentatons </vt:lpstr>
      <vt:lpstr>Summary Tab 2024 workbook  </vt:lpstr>
      <vt:lpstr>Summary  Tab </vt:lpstr>
      <vt:lpstr>Supportive Data Tab - PMPM Data </vt:lpstr>
      <vt:lpstr> Supportive Data tab PMPM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Shared savings </vt:lpstr>
      <vt:lpstr>Shared savings </vt:lpstr>
      <vt:lpstr>APM 2 Code Set Tab</vt:lpstr>
      <vt:lpstr>Office hours with HCPF to discuss workbook </vt:lpstr>
      <vt:lpstr>Next  training  session June 10th  </vt:lpstr>
      <vt:lpstr>References </vt:lpstr>
      <vt:lpstr> Home  work and class session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 the APM2 excel file </dc:title>
  <dc:creator>Pamela Ballou-Nelson</dc:creator>
  <cp:lastModifiedBy>Pamela Ballou-Nelson</cp:lastModifiedBy>
  <cp:revision>30</cp:revision>
  <cp:lastPrinted>2024-05-29T15:40:53Z</cp:lastPrinted>
  <dcterms:created xsi:type="dcterms:W3CDTF">2024-05-05T21:33:27Z</dcterms:created>
  <dcterms:modified xsi:type="dcterms:W3CDTF">2024-05-29T15:41:03Z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